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5082" r:id="rId14"/>
    <p:sldId id="4945" r:id="rId15"/>
    <p:sldId id="256" r:id="rId16"/>
    <p:sldId id="5083" r:id="rId17"/>
    <p:sldId id="5081" r:id="rId18"/>
    <p:sldId id="283" r:id="rId19"/>
    <p:sldId id="4944" r:id="rId20"/>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snapToGrid="0" showGuides="1">
      <p:cViewPr varScale="1">
        <p:scale>
          <a:sx n="50" d="100"/>
          <a:sy n="50" d="100"/>
        </p:scale>
        <p:origin x="44" y="248"/>
      </p:cViewPr>
      <p:guideLst>
        <p:guide orient="horz" pos="2183"/>
        <p:guide pos="2880"/>
      </p:guideLst>
    </p:cSldViewPr>
  </p:slideViewPr>
  <p:notesTextViewPr>
    <p:cViewPr>
      <p:scale>
        <a:sx n="1" d="1"/>
        <a:sy n="1" d="1"/>
      </p:scale>
      <p:origin x="0" y="0"/>
    </p:cViewPr>
  </p:notesTextViewPr>
  <p:sorterViewPr>
    <p:cViewPr>
      <p:scale>
        <a:sx n="100" d="100"/>
        <a:sy n="100" d="100"/>
      </p:scale>
      <p:origin x="0" y="-8432"/>
    </p:cViewPr>
  </p:sorterViewPr>
  <p:notesViewPr>
    <p:cSldViewPr snapToGrid="0" showGuides="1">
      <p:cViewPr varScale="1">
        <p:scale>
          <a:sx n="54" d="100"/>
          <a:sy n="54" d="100"/>
        </p:scale>
        <p:origin x="2564" y="6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2022/7/9</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10</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11</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3126256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16</a:t>
            </a:fld>
            <a:endParaRPr kumimoji="1" lang="ja-JP" altLang="en-US"/>
          </a:p>
        </p:txBody>
      </p:sp>
    </p:spTree>
    <p:extLst>
      <p:ext uri="{BB962C8B-B14F-4D97-AF65-F5344CB8AC3E}">
        <p14:creationId xmlns:p14="http://schemas.microsoft.com/office/powerpoint/2010/main" val="3686209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3370075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19</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9</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802.15-22-0336-01-06ma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7fadbeaa09b94a2eddcb2fa6535f638d"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s://ieeesa.webex.com/ieeesa/j.php?MTID=m6f062ff14eb2736e35dafaf57512b515"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July 2022]	</a:t>
            </a:r>
          </a:p>
          <a:p>
            <a:r>
              <a:rPr lang="en-US" altLang="ja-JP" sz="1600" b="1" dirty="0">
                <a:ea typeface="ＭＳ Ｐゴシック" charset="-128"/>
              </a:rPr>
              <a:t>Date Submitted: </a:t>
            </a:r>
            <a:r>
              <a:rPr lang="en-US" altLang="ja-JP" sz="1600" dirty="0">
                <a:ea typeface="ＭＳ Ｐゴシック" charset="-128"/>
              </a:rPr>
              <a:t>[9</a:t>
            </a:r>
            <a:r>
              <a:rPr lang="en-US" altLang="ja-JP" sz="1600" baseline="30000" dirty="0">
                <a:ea typeface="ＭＳ Ｐゴシック" charset="-128"/>
              </a:rPr>
              <a:t>th</a:t>
            </a:r>
            <a:r>
              <a:rPr lang="en-US" altLang="ja-JP" sz="1600" dirty="0">
                <a:ea typeface="ＭＳ Ｐゴシック" charset="-128"/>
              </a:rPr>
              <a:t>  July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July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July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July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July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32F9B2E-60B7-DA29-2DF9-FE679ABACB0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July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July 802.15 plenary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703400371"/>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July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802.15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459582"/>
            <a:ext cx="8824450" cy="5206793"/>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buNone/>
            </a:pPr>
            <a:r>
              <a:rPr lang="en-US" altLang="ja-JP" sz="2000" b="1" dirty="0"/>
              <a:t>Action:  </a:t>
            </a:r>
          </a:p>
          <a:p>
            <a:pPr>
              <a:lnSpc>
                <a:spcPts val="2200"/>
              </a:lnSpc>
              <a:buFont typeface="Arial" panose="020B0604020202020204" pitchFamily="34" charset="0"/>
              <a:buChar char="•"/>
            </a:pPr>
            <a:r>
              <a:rPr lang="en-US" altLang="ja-JP" sz="2000" dirty="0">
                <a:solidFill>
                  <a:srgbClr val="FF0000"/>
                </a:solidFill>
              </a:rPr>
              <a:t>Complete Channel Model Document(CMD) for revision</a:t>
            </a:r>
          </a:p>
          <a:p>
            <a:pPr>
              <a:lnSpc>
                <a:spcPts val="2200"/>
              </a:lnSpc>
              <a:buFont typeface="Arial" panose="020B0604020202020204" pitchFamily="34" charset="0"/>
              <a:buChar char="•"/>
            </a:pPr>
            <a:r>
              <a:rPr lang="en-US" altLang="ja-JP" sz="2000" dirty="0">
                <a:solidFill>
                  <a:srgbClr val="FF0000"/>
                </a:solidFill>
              </a:rPr>
              <a:t>Discussion on MAC for enhanced dependability</a:t>
            </a:r>
          </a:p>
          <a:p>
            <a:pPr>
              <a:lnSpc>
                <a:spcPts val="2200"/>
              </a:lnSpc>
              <a:buFont typeface="Arial" panose="020B0604020202020204" pitchFamily="34" charset="0"/>
              <a:buChar char="•"/>
            </a:pPr>
            <a:r>
              <a:rPr lang="en-US" altLang="ja-JP" sz="2000" dirty="0">
                <a:solidFill>
                  <a:srgbClr val="FF0000"/>
                </a:solidFill>
              </a:rPr>
              <a:t>Complete Technical Requirement Document(TRD)</a:t>
            </a:r>
          </a:p>
          <a:p>
            <a:pPr>
              <a:lnSpc>
                <a:spcPts val="2200"/>
              </a:lnSpc>
              <a:buFont typeface="Arial" panose="020B0604020202020204" pitchFamily="34" charset="0"/>
              <a:buChar char="•"/>
            </a:pPr>
            <a:r>
              <a:rPr lang="en-US" altLang="ja-JP" sz="2000" dirty="0">
                <a:solidFill>
                  <a:srgbClr val="FF0000"/>
                </a:solidFill>
              </a:rPr>
              <a:t>Feasibility and satisfaction in market of the TRD</a:t>
            </a:r>
          </a:p>
          <a:p>
            <a:pPr>
              <a:lnSpc>
                <a:spcPts val="2200"/>
              </a:lnSpc>
              <a:buFont typeface="Arial" panose="020B0604020202020204" pitchFamily="34" charset="0"/>
              <a:buChar char="•"/>
            </a:pPr>
            <a:r>
              <a:rPr lang="en-US" altLang="ja-JP" sz="2000" dirty="0">
                <a:solidFill>
                  <a:srgbClr val="FF0000"/>
                </a:solidFill>
              </a:rPr>
              <a:t>Feasibility of TSN of 802.1 in MAC and interference mitigation in PHY and MAC</a:t>
            </a:r>
          </a:p>
          <a:p>
            <a:pPr>
              <a:lnSpc>
                <a:spcPts val="22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Complete all documents for call for proposals</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July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12946" y="1047817"/>
            <a:ext cx="8928992" cy="5517434"/>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May 2022                          doc.#15-22-0301-00-06a</a:t>
            </a:r>
          </a:p>
          <a:p>
            <a:pPr>
              <a:lnSpc>
                <a:spcPts val="1100"/>
              </a:lnSpc>
            </a:pPr>
            <a:r>
              <a:rPr lang="en-US" altLang="ja-JP" sz="1300" dirty="0"/>
              <a:t>Agenda of TG15.6ma  July Meeting                                                                                   doc.#15-22-0338-00-06ma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doc.#15-21-0023-06-0dep</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Revision PAR and CSD for IEEE802.15.6ma                           doc.#15-22-0168-02-06a    doc.#15-22-0167-03-06a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Considerations for MAC protocol in IEEE 802.15.6 BAN with Enhanced Dependability        doc.#15-22-0186-01-06a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 communication for Body Area Networks                                     doc.#15-21-0582-02-06a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Draft Document of MAC with Enhanced Dependability                                                        doc.#15-22-0277-01-06a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supporting dependable BAN service classes                                          doc.#15-22-0354-00-06ma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on Interference Avoidance in Coexisting  Dependable BAN                         doc.#15-22-0355-00-06ma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C2C MAC Technical Requirements</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Hybrid ARQ corresponding QoS priority levels                                                                    doc.#215-22-0xxx-00-06ma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Bridging for Time-Sensitive Networking of 802.15.6ma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 Introduction of ESTI Smart BAN and collaboration possibility between IEEE 802.15.6 and ESTI </a:t>
            </a:r>
            <a:r>
              <a:rPr lang="en-US" altLang="ja-JP" sz="1200" dirty="0" err="1">
                <a:solidFill>
                  <a:srgbClr val="000000"/>
                </a:solidFill>
                <a:latin typeface="Arial"/>
                <a:cs typeface="Times New Roman" pitchFamily="18" charset="0"/>
              </a:rPr>
              <a:t>SmartBAN</a:t>
            </a:r>
            <a:endParaRPr lang="en-US" altLang="ja-JP" sz="1200" dirty="0">
              <a:solidFill>
                <a:srgbClr val="000000"/>
              </a:solidFill>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Propagation characteristics of UWB communication applications including medical implants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UWB Channel Models Document</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doc.#15-22-0344-00-06ma </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a:lnSpc>
                <a:spcPts val="1100"/>
              </a:lnSpc>
            </a:pPr>
            <a:r>
              <a:rPr lang="en-US" altLang="ja-JP" sz="1300" dirty="0"/>
              <a:t>Discussion</a:t>
            </a:r>
          </a:p>
          <a:p>
            <a:pPr marL="0" indent="0">
              <a:lnSpc>
                <a:spcPts val="1100"/>
              </a:lnSpc>
              <a:buNone/>
            </a:pPr>
            <a:r>
              <a:rPr lang="en-US" altLang="ja-JP" sz="1300" dirty="0"/>
              <a:t>           1.   Common Channel Model for Harmonization with TG 15.6a, 4ab, 5.14, and ETSI Smart BAN</a:t>
            </a:r>
          </a:p>
          <a:p>
            <a:pPr marL="0" indent="0">
              <a:lnSpc>
                <a:spcPts val="1100"/>
              </a:lnSpc>
              <a:buNone/>
            </a:pPr>
            <a:r>
              <a:rPr lang="en-US" altLang="ja-JP" sz="1300" dirty="0"/>
              <a:t>          :2.   Complete Channel Model Document(CMD)</a:t>
            </a:r>
          </a:p>
          <a:p>
            <a:pPr marL="0" indent="0">
              <a:lnSpc>
                <a:spcPts val="1100"/>
              </a:lnSpc>
              <a:buNone/>
            </a:pPr>
            <a:r>
              <a:rPr lang="en-US" altLang="ja-JP" sz="1300" dirty="0"/>
              <a:t>           3.   Complete TRD of Enhanced Dependable BAN for Revision of IEEE802.15.6-2012</a:t>
            </a:r>
          </a:p>
          <a:p>
            <a:pPr marL="0" indent="0">
              <a:lnSpc>
                <a:spcPts val="1100"/>
              </a:lnSpc>
              <a:buNone/>
            </a:pPr>
            <a:r>
              <a:rPr lang="en-US" altLang="ja-JP" sz="1300" dirty="0"/>
              <a:t>           4.   Feasible Technologies for Satisfying the Technical Requirement</a:t>
            </a:r>
          </a:p>
          <a:p>
            <a:pPr marL="0" indent="0">
              <a:lnSpc>
                <a:spcPts val="1100"/>
              </a:lnSpc>
              <a:buNone/>
            </a:pPr>
            <a:r>
              <a:rPr lang="en-US" altLang="ja-JP" sz="1300" dirty="0"/>
              <a:t>           5.   Timeline for next July and September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pic>
        <p:nvPicPr>
          <p:cNvPr id="6" name="図 5">
            <a:extLst>
              <a:ext uri="{FF2B5EF4-FFF2-40B4-BE49-F238E27FC236}">
                <a16:creationId xmlns:a16="http://schemas.microsoft.com/office/drawing/2014/main" id="{D57AFB43-6F68-A289-D83C-7767BD411E41}"/>
              </a:ext>
            </a:extLst>
          </p:cNvPr>
          <p:cNvPicPr>
            <a:picLocks noChangeAspect="1"/>
          </p:cNvPicPr>
          <p:nvPr/>
        </p:nvPicPr>
        <p:blipFill>
          <a:blip r:embed="rId3"/>
          <a:stretch>
            <a:fillRect/>
          </a:stretch>
        </p:blipFill>
        <p:spPr>
          <a:xfrm>
            <a:off x="21767" y="2132150"/>
            <a:ext cx="9144000" cy="4292984"/>
          </a:xfrm>
          <a:prstGeom prst="rect">
            <a:avLst/>
          </a:prstGeom>
        </p:spPr>
      </p:pic>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340706" y="1050595"/>
            <a:ext cx="687800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G15.6ma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EDT, July 12(TUE),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8:30-10:00 EDT, July 13(WED),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21:30-23:00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TG6a,TG4ab,TG14:AM2 10:30-11:30 July 13(WED EDT,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23:30-24:30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EDT, July 14(THU),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21:00-23:00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10-18</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July 2022</a:t>
            </a:r>
            <a:endParaRPr lang="en-US" altLang="ja-JP" dirty="0"/>
          </a:p>
        </p:txBody>
      </p:sp>
      <p:sp>
        <p:nvSpPr>
          <p:cNvPr id="11" name="正方形/長方形 10">
            <a:extLst>
              <a:ext uri="{FF2B5EF4-FFF2-40B4-BE49-F238E27FC236}">
                <a16:creationId xmlns:a16="http://schemas.microsoft.com/office/drawing/2014/main" id="{837C72FD-46B1-7970-9365-4230F24875CC}"/>
              </a:ext>
            </a:extLst>
          </p:cNvPr>
          <p:cNvSpPr/>
          <p:nvPr/>
        </p:nvSpPr>
        <p:spPr bwMode="auto">
          <a:xfrm>
            <a:off x="5127177" y="2890156"/>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3043996" y="3701143"/>
            <a:ext cx="1230073" cy="261257"/>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6596741" y="4761046"/>
            <a:ext cx="1164764" cy="45320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4274069" y="3473994"/>
            <a:ext cx="1157894" cy="227149"/>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2" name="正方形/長方形 21">
            <a:extLst>
              <a:ext uri="{FF2B5EF4-FFF2-40B4-BE49-F238E27FC236}">
                <a16:creationId xmlns:a16="http://schemas.microsoft.com/office/drawing/2014/main" id="{8C067CEA-BB4D-44B9-E02D-FF5CB6AFFECF}"/>
              </a:ext>
            </a:extLst>
          </p:cNvPr>
          <p:cNvSpPr/>
          <p:nvPr/>
        </p:nvSpPr>
        <p:spPr bwMode="auto">
          <a:xfrm>
            <a:off x="6302819" y="3004458"/>
            <a:ext cx="304787" cy="376176"/>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
        <p:nvSpPr>
          <p:cNvPr id="23" name="正方形/長方形 22">
            <a:extLst>
              <a:ext uri="{FF2B5EF4-FFF2-40B4-BE49-F238E27FC236}">
                <a16:creationId xmlns:a16="http://schemas.microsoft.com/office/drawing/2014/main" id="{9AE5358A-28B8-C438-20D4-0729DB8CD91D}"/>
              </a:ext>
            </a:extLst>
          </p:cNvPr>
          <p:cNvSpPr/>
          <p:nvPr/>
        </p:nvSpPr>
        <p:spPr bwMode="auto">
          <a:xfrm>
            <a:off x="7456718" y="2911928"/>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Tree>
    <p:extLst>
      <p:ext uri="{BB962C8B-B14F-4D97-AF65-F5344CB8AC3E}">
        <p14:creationId xmlns:p14="http://schemas.microsoft.com/office/powerpoint/2010/main" val="311150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81E9D3F-75A5-E740-D662-6AB22AF49F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8044545" cy="343046"/>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Plenary Session Schedule for 10-18</a:t>
            </a:r>
            <a:r>
              <a:rPr kumimoji="1" lang="en-US" altLang="ja-JP" sz="2400" b="1" i="0" u="none" strike="noStrike" kern="0" cap="none" spc="0" normalizeH="0" baseline="3000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th</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July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July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3213779520"/>
              </p:ext>
            </p:extLst>
          </p:nvPr>
        </p:nvGraphicFramePr>
        <p:xfrm>
          <a:off x="239486" y="867913"/>
          <a:ext cx="8706796" cy="1661160"/>
        </p:xfrm>
        <a:graphic>
          <a:graphicData uri="http://schemas.openxmlformats.org/drawingml/2006/table">
            <a:tbl>
              <a:tblPr firstRow="1" bandRow="1">
                <a:tableStyleId>{93296810-A885-4BE3-A3E7-6D5BEEA58F35}</a:tableStyleId>
              </a:tblPr>
              <a:tblGrid>
                <a:gridCol w="2240970">
                  <a:extLst>
                    <a:ext uri="{9D8B030D-6E8A-4147-A177-3AD203B41FA5}">
                      <a16:colId xmlns:a16="http://schemas.microsoft.com/office/drawing/2014/main" val="20000"/>
                    </a:ext>
                  </a:extLst>
                </a:gridCol>
                <a:gridCol w="1636261">
                  <a:extLst>
                    <a:ext uri="{9D8B030D-6E8A-4147-A177-3AD203B41FA5}">
                      <a16:colId xmlns:a16="http://schemas.microsoft.com/office/drawing/2014/main" val="20001"/>
                    </a:ext>
                  </a:extLst>
                </a:gridCol>
                <a:gridCol w="1516891">
                  <a:extLst>
                    <a:ext uri="{9D8B030D-6E8A-4147-A177-3AD203B41FA5}">
                      <a16:colId xmlns:a16="http://schemas.microsoft.com/office/drawing/2014/main" val="20002"/>
                    </a:ext>
                  </a:extLst>
                </a:gridCol>
                <a:gridCol w="1960987">
                  <a:extLst>
                    <a:ext uri="{9D8B030D-6E8A-4147-A177-3AD203B41FA5}">
                      <a16:colId xmlns:a16="http://schemas.microsoft.com/office/drawing/2014/main" val="2295029801"/>
                    </a:ext>
                  </a:extLst>
                </a:gridCol>
                <a:gridCol w="1351687">
                  <a:extLst>
                    <a:ext uri="{9D8B030D-6E8A-4147-A177-3AD203B41FA5}">
                      <a16:colId xmlns:a16="http://schemas.microsoft.com/office/drawing/2014/main" val="20004"/>
                    </a:ext>
                  </a:extLst>
                </a:gridCol>
              </a:tblGrid>
              <a:tr h="397541">
                <a:tc>
                  <a:txBody>
                    <a:bodyPr/>
                    <a:lstStyle/>
                    <a:p>
                      <a:endParaRPr kumimoji="1" lang="ja-JP" altLang="en-US" dirty="0"/>
                    </a:p>
                  </a:txBody>
                  <a:tcPr>
                    <a:solidFill>
                      <a:srgbClr val="0070C0"/>
                    </a:solidFill>
                  </a:tcPr>
                </a:tc>
                <a:tc>
                  <a:txBody>
                    <a:bodyPr/>
                    <a:lstStyle/>
                    <a:p>
                      <a:pPr algn="ctr"/>
                      <a:r>
                        <a:rPr kumimoji="1" lang="en-US" altLang="ja-JP" sz="1100" dirty="0"/>
                        <a:t>July 11</a:t>
                      </a:r>
                      <a:r>
                        <a:rPr kumimoji="1" lang="en-US" altLang="ja-JP" sz="1100" baseline="30000" dirty="0"/>
                        <a:t>th</a:t>
                      </a:r>
                    </a:p>
                    <a:p>
                      <a:pPr algn="ctr"/>
                      <a:r>
                        <a:rPr kumimoji="1" lang="en-US" altLang="ja-JP" sz="1100" dirty="0"/>
                        <a:t>Monday</a:t>
                      </a:r>
                      <a:endParaRPr kumimoji="1" lang="ja-JP" altLang="en-US" sz="1100" dirty="0"/>
                    </a:p>
                  </a:txBody>
                  <a:tcPr anchor="ctr">
                    <a:solidFill>
                      <a:srgbClr val="0070C0"/>
                    </a:solidFill>
                  </a:tcPr>
                </a:tc>
                <a:tc>
                  <a:txBody>
                    <a:bodyPr/>
                    <a:lstStyle/>
                    <a:p>
                      <a:pPr algn="ctr"/>
                      <a:r>
                        <a:rPr kumimoji="1" lang="en-US" altLang="ja-JP" sz="1100" dirty="0"/>
                        <a:t>July 12</a:t>
                      </a:r>
                      <a:r>
                        <a:rPr kumimoji="1" lang="en-US" altLang="ja-JP" sz="1100" baseline="30000" dirty="0"/>
                        <a:t>th</a:t>
                      </a:r>
                      <a:endParaRPr kumimoji="1" lang="en-US" altLang="ja-JP" sz="1100" dirty="0"/>
                    </a:p>
                    <a:p>
                      <a:pPr algn="ctr"/>
                      <a:r>
                        <a:rPr kumimoji="1" lang="en-US" altLang="ja-JP" sz="1100" dirty="0"/>
                        <a:t>Tuesday</a:t>
                      </a:r>
                      <a:endParaRPr kumimoji="1" lang="ja-JP" altLang="en-US" sz="1100" dirty="0"/>
                    </a:p>
                  </a:txBody>
                  <a:tcPr anchor="ctr">
                    <a:solidFill>
                      <a:srgbClr val="0070C0"/>
                    </a:solidFill>
                  </a:tcPr>
                </a:tc>
                <a:tc>
                  <a:txBody>
                    <a:bodyPr/>
                    <a:lstStyle/>
                    <a:p>
                      <a:pPr algn="ctr"/>
                      <a:r>
                        <a:rPr kumimoji="1" lang="en-US" altLang="ja-JP" sz="1100" dirty="0"/>
                        <a:t>July 13</a:t>
                      </a:r>
                      <a:r>
                        <a:rPr kumimoji="1" lang="en-US" altLang="ja-JP" sz="1100" baseline="30000" dirty="0"/>
                        <a:t>th</a:t>
                      </a:r>
                      <a:endParaRPr kumimoji="1" lang="en-US" altLang="ja-JP" sz="1100" dirty="0"/>
                    </a:p>
                    <a:p>
                      <a:pPr algn="ctr"/>
                      <a:r>
                        <a:rPr kumimoji="1" lang="en-US" altLang="ja-JP" sz="1100" dirty="0"/>
                        <a:t>Wednesday</a:t>
                      </a:r>
                      <a:endParaRPr kumimoji="1" lang="ja-JP" altLang="en-US" sz="1100" dirty="0"/>
                    </a:p>
                  </a:txBody>
                  <a:tcPr anchor="ctr">
                    <a:solidFill>
                      <a:srgbClr val="0070C0"/>
                    </a:solidFill>
                  </a:tcPr>
                </a:tc>
                <a:tc>
                  <a:txBody>
                    <a:bodyPr/>
                    <a:lstStyle/>
                    <a:p>
                      <a:pPr algn="ctr"/>
                      <a:r>
                        <a:rPr kumimoji="1" lang="en-US" altLang="ja-JP" sz="1100" dirty="0"/>
                        <a:t>July 14</a:t>
                      </a:r>
                      <a:r>
                        <a:rPr kumimoji="1" lang="en-US" altLang="ja-JP" sz="1100" baseline="30000" dirty="0"/>
                        <a:t>th</a:t>
                      </a:r>
                      <a:endParaRPr kumimoji="1" lang="en-US" altLang="ja-JP" sz="1100" dirty="0"/>
                    </a:p>
                    <a:p>
                      <a:pPr algn="ctr"/>
                      <a:r>
                        <a:rPr kumimoji="1" lang="en-US" altLang="ja-JP" sz="1100" dirty="0"/>
                        <a:t>Thursday</a:t>
                      </a:r>
                      <a:endParaRPr kumimoji="1" lang="ja-JP" altLang="en-US" sz="1100" dirty="0"/>
                    </a:p>
                  </a:txBody>
                  <a:tcPr anchor="ctr">
                    <a:solidFill>
                      <a:srgbClr val="0070C0"/>
                    </a:solidFill>
                  </a:tcPr>
                </a:tc>
                <a:extLst>
                  <a:ext uri="{0D108BD9-81ED-4DB2-BD59-A6C34878D82A}">
                    <a16:rowId xmlns:a16="http://schemas.microsoft.com/office/drawing/2014/main" val="10000"/>
                  </a:ext>
                </a:extLst>
              </a:tr>
              <a:tr h="383343">
                <a:tc>
                  <a:txBody>
                    <a:bodyPr/>
                    <a:lstStyle/>
                    <a:p>
                      <a:pPr algn="ctr"/>
                      <a:r>
                        <a:rPr kumimoji="1" lang="en-US" altLang="ja-JP" sz="1000" b="1" dirty="0"/>
                        <a:t>EDT 8:00AM-10:00AM</a:t>
                      </a:r>
                    </a:p>
                    <a:p>
                      <a:pPr algn="ctr"/>
                      <a:r>
                        <a:rPr kumimoji="1" lang="en-US" altLang="ja-JP" sz="1000" b="1" dirty="0"/>
                        <a:t>JST: 9:00-11:00PM</a:t>
                      </a:r>
                      <a:endParaRPr kumimoji="1" lang="ja-JP" altLang="en-US" sz="1000" b="1" dirty="0"/>
                    </a:p>
                  </a:txBody>
                  <a:tcPr anchor="ctr">
                    <a:solidFill>
                      <a:schemeClr val="accent1">
                        <a:lumMod val="20000"/>
                        <a:lumOff val="80000"/>
                      </a:schemeClr>
                    </a:solidFill>
                  </a:tcPr>
                </a:tc>
                <a:tc>
                  <a:txBody>
                    <a:bodyPr/>
                    <a:lstStyle/>
                    <a:p>
                      <a:pPr algn="ctr"/>
                      <a:endParaRPr kumimoji="1" lang="en-US" altLang="ja-JP" sz="105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AM1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rPr>
                        <a:t>8:30-10:00</a:t>
                      </a:r>
                      <a:r>
                        <a:rPr kumimoji="1" lang="en-US" altLang="ja-JP" sz="1050" b="1" dirty="0">
                          <a:solidFill>
                            <a:srgbClr val="FF0000"/>
                          </a:solidFill>
                        </a:rPr>
                        <a:t>AM1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Session 2</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rgbClr val="FF0000"/>
                          </a:solidFill>
                        </a:rPr>
                        <a:t>AM1 TG15.6ma Session 3</a:t>
                      </a:r>
                    </a:p>
                  </a:txBody>
                  <a:tcPr anchor="ctr">
                    <a:solidFill>
                      <a:schemeClr val="accent1">
                        <a:lumMod val="20000"/>
                        <a:lumOff val="80000"/>
                      </a:schemeClr>
                    </a:solidFill>
                  </a:tcPr>
                </a:tc>
                <a:extLst>
                  <a:ext uri="{0D108BD9-81ED-4DB2-BD59-A6C34878D82A}">
                    <a16:rowId xmlns:a16="http://schemas.microsoft.com/office/drawing/2014/main" val="10001"/>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11:30AM-12:30AM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JST:+1day 0:30-1:30AM</a:t>
                      </a:r>
                      <a:endParaRPr kumimoji="1" lang="ja-JP" altLang="en-US" sz="10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rPr>
                        <a:t>IEEE802.15 Opening Plenary</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rgbClr val="FF0000"/>
                          </a:solidFill>
                        </a:rPr>
                        <a:t>AM2 Joint Session TG15.6a, 4ab, &amp;TG14</a:t>
                      </a: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40000"/>
                        <a:lumOff val="60000"/>
                      </a:schemeClr>
                    </a:solidFill>
                  </a:tcPr>
                </a:tc>
                <a:extLst>
                  <a:ext uri="{0D108BD9-81ED-4DB2-BD59-A6C34878D82A}">
                    <a16:rowId xmlns:a16="http://schemas.microsoft.com/office/drawing/2014/main" val="186286474"/>
                  </a:ext>
                </a:extLst>
              </a:tr>
              <a:tr h="383343">
                <a:tc>
                  <a:txBody>
                    <a:bodyPr/>
                    <a:lstStyle/>
                    <a:p>
                      <a:pPr algn="ctr"/>
                      <a:r>
                        <a:rPr kumimoji="1" lang="en-US" altLang="ja-JP" sz="1000" b="1" dirty="0"/>
                        <a:t>EDT 4:30PM-15:30PM</a:t>
                      </a:r>
                    </a:p>
                    <a:p>
                      <a:pPr algn="ctr"/>
                      <a:r>
                        <a:rPr kumimoji="1" lang="en-US" altLang="ja-JP" sz="1000" b="1" dirty="0"/>
                        <a:t>JST:+1day 5:00-6:00AM</a:t>
                      </a:r>
                      <a:endParaRPr kumimoji="1" lang="ja-JP" altLang="en-US" sz="10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chemeClr val="tx1"/>
                          </a:solidFill>
                        </a:rPr>
                        <a:t>IEEE802.15 Closing Plenary</a:t>
                      </a: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3997949460"/>
                  </a:ext>
                </a:extLst>
              </a:tr>
            </a:tbl>
          </a:graphicData>
        </a:graphic>
      </p:graphicFrame>
      <p:sp>
        <p:nvSpPr>
          <p:cNvPr id="10" name="テキスト ボックス 9">
            <a:extLst>
              <a:ext uri="{FF2B5EF4-FFF2-40B4-BE49-F238E27FC236}">
                <a16:creationId xmlns:a16="http://schemas.microsoft.com/office/drawing/2014/main" id="{5273EFF9-103B-B17F-28B3-64AF22919207}"/>
              </a:ext>
            </a:extLst>
          </p:cNvPr>
          <p:cNvSpPr txBox="1"/>
          <p:nvPr/>
        </p:nvSpPr>
        <p:spPr>
          <a:xfrm>
            <a:off x="770695" y="2626726"/>
            <a:ext cx="7644378" cy="4401205"/>
          </a:xfrm>
          <a:prstGeom prst="rect">
            <a:avLst/>
          </a:prstGeom>
          <a:noFill/>
        </p:spPr>
        <p:txBody>
          <a:bodyPr wrap="square">
            <a:spAutoFit/>
          </a:bodyPr>
          <a:lstStyle/>
          <a:p>
            <a:pPr marL="0" algn="l" rtl="0" eaLnBrk="1" fontAlgn="ctr" latinLnBrk="0" hangingPunct="1">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 1. TG 15.6ma</a:t>
            </a:r>
            <a:r>
              <a:rPr kumimoji="1" lang="en-US" altLang="ja-JP" sz="1400" b="1" i="0" u="none" strike="noStrike" kern="1200" dirty="0">
                <a:solidFill>
                  <a:srgbClr val="000000"/>
                </a:solidFill>
                <a:effectLst/>
                <a:latin typeface="ＭＳ ゴシック" panose="020B0609070205080204" pitchFamily="49" charset="-128"/>
                <a:ea typeface="ＭＳ ゴシック" panose="020B0609070205080204" pitchFamily="49" charset="-128"/>
              </a:rPr>
              <a:t>　</a:t>
            </a:r>
            <a:r>
              <a:rPr kumimoji="1" lang="en-US" altLang="ja-JP" sz="1400" b="1" i="0" u="none" strike="noStrike" kern="1200" dirty="0">
                <a:solidFill>
                  <a:srgbClr val="000000"/>
                </a:solidFill>
                <a:effectLst/>
                <a:latin typeface="Arial" panose="020B0604020202020204" pitchFamily="34" charset="0"/>
              </a:rPr>
              <a:t>  Session1,2,3,    Tue AM1  (Virtual Room #4)</a:t>
            </a:r>
            <a:endParaRPr lang="ja-JP" altLang="ja-JP" sz="1400" b="0" i="0" u="none" strike="noStrike" dirty="0">
              <a:effectLst/>
              <a:latin typeface="Arial" panose="020B0604020202020204" pitchFamily="34" charset="0"/>
            </a:endParaRPr>
          </a:p>
          <a:p>
            <a:pPr marL="0" algn="l" rtl="0" eaLnBrk="1" fontAlgn="ctr" latinLnBrk="0" hangingPunct="1">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        8:00 AM - 10:00 AM Tue. July 12</a:t>
            </a:r>
            <a:r>
              <a:rPr kumimoji="1" lang="en-US" altLang="ja-JP" sz="1400" b="1" i="0" u="none" strike="noStrike" kern="1200" baseline="30000" dirty="0">
                <a:solidFill>
                  <a:srgbClr val="000000"/>
                </a:solidFill>
                <a:effectLst/>
                <a:latin typeface="Arial" panose="020B0604020202020204" pitchFamily="34" charset="0"/>
              </a:rPr>
              <a:t>th</a:t>
            </a:r>
            <a:r>
              <a:rPr kumimoji="1" lang="en-US" altLang="ja-JP" sz="1400" b="1" i="0" u="none" strike="noStrike" kern="1200" dirty="0">
                <a:solidFill>
                  <a:srgbClr val="000000"/>
                </a:solidFill>
                <a:effectLst/>
                <a:latin typeface="Arial" panose="020B0604020202020204" pitchFamily="34" charset="0"/>
              </a:rPr>
              <a:t>,14</a:t>
            </a:r>
            <a:r>
              <a:rPr kumimoji="1" lang="en-US" altLang="ja-JP" sz="1400" b="1" i="0" u="none" strike="noStrike" kern="1200" baseline="30000" dirty="0">
                <a:solidFill>
                  <a:srgbClr val="000000"/>
                </a:solidFill>
                <a:effectLst/>
                <a:latin typeface="Arial" panose="020B0604020202020204" pitchFamily="34" charset="0"/>
              </a:rPr>
              <a:t>th</a:t>
            </a:r>
            <a:r>
              <a:rPr kumimoji="1" lang="en-US" altLang="ja-JP" sz="1400" b="1" i="0" u="none" strike="noStrike" kern="1200" dirty="0">
                <a:solidFill>
                  <a:srgbClr val="000000"/>
                </a:solidFill>
                <a:effectLst/>
                <a:latin typeface="Arial" panose="020B0604020202020204" pitchFamily="34" charset="0"/>
              </a:rPr>
              <a:t>  2022 (UTC-04:00) Eastern Time, </a:t>
            </a:r>
          </a:p>
          <a:p>
            <a:pPr marL="0" algn="l" rtl="0" eaLnBrk="1" fontAlgn="ctr" latinLnBrk="0" hangingPunct="1">
              <a:spcBef>
                <a:spcPts val="0"/>
              </a:spcBef>
              <a:spcAft>
                <a:spcPts val="0"/>
              </a:spcAft>
            </a:pP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8:30 AM - 10:00 AM Tue. July 13</a:t>
            </a:r>
            <a:r>
              <a:rPr kumimoji="1"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1"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(UTC-04:00) Eastern Time, </a:t>
            </a:r>
            <a:endParaRPr lang="ja-JP" altLang="ja-JP" sz="1400" b="0" i="0" u="none" strike="noStrike" dirty="0">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        9:00 PM -  11:00PM  Tue July 12</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,14</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  2022  (UTC+9:00) Japan &amp; Korean Time</a:t>
            </a:r>
          </a:p>
          <a:p>
            <a:pPr algn="l" rtl="0" fontAlgn="ct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9:30 PM -  11:00PM  Tue July 13</a:t>
            </a:r>
            <a:r>
              <a:rPr kumimoji="0" lang="en-US" altLang="ja-JP"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mn-cs"/>
              </a:rPr>
              <a:t>th</a:t>
            </a:r>
            <a:r>
              <a:rPr kumimoji="0" lang="en-US" altLang="ja-JP"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2022  (UTC+9:00) Japan &amp; Korean Time</a:t>
            </a:r>
          </a:p>
          <a:p>
            <a:pPr algn="l" rtl="0" fontAlgn="ctr"/>
            <a:endParaRPr lang="en-US" altLang="ja-JP" sz="1400" b="1" dirty="0">
              <a:solidFill>
                <a:srgbClr val="000000"/>
              </a:solidFill>
              <a:latin typeface="Arial" panose="020B0604020202020204" pitchFamily="34" charset="0"/>
              <a:hlinkClick r:id="rId3"/>
            </a:endParaRPr>
          </a:p>
          <a:p>
            <a:pPr algn="l" rtl="0" fontAlgn="ctr"/>
            <a:r>
              <a:rPr lang="en-US" altLang="ja-JP" sz="1400" b="1" i="0" u="none" strike="noStrike" dirty="0">
                <a:solidFill>
                  <a:srgbClr val="000000"/>
                </a:solidFill>
                <a:effectLst/>
                <a:latin typeface="Arial" panose="020B0604020202020204" pitchFamily="34" charset="0"/>
                <a:hlinkClick r:id="rId3"/>
              </a:rPr>
              <a:t>https://ieeesa.webex.com/ieeesa/j.php?MTID=m7fadbeaa09b94a2eddcb2fa6535f638d</a:t>
            </a:r>
            <a:endParaRPr lang="en-US" altLang="ja-JP" sz="1400" b="1" i="0" u="none" strike="noStrike" dirty="0">
              <a:solidFill>
                <a:srgbClr val="000000"/>
              </a:solidFill>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Meeting number: 2337 002 2352</a:t>
            </a:r>
          </a:p>
          <a:p>
            <a:pPr algn="l" rtl="0" fontAlgn="ctr"/>
            <a:r>
              <a:rPr lang="en-US" altLang="ja-JP" sz="1400" b="1" i="0" u="none" strike="noStrike" dirty="0">
                <a:solidFill>
                  <a:srgbClr val="000000"/>
                </a:solidFill>
                <a:effectLst/>
                <a:latin typeface="Arial" panose="020B0604020202020204" pitchFamily="34" charset="0"/>
              </a:rPr>
              <a:t>Password: 80215mtgrm4</a:t>
            </a:r>
          </a:p>
          <a:p>
            <a:pPr algn="l" rtl="0" fontAlgn="ctr"/>
            <a:endParaRPr lang="en-US" altLang="ja-JP" sz="1400" b="1" dirty="0">
              <a:solidFill>
                <a:srgbClr val="000000"/>
              </a:solidFill>
              <a:latin typeface="Arial" panose="020B0604020202020204" pitchFamily="34" charset="0"/>
            </a:endParaRPr>
          </a:p>
          <a:p>
            <a:pPr algn="l" rtl="0" fontAlgn="ctr"/>
            <a:endParaRPr lang="en-US" altLang="ja-JP" sz="1400" b="1" dirty="0">
              <a:solidFill>
                <a:srgbClr val="000000"/>
              </a:solidFill>
              <a:latin typeface="Arial" panose="020B0604020202020204" pitchFamily="34" charset="0"/>
            </a:endParaRPr>
          </a:p>
          <a:p>
            <a:pPr marL="342900" indent="-342900" algn="l" rtl="0" fontAlgn="ctr">
              <a:buAutoNum type="arabicPeriod" startAt="2"/>
            </a:pPr>
            <a:r>
              <a:rPr lang="en-US" altLang="ja-JP" sz="1400" b="1" i="0" u="none" strike="noStrike" dirty="0">
                <a:solidFill>
                  <a:srgbClr val="000000"/>
                </a:solidFill>
                <a:effectLst/>
                <a:latin typeface="Arial" panose="020B0604020202020204" pitchFamily="34" charset="0"/>
              </a:rPr>
              <a:t>Opening and Closing Plenary sessions</a:t>
            </a:r>
          </a:p>
          <a:p>
            <a:pPr marL="342900" indent="-342900" algn="l" rtl="0" fontAlgn="ctr">
              <a:buAutoNum type="arabicPeriod" startAt="2"/>
            </a:pPr>
            <a:r>
              <a:rPr lang="en-US" altLang="ja-JP" sz="1400" b="1" i="0" u="none" strike="noStrike" dirty="0">
                <a:solidFill>
                  <a:srgbClr val="000000"/>
                </a:solidFill>
                <a:effectLst/>
                <a:latin typeface="Arial" panose="020B0604020202020204" pitchFamily="34" charset="0"/>
              </a:rPr>
              <a:t>Session TG15.6a, 4ab, &amp;TG14 (Virtual Room #1)</a:t>
            </a:r>
          </a:p>
          <a:p>
            <a:pPr algn="l" rtl="0" fontAlgn="ctr"/>
            <a:r>
              <a:rPr lang="en-US" altLang="ja-JP" sz="1400" b="1" i="0" u="none" strike="noStrike" dirty="0">
                <a:solidFill>
                  <a:srgbClr val="000000"/>
                </a:solidFill>
                <a:effectLst/>
                <a:latin typeface="Arial" panose="020B0604020202020204" pitchFamily="34" charset="0"/>
              </a:rPr>
              <a:t>EDT 11:30AM-12:30AM  July 13</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 Wednesday</a:t>
            </a:r>
          </a:p>
          <a:p>
            <a:pPr algn="l" rtl="0" fontAlgn="ctr"/>
            <a:r>
              <a:rPr lang="en-US" altLang="ja-JP" sz="1400" b="1" i="0" u="none" strike="noStrike" dirty="0">
                <a:solidFill>
                  <a:srgbClr val="000000"/>
                </a:solidFill>
                <a:effectLst/>
                <a:latin typeface="Arial" panose="020B0604020202020204" pitchFamily="34" charset="0"/>
              </a:rPr>
              <a:t>JST:+1day 0:30-1:30AM  July 14</a:t>
            </a:r>
            <a:r>
              <a:rPr lang="en-US" altLang="ja-JP" sz="1400" b="1" i="0" u="none" strike="noStrike" baseline="30000" dirty="0">
                <a:solidFill>
                  <a:srgbClr val="000000"/>
                </a:solidFill>
                <a:effectLst/>
                <a:latin typeface="Arial" panose="020B0604020202020204" pitchFamily="34" charset="0"/>
              </a:rPr>
              <a:t>th</a:t>
            </a:r>
            <a:r>
              <a:rPr lang="en-US" altLang="ja-JP" sz="1400" b="1" i="0" u="none" strike="noStrike" dirty="0">
                <a:solidFill>
                  <a:srgbClr val="000000"/>
                </a:solidFill>
                <a:effectLst/>
                <a:latin typeface="Arial" panose="020B0604020202020204" pitchFamily="34" charset="0"/>
              </a:rPr>
              <a:t> Thursday</a:t>
            </a:r>
          </a:p>
          <a:p>
            <a:pPr algn="l" rtl="0" fontAlgn="ctr"/>
            <a:r>
              <a:rPr lang="en-US" altLang="ja-JP" sz="1400" b="1" i="0" u="none" strike="noStrike" dirty="0">
                <a:solidFill>
                  <a:srgbClr val="000000"/>
                </a:solidFill>
                <a:effectLst/>
                <a:latin typeface="Arial" panose="020B0604020202020204" pitchFamily="34" charset="0"/>
                <a:hlinkClick r:id="rId4"/>
              </a:rPr>
              <a:t>https://ieeesa.webex.com/ieeesa/j.php?MTID=m6f062ff14eb2736e35dafaf57512b515</a:t>
            </a:r>
            <a:endParaRPr lang="en-US" altLang="ja-JP" sz="1400" b="1" i="0" u="none" strike="noStrike" dirty="0">
              <a:solidFill>
                <a:srgbClr val="000000"/>
              </a:solidFill>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Meeting number: 2336 930 3122</a:t>
            </a:r>
          </a:p>
          <a:p>
            <a:pPr algn="l" rtl="0" fontAlgn="ctr"/>
            <a:r>
              <a:rPr lang="en-US" altLang="ja-JP" sz="1400" b="1" i="0" u="none" strike="noStrike" dirty="0">
                <a:solidFill>
                  <a:srgbClr val="000000"/>
                </a:solidFill>
                <a:effectLst/>
                <a:latin typeface="Arial" panose="020B0604020202020204" pitchFamily="34" charset="0"/>
              </a:rPr>
              <a:t>Password: 80215mtgrm1</a:t>
            </a:r>
          </a:p>
          <a:p>
            <a:pPr algn="l" rtl="0" fontAlgn="ctr"/>
            <a:endParaRPr lang="en-US" altLang="ja-JP" sz="1400" b="1" dirty="0">
              <a:solidFill>
                <a:srgbClr val="000000"/>
              </a:solidFill>
              <a:latin typeface="Arial" panose="020B0604020202020204" pitchFamily="34" charset="0"/>
            </a:endParaRPr>
          </a:p>
          <a:p>
            <a:pPr marL="342900" indent="-342900" algn="l" rtl="0" fontAlgn="ctr">
              <a:buAutoNum type="arabicPeriod" startAt="2"/>
            </a:pPr>
            <a:endParaRPr lang="en-US" altLang="ja-JP" sz="14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15460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July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July 12</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July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2022. Doc.# 15-22-0301-00-06a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15-22-0338-00-06ma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60878</TotalTime>
  <Words>2725</Words>
  <Application>Microsoft Office PowerPoint</Application>
  <PresentationFormat>画面に合わせる (4:3)</PresentationFormat>
  <Paragraphs>287</Paragraphs>
  <Slides>19</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July 12th, 2022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vt:lpstr>
      <vt:lpstr>Agenda items for the week</vt:lpstr>
      <vt:lpstr>TG15.6ma Plenary Session Schedule for 10-18th, July 2022</vt:lpstr>
      <vt:lpstr>TG15.6ma  Plenary Session Schedule for 10-18th July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97</cp:revision>
  <cp:lastPrinted>2022-07-06T15:32:43Z</cp:lastPrinted>
  <dcterms:created xsi:type="dcterms:W3CDTF">2020-12-17T10:56:09Z</dcterms:created>
  <dcterms:modified xsi:type="dcterms:W3CDTF">2022-07-09T06:23:11Z</dcterms:modified>
</cp:coreProperties>
</file>