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258" r:id="rId3"/>
    <p:sldId id="284" r:id="rId4"/>
    <p:sldId id="281" r:id="rId5"/>
    <p:sldId id="271" r:id="rId6"/>
    <p:sldId id="273" r:id="rId7"/>
    <p:sldId id="274" r:id="rId8"/>
    <p:sldId id="282" r:id="rId9"/>
    <p:sldId id="276" r:id="rId10"/>
    <p:sldId id="262" r:id="rId11"/>
    <p:sldId id="263" r:id="rId12"/>
    <p:sldId id="264" r:id="rId13"/>
    <p:sldId id="5082" r:id="rId14"/>
    <p:sldId id="4945" r:id="rId15"/>
    <p:sldId id="256" r:id="rId16"/>
    <p:sldId id="5083" r:id="rId17"/>
    <p:sldId id="5081" r:id="rId18"/>
    <p:sldId id="283" r:id="rId19"/>
    <p:sldId id="4944" r:id="rId20"/>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snapToGrid="0" showGuides="1">
      <p:cViewPr varScale="1">
        <p:scale>
          <a:sx n="50" d="100"/>
          <a:sy n="50" d="100"/>
        </p:scale>
        <p:origin x="44" y="248"/>
      </p:cViewPr>
      <p:guideLst>
        <p:guide orient="horz" pos="2183"/>
        <p:guide pos="2880"/>
      </p:guideLst>
    </p:cSldViewPr>
  </p:slideViewPr>
  <p:notesTextViewPr>
    <p:cViewPr>
      <p:scale>
        <a:sx n="1" d="1"/>
        <a:sy n="1" d="1"/>
      </p:scale>
      <p:origin x="0" y="0"/>
    </p:cViewPr>
  </p:notesTextViewPr>
  <p:sorterViewPr>
    <p:cViewPr>
      <p:scale>
        <a:sx n="100" d="100"/>
        <a:sy n="100" d="100"/>
      </p:scale>
      <p:origin x="0" y="-8432"/>
    </p:cViewPr>
  </p:sorterViewPr>
  <p:notesViewPr>
    <p:cSldViewPr snapToGrid="0" showGuides="1">
      <p:cViewPr varScale="1">
        <p:scale>
          <a:sx n="54" d="100"/>
          <a:sy n="54" d="100"/>
        </p:scale>
        <p:origin x="2564" y="64"/>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8417226C-9B8F-4835-A7EC-48E95E209A76}" type="datetimeFigureOut">
              <a:rPr kumimoji="1" lang="ja-JP" altLang="en-US" smtClean="0"/>
              <a:t>2022/7/9</a:t>
            </a:fld>
            <a:endParaRPr kumimoji="1" lang="ja-JP" altLang="en-US"/>
          </a:p>
        </p:txBody>
      </p:sp>
      <p:sp>
        <p:nvSpPr>
          <p:cNvPr id="4" name="スライド イメージ プレースホルダー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10</a:t>
            </a:fld>
            <a:endParaRPr kumimoji="1" lang="ja-JP" altLang="en-US"/>
          </a:p>
        </p:txBody>
      </p:sp>
    </p:spTree>
    <p:extLst>
      <p:ext uri="{BB962C8B-B14F-4D97-AF65-F5344CB8AC3E}">
        <p14:creationId xmlns:p14="http://schemas.microsoft.com/office/powerpoint/2010/main" val="682072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11</a:t>
            </a:fld>
            <a:endParaRPr kumimoji="1" lang="ja-JP" altLang="en-US"/>
          </a:p>
        </p:txBody>
      </p:sp>
    </p:spTree>
    <p:extLst>
      <p:ext uri="{BB962C8B-B14F-4D97-AF65-F5344CB8AC3E}">
        <p14:creationId xmlns:p14="http://schemas.microsoft.com/office/powerpoint/2010/main" val="2656747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12</a:t>
            </a:fld>
            <a:endParaRPr kumimoji="1" lang="ja-JP" altLang="en-US"/>
          </a:p>
        </p:txBody>
      </p:sp>
    </p:spTree>
    <p:extLst>
      <p:ext uri="{BB962C8B-B14F-4D97-AF65-F5344CB8AC3E}">
        <p14:creationId xmlns:p14="http://schemas.microsoft.com/office/powerpoint/2010/main" val="28106118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13</a:t>
            </a:fld>
            <a:endParaRPr kumimoji="1" lang="ja-JP" altLang="en-US"/>
          </a:p>
        </p:txBody>
      </p:sp>
    </p:spTree>
    <p:extLst>
      <p:ext uri="{BB962C8B-B14F-4D97-AF65-F5344CB8AC3E}">
        <p14:creationId xmlns:p14="http://schemas.microsoft.com/office/powerpoint/2010/main" val="3126256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14</a:t>
            </a:fld>
            <a:endParaRPr kumimoji="1" lang="ja-JP" altLang="en-US"/>
          </a:p>
        </p:txBody>
      </p:sp>
    </p:spTree>
    <p:extLst>
      <p:ext uri="{BB962C8B-B14F-4D97-AF65-F5344CB8AC3E}">
        <p14:creationId xmlns:p14="http://schemas.microsoft.com/office/powerpoint/2010/main" val="6069275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57688" y="129104"/>
            <a:ext cx="2752070" cy="241140"/>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50015" y="10691724"/>
            <a:ext cx="806146" cy="206691"/>
          </a:xfrm>
          <a:prstGeom prst="rect">
            <a:avLst/>
          </a:prstGeom>
          <a:ln/>
        </p:spPr>
        <p:txBody>
          <a:bodyPr/>
          <a:lstStyle/>
          <a:p>
            <a:r>
              <a:rPr lang="en-US" altLang="ja-JP" dirty="0"/>
              <a:t>Page </a:t>
            </a:r>
            <a:fld id="{77570724-D4C2-4805-9F96-77169DE31113}" type="slidenum">
              <a:rPr lang="en-US" altLang="ja-JP"/>
              <a:pPr/>
              <a:t>15</a:t>
            </a:fld>
            <a:endParaRPr lang="en-US" altLang="ja-JP" dirty="0"/>
          </a:p>
        </p:txBody>
      </p:sp>
      <p:sp>
        <p:nvSpPr>
          <p:cNvPr id="24578" name="Rectangle 2"/>
          <p:cNvSpPr>
            <a:spLocks noGrp="1" noRot="1" noChangeAspect="1" noChangeArrowheads="1" noTextEdit="1"/>
          </p:cNvSpPr>
          <p:nvPr>
            <p:ph type="sldImg"/>
          </p:nvPr>
        </p:nvSpPr>
        <p:spPr>
          <a:xfrm>
            <a:off x="735013" y="835025"/>
            <a:ext cx="5502275" cy="4127500"/>
          </a:xfrm>
          <a:ln/>
        </p:spPr>
      </p:sp>
      <p:sp>
        <p:nvSpPr>
          <p:cNvPr id="24579" name="Rectangle 3"/>
          <p:cNvSpPr>
            <a:spLocks noGrp="1" noChangeArrowheads="1"/>
          </p:cNvSpPr>
          <p:nvPr>
            <p:ph type="body" idx="1"/>
          </p:nvPr>
        </p:nvSpPr>
        <p:spPr>
          <a:xfrm>
            <a:off x="929064" y="5245746"/>
            <a:ext cx="5114636" cy="4969951"/>
          </a:xfrm>
          <a:prstGeom prst="rect">
            <a:avLst/>
          </a:prstGeom>
        </p:spPr>
        <p:txBody>
          <a:bodyPr/>
          <a:lstStyle/>
          <a:p>
            <a:endParaRPr lang="ja-JP" altLang="ja-JP"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16</a:t>
            </a:fld>
            <a:endParaRPr kumimoji="1" lang="ja-JP" altLang="en-US"/>
          </a:p>
        </p:txBody>
      </p:sp>
    </p:spTree>
    <p:extLst>
      <p:ext uri="{BB962C8B-B14F-4D97-AF65-F5344CB8AC3E}">
        <p14:creationId xmlns:p14="http://schemas.microsoft.com/office/powerpoint/2010/main" val="36862095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17</a:t>
            </a:fld>
            <a:endParaRPr kumimoji="1" lang="ja-JP" altLang="en-US"/>
          </a:p>
        </p:txBody>
      </p:sp>
    </p:spTree>
    <p:extLst>
      <p:ext uri="{BB962C8B-B14F-4D97-AF65-F5344CB8AC3E}">
        <p14:creationId xmlns:p14="http://schemas.microsoft.com/office/powerpoint/2010/main" val="3370075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19</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411839" y="10691724"/>
            <a:ext cx="2830292" cy="206691"/>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728670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950015" y="10691723"/>
            <a:ext cx="806146" cy="20669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3765">
              <a:defRPr sz="2500">
                <a:solidFill>
                  <a:schemeClr val="tx1"/>
                </a:solidFill>
                <a:latin typeface="Times New Roman" pitchFamily="18" charset="0"/>
              </a:defRPr>
            </a:lvl1pPr>
            <a:lvl2pPr marL="771366" indent="-296679" defTabSz="1003765">
              <a:defRPr sz="2500">
                <a:solidFill>
                  <a:schemeClr val="tx1"/>
                </a:solidFill>
                <a:latin typeface="Times New Roman" pitchFamily="18" charset="0"/>
              </a:defRPr>
            </a:lvl2pPr>
            <a:lvl3pPr marL="1186717" indent="-237343" defTabSz="1003765">
              <a:defRPr sz="2500">
                <a:solidFill>
                  <a:schemeClr val="tx1"/>
                </a:solidFill>
                <a:latin typeface="Times New Roman" pitchFamily="18" charset="0"/>
              </a:defRPr>
            </a:lvl3pPr>
            <a:lvl4pPr marL="1661403" indent="-237343" defTabSz="1003765">
              <a:defRPr sz="2500">
                <a:solidFill>
                  <a:schemeClr val="tx1"/>
                </a:solidFill>
                <a:latin typeface="Times New Roman" pitchFamily="18" charset="0"/>
              </a:defRPr>
            </a:lvl4pPr>
            <a:lvl5pPr marL="2136090" indent="-237343" defTabSz="1003765">
              <a:defRPr sz="2500">
                <a:solidFill>
                  <a:schemeClr val="tx1"/>
                </a:solidFill>
                <a:latin typeface="Times New Roman" pitchFamily="18" charset="0"/>
              </a:defRPr>
            </a:lvl5pPr>
            <a:lvl6pPr marL="2610776" indent="-237343" defTabSz="1003765" eaLnBrk="0" fontAlgn="base" hangingPunct="0">
              <a:spcBef>
                <a:spcPct val="0"/>
              </a:spcBef>
              <a:spcAft>
                <a:spcPct val="0"/>
              </a:spcAft>
              <a:defRPr sz="2500">
                <a:solidFill>
                  <a:schemeClr val="tx1"/>
                </a:solidFill>
                <a:latin typeface="Times New Roman" pitchFamily="18" charset="0"/>
              </a:defRPr>
            </a:lvl6pPr>
            <a:lvl7pPr marL="3085463" indent="-237343" defTabSz="1003765" eaLnBrk="0" fontAlgn="base" hangingPunct="0">
              <a:spcBef>
                <a:spcPct val="0"/>
              </a:spcBef>
              <a:spcAft>
                <a:spcPct val="0"/>
              </a:spcAft>
              <a:defRPr sz="2500">
                <a:solidFill>
                  <a:schemeClr val="tx1"/>
                </a:solidFill>
                <a:latin typeface="Times New Roman" pitchFamily="18" charset="0"/>
              </a:defRPr>
            </a:lvl7pPr>
            <a:lvl8pPr marL="3560150" indent="-237343" defTabSz="1003765" eaLnBrk="0" fontAlgn="base" hangingPunct="0">
              <a:spcBef>
                <a:spcPct val="0"/>
              </a:spcBef>
              <a:spcAft>
                <a:spcPct val="0"/>
              </a:spcAft>
              <a:defRPr sz="2500">
                <a:solidFill>
                  <a:schemeClr val="tx1"/>
                </a:solidFill>
                <a:latin typeface="Times New Roman" pitchFamily="18" charset="0"/>
              </a:defRPr>
            </a:lvl8pPr>
            <a:lvl9pPr marL="4034837" indent="-237343" defTabSz="1003765" eaLnBrk="0" fontAlgn="base" hangingPunct="0">
              <a:spcBef>
                <a:spcPct val="0"/>
              </a:spcBef>
              <a:spcAft>
                <a:spcPct val="0"/>
              </a:spcAft>
              <a:defRPr sz="2500">
                <a:solidFill>
                  <a:schemeClr val="tx1"/>
                </a:solidFill>
                <a:latin typeface="Times New Roman" pitchFamily="18" charset="0"/>
              </a:defRPr>
            </a:lvl9pPr>
          </a:lstStyle>
          <a:p>
            <a:fld id="{992FAEED-E543-438D-A759-E74A5D2C8D14}" type="slidenum">
              <a:rPr lang="en-US" altLang="ja-JP" sz="1300"/>
              <a:pPr/>
              <a:t>9</a:t>
            </a:fld>
            <a:endParaRPr lang="en-US" altLang="ja-JP" sz="1300" dirty="0"/>
          </a:p>
        </p:txBody>
      </p:sp>
      <p:sp>
        <p:nvSpPr>
          <p:cNvPr id="10243" name="Rectangle 2"/>
          <p:cNvSpPr>
            <a:spLocks noGrp="1" noRot="1" noChangeAspect="1" noChangeArrowheads="1" noTextEdit="1"/>
          </p:cNvSpPr>
          <p:nvPr>
            <p:ph type="sldImg"/>
          </p:nvPr>
        </p:nvSpPr>
        <p:spPr>
          <a:xfrm>
            <a:off x="735013" y="835025"/>
            <a:ext cx="5502275" cy="4127500"/>
          </a:xfrm>
          <a:ln/>
        </p:spPr>
      </p:sp>
      <p:sp>
        <p:nvSpPr>
          <p:cNvPr id="10244" name="Rectangle 3"/>
          <p:cNvSpPr>
            <a:spLocks noGrp="1" noChangeArrowheads="1"/>
          </p:cNvSpPr>
          <p:nvPr>
            <p:ph type="body" idx="1"/>
          </p:nvPr>
        </p:nvSpPr>
        <p:spPr>
          <a:xfrm>
            <a:off x="929064" y="5245746"/>
            <a:ext cx="5114636" cy="49699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802.15-22-0336-01-06ma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7fadbeaa09b94a2eddcb2fa6535f638d"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s://ieeesa.webex.com/ieeesa/j.php?MTID=m6f062ff14eb2736e35dafaf57512b515"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E4C77B-93AE-D301-F3B3-CAE516EC170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[TG15.6ma(Revision of IEEE802.15.6-2012) Opening Information for July 2022]	</a:t>
            </a:r>
          </a:p>
          <a:p>
            <a:r>
              <a:rPr lang="en-US" altLang="ja-JP" sz="1600" b="1" dirty="0">
                <a:ea typeface="ＭＳ Ｐゴシック" charset="-128"/>
              </a:rPr>
              <a:t>Date Submitted: </a:t>
            </a:r>
            <a:r>
              <a:rPr lang="en-US" altLang="ja-JP" sz="1600" dirty="0">
                <a:ea typeface="ＭＳ Ｐゴシック" charset="-128"/>
              </a:rPr>
              <a:t>[9</a:t>
            </a:r>
            <a:r>
              <a:rPr lang="en-US" altLang="ja-JP" sz="1600" baseline="30000" dirty="0">
                <a:ea typeface="ＭＳ Ｐゴシック" charset="-128"/>
              </a:rPr>
              <a:t>th</a:t>
            </a:r>
            <a:r>
              <a:rPr lang="en-US" altLang="ja-JP" sz="1600" dirty="0">
                <a:ea typeface="ＭＳ Ｐゴシック" charset="-128"/>
              </a:rPr>
              <a:t>  July 2022]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kohno@yrp-iai.jp] Re: []</a:t>
            </a: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TG15.6ma, that is a task group of </a:t>
            </a:r>
            <a:r>
              <a:rPr lang="en-US" altLang="ja-JP" sz="1600" dirty="0">
                <a:ea typeface="ＭＳ Ｐゴシック" charset="-128"/>
              </a:rPr>
              <a:t>Revision of IEEE802.15.6-2012, </a:t>
            </a:r>
            <a:r>
              <a:rPr lang="en-US" altLang="ja-JP" sz="1600" dirty="0">
                <a:solidFill>
                  <a:schemeClr val="tx2"/>
                </a:solidFill>
                <a:ea typeface="ＭＳ Ｐゴシック" charset="-128"/>
              </a:rPr>
              <a:t>meeting in July 2022.]</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88139A-1E9B-E591-0458-8C1D8CC3993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7"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Instructions for Chairs of </a:t>
            </a:r>
            <a:br>
              <a:rPr u="sng" dirty="0">
                <a:latin typeface="+mj-lt"/>
              </a:rPr>
            </a:br>
            <a:r>
              <a:rPr lang="en-IE" sz="2600" b="1" u="sng" strike="noStrike" cap="all" spc="-1" dirty="0">
                <a:solidFill>
                  <a:srgbClr val="000000"/>
                </a:solidFill>
                <a:latin typeface="+mj-lt"/>
                <a:ea typeface="MS PGothic"/>
              </a:rPr>
              <a:t>standards development activities</a:t>
            </a:r>
            <a:endParaRPr lang="en-IE" sz="2600" b="0" u="sng" strike="noStrike" spc="-1" dirty="0">
              <a:latin typeface="+mj-lt"/>
            </a:endParaRPr>
          </a:p>
        </p:txBody>
      </p:sp>
      <p:sp>
        <p:nvSpPr>
          <p:cNvPr id="158" name="CustomShape 2"/>
          <p:cNvSpPr/>
          <p:nvPr/>
        </p:nvSpPr>
        <p:spPr>
          <a:xfrm>
            <a:off x="955469" y="176688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buClr>
                <a:srgbClr val="000000"/>
              </a:buClr>
              <a:buSzPct val="45000"/>
              <a:buFont typeface="Wingdings" charset="2"/>
              <a:buChar char=""/>
            </a:pPr>
            <a:r>
              <a:rPr lang="en-IE" sz="2400" b="1" strike="noStrike" spc="-1" dirty="0">
                <a:solidFill>
                  <a:srgbClr val="000000"/>
                </a:solidFill>
                <a:latin typeface="Montserrat"/>
                <a:ea typeface="MS PGothic"/>
              </a:rPr>
              <a:t>At the beginning of each standards development meeting the chair or a designee is to:</a:t>
            </a:r>
            <a:endParaRPr lang="en-IE" sz="2400" b="0" strike="noStrike" spc="-1" dirty="0">
              <a:latin typeface="Arial"/>
            </a:endParaRPr>
          </a:p>
          <a:p>
            <a:pPr>
              <a:lnSpc>
                <a:spcPct val="90000"/>
              </a:lnSpc>
            </a:pPr>
            <a:endParaRPr lang="en-IE" sz="24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Show the following slides (or provide them beforehand)</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Advise the standards development group participants that: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SA’s copyright policy is described in Clause 7 of the IEEE SA Standards Board Bylaws and Clause 6.1 of the IEEE SA Standards Board Operations Manual;</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Any material submitted during standards development, whether verbal, recorded, or in written form, is a Contribution and shall comply with the IEEE SA Copyright Policy; </a:t>
            </a:r>
            <a:endParaRPr lang="en-IE"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Instruct the Secretary to record in the minutes of the relevant meeting: </a:t>
            </a:r>
            <a:endParaRPr lang="en-IE" b="0" strike="noStrike" spc="-1" dirty="0">
              <a:latin typeface="Arial"/>
            </a:endParaRPr>
          </a:p>
          <a:p>
            <a:pPr marL="432000" lvl="1" indent="-213840">
              <a:lnSpc>
                <a:spcPct val="80000"/>
              </a:lnSpc>
              <a:spcBef>
                <a:spcPts val="173"/>
              </a:spcBef>
              <a:buClr>
                <a:srgbClr val="000000"/>
              </a:buClr>
              <a:buSzPct val="45000"/>
              <a:buFont typeface="Wingdings" charset="2"/>
              <a:buChar char=""/>
            </a:pPr>
            <a:r>
              <a:rPr lang="en-IE" b="0" strike="noStrike" spc="-1" dirty="0">
                <a:solidFill>
                  <a:srgbClr val="000000"/>
                </a:solidFill>
                <a:latin typeface="Calibri"/>
                <a:ea typeface="MS PGothic"/>
              </a:rPr>
              <a:t>That the foregoing information was provided and that the copyright slides were shown (or provided beforehand). </a:t>
            </a:r>
            <a:endParaRPr lang="en-IE" b="0" strike="noStrike" spc="-1" dirty="0">
              <a:latin typeface="Arial"/>
            </a:endParaRPr>
          </a:p>
        </p:txBody>
      </p:sp>
      <p:sp>
        <p:nvSpPr>
          <p:cNvPr id="2" name="日付プレースホルダー 1">
            <a:extLst>
              <a:ext uri="{FF2B5EF4-FFF2-40B4-BE49-F238E27FC236}">
                <a16:creationId xmlns:a16="http://schemas.microsoft.com/office/drawing/2014/main" id="{4DC265A7-DBF7-4F14-A422-0CD6415477A1}"/>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F62D58AF-B8E8-47A5-8C5F-2AD173779417}"/>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10</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B584997-39A2-62E3-A1EA-753FC6982EA0}"/>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59" name="CustomShape 1"/>
          <p:cNvSpPr/>
          <p:nvPr/>
        </p:nvSpPr>
        <p:spPr>
          <a:xfrm>
            <a:off x="324000" y="630360"/>
            <a:ext cx="8680320" cy="1136520"/>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0" name="CustomShape 2"/>
          <p:cNvSpPr/>
          <p:nvPr/>
        </p:nvSpPr>
        <p:spPr>
          <a:xfrm>
            <a:off x="609480" y="1773360"/>
            <a:ext cx="775800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90000"/>
              </a:lnSpc>
              <a:spcBef>
                <a:spcPts val="564"/>
              </a:spcBef>
              <a:buClr>
                <a:srgbClr val="000000"/>
              </a:buClr>
              <a:buSzPct val="45000"/>
              <a:buFont typeface="Wingdings" charset="2"/>
              <a:buChar char=""/>
            </a:pPr>
            <a:r>
              <a:rPr lang="en-IE" sz="2000" b="1" strike="noStrike" spc="-1" dirty="0">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lang="en-IE" sz="2000" b="0" strike="noStrike" spc="-1" dirty="0">
              <a:latin typeface="Arial"/>
            </a:endParaRPr>
          </a:p>
          <a:p>
            <a:pPr>
              <a:lnSpc>
                <a:spcPct val="90000"/>
              </a:lnSpc>
            </a:pP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lang="en-IE" sz="2000" b="0" strike="noStrike" spc="-1" dirty="0">
              <a:latin typeface="Arial"/>
            </a:endParaRPr>
          </a:p>
          <a:p>
            <a:pPr marL="432000" lvl="1" indent="-213840">
              <a:lnSpc>
                <a:spcPct val="100000"/>
              </a:lnSpc>
              <a:spcBef>
                <a:spcPts val="300"/>
              </a:spcBef>
              <a:buClr>
                <a:srgbClr val="000000"/>
              </a:buClr>
              <a:buSzPct val="45000"/>
              <a:buFont typeface="Wingdings" charset="2"/>
              <a:buChar char=""/>
            </a:pPr>
            <a:r>
              <a:rPr lang="en-IE" sz="2000" b="0" strike="noStrike" spc="-1" dirty="0">
                <a:solidFill>
                  <a:srgbClr val="000000"/>
                </a:solidFill>
                <a:latin typeface="Calibri"/>
                <a:ea typeface="MS PGothic"/>
              </a:rPr>
              <a:t>For material that is not previously Published, IEEE is automatically granted a license to use any material that is presented or submitted.</a:t>
            </a:r>
            <a:endParaRPr lang="en-IE" sz="2000" b="0" strike="noStrike" spc="-1" dirty="0">
              <a:latin typeface="Arial"/>
            </a:endParaRPr>
          </a:p>
        </p:txBody>
      </p:sp>
      <p:sp>
        <p:nvSpPr>
          <p:cNvPr id="2" name="日付プレースホルダー 1">
            <a:extLst>
              <a:ext uri="{FF2B5EF4-FFF2-40B4-BE49-F238E27FC236}">
                <a16:creationId xmlns:a16="http://schemas.microsoft.com/office/drawing/2014/main" id="{7A012C68-2903-4575-A6DD-AC121D0F7F13}"/>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C5FE8A96-B00A-413E-944D-C3C1FF50C8AF}"/>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11</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5D3FAF88-AA8E-0656-6BAF-6C5C70A610C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161" name="CustomShape 1"/>
          <p:cNvSpPr/>
          <p:nvPr/>
        </p:nvSpPr>
        <p:spPr>
          <a:xfrm>
            <a:off x="324000" y="630360"/>
            <a:ext cx="8680320" cy="704169"/>
          </a:xfrm>
          <a:prstGeom prst="rect">
            <a:avLst/>
          </a:prstGeom>
          <a:noFill/>
          <a:ln>
            <a:noFill/>
          </a:ln>
        </p:spPr>
        <p:style>
          <a:lnRef idx="0">
            <a:scrgbClr r="0" g="0" b="0"/>
          </a:lnRef>
          <a:fillRef idx="0">
            <a:scrgbClr r="0" g="0" b="0"/>
          </a:fillRef>
          <a:effectRef idx="0">
            <a:scrgbClr r="0" g="0" b="0"/>
          </a:effectRef>
          <a:fontRef idx="minor"/>
        </p:style>
        <p:txBody>
          <a:bodyPr lIns="92160" tIns="46080" rIns="92160" bIns="46080" anchor="ctr">
            <a:noAutofit/>
          </a:bodyPr>
          <a:lstStyle/>
          <a:p>
            <a:pPr algn="ctr">
              <a:lnSpc>
                <a:spcPct val="100000"/>
              </a:lnSpc>
            </a:pPr>
            <a:r>
              <a:rPr lang="en-IE" sz="2600" b="1" u="sng" strike="noStrike" cap="all" spc="-1" dirty="0">
                <a:solidFill>
                  <a:srgbClr val="000000"/>
                </a:solidFill>
                <a:latin typeface="+mj-lt"/>
                <a:ea typeface="MS PGothic"/>
              </a:rPr>
              <a:t>IEEE SA Copyright Policy</a:t>
            </a:r>
            <a:endParaRPr lang="en-IE" sz="2600" b="0" u="sng" strike="noStrike" spc="-1" dirty="0">
              <a:latin typeface="+mj-lt"/>
            </a:endParaRPr>
          </a:p>
        </p:txBody>
      </p:sp>
      <p:sp>
        <p:nvSpPr>
          <p:cNvPr id="162" name="CustomShape 2"/>
          <p:cNvSpPr/>
          <p:nvPr/>
        </p:nvSpPr>
        <p:spPr>
          <a:xfrm>
            <a:off x="428760" y="1334529"/>
            <a:ext cx="8715240" cy="4460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The IEEE SA Copyright Policy is described in the IEEE SA Standards Board Bylaws and IEEE SA Standards Board Operations Manual</a:t>
            </a:r>
            <a:br>
              <a:rPr sz="2400" dirty="0"/>
            </a:br>
            <a:r>
              <a:rPr lang="en-IE" b="0" strike="noStrike" spc="-1" dirty="0">
                <a:solidFill>
                  <a:srgbClr val="000000"/>
                </a:solidFill>
                <a:latin typeface="Calibri"/>
                <a:ea typeface="DejaVu Sans"/>
              </a:rPr>
              <a: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b="0" strike="noStrike" spc="-1" dirty="0">
                <a:solidFill>
                  <a:srgbClr val="000000"/>
                </a:solidFill>
                <a:latin typeface="Calibri"/>
                <a:ea typeface="MS PGothic"/>
              </a:rPr>
              <a:t>IEEE SA Copyright Policy, see </a:t>
            </a:r>
            <a:br>
              <a:rPr sz="2400" dirty="0"/>
            </a:br>
            <a:r>
              <a:rPr lang="en-IE" b="0" strike="noStrike" spc="-1" dirty="0">
                <a:solidFill>
                  <a:srgbClr val="000000"/>
                </a:solidFill>
                <a:latin typeface="Calibri"/>
                <a:ea typeface="MS PGothic"/>
              </a:rPr>
              <a:t>	Clause 7 of the IEEE SA Standards Board Bylaws</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3"/>
              </a:rPr>
              <a:t>https://standards.ieee.org/about/policies/bylaws/sect6-7.html#7</a:t>
            </a:r>
            <a:br>
              <a:rPr sz="2400" dirty="0"/>
            </a:br>
            <a:r>
              <a:rPr lang="en-IE" b="0" strike="noStrike" spc="-1" dirty="0">
                <a:solidFill>
                  <a:srgbClr val="000000"/>
                </a:solidFill>
                <a:latin typeface="Calibri"/>
                <a:ea typeface="MS PGothic"/>
              </a:rPr>
              <a:t>	Clause 6.1 of the IEEE SA Standards Board Operations Manual</a:t>
            </a:r>
            <a:br>
              <a:rPr sz="2400" dirty="0"/>
            </a:br>
            <a:r>
              <a:rPr lang="en-IE" b="0" strike="noStrike" spc="-1" dirty="0">
                <a:solidFill>
                  <a:srgbClr val="000000"/>
                </a:solidFill>
                <a:latin typeface="Calibri"/>
                <a:ea typeface="MS PGothic"/>
              </a:rPr>
              <a:t>	</a:t>
            </a: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Permission</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5"/>
              </a:rPr>
              <a:t>https://standards.ieee.org/content/dam/ieee-standards/standards/web/documents/other/permissionltrs.zip</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Copyright FAQs</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6"/>
              </a:rPr>
              <a:t>http://standards.ieee.org/faqs/copyrights.html/</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IEEE SA Best Practices for IEEE Standards Development </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7"/>
              </a:rPr>
              <a:t>https://standards.ieee.org/develop/policies/best_practices_for_ieee_standards_development_051215.pdf</a:t>
            </a:r>
            <a:endParaRPr lang="en-IE" sz="1600" b="0" strike="noStrike" spc="-1" dirty="0">
              <a:latin typeface="Arial"/>
            </a:endParaRPr>
          </a:p>
          <a:p>
            <a:pPr marL="216000" indent="-213840">
              <a:lnSpc>
                <a:spcPct val="100000"/>
              </a:lnSpc>
              <a:spcBef>
                <a:spcPts val="300"/>
              </a:spcBef>
              <a:buClr>
                <a:srgbClr val="000000"/>
              </a:buClr>
              <a:buSzPct val="45000"/>
              <a:buFont typeface="Wingdings" charset="2"/>
              <a:buChar char=""/>
            </a:pPr>
            <a:r>
              <a:rPr lang="en-IE" b="0" strike="noStrike" spc="-1" dirty="0">
                <a:solidFill>
                  <a:srgbClr val="000000"/>
                </a:solidFill>
                <a:latin typeface="Calibri"/>
                <a:ea typeface="MS PGothic"/>
              </a:rPr>
              <a:t>Distribution of Draft Standards (see 6.1.3 of the SASB Operations Manual)</a:t>
            </a:r>
            <a:endParaRPr lang="en-IE" b="0" strike="noStrike" spc="-1" dirty="0">
              <a:latin typeface="Arial"/>
            </a:endParaRPr>
          </a:p>
          <a:p>
            <a:pPr marL="432000" lvl="1" indent="-213840">
              <a:lnSpc>
                <a:spcPct val="100000"/>
              </a:lnSpc>
              <a:spcBef>
                <a:spcPts val="150"/>
              </a:spcBef>
              <a:buClr>
                <a:srgbClr val="000000"/>
              </a:buClr>
              <a:buSzPct val="45000"/>
              <a:buFont typeface="Wingdings" charset="2"/>
              <a:buChar char=""/>
            </a:pPr>
            <a:r>
              <a:rPr lang="en-IE" sz="1600" b="0" u="sng" strike="noStrike" spc="-1" dirty="0">
                <a:solidFill>
                  <a:srgbClr val="0000FF"/>
                </a:solidFill>
                <a:uFillTx/>
                <a:latin typeface="Calibri"/>
                <a:ea typeface="MS PGothic"/>
                <a:hlinkClick r:id="rId4"/>
              </a:rPr>
              <a:t>https://standards.ieee.org/about/policies/opman/sect6.html</a:t>
            </a:r>
            <a:endParaRPr lang="en-IE" sz="1600" b="0" strike="noStrike" spc="-1" dirty="0">
              <a:latin typeface="Arial"/>
            </a:endParaRPr>
          </a:p>
          <a:p>
            <a:pPr>
              <a:lnSpc>
                <a:spcPct val="90000"/>
              </a:lnSpc>
              <a:spcBef>
                <a:spcPts val="564"/>
              </a:spcBef>
            </a:pPr>
            <a:endParaRPr lang="en-IE" sz="1600" b="0" strike="noStrike" spc="-1" dirty="0">
              <a:latin typeface="Arial"/>
            </a:endParaRPr>
          </a:p>
        </p:txBody>
      </p:sp>
      <p:sp>
        <p:nvSpPr>
          <p:cNvPr id="2" name="日付プレースホルダー 1">
            <a:extLst>
              <a:ext uri="{FF2B5EF4-FFF2-40B4-BE49-F238E27FC236}">
                <a16:creationId xmlns:a16="http://schemas.microsoft.com/office/drawing/2014/main" id="{EB189FE5-A484-49E7-8DB8-6663A1685FC6}"/>
              </a:ext>
            </a:extLst>
          </p:cNvPr>
          <p:cNvSpPr>
            <a:spLocks noGrp="1"/>
          </p:cNvSpPr>
          <p:nvPr>
            <p:ph type="dt" sz="half" idx="2"/>
          </p:nvPr>
        </p:nvSpPr>
        <p:spPr/>
        <p:txBody>
          <a:bodyPr/>
          <a:lstStyle/>
          <a:p>
            <a:r>
              <a:rPr lang="en-US" altLang="ja-JP"/>
              <a:t>July 2022</a:t>
            </a:r>
            <a:endParaRPr lang="en-US" altLang="ja-JP" dirty="0"/>
          </a:p>
        </p:txBody>
      </p:sp>
      <p:sp>
        <p:nvSpPr>
          <p:cNvPr id="3" name="スライド番号プレースホルダー 2">
            <a:extLst>
              <a:ext uri="{FF2B5EF4-FFF2-40B4-BE49-F238E27FC236}">
                <a16:creationId xmlns:a16="http://schemas.microsoft.com/office/drawing/2014/main" id="{759BB984-5C01-428D-AAFD-0EB1C3F8FC35}"/>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12</a:t>
            </a:fld>
            <a:endParaRPr lang="en-US" altLang="ja-JP" dirty="0"/>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32F9B2E-60B7-DA29-2DF9-FE679ABACB0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スライド番号プレースホルダー 1">
            <a:extLst>
              <a:ext uri="{FF2B5EF4-FFF2-40B4-BE49-F238E27FC236}">
                <a16:creationId xmlns:a16="http://schemas.microsoft.com/office/drawing/2014/main" id="{49280275-19D4-4F70-B74A-EB932602EF81}"/>
              </a:ext>
            </a:extLst>
          </p:cNvPr>
          <p:cNvSpPr>
            <a:spLocks noGrp="1"/>
          </p:cNvSpPr>
          <p:nvPr>
            <p:ph type="sldNum" sz="quarter" idx="12"/>
          </p:nvPr>
        </p:nvSpPr>
        <p:spPr/>
        <p:txBody>
          <a:bodyPr/>
          <a:lstStyle/>
          <a:p>
            <a:r>
              <a:rPr lang="en-US" altLang="ja-JP"/>
              <a:t>Slide </a:t>
            </a:r>
            <a:fld id="{266A080E-4E30-4968-B029-7CF782D6220C}" type="slidenum">
              <a:rPr lang="en-US" altLang="ja-JP" smtClean="0"/>
              <a:pPr/>
              <a:t>13</a:t>
            </a:fld>
            <a:endParaRPr lang="en-US" altLang="ja-JP" dirty="0"/>
          </a:p>
        </p:txBody>
      </p:sp>
      <p:sp>
        <p:nvSpPr>
          <p:cNvPr id="3" name="日付プレースホルダー 2">
            <a:extLst>
              <a:ext uri="{FF2B5EF4-FFF2-40B4-BE49-F238E27FC236}">
                <a16:creationId xmlns:a16="http://schemas.microsoft.com/office/drawing/2014/main" id="{2D1C3900-1182-4976-8C7C-2372D1B06C42}"/>
              </a:ext>
            </a:extLst>
          </p:cNvPr>
          <p:cNvSpPr>
            <a:spLocks noGrp="1"/>
          </p:cNvSpPr>
          <p:nvPr>
            <p:ph type="dt" sz="half" idx="2"/>
          </p:nvPr>
        </p:nvSpPr>
        <p:spPr/>
        <p:txBody>
          <a:bodyPr/>
          <a:lstStyle/>
          <a:p>
            <a:r>
              <a:rPr lang="en-US" altLang="ja-JP"/>
              <a:t>July 2022</a:t>
            </a:r>
            <a:endParaRPr lang="en-US" altLang="ja-JP" dirty="0"/>
          </a:p>
        </p:txBody>
      </p:sp>
      <p:sp>
        <p:nvSpPr>
          <p:cNvPr id="5" name="テキスト ボックス 4">
            <a:extLst>
              <a:ext uri="{FF2B5EF4-FFF2-40B4-BE49-F238E27FC236}">
                <a16:creationId xmlns:a16="http://schemas.microsoft.com/office/drawing/2014/main" id="{BB5BEC9D-C36E-4606-90DA-B7E78378D506}"/>
              </a:ext>
            </a:extLst>
          </p:cNvPr>
          <p:cNvSpPr txBox="1"/>
          <p:nvPr/>
        </p:nvSpPr>
        <p:spPr>
          <a:xfrm>
            <a:off x="612560" y="933024"/>
            <a:ext cx="7910004" cy="461665"/>
          </a:xfrm>
          <a:prstGeom prst="rect">
            <a:avLst/>
          </a:prstGeom>
          <a:noFill/>
        </p:spPr>
        <p:txBody>
          <a:bodyPr wrap="square">
            <a:spAutoFit/>
          </a:bodyPr>
          <a:lstStyle/>
          <a:p>
            <a:r>
              <a:rPr lang="en-US" altLang="ja-JP" sz="2400" b="1" dirty="0"/>
              <a:t>Registration for the July 802.15 plenary session</a:t>
            </a:r>
            <a:endParaRPr lang="ja-JP" altLang="en-US" sz="2400" b="1" dirty="0"/>
          </a:p>
        </p:txBody>
      </p:sp>
      <p:graphicFrame>
        <p:nvGraphicFramePr>
          <p:cNvPr id="6" name="表 5">
            <a:extLst>
              <a:ext uri="{FF2B5EF4-FFF2-40B4-BE49-F238E27FC236}">
                <a16:creationId xmlns:a16="http://schemas.microsoft.com/office/drawing/2014/main" id="{4117EDEC-426A-4133-8C06-7A760D0B3F01}"/>
              </a:ext>
            </a:extLst>
          </p:cNvPr>
          <p:cNvGraphicFramePr>
            <a:graphicFrameLocks noGrp="1"/>
          </p:cNvGraphicFramePr>
          <p:nvPr>
            <p:extLst>
              <p:ext uri="{D42A27DB-BD31-4B8C-83A1-F6EECF244321}">
                <p14:modId xmlns:p14="http://schemas.microsoft.com/office/powerpoint/2010/main" val="3703400371"/>
              </p:ext>
            </p:extLst>
          </p:nvPr>
        </p:nvGraphicFramePr>
        <p:xfrm>
          <a:off x="685800" y="1931498"/>
          <a:ext cx="7772400" cy="3758826"/>
        </p:xfrm>
        <a:graphic>
          <a:graphicData uri="http://schemas.openxmlformats.org/drawingml/2006/table">
            <a:tbl>
              <a:tblPr>
                <a:tableStyleId>{5C22544A-7EE6-4342-B048-85BDC9FD1C3A}</a:tableStyleId>
              </a:tblPr>
              <a:tblGrid>
                <a:gridCol w="7772400">
                  <a:extLst>
                    <a:ext uri="{9D8B030D-6E8A-4147-A177-3AD203B41FA5}">
                      <a16:colId xmlns:a16="http://schemas.microsoft.com/office/drawing/2014/main" val="4244184157"/>
                    </a:ext>
                  </a:extLst>
                </a:gridCol>
              </a:tblGrid>
              <a:tr h="469853">
                <a:tc>
                  <a:txBody>
                    <a:bodyPr/>
                    <a:lstStyle/>
                    <a:p>
                      <a:pPr algn="l" rtl="0" fontAlgn="ctr"/>
                      <a:r>
                        <a:rPr lang="en-US" sz="1600" u="none" strike="noStrike" dirty="0">
                          <a:effectLst/>
                        </a:rPr>
                        <a:t>This meeting is part of the July IEEE 802 wireless session</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842453719"/>
                  </a:ext>
                </a:extLst>
              </a:tr>
              <a:tr h="469853">
                <a:tc>
                  <a:txBody>
                    <a:bodyPr/>
                    <a:lstStyle/>
                    <a:p>
                      <a:pPr algn="l" rtl="0" fontAlgn="ctr"/>
                      <a:r>
                        <a:rPr lang="en-US" sz="1600" u="none" strike="noStrike">
                          <a:effectLst/>
                        </a:rPr>
                        <a:t>You must pay the registration fee in order to attend</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446269888"/>
                  </a:ext>
                </a:extLst>
              </a:tr>
              <a:tr h="1409560">
                <a:tc>
                  <a:txBody>
                    <a:bodyPr/>
                    <a:lstStyle/>
                    <a:p>
                      <a:pPr algn="l" rtl="0" fontAlgn="ctr"/>
                      <a:r>
                        <a:rPr lang="en-US" sz="1600" u="none" strike="noStrike">
                          <a:effectLst/>
                        </a:rPr>
                        <a:t>If you have not already done so, you can register here or follow the registration link -  https://touchpoint.eventsair.com/ieee-802-wireless-interim-session-jan-2022/registration/Site/Register</a:t>
                      </a:r>
                      <a:endParaRPr lang="en-US" sz="1600" b="1" i="0" u="none" strike="noStrike">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150169520"/>
                  </a:ext>
                </a:extLst>
              </a:tr>
              <a:tr h="1409560">
                <a:tc>
                  <a:txBody>
                    <a:bodyPr/>
                    <a:lstStyle/>
                    <a:p>
                      <a:pPr algn="l" rtl="0" fontAlgn="ctr"/>
                      <a:r>
                        <a:rPr lang="en-US" sz="1600" u="none" strike="noStrike" dirty="0">
                          <a:effectLst/>
                        </a:rPr>
                        <a:t>If you do not intend to register for this session you must leave this meeting and, if you have logged attendance on IMAT, email the 802.15 chair or vice chairs to have your attendance cancelled</a:t>
                      </a:r>
                      <a:endParaRPr lang="en-US" sz="1600" b="1" i="0" u="none" strike="noStrike" dirty="0">
                        <a:solidFill>
                          <a:srgbClr val="000000"/>
                        </a:solidFill>
                        <a:effectLst/>
                        <a:latin typeface="Times New Roman" panose="02020603050405020304" pitchFamily="18" charset="0"/>
                      </a:endParaRPr>
                    </a:p>
                  </a:txBody>
                  <a:tcPr marL="155275" marR="4313" marT="4313" marB="0" anchor="ctr"/>
                </a:tc>
                <a:extLst>
                  <a:ext uri="{0D108BD9-81ED-4DB2-BD59-A6C34878D82A}">
                    <a16:rowId xmlns:a16="http://schemas.microsoft.com/office/drawing/2014/main" val="2501595499"/>
                  </a:ext>
                </a:extLst>
              </a:tr>
            </a:tbl>
          </a:graphicData>
        </a:graphic>
      </p:graphicFrame>
    </p:spTree>
    <p:extLst>
      <p:ext uri="{BB962C8B-B14F-4D97-AF65-F5344CB8AC3E}">
        <p14:creationId xmlns:p14="http://schemas.microsoft.com/office/powerpoint/2010/main" val="1226870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BD63B443-E47D-34EF-69C0-A8EF8841979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255638" y="1459582"/>
            <a:ext cx="8824450" cy="5206793"/>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a:t>
            </a:r>
            <a:r>
              <a:rPr kumimoji="1" lang="en-US" altLang="ja-JP" sz="2000" dirty="0">
                <a:solidFill>
                  <a:srgbClr val="FF0000"/>
                </a:solidFill>
              </a:rPr>
              <a:t>HBAN</a:t>
            </a:r>
            <a:r>
              <a:rPr kumimoji="1" lang="en-US" altLang="ja-JP" sz="2000" dirty="0"/>
              <a:t>) and adds support for vehicle body area networks (</a:t>
            </a:r>
            <a:r>
              <a:rPr kumimoji="1" lang="en-US" altLang="ja-JP" sz="2000" dirty="0">
                <a:solidFill>
                  <a:srgbClr val="FF0000"/>
                </a:solidFill>
              </a:rPr>
              <a:t>VBAN</a:t>
            </a:r>
            <a:r>
              <a:rPr kumimoji="1" lang="en-US" altLang="ja-JP" sz="2000" dirty="0"/>
              <a:t>), a coordinator in a vehicle with devices around the vehicular cabin.</a:t>
            </a:r>
          </a:p>
          <a:p>
            <a:pPr marL="0" indent="0">
              <a:buNone/>
            </a:pPr>
            <a:r>
              <a:rPr lang="en-US" altLang="ja-JP" sz="2000" b="1" dirty="0"/>
              <a:t>Action:  </a:t>
            </a:r>
          </a:p>
          <a:p>
            <a:pPr>
              <a:lnSpc>
                <a:spcPts val="2200"/>
              </a:lnSpc>
              <a:buFont typeface="Arial" panose="020B0604020202020204" pitchFamily="34" charset="0"/>
              <a:buChar char="•"/>
            </a:pPr>
            <a:r>
              <a:rPr lang="en-US" altLang="ja-JP" sz="2000" dirty="0">
                <a:solidFill>
                  <a:srgbClr val="FF0000"/>
                </a:solidFill>
              </a:rPr>
              <a:t>Complete Channel Model Document(CMD) for revision</a:t>
            </a:r>
          </a:p>
          <a:p>
            <a:pPr>
              <a:lnSpc>
                <a:spcPts val="2200"/>
              </a:lnSpc>
              <a:buFont typeface="Arial" panose="020B0604020202020204" pitchFamily="34" charset="0"/>
              <a:buChar char="•"/>
            </a:pPr>
            <a:r>
              <a:rPr lang="en-US" altLang="ja-JP" sz="2000" dirty="0">
                <a:solidFill>
                  <a:srgbClr val="FF0000"/>
                </a:solidFill>
              </a:rPr>
              <a:t>Discussion on MAC for enhanced dependability</a:t>
            </a:r>
          </a:p>
          <a:p>
            <a:pPr>
              <a:lnSpc>
                <a:spcPts val="2200"/>
              </a:lnSpc>
              <a:buFont typeface="Arial" panose="020B0604020202020204" pitchFamily="34" charset="0"/>
              <a:buChar char="•"/>
            </a:pPr>
            <a:r>
              <a:rPr lang="en-US" altLang="ja-JP" sz="2000" dirty="0">
                <a:solidFill>
                  <a:srgbClr val="FF0000"/>
                </a:solidFill>
              </a:rPr>
              <a:t>Complete Technical Requirement Document(TRD)</a:t>
            </a:r>
          </a:p>
          <a:p>
            <a:pPr>
              <a:lnSpc>
                <a:spcPts val="2200"/>
              </a:lnSpc>
              <a:buFont typeface="Arial" panose="020B0604020202020204" pitchFamily="34" charset="0"/>
              <a:buChar char="•"/>
            </a:pPr>
            <a:r>
              <a:rPr lang="en-US" altLang="ja-JP" sz="2000" dirty="0">
                <a:solidFill>
                  <a:srgbClr val="FF0000"/>
                </a:solidFill>
              </a:rPr>
              <a:t>Feasibility and satisfaction in market of the TRD</a:t>
            </a:r>
          </a:p>
          <a:p>
            <a:pPr>
              <a:lnSpc>
                <a:spcPts val="2200"/>
              </a:lnSpc>
              <a:buFont typeface="Arial" panose="020B0604020202020204" pitchFamily="34" charset="0"/>
              <a:buChar char="•"/>
            </a:pPr>
            <a:r>
              <a:rPr lang="en-US" altLang="ja-JP" sz="2000" dirty="0">
                <a:solidFill>
                  <a:srgbClr val="FF0000"/>
                </a:solidFill>
              </a:rPr>
              <a:t>Feasibility of TSN of 802.1 in MAC and interference mitigation in PHY and MAC</a:t>
            </a:r>
          </a:p>
          <a:p>
            <a:pPr>
              <a:lnSpc>
                <a:spcPts val="2200"/>
              </a:lnSpc>
              <a:buFont typeface="Arial" panose="020B0604020202020204" pitchFamily="34" charset="0"/>
              <a:buChar char="•"/>
            </a:pPr>
            <a:r>
              <a:rPr lang="en-US" altLang="ja-JP" sz="2000" dirty="0">
                <a:solidFill>
                  <a:srgbClr val="FF0000"/>
                </a:solidFill>
              </a:rPr>
              <a:t>Joint Meeting with other groups for harmonization to resolve common problems</a:t>
            </a:r>
          </a:p>
          <a:p>
            <a:pPr>
              <a:buFont typeface="Arial" panose="020B0604020202020204" pitchFamily="34" charset="0"/>
              <a:buChar char="•"/>
            </a:pPr>
            <a:r>
              <a:rPr lang="en-US" altLang="ja-JP" sz="2000" b="1" dirty="0"/>
              <a:t>Next Things to Do</a:t>
            </a:r>
            <a:r>
              <a:rPr lang="ja-JP" altLang="en-US" sz="2000" b="1" dirty="0"/>
              <a:t>：</a:t>
            </a:r>
            <a:endParaRPr lang="en-US" altLang="ja-JP" sz="2000" b="1" dirty="0"/>
          </a:p>
          <a:p>
            <a:pPr marL="0" indent="0">
              <a:buNone/>
            </a:pPr>
            <a:r>
              <a:rPr lang="en-US" altLang="ja-JP" sz="2000" dirty="0">
                <a:solidFill>
                  <a:srgbClr val="FF0000"/>
                </a:solidFill>
              </a:rPr>
              <a:t>     Complete all documents for call for proposals</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494070" y="723311"/>
            <a:ext cx="8347587" cy="754576"/>
          </a:xfrm>
        </p:spPr>
        <p:txBody>
          <a:bodyPr/>
          <a:lstStyle/>
          <a:p>
            <a:pPr>
              <a:lnSpc>
                <a:spcPts val="2700"/>
              </a:lnSpc>
            </a:pPr>
            <a:r>
              <a:rPr kumimoji="1" lang="en-US" altLang="ja-JP" sz="3200" b="1" dirty="0"/>
              <a:t>Objectives of TG 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July 2022</a:t>
            </a:r>
            <a:endParaRPr lang="en-US" altLang="ja-JP" dirty="0"/>
          </a:p>
        </p:txBody>
      </p:sp>
    </p:spTree>
    <p:extLst>
      <p:ext uri="{BB962C8B-B14F-4D97-AF65-F5344CB8AC3E}">
        <p14:creationId xmlns:p14="http://schemas.microsoft.com/office/powerpoint/2010/main" val="12773213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DED621C-01B2-4760-E9B4-265B16B2F7C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4099" name="Rectangle 3"/>
          <p:cNvSpPr>
            <a:spLocks noGrp="1" noChangeArrowheads="1"/>
          </p:cNvSpPr>
          <p:nvPr>
            <p:ph idx="1"/>
          </p:nvPr>
        </p:nvSpPr>
        <p:spPr>
          <a:xfrm>
            <a:off x="112946" y="1047817"/>
            <a:ext cx="8928992" cy="5517434"/>
          </a:xfrm>
          <a:ln/>
        </p:spPr>
        <p:txBody>
          <a:bodyPr>
            <a:noAutofit/>
          </a:bodyPr>
          <a:lstStyle/>
          <a:p>
            <a:pPr>
              <a:lnSpc>
                <a:spcPts val="1100"/>
              </a:lnSpc>
            </a:pPr>
            <a:r>
              <a:rPr lang="en-US" altLang="ja-JP" sz="1300" dirty="0"/>
              <a:t>TG15.6a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May 2022                          doc.#15-22-0301-00-06a</a:t>
            </a:r>
          </a:p>
          <a:p>
            <a:pPr>
              <a:lnSpc>
                <a:spcPts val="1100"/>
              </a:lnSpc>
            </a:pPr>
            <a:r>
              <a:rPr lang="en-US" altLang="ja-JP" sz="1300" dirty="0"/>
              <a:t>Agenda of TG15.6ma  July Meeting                                                                                   doc.#15-22-0338-00-06ma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SG &amp; TG15.6a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doc.#15-21-0023-06-0dep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Revision PAR and CSD for IEEE802.15.6ma                           doc.#15-22-0168-02-06a    doc.#15-22-0167-03-06a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Summary of Channel and Environment Model                                                                     doc.#15-22-0091-01-06a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Considerations for MAC protocol in IEEE 802.15.6 BAN with Enhanced Dependability        doc.#15-22-0186-01-06a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Interference modeling in the Technical Requirements Document                                         doc.#15-22-0052-00-06a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Coordinator-to-coordinator communication for Body Area Networks                                     doc.#15-21-0582-02-06a               </a:t>
            </a:r>
          </a:p>
          <a:p>
            <a:pPr marL="171450" lvl="1" indent="-171450">
              <a:lnSpc>
                <a:spcPts val="1500"/>
              </a:lnSpc>
              <a:spcBef>
                <a:spcPts val="0"/>
              </a:spcBef>
              <a:spcAft>
                <a:spcPts val="0"/>
              </a:spcAft>
              <a:buFont typeface="Arial" panose="020B0604020202020204" pitchFamily="34" charset="0"/>
              <a:buChar char="•"/>
              <a:defRPr/>
            </a:pP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Draft Document of MAC with Enhanced Dependability                                                        doc.#15-22-0277-01-06a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for supporting dependable BAN service classes                                          doc.#15-22-0354-00-06ma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Proposal on Interference Avoidance in Coexisting  Dependable BAN                         doc.#15-22-0355-00-06ma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C2C MAC Technical Requirements</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Hybrid ARQ corresponding QoS priority levels                                                                    doc.#215-22-0xxx-00-06ma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MAC Bridging for Time-Sensitive Networking of 802.15.6ma                                              doc.#15-22-0024-00-06a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 Introduction of ESTI Smart BAN and collaboration possibility between IEEE 802.15.6 and ESTI </a:t>
            </a:r>
            <a:r>
              <a:rPr lang="en-US" altLang="ja-JP" sz="1200" dirty="0" err="1">
                <a:solidFill>
                  <a:srgbClr val="000000"/>
                </a:solidFill>
                <a:latin typeface="Arial"/>
                <a:cs typeface="Times New Roman" pitchFamily="18" charset="0"/>
              </a:rPr>
              <a:t>SmartBAN</a:t>
            </a:r>
            <a:endParaRPr lang="en-US" altLang="ja-JP" sz="1200" dirty="0">
              <a:solidFill>
                <a:srgbClr val="000000"/>
              </a:solidFill>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Propagation characteristics of UWB communication applications including medical implants </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UWB Channel Models Document</a:t>
            </a: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 doc.#15-22-0344-00-06ma </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a:lnSpc>
                <a:spcPts val="1100"/>
              </a:lnSpc>
            </a:pPr>
            <a:r>
              <a:rPr lang="en-US" altLang="ja-JP" sz="1300" dirty="0"/>
              <a:t>Discussion</a:t>
            </a:r>
          </a:p>
          <a:p>
            <a:pPr marL="0" indent="0">
              <a:lnSpc>
                <a:spcPts val="1100"/>
              </a:lnSpc>
              <a:buNone/>
            </a:pPr>
            <a:r>
              <a:rPr lang="en-US" altLang="ja-JP" sz="1300" dirty="0"/>
              <a:t>           1.   Common Channel Model for Harmonization with TG 15.6a, 4ab, 5.14, and ETSI Smart BAN</a:t>
            </a:r>
          </a:p>
          <a:p>
            <a:pPr marL="0" indent="0">
              <a:lnSpc>
                <a:spcPts val="1100"/>
              </a:lnSpc>
              <a:buNone/>
            </a:pPr>
            <a:r>
              <a:rPr lang="en-US" altLang="ja-JP" sz="1300" dirty="0"/>
              <a:t>          :2.   Complete Channel Model Document(CMD)</a:t>
            </a:r>
          </a:p>
          <a:p>
            <a:pPr marL="0" indent="0">
              <a:lnSpc>
                <a:spcPts val="1100"/>
              </a:lnSpc>
              <a:buNone/>
            </a:pPr>
            <a:r>
              <a:rPr lang="en-US" altLang="ja-JP" sz="1300" dirty="0"/>
              <a:t>           3.   Complete TRD of Enhanced Dependable BAN for Revision of IEEE802.15.6-2012</a:t>
            </a:r>
          </a:p>
          <a:p>
            <a:pPr marL="0" indent="0">
              <a:lnSpc>
                <a:spcPts val="1100"/>
              </a:lnSpc>
              <a:buNone/>
            </a:pPr>
            <a:r>
              <a:rPr lang="en-US" altLang="ja-JP" sz="1300" dirty="0"/>
              <a:t>           4.   Feasible Technologies for Satisfying the Technical Requirement</a:t>
            </a:r>
          </a:p>
          <a:p>
            <a:pPr marL="0" indent="0">
              <a:lnSpc>
                <a:spcPts val="1100"/>
              </a:lnSpc>
              <a:buNone/>
            </a:pPr>
            <a:r>
              <a:rPr lang="en-US" altLang="ja-JP" sz="1300" dirty="0"/>
              <a:t>           5.   Timeline for next July and September meetings and later  </a:t>
            </a:r>
          </a:p>
          <a:p>
            <a:pPr marL="0" indent="0">
              <a:lnSpc>
                <a:spcPts val="1100"/>
              </a:lnSpc>
              <a:buNone/>
            </a:pPr>
            <a:r>
              <a:rPr lang="en-US" altLang="ja-JP" sz="1300" dirty="0"/>
              <a:t>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15</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1D08CDC4-19F4-A245-6555-20785D02116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pic>
        <p:nvPicPr>
          <p:cNvPr id="6" name="図 5">
            <a:extLst>
              <a:ext uri="{FF2B5EF4-FFF2-40B4-BE49-F238E27FC236}">
                <a16:creationId xmlns:a16="http://schemas.microsoft.com/office/drawing/2014/main" id="{D57AFB43-6F68-A289-D83C-7767BD411E41}"/>
              </a:ext>
            </a:extLst>
          </p:cNvPr>
          <p:cNvPicPr>
            <a:picLocks noChangeAspect="1"/>
          </p:cNvPicPr>
          <p:nvPr/>
        </p:nvPicPr>
        <p:blipFill>
          <a:blip r:embed="rId3"/>
          <a:stretch>
            <a:fillRect/>
          </a:stretch>
        </p:blipFill>
        <p:spPr>
          <a:xfrm>
            <a:off x="21767" y="2132150"/>
            <a:ext cx="9144000" cy="4292984"/>
          </a:xfrm>
          <a:prstGeom prst="rect">
            <a:avLst/>
          </a:prstGeom>
        </p:spPr>
      </p:pic>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1340706" y="1050595"/>
            <a:ext cx="687800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G15.6ma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8:00-10:00 EDT, July 12(TUE),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8:30-10:00 EDT, July 13(WED),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21:30-23:00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TG6a,TG4ab,TG14:AM2 10:30-11:30 July 13(WED EDT, </a:t>
            </a:r>
            <a:r>
              <a:rPr kumimoji="1" lang="en-US" altLang="ja-JP" sz="1200" b="1" i="0" u="none" strike="noStrike" kern="1200" cap="none" spc="0" normalizeH="0" baseline="0" noProof="0" dirty="0">
                <a:ln>
                  <a:noFill/>
                </a:ln>
                <a:solidFill>
                  <a:srgbClr val="FF0000"/>
                </a:solidFill>
                <a:effectLst/>
                <a:highlight>
                  <a:srgbClr val="FFFF00"/>
                </a:highlight>
                <a:uLnTx/>
                <a:uFillTx/>
                <a:latin typeface="游ゴシック" panose="020F0502020204030204"/>
                <a:ea typeface="游ゴシック" panose="020B0400000000000000" pitchFamily="50" charset="-128"/>
                <a:cs typeface="+mn-cs"/>
              </a:rPr>
              <a:t>23:30-24:30 JST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EDT, July 14(THU),   </a:t>
            </a:r>
            <a:r>
              <a:rPr kumimoji="1" lang="en-US" altLang="ja-JP" sz="1200" b="1" i="0" u="none" strike="noStrike" kern="1200" cap="none" spc="0" normalizeH="0" baseline="0" noProof="0" dirty="0">
                <a:ln>
                  <a:noFill/>
                </a:ln>
                <a:solidFill>
                  <a:srgbClr val="FF00FF"/>
                </a:solidFill>
                <a:effectLst/>
                <a:highlight>
                  <a:srgbClr val="FFFF00"/>
                </a:highlight>
                <a:uLnTx/>
                <a:uFillTx/>
                <a:latin typeface="游ゴシック" panose="020F0502020204030204"/>
                <a:ea typeface="游ゴシック" panose="020B0400000000000000" pitchFamily="50" charset="-128"/>
                <a:cs typeface="+mn-cs"/>
              </a:rPr>
              <a:t>21:00-23:00 JST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TG15.6ma Plenary Session Schedule for 10-18</a:t>
            </a:r>
            <a:r>
              <a:rPr lang="en-US" altLang="ja-JP" sz="2400" b="1" baseline="30000" dirty="0">
                <a:latin typeface="ＭＳ Ｐゴシック" panose="020B0600070205080204" pitchFamily="50" charset="-128"/>
                <a:ea typeface="ＭＳ Ｐゴシック" panose="020B0600070205080204" pitchFamily="50" charset="-128"/>
              </a:rPr>
              <a:t>th</a:t>
            </a:r>
            <a:r>
              <a:rPr lang="en-US" altLang="ja-JP" sz="2400" b="1" dirty="0">
                <a:latin typeface="ＭＳ Ｐゴシック" panose="020B0600070205080204" pitchFamily="50" charset="-128"/>
                <a:ea typeface="ＭＳ Ｐゴシック" panose="020B0600070205080204" pitchFamily="50" charset="-128"/>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July 2022</a:t>
            </a:r>
            <a:endParaRPr lang="en-US" altLang="ja-JP" dirty="0"/>
          </a:p>
        </p:txBody>
      </p:sp>
      <p:sp>
        <p:nvSpPr>
          <p:cNvPr id="11" name="正方形/長方形 10">
            <a:extLst>
              <a:ext uri="{FF2B5EF4-FFF2-40B4-BE49-F238E27FC236}">
                <a16:creationId xmlns:a16="http://schemas.microsoft.com/office/drawing/2014/main" id="{837C72FD-46B1-7970-9365-4230F24875CC}"/>
              </a:ext>
            </a:extLst>
          </p:cNvPr>
          <p:cNvSpPr/>
          <p:nvPr/>
        </p:nvSpPr>
        <p:spPr bwMode="auto">
          <a:xfrm>
            <a:off x="5127177" y="2890156"/>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18" name="正方形/長方形 17">
            <a:extLst>
              <a:ext uri="{FF2B5EF4-FFF2-40B4-BE49-F238E27FC236}">
                <a16:creationId xmlns:a16="http://schemas.microsoft.com/office/drawing/2014/main" id="{CE498819-ED66-39DD-E236-39F0D5335A83}"/>
              </a:ext>
            </a:extLst>
          </p:cNvPr>
          <p:cNvSpPr/>
          <p:nvPr/>
        </p:nvSpPr>
        <p:spPr bwMode="auto">
          <a:xfrm>
            <a:off x="3043996" y="3701143"/>
            <a:ext cx="1230073" cy="261257"/>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19" name="正方形/長方形 18">
            <a:extLst>
              <a:ext uri="{FF2B5EF4-FFF2-40B4-BE49-F238E27FC236}">
                <a16:creationId xmlns:a16="http://schemas.microsoft.com/office/drawing/2014/main" id="{DE4AB7C8-5491-1896-A28F-8551C3836EFE}"/>
              </a:ext>
            </a:extLst>
          </p:cNvPr>
          <p:cNvSpPr/>
          <p:nvPr/>
        </p:nvSpPr>
        <p:spPr bwMode="auto">
          <a:xfrm>
            <a:off x="6596741" y="4761046"/>
            <a:ext cx="1164764" cy="45320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0" name="正方形/長方形 19">
            <a:extLst>
              <a:ext uri="{FF2B5EF4-FFF2-40B4-BE49-F238E27FC236}">
                <a16:creationId xmlns:a16="http://schemas.microsoft.com/office/drawing/2014/main" id="{34918DBF-42C9-889A-F5C3-B5B13C2A3580}"/>
              </a:ext>
            </a:extLst>
          </p:cNvPr>
          <p:cNvSpPr/>
          <p:nvPr/>
        </p:nvSpPr>
        <p:spPr bwMode="auto">
          <a:xfrm>
            <a:off x="4274069" y="3473994"/>
            <a:ext cx="1157894" cy="227149"/>
          </a:xfrm>
          <a:prstGeom prst="rect">
            <a:avLst/>
          </a:prstGeom>
          <a:noFill/>
          <a:ln w="38100" cap="flat" cmpd="sng" algn="ctr">
            <a:solidFill>
              <a:srgbClr val="FF00FF"/>
            </a:solidFill>
            <a:prstDash val="sysDot"/>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8" charset="0"/>
            </a:endParaRPr>
          </a:p>
        </p:txBody>
      </p:sp>
      <p:sp>
        <p:nvSpPr>
          <p:cNvPr id="22" name="正方形/長方形 21">
            <a:extLst>
              <a:ext uri="{FF2B5EF4-FFF2-40B4-BE49-F238E27FC236}">
                <a16:creationId xmlns:a16="http://schemas.microsoft.com/office/drawing/2014/main" id="{8C067CEA-BB4D-44B9-E02D-FF5CB6AFFECF}"/>
              </a:ext>
            </a:extLst>
          </p:cNvPr>
          <p:cNvSpPr/>
          <p:nvPr/>
        </p:nvSpPr>
        <p:spPr bwMode="auto">
          <a:xfrm>
            <a:off x="6302819" y="3004458"/>
            <a:ext cx="304787" cy="376176"/>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
        <p:nvSpPr>
          <p:cNvPr id="23" name="正方形/長方形 22">
            <a:extLst>
              <a:ext uri="{FF2B5EF4-FFF2-40B4-BE49-F238E27FC236}">
                <a16:creationId xmlns:a16="http://schemas.microsoft.com/office/drawing/2014/main" id="{9AE5358A-28B8-C438-20D4-0729DB8CD91D}"/>
              </a:ext>
            </a:extLst>
          </p:cNvPr>
          <p:cNvSpPr/>
          <p:nvPr/>
        </p:nvSpPr>
        <p:spPr bwMode="auto">
          <a:xfrm>
            <a:off x="7456718" y="2911928"/>
            <a:ext cx="304787" cy="453209"/>
          </a:xfrm>
          <a:prstGeom prst="rect">
            <a:avLst/>
          </a:prstGeom>
          <a:noFill/>
          <a:ln w="3810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rgbClr val="FF00FF"/>
              </a:solidFill>
              <a:effectLst/>
              <a:latin typeface="Times New Roman" pitchFamily="18" charset="0"/>
            </a:endParaRPr>
          </a:p>
        </p:txBody>
      </p:sp>
    </p:spTree>
    <p:extLst>
      <p:ext uri="{BB962C8B-B14F-4D97-AF65-F5344CB8AC3E}">
        <p14:creationId xmlns:p14="http://schemas.microsoft.com/office/powerpoint/2010/main" val="31115085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581E9D3F-75A5-E740-D662-6AB22AF49F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8044545" cy="343046"/>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TG15.6ma  Plenary Session Schedule for 10-18</a:t>
            </a:r>
            <a:r>
              <a:rPr kumimoji="1" lang="en-US" altLang="ja-JP" sz="2400" b="1" i="0" u="none" strike="noStrike" kern="0" cap="none" spc="0" normalizeH="0" baseline="3000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th</a:t>
            </a:r>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 July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July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extLst>
              <p:ext uri="{D42A27DB-BD31-4B8C-83A1-F6EECF244321}">
                <p14:modId xmlns:p14="http://schemas.microsoft.com/office/powerpoint/2010/main" val="3213779520"/>
              </p:ext>
            </p:extLst>
          </p:nvPr>
        </p:nvGraphicFramePr>
        <p:xfrm>
          <a:off x="239486" y="867913"/>
          <a:ext cx="8706796" cy="1661160"/>
        </p:xfrm>
        <a:graphic>
          <a:graphicData uri="http://schemas.openxmlformats.org/drawingml/2006/table">
            <a:tbl>
              <a:tblPr firstRow="1" bandRow="1">
                <a:tableStyleId>{93296810-A885-4BE3-A3E7-6D5BEEA58F35}</a:tableStyleId>
              </a:tblPr>
              <a:tblGrid>
                <a:gridCol w="2240970">
                  <a:extLst>
                    <a:ext uri="{9D8B030D-6E8A-4147-A177-3AD203B41FA5}">
                      <a16:colId xmlns:a16="http://schemas.microsoft.com/office/drawing/2014/main" val="20000"/>
                    </a:ext>
                  </a:extLst>
                </a:gridCol>
                <a:gridCol w="1636261">
                  <a:extLst>
                    <a:ext uri="{9D8B030D-6E8A-4147-A177-3AD203B41FA5}">
                      <a16:colId xmlns:a16="http://schemas.microsoft.com/office/drawing/2014/main" val="20001"/>
                    </a:ext>
                  </a:extLst>
                </a:gridCol>
                <a:gridCol w="1516891">
                  <a:extLst>
                    <a:ext uri="{9D8B030D-6E8A-4147-A177-3AD203B41FA5}">
                      <a16:colId xmlns:a16="http://schemas.microsoft.com/office/drawing/2014/main" val="20002"/>
                    </a:ext>
                  </a:extLst>
                </a:gridCol>
                <a:gridCol w="1960987">
                  <a:extLst>
                    <a:ext uri="{9D8B030D-6E8A-4147-A177-3AD203B41FA5}">
                      <a16:colId xmlns:a16="http://schemas.microsoft.com/office/drawing/2014/main" val="2295029801"/>
                    </a:ext>
                  </a:extLst>
                </a:gridCol>
                <a:gridCol w="1351687">
                  <a:extLst>
                    <a:ext uri="{9D8B030D-6E8A-4147-A177-3AD203B41FA5}">
                      <a16:colId xmlns:a16="http://schemas.microsoft.com/office/drawing/2014/main" val="20004"/>
                    </a:ext>
                  </a:extLst>
                </a:gridCol>
              </a:tblGrid>
              <a:tr h="397541">
                <a:tc>
                  <a:txBody>
                    <a:bodyPr/>
                    <a:lstStyle/>
                    <a:p>
                      <a:endParaRPr kumimoji="1" lang="ja-JP" altLang="en-US" dirty="0"/>
                    </a:p>
                  </a:txBody>
                  <a:tcPr>
                    <a:solidFill>
                      <a:srgbClr val="0070C0"/>
                    </a:solidFill>
                  </a:tcPr>
                </a:tc>
                <a:tc>
                  <a:txBody>
                    <a:bodyPr/>
                    <a:lstStyle/>
                    <a:p>
                      <a:pPr algn="ctr"/>
                      <a:r>
                        <a:rPr kumimoji="1" lang="en-US" altLang="ja-JP" sz="1100" dirty="0"/>
                        <a:t>July 11</a:t>
                      </a:r>
                      <a:r>
                        <a:rPr kumimoji="1" lang="en-US" altLang="ja-JP" sz="1100" baseline="30000" dirty="0"/>
                        <a:t>th</a:t>
                      </a:r>
                    </a:p>
                    <a:p>
                      <a:pPr algn="ctr"/>
                      <a:r>
                        <a:rPr kumimoji="1" lang="en-US" altLang="ja-JP" sz="1100" dirty="0"/>
                        <a:t>Monday</a:t>
                      </a:r>
                      <a:endParaRPr kumimoji="1" lang="ja-JP" altLang="en-US" sz="1100" dirty="0"/>
                    </a:p>
                  </a:txBody>
                  <a:tcPr anchor="ctr">
                    <a:solidFill>
                      <a:srgbClr val="0070C0"/>
                    </a:solidFill>
                  </a:tcPr>
                </a:tc>
                <a:tc>
                  <a:txBody>
                    <a:bodyPr/>
                    <a:lstStyle/>
                    <a:p>
                      <a:pPr algn="ctr"/>
                      <a:r>
                        <a:rPr kumimoji="1" lang="en-US" altLang="ja-JP" sz="1100" dirty="0"/>
                        <a:t>July 12</a:t>
                      </a:r>
                      <a:r>
                        <a:rPr kumimoji="1" lang="en-US" altLang="ja-JP" sz="1100" baseline="30000" dirty="0"/>
                        <a:t>th</a:t>
                      </a:r>
                      <a:endParaRPr kumimoji="1" lang="en-US" altLang="ja-JP" sz="1100" dirty="0"/>
                    </a:p>
                    <a:p>
                      <a:pPr algn="ctr"/>
                      <a:r>
                        <a:rPr kumimoji="1" lang="en-US" altLang="ja-JP" sz="1100" dirty="0"/>
                        <a:t>Tuesday</a:t>
                      </a:r>
                      <a:endParaRPr kumimoji="1" lang="ja-JP" altLang="en-US" sz="1100" dirty="0"/>
                    </a:p>
                  </a:txBody>
                  <a:tcPr anchor="ctr">
                    <a:solidFill>
                      <a:srgbClr val="0070C0"/>
                    </a:solidFill>
                  </a:tcPr>
                </a:tc>
                <a:tc>
                  <a:txBody>
                    <a:bodyPr/>
                    <a:lstStyle/>
                    <a:p>
                      <a:pPr algn="ctr"/>
                      <a:r>
                        <a:rPr kumimoji="1" lang="en-US" altLang="ja-JP" sz="1100" dirty="0"/>
                        <a:t>July 13</a:t>
                      </a:r>
                      <a:r>
                        <a:rPr kumimoji="1" lang="en-US" altLang="ja-JP" sz="1100" baseline="30000" dirty="0"/>
                        <a:t>th</a:t>
                      </a:r>
                      <a:endParaRPr kumimoji="1" lang="en-US" altLang="ja-JP" sz="1100" dirty="0"/>
                    </a:p>
                    <a:p>
                      <a:pPr algn="ctr"/>
                      <a:r>
                        <a:rPr kumimoji="1" lang="en-US" altLang="ja-JP" sz="1100" dirty="0"/>
                        <a:t>Wednesday</a:t>
                      </a:r>
                      <a:endParaRPr kumimoji="1" lang="ja-JP" altLang="en-US" sz="1100" dirty="0"/>
                    </a:p>
                  </a:txBody>
                  <a:tcPr anchor="ctr">
                    <a:solidFill>
                      <a:srgbClr val="0070C0"/>
                    </a:solidFill>
                  </a:tcPr>
                </a:tc>
                <a:tc>
                  <a:txBody>
                    <a:bodyPr/>
                    <a:lstStyle/>
                    <a:p>
                      <a:pPr algn="ctr"/>
                      <a:r>
                        <a:rPr kumimoji="1" lang="en-US" altLang="ja-JP" sz="1100" dirty="0"/>
                        <a:t>July 14</a:t>
                      </a:r>
                      <a:r>
                        <a:rPr kumimoji="1" lang="en-US" altLang="ja-JP" sz="1100" baseline="30000" dirty="0"/>
                        <a:t>th</a:t>
                      </a:r>
                      <a:endParaRPr kumimoji="1" lang="en-US" altLang="ja-JP" sz="1100" dirty="0"/>
                    </a:p>
                    <a:p>
                      <a:pPr algn="ctr"/>
                      <a:r>
                        <a:rPr kumimoji="1" lang="en-US" altLang="ja-JP" sz="1100" dirty="0"/>
                        <a:t>Thursday</a:t>
                      </a:r>
                      <a:endParaRPr kumimoji="1" lang="ja-JP" altLang="en-US" sz="1100" dirty="0"/>
                    </a:p>
                  </a:txBody>
                  <a:tcPr anchor="ctr">
                    <a:solidFill>
                      <a:srgbClr val="0070C0"/>
                    </a:solidFill>
                  </a:tcPr>
                </a:tc>
                <a:extLst>
                  <a:ext uri="{0D108BD9-81ED-4DB2-BD59-A6C34878D82A}">
                    <a16:rowId xmlns:a16="http://schemas.microsoft.com/office/drawing/2014/main" val="10000"/>
                  </a:ext>
                </a:extLst>
              </a:tr>
              <a:tr h="383343">
                <a:tc>
                  <a:txBody>
                    <a:bodyPr/>
                    <a:lstStyle/>
                    <a:p>
                      <a:pPr algn="ctr"/>
                      <a:r>
                        <a:rPr kumimoji="1" lang="en-US" altLang="ja-JP" sz="1000" b="1" dirty="0"/>
                        <a:t>EDT 8:00AM-10:00AM</a:t>
                      </a:r>
                    </a:p>
                    <a:p>
                      <a:pPr algn="ctr"/>
                      <a:r>
                        <a:rPr kumimoji="1" lang="en-US" altLang="ja-JP" sz="1000" b="1" dirty="0"/>
                        <a:t>JST: 9:00-11:00PM</a:t>
                      </a:r>
                      <a:endParaRPr kumimoji="1" lang="ja-JP" altLang="en-US" sz="1000" b="1" dirty="0"/>
                    </a:p>
                  </a:txBody>
                  <a:tcPr anchor="ctr">
                    <a:solidFill>
                      <a:schemeClr val="accent1">
                        <a:lumMod val="20000"/>
                        <a:lumOff val="80000"/>
                      </a:schemeClr>
                    </a:solidFill>
                  </a:tcPr>
                </a:tc>
                <a:tc>
                  <a:txBody>
                    <a:bodyPr/>
                    <a:lstStyle/>
                    <a:p>
                      <a:pPr algn="ctr"/>
                      <a:endParaRPr kumimoji="1" lang="en-US" altLang="ja-JP" sz="105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AM1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rPr>
                        <a:t>8:30-10:00</a:t>
                      </a:r>
                      <a:r>
                        <a:rPr kumimoji="1" lang="en-US" altLang="ja-JP" sz="1050" b="1" dirty="0">
                          <a:solidFill>
                            <a:srgbClr val="FF0000"/>
                          </a:solidFill>
                        </a:rPr>
                        <a:t>AM1 TG15.6ma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Session 2</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rgbClr val="FF0000"/>
                          </a:solidFill>
                        </a:rPr>
                        <a:t>AM1 TG15.6ma Session 3</a:t>
                      </a:r>
                    </a:p>
                  </a:txBody>
                  <a:tcPr anchor="ctr">
                    <a:solidFill>
                      <a:schemeClr val="accent1">
                        <a:lumMod val="20000"/>
                        <a:lumOff val="80000"/>
                      </a:schemeClr>
                    </a:solidFill>
                  </a:tcPr>
                </a:tc>
                <a:extLst>
                  <a:ext uri="{0D108BD9-81ED-4DB2-BD59-A6C34878D82A}">
                    <a16:rowId xmlns:a16="http://schemas.microsoft.com/office/drawing/2014/main" val="10001"/>
                  </a:ext>
                </a:extLst>
              </a:tr>
              <a:tr h="38334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EDT 11:30AM-12:30AM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srgbClr val="000000"/>
                          </a:solidFill>
                          <a:effectLst/>
                          <a:uLnTx/>
                          <a:uFillTx/>
                          <a:latin typeface="+mn-lt"/>
                          <a:ea typeface="+mn-ea"/>
                          <a:cs typeface="+mn-cs"/>
                        </a:rPr>
                        <a:t>JST:+1day 0:30-1:30AM</a:t>
                      </a:r>
                      <a:endParaRPr kumimoji="1" lang="ja-JP" altLang="en-US" sz="10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chemeClr val="tx1"/>
                          </a:solidFill>
                        </a:rPr>
                        <a:t>IEEE802.15 Opening Plenary</a:t>
                      </a: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dirty="0">
                          <a:solidFill>
                            <a:srgbClr val="FF0000"/>
                          </a:solidFill>
                        </a:rPr>
                        <a:t>AM2 Joint Session TG15.6a, 4ab, &amp;TG14</a:t>
                      </a:r>
                    </a:p>
                  </a:txBody>
                  <a:tcPr anchor="ct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u="none" dirty="0">
                        <a:solidFill>
                          <a:srgbClr val="FF0000"/>
                        </a:solidFill>
                      </a:endParaRPr>
                    </a:p>
                  </a:txBody>
                  <a:tcPr anchor="ctr">
                    <a:solidFill>
                      <a:schemeClr val="accent1">
                        <a:lumMod val="40000"/>
                        <a:lumOff val="60000"/>
                      </a:schemeClr>
                    </a:solidFill>
                  </a:tcPr>
                </a:tc>
                <a:extLst>
                  <a:ext uri="{0D108BD9-81ED-4DB2-BD59-A6C34878D82A}">
                    <a16:rowId xmlns:a16="http://schemas.microsoft.com/office/drawing/2014/main" val="186286474"/>
                  </a:ext>
                </a:extLst>
              </a:tr>
              <a:tr h="383343">
                <a:tc>
                  <a:txBody>
                    <a:bodyPr/>
                    <a:lstStyle/>
                    <a:p>
                      <a:pPr algn="ctr"/>
                      <a:r>
                        <a:rPr kumimoji="1" lang="en-US" altLang="ja-JP" sz="1000" b="1" dirty="0"/>
                        <a:t>EDT 4:30PM-15:30PM</a:t>
                      </a:r>
                    </a:p>
                    <a:p>
                      <a:pPr algn="ctr"/>
                      <a:r>
                        <a:rPr kumimoji="1" lang="en-US" altLang="ja-JP" sz="1000" b="1" dirty="0"/>
                        <a:t>JST:+1day 5:00-6:00AM</a:t>
                      </a:r>
                      <a:endParaRPr kumimoji="1" lang="ja-JP" altLang="en-US" sz="1000" b="1" dirty="0"/>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rgbClr val="FF0000"/>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u="none" dirty="0">
                          <a:solidFill>
                            <a:schemeClr val="tx1"/>
                          </a:solidFill>
                        </a:rPr>
                        <a:t>IEEE802.15 Closing Plenary</a:t>
                      </a:r>
                      <a:endParaRPr kumimoji="1" lang="en-US" altLang="ja-JP" sz="1050" b="1" u="none" dirty="0">
                        <a:solidFill>
                          <a:srgbClr val="FF0000"/>
                        </a:solidFill>
                      </a:endParaRPr>
                    </a:p>
                  </a:txBody>
                  <a:tcPr anchor="ctr">
                    <a:solidFill>
                      <a:schemeClr val="accent1">
                        <a:lumMod val="20000"/>
                        <a:lumOff val="80000"/>
                      </a:schemeClr>
                    </a:solidFill>
                  </a:tcPr>
                </a:tc>
                <a:extLst>
                  <a:ext uri="{0D108BD9-81ED-4DB2-BD59-A6C34878D82A}">
                    <a16:rowId xmlns:a16="http://schemas.microsoft.com/office/drawing/2014/main" val="3997949460"/>
                  </a:ext>
                </a:extLst>
              </a:tr>
            </a:tbl>
          </a:graphicData>
        </a:graphic>
      </p:graphicFrame>
      <p:sp>
        <p:nvSpPr>
          <p:cNvPr id="10" name="テキスト ボックス 9">
            <a:extLst>
              <a:ext uri="{FF2B5EF4-FFF2-40B4-BE49-F238E27FC236}">
                <a16:creationId xmlns:a16="http://schemas.microsoft.com/office/drawing/2014/main" id="{5273EFF9-103B-B17F-28B3-64AF22919207}"/>
              </a:ext>
            </a:extLst>
          </p:cNvPr>
          <p:cNvSpPr txBox="1"/>
          <p:nvPr/>
        </p:nvSpPr>
        <p:spPr>
          <a:xfrm>
            <a:off x="770695" y="2626726"/>
            <a:ext cx="7644378" cy="4401205"/>
          </a:xfrm>
          <a:prstGeom prst="rect">
            <a:avLst/>
          </a:prstGeom>
          <a:noFill/>
        </p:spPr>
        <p:txBody>
          <a:bodyPr wrap="square">
            <a:spAutoFit/>
          </a:bodyPr>
          <a:lstStyle/>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1. TG 15.6ma</a:t>
            </a:r>
            <a:r>
              <a:rPr kumimoji="1" lang="en-US" altLang="ja-JP" sz="1400" b="1" i="0" u="none" strike="noStrike" kern="1200" dirty="0">
                <a:solidFill>
                  <a:srgbClr val="000000"/>
                </a:solidFill>
                <a:effectLst/>
                <a:latin typeface="ＭＳ ゴシック" panose="020B0609070205080204" pitchFamily="49" charset="-128"/>
                <a:ea typeface="ＭＳ ゴシック" panose="020B0609070205080204" pitchFamily="49" charset="-128"/>
              </a:rPr>
              <a:t>　</a:t>
            </a:r>
            <a:r>
              <a:rPr kumimoji="1" lang="en-US" altLang="ja-JP" sz="1400" b="1" i="0" u="none" strike="noStrike" kern="1200" dirty="0">
                <a:solidFill>
                  <a:srgbClr val="000000"/>
                </a:solidFill>
                <a:effectLst/>
                <a:latin typeface="Arial" panose="020B0604020202020204" pitchFamily="34" charset="0"/>
              </a:rPr>
              <a:t>  Session1,2,3,    Tue AM1  (Virtual Room #4)</a:t>
            </a:r>
            <a:endParaRPr lang="ja-JP" altLang="ja-JP" sz="1400" b="0" i="0" u="none" strike="noStrike" dirty="0">
              <a:effectLst/>
              <a:latin typeface="Arial" panose="020B0604020202020204" pitchFamily="34" charset="0"/>
            </a:endParaRPr>
          </a:p>
          <a:p>
            <a:pPr marL="0" algn="l" rtl="0" eaLnBrk="1" fontAlgn="ctr" latinLnBrk="0" hangingPunct="1">
              <a:spcBef>
                <a:spcPts val="0"/>
              </a:spcBef>
              <a:spcAft>
                <a:spcPts val="0"/>
              </a:spcAft>
            </a:pPr>
            <a:r>
              <a:rPr kumimoji="1" lang="en-US" altLang="ja-JP" sz="1400" b="1" i="0" u="none" strike="noStrike" kern="1200" dirty="0">
                <a:solidFill>
                  <a:srgbClr val="000000"/>
                </a:solidFill>
                <a:effectLst/>
                <a:latin typeface="Arial" panose="020B0604020202020204" pitchFamily="34" charset="0"/>
              </a:rPr>
              <a:t>        8:00 AM - 10:00 AM Tue. July 12</a:t>
            </a:r>
            <a:r>
              <a:rPr kumimoji="1" lang="en-US" altLang="ja-JP" sz="1400" b="1" i="0" u="none" strike="noStrike" kern="1200" baseline="30000" dirty="0">
                <a:solidFill>
                  <a:srgbClr val="000000"/>
                </a:solidFill>
                <a:effectLst/>
                <a:latin typeface="Arial" panose="020B0604020202020204" pitchFamily="34" charset="0"/>
              </a:rPr>
              <a:t>th</a:t>
            </a:r>
            <a:r>
              <a:rPr kumimoji="1" lang="en-US" altLang="ja-JP" sz="1400" b="1" i="0" u="none" strike="noStrike" kern="1200" dirty="0">
                <a:solidFill>
                  <a:srgbClr val="000000"/>
                </a:solidFill>
                <a:effectLst/>
                <a:latin typeface="Arial" panose="020B0604020202020204" pitchFamily="34" charset="0"/>
              </a:rPr>
              <a:t>,14</a:t>
            </a:r>
            <a:r>
              <a:rPr kumimoji="1" lang="en-US" altLang="ja-JP" sz="1400" b="1" i="0" u="none" strike="noStrike" kern="1200" baseline="30000" dirty="0">
                <a:solidFill>
                  <a:srgbClr val="000000"/>
                </a:solidFill>
                <a:effectLst/>
                <a:latin typeface="Arial" panose="020B0604020202020204" pitchFamily="34" charset="0"/>
              </a:rPr>
              <a:t>th</a:t>
            </a:r>
            <a:r>
              <a:rPr kumimoji="1" lang="en-US" altLang="ja-JP" sz="1400" b="1" i="0" u="none" strike="noStrike" kern="1200" dirty="0">
                <a:solidFill>
                  <a:srgbClr val="000000"/>
                </a:solidFill>
                <a:effectLst/>
                <a:latin typeface="Arial" panose="020B0604020202020204" pitchFamily="34" charset="0"/>
              </a:rPr>
              <a:t>  2022 (UTC-04:00) Eastern Time, </a:t>
            </a:r>
          </a:p>
          <a:p>
            <a:pPr marL="0" algn="l" rtl="0" eaLnBrk="1" fontAlgn="ctr" latinLnBrk="0" hangingPunct="1">
              <a:spcBef>
                <a:spcPts val="0"/>
              </a:spcBef>
              <a:spcAft>
                <a:spcPts val="0"/>
              </a:spcAft>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8:30 AM - 10:00 AM Tue. July 13</a:t>
            </a:r>
            <a:r>
              <a:rPr kumimoji="1"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(UTC-04:00) Eastern Time, </a:t>
            </a:r>
            <a:endParaRPr lang="ja-JP" altLang="ja-JP" sz="1400" b="0" i="0" u="none" strike="noStrike" dirty="0">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        9:00 PM -  11:00PM  Tue July 12</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,14</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2022  (UTC+9:00) Japan &amp; Korean Time</a:t>
            </a:r>
          </a:p>
          <a:p>
            <a:pPr algn="l" rtl="0" fontAlgn="ct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9:30 PM -  11:00PM  Tue July 13</a:t>
            </a:r>
            <a:r>
              <a:rPr kumimoji="0" lang="en-US" altLang="ja-JP" sz="1400" b="1" i="0" u="none" strike="noStrike" kern="1200" cap="none" spc="0" normalizeH="0" baseline="30000" noProof="0" dirty="0">
                <a:ln>
                  <a:noFill/>
                </a:ln>
                <a:solidFill>
                  <a:srgbClr val="000000"/>
                </a:solidFill>
                <a:effectLst/>
                <a:uLnTx/>
                <a:uFillTx/>
                <a:latin typeface="Arial" panose="020B0604020202020204" pitchFamily="34" charset="0"/>
                <a:ea typeface="+mn-ea"/>
                <a:cs typeface="+mn-cs"/>
              </a:rPr>
              <a:t>th</a:t>
            </a:r>
            <a:r>
              <a:rPr kumimoji="0"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2022  (UTC+9:00) Japan &amp; Korean Time</a:t>
            </a:r>
          </a:p>
          <a:p>
            <a:pPr algn="l" rtl="0" fontAlgn="ctr"/>
            <a:endParaRPr lang="en-US" altLang="ja-JP" sz="1400" b="1" dirty="0">
              <a:solidFill>
                <a:srgbClr val="000000"/>
              </a:solidFill>
              <a:latin typeface="Arial" panose="020B0604020202020204" pitchFamily="34" charset="0"/>
              <a:hlinkClick r:id="rId3"/>
            </a:endParaRPr>
          </a:p>
          <a:p>
            <a:pPr algn="l" rtl="0" fontAlgn="ctr"/>
            <a:r>
              <a:rPr lang="en-US" altLang="ja-JP" sz="1400" b="1" i="0" u="none" strike="noStrike" dirty="0">
                <a:solidFill>
                  <a:srgbClr val="000000"/>
                </a:solidFill>
                <a:effectLst/>
                <a:latin typeface="Arial" panose="020B0604020202020204" pitchFamily="34" charset="0"/>
                <a:hlinkClick r:id="rId3"/>
              </a:rPr>
              <a:t>https://ieeesa.webex.com/ieeesa/j.php?MTID=m7fadbeaa09b94a2eddcb2fa6535f638d</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2337 002 2352</a:t>
            </a:r>
          </a:p>
          <a:p>
            <a:pPr algn="l" rtl="0" fontAlgn="ctr"/>
            <a:r>
              <a:rPr lang="en-US" altLang="ja-JP" sz="1400" b="1" i="0" u="none" strike="noStrike" dirty="0">
                <a:solidFill>
                  <a:srgbClr val="000000"/>
                </a:solidFill>
                <a:effectLst/>
                <a:latin typeface="Arial" panose="020B0604020202020204" pitchFamily="34" charset="0"/>
              </a:rPr>
              <a:t>Password: 80215mtgrm4</a:t>
            </a:r>
          </a:p>
          <a:p>
            <a:pPr algn="l" rtl="0" fontAlgn="ctr"/>
            <a:endParaRPr lang="en-US" altLang="ja-JP" sz="1400" b="1" dirty="0">
              <a:solidFill>
                <a:srgbClr val="000000"/>
              </a:solidFill>
              <a:latin typeface="Arial" panose="020B0604020202020204" pitchFamily="34" charset="0"/>
            </a:endParaRP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Opening and Closing Plenary sessions</a:t>
            </a:r>
          </a:p>
          <a:p>
            <a:pPr marL="342900" indent="-342900" algn="l" rtl="0" fontAlgn="ctr">
              <a:buAutoNum type="arabicPeriod" startAt="2"/>
            </a:pPr>
            <a:r>
              <a:rPr lang="en-US" altLang="ja-JP" sz="1400" b="1" i="0" u="none" strike="noStrike" dirty="0">
                <a:solidFill>
                  <a:srgbClr val="000000"/>
                </a:solidFill>
                <a:effectLst/>
                <a:latin typeface="Arial" panose="020B0604020202020204" pitchFamily="34" charset="0"/>
              </a:rPr>
              <a:t>Session TG15.6a, 4ab, &amp;TG14 (Virtual Room #1)</a:t>
            </a:r>
          </a:p>
          <a:p>
            <a:pPr algn="l" rtl="0" fontAlgn="ctr"/>
            <a:r>
              <a:rPr lang="en-US" altLang="ja-JP" sz="1400" b="1" i="0" u="none" strike="noStrike" dirty="0">
                <a:solidFill>
                  <a:srgbClr val="000000"/>
                </a:solidFill>
                <a:effectLst/>
                <a:latin typeface="Arial" panose="020B0604020202020204" pitchFamily="34" charset="0"/>
              </a:rPr>
              <a:t>EDT 11:30AM-12:30AM  July 13</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Wednesday</a:t>
            </a:r>
          </a:p>
          <a:p>
            <a:pPr algn="l" rtl="0" fontAlgn="ctr"/>
            <a:r>
              <a:rPr lang="en-US" altLang="ja-JP" sz="1400" b="1" i="0" u="none" strike="noStrike" dirty="0">
                <a:solidFill>
                  <a:srgbClr val="000000"/>
                </a:solidFill>
                <a:effectLst/>
                <a:latin typeface="Arial" panose="020B0604020202020204" pitchFamily="34" charset="0"/>
              </a:rPr>
              <a:t>JST:+1day 0:30-1:30AM  July 14</a:t>
            </a:r>
            <a:r>
              <a:rPr lang="en-US" altLang="ja-JP" sz="1400" b="1" i="0" u="none" strike="noStrike" baseline="30000" dirty="0">
                <a:solidFill>
                  <a:srgbClr val="000000"/>
                </a:solidFill>
                <a:effectLst/>
                <a:latin typeface="Arial" panose="020B0604020202020204" pitchFamily="34" charset="0"/>
              </a:rPr>
              <a:t>th</a:t>
            </a:r>
            <a:r>
              <a:rPr lang="en-US" altLang="ja-JP" sz="1400" b="1" i="0" u="none" strike="noStrike" dirty="0">
                <a:solidFill>
                  <a:srgbClr val="000000"/>
                </a:solidFill>
                <a:effectLst/>
                <a:latin typeface="Arial" panose="020B0604020202020204" pitchFamily="34" charset="0"/>
              </a:rPr>
              <a:t> Thursday</a:t>
            </a:r>
          </a:p>
          <a:p>
            <a:pPr algn="l" rtl="0" fontAlgn="ctr"/>
            <a:r>
              <a:rPr lang="en-US" altLang="ja-JP" sz="1400" b="1" i="0" u="none" strike="noStrike" dirty="0">
                <a:solidFill>
                  <a:srgbClr val="000000"/>
                </a:solidFill>
                <a:effectLst/>
                <a:latin typeface="Arial" panose="020B0604020202020204" pitchFamily="34" charset="0"/>
                <a:hlinkClick r:id="rId4"/>
              </a:rPr>
              <a:t>https://ieeesa.webex.com/ieeesa/j.php?MTID=m6f062ff14eb2736e35dafaf57512b515</a:t>
            </a:r>
            <a:endParaRPr lang="en-US" altLang="ja-JP" sz="1400" b="1" i="0" u="none" strike="noStrike" dirty="0">
              <a:solidFill>
                <a:srgbClr val="000000"/>
              </a:solidFill>
              <a:effectLst/>
              <a:latin typeface="Arial" panose="020B0604020202020204" pitchFamily="34" charset="0"/>
            </a:endParaRPr>
          </a:p>
          <a:p>
            <a:pPr algn="l" rtl="0" fontAlgn="ctr"/>
            <a:r>
              <a:rPr lang="en-US" altLang="ja-JP" sz="1400" b="1" i="0" u="none" strike="noStrike" dirty="0">
                <a:solidFill>
                  <a:srgbClr val="000000"/>
                </a:solidFill>
                <a:effectLst/>
                <a:latin typeface="Arial" panose="020B0604020202020204" pitchFamily="34" charset="0"/>
              </a:rPr>
              <a:t>Meeting number: 2336 930 3122</a:t>
            </a:r>
          </a:p>
          <a:p>
            <a:pPr algn="l" rtl="0" fontAlgn="ctr"/>
            <a:r>
              <a:rPr lang="en-US" altLang="ja-JP" sz="1400" b="1" i="0" u="none" strike="noStrike" dirty="0">
                <a:solidFill>
                  <a:srgbClr val="000000"/>
                </a:solidFill>
                <a:effectLst/>
                <a:latin typeface="Arial" panose="020B0604020202020204" pitchFamily="34" charset="0"/>
              </a:rPr>
              <a:t>Password: 80215mtgrm1</a:t>
            </a:r>
          </a:p>
          <a:p>
            <a:pPr algn="l" rtl="0" fontAlgn="ctr"/>
            <a:endParaRPr lang="en-US" altLang="ja-JP" sz="1400" b="1" dirty="0">
              <a:solidFill>
                <a:srgbClr val="000000"/>
              </a:solidFill>
              <a:latin typeface="Arial" panose="020B0604020202020204" pitchFamily="34" charset="0"/>
            </a:endParaRPr>
          </a:p>
          <a:p>
            <a:pPr marL="342900" indent="-342900" algn="l" rtl="0" fontAlgn="ctr">
              <a:buAutoNum type="arabicPeriod" startAt="2"/>
            </a:pPr>
            <a:endParaRPr lang="en-US" altLang="ja-JP" sz="1400" b="1"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2154604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0CCB07-48E5-77B2-EB90-27AF02009E6C}"/>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YRP-IAI/CWC</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July 2022</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78F5AB9-524A-146E-2821-1D409BB4D58E}"/>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620688"/>
            <a:ext cx="7558608" cy="5832068"/>
          </a:xfrm>
        </p:spPr>
        <p:txBody>
          <a:bodyPr/>
          <a:lstStyle/>
          <a:p>
            <a:r>
              <a:rPr lang="en-US" altLang="ja-JP" b="1" dirty="0">
                <a:ea typeface="ＭＳ Ｐゴシック" pitchFamily="50" charset="-128"/>
              </a:rPr>
              <a:t>IEEE 802.15 TG15.6ma </a:t>
            </a:r>
            <a:br>
              <a:rPr lang="en-US" altLang="ja-JP" b="1" dirty="0">
                <a:ea typeface="ＭＳ Ｐゴシック" pitchFamily="50" charset="-128"/>
              </a:rPr>
            </a:br>
            <a:r>
              <a:rPr lang="en-US" altLang="ja-JP" sz="3600" dirty="0">
                <a:ea typeface="ＭＳ Ｐゴシック" charset="-128"/>
              </a:rPr>
              <a:t>(Revision of IEEE802.15.6-2012)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In Personal and Virtual Hybrid Plenary Session</a:t>
            </a:r>
            <a:br>
              <a:rPr lang="en-US" altLang="ja-JP" sz="2800" dirty="0">
                <a:ea typeface="ＭＳ Ｐゴシック" pitchFamily="50" charset="-128"/>
              </a:rPr>
            </a:br>
            <a:r>
              <a:rPr lang="en-US" altLang="ja-JP" sz="2800" dirty="0">
                <a:ea typeface="ＭＳ Ｐゴシック" pitchFamily="50" charset="-128"/>
              </a:rPr>
              <a:t>July 12</a:t>
            </a:r>
            <a:r>
              <a:rPr lang="en-US" altLang="ja-JP" sz="2800" baseline="30000" dirty="0">
                <a:ea typeface="ＭＳ Ｐゴシック" pitchFamily="50" charset="-128"/>
              </a:rPr>
              <a:t>th</a:t>
            </a:r>
            <a:r>
              <a:rPr lang="en-US" altLang="ja-JP" sz="2800" dirty="0">
                <a:ea typeface="ＭＳ Ｐゴシック" pitchFamily="50" charset="-128"/>
              </a:rPr>
              <a:t>, 2022</a:t>
            </a:r>
            <a:br>
              <a:rPr lang="en-US" altLang="ja-JP" sz="2800" dirty="0">
                <a:ea typeface="ＭＳ Ｐゴシック" pitchFamily="50" charset="-128"/>
              </a:rPr>
            </a:br>
            <a:br>
              <a:rPr lang="en-US" altLang="ja-JP" sz="2800" dirty="0">
                <a:ea typeface="ＭＳ Ｐゴシック" pitchFamily="50" charset="-128"/>
              </a:rPr>
            </a:br>
            <a:r>
              <a:rPr lang="en-US" altLang="ja-JP" sz="3200" dirty="0">
                <a:ea typeface="ＭＳ Ｐゴシック" pitchFamily="50" charset="-128"/>
              </a:rPr>
              <a:t>Ryuji Kohno</a:t>
            </a:r>
            <a:br>
              <a:rPr lang="en-US" altLang="ja-JP" sz="3200" dirty="0">
                <a:ea typeface="ＭＳ Ｐゴシック" pitchFamily="50" charset="-128"/>
              </a:rPr>
            </a:br>
            <a:r>
              <a:rPr lang="en-US" altLang="ja-JP" sz="2400" dirty="0">
                <a:ea typeface="ＭＳ Ｐゴシック" pitchFamily="50" charset="-128"/>
              </a:rPr>
              <a:t>Yokohama National University(YNU),</a:t>
            </a:r>
            <a:br>
              <a:rPr lang="en-US" altLang="ja-JP" sz="2400" dirty="0">
                <a:ea typeface="ＭＳ Ｐゴシック" pitchFamily="50" charset="-128"/>
              </a:rPr>
            </a:br>
            <a:r>
              <a:rPr lang="en-US" altLang="ja-JP" sz="24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a:extLst>
              <a:ext uri="{FF2B5EF4-FFF2-40B4-BE49-F238E27FC236}">
                <a16:creationId xmlns:a16="http://schemas.microsoft.com/office/drawing/2014/main" id="{A7CAD3CE-0A87-996E-FA85-7586DABFD473}"/>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July 2022</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523783" y="1830732"/>
            <a:ext cx="8140823" cy="4028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2022. Doc.# 15-22-0301-00-06a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a:t>
            </a:r>
            <a:r>
              <a:rPr lang="en-US" sz="2400" dirty="0">
                <a:solidFill>
                  <a:srgbClr val="000000"/>
                </a:solidFill>
                <a:highlight>
                  <a:srgbClr val="FFFF00"/>
                </a:highlight>
              </a:rPr>
              <a:t>15-22-0338-00-06ma</a:t>
            </a:r>
            <a:endParaRPr kumimoji="0" lang="en-US" sz="24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FA011237-38D8-FE8C-37CB-98E4C1275CBF}"/>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a:extLst>
              <a:ext uri="{FF2B5EF4-FFF2-40B4-BE49-F238E27FC236}">
                <a16:creationId xmlns:a16="http://schemas.microsoft.com/office/drawing/2014/main" id="{1716B287-81F9-B5E3-32A3-305F4D4CFEC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Hernandez(YRP-IAI/CWC)</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Editors are Minsoo Kim(YRP-IAI) and</a:t>
            </a:r>
          </a:p>
          <a:p>
            <a:pPr marL="457200" lvl="1" indent="0">
              <a:buNone/>
            </a:pPr>
            <a:r>
              <a:rPr lang="en-US" altLang="ja-JP" sz="2000" dirty="0">
                <a:ea typeface="ＭＳ Ｐゴシック" charset="-128"/>
              </a:rPr>
              <a:t>                                       Marco Hernandez(YRP-IAI/CWC)</a:t>
            </a:r>
          </a:p>
          <a:p>
            <a:pPr marL="457200" lvl="1" indent="0">
              <a:buNone/>
            </a:pPr>
            <a:endParaRPr lang="en-US" altLang="ja-JP" sz="2000" dirty="0">
              <a:ea typeface="ＭＳ Ｐゴシック" charset="-128"/>
            </a:endParaRP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3659C8B1-D1A2-2AC1-78CA-425A011232E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619A7A63-B642-79F5-D8C7-CF666BF1E62A}"/>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513305"/>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marL="715963" marR="0" lvl="1" indent="0" algn="l" defTabSz="914400" rtl="0" eaLnBrk="1" fontAlgn="auto" latinLnBrk="0" hangingPunct="1">
              <a:lnSpc>
                <a:spcPct val="80000"/>
              </a:lnSpc>
              <a:spcBef>
                <a:spcPts val="173"/>
              </a:spcBef>
              <a:spcAft>
                <a:spcPts val="0"/>
              </a:spcAft>
              <a:buClr>
                <a:srgbClr val="000000"/>
              </a:buClr>
              <a:buSzPct val="45000"/>
              <a:buFont typeface="Wingdings" charset="2"/>
              <a:buChar char=""/>
              <a:tabLst/>
              <a:defRPr/>
            </a:pPr>
            <a:r>
              <a:rPr lang="en-GB" sz="2400" kern="0" dirty="0"/>
              <a:t>	</a:t>
            </a:r>
            <a:r>
              <a:rPr kumimoji="1" lang="en-IE" altLang="ja-JP" sz="2400" b="1" i="1" u="none" strike="noStrike" kern="1200" cap="none" spc="-1" normalizeH="0" baseline="0" noProof="0" dirty="0">
                <a:ln>
                  <a:noFill/>
                </a:ln>
                <a:solidFill>
                  <a:srgbClr val="000000"/>
                </a:solidFill>
                <a:effectLst/>
                <a:uLnTx/>
                <a:uFillTx/>
                <a:latin typeface="Calibri"/>
                <a:ea typeface="Calibri"/>
              </a:rPr>
              <a:t>IEEE-SA Standards Board Bylaws</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(http://standards.ieee.org/develop/policies/bylaws/sect6-7.html#6) </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1" indent="0"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IE" altLang="ja-JP" sz="2400" b="1" i="1" u="none" strike="noStrike" kern="1200" cap="none" spc="-1" normalizeH="0" baseline="0" noProof="0" dirty="0">
                <a:ln>
                  <a:noFill/>
                </a:ln>
                <a:solidFill>
                  <a:srgbClr val="000000"/>
                </a:solidFill>
                <a:effectLst/>
                <a:uLnTx/>
                <a:uFillTx/>
                <a:latin typeface="Calibri"/>
                <a:ea typeface="Calibri"/>
              </a:rPr>
              <a:t>  IEEE-SA Standards Board Operations Manual</a:t>
            </a:r>
            <a:r>
              <a:rPr kumimoji="1" lang="en-IE" altLang="ja-JP" sz="2400" b="1" i="0" u="none" strike="noStrike" kern="1200" cap="none" spc="-1" normalizeH="0" baseline="0" noProof="0" dirty="0">
                <a:ln>
                  <a:noFill/>
                </a:ln>
                <a:solidFill>
                  <a:srgbClr val="000000"/>
                </a:solidFill>
                <a:effectLst/>
                <a:uLnTx/>
                <a:uFillTx/>
                <a:latin typeface="Calibri"/>
                <a:ea typeface="Calibri"/>
              </a:rPr>
              <a:t> </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r>
              <a:rPr kumimoji="1" lang="en-IE" altLang="ja-JP" sz="1800" b="1" i="0" u="sng" strike="noStrike" kern="1200" cap="none" spc="-1" normalizeH="0" baseline="0" noProof="0" dirty="0">
                <a:ln>
                  <a:noFill/>
                </a:ln>
                <a:solidFill>
                  <a:srgbClr val="0000FF"/>
                </a:solidFill>
                <a:effectLst/>
                <a:uLnTx/>
                <a:uFillTx/>
                <a:latin typeface="Calibri"/>
                <a:ea typeface="Calibri"/>
                <a:hlinkClick r:id="rId3"/>
              </a:rPr>
              <a:t>http://standards.ieee.org/develop/policies/opman/sect6.html#6.3</a:t>
            </a:r>
            <a:r>
              <a:rPr kumimoji="1" lang="en-IE" altLang="ja-JP" sz="1800" b="1" i="0" u="none" strike="noStrike" kern="1200" cap="none" spc="-1" normalizeH="0" baseline="0" noProof="0" dirty="0">
                <a:ln>
                  <a:noFill/>
                </a:ln>
                <a:solidFill>
                  <a:srgbClr val="000000"/>
                </a:solidFill>
                <a:effectLst/>
                <a:uLnTx/>
                <a:uFillTx/>
                <a:latin typeface="Calibri"/>
                <a:ea typeface="Calibri"/>
              </a:rPr>
              <a:t>)</a:t>
            </a:r>
            <a:endParaRPr kumimoji="1" lang="en-IE" altLang="ja-JP" sz="1800" b="0" i="0" u="none" strike="noStrike" kern="1200" cap="none" spc="-1" normalizeH="0" baseline="0" noProof="0" dirty="0">
              <a:ln>
                <a:noFill/>
              </a:ln>
              <a:solidFill>
                <a:prstClr val="black"/>
              </a:solidFill>
              <a:effectLst/>
              <a:uLnTx/>
              <a:uFillTx/>
              <a:latin typeface="Arial"/>
            </a:endParaRPr>
          </a:p>
          <a:p>
            <a:pPr marL="715963" marR="0" lvl="0" indent="414338" algn="l" defTabSz="914400" rtl="0" eaLnBrk="1" fontAlgn="auto" latinLnBrk="0" hangingPunct="1">
              <a:lnSpc>
                <a:spcPct val="90000"/>
              </a:lnSpc>
              <a:spcBef>
                <a:spcPts val="400"/>
              </a:spcBef>
              <a:spcAft>
                <a:spcPts val="0"/>
              </a:spcAft>
              <a:buClr>
                <a:srgbClr val="000000"/>
              </a:buClr>
              <a:buSzPct val="45000"/>
              <a:buFont typeface="Wingdings" charset="2"/>
              <a:buChar char=""/>
              <a:tabLst/>
              <a:defRPr/>
            </a:pPr>
            <a:r>
              <a:rPr kumimoji="1" lang="en-US" altLang="ja-JP" sz="2400" b="1" i="0" u="none" strike="noStrike" kern="1200" cap="none" spc="-1" normalizeH="0" baseline="0" noProof="0" dirty="0">
                <a:ln>
                  <a:noFill/>
                </a:ln>
                <a:solidFill>
                  <a:srgbClr val="000000"/>
                </a:solidFill>
                <a:effectLst/>
                <a:uLnTx/>
                <a:uFillTx/>
                <a:latin typeface="Calibri"/>
                <a:ea typeface="Calibri"/>
              </a:rPr>
              <a:t>Material about the patent policy is available at</a:t>
            </a:r>
            <a:br>
              <a:rPr kumimoji="1" lang="en-US" altLang="ja-JP" sz="2400" b="0" i="0" u="none" strike="noStrike" kern="1200" cap="none" spc="0" normalizeH="0" baseline="0" noProof="0" dirty="0">
                <a:ln>
                  <a:noFill/>
                </a:ln>
                <a:solidFill>
                  <a:prstClr val="black"/>
                </a:solidFill>
                <a:effectLst/>
                <a:uLnTx/>
                <a:uFillTx/>
                <a:latin typeface="Arial"/>
              </a:rPr>
            </a:br>
            <a:r>
              <a:rPr kumimoji="1" lang="en-US" altLang="ja-JP" sz="2000" b="1" i="1" u="sng" strike="noStrike" kern="1200" cap="none" spc="-1" normalizeH="0" baseline="0" noProof="0" dirty="0">
                <a:ln>
                  <a:noFill/>
                </a:ln>
                <a:solidFill>
                  <a:srgbClr val="0000FF"/>
                </a:solidFill>
                <a:effectLst/>
                <a:uLnTx/>
                <a:uFillTx/>
                <a:latin typeface="Calibri"/>
                <a:ea typeface="Calibri"/>
                <a:hlinkClick r:id="rId4"/>
              </a:rPr>
              <a:t>http://standards.ieee.org/about/sasb/patcom/materials.html</a:t>
            </a:r>
            <a:endParaRPr kumimoji="1" lang="en-US" altLang="ja-JP" sz="2000" b="0" i="0" u="none" strike="noStrike" kern="1200" cap="none" spc="-1" normalizeH="0" baseline="0" noProof="0" dirty="0">
              <a:ln>
                <a:noFill/>
              </a:ln>
              <a:solidFill>
                <a:prstClr val="black"/>
              </a:solidFill>
              <a:effectLst/>
              <a:uLnTx/>
              <a:uFillTx/>
              <a:latin typeface="Arial"/>
            </a:endParaRPr>
          </a:p>
        </p:txBody>
      </p:sp>
      <p:sp>
        <p:nvSpPr>
          <p:cNvPr id="8" name="Rectangle 7"/>
          <p:cNvSpPr>
            <a:spLocks noChangeArrowheads="1"/>
          </p:cNvSpPr>
          <p:nvPr/>
        </p:nvSpPr>
        <p:spPr bwMode="auto">
          <a:xfrm>
            <a:off x="1181100" y="4675444"/>
            <a:ext cx="6781800" cy="171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F58F5BD5-42D1-AA7C-9691-CB9534F70182}"/>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F5BA22B-E1D3-025B-1078-D3F6F305C7D1}"/>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2022</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60878</TotalTime>
  <Words>2725</Words>
  <Application>Microsoft Office PowerPoint</Application>
  <PresentationFormat>画面に合わせる (4:3)</PresentationFormat>
  <Paragraphs>287</Paragraphs>
  <Slides>19</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Monotype Sorts</vt:lpstr>
      <vt:lpstr>ＭＳ Ｐゴシック</vt:lpstr>
      <vt:lpstr>ＭＳ ゴシック</vt:lpstr>
      <vt:lpstr>游ゴシック</vt:lpstr>
      <vt:lpstr>Arial</vt:lpstr>
      <vt:lpstr>Calibri</vt:lpstr>
      <vt:lpstr>Montserrat</vt:lpstr>
      <vt:lpstr>Times New Roman</vt:lpstr>
      <vt:lpstr>Wingdings</vt:lpstr>
      <vt:lpstr>IEEE-P802_15</vt:lpstr>
      <vt:lpstr>PowerPoint プレゼンテーション</vt:lpstr>
      <vt:lpstr>IEEE 802.15 TG15.6ma  (Revision of IEEE802.15.6-2012)   Opening Information  In Personal and Virtual Hybrid Plenary Session July 12th, 2022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PowerPoint プレゼンテーション</vt:lpstr>
      <vt:lpstr>PowerPoint プレゼンテーション</vt:lpstr>
      <vt:lpstr>PowerPoint プレゼンテーション</vt:lpstr>
      <vt:lpstr>PowerPoint プレゼンテーション</vt:lpstr>
      <vt:lpstr>Objectives of TG 6a – Enhanced Dependability Body Area Network (ED-BAN)</vt:lpstr>
      <vt:lpstr>Agenda items for the week</vt:lpstr>
      <vt:lpstr>TG15.6ma Plenary Session Schedule for 10-18th, July 2022</vt:lpstr>
      <vt:lpstr>TG15.6ma  Plenary Session Schedule for 10-18th July 2022</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97</cp:revision>
  <cp:lastPrinted>2022-07-06T15:32:43Z</cp:lastPrinted>
  <dcterms:created xsi:type="dcterms:W3CDTF">2020-12-17T10:56:09Z</dcterms:created>
  <dcterms:modified xsi:type="dcterms:W3CDTF">2022-07-09T06:23:11Z</dcterms:modified>
</cp:coreProperties>
</file>