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9" r:id="rId2"/>
    <p:sldId id="258" r:id="rId3"/>
    <p:sldId id="284" r:id="rId4"/>
    <p:sldId id="281" r:id="rId5"/>
    <p:sldId id="271" r:id="rId6"/>
    <p:sldId id="273" r:id="rId7"/>
    <p:sldId id="274" r:id="rId8"/>
    <p:sldId id="282" r:id="rId9"/>
    <p:sldId id="276" r:id="rId10"/>
    <p:sldId id="262" r:id="rId11"/>
    <p:sldId id="263" r:id="rId12"/>
    <p:sldId id="264" r:id="rId13"/>
    <p:sldId id="5082" r:id="rId14"/>
    <p:sldId id="4945" r:id="rId15"/>
    <p:sldId id="256" r:id="rId16"/>
    <p:sldId id="5083" r:id="rId17"/>
    <p:sldId id="5081" r:id="rId18"/>
    <p:sldId id="283" r:id="rId19"/>
    <p:sldId id="4944" r:id="rId20"/>
    <p:sldId id="5084" r:id="rId21"/>
    <p:sldId id="5085" r:id="rId22"/>
    <p:sldId id="270" r:id="rId23"/>
    <p:sldId id="336" r:id="rId24"/>
    <p:sldId id="306" r:id="rId25"/>
    <p:sldId id="307" r:id="rId26"/>
    <p:sldId id="312" r:id="rId27"/>
    <p:sldId id="1767" r:id="rId28"/>
    <p:sldId id="316" r:id="rId29"/>
    <p:sldId id="334" r:id="rId30"/>
    <p:sldId id="337" r:id="rId31"/>
    <p:sldId id="338" r:id="rId32"/>
    <p:sldId id="343" r:id="rId33"/>
    <p:sldId id="322" r:id="rId34"/>
    <p:sldId id="323" r:id="rId35"/>
    <p:sldId id="325" r:id="rId36"/>
    <p:sldId id="341" r:id="rId37"/>
    <p:sldId id="344" r:id="rId38"/>
    <p:sldId id="346" r:id="rId39"/>
    <p:sldId id="347" r:id="rId40"/>
    <p:sldId id="350" r:id="rId41"/>
    <p:sldId id="348" r:id="rId42"/>
    <p:sldId id="352" r:id="rId43"/>
    <p:sldId id="353" r:id="rId44"/>
    <p:sldId id="1764" r:id="rId45"/>
    <p:sldId id="1760" r:id="rId46"/>
    <p:sldId id="1761" r:id="rId47"/>
    <p:sldId id="333" r:id="rId48"/>
    <p:sldId id="354" r:id="rId49"/>
    <p:sldId id="5086" r:id="rId5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showGuides="1">
      <p:cViewPr varScale="1">
        <p:scale>
          <a:sx n="50" d="100"/>
          <a:sy n="50" d="100"/>
        </p:scale>
        <p:origin x="24" y="196"/>
      </p:cViewPr>
      <p:guideLst>
        <p:guide orient="horz" pos="2183"/>
        <p:guide pos="2880"/>
      </p:guideLst>
    </p:cSldViewPr>
  </p:slideViewPr>
  <p:notesTextViewPr>
    <p:cViewPr>
      <p:scale>
        <a:sx n="1" d="1"/>
        <a:sy n="1" d="1"/>
      </p:scale>
      <p:origin x="0" y="0"/>
    </p:cViewPr>
  </p:notesTextViewPr>
  <p:sorterViewPr>
    <p:cViewPr>
      <p:scale>
        <a:sx n="100" d="100"/>
        <a:sy n="100" d="100"/>
      </p:scale>
      <p:origin x="0" y="-8432"/>
    </p:cViewPr>
  </p:sorterViewPr>
  <p:notesViewPr>
    <p:cSldViewPr snapToGrid="0" showGuides="1">
      <p:cViewPr varScale="1">
        <p:scale>
          <a:sx n="54" d="100"/>
          <a:sy n="54" d="100"/>
        </p:scale>
        <p:origin x="2564" y="6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10</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11</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312625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15</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16</a:t>
            </a:fld>
            <a:endParaRPr kumimoji="1" lang="ja-JP" altLang="en-US"/>
          </a:p>
        </p:txBody>
      </p:sp>
    </p:spTree>
    <p:extLst>
      <p:ext uri="{BB962C8B-B14F-4D97-AF65-F5344CB8AC3E}">
        <p14:creationId xmlns:p14="http://schemas.microsoft.com/office/powerpoint/2010/main" val="3686209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17</a:t>
            </a:fld>
            <a:endParaRPr kumimoji="1" lang="ja-JP" altLang="en-US"/>
          </a:p>
        </p:txBody>
      </p:sp>
    </p:spTree>
    <p:extLst>
      <p:ext uri="{BB962C8B-B14F-4D97-AF65-F5344CB8AC3E}">
        <p14:creationId xmlns:p14="http://schemas.microsoft.com/office/powerpoint/2010/main" val="337007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18</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19</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20</a:t>
            </a:fld>
            <a:endParaRPr kumimoji="1" lang="ja-JP" altLang="en-US" dirty="0"/>
          </a:p>
        </p:txBody>
      </p:sp>
    </p:spTree>
    <p:extLst>
      <p:ext uri="{BB962C8B-B14F-4D97-AF65-F5344CB8AC3E}">
        <p14:creationId xmlns:p14="http://schemas.microsoft.com/office/powerpoint/2010/main" val="358304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Kohno(YNU/CWC </a:t>
            </a:r>
            <a:r>
              <a:rPr lang="en-US" altLang="ja-JP" dirty="0" err="1"/>
              <a:t>UofOulu</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21</a:t>
            </a:fld>
            <a:endParaRPr kumimoji="1" lang="ja-JP" altLang="en-US" dirty="0"/>
          </a:p>
        </p:txBody>
      </p:sp>
    </p:spTree>
    <p:extLst>
      <p:ext uri="{BB962C8B-B14F-4D97-AF65-F5344CB8AC3E}">
        <p14:creationId xmlns:p14="http://schemas.microsoft.com/office/powerpoint/2010/main" val="2162138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742859">
              <a:defRPr/>
            </a:pPr>
            <a:r>
              <a:rPr kumimoji="1" lang="ja-JP" altLang="en-US" dirty="0"/>
              <a:t>本発表の流れを示します。</a:t>
            </a: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22</a:t>
            </a:fld>
            <a:endParaRPr kumimoji="1" lang="ja-JP" altLang="en-US"/>
          </a:p>
        </p:txBody>
      </p:sp>
    </p:spTree>
    <p:extLst>
      <p:ext uri="{BB962C8B-B14F-4D97-AF65-F5344CB8AC3E}">
        <p14:creationId xmlns:p14="http://schemas.microsoft.com/office/powerpoint/2010/main" val="162240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日本の高齢者向け介護現場では、</a:t>
            </a:r>
            <a:r>
              <a:rPr lang="en-US" altLang="ja-JP" dirty="0">
                <a:effectLst/>
                <a:latin typeface="+mn-ea"/>
                <a:cs typeface="Times New Roman" panose="02020603050405020304" pitchFamily="18" charset="0"/>
              </a:rPr>
              <a:t>COVID-19</a:t>
            </a:r>
            <a:r>
              <a:rPr lang="ja-JP" altLang="en-US" dirty="0">
                <a:effectLst/>
                <a:latin typeface="+mn-ea"/>
                <a:cs typeface="Times New Roman" panose="02020603050405020304" pitchFamily="18" charset="0"/>
              </a:rPr>
              <a:t>による以下の課題を抱えています・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感染症予防対策</a:t>
            </a:r>
            <a:r>
              <a:rPr lang="ja-JP" altLang="en-US" dirty="0">
                <a:effectLst/>
                <a:latin typeface="+mn-ea"/>
                <a:cs typeface="Times New Roman" panose="02020603050405020304" pitchFamily="18" charset="0"/>
              </a:rPr>
              <a:t>への対応作業が増えたことで、</a:t>
            </a:r>
            <a:r>
              <a:rPr lang="ja-JP" altLang="ja-JP" dirty="0">
                <a:effectLst/>
                <a:latin typeface="+mn-ea"/>
                <a:cs typeface="Times New Roman" panose="02020603050405020304" pitchFamily="18" charset="0"/>
              </a:rPr>
              <a:t>従来の課題である介護の人手不足に拍車がかか</a:t>
            </a:r>
            <a:r>
              <a:rPr lang="ja-JP" altLang="en-US" dirty="0">
                <a:effectLst/>
                <a:latin typeface="+mn-ea"/>
                <a:cs typeface="Times New Roman" panose="02020603050405020304" pitchFamily="18" charset="0"/>
              </a:rPr>
              <a:t>っている。</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・自宅から施設への利用者送迎を行う際、利用者に感染者が含まれていると移動時に感染経路が拡大する恐れがある。</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・介護時の接触が避けられないなど、施設内では「３つの密（密閉・密集・密接）」状態になってしまうため、感染リスクが増大する。</a:t>
            </a:r>
            <a:endParaRPr lang="en-US" altLang="ja-JP" dirty="0">
              <a:effectLst/>
              <a:latin typeface="+mn-ea"/>
              <a:cs typeface="Times New Roman" panose="02020603050405020304" pitchFamily="18" charset="0"/>
            </a:endParaRPr>
          </a:p>
          <a:p>
            <a:endParaRPr lang="en-US" altLang="ja-JP" dirty="0">
              <a:effectLst/>
              <a:latin typeface="+mn-ea"/>
              <a:cs typeface="Times New Roman" panose="02020603050405020304" pitchFamily="18" charset="0"/>
            </a:endParaRPr>
          </a:p>
          <a:p>
            <a:r>
              <a:rPr lang="ja-JP" altLang="en-US" dirty="0">
                <a:effectLst/>
                <a:latin typeface="+mn-ea"/>
              </a:rPr>
              <a:t>介護サービスの利用者の多くは、</a:t>
            </a:r>
            <a:r>
              <a:rPr lang="en-US" altLang="ja-JP" dirty="0">
                <a:effectLst/>
                <a:latin typeface="+mn-ea"/>
              </a:rPr>
              <a:t>COVID-19</a:t>
            </a:r>
            <a:r>
              <a:rPr lang="ja-JP" altLang="ja-JP" dirty="0">
                <a:effectLst/>
                <a:latin typeface="+mn-ea"/>
                <a:cs typeface="Times New Roman" panose="02020603050405020304" pitchFamily="18" charset="0"/>
              </a:rPr>
              <a:t>感染時の重症化リスクの高い高齢者</a:t>
            </a:r>
            <a:r>
              <a:rPr lang="ja-JP" altLang="en-US" dirty="0">
                <a:effectLst/>
                <a:latin typeface="+mn-ea"/>
                <a:cs typeface="Times New Roman" panose="02020603050405020304" pitchFamily="18" charset="0"/>
              </a:rPr>
              <a:t>です。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被介護者とその家族が安全に介護サービスを利用するため、また、</a:t>
            </a:r>
            <a:r>
              <a:rPr lang="ja-JP" altLang="ja-JP" dirty="0">
                <a:effectLst/>
                <a:latin typeface="+mn-ea"/>
                <a:cs typeface="Times New Roman" panose="02020603050405020304" pitchFamily="18" charset="0"/>
              </a:rPr>
              <a:t>介護事業者がサービス利用者に対して安心・安全なサービスを継続して提供するためには、人手の対策コストを極小化しつつ、感染予防を実施する必要があ</a:t>
            </a:r>
            <a:r>
              <a:rPr lang="ja-JP" altLang="en-US" dirty="0">
                <a:effectLst/>
                <a:latin typeface="+mn-ea"/>
                <a:cs typeface="Times New Roman" panose="02020603050405020304" pitchFamily="18" charset="0"/>
              </a:rPr>
              <a:t>ります。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このため、</a:t>
            </a:r>
            <a:r>
              <a:rPr lang="en-US" altLang="ja-JP" dirty="0">
                <a:effectLst/>
                <a:latin typeface="+mn-ea"/>
                <a:cs typeface="Times New Roman" panose="02020603050405020304" pitchFamily="18" charset="0"/>
              </a:rPr>
              <a:t>ICT</a:t>
            </a:r>
            <a:r>
              <a:rPr lang="ja-JP" altLang="ja-JP" dirty="0">
                <a:effectLst/>
                <a:latin typeface="+mn-ea"/>
                <a:cs typeface="Times New Roman" panose="02020603050405020304" pitchFamily="18" charset="0"/>
              </a:rPr>
              <a:t>を活用した感染症予防対策支援が必要と考え</a:t>
            </a:r>
            <a:r>
              <a:rPr lang="ja-JP" altLang="en-US" dirty="0">
                <a:effectLst/>
                <a:latin typeface="+mn-ea"/>
                <a:cs typeface="Times New Roman" panose="02020603050405020304" pitchFamily="18" charset="0"/>
              </a:rPr>
              <a:t>ています。</a:t>
            </a:r>
            <a:endParaRPr lang="en-US" altLang="ja-JP" dirty="0">
              <a:effectLst/>
              <a:latin typeface="+mn-ea"/>
              <a:cs typeface="Times New Roman" panose="02020603050405020304" pitchFamily="18" charset="0"/>
            </a:endParaRPr>
          </a:p>
          <a:p>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私たちは、この課題を解決するための感染症予防対策支援システムを検討しています。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取り組みはまだ中途段階ですが、これまでの成果と最新状況を報告します。</a:t>
            </a:r>
            <a:endParaRPr lang="en-US" altLang="ja-JP" dirty="0">
              <a:effectLst/>
              <a:latin typeface="+mn-ea"/>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23</a:t>
            </a:fld>
            <a:endParaRPr kumimoji="1" lang="ja-JP" altLang="en-US"/>
          </a:p>
        </p:txBody>
      </p:sp>
    </p:spTree>
    <p:extLst>
      <p:ext uri="{BB962C8B-B14F-4D97-AF65-F5344CB8AC3E}">
        <p14:creationId xmlns:p14="http://schemas.microsoft.com/office/powerpoint/2010/main" val="426885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kern="100" dirty="0">
                <a:latin typeface="+mn-ea"/>
                <a:cs typeface="Times New Roman" panose="02020603050405020304" pitchFamily="18" charset="0"/>
              </a:rPr>
              <a:t>本発表は、</a:t>
            </a:r>
            <a:r>
              <a:rPr lang="ja-JP" altLang="ja-JP" sz="1000" kern="100" dirty="0">
                <a:latin typeface="+mn-ea"/>
                <a:cs typeface="Times New Roman" panose="02020603050405020304" pitchFamily="18" charset="0"/>
              </a:rPr>
              <a:t>国立研究開発法人情報通信研究機構</a:t>
            </a:r>
            <a:r>
              <a:rPr lang="en-US" altLang="ja-JP" sz="1000" kern="100" dirty="0">
                <a:latin typeface="+mn-ea"/>
              </a:rPr>
              <a:t>(NICT)</a:t>
            </a:r>
            <a:r>
              <a:rPr lang="ja-JP" altLang="ja-JP" sz="1000" kern="100" dirty="0">
                <a:latin typeface="+mn-ea"/>
                <a:cs typeface="Times New Roman" panose="02020603050405020304" pitchFamily="18" charset="0"/>
              </a:rPr>
              <a:t>の「ウイルス等感染症対策に資する情報通信技術の研究開発」に関する委託研究の成果を活用</a:t>
            </a:r>
            <a:r>
              <a:rPr lang="ja-JP" altLang="en-US" sz="1000" kern="100" dirty="0">
                <a:latin typeface="+mn-ea"/>
                <a:cs typeface="Times New Roman" panose="02020603050405020304" pitchFamily="18" charset="0"/>
              </a:rPr>
              <a:t>しています。</a:t>
            </a:r>
            <a:endParaRPr lang="en-US" altLang="ja-JP" sz="1000" kern="100" dirty="0">
              <a:latin typeface="+mn-ea"/>
              <a:cs typeface="Times New Roman" panose="02020603050405020304" pitchFamily="18" charset="0"/>
            </a:endParaRPr>
          </a:p>
          <a:p>
            <a:pPr defTabSz="742859">
              <a:defRPr/>
            </a:pPr>
            <a:r>
              <a:rPr kumimoji="1" lang="ja-JP" altLang="en-US" dirty="0">
                <a:latin typeface="+mn-ea"/>
              </a:rPr>
              <a:t>この委託研究は、</a:t>
            </a:r>
            <a:r>
              <a:rPr kumimoji="1" lang="en-US" altLang="ja-JP" dirty="0">
                <a:latin typeface="+mn-ea"/>
              </a:rPr>
              <a:t>YRP</a:t>
            </a:r>
            <a:r>
              <a:rPr kumimoji="1" lang="ja-JP" altLang="en-US" dirty="0">
                <a:latin typeface="+mn-ea"/>
              </a:rPr>
              <a:t>国際連携研究所・横浜国立大学・富士通が連携して行っています。</a:t>
            </a:r>
            <a:endParaRPr kumimoji="1" lang="en-US" altLang="ja-JP" dirty="0">
              <a:latin typeface="+mn-ea"/>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24</a:t>
            </a:fld>
            <a:endParaRPr kumimoji="1" lang="ja-JP" altLang="en-US"/>
          </a:p>
        </p:txBody>
      </p:sp>
    </p:spTree>
    <p:extLst>
      <p:ext uri="{BB962C8B-B14F-4D97-AF65-F5344CB8AC3E}">
        <p14:creationId xmlns:p14="http://schemas.microsoft.com/office/powerpoint/2010/main" val="31086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effectLst/>
                <a:latin typeface="+mn-ea"/>
                <a:cs typeface="Times New Roman" panose="02020603050405020304" pitchFamily="18" charset="0"/>
              </a:rPr>
              <a:t>COVID-19</a:t>
            </a:r>
            <a:r>
              <a:rPr lang="ja-JP" altLang="en-US" dirty="0">
                <a:effectLst/>
                <a:latin typeface="+mn-ea"/>
                <a:cs typeface="Times New Roman" panose="02020603050405020304" pitchFamily="18" charset="0"/>
              </a:rPr>
              <a:t>感染拡大により、介護施設の</a:t>
            </a:r>
            <a:r>
              <a:rPr lang="ja-JP" altLang="ja-JP" dirty="0">
                <a:effectLst/>
                <a:latin typeface="+mn-ea"/>
                <a:cs typeface="Times New Roman" panose="02020603050405020304" pitchFamily="18" charset="0"/>
              </a:rPr>
              <a:t>利用控えも増加してい</a:t>
            </a:r>
            <a:r>
              <a:rPr lang="ja-JP" altLang="en-US" dirty="0">
                <a:effectLst/>
                <a:latin typeface="+mn-ea"/>
                <a:cs typeface="Times New Roman" panose="02020603050405020304" pitchFamily="18" charset="0"/>
              </a:rPr>
              <a:t>る中で、</a:t>
            </a:r>
            <a:r>
              <a:rPr lang="ja-JP" altLang="ja-JP" dirty="0">
                <a:effectLst/>
                <a:latin typeface="+mn-ea"/>
                <a:cs typeface="Times New Roman" panose="02020603050405020304" pitchFamily="18" charset="0"/>
              </a:rPr>
              <a:t>介護事業者</a:t>
            </a:r>
            <a:r>
              <a:rPr lang="ja-JP" altLang="en-US" dirty="0">
                <a:effectLst/>
                <a:latin typeface="+mn-ea"/>
                <a:cs typeface="Times New Roman" panose="02020603050405020304" pitchFamily="18" charset="0"/>
              </a:rPr>
              <a:t>は</a:t>
            </a:r>
            <a:r>
              <a:rPr lang="ja-JP" altLang="ja-JP" dirty="0">
                <a:effectLst/>
                <a:latin typeface="+mn-ea"/>
                <a:cs typeface="Times New Roman" panose="02020603050405020304" pitchFamily="18" charset="0"/>
              </a:rPr>
              <a:t>サービス利用者に対して安心・安全なサービスを継続して提供する</a:t>
            </a:r>
            <a:r>
              <a:rPr lang="ja-JP" altLang="en-US" dirty="0">
                <a:effectLst/>
                <a:latin typeface="+mn-ea"/>
                <a:cs typeface="Times New Roman" panose="02020603050405020304" pitchFamily="18" charset="0"/>
              </a:rPr>
              <a:t>必要があります。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感染症予防対策は必須ですが、そのために従来からの課題である人手不足に拍車がかかることは避けなければなりません。</a:t>
            </a:r>
            <a:endParaRPr lang="en-US" altLang="ja-JP" dirty="0">
              <a:effectLst/>
              <a:latin typeface="+mn-ea"/>
              <a:cs typeface="Times New Roman" panose="02020603050405020304" pitchFamily="18" charset="0"/>
            </a:endParaRPr>
          </a:p>
          <a:p>
            <a:r>
              <a:rPr kumimoji="1" lang="ja-JP" altLang="en-US" dirty="0">
                <a:effectLst/>
                <a:latin typeface="+mn-ea"/>
                <a:cs typeface="Times New Roman" panose="02020603050405020304" pitchFamily="18" charset="0"/>
              </a:rPr>
              <a:t>このため、</a:t>
            </a:r>
            <a:r>
              <a:rPr lang="en-US" altLang="ja-JP" dirty="0">
                <a:effectLst/>
                <a:latin typeface="+mn-ea"/>
              </a:rPr>
              <a:t>ICT</a:t>
            </a:r>
            <a:r>
              <a:rPr lang="ja-JP" altLang="ja-JP" dirty="0">
                <a:effectLst/>
                <a:latin typeface="+mn-ea"/>
                <a:cs typeface="Times New Roman" panose="02020603050405020304" pitchFamily="18" charset="0"/>
              </a:rPr>
              <a:t>を活用した感染症予防対策支援が必要と考え</a:t>
            </a:r>
            <a:r>
              <a:rPr lang="ja-JP" altLang="en-US" dirty="0">
                <a:effectLst/>
                <a:latin typeface="+mn-ea"/>
                <a:cs typeface="Times New Roman" panose="02020603050405020304" pitchFamily="18" charset="0"/>
              </a:rPr>
              <a:t>ています。</a:t>
            </a:r>
            <a:endParaRPr lang="en-US" altLang="ja-JP" dirty="0">
              <a:effectLst/>
              <a:latin typeface="+mn-ea"/>
              <a:cs typeface="Times New Roman" panose="02020603050405020304" pitchFamily="18" charset="0"/>
            </a:endParaRPr>
          </a:p>
          <a:p>
            <a:endParaRPr kumimoji="1" lang="en-US" altLang="ja-JP" dirty="0">
              <a:effectLst/>
              <a:latin typeface="+mn-ea"/>
              <a:cs typeface="Times New Roman" panose="02020603050405020304" pitchFamily="18" charset="0"/>
            </a:endParaRPr>
          </a:p>
          <a:p>
            <a:r>
              <a:rPr kumimoji="1" lang="ja-JP" altLang="en-US" dirty="0">
                <a:effectLst/>
                <a:latin typeface="+mn-ea"/>
                <a:cs typeface="Times New Roman" panose="02020603050405020304" pitchFamily="18" charset="0"/>
              </a:rPr>
              <a:t>ただし、介護施設を利用する被介護者は、</a:t>
            </a:r>
            <a:r>
              <a:rPr lang="ja-JP" altLang="ja-JP" dirty="0">
                <a:effectLst/>
                <a:latin typeface="+mn-ea"/>
                <a:cs typeface="Times New Roman" panose="02020603050405020304" pitchFamily="18" charset="0"/>
              </a:rPr>
              <a:t>高齢</a:t>
            </a:r>
            <a:r>
              <a:rPr lang="ja-JP" altLang="en-US" dirty="0">
                <a:effectLst/>
                <a:latin typeface="+mn-ea"/>
                <a:cs typeface="Times New Roman" panose="02020603050405020304" pitchFamily="18" charset="0"/>
              </a:rPr>
              <a:t>で</a:t>
            </a:r>
            <a:r>
              <a:rPr lang="en-US" altLang="ja-JP" dirty="0">
                <a:effectLst/>
                <a:latin typeface="+mn-ea"/>
                <a:cs typeface="Times New Roman" panose="02020603050405020304" pitchFamily="18" charset="0"/>
              </a:rPr>
              <a:t>ICT</a:t>
            </a:r>
            <a:r>
              <a:rPr lang="ja-JP" altLang="ja-JP" dirty="0">
                <a:effectLst/>
                <a:latin typeface="+mn-ea"/>
                <a:cs typeface="Times New Roman" panose="02020603050405020304" pitchFamily="18" charset="0"/>
              </a:rPr>
              <a:t>に明るくない場合が多く、また体力的に十分でない利用者も多いため、できうる限り簡易な仕組みでかつ、身体的な負荷も考慮した仕組みであることが重要</a:t>
            </a:r>
            <a:r>
              <a:rPr lang="ja-JP" altLang="en-US" dirty="0">
                <a:effectLst/>
                <a:latin typeface="+mn-ea"/>
                <a:cs typeface="Times New Roman" panose="02020603050405020304" pitchFamily="18" charset="0"/>
              </a:rPr>
              <a:t>と考えます。</a:t>
            </a:r>
            <a:endParaRPr lang="en-US" altLang="ja-JP" dirty="0">
              <a:effectLst/>
              <a:latin typeface="+mn-ea"/>
              <a:cs typeface="Times New Roman" panose="02020603050405020304" pitchFamily="18" charset="0"/>
            </a:endParaRPr>
          </a:p>
          <a:p>
            <a:endParaRPr kumimoji="1"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これらの課題に対し、私たちは事業形態の異なる</a:t>
            </a:r>
            <a:r>
              <a:rPr lang="ja-JP" altLang="ja-JP" dirty="0">
                <a:effectLst/>
                <a:latin typeface="+mn-ea"/>
                <a:cs typeface="Times New Roman" panose="02020603050405020304" pitchFamily="18" charset="0"/>
              </a:rPr>
              <a:t>介護事業者からヒアリング</a:t>
            </a:r>
            <a:r>
              <a:rPr lang="ja-JP" altLang="en-US" dirty="0">
                <a:effectLst/>
                <a:latin typeface="+mn-ea"/>
                <a:cs typeface="Times New Roman" panose="02020603050405020304" pitchFamily="18" charset="0"/>
              </a:rPr>
              <a:t>するなど</a:t>
            </a:r>
            <a:r>
              <a:rPr lang="ja-JP" altLang="ja-JP" dirty="0">
                <a:effectLst/>
                <a:latin typeface="+mn-ea"/>
                <a:cs typeface="Times New Roman" panose="02020603050405020304" pitchFamily="18" charset="0"/>
              </a:rPr>
              <a:t>、介護サービス利用者の特徴を踏まえ</a:t>
            </a:r>
            <a:r>
              <a:rPr lang="ja-JP" altLang="en-US" dirty="0">
                <a:effectLst/>
                <a:latin typeface="+mn-ea"/>
                <a:cs typeface="Times New Roman" panose="02020603050405020304" pitchFamily="18" charset="0"/>
              </a:rPr>
              <a:t>た</a:t>
            </a:r>
            <a:r>
              <a:rPr lang="en-US" altLang="ja-JP" dirty="0">
                <a:effectLst/>
                <a:latin typeface="+mn-ea"/>
                <a:cs typeface="Times New Roman" panose="02020603050405020304" pitchFamily="18" charset="0"/>
              </a:rPr>
              <a:t>ICT</a:t>
            </a:r>
            <a:r>
              <a:rPr lang="ja-JP" altLang="ja-JP" dirty="0">
                <a:effectLst/>
                <a:latin typeface="+mn-ea"/>
                <a:cs typeface="Times New Roman" panose="02020603050405020304" pitchFamily="18" charset="0"/>
              </a:rPr>
              <a:t>サービスの内容・仕組みを</a:t>
            </a:r>
            <a:r>
              <a:rPr lang="ja-JP" altLang="en-US" dirty="0">
                <a:effectLst/>
                <a:latin typeface="+mn-ea"/>
                <a:cs typeface="Times New Roman" panose="02020603050405020304" pitchFamily="18" charset="0"/>
              </a:rPr>
              <a:t>検討しています。</a:t>
            </a:r>
            <a:endParaRPr lang="en-US" altLang="ja-JP" dirty="0">
              <a:effectLst/>
              <a:latin typeface="+mn-ea"/>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25</a:t>
            </a:fld>
            <a:endParaRPr kumimoji="1" lang="ja-JP" altLang="en-US"/>
          </a:p>
        </p:txBody>
      </p:sp>
    </p:spTree>
    <p:extLst>
      <p:ext uri="{BB962C8B-B14F-4D97-AF65-F5344CB8AC3E}">
        <p14:creationId xmlns:p14="http://schemas.microsoft.com/office/powerpoint/2010/main" val="89493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latin typeface="+mn-ea"/>
                <a:cs typeface="Times New Roman" panose="02020603050405020304" pitchFamily="18" charset="0"/>
              </a:rPr>
              <a:t>私たちは、</a:t>
            </a:r>
            <a:r>
              <a:rPr lang="ja-JP" altLang="ja-JP" sz="1000" dirty="0">
                <a:latin typeface="+mn-ea"/>
                <a:cs typeface="Times New Roman" panose="02020603050405020304" pitchFamily="18" charset="0"/>
              </a:rPr>
              <a:t>事業形態の事なる</a:t>
            </a:r>
            <a:r>
              <a:rPr lang="ja-JP" altLang="en-US" sz="1000" dirty="0">
                <a:latin typeface="+mn-ea"/>
                <a:cs typeface="Times New Roman" panose="02020603050405020304" pitchFamily="18" charset="0"/>
              </a:rPr>
              <a:t>介護</a:t>
            </a:r>
            <a:r>
              <a:rPr lang="ja-JP" altLang="ja-JP" sz="1000" dirty="0">
                <a:latin typeface="+mn-ea"/>
                <a:cs typeface="Times New Roman" panose="02020603050405020304" pitchFamily="18" charset="0"/>
              </a:rPr>
              <a:t>護事業者</a:t>
            </a:r>
            <a:r>
              <a:rPr lang="ja-JP" altLang="en-US" sz="1000" dirty="0">
                <a:latin typeface="+mn-ea"/>
                <a:cs typeface="Times New Roman" panose="02020603050405020304" pitchFamily="18" charset="0"/>
              </a:rPr>
              <a:t>から、計</a:t>
            </a:r>
            <a:r>
              <a:rPr lang="en-US" altLang="ja-JP" sz="1000" dirty="0">
                <a:latin typeface="+mn-ea"/>
                <a:cs typeface="Times New Roman" panose="02020603050405020304" pitchFamily="18" charset="0"/>
              </a:rPr>
              <a:t>4</a:t>
            </a:r>
            <a:r>
              <a:rPr lang="ja-JP" altLang="en-US" sz="1000" dirty="0">
                <a:latin typeface="+mn-ea"/>
                <a:cs typeface="Times New Roman" panose="02020603050405020304" pitchFamily="18" charset="0"/>
              </a:rPr>
              <a:t>施設に対して</a:t>
            </a:r>
            <a:r>
              <a:rPr lang="ja-JP" altLang="ja-JP" sz="1000" dirty="0">
                <a:latin typeface="+mn-ea"/>
                <a:cs typeface="Times New Roman" panose="02020603050405020304" pitchFamily="18" charset="0"/>
              </a:rPr>
              <a:t>現行</a:t>
            </a:r>
            <a:r>
              <a:rPr lang="ja-JP" altLang="en-US" sz="1000" dirty="0">
                <a:latin typeface="+mn-ea"/>
                <a:cs typeface="Times New Roman" panose="02020603050405020304" pitchFamily="18" charset="0"/>
              </a:rPr>
              <a:t>の感染症対策と</a:t>
            </a:r>
            <a:r>
              <a:rPr lang="ja-JP" altLang="ja-JP" sz="1000" dirty="0">
                <a:latin typeface="+mn-ea"/>
                <a:cs typeface="Times New Roman" panose="02020603050405020304" pitchFamily="18" charset="0"/>
              </a:rPr>
              <a:t>その課題をヒアリングし</a:t>
            </a:r>
            <a:r>
              <a:rPr lang="ja-JP" altLang="en-US" sz="1000" dirty="0">
                <a:latin typeface="+mn-ea"/>
                <a:cs typeface="Times New Roman" panose="02020603050405020304" pitchFamily="18" charset="0"/>
              </a:rPr>
              <a:t>ました。</a:t>
            </a:r>
            <a:endParaRPr lang="en-US" altLang="ja-JP" sz="1000" dirty="0">
              <a:latin typeface="+mn-ea"/>
              <a:cs typeface="Times New Roman" panose="02020603050405020304" pitchFamily="18" charset="0"/>
            </a:endParaRPr>
          </a:p>
          <a:p>
            <a:endParaRPr lang="en-US" altLang="ja-JP" sz="1000" dirty="0">
              <a:latin typeface="+mn-ea"/>
              <a:cs typeface="Times New Roman" panose="02020603050405020304" pitchFamily="18" charset="0"/>
            </a:endParaRPr>
          </a:p>
          <a:p>
            <a:pPr defTabSz="742859">
              <a:defRPr/>
            </a:pPr>
            <a:r>
              <a:rPr lang="ja-JP" altLang="ja-JP" sz="1000" kern="100" dirty="0">
                <a:latin typeface="+mn-ea"/>
                <a:cs typeface="Courier New" panose="02070309020205020404" pitchFamily="49" charset="0"/>
              </a:rPr>
              <a:t>デイケア</a:t>
            </a:r>
            <a:r>
              <a:rPr lang="ja-JP" altLang="en-US" sz="1000" kern="100" dirty="0">
                <a:latin typeface="+mn-ea"/>
                <a:cs typeface="Courier New" panose="02070309020205020404" pitchFamily="49" charset="0"/>
              </a:rPr>
              <a:t>と</a:t>
            </a:r>
            <a:r>
              <a:rPr lang="ja-JP" altLang="ja-JP" sz="1000" kern="100" dirty="0">
                <a:latin typeface="+mn-ea"/>
                <a:cs typeface="Courier New" panose="02070309020205020404" pitchFamily="49" charset="0"/>
              </a:rPr>
              <a:t>はリハビリを目的としたサービスであり、医師が常勤し、指示</a:t>
            </a:r>
            <a:r>
              <a:rPr lang="ja-JP" altLang="en-US" sz="1000" kern="100" dirty="0">
                <a:latin typeface="+mn-ea"/>
                <a:cs typeface="Courier New" panose="02070309020205020404" pitchFamily="49" charset="0"/>
              </a:rPr>
              <a:t>を行っています。</a:t>
            </a:r>
            <a:endParaRPr lang="en-US" altLang="ja-JP" sz="1000" kern="100" dirty="0">
              <a:latin typeface="+mn-ea"/>
              <a:cs typeface="Courier New" panose="02070309020205020404" pitchFamily="49" charset="0"/>
            </a:endParaRPr>
          </a:p>
          <a:p>
            <a:pPr defTabSz="742859">
              <a:defRPr/>
            </a:pPr>
            <a:r>
              <a:rPr lang="ja-JP" altLang="ja-JP" sz="1000" kern="100" dirty="0">
                <a:latin typeface="+mn-ea"/>
                <a:cs typeface="Courier New" panose="02070309020205020404" pitchFamily="49" charset="0"/>
              </a:rPr>
              <a:t>デイサービスとは利用者が自宅で自立した日常生活を送る事を支援するサービスで食事、入浴、機能訓練や自宅との送迎などを行います。</a:t>
            </a:r>
          </a:p>
          <a:p>
            <a:r>
              <a:rPr lang="ja-JP" altLang="en-US" sz="1000" dirty="0">
                <a:latin typeface="+mn-ea"/>
                <a:cs typeface="Times New Roman" panose="02020603050405020304" pitchFamily="18" charset="0"/>
              </a:rPr>
              <a:t>いずれも</a:t>
            </a:r>
            <a:r>
              <a:rPr lang="ja-JP" altLang="ja-JP" sz="1000" dirty="0">
                <a:latin typeface="+mn-ea"/>
                <a:cs typeface="Times New Roman" panose="02020603050405020304" pitchFamily="18" charset="0"/>
              </a:rPr>
              <a:t>複数のサービス利用者に対してサービスを提供しているため他者との接触機会が多</a:t>
            </a:r>
            <a:r>
              <a:rPr lang="ja-JP" altLang="en-US" sz="1000" dirty="0">
                <a:latin typeface="+mn-ea"/>
                <a:cs typeface="Times New Roman" panose="02020603050405020304" pitchFamily="18" charset="0"/>
              </a:rPr>
              <a:t>く</a:t>
            </a:r>
            <a:r>
              <a:rPr lang="ja-JP" altLang="ja-JP" sz="1000" dirty="0">
                <a:latin typeface="+mn-ea"/>
                <a:cs typeface="Times New Roman" panose="02020603050405020304" pitchFamily="18" charset="0"/>
              </a:rPr>
              <a:t>、コロナ感染時の重症化リスクの高い高齢者がサービス利用者に多い特性から</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感染対策が必須な環境で</a:t>
            </a:r>
            <a:r>
              <a:rPr lang="ja-JP" altLang="en-US" sz="1000" dirty="0">
                <a:latin typeface="+mn-ea"/>
                <a:cs typeface="Times New Roman" panose="02020603050405020304" pitchFamily="18" charset="0"/>
              </a:rPr>
              <a:t>す。</a:t>
            </a:r>
            <a:endParaRPr lang="en-US" altLang="ja-JP" sz="1000" dirty="0">
              <a:latin typeface="+mn-ea"/>
              <a:cs typeface="Times New Roman" panose="02020603050405020304" pitchFamily="18" charset="0"/>
            </a:endParaRPr>
          </a:p>
          <a:p>
            <a:endParaRPr lang="en-US" altLang="ja-JP" sz="1000" dirty="0">
              <a:latin typeface="+mn-ea"/>
              <a:cs typeface="Times New Roman" panose="02020603050405020304" pitchFamily="18" charset="0"/>
            </a:endParaRPr>
          </a:p>
          <a:p>
            <a:r>
              <a:rPr lang="ja-JP" altLang="en-US" sz="1000" dirty="0">
                <a:latin typeface="+mn-ea"/>
                <a:cs typeface="Times New Roman" panose="02020603050405020304" pitchFamily="18" charset="0"/>
              </a:rPr>
              <a:t>これらの施設からヒアリングを行った結果、各</a:t>
            </a:r>
            <a:r>
              <a:rPr lang="ja-JP" altLang="ja-JP" sz="1000" dirty="0">
                <a:latin typeface="+mn-ea"/>
                <a:cs typeface="Times New Roman" panose="02020603050405020304" pitchFamily="18" charset="0"/>
              </a:rPr>
              <a:t>施設が共通で実施している対策として</a:t>
            </a:r>
            <a:r>
              <a:rPr lang="en-US" altLang="ja-JP" sz="1000" dirty="0">
                <a:latin typeface="+mn-ea"/>
                <a:cs typeface="Times New Roman" panose="02020603050405020304" pitchFamily="18" charset="0"/>
              </a:rPr>
              <a:t>1.</a:t>
            </a:r>
            <a:r>
              <a:rPr lang="ja-JP" altLang="ja-JP" sz="1000" dirty="0">
                <a:latin typeface="+mn-ea"/>
                <a:cs typeface="Times New Roman" panose="02020603050405020304" pitchFamily="18" charset="0"/>
              </a:rPr>
              <a:t>「入室時の検温の徹底と発熱時のサービスの利用の断り」、</a:t>
            </a:r>
            <a:r>
              <a:rPr lang="en-US" altLang="ja-JP" sz="1000" dirty="0">
                <a:latin typeface="+mn-ea"/>
                <a:cs typeface="Times New Roman" panose="02020603050405020304" pitchFamily="18" charset="0"/>
              </a:rPr>
              <a:t>2.</a:t>
            </a:r>
            <a:r>
              <a:rPr lang="ja-JP" altLang="ja-JP" sz="1000" dirty="0">
                <a:latin typeface="+mn-ea"/>
                <a:cs typeface="Times New Roman" panose="02020603050405020304" pitchFamily="18" charset="0"/>
              </a:rPr>
              <a:t>「介護者と被介護者の接触を避けられないため、都度都度の消毒の徹底」</a:t>
            </a:r>
            <a:r>
              <a:rPr lang="ja-JP" altLang="en-US" sz="1000" dirty="0">
                <a:latin typeface="+mn-ea"/>
                <a:cs typeface="Times New Roman" panose="02020603050405020304" pitchFamily="18" charset="0"/>
              </a:rPr>
              <a:t>がありました。</a:t>
            </a:r>
            <a:endParaRPr lang="en-US" altLang="ja-JP" sz="1000" dirty="0">
              <a:latin typeface="+mn-ea"/>
              <a:cs typeface="Times New Roman" panose="02020603050405020304" pitchFamily="18" charset="0"/>
            </a:endParaRPr>
          </a:p>
          <a:p>
            <a:r>
              <a:rPr lang="ja-JP" altLang="ja-JP" sz="1000" dirty="0">
                <a:latin typeface="+mn-ea"/>
                <a:cs typeface="Times New Roman" panose="02020603050405020304" pitchFamily="18" charset="0"/>
              </a:rPr>
              <a:t>これに加えて施設</a:t>
            </a:r>
            <a:r>
              <a:rPr lang="en-US" altLang="ja-JP" sz="1000" dirty="0">
                <a:latin typeface="+mn-ea"/>
                <a:cs typeface="Times New Roman" panose="02020603050405020304" pitchFamily="18" charset="0"/>
              </a:rPr>
              <a:t>A</a:t>
            </a:r>
            <a:r>
              <a:rPr lang="ja-JP" altLang="en-US" sz="1000" dirty="0">
                <a:latin typeface="+mn-ea"/>
                <a:cs typeface="Times New Roman" panose="02020603050405020304" pitchFamily="18" charset="0"/>
              </a:rPr>
              <a:t>・</a:t>
            </a:r>
            <a:r>
              <a:rPr lang="en-US" altLang="ja-JP" sz="1000" dirty="0">
                <a:latin typeface="+mn-ea"/>
                <a:cs typeface="Times New Roman" panose="02020603050405020304" pitchFamily="18" charset="0"/>
              </a:rPr>
              <a:t>C</a:t>
            </a:r>
            <a:r>
              <a:rPr lang="ja-JP" altLang="en-US" sz="1000" dirty="0">
                <a:latin typeface="+mn-ea"/>
                <a:cs typeface="Times New Roman" panose="02020603050405020304" pitchFamily="18" charset="0"/>
              </a:rPr>
              <a:t>・</a:t>
            </a:r>
            <a:r>
              <a:rPr lang="en-US" altLang="ja-JP" sz="1000" dirty="0">
                <a:latin typeface="+mn-ea"/>
                <a:cs typeface="Times New Roman" panose="02020603050405020304" pitchFamily="18" charset="0"/>
              </a:rPr>
              <a:t>D</a:t>
            </a:r>
            <a:r>
              <a:rPr lang="ja-JP" altLang="ja-JP" sz="1000" dirty="0">
                <a:latin typeface="+mn-ea"/>
                <a:cs typeface="Times New Roman" panose="02020603050405020304" pitchFamily="18" charset="0"/>
              </a:rPr>
              <a:t>では</a:t>
            </a:r>
            <a:r>
              <a:rPr lang="en-US" altLang="ja-JP" sz="1000" dirty="0">
                <a:latin typeface="+mn-ea"/>
                <a:cs typeface="Times New Roman" panose="02020603050405020304" pitchFamily="18" charset="0"/>
              </a:rPr>
              <a:t>3.</a:t>
            </a:r>
            <a:r>
              <a:rPr lang="ja-JP" altLang="ja-JP" sz="1000" dirty="0">
                <a:latin typeface="+mn-ea"/>
                <a:cs typeface="Times New Roman" panose="02020603050405020304" pitchFamily="18" charset="0"/>
              </a:rPr>
              <a:t>「</a:t>
            </a:r>
            <a:r>
              <a:rPr lang="en-US" altLang="ja-JP" sz="1000" dirty="0">
                <a:latin typeface="+mn-ea"/>
                <a:cs typeface="Times New Roman" panose="02020603050405020304" pitchFamily="18" charset="0"/>
              </a:rPr>
              <a:t>Sp02</a:t>
            </a:r>
            <a:r>
              <a:rPr lang="ja-JP" altLang="ja-JP" sz="1000" dirty="0">
                <a:latin typeface="+mn-ea"/>
                <a:cs typeface="Times New Roman" panose="02020603050405020304" pitchFamily="18" charset="0"/>
              </a:rPr>
              <a:t>センサーの利用による</a:t>
            </a:r>
            <a:r>
              <a:rPr lang="ja-JP" altLang="ja-JP" sz="1000" dirty="0">
                <a:solidFill>
                  <a:srgbClr val="333333"/>
                </a:solidFill>
                <a:latin typeface="+mn-ea"/>
                <a:cs typeface="Open Sans" panose="020B0606030504020204" pitchFamily="34" charset="0"/>
              </a:rPr>
              <a:t>血中酸素飽和度</a:t>
            </a:r>
            <a:r>
              <a:rPr lang="ja-JP" altLang="ja-JP" sz="1000" dirty="0">
                <a:latin typeface="+mn-ea"/>
                <a:cs typeface="Times New Roman" panose="02020603050405020304" pitchFamily="18" charset="0"/>
              </a:rPr>
              <a:t>の監視」を実施し、施設</a:t>
            </a:r>
            <a:r>
              <a:rPr lang="en-US" altLang="ja-JP" sz="1000" dirty="0">
                <a:latin typeface="+mn-ea"/>
                <a:cs typeface="Times New Roman" panose="02020603050405020304" pitchFamily="18" charset="0"/>
              </a:rPr>
              <a:t>A</a:t>
            </a:r>
            <a:r>
              <a:rPr lang="ja-JP" altLang="ja-JP" sz="1000" dirty="0">
                <a:latin typeface="+mn-ea"/>
                <a:cs typeface="Times New Roman" panose="02020603050405020304" pitchFamily="18" charset="0"/>
              </a:rPr>
              <a:t>では</a:t>
            </a:r>
            <a:r>
              <a:rPr lang="en-US" altLang="ja-JP" sz="1000" dirty="0">
                <a:latin typeface="+mn-ea"/>
                <a:cs typeface="Times New Roman" panose="02020603050405020304" pitchFamily="18" charset="0"/>
              </a:rPr>
              <a:t>4.</a:t>
            </a:r>
            <a:r>
              <a:rPr lang="ja-JP" altLang="ja-JP" sz="1000" dirty="0">
                <a:latin typeface="+mn-ea"/>
                <a:cs typeface="Times New Roman" panose="02020603050405020304" pitchFamily="18" charset="0"/>
              </a:rPr>
              <a:t>「サービス利用時の体調悪化に対する医療サービスとの連携」を実施してい</a:t>
            </a:r>
            <a:r>
              <a:rPr lang="ja-JP" altLang="en-US" sz="1000" dirty="0">
                <a:latin typeface="+mn-ea"/>
                <a:cs typeface="Times New Roman" panose="02020603050405020304" pitchFamily="18" charset="0"/>
              </a:rPr>
              <a:t>ました。</a:t>
            </a:r>
            <a:endParaRPr lang="en-US" altLang="ja-JP" sz="1000" dirty="0">
              <a:latin typeface="+mn-ea"/>
              <a:cs typeface="Times New Roman" panose="02020603050405020304" pitchFamily="18" charset="0"/>
            </a:endParaRPr>
          </a:p>
          <a:p>
            <a:endParaRPr lang="en-US" altLang="ja-JP" sz="1000" dirty="0">
              <a:latin typeface="+mn-ea"/>
              <a:cs typeface="Times New Roman" panose="02020603050405020304" pitchFamily="18" charset="0"/>
            </a:endParaRPr>
          </a:p>
          <a:p>
            <a:r>
              <a:rPr lang="ja-JP" altLang="en-US" sz="1000" dirty="0">
                <a:latin typeface="+mn-ea"/>
                <a:cs typeface="Times New Roman" panose="02020603050405020304" pitchFamily="18" charset="0"/>
              </a:rPr>
              <a:t>一方で、現行の感染症対策はいずれも「通所後の対策」であり、解決しきれていない課題があることもわかりました。</a:t>
            </a:r>
            <a:endParaRPr lang="en-US" altLang="ja-JP" sz="1000" dirty="0">
              <a:latin typeface="+mn-ea"/>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26</a:t>
            </a:fld>
            <a:endParaRPr kumimoji="1" lang="ja-JP" altLang="en-US"/>
          </a:p>
        </p:txBody>
      </p:sp>
    </p:spTree>
    <p:extLst>
      <p:ext uri="{BB962C8B-B14F-4D97-AF65-F5344CB8AC3E}">
        <p14:creationId xmlns:p14="http://schemas.microsoft.com/office/powerpoint/2010/main" val="2530403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27</a:t>
            </a:fld>
            <a:endParaRPr kumimoji="1" lang="ja-JP" altLang="en-US"/>
          </a:p>
        </p:txBody>
      </p:sp>
    </p:spTree>
    <p:extLst>
      <p:ext uri="{BB962C8B-B14F-4D97-AF65-F5344CB8AC3E}">
        <p14:creationId xmlns:p14="http://schemas.microsoft.com/office/powerpoint/2010/main" val="1956412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latin typeface="+mn-ea"/>
                <a:cs typeface="Times New Roman" panose="02020603050405020304" pitchFamily="18" charset="0"/>
              </a:rPr>
              <a:t>現状、対応しきれていない感染リスクには、以下があります。</a:t>
            </a:r>
            <a:endParaRPr lang="en-US" altLang="ja-JP" dirty="0">
              <a:effectLst/>
              <a:latin typeface="+mn-ea"/>
              <a:cs typeface="Times New Roman" panose="02020603050405020304" pitchFamily="18" charset="0"/>
            </a:endParaRPr>
          </a:p>
          <a:p>
            <a:endParaRPr lang="en-US" altLang="ja-JP" dirty="0">
              <a:effectLst/>
              <a:latin typeface="+mn-ea"/>
              <a:cs typeface="Times New Roman" panose="02020603050405020304" pitchFamily="18" charset="0"/>
            </a:endParaRPr>
          </a:p>
          <a:p>
            <a:pPr defTabSz="742859">
              <a:defRPr/>
            </a:pP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バス送迎利用時など通所前に他の利用者に感染する可能性がある</a:t>
            </a:r>
            <a:endParaRPr lang="en-US" altLang="ja-JP" dirty="0">
              <a:effectLst/>
              <a:latin typeface="+mn-ea"/>
              <a:cs typeface="Times New Roman" panose="02020603050405020304" pitchFamily="18" charset="0"/>
            </a:endParaRPr>
          </a:p>
          <a:p>
            <a:pPr defTabSz="742859">
              <a:defRPr/>
            </a:pPr>
            <a:r>
              <a:rPr lang="ja-JP" altLang="en-US" kern="100" dirty="0">
                <a:effectLst/>
                <a:latin typeface="+mn-ea"/>
                <a:cs typeface="Courier New" panose="02070309020205020404" pitchFamily="49" charset="0"/>
              </a:rPr>
              <a:t>・</a:t>
            </a:r>
            <a:r>
              <a:rPr lang="ja-JP" altLang="ja-JP" kern="100" dirty="0">
                <a:effectLst/>
                <a:latin typeface="+mn-ea"/>
                <a:cs typeface="Courier New" panose="02070309020205020404" pitchFamily="49" charset="0"/>
              </a:rPr>
              <a:t>介護施設</a:t>
            </a:r>
            <a:r>
              <a:rPr lang="ja-JP" altLang="en-US" kern="100" dirty="0">
                <a:effectLst/>
                <a:latin typeface="+mn-ea"/>
                <a:cs typeface="Courier New" panose="02070309020205020404" pitchFamily="49" charset="0"/>
              </a:rPr>
              <a:t>内では、利用者同士、または</a:t>
            </a:r>
            <a:r>
              <a:rPr lang="ja-JP" altLang="ja-JP" kern="100" dirty="0">
                <a:effectLst/>
                <a:latin typeface="+mn-ea"/>
                <a:cs typeface="Courier New" panose="02070309020205020404" pitchFamily="49" charset="0"/>
              </a:rPr>
              <a:t>介護スタッフと被介護者が密集・密着する機会が多く感染リスクが高まる可能性がある</a:t>
            </a:r>
          </a:p>
          <a:p>
            <a:endParaRPr lang="en-US" altLang="ja-JP" kern="100" dirty="0">
              <a:effectLst/>
              <a:latin typeface="+mn-ea"/>
            </a:endParaRPr>
          </a:p>
          <a:p>
            <a:r>
              <a:rPr lang="ja-JP" altLang="en-US" kern="100" dirty="0">
                <a:effectLst/>
                <a:latin typeface="+mn-ea"/>
              </a:rPr>
              <a:t>これに対応するには、「通所前」に感染対策を行う必要がありますが、現状の検温・</a:t>
            </a:r>
            <a:r>
              <a:rPr lang="ja-JP" altLang="ja-JP" dirty="0">
                <a:solidFill>
                  <a:srgbClr val="333333"/>
                </a:solidFill>
                <a:effectLst/>
                <a:latin typeface="+mn-ea"/>
                <a:cs typeface="Open Sans" panose="020B0606030504020204" pitchFamily="34" charset="0"/>
              </a:rPr>
              <a:t>血中酸素飽和度</a:t>
            </a:r>
            <a:r>
              <a:rPr lang="ja-JP" altLang="ja-JP" dirty="0">
                <a:effectLst/>
                <a:latin typeface="+mn-ea"/>
                <a:cs typeface="Times New Roman" panose="02020603050405020304" pitchFamily="18" charset="0"/>
              </a:rPr>
              <a:t>の監視</a:t>
            </a:r>
            <a:r>
              <a:rPr lang="ja-JP" altLang="en-US" dirty="0">
                <a:effectLst/>
                <a:latin typeface="+mn-ea"/>
                <a:cs typeface="Times New Roman" panose="02020603050405020304" pitchFamily="18" charset="0"/>
              </a:rPr>
              <a:t>という対応では、以下のリスクに対応しきれません。</a:t>
            </a:r>
            <a:endParaRPr lang="en-US" altLang="ja-JP" kern="100" dirty="0">
              <a:effectLst/>
              <a:latin typeface="+mn-ea"/>
            </a:endParaRPr>
          </a:p>
          <a:p>
            <a:endParaRPr lang="en-US" altLang="ja-JP" kern="100" dirty="0">
              <a:effectLst/>
              <a:latin typeface="+mn-ea"/>
            </a:endParaRPr>
          </a:p>
          <a:p>
            <a:r>
              <a:rPr lang="ja-JP" altLang="en-US" kern="100" dirty="0">
                <a:effectLst/>
                <a:latin typeface="+mn-ea"/>
              </a:rPr>
              <a:t>・</a:t>
            </a:r>
            <a:r>
              <a:rPr lang="ja-JP" altLang="ja-JP" kern="100" dirty="0">
                <a:effectLst/>
                <a:latin typeface="+mn-ea"/>
              </a:rPr>
              <a:t>発熱や咳などの症状が出た日の数日前から他の人にうつす可能性がある</a:t>
            </a:r>
            <a:endParaRPr lang="en-US" altLang="ja-JP" dirty="0">
              <a:effectLst/>
              <a:latin typeface="+mn-ea"/>
              <a:cs typeface="Times New Roman" panose="02020603050405020304" pitchFamily="18" charset="0"/>
            </a:endParaRPr>
          </a:p>
          <a:p>
            <a:pPr>
              <a:tabLst>
                <a:tab pos="352858" algn="l"/>
              </a:tabLst>
            </a:pPr>
            <a:r>
              <a:rPr lang="ja-JP" altLang="en-US" kern="100" dirty="0">
                <a:effectLst/>
                <a:latin typeface="+mn-ea"/>
              </a:rPr>
              <a:t>・</a:t>
            </a:r>
            <a:r>
              <a:rPr lang="ja-JP" altLang="ja-JP" kern="100" dirty="0">
                <a:effectLst/>
                <a:latin typeface="+mn-ea"/>
              </a:rPr>
              <a:t>体温や</a:t>
            </a:r>
            <a:r>
              <a:rPr lang="en-US" altLang="ja-JP" kern="100" dirty="0">
                <a:effectLst/>
                <a:latin typeface="+mn-ea"/>
              </a:rPr>
              <a:t>SpO2</a:t>
            </a:r>
            <a:r>
              <a:rPr lang="ja-JP" altLang="ja-JP" kern="100" dirty="0">
                <a:effectLst/>
                <a:latin typeface="+mn-ea"/>
              </a:rPr>
              <a:t>の値は個人差があり，平常時との差異や時系列的な推移を確認する必要がある</a:t>
            </a:r>
            <a:endParaRPr lang="en-US" altLang="ja-JP" kern="100" dirty="0">
              <a:effectLst/>
              <a:latin typeface="+mn-ea"/>
            </a:endParaRPr>
          </a:p>
          <a:p>
            <a:pPr>
              <a:tabLst>
                <a:tab pos="352858" algn="l"/>
              </a:tabLst>
            </a:pPr>
            <a:endParaRPr lang="en-US" altLang="ja-JP" kern="100" dirty="0">
              <a:effectLst/>
              <a:latin typeface="+mn-ea"/>
            </a:endParaRPr>
          </a:p>
          <a:p>
            <a:pPr>
              <a:tabLst>
                <a:tab pos="352858" algn="l"/>
              </a:tabLst>
            </a:pPr>
            <a:r>
              <a:rPr kumimoji="1" lang="ja-JP" altLang="en-US" dirty="0">
                <a:latin typeface="+mn-ea"/>
              </a:rPr>
              <a:t>そこで、私たちが検討している感染症対策支援システムでは、</a:t>
            </a:r>
            <a:r>
              <a:rPr lang="ja-JP" altLang="ja-JP" dirty="0">
                <a:effectLst/>
                <a:latin typeface="+mn-ea"/>
                <a:cs typeface="Times New Roman" panose="02020603050405020304" pitchFamily="18" charset="0"/>
              </a:rPr>
              <a:t>サービス利用者の体温</a:t>
            </a:r>
            <a:r>
              <a:rPr lang="ja-JP" altLang="en-US" dirty="0">
                <a:effectLst/>
                <a:latin typeface="+mn-ea"/>
                <a:cs typeface="Times New Roman" panose="02020603050405020304" pitchFamily="18" charset="0"/>
              </a:rPr>
              <a:t>・</a:t>
            </a:r>
            <a:r>
              <a:rPr lang="en-US" altLang="ja-JP" dirty="0">
                <a:effectLst/>
                <a:latin typeface="+mn-ea"/>
              </a:rPr>
              <a:t>SpO2</a:t>
            </a:r>
            <a:r>
              <a:rPr lang="ja-JP" altLang="ja-JP" dirty="0">
                <a:effectLst/>
                <a:latin typeface="+mn-ea"/>
                <a:cs typeface="Times New Roman" panose="02020603050405020304" pitchFamily="18" charset="0"/>
              </a:rPr>
              <a:t>等</a:t>
            </a:r>
            <a:r>
              <a:rPr lang="ja-JP" altLang="en-US" dirty="0">
                <a:effectLst/>
                <a:latin typeface="+mn-ea"/>
                <a:cs typeface="Times New Roman" panose="02020603050405020304" pitchFamily="18" charset="0"/>
              </a:rPr>
              <a:t>の</a:t>
            </a:r>
            <a:r>
              <a:rPr lang="ja-JP" altLang="ja-JP" dirty="0">
                <a:effectLst/>
                <a:latin typeface="+mn-ea"/>
                <a:cs typeface="Times New Roman" panose="02020603050405020304" pitchFamily="18" charset="0"/>
              </a:rPr>
              <a:t>バイタル</a:t>
            </a:r>
            <a:r>
              <a:rPr lang="ja-JP" altLang="en-US" dirty="0">
                <a:effectLst/>
                <a:latin typeface="+mn-ea"/>
                <a:cs typeface="Times New Roman" panose="02020603050405020304" pitchFamily="18" charset="0"/>
              </a:rPr>
              <a:t>データ</a:t>
            </a:r>
            <a:r>
              <a:rPr lang="ja-JP" altLang="ja-JP" dirty="0">
                <a:effectLst/>
                <a:latin typeface="+mn-ea"/>
                <a:cs typeface="Times New Roman" panose="02020603050405020304" pitchFamily="18" charset="0"/>
              </a:rPr>
              <a:t>を</a:t>
            </a:r>
            <a:r>
              <a:rPr lang="ja-JP" altLang="en-US" dirty="0">
                <a:effectLst/>
                <a:latin typeface="+mn-ea"/>
                <a:cs typeface="Times New Roman" panose="02020603050405020304" pitchFamily="18" charset="0"/>
              </a:rPr>
              <a:t>常時測定・蓄積</a:t>
            </a:r>
            <a:r>
              <a:rPr lang="ja-JP" altLang="ja-JP" dirty="0">
                <a:effectLst/>
                <a:latin typeface="+mn-ea"/>
                <a:cs typeface="Times New Roman" panose="02020603050405020304" pitchFamily="18" charset="0"/>
              </a:rPr>
              <a:t>し</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バイタルの異常を検知</a:t>
            </a:r>
            <a:r>
              <a:rPr lang="ja-JP" altLang="en-US" dirty="0">
                <a:effectLst/>
                <a:latin typeface="+mn-ea"/>
                <a:cs typeface="Times New Roman" panose="02020603050405020304" pitchFamily="18" charset="0"/>
              </a:rPr>
              <a:t>して</a:t>
            </a:r>
            <a:r>
              <a:rPr lang="en-US" altLang="ja-JP" dirty="0">
                <a:effectLst/>
                <a:latin typeface="+mn-ea"/>
              </a:rPr>
              <a:t>COVID-19</a:t>
            </a:r>
            <a:r>
              <a:rPr lang="ja-JP" altLang="ja-JP" dirty="0">
                <a:effectLst/>
                <a:latin typeface="+mn-ea"/>
                <a:cs typeface="Times New Roman" panose="02020603050405020304" pitchFamily="18" charset="0"/>
              </a:rPr>
              <a:t>感染の可能性がある場合</a:t>
            </a:r>
            <a:r>
              <a:rPr lang="ja-JP" altLang="en-US" dirty="0">
                <a:effectLst/>
                <a:latin typeface="+mn-ea"/>
                <a:cs typeface="Times New Roman" panose="02020603050405020304" pitchFamily="18" charset="0"/>
              </a:rPr>
              <a:t>は、介護施設に通知する</a:t>
            </a:r>
            <a:r>
              <a:rPr lang="ja-JP" altLang="ja-JP" dirty="0">
                <a:effectLst/>
                <a:latin typeface="+mn-ea"/>
                <a:cs typeface="Times New Roman" panose="02020603050405020304" pitchFamily="18" charset="0"/>
              </a:rPr>
              <a:t>仕組み</a:t>
            </a:r>
            <a:r>
              <a:rPr lang="ja-JP" altLang="en-US" dirty="0">
                <a:effectLst/>
                <a:latin typeface="+mn-ea"/>
                <a:cs typeface="Times New Roman" panose="02020603050405020304" pitchFamily="18" charset="0"/>
              </a:rPr>
              <a:t>を考えています。この仕組みにより、感染の可能性があるサービス利用者には、通所前に介護施設から連絡を入れて通所を控えてもらうなどの対策を取ることができます。</a:t>
            </a:r>
            <a:endParaRPr lang="en-US" altLang="ja-JP" dirty="0">
              <a:effectLst/>
              <a:latin typeface="+mn-ea"/>
              <a:cs typeface="Times New Roman" panose="02020603050405020304" pitchFamily="18" charset="0"/>
            </a:endParaRPr>
          </a:p>
          <a:p>
            <a:pPr>
              <a:tabLst>
                <a:tab pos="352858" algn="l"/>
              </a:tabLst>
            </a:pP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ただし、</a:t>
            </a:r>
            <a:r>
              <a:rPr lang="ja-JP" altLang="ja-JP" dirty="0">
                <a:effectLst/>
                <a:latin typeface="+mn-ea"/>
                <a:cs typeface="Times New Roman" panose="02020603050405020304" pitchFamily="18" charset="0"/>
              </a:rPr>
              <a:t>介護人員不足の現状から</a:t>
            </a:r>
            <a:r>
              <a:rPr lang="ja-JP" altLang="en-US" dirty="0">
                <a:effectLst/>
                <a:latin typeface="+mn-ea"/>
                <a:cs typeface="Times New Roman" panose="02020603050405020304" pitchFamily="18" charset="0"/>
              </a:rPr>
              <a:t>、介護施設が</a:t>
            </a:r>
            <a:r>
              <a:rPr lang="ja-JP" altLang="ja-JP" dirty="0">
                <a:effectLst/>
                <a:latin typeface="+mn-ea"/>
                <a:cs typeface="Times New Roman" panose="02020603050405020304" pitchFamily="18" charset="0"/>
              </a:rPr>
              <a:t>日々すべての被介護者のセンサデータを収集・監視・確認することは困難で</a:t>
            </a:r>
            <a:r>
              <a:rPr lang="ja-JP" altLang="en-US" dirty="0">
                <a:effectLst/>
                <a:latin typeface="+mn-ea"/>
                <a:cs typeface="Times New Roman" panose="02020603050405020304" pitchFamily="18" charset="0"/>
              </a:rPr>
              <a:t>す。</a:t>
            </a:r>
            <a:r>
              <a:rPr lang="ja-JP" altLang="ja-JP" dirty="0">
                <a:effectLst/>
                <a:latin typeface="+mn-ea"/>
                <a:cs typeface="Times New Roman" panose="02020603050405020304" pitchFamily="18" charset="0"/>
              </a:rPr>
              <a:t>このため</a:t>
            </a:r>
            <a:r>
              <a:rPr lang="ja-JP" altLang="en-US" dirty="0">
                <a:effectLst/>
                <a:latin typeface="+mn-ea"/>
                <a:cs typeface="Times New Roman" panose="02020603050405020304" pitchFamily="18" charset="0"/>
              </a:rPr>
              <a:t>、バ</a:t>
            </a:r>
            <a:r>
              <a:rPr lang="ja-JP" altLang="ja-JP" dirty="0">
                <a:effectLst/>
                <a:latin typeface="+mn-ea"/>
                <a:cs typeface="Times New Roman" panose="02020603050405020304" pitchFamily="18" charset="0"/>
              </a:rPr>
              <a:t>イタルセンサの情報を収集する仕組みは</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バイタルセンサに</a:t>
            </a:r>
            <a:r>
              <a:rPr lang="ja-JP" altLang="en-US" dirty="0">
                <a:effectLst/>
                <a:latin typeface="+mn-ea"/>
                <a:cs typeface="Times New Roman" panose="02020603050405020304" pitchFamily="18" charset="0"/>
              </a:rPr>
              <a:t>、データの信頼性も含めて有効な</a:t>
            </a:r>
            <a:r>
              <a:rPr lang="en-US" altLang="ja-JP" dirty="0">
                <a:effectLst/>
                <a:latin typeface="+mn-ea"/>
              </a:rPr>
              <a:t>BAN</a:t>
            </a:r>
            <a:r>
              <a:rPr lang="ja-JP" altLang="en-US" dirty="0">
                <a:effectLst/>
                <a:latin typeface="+mn-ea"/>
                <a:cs typeface="Times New Roman" panose="02020603050405020304" pitchFamily="18" charset="0"/>
              </a:rPr>
              <a:t>、</a:t>
            </a:r>
            <a:r>
              <a:rPr lang="en-US" altLang="ja-JP" dirty="0">
                <a:effectLst/>
                <a:latin typeface="+mn-ea"/>
              </a:rPr>
              <a:t>AI</a:t>
            </a:r>
            <a:r>
              <a:rPr lang="ja-JP" altLang="ja-JP" dirty="0">
                <a:effectLst/>
                <a:latin typeface="+mn-ea"/>
                <a:cs typeface="Times New Roman" panose="02020603050405020304" pitchFamily="18" charset="0"/>
              </a:rPr>
              <a:t>技術</a:t>
            </a:r>
            <a:r>
              <a:rPr lang="ja-JP" altLang="en-US" dirty="0">
                <a:effectLst/>
                <a:latin typeface="+mn-ea"/>
                <a:cs typeface="Times New Roman" panose="02020603050405020304" pitchFamily="18" charset="0"/>
              </a:rPr>
              <a:t>と</a:t>
            </a:r>
            <a:r>
              <a:rPr lang="ja-JP" altLang="ja-JP" dirty="0">
                <a:effectLst/>
                <a:latin typeface="+mn-ea"/>
                <a:cs typeface="Times New Roman" panose="02020603050405020304" pitchFamily="18" charset="0"/>
              </a:rPr>
              <a:t>を組み合わせ</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半自動的に被介護者の体調の不調を検知す</a:t>
            </a:r>
            <a:r>
              <a:rPr lang="ja-JP" altLang="en-US" dirty="0">
                <a:effectLst/>
                <a:latin typeface="+mn-ea"/>
                <a:cs typeface="Times New Roman" panose="02020603050405020304" pitchFamily="18" charset="0"/>
              </a:rPr>
              <a:t>方法を検討しています。</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これにより、</a:t>
            </a:r>
            <a:r>
              <a:rPr lang="ja-JP" altLang="ja-JP" dirty="0">
                <a:effectLst/>
                <a:latin typeface="+mn-ea"/>
                <a:cs typeface="Times New Roman" panose="02020603050405020304" pitchFamily="18" charset="0"/>
              </a:rPr>
              <a:t>現行の業務負荷を抑えたまま</a:t>
            </a:r>
            <a:r>
              <a:rPr lang="ja-JP" altLang="en-US" dirty="0">
                <a:effectLst/>
                <a:latin typeface="+mn-ea"/>
                <a:cs typeface="Times New Roman" panose="02020603050405020304" pitchFamily="18" charset="0"/>
              </a:rPr>
              <a:t>で</a:t>
            </a:r>
            <a:r>
              <a:rPr lang="ja-JP" altLang="ja-JP" dirty="0">
                <a:effectLst/>
                <a:latin typeface="+mn-ea"/>
                <a:cs typeface="Times New Roman" panose="02020603050405020304" pitchFamily="18" charset="0"/>
              </a:rPr>
              <a:t>実施</a:t>
            </a:r>
            <a:r>
              <a:rPr lang="ja-JP" altLang="en-US" dirty="0">
                <a:effectLst/>
                <a:latin typeface="+mn-ea"/>
                <a:cs typeface="Times New Roman" panose="02020603050405020304" pitchFamily="18" charset="0"/>
              </a:rPr>
              <a:t>できる</a:t>
            </a:r>
            <a:r>
              <a:rPr lang="ja-JP" altLang="ja-JP" dirty="0">
                <a:effectLst/>
                <a:latin typeface="+mn-ea"/>
                <a:cs typeface="Times New Roman" panose="02020603050405020304" pitchFamily="18" charset="0"/>
              </a:rPr>
              <a:t>対策</a:t>
            </a:r>
            <a:r>
              <a:rPr lang="ja-JP" altLang="en-US" dirty="0">
                <a:effectLst/>
                <a:latin typeface="+mn-ea"/>
                <a:cs typeface="Times New Roman" panose="02020603050405020304" pitchFamily="18" charset="0"/>
              </a:rPr>
              <a:t>を実現しようと考えています。</a:t>
            </a:r>
            <a:endParaRPr lang="en-US" altLang="ja-JP" dirty="0">
              <a:effectLst/>
              <a:latin typeface="+mn-ea"/>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28</a:t>
            </a:fld>
            <a:endParaRPr kumimoji="1" lang="ja-JP" altLang="en-US"/>
          </a:p>
        </p:txBody>
      </p:sp>
    </p:spTree>
    <p:extLst>
      <p:ext uri="{BB962C8B-B14F-4D97-AF65-F5344CB8AC3E}">
        <p14:creationId xmlns:p14="http://schemas.microsoft.com/office/powerpoint/2010/main" val="140448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latin typeface="+mn-ea"/>
                <a:cs typeface="Times New Roman" panose="02020603050405020304" pitchFamily="18" charset="0"/>
              </a:rPr>
              <a:t>感染症対策</a:t>
            </a:r>
            <a:r>
              <a:rPr lang="ja-JP" altLang="ja-JP" sz="1000" dirty="0">
                <a:latin typeface="+mn-ea"/>
                <a:cs typeface="Times New Roman" panose="02020603050405020304" pitchFamily="18" charset="0"/>
              </a:rPr>
              <a:t>支援システム</a:t>
            </a:r>
            <a:r>
              <a:rPr lang="ja-JP" altLang="en-US" sz="1000" dirty="0">
                <a:latin typeface="+mn-ea"/>
                <a:cs typeface="Times New Roman" panose="02020603050405020304" pitchFamily="18" charset="0"/>
              </a:rPr>
              <a:t>を</a:t>
            </a:r>
            <a:r>
              <a:rPr lang="ja-JP" altLang="ja-JP" sz="1000" dirty="0">
                <a:latin typeface="+mn-ea"/>
                <a:cs typeface="Times New Roman" panose="02020603050405020304" pitchFamily="18" charset="0"/>
              </a:rPr>
              <a:t>実現</a:t>
            </a:r>
            <a:r>
              <a:rPr lang="ja-JP" altLang="en-US" sz="1000" dirty="0">
                <a:latin typeface="+mn-ea"/>
                <a:cs typeface="Times New Roman" panose="02020603050405020304" pitchFamily="18" charset="0"/>
              </a:rPr>
              <a:t>するには、</a:t>
            </a:r>
            <a:r>
              <a:rPr lang="en-US" altLang="ja-JP" sz="1000" dirty="0">
                <a:latin typeface="+mn-ea"/>
                <a:cs typeface="Times New Roman" panose="02020603050405020304" pitchFamily="18" charset="0"/>
              </a:rPr>
              <a:t>1.</a:t>
            </a:r>
            <a:r>
              <a:rPr lang="ja-JP" altLang="ja-JP" sz="1000" dirty="0">
                <a:latin typeface="+mn-ea"/>
                <a:cs typeface="Times New Roman" panose="02020603050405020304" pitchFamily="18" charset="0"/>
              </a:rPr>
              <a:t>「非介護者からバイタル情報を取得するためのバイタルセンサー」、</a:t>
            </a:r>
            <a:r>
              <a:rPr lang="en-US" altLang="ja-JP" sz="1000" dirty="0">
                <a:latin typeface="+mn-ea"/>
                <a:cs typeface="Times New Roman" panose="02020603050405020304" pitchFamily="18" charset="0"/>
              </a:rPr>
              <a:t>2.</a:t>
            </a:r>
            <a:r>
              <a:rPr lang="ja-JP" altLang="ja-JP" sz="1000" dirty="0">
                <a:latin typeface="+mn-ea"/>
                <a:cs typeface="Times New Roman" panose="02020603050405020304" pitchFamily="18" charset="0"/>
              </a:rPr>
              <a:t>「バイタルセンサの情報を収集・蓄積するための</a:t>
            </a:r>
            <a:r>
              <a:rPr lang="en-US" altLang="ja-JP" sz="1000" dirty="0" err="1">
                <a:latin typeface="+mn-ea"/>
                <a:cs typeface="Times New Roman" panose="02020603050405020304" pitchFamily="18" charset="0"/>
              </a:rPr>
              <a:t>BodyAreaNetwork</a:t>
            </a:r>
            <a:r>
              <a:rPr lang="en-US" altLang="ja-JP" sz="1000" dirty="0">
                <a:latin typeface="+mn-ea"/>
                <a:cs typeface="Times New Roman" panose="02020603050405020304" pitchFamily="18" charset="0"/>
              </a:rPr>
              <a:t>(BAN)</a:t>
            </a:r>
            <a:r>
              <a:rPr lang="ja-JP" altLang="ja-JP" sz="1000" dirty="0">
                <a:latin typeface="+mn-ea"/>
                <a:cs typeface="Times New Roman" panose="02020603050405020304" pitchFamily="18" charset="0"/>
              </a:rPr>
              <a:t>および収集クラウド」、</a:t>
            </a:r>
            <a:r>
              <a:rPr lang="en-US" altLang="ja-JP" sz="1000" dirty="0">
                <a:latin typeface="+mn-ea"/>
                <a:cs typeface="Times New Roman" panose="02020603050405020304" pitchFamily="18" charset="0"/>
              </a:rPr>
              <a:t>3.</a:t>
            </a:r>
            <a:r>
              <a:rPr lang="ja-JP" altLang="ja-JP" sz="1000" dirty="0">
                <a:latin typeface="+mn-ea"/>
                <a:cs typeface="Times New Roman" panose="02020603050405020304" pitchFamily="18" charset="0"/>
              </a:rPr>
              <a:t>「収集したバイタル情報をもとに非介護者の体調・メンタルの変調を検知する</a:t>
            </a:r>
            <a:r>
              <a:rPr lang="en-US" altLang="ja-JP" sz="1000" dirty="0">
                <a:latin typeface="+mn-ea"/>
                <a:cs typeface="Times New Roman" panose="02020603050405020304" pitchFamily="18" charset="0"/>
              </a:rPr>
              <a:t>AI</a:t>
            </a:r>
            <a:r>
              <a:rPr lang="ja-JP" altLang="ja-JP" sz="1000" dirty="0">
                <a:latin typeface="+mn-ea"/>
                <a:cs typeface="Times New Roman" panose="02020603050405020304" pitchFamily="18" charset="0"/>
              </a:rPr>
              <a:t>」</a:t>
            </a:r>
            <a:r>
              <a:rPr lang="ja-JP" altLang="en-US" sz="1000" dirty="0">
                <a:latin typeface="+mn-ea"/>
                <a:cs typeface="Times New Roman" panose="02020603050405020304" pitchFamily="18" charset="0"/>
              </a:rPr>
              <a:t>が必要です。</a:t>
            </a:r>
            <a:endParaRPr lang="en-US" altLang="ja-JP" sz="1000" dirty="0">
              <a:latin typeface="+mn-ea"/>
              <a:cs typeface="Times New Roman" panose="02020603050405020304" pitchFamily="18" charset="0"/>
            </a:endParaRPr>
          </a:p>
          <a:p>
            <a:r>
              <a:rPr lang="ja-JP" altLang="en-US" sz="1000" dirty="0">
                <a:latin typeface="+mn-ea"/>
                <a:cs typeface="Times New Roman" panose="02020603050405020304" pitchFamily="18" charset="0"/>
              </a:rPr>
              <a:t>私たちは、感染症対策</a:t>
            </a:r>
            <a:r>
              <a:rPr lang="ja-JP" altLang="ja-JP" sz="1000" dirty="0">
                <a:latin typeface="+mn-ea"/>
                <a:cs typeface="Times New Roman" panose="02020603050405020304" pitchFamily="18" charset="0"/>
              </a:rPr>
              <a:t>支援システム</a:t>
            </a:r>
            <a:r>
              <a:rPr lang="ja-JP" altLang="en-US" sz="1000" dirty="0">
                <a:latin typeface="+mn-ea"/>
                <a:cs typeface="Times New Roman" panose="02020603050405020304" pitchFamily="18" charset="0"/>
              </a:rPr>
              <a:t>の実現に向けて実証実験を行うにあたり、以下の技術を採用しました。</a:t>
            </a:r>
            <a:endParaRPr lang="en-US" altLang="ja-JP" sz="1000" dirty="0">
              <a:latin typeface="+mn-ea"/>
              <a:cs typeface="Times New Roman" panose="02020603050405020304" pitchFamily="18" charset="0"/>
            </a:endParaRPr>
          </a:p>
          <a:p>
            <a:endParaRPr lang="en-US" altLang="ja-JP" sz="1000" dirty="0">
              <a:latin typeface="+mn-ea"/>
              <a:cs typeface="Times New Roman" panose="02020603050405020304" pitchFamily="18" charset="0"/>
            </a:endParaRPr>
          </a:p>
          <a:p>
            <a:pPr marL="247620" indent="-247620">
              <a:buFont typeface="+mj-lt"/>
              <a:buAutoNum type="arabicPeriod"/>
            </a:pPr>
            <a:r>
              <a:rPr lang="ja-JP" altLang="en-US" dirty="0">
                <a:latin typeface="+mn-ea"/>
                <a:cs typeface="Times New Roman" panose="02020603050405020304" pitchFamily="18" charset="0"/>
              </a:rPr>
              <a:t>高齢</a:t>
            </a:r>
            <a:r>
              <a:rPr lang="ja-JP" altLang="en-US" sz="1000" dirty="0">
                <a:latin typeface="+mn-ea"/>
                <a:cs typeface="Times New Roman" panose="02020603050405020304" pitchFamily="18" charset="0"/>
              </a:rPr>
              <a:t>の被介護者に対して</a:t>
            </a:r>
            <a:r>
              <a:rPr lang="ja-JP" altLang="ja-JP" sz="1000" dirty="0">
                <a:latin typeface="+mn-ea"/>
                <a:cs typeface="Times New Roman" panose="02020603050405020304" pitchFamily="18" charset="0"/>
              </a:rPr>
              <a:t>身体的に負担が少なく</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装着</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測定が簡単な腕時計型のバイタルウォッチ</a:t>
            </a:r>
            <a:r>
              <a:rPr lang="ja-JP" altLang="en-US" sz="1000" dirty="0">
                <a:latin typeface="+mn-ea"/>
                <a:cs typeface="Times New Roman" panose="02020603050405020304" pitchFamily="18" charset="0"/>
              </a:rPr>
              <a:t>「</a:t>
            </a:r>
            <a:r>
              <a:rPr lang="en-US" altLang="ja-JP" sz="1000" dirty="0">
                <a:latin typeface="+mn-ea"/>
                <a:cs typeface="Times New Roman" panose="02020603050405020304" pitchFamily="18" charset="0"/>
              </a:rPr>
              <a:t>Fitbit Sense</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を</a:t>
            </a:r>
            <a:r>
              <a:rPr lang="ja-JP" altLang="en-US" sz="1000" dirty="0">
                <a:latin typeface="+mn-ea"/>
                <a:cs typeface="Times New Roman" panose="02020603050405020304" pitchFamily="18" charset="0"/>
              </a:rPr>
              <a:t>バイタルセンサとして採用しました。</a:t>
            </a:r>
            <a:endParaRPr lang="en-US" altLang="ja-JP" sz="1000" dirty="0">
              <a:latin typeface="+mn-ea"/>
              <a:cs typeface="Times New Roman" panose="02020603050405020304" pitchFamily="18" charset="0"/>
            </a:endParaRPr>
          </a:p>
          <a:p>
            <a:pPr marL="247620" indent="-247620">
              <a:buFont typeface="+mj-lt"/>
              <a:buAutoNum type="arabicPeriod"/>
            </a:pPr>
            <a:r>
              <a:rPr lang="en-US" altLang="ja-JP" sz="1000" dirty="0">
                <a:latin typeface="+mn-ea"/>
              </a:rPr>
              <a:t>BAN</a:t>
            </a:r>
            <a:r>
              <a:rPr lang="ja-JP" altLang="ja-JP" sz="1000" dirty="0">
                <a:latin typeface="+mn-ea"/>
                <a:cs typeface="Times New Roman" panose="02020603050405020304" pitchFamily="18" charset="0"/>
              </a:rPr>
              <a:t>はバイタルのデータを扱う関係上</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セキュアな通信が求められ</a:t>
            </a:r>
            <a:r>
              <a:rPr lang="ja-JP" altLang="en-US" sz="1000" dirty="0">
                <a:latin typeface="+mn-ea"/>
                <a:cs typeface="Times New Roman" panose="02020603050405020304" pitchFamily="18" charset="0"/>
              </a:rPr>
              <a:t>ます。このため、</a:t>
            </a:r>
            <a:r>
              <a:rPr lang="en-US" altLang="ja-JP" sz="1000" dirty="0">
                <a:latin typeface="+mn-ea"/>
              </a:rPr>
              <a:t>IEEE</a:t>
            </a:r>
            <a:r>
              <a:rPr lang="ja-JP" altLang="ja-JP" sz="1000" dirty="0">
                <a:latin typeface="+mn-ea"/>
                <a:cs typeface="Times New Roman" panose="02020603050405020304" pitchFamily="18" charset="0"/>
              </a:rPr>
              <a:t>　</a:t>
            </a:r>
            <a:r>
              <a:rPr lang="en-US" altLang="ja-JP" sz="1000" dirty="0">
                <a:latin typeface="+mn-ea"/>
              </a:rPr>
              <a:t>802.15.6</a:t>
            </a:r>
            <a:r>
              <a:rPr lang="ja-JP" altLang="ja-JP" sz="1000" dirty="0">
                <a:latin typeface="+mn-ea"/>
                <a:cs typeface="Times New Roman" panose="02020603050405020304" pitchFamily="18" charset="0"/>
              </a:rPr>
              <a:t>の標準規格にそった機器を選定</a:t>
            </a:r>
            <a:r>
              <a:rPr lang="ja-JP" altLang="en-US" sz="1000" dirty="0">
                <a:latin typeface="+mn-ea"/>
                <a:cs typeface="Times New Roman" panose="02020603050405020304" pitchFamily="18" charset="0"/>
              </a:rPr>
              <a:t>しました。</a:t>
            </a:r>
            <a:endParaRPr lang="en-US" altLang="ja-JP" sz="1000" dirty="0">
              <a:latin typeface="+mn-ea"/>
              <a:cs typeface="Times New Roman" panose="02020603050405020304" pitchFamily="18" charset="0"/>
            </a:endParaRPr>
          </a:p>
          <a:p>
            <a:pPr marL="247620" indent="-247620">
              <a:buFont typeface="+mj-lt"/>
              <a:buAutoNum type="arabicPeriod"/>
            </a:pPr>
            <a:r>
              <a:rPr lang="ja-JP" altLang="en-US" sz="1000" dirty="0">
                <a:latin typeface="+mn-ea"/>
                <a:cs typeface="Times New Roman" panose="02020603050405020304" pitchFamily="18" charset="0"/>
              </a:rPr>
              <a:t>個人差の大きいバイタルデータを扱うにあたり、</a:t>
            </a:r>
            <a:r>
              <a:rPr lang="ja-JP" altLang="ja-JP" sz="1000" dirty="0">
                <a:latin typeface="+mn-ea"/>
                <a:cs typeface="Times New Roman" panose="02020603050405020304" pitchFamily="18" charset="0"/>
              </a:rPr>
              <a:t>各個人の正常な状態を学習し</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正常な状態から逸脱した状態を検知するアプローチが適していると考えられたため</a:t>
            </a:r>
            <a:r>
              <a:rPr lang="ja-JP" altLang="en-US" sz="1000" dirty="0">
                <a:latin typeface="+mn-ea"/>
                <a:cs typeface="Times New Roman" panose="02020603050405020304" pitchFamily="18" charset="0"/>
              </a:rPr>
              <a:t>、</a:t>
            </a:r>
            <a:r>
              <a:rPr lang="ja-JP" altLang="ja-JP" sz="1000" dirty="0">
                <a:latin typeface="+mn-ea"/>
                <a:cs typeface="Times New Roman" panose="02020603050405020304" pitchFamily="18" charset="0"/>
              </a:rPr>
              <a:t>教師なし学習</a:t>
            </a:r>
            <a:r>
              <a:rPr lang="ja-JP" altLang="en-US" sz="1000" dirty="0">
                <a:latin typeface="+mn-ea"/>
                <a:cs typeface="Times New Roman" panose="02020603050405020304" pitchFamily="18" charset="0"/>
              </a:rPr>
              <a:t>を採用しました。</a:t>
            </a:r>
            <a:endParaRPr lang="en-US" altLang="ja-JP" sz="1000" dirty="0">
              <a:latin typeface="+mn-ea"/>
              <a:cs typeface="Times New Roman" panose="02020603050405020304" pitchFamily="18" charset="0"/>
            </a:endParaRPr>
          </a:p>
          <a:p>
            <a:pPr marL="247620" indent="-247620">
              <a:buFont typeface="+mj-lt"/>
              <a:buAutoNum type="arabicPeriod"/>
            </a:pPr>
            <a:endParaRPr lang="en-US" altLang="ja-JP" sz="1000" dirty="0">
              <a:latin typeface="+mn-ea"/>
              <a:cs typeface="Times New Roman" panose="02020603050405020304" pitchFamily="18" charset="0"/>
            </a:endParaRPr>
          </a:p>
          <a:p>
            <a:r>
              <a:rPr lang="ja-JP" altLang="en-US" sz="1000" dirty="0">
                <a:latin typeface="+mn-ea"/>
                <a:cs typeface="Times New Roman" panose="02020603050405020304" pitchFamily="18" charset="0"/>
              </a:rPr>
              <a:t>それぞれについての選定条件を、詳しく述べます。</a:t>
            </a:r>
            <a:endParaRPr lang="en-US" altLang="ja-JP" sz="1000" dirty="0">
              <a:latin typeface="+mn-ea"/>
              <a:cs typeface="Times New Roman" panose="02020603050405020304" pitchFamily="18" charset="0"/>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29</a:t>
            </a:fld>
            <a:endParaRPr kumimoji="1" lang="ja-JP" altLang="en-US"/>
          </a:p>
        </p:txBody>
      </p:sp>
    </p:spTree>
    <p:extLst>
      <p:ext uri="{BB962C8B-B14F-4D97-AF65-F5344CB8AC3E}">
        <p14:creationId xmlns:p14="http://schemas.microsoft.com/office/powerpoint/2010/main" val="13061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バイタルセンサは、腕時計型のバイタルウォッチから「</a:t>
            </a:r>
            <a:r>
              <a:rPr kumimoji="1" lang="en-US" altLang="ja-JP" dirty="0">
                <a:latin typeface="+mn-ea"/>
              </a:rPr>
              <a:t>Fitbit Sense</a:t>
            </a:r>
            <a:r>
              <a:rPr kumimoji="1" lang="ja-JP" altLang="en-US" dirty="0">
                <a:latin typeface="+mn-ea"/>
              </a:rPr>
              <a:t>」を採用しました。</a:t>
            </a:r>
            <a:endParaRPr kumimoji="1" lang="en-US" altLang="ja-JP" dirty="0">
              <a:latin typeface="+mn-ea"/>
            </a:endParaRPr>
          </a:p>
          <a:p>
            <a:endParaRPr kumimoji="1" lang="en-US" altLang="ja-JP" dirty="0">
              <a:latin typeface="+mn-ea"/>
            </a:endParaRPr>
          </a:p>
          <a:p>
            <a:r>
              <a:rPr kumimoji="1" lang="en-US" altLang="ja-JP" dirty="0">
                <a:latin typeface="+mn-ea"/>
              </a:rPr>
              <a:t>Fitbit Sense</a:t>
            </a:r>
            <a:r>
              <a:rPr kumimoji="1" lang="ja-JP" altLang="en-US" dirty="0">
                <a:latin typeface="+mn-ea"/>
              </a:rPr>
              <a:t>は心拍数や歩数などの一般的なバイタルウォッチの機能に加えて、睡眠中の皮膚の表面温度や血中酸素ウェルネスなど</a:t>
            </a:r>
            <a:r>
              <a:rPr kumimoji="1" lang="en-US" altLang="ja-JP" dirty="0">
                <a:latin typeface="+mn-ea"/>
              </a:rPr>
              <a:t>COVID-19</a:t>
            </a:r>
            <a:r>
              <a:rPr kumimoji="1" lang="ja-JP" altLang="en-US" dirty="0">
                <a:latin typeface="+mn-ea"/>
              </a:rPr>
              <a:t>感染の指標となる情報を測定できます。</a:t>
            </a:r>
            <a:endParaRPr kumimoji="1" lang="en-US" altLang="ja-JP" dirty="0">
              <a:latin typeface="+mn-ea"/>
            </a:endParaRPr>
          </a:p>
          <a:p>
            <a:r>
              <a:rPr kumimoji="1" lang="ja-JP" altLang="en-US" dirty="0">
                <a:latin typeface="+mn-ea"/>
              </a:rPr>
              <a:t>さらに、腕時計型で着脱が用意であり、バッテリは</a:t>
            </a:r>
            <a:r>
              <a:rPr kumimoji="1" lang="en-US" altLang="ja-JP" dirty="0">
                <a:latin typeface="+mn-ea"/>
              </a:rPr>
              <a:t>6</a:t>
            </a:r>
            <a:r>
              <a:rPr kumimoji="1" lang="ja-JP" altLang="en-US" dirty="0">
                <a:latin typeface="+mn-ea"/>
              </a:rPr>
              <a:t>日間以上継続使用可能であることから本実験に適していると考えています。</a:t>
            </a:r>
            <a:endParaRPr kumimoji="1" lang="en-US" altLang="ja-JP" dirty="0">
              <a:latin typeface="+mn-ea"/>
            </a:endParaRPr>
          </a:p>
          <a:p>
            <a:endParaRPr kumimoji="1" lang="en-US" altLang="ja-JP" dirty="0">
              <a:latin typeface="+mn-ea"/>
            </a:endParaRPr>
          </a:p>
          <a:p>
            <a:r>
              <a:rPr kumimoji="1" lang="ja-JP" altLang="en-US" dirty="0">
                <a:latin typeface="+mn-ea"/>
              </a:rPr>
              <a:t>ただし、日本においては医療機器認定されているバイタルウォッチは存在せず、</a:t>
            </a:r>
            <a:r>
              <a:rPr kumimoji="1" lang="en-US" altLang="ja-JP" dirty="0">
                <a:latin typeface="+mn-ea"/>
              </a:rPr>
              <a:t>Fitbit Sense</a:t>
            </a:r>
            <a:r>
              <a:rPr kumimoji="1" lang="ja-JP" altLang="en-US" dirty="0">
                <a:latin typeface="+mn-ea"/>
              </a:rPr>
              <a:t>も我が国の認定を受けた医療機器ではありません。</a:t>
            </a:r>
            <a:endParaRPr kumimoji="1" lang="en-US" altLang="ja-JP" dirty="0">
              <a:latin typeface="+mn-ea"/>
            </a:endParaRPr>
          </a:p>
          <a:p>
            <a:r>
              <a:rPr kumimoji="1" lang="ja-JP" altLang="en-US" dirty="0">
                <a:latin typeface="+mn-ea"/>
              </a:rPr>
              <a:t>変調が確認できたあとに、より厳密な判断が求められる場合は、医療機器認定されている機器の活用も検討する必要があると考えています。</a:t>
            </a: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30</a:t>
            </a:fld>
            <a:endParaRPr kumimoji="1" lang="ja-JP" altLang="en-US"/>
          </a:p>
        </p:txBody>
      </p:sp>
    </p:spTree>
    <p:extLst>
      <p:ext uri="{BB962C8B-B14F-4D97-AF65-F5344CB8AC3E}">
        <p14:creationId xmlns:p14="http://schemas.microsoft.com/office/powerpoint/2010/main" val="232917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BAN</a:t>
            </a:r>
            <a:r>
              <a:rPr kumimoji="1" lang="ja-JP" altLang="en-US" dirty="0">
                <a:latin typeface="+mn-ea"/>
              </a:rPr>
              <a:t>はバイタルのデータを扱う関係上、セキュアな通信が求められます。</a:t>
            </a:r>
            <a:endParaRPr kumimoji="1" lang="en-US" altLang="ja-JP" dirty="0">
              <a:latin typeface="+mn-ea"/>
            </a:endParaRPr>
          </a:p>
          <a:p>
            <a:r>
              <a:rPr kumimoji="1" lang="ja-JP" altLang="en-US" dirty="0">
                <a:latin typeface="+mn-ea"/>
              </a:rPr>
              <a:t>このため、医療やヘルスケア分野を中心とする応用を前提に</a:t>
            </a:r>
            <a:r>
              <a:rPr kumimoji="1" lang="en-US" altLang="ja-JP" dirty="0">
                <a:latin typeface="+mn-ea"/>
              </a:rPr>
              <a:t>2012</a:t>
            </a:r>
            <a:r>
              <a:rPr kumimoji="1" lang="ja-JP" altLang="en-US" dirty="0">
                <a:latin typeface="+mn-ea"/>
              </a:rPr>
              <a:t>年に策定された「</a:t>
            </a:r>
            <a:r>
              <a:rPr kumimoji="1" lang="en-US" altLang="ja-JP" dirty="0">
                <a:latin typeface="+mn-ea"/>
              </a:rPr>
              <a:t>IEEE</a:t>
            </a:r>
            <a:r>
              <a:rPr kumimoji="1" lang="ja-JP" altLang="en-US" dirty="0">
                <a:latin typeface="+mn-ea"/>
              </a:rPr>
              <a:t>　</a:t>
            </a:r>
            <a:r>
              <a:rPr kumimoji="1" lang="en-US" altLang="ja-JP" dirty="0">
                <a:latin typeface="+mn-ea"/>
              </a:rPr>
              <a:t>802.15.6</a:t>
            </a:r>
            <a:r>
              <a:rPr kumimoji="1" lang="ja-JP" altLang="en-US" dirty="0">
                <a:latin typeface="+mn-ea"/>
              </a:rPr>
              <a:t>」の標準規格にそった機器を選定する必要があります。</a:t>
            </a:r>
            <a:endParaRPr kumimoji="1" lang="en-US" altLang="ja-JP" dirty="0">
              <a:latin typeface="+mn-ea"/>
            </a:endParaRPr>
          </a:p>
          <a:p>
            <a:r>
              <a:rPr kumimoji="1" lang="ja-JP" altLang="en-US" dirty="0">
                <a:latin typeface="+mn-ea"/>
              </a:rPr>
              <a:t>なお、無線通信方式の国際標準規格である</a:t>
            </a:r>
            <a:r>
              <a:rPr kumimoji="1" lang="en-US" altLang="ja-JP" dirty="0">
                <a:latin typeface="+mn-ea"/>
              </a:rPr>
              <a:t>IEEE</a:t>
            </a:r>
            <a:r>
              <a:rPr kumimoji="1" lang="ja-JP" altLang="en-US" dirty="0">
                <a:latin typeface="+mn-ea"/>
              </a:rPr>
              <a:t>　</a:t>
            </a:r>
            <a:r>
              <a:rPr kumimoji="1" lang="en-US" altLang="ja-JP" dirty="0">
                <a:latin typeface="+mn-ea"/>
              </a:rPr>
              <a:t>802.15.6</a:t>
            </a:r>
            <a:r>
              <a:rPr kumimoji="1" lang="ja-JP" altLang="en-US" dirty="0">
                <a:latin typeface="+mn-ea"/>
              </a:rPr>
              <a:t>は、求められる情報パケットの信頼性、緊急性などに応じた</a:t>
            </a:r>
            <a:r>
              <a:rPr kumimoji="1" lang="en-US" altLang="ja-JP" dirty="0">
                <a:latin typeface="+mn-ea"/>
              </a:rPr>
              <a:t>QoS(Quality of Service) </a:t>
            </a:r>
            <a:r>
              <a:rPr kumimoji="1" lang="ja-JP" altLang="en-US" dirty="0">
                <a:latin typeface="+mn-ea"/>
              </a:rPr>
              <a:t>レベル（</a:t>
            </a:r>
            <a:r>
              <a:rPr kumimoji="1" lang="en-US" altLang="ja-JP" dirty="0">
                <a:latin typeface="+mn-ea"/>
              </a:rPr>
              <a:t>0</a:t>
            </a:r>
            <a:r>
              <a:rPr kumimoji="1" lang="ja-JP" altLang="en-US" dirty="0">
                <a:latin typeface="+mn-ea"/>
              </a:rPr>
              <a:t>～</a:t>
            </a:r>
            <a:r>
              <a:rPr kumimoji="1" lang="en-US" altLang="ja-JP" dirty="0">
                <a:latin typeface="+mn-ea"/>
              </a:rPr>
              <a:t>7</a:t>
            </a:r>
            <a:r>
              <a:rPr kumimoji="1" lang="ja-JP" altLang="en-US" dirty="0">
                <a:latin typeface="+mn-ea"/>
              </a:rPr>
              <a:t>レベル）に対応した優先制御が基本仕様として設定されています。</a:t>
            </a:r>
            <a:endParaRPr kumimoji="1" lang="en-US" altLang="ja-JP" dirty="0">
              <a:latin typeface="+mn-ea"/>
            </a:endParaRPr>
          </a:p>
          <a:p>
            <a:endParaRPr kumimoji="1" lang="ja-JP" altLang="en-US" dirty="0">
              <a:latin typeface="+mn-ea"/>
            </a:endParaRPr>
          </a:p>
          <a:p>
            <a:r>
              <a:rPr kumimoji="1" lang="ja-JP" altLang="en-US" dirty="0">
                <a:latin typeface="+mn-ea"/>
              </a:rPr>
              <a:t>感染症対策支援システムでは、様々なセンサに加えてバイタルウォッチなどの接続が必要であるため、感染症対策支援システムに特化した機器を試作しています。</a:t>
            </a:r>
          </a:p>
          <a:p>
            <a:r>
              <a:rPr kumimoji="1" lang="ja-JP" altLang="en-US" dirty="0">
                <a:latin typeface="+mn-ea"/>
              </a:rPr>
              <a:t>この試作機器は、利用環境（複数</a:t>
            </a:r>
            <a:r>
              <a:rPr kumimoji="1" lang="en-US" altLang="ja-JP" dirty="0">
                <a:latin typeface="+mn-ea"/>
              </a:rPr>
              <a:t>BAN</a:t>
            </a:r>
            <a:r>
              <a:rPr kumimoji="1" lang="ja-JP" altLang="en-US" dirty="0">
                <a:latin typeface="+mn-ea"/>
              </a:rPr>
              <a:t>や周波数共用する他無線ネットワークの共存、</a:t>
            </a:r>
            <a:r>
              <a:rPr kumimoji="1" lang="en-US" altLang="ja-JP" dirty="0">
                <a:latin typeface="+mn-ea"/>
              </a:rPr>
              <a:t>EMC/EMI</a:t>
            </a:r>
            <a:r>
              <a:rPr kumimoji="1" lang="ja-JP" altLang="en-US" dirty="0">
                <a:latin typeface="+mn-ea"/>
              </a:rPr>
              <a:t>などの干渉下でも高信頼）および、人体（医療用）だけでなく車体（自動車用）への拡張のため、現在更新が進められている同標準規格の高信頼化</a:t>
            </a:r>
            <a:r>
              <a:rPr kumimoji="1" lang="en-US" altLang="ja-JP" dirty="0">
                <a:latin typeface="+mn-ea"/>
              </a:rPr>
              <a:t>(Enhanced</a:t>
            </a:r>
            <a:r>
              <a:rPr kumimoji="1" lang="ja-JP" altLang="en-US" dirty="0">
                <a:latin typeface="+mn-ea"/>
              </a:rPr>
              <a:t>　</a:t>
            </a:r>
            <a:r>
              <a:rPr kumimoji="1" lang="en-US" altLang="ja-JP" dirty="0">
                <a:latin typeface="+mn-ea"/>
              </a:rPr>
              <a:t>Dependability)</a:t>
            </a:r>
            <a:r>
              <a:rPr kumimoji="1" lang="ja-JP" altLang="en-US" dirty="0">
                <a:latin typeface="+mn-ea"/>
              </a:rPr>
              <a:t>更新</a:t>
            </a:r>
            <a:r>
              <a:rPr kumimoji="1" lang="en-US" altLang="ja-JP" dirty="0">
                <a:latin typeface="+mn-ea"/>
              </a:rPr>
              <a:t>(amendment/revision) IEEE802.15.6a</a:t>
            </a:r>
            <a:r>
              <a:rPr kumimoji="1" lang="ja-JP" altLang="en-US" dirty="0">
                <a:latin typeface="+mn-ea"/>
              </a:rPr>
              <a:t>に反映されています。</a:t>
            </a:r>
            <a:endParaRPr kumimoji="1" lang="en-US" altLang="ja-JP" dirty="0">
              <a:latin typeface="+mn-ea"/>
            </a:endParaRPr>
          </a:p>
          <a:p>
            <a:r>
              <a:rPr kumimoji="1" lang="ja-JP" altLang="en-US" dirty="0">
                <a:latin typeface="+mn-ea"/>
              </a:rPr>
              <a:t>なお、本研究開発の事業化のために、標準更新活動と並行して、体温・</a:t>
            </a:r>
            <a:r>
              <a:rPr kumimoji="1" lang="en-US" altLang="ja-JP" dirty="0">
                <a:latin typeface="+mn-ea"/>
              </a:rPr>
              <a:t>SpO2</a:t>
            </a:r>
            <a:r>
              <a:rPr kumimoji="1" lang="ja-JP" altLang="en-US" dirty="0">
                <a:latin typeface="+mn-ea"/>
              </a:rPr>
              <a:t>などのセンサの複数バイタルデータを組織的に取得できるように設計開発しています。</a:t>
            </a: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31</a:t>
            </a:fld>
            <a:endParaRPr kumimoji="1" lang="ja-JP" altLang="en-US"/>
          </a:p>
        </p:txBody>
      </p:sp>
    </p:spTree>
    <p:extLst>
      <p:ext uri="{BB962C8B-B14F-4D97-AF65-F5344CB8AC3E}">
        <p14:creationId xmlns:p14="http://schemas.microsoft.com/office/powerpoint/2010/main" val="1396425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AI</a:t>
            </a:r>
            <a:r>
              <a:rPr kumimoji="1" lang="ja-JP" altLang="en-US" dirty="0">
                <a:latin typeface="+mn-ea"/>
              </a:rPr>
              <a:t>に利用する機械学習の手法には、教師あり学習・教師なし学習・強化学習などがあります。</a:t>
            </a:r>
            <a:endParaRPr kumimoji="1" lang="en-US" altLang="ja-JP" dirty="0">
              <a:latin typeface="+mn-ea"/>
            </a:endParaRPr>
          </a:p>
          <a:p>
            <a:r>
              <a:rPr kumimoji="1" lang="ja-JP" altLang="en-US" dirty="0">
                <a:latin typeface="+mn-ea"/>
              </a:rPr>
              <a:t>感染症対策支援システムでは、人の体調の変化を検知する必要があるため、以下の特性に合った手法を愛用する必要があります。</a:t>
            </a:r>
          </a:p>
          <a:p>
            <a:r>
              <a:rPr kumimoji="1" lang="ja-JP" altLang="en-US" dirty="0">
                <a:latin typeface="+mn-ea"/>
              </a:rPr>
              <a:t>・基礎疾患の有無なども含め人のバイタル情報は大きな個人差が存在する</a:t>
            </a:r>
          </a:p>
          <a:p>
            <a:r>
              <a:rPr kumimoji="1" lang="ja-JP" altLang="en-US" dirty="0">
                <a:latin typeface="+mn-ea"/>
              </a:rPr>
              <a:t>・個人が</a:t>
            </a:r>
            <a:r>
              <a:rPr kumimoji="1" lang="en-US" altLang="ja-JP" dirty="0">
                <a:latin typeface="+mn-ea"/>
              </a:rPr>
              <a:t>COVID-19</a:t>
            </a:r>
            <a:r>
              <a:rPr kumimoji="1" lang="ja-JP" altLang="en-US" dirty="0">
                <a:latin typeface="+mn-ea"/>
              </a:rPr>
              <a:t>に感染する事は稀であり，症状も様々であるため十分なデータ量でかつ精緻な教師データを確保する事は困難である</a:t>
            </a:r>
          </a:p>
          <a:p>
            <a:r>
              <a:rPr kumimoji="1" lang="ja-JP" altLang="en-US" dirty="0">
                <a:latin typeface="+mn-ea"/>
              </a:rPr>
              <a:t>・医師のみに許可されている病名などの判定より，個人の体調に変化が生じている事を検知する技術的な根拠を提供する事が重要である</a:t>
            </a:r>
            <a:endParaRPr kumimoji="1" lang="en-US" altLang="ja-JP" dirty="0">
              <a:latin typeface="+mn-ea"/>
            </a:endParaRPr>
          </a:p>
          <a:p>
            <a:endParaRPr kumimoji="1" lang="ja-JP" altLang="en-US" dirty="0">
              <a:latin typeface="+mn-ea"/>
            </a:endParaRPr>
          </a:p>
          <a:p>
            <a:r>
              <a:rPr kumimoji="1" lang="ja-JP" altLang="en-US" dirty="0">
                <a:latin typeface="+mn-ea"/>
              </a:rPr>
              <a:t>以上の特性から、各個人の正常な状態を学習し、正常な状態から逸脱した状態を検知するアプローチが適していると考えられたため、教師なし学習を採用しています。</a:t>
            </a: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32</a:t>
            </a:fld>
            <a:endParaRPr kumimoji="1" lang="ja-JP" altLang="en-US"/>
          </a:p>
        </p:txBody>
      </p:sp>
    </p:spTree>
    <p:extLst>
      <p:ext uri="{BB962C8B-B14F-4D97-AF65-F5344CB8AC3E}">
        <p14:creationId xmlns:p14="http://schemas.microsoft.com/office/powerpoint/2010/main" val="3297281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検討した仕組みを、採用した技術によって</a:t>
            </a:r>
            <a:r>
              <a:rPr lang="ja-JP" altLang="ja-JP" sz="1000" dirty="0">
                <a:latin typeface="+mn-ea"/>
                <a:cs typeface="Times New Roman" panose="02020603050405020304" pitchFamily="18" charset="0"/>
              </a:rPr>
              <a:t>実現できるか</a:t>
            </a:r>
            <a:r>
              <a:rPr lang="ja-JP" altLang="en-US" sz="1000" dirty="0">
                <a:latin typeface="+mn-ea"/>
                <a:cs typeface="Times New Roman" panose="02020603050405020304" pitchFamily="18" charset="0"/>
              </a:rPr>
              <a:t>どうか、</a:t>
            </a:r>
            <a:r>
              <a:rPr lang="ja-JP" altLang="ja-JP" sz="1000" dirty="0">
                <a:latin typeface="+mn-ea"/>
                <a:cs typeface="Times New Roman" panose="02020603050405020304" pitchFamily="18" charset="0"/>
              </a:rPr>
              <a:t>富士通社員および介護者、被介護者の協力を得て社会実験を行っ</a:t>
            </a:r>
            <a:r>
              <a:rPr lang="ja-JP" altLang="en-US" sz="1000" dirty="0">
                <a:latin typeface="+mn-ea"/>
                <a:cs typeface="Times New Roman" panose="02020603050405020304" pitchFamily="18" charset="0"/>
              </a:rPr>
              <a:t>ています。</a:t>
            </a:r>
            <a:endParaRPr lang="en-US" altLang="ja-JP" sz="1000" dirty="0">
              <a:latin typeface="+mn-ea"/>
              <a:cs typeface="Times New Roman" panose="02020603050405020304" pitchFamily="18" charset="0"/>
            </a:endParaRPr>
          </a:p>
          <a:p>
            <a:r>
              <a:rPr lang="ja-JP" altLang="en-US" sz="1000" dirty="0">
                <a:latin typeface="+mn-ea"/>
                <a:cs typeface="Times New Roman" panose="02020603050405020304" pitchFamily="18" charset="0"/>
              </a:rPr>
              <a:t>この</a:t>
            </a:r>
            <a:r>
              <a:rPr lang="ja-JP" altLang="ja-JP" sz="1000" dirty="0">
                <a:latin typeface="+mn-ea"/>
                <a:cs typeface="Times New Roman" panose="02020603050405020304" pitchFamily="18" charset="0"/>
              </a:rPr>
              <a:t>社会実験</a:t>
            </a:r>
            <a:r>
              <a:rPr lang="ja-JP" altLang="en-US" sz="1000" dirty="0">
                <a:latin typeface="+mn-ea"/>
                <a:cs typeface="Times New Roman" panose="02020603050405020304" pitchFamily="18" charset="0"/>
              </a:rPr>
              <a:t>は</a:t>
            </a:r>
            <a:r>
              <a:rPr lang="en-US" altLang="ja-JP" sz="1000" dirty="0">
                <a:latin typeface="+mn-ea"/>
                <a:cs typeface="Times New Roman" panose="02020603050405020304" pitchFamily="18" charset="0"/>
              </a:rPr>
              <a:t>3</a:t>
            </a:r>
            <a:r>
              <a:rPr lang="ja-JP" altLang="ja-JP" sz="1000" dirty="0">
                <a:latin typeface="+mn-ea"/>
                <a:cs typeface="Times New Roman" panose="02020603050405020304" pitchFamily="18" charset="0"/>
              </a:rPr>
              <a:t>回に分けて実施予定で</a:t>
            </a:r>
            <a:r>
              <a:rPr lang="ja-JP" altLang="en-US" sz="1000" dirty="0">
                <a:latin typeface="+mn-ea"/>
                <a:cs typeface="Times New Roman" panose="02020603050405020304" pitchFamily="18" charset="0"/>
              </a:rPr>
              <a:t>、現時点では</a:t>
            </a:r>
            <a:r>
              <a:rPr lang="en-US" altLang="ja-JP" sz="1000" dirty="0">
                <a:latin typeface="+mn-ea"/>
                <a:cs typeface="Times New Roman" panose="02020603050405020304" pitchFamily="18" charset="0"/>
              </a:rPr>
              <a:t>1</a:t>
            </a:r>
            <a:r>
              <a:rPr lang="ja-JP" altLang="ja-JP" sz="1000" dirty="0">
                <a:latin typeface="+mn-ea"/>
                <a:cs typeface="Times New Roman" panose="02020603050405020304" pitchFamily="18" charset="0"/>
              </a:rPr>
              <a:t>回目の社会実験</a:t>
            </a:r>
            <a:r>
              <a:rPr lang="ja-JP" altLang="en-US" sz="1000" dirty="0">
                <a:latin typeface="+mn-ea"/>
                <a:cs typeface="Times New Roman" panose="02020603050405020304" pitchFamily="18" charset="0"/>
              </a:rPr>
              <a:t>が完了し、</a:t>
            </a:r>
            <a:r>
              <a:rPr lang="en-US" altLang="ja-JP" sz="1000" dirty="0">
                <a:latin typeface="+mn-ea"/>
                <a:cs typeface="Times New Roman" panose="02020603050405020304" pitchFamily="18" charset="0"/>
              </a:rPr>
              <a:t>2</a:t>
            </a:r>
            <a:r>
              <a:rPr lang="ja-JP" altLang="en-US" sz="1000" dirty="0">
                <a:latin typeface="+mn-ea"/>
                <a:cs typeface="Times New Roman" panose="02020603050405020304" pitchFamily="18" charset="0"/>
              </a:rPr>
              <a:t>回目の実証実験を実施しています。</a:t>
            </a:r>
            <a:endParaRPr lang="en-US" altLang="ja-JP" sz="1000" dirty="0">
              <a:latin typeface="+mn-ea"/>
              <a:cs typeface="Times New Roman" panose="02020603050405020304" pitchFamily="18" charset="0"/>
            </a:endParaRPr>
          </a:p>
          <a:p>
            <a:endParaRPr kumimoji="1" lang="en-US" altLang="ja-JP" dirty="0">
              <a:latin typeface="+mn-ea"/>
            </a:endParaRPr>
          </a:p>
          <a:p>
            <a:r>
              <a:rPr kumimoji="1" lang="en-US" altLang="ja-JP" dirty="0">
                <a:latin typeface="+mn-ea"/>
              </a:rPr>
              <a:t>1</a:t>
            </a:r>
            <a:r>
              <a:rPr kumimoji="1" lang="ja-JP" altLang="en-US" dirty="0">
                <a:latin typeface="+mn-ea"/>
              </a:rPr>
              <a:t>回目の社会実験では主にデータの収集と機械学習の試行を実施しました。</a:t>
            </a:r>
            <a:endParaRPr kumimoji="1" lang="en-US" altLang="ja-JP" dirty="0">
              <a:latin typeface="+mn-ea"/>
            </a:endParaRPr>
          </a:p>
          <a:p>
            <a:r>
              <a:rPr kumimoji="1" lang="en-US" altLang="ja-JP" dirty="0">
                <a:latin typeface="+mn-ea"/>
              </a:rPr>
              <a:t>2</a:t>
            </a:r>
            <a:r>
              <a:rPr kumimoji="1" lang="ja-JP" altLang="en-US" dirty="0">
                <a:latin typeface="+mn-ea"/>
              </a:rPr>
              <a:t>回目は</a:t>
            </a:r>
            <a:r>
              <a:rPr kumimoji="1" lang="en-US" altLang="ja-JP" dirty="0">
                <a:latin typeface="+mn-ea"/>
              </a:rPr>
              <a:t>BAN</a:t>
            </a:r>
            <a:r>
              <a:rPr kumimoji="1" lang="ja-JP" altLang="en-US" dirty="0">
                <a:latin typeface="+mn-ea"/>
              </a:rPr>
              <a:t>と</a:t>
            </a:r>
            <a:r>
              <a:rPr kumimoji="1" lang="en-US" altLang="ja-JP" dirty="0" err="1">
                <a:latin typeface="+mn-ea"/>
              </a:rPr>
              <a:t>FitbitSense</a:t>
            </a:r>
            <a:r>
              <a:rPr kumimoji="1" lang="ja-JP" altLang="en-US" dirty="0">
                <a:latin typeface="+mn-ea"/>
              </a:rPr>
              <a:t>、各種医療機器を接続し、より精緻なデータの取得と機械学習のアルゴリズムの改善を行います。</a:t>
            </a:r>
          </a:p>
          <a:p>
            <a:r>
              <a:rPr kumimoji="1" lang="en-US" altLang="ja-JP" dirty="0">
                <a:latin typeface="+mn-ea"/>
              </a:rPr>
              <a:t>3</a:t>
            </a:r>
            <a:r>
              <a:rPr kumimoji="1" lang="ja-JP" altLang="en-US" dirty="0">
                <a:latin typeface="+mn-ea"/>
              </a:rPr>
              <a:t>回目は</a:t>
            </a:r>
            <a:r>
              <a:rPr kumimoji="1" lang="en-US" altLang="ja-JP" dirty="0">
                <a:latin typeface="+mn-ea"/>
              </a:rPr>
              <a:t>1</a:t>
            </a:r>
            <a:r>
              <a:rPr kumimoji="1" lang="ja-JP" altLang="en-US" dirty="0">
                <a:latin typeface="+mn-ea"/>
              </a:rPr>
              <a:t>回目、</a:t>
            </a:r>
            <a:r>
              <a:rPr kumimoji="1" lang="en-US" altLang="ja-JP" dirty="0">
                <a:latin typeface="+mn-ea"/>
              </a:rPr>
              <a:t>2</a:t>
            </a:r>
            <a:r>
              <a:rPr kumimoji="1" lang="ja-JP" altLang="en-US" dirty="0">
                <a:latin typeface="+mn-ea"/>
              </a:rPr>
              <a:t>回目で取得したデータおよび開発した機械学習のアルゴリズムを活用して、介護支援システムのプロトタイプの開発と実証を実施します。</a:t>
            </a:r>
            <a:endParaRPr kumimoji="1" lang="en-US" altLang="ja-JP" dirty="0">
              <a:latin typeface="+mn-ea"/>
            </a:endParaRPr>
          </a:p>
          <a:p>
            <a:endParaRPr kumimoji="1" lang="en-US" altLang="ja-JP" dirty="0">
              <a:latin typeface="+mn-ea"/>
            </a:endParaRPr>
          </a:p>
          <a:p>
            <a:r>
              <a:rPr kumimoji="1" lang="ja-JP" altLang="en-US" dirty="0">
                <a:latin typeface="+mn-ea"/>
              </a:rPr>
              <a:t>本会では、</a:t>
            </a:r>
            <a:r>
              <a:rPr kumimoji="1" lang="en-US" altLang="ja-JP" dirty="0">
                <a:latin typeface="+mn-ea"/>
              </a:rPr>
              <a:t>1</a:t>
            </a:r>
            <a:r>
              <a:rPr kumimoji="1" lang="ja-JP" altLang="en-US" dirty="0">
                <a:latin typeface="+mn-ea"/>
              </a:rPr>
              <a:t>回目の社会実験の結果を報告します。</a:t>
            </a:r>
            <a:endParaRPr kumimoji="1" lang="en-US" altLang="ja-JP" dirty="0">
              <a:latin typeface="+mn-ea"/>
            </a:endParaRPr>
          </a:p>
          <a:p>
            <a:r>
              <a:rPr kumimoji="1" lang="ja-JP" altLang="en-US" dirty="0">
                <a:latin typeface="+mn-ea"/>
              </a:rPr>
              <a:t>なお、本社会実験は実施母体の倫理審査を経て実施しています。</a:t>
            </a:r>
            <a:endParaRPr kumimoji="1" lang="en-US" altLang="ja-JP" dirty="0">
              <a:latin typeface="+mn-ea"/>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33</a:t>
            </a:fld>
            <a:endParaRPr kumimoji="1" lang="ja-JP" altLang="en-US"/>
          </a:p>
        </p:txBody>
      </p:sp>
    </p:spTree>
    <p:extLst>
      <p:ext uri="{BB962C8B-B14F-4D97-AF65-F5344CB8AC3E}">
        <p14:creationId xmlns:p14="http://schemas.microsoft.com/office/powerpoint/2010/main" val="2485108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742859">
              <a:defRPr/>
            </a:pPr>
            <a:r>
              <a:rPr kumimoji="1" lang="ja-JP" altLang="en-US" dirty="0">
                <a:latin typeface="+mn-ea"/>
              </a:rPr>
              <a:t>本検証は、</a:t>
            </a:r>
            <a:r>
              <a:rPr lang="en-US" altLang="ja-JP" kern="100" dirty="0">
                <a:effectLst/>
                <a:latin typeface="+mn-ea"/>
              </a:rPr>
              <a:t>28</a:t>
            </a:r>
            <a:r>
              <a:rPr lang="ja-JP" altLang="ja-JP" kern="100" dirty="0">
                <a:effectLst/>
                <a:latin typeface="+mn-ea"/>
              </a:rPr>
              <a:t>名が参加し</a:t>
            </a:r>
            <a:r>
              <a:rPr lang="ja-JP" altLang="en-US" kern="100" dirty="0">
                <a:effectLst/>
                <a:latin typeface="+mn-ea"/>
              </a:rPr>
              <a:t>、各参加者の</a:t>
            </a:r>
            <a:r>
              <a:rPr lang="en-US" altLang="ja-JP" kern="100" dirty="0">
                <a:effectLst/>
                <a:latin typeface="+mn-ea"/>
              </a:rPr>
              <a:t>2</a:t>
            </a:r>
            <a:r>
              <a:rPr lang="ja-JP" altLang="en-US" kern="100" dirty="0">
                <a:effectLst/>
                <a:latin typeface="+mn-ea"/>
              </a:rPr>
              <a:t>～</a:t>
            </a:r>
            <a:r>
              <a:rPr lang="en-US" altLang="ja-JP" kern="100" dirty="0">
                <a:effectLst/>
                <a:latin typeface="+mn-ea"/>
              </a:rPr>
              <a:t>4</a:t>
            </a:r>
            <a:r>
              <a:rPr lang="ja-JP" altLang="en-US" kern="100" dirty="0">
                <a:effectLst/>
                <a:latin typeface="+mn-ea"/>
              </a:rPr>
              <a:t>か月の</a:t>
            </a:r>
            <a:r>
              <a:rPr lang="en-US" altLang="ja-JP" kern="100" dirty="0">
                <a:effectLst/>
                <a:latin typeface="+mn-ea"/>
              </a:rPr>
              <a:t>Fitbit</a:t>
            </a:r>
            <a:r>
              <a:rPr lang="en-US" altLang="ja-JP" kern="100" dirty="0">
                <a:solidFill>
                  <a:srgbClr val="000000"/>
                </a:solidFill>
                <a:effectLst/>
                <a:latin typeface="+mn-ea"/>
              </a:rPr>
              <a:t> Sense</a:t>
            </a:r>
            <a:r>
              <a:rPr lang="ja-JP" altLang="ja-JP" kern="100" dirty="0">
                <a:solidFill>
                  <a:srgbClr val="000000"/>
                </a:solidFill>
                <a:effectLst/>
                <a:latin typeface="+mn-ea"/>
              </a:rPr>
              <a:t>のデータ</a:t>
            </a:r>
            <a:r>
              <a:rPr lang="ja-JP" altLang="ja-JP" kern="100" dirty="0">
                <a:effectLst/>
                <a:latin typeface="+mn-ea"/>
              </a:rPr>
              <a:t>および問診票</a:t>
            </a:r>
            <a:r>
              <a:rPr lang="ja-JP" altLang="en-US" kern="100" dirty="0">
                <a:effectLst/>
                <a:latin typeface="+mn-ea"/>
              </a:rPr>
              <a:t>を活用しています。</a:t>
            </a:r>
            <a:endParaRPr lang="en-US" altLang="ja-JP" kern="100" dirty="0">
              <a:effectLst/>
              <a:latin typeface="+mn-ea"/>
            </a:endParaRPr>
          </a:p>
          <a:p>
            <a:pPr defTabSz="742859">
              <a:defRPr/>
            </a:pPr>
            <a:r>
              <a:rPr lang="en-US" altLang="ja-JP" dirty="0">
                <a:effectLst/>
                <a:latin typeface="+mn-ea"/>
              </a:rPr>
              <a:t>Fitbit Sense</a:t>
            </a:r>
            <a:r>
              <a:rPr lang="ja-JP" altLang="ja-JP" dirty="0">
                <a:effectLst/>
                <a:latin typeface="+mn-ea"/>
                <a:cs typeface="Times New Roman" panose="02020603050405020304" pitchFamily="18" charset="0"/>
              </a:rPr>
              <a:t>で</a:t>
            </a:r>
            <a:r>
              <a:rPr lang="ja-JP" altLang="en-US" dirty="0">
                <a:effectLst/>
                <a:latin typeface="+mn-ea"/>
                <a:cs typeface="Times New Roman" panose="02020603050405020304" pitchFamily="18" charset="0"/>
              </a:rPr>
              <a:t>は、</a:t>
            </a:r>
            <a:r>
              <a:rPr lang="ja-JP" altLang="ja-JP" dirty="0">
                <a:effectLst/>
                <a:latin typeface="+mn-ea"/>
                <a:cs typeface="Times New Roman" panose="02020603050405020304" pitchFamily="18" charset="0"/>
              </a:rPr>
              <a:t>心拍変動や体温</a:t>
            </a:r>
            <a:r>
              <a:rPr lang="ja-JP" altLang="en-US" dirty="0">
                <a:effectLst/>
                <a:latin typeface="+mn-ea"/>
                <a:cs typeface="Times New Roman" panose="02020603050405020304" pitchFamily="18" charset="0"/>
              </a:rPr>
              <a:t>、</a:t>
            </a:r>
            <a:r>
              <a:rPr lang="en-US" altLang="ja-JP" dirty="0">
                <a:effectLst/>
                <a:latin typeface="+mn-ea"/>
              </a:rPr>
              <a:t>SpO2</a:t>
            </a:r>
            <a:r>
              <a:rPr lang="ja-JP" altLang="ja-JP" dirty="0">
                <a:effectLst/>
                <a:latin typeface="+mn-ea"/>
                <a:cs typeface="Times New Roman" panose="02020603050405020304" pitchFamily="18" charset="0"/>
              </a:rPr>
              <a:t>などのバイタルデータ</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歩行やエクササイズなどの記録に加え</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睡眠の質に関するデータなど計</a:t>
            </a:r>
            <a:r>
              <a:rPr lang="en-US" altLang="ja-JP" dirty="0">
                <a:effectLst/>
                <a:latin typeface="+mn-ea"/>
              </a:rPr>
              <a:t>17</a:t>
            </a:r>
            <a:r>
              <a:rPr lang="ja-JP" altLang="ja-JP" dirty="0">
                <a:effectLst/>
                <a:latin typeface="+mn-ea"/>
                <a:cs typeface="Times New Roman" panose="02020603050405020304" pitchFamily="18" charset="0"/>
              </a:rPr>
              <a:t>種の情報を収集</a:t>
            </a:r>
            <a:r>
              <a:rPr lang="ja-JP" altLang="en-US" dirty="0">
                <a:effectLst/>
                <a:latin typeface="+mn-ea"/>
                <a:cs typeface="Times New Roman" panose="02020603050405020304" pitchFamily="18" charset="0"/>
              </a:rPr>
              <a:t>しました。</a:t>
            </a:r>
            <a:endParaRPr lang="en-US" altLang="ja-JP" dirty="0">
              <a:effectLst/>
              <a:latin typeface="+mn-ea"/>
              <a:cs typeface="Times New Roman" panose="02020603050405020304" pitchFamily="18" charset="0"/>
            </a:endParaRPr>
          </a:p>
          <a:p>
            <a:pPr defTabSz="742859">
              <a:defRPr/>
            </a:pPr>
            <a:r>
              <a:rPr kumimoji="1" lang="ja-JP" altLang="en-US" dirty="0">
                <a:effectLst/>
                <a:latin typeface="+mn-ea"/>
                <a:cs typeface="Times New Roman" panose="02020603050405020304" pitchFamily="18" charset="0"/>
              </a:rPr>
              <a:t>また、問診票で日々の体調を記録してもらい、機械学習の試行では、</a:t>
            </a:r>
            <a:r>
              <a:rPr lang="ja-JP" altLang="ja-JP" kern="100" dirty="0">
                <a:effectLst/>
                <a:latin typeface="+mn-ea"/>
                <a:cs typeface="Times New Roman" panose="02020603050405020304" pitchFamily="18" charset="0"/>
              </a:rPr>
              <a:t>問診時に異常がない日</a:t>
            </a:r>
            <a:r>
              <a:rPr lang="ja-JP" altLang="en-US" kern="100" dirty="0">
                <a:effectLst/>
                <a:latin typeface="+mn-ea"/>
                <a:cs typeface="Times New Roman" panose="02020603050405020304" pitchFamily="18" charset="0"/>
              </a:rPr>
              <a:t>を</a:t>
            </a:r>
            <a:r>
              <a:rPr lang="ja-JP" altLang="ja-JP" kern="100" dirty="0">
                <a:effectLst/>
                <a:latin typeface="+mn-ea"/>
                <a:cs typeface="Times New Roman" panose="02020603050405020304" pitchFamily="18" charset="0"/>
              </a:rPr>
              <a:t>正常時のデータ</a:t>
            </a:r>
            <a:r>
              <a:rPr lang="ja-JP" altLang="en-US" kern="100" dirty="0">
                <a:effectLst/>
                <a:latin typeface="+mn-ea"/>
                <a:cs typeface="Times New Roman" panose="02020603050405020304" pitchFamily="18" charset="0"/>
              </a:rPr>
              <a:t>、</a:t>
            </a:r>
            <a:r>
              <a:rPr lang="ja-JP" altLang="ja-JP" kern="100" dirty="0">
                <a:effectLst/>
                <a:latin typeface="+mn-ea"/>
                <a:cs typeface="Times New Roman" panose="02020603050405020304" pitchFamily="18" charset="0"/>
              </a:rPr>
              <a:t>問診時に異常がある日</a:t>
            </a:r>
            <a:r>
              <a:rPr lang="ja-JP" altLang="en-US" kern="100" dirty="0">
                <a:effectLst/>
                <a:latin typeface="+mn-ea"/>
                <a:cs typeface="Times New Roman" panose="02020603050405020304" pitchFamily="18" charset="0"/>
              </a:rPr>
              <a:t>を</a:t>
            </a:r>
            <a:r>
              <a:rPr lang="ja-JP" altLang="ja-JP" kern="100" dirty="0">
                <a:effectLst/>
                <a:latin typeface="+mn-ea"/>
                <a:cs typeface="Times New Roman" panose="02020603050405020304" pitchFamily="18" charset="0"/>
              </a:rPr>
              <a:t>体調不良時の</a:t>
            </a:r>
            <a:r>
              <a:rPr lang="ja-JP" altLang="en-US" kern="100" dirty="0">
                <a:effectLst/>
                <a:latin typeface="+mn-ea"/>
                <a:cs typeface="Times New Roman" panose="02020603050405020304" pitchFamily="18" charset="0"/>
              </a:rPr>
              <a:t>データとて扱いました。</a:t>
            </a:r>
            <a:endParaRPr lang="en-US" altLang="ja-JP" kern="100" dirty="0">
              <a:effectLst/>
              <a:latin typeface="+mn-ea"/>
              <a:cs typeface="Times New Roman" panose="02020603050405020304" pitchFamily="18" charset="0"/>
            </a:endParaRPr>
          </a:p>
          <a:p>
            <a:pPr defTabSz="742859">
              <a:defRPr/>
            </a:pPr>
            <a:r>
              <a:rPr kumimoji="1" lang="ja-JP" altLang="en-US" kern="100" dirty="0">
                <a:effectLst/>
                <a:latin typeface="+mn-ea"/>
                <a:cs typeface="Times New Roman" panose="02020603050405020304" pitchFamily="18" charset="0"/>
              </a:rPr>
              <a:t>データの内容について、</a:t>
            </a:r>
            <a:r>
              <a:rPr lang="ja-JP" altLang="en-US" kern="100" dirty="0">
                <a:effectLst/>
                <a:latin typeface="+mn-ea"/>
                <a:cs typeface="Times New Roman" panose="02020603050405020304" pitchFamily="18" charset="0"/>
              </a:rPr>
              <a:t>心拍数、手首温度、</a:t>
            </a:r>
            <a:r>
              <a:rPr lang="en-US" altLang="ja-JP" kern="100" dirty="0">
                <a:effectLst/>
                <a:latin typeface="+mn-ea"/>
                <a:cs typeface="Times New Roman" panose="02020603050405020304" pitchFamily="18" charset="0"/>
              </a:rPr>
              <a:t>SpO2</a:t>
            </a:r>
            <a:r>
              <a:rPr kumimoji="1" lang="ja-JP" altLang="en-US" kern="100" dirty="0">
                <a:effectLst/>
                <a:latin typeface="+mn-ea"/>
                <a:cs typeface="Times New Roman" panose="02020603050405020304" pitchFamily="18" charset="0"/>
              </a:rPr>
              <a:t>をもとに、次頁で説明します。</a:t>
            </a:r>
            <a:endParaRPr lang="en-US" altLang="ja-JP" kern="100" dirty="0">
              <a:effectLst/>
              <a:latin typeface="+mn-ea"/>
              <a:cs typeface="Times New Roman" panose="02020603050405020304" pitchFamily="18" charset="0"/>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34</a:t>
            </a:fld>
            <a:endParaRPr kumimoji="1" lang="ja-JP" altLang="en-US"/>
          </a:p>
        </p:txBody>
      </p:sp>
    </p:spTree>
    <p:extLst>
      <p:ext uri="{BB962C8B-B14F-4D97-AF65-F5344CB8AC3E}">
        <p14:creationId xmlns:p14="http://schemas.microsoft.com/office/powerpoint/2010/main" val="1748271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エクササイズなどの活動時、睡眠時、エクササイズ以外の活動時の状態ごとの心拍数、手首温度、</a:t>
            </a:r>
            <a:r>
              <a:rPr kumimoji="1" lang="en-US" altLang="ja-JP" dirty="0">
                <a:latin typeface="+mn-ea"/>
              </a:rPr>
              <a:t>SpO2</a:t>
            </a:r>
            <a:r>
              <a:rPr kumimoji="1" lang="ja-JP" altLang="en-US" dirty="0">
                <a:latin typeface="+mn-ea"/>
              </a:rPr>
              <a:t>の参加者のデータです。</a:t>
            </a:r>
            <a:endParaRPr kumimoji="1" lang="en-US" altLang="ja-JP" dirty="0">
              <a:latin typeface="+mn-ea"/>
            </a:endParaRPr>
          </a:p>
          <a:p>
            <a:r>
              <a:rPr kumimoji="1" lang="ja-JP" altLang="en-US" dirty="0">
                <a:latin typeface="+mn-ea"/>
              </a:rPr>
              <a:t>エクササイズなどの活動時、睡眠時、それら以外の状態では、データの傾向が異なることが推察されます。</a:t>
            </a:r>
            <a:endParaRPr kumimoji="1" lang="en-US" altLang="ja-JP" dirty="0">
              <a:latin typeface="+mn-ea"/>
            </a:endParaRPr>
          </a:p>
          <a:p>
            <a:r>
              <a:rPr kumimoji="1" lang="ja-JP" altLang="en-US" dirty="0">
                <a:latin typeface="+mn-ea"/>
              </a:rPr>
              <a:t>また、個人ごとにデータの傾向が異なることも推察されます。各個人の状態に応じてバイタルは変化するため、一律の閾値による以上の検出では不十分であると考えます。</a:t>
            </a: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35</a:t>
            </a:fld>
            <a:endParaRPr kumimoji="1" lang="ja-JP" altLang="en-US"/>
          </a:p>
        </p:txBody>
      </p:sp>
    </p:spTree>
    <p:extLst>
      <p:ext uri="{BB962C8B-B14F-4D97-AF65-F5344CB8AC3E}">
        <p14:creationId xmlns:p14="http://schemas.microsoft.com/office/powerpoint/2010/main" val="3281792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kern="100" dirty="0">
                <a:effectLst/>
                <a:latin typeface="+mn-ea"/>
              </a:rPr>
              <a:t>体調不良を検知する機械学習のアルゴリズムとして教師なし学習を利用</a:t>
            </a:r>
            <a:r>
              <a:rPr lang="ja-JP" altLang="en-US" kern="100" dirty="0">
                <a:effectLst/>
                <a:latin typeface="+mn-ea"/>
              </a:rPr>
              <a:t>するために、</a:t>
            </a:r>
            <a:r>
              <a:rPr lang="ja-JP" altLang="ja-JP" kern="100" dirty="0">
                <a:effectLst/>
                <a:latin typeface="+mn-ea"/>
              </a:rPr>
              <a:t>正常時のデータを定義する必要があ</a:t>
            </a:r>
            <a:r>
              <a:rPr lang="ja-JP" altLang="en-US" kern="100" dirty="0">
                <a:effectLst/>
                <a:latin typeface="+mn-ea"/>
              </a:rPr>
              <a:t>ります。</a:t>
            </a:r>
            <a:endParaRPr lang="en-US" altLang="ja-JP" kern="100" dirty="0">
              <a:effectLst/>
              <a:latin typeface="+mn-ea"/>
            </a:endParaRPr>
          </a:p>
          <a:p>
            <a:r>
              <a:rPr lang="ja-JP" altLang="ja-JP" kern="100" dirty="0">
                <a:effectLst/>
                <a:latin typeface="+mn-ea"/>
              </a:rPr>
              <a:t>今回の社会実験では</a:t>
            </a:r>
            <a:r>
              <a:rPr lang="ja-JP" altLang="en-US" kern="100" dirty="0">
                <a:effectLst/>
                <a:latin typeface="+mn-ea"/>
              </a:rPr>
              <a:t>、学習用</a:t>
            </a:r>
            <a:r>
              <a:rPr lang="ja-JP" altLang="ja-JP" kern="100" dirty="0">
                <a:effectLst/>
                <a:latin typeface="+mn-ea"/>
              </a:rPr>
              <a:t>データは以下の</a:t>
            </a:r>
            <a:r>
              <a:rPr lang="ja-JP" altLang="en-US" kern="100" dirty="0">
                <a:effectLst/>
                <a:latin typeface="+mn-ea"/>
              </a:rPr>
              <a:t>方法で作成しました。</a:t>
            </a:r>
            <a:endParaRPr lang="ja-JP" altLang="ja-JP" kern="100" dirty="0">
              <a:effectLst/>
              <a:latin typeface="+mn-ea"/>
            </a:endParaRPr>
          </a:p>
          <a:p>
            <a:pPr marL="247620" indent="-247620">
              <a:buFont typeface="+mj-ea"/>
              <a:buAutoNum type="circleNumDbPlain"/>
            </a:pPr>
            <a:r>
              <a:rPr lang="ja-JP" altLang="ja-JP" dirty="0">
                <a:effectLst/>
                <a:latin typeface="+mn-ea"/>
                <a:cs typeface="Times New Roman" panose="02020603050405020304" pitchFamily="18" charset="0"/>
              </a:rPr>
              <a:t>取得した</a:t>
            </a:r>
            <a:r>
              <a:rPr lang="en-US" altLang="ja-JP" dirty="0">
                <a:effectLst/>
                <a:latin typeface="+mn-ea"/>
              </a:rPr>
              <a:t>28</a:t>
            </a:r>
            <a:r>
              <a:rPr lang="ja-JP" altLang="ja-JP" dirty="0">
                <a:effectLst/>
                <a:latin typeface="+mn-ea"/>
                <a:cs typeface="Times New Roman" panose="02020603050405020304" pitchFamily="18" charset="0"/>
              </a:rPr>
              <a:t>名のデータから</a:t>
            </a:r>
            <a:r>
              <a:rPr lang="ja-JP" altLang="en-US" dirty="0">
                <a:effectLst/>
                <a:latin typeface="+mn-ea"/>
                <a:cs typeface="Times New Roman" panose="02020603050405020304" pitchFamily="18" charset="0"/>
              </a:rPr>
              <a:t>発熱</a:t>
            </a:r>
            <a:r>
              <a:rPr lang="ja-JP" altLang="ja-JP" dirty="0">
                <a:effectLst/>
                <a:latin typeface="+mn-ea"/>
                <a:cs typeface="Times New Roman" panose="02020603050405020304" pitchFamily="18" charset="0"/>
              </a:rPr>
              <a:t>の体調不良が存在した</a:t>
            </a:r>
            <a:r>
              <a:rPr lang="en-US" altLang="ja-JP" dirty="0">
                <a:effectLst/>
                <a:latin typeface="+mn-ea"/>
              </a:rPr>
              <a:t>3</a:t>
            </a:r>
            <a:r>
              <a:rPr lang="ja-JP" altLang="ja-JP" dirty="0">
                <a:effectLst/>
                <a:latin typeface="+mn-ea"/>
                <a:cs typeface="Times New Roman" panose="02020603050405020304" pitchFamily="18" charset="0"/>
              </a:rPr>
              <a:t>名のデータを検証のデータと</a:t>
            </a:r>
            <a:r>
              <a:rPr lang="ja-JP" altLang="en-US" dirty="0">
                <a:effectLst/>
                <a:latin typeface="+mn-ea"/>
                <a:cs typeface="Times New Roman" panose="02020603050405020304" pitchFamily="18" charset="0"/>
              </a:rPr>
              <a:t>して抽出します。</a:t>
            </a:r>
            <a:endParaRPr lang="en-US" altLang="ja-JP" dirty="0">
              <a:effectLst/>
              <a:latin typeface="+mn-ea"/>
              <a:cs typeface="Times New Roman" panose="02020603050405020304" pitchFamily="18" charset="0"/>
            </a:endParaRPr>
          </a:p>
          <a:p>
            <a:pPr marL="247620" indent="-247620">
              <a:buFont typeface="+mj-ea"/>
              <a:buAutoNum type="circleNumDbPlain"/>
            </a:pPr>
            <a:r>
              <a:rPr kumimoji="1" lang="ja-JP" altLang="en-US" dirty="0">
                <a:effectLst/>
                <a:latin typeface="+mn-ea"/>
                <a:cs typeface="Times New Roman" panose="02020603050405020304" pitchFamily="18" charset="0"/>
              </a:rPr>
              <a:t>問診表のデータから、発熱を伴う場合を重度の体調不良、それ以外の場合を軽度の体調不良としてラベルを付与します。</a:t>
            </a:r>
            <a:endParaRPr kumimoji="1" lang="en-US" altLang="ja-JP" dirty="0">
              <a:effectLst/>
              <a:latin typeface="+mn-ea"/>
              <a:cs typeface="Times New Roman" panose="02020603050405020304" pitchFamily="18" charset="0"/>
            </a:endParaRPr>
          </a:p>
          <a:p>
            <a:pPr marL="247620" indent="-247620">
              <a:buFont typeface="+mj-ea"/>
              <a:buAutoNum type="circleNumDbPlain"/>
            </a:pPr>
            <a:r>
              <a:rPr lang="ja-JP" altLang="ja-JP" dirty="0">
                <a:effectLst/>
                <a:latin typeface="+mn-ea"/>
                <a:cs typeface="Times New Roman" panose="02020603050405020304" pitchFamily="18" charset="0"/>
              </a:rPr>
              <a:t>精緻な</a:t>
            </a:r>
            <a:r>
              <a:rPr lang="ja-JP" altLang="en-US" dirty="0">
                <a:effectLst/>
                <a:latin typeface="+mn-ea"/>
                <a:cs typeface="Times New Roman" panose="02020603050405020304" pitchFamily="18" charset="0"/>
              </a:rPr>
              <a:t>正常データを用意するために、</a:t>
            </a:r>
            <a:r>
              <a:rPr kumimoji="1" lang="ja-JP" altLang="en-US" dirty="0">
                <a:effectLst/>
                <a:latin typeface="+mn-ea"/>
                <a:cs typeface="Times New Roman" panose="02020603050405020304" pitchFamily="18" charset="0"/>
              </a:rPr>
              <a:t>学習用の正常データからは、軽度、重度の体調不良が発生した日、重度の体調不良が発生した前日～</a:t>
            </a:r>
            <a:r>
              <a:rPr kumimoji="1" lang="en-US" altLang="ja-JP" dirty="0">
                <a:effectLst/>
                <a:latin typeface="+mn-ea"/>
                <a:cs typeface="Times New Roman" panose="02020603050405020304" pitchFamily="18" charset="0"/>
              </a:rPr>
              <a:t>3</a:t>
            </a:r>
            <a:r>
              <a:rPr kumimoji="1" lang="ja-JP" altLang="en-US" dirty="0">
                <a:effectLst/>
                <a:latin typeface="+mn-ea"/>
                <a:cs typeface="Times New Roman" panose="02020603050405020304" pitchFamily="18" charset="0"/>
              </a:rPr>
              <a:t>日前、翌日～</a:t>
            </a:r>
            <a:r>
              <a:rPr kumimoji="1" lang="en-US" altLang="ja-JP" dirty="0">
                <a:effectLst/>
                <a:latin typeface="+mn-ea"/>
                <a:cs typeface="Times New Roman" panose="02020603050405020304" pitchFamily="18" charset="0"/>
              </a:rPr>
              <a:t>3</a:t>
            </a:r>
            <a:r>
              <a:rPr kumimoji="1" lang="ja-JP" altLang="en-US" dirty="0">
                <a:effectLst/>
                <a:latin typeface="+mn-ea"/>
                <a:cs typeface="Times New Roman" panose="02020603050405020304" pitchFamily="18" charset="0"/>
              </a:rPr>
              <a:t>日後を除外します。</a:t>
            </a:r>
            <a:endParaRPr kumimoji="1" lang="en-US" altLang="ja-JP" dirty="0">
              <a:effectLst/>
              <a:latin typeface="+mn-ea"/>
              <a:cs typeface="Times New Roman" panose="02020603050405020304" pitchFamily="18" charset="0"/>
            </a:endParaRPr>
          </a:p>
          <a:p>
            <a:pPr marL="247620" indent="-247620" defTabSz="742859">
              <a:buFont typeface="+mj-ea"/>
              <a:buAutoNum type="circleNumDbPlain"/>
              <a:defRPr/>
            </a:pPr>
            <a:r>
              <a:rPr lang="ja-JP" altLang="en-US" kern="100" dirty="0">
                <a:latin typeface="+mn-ea"/>
              </a:rPr>
              <a:t>交差検定を利用して体調不良の検知精度を確認</a:t>
            </a:r>
            <a:r>
              <a:rPr kumimoji="1" lang="ja-JP" altLang="en-US" kern="100" dirty="0">
                <a:latin typeface="+mn-ea"/>
              </a:rPr>
              <a:t>します。</a:t>
            </a:r>
            <a:endParaRPr lang="en-US" altLang="ja-JP" kern="100" dirty="0">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36</a:t>
            </a:fld>
            <a:endParaRPr kumimoji="1" lang="ja-JP" altLang="en-US"/>
          </a:p>
        </p:txBody>
      </p:sp>
    </p:spTree>
    <p:extLst>
      <p:ext uri="{BB962C8B-B14F-4D97-AF65-F5344CB8AC3E}">
        <p14:creationId xmlns:p14="http://schemas.microsoft.com/office/powerpoint/2010/main" val="3513934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effectLst/>
                <a:latin typeface="+mn-ea"/>
                <a:cs typeface="Times New Roman" panose="02020603050405020304" pitchFamily="18" charset="0"/>
              </a:rPr>
              <a:t>検知精度の検証のために交差検定を活用し</a:t>
            </a:r>
            <a:r>
              <a:rPr lang="ja-JP" altLang="en-US" dirty="0">
                <a:effectLst/>
                <a:latin typeface="+mn-ea"/>
                <a:cs typeface="Times New Roman" panose="02020603050405020304" pitchFamily="18" charset="0"/>
              </a:rPr>
              <a:t>ました。</a:t>
            </a:r>
            <a:r>
              <a:rPr kumimoji="1" lang="ja-JP" altLang="en-US" dirty="0">
                <a:latin typeface="+mn-ea"/>
              </a:rPr>
              <a:t>交差検定の実施イメージをご説明します。</a:t>
            </a:r>
            <a:endParaRPr kumimoji="1" lang="en-US" altLang="ja-JP" dirty="0">
              <a:latin typeface="+mn-ea"/>
            </a:endParaRPr>
          </a:p>
          <a:p>
            <a:r>
              <a:rPr kumimoji="1" lang="ja-JP" altLang="en-US" dirty="0">
                <a:latin typeface="+mn-ea"/>
              </a:rPr>
              <a:t>正常時と体調不良時のデータをそれぞれ</a:t>
            </a:r>
            <a:r>
              <a:rPr kumimoji="1" lang="en-US" altLang="ja-JP" dirty="0">
                <a:latin typeface="+mn-ea"/>
              </a:rPr>
              <a:t>10</a:t>
            </a:r>
            <a:r>
              <a:rPr kumimoji="1" lang="ja-JP" altLang="en-US" dirty="0">
                <a:latin typeface="+mn-ea"/>
              </a:rPr>
              <a:t>分割し、</a:t>
            </a:r>
            <a:r>
              <a:rPr lang="en-US" altLang="ja-JP" dirty="0">
                <a:effectLst/>
                <a:latin typeface="+mn-ea"/>
              </a:rPr>
              <a:t>10</a:t>
            </a:r>
            <a:r>
              <a:rPr lang="ja-JP" altLang="ja-JP" dirty="0">
                <a:effectLst/>
                <a:latin typeface="+mn-ea"/>
                <a:cs typeface="Times New Roman" panose="02020603050405020304" pitchFamily="18" charset="0"/>
              </a:rPr>
              <a:t>分割したデータを組み合わせて</a:t>
            </a:r>
            <a:r>
              <a:rPr lang="en-US" altLang="ja-JP" dirty="0">
                <a:effectLst/>
                <a:latin typeface="+mn-ea"/>
              </a:rPr>
              <a:t>10</a:t>
            </a:r>
            <a:r>
              <a:rPr lang="ja-JP" altLang="ja-JP" dirty="0">
                <a:effectLst/>
                <a:latin typeface="+mn-ea"/>
                <a:cs typeface="Times New Roman" panose="02020603050405020304" pitchFamily="18" charset="0"/>
              </a:rPr>
              <a:t>セットのデータセットを作成</a:t>
            </a:r>
            <a:r>
              <a:rPr lang="ja-JP" altLang="en-US" dirty="0">
                <a:effectLst/>
                <a:latin typeface="+mn-ea"/>
                <a:cs typeface="Times New Roman" panose="02020603050405020304" pitchFamily="18" charset="0"/>
              </a:rPr>
              <a:t>します。</a:t>
            </a:r>
            <a:endParaRPr kumimoji="1" lang="en-US" altLang="ja-JP" dirty="0">
              <a:latin typeface="+mn-ea"/>
            </a:endParaRPr>
          </a:p>
          <a:p>
            <a:pPr>
              <a:tabLst>
                <a:tab pos="352858" algn="l"/>
              </a:tabLst>
            </a:pPr>
            <a:r>
              <a:rPr lang="ja-JP" altLang="ja-JP" kern="100" dirty="0">
                <a:effectLst/>
                <a:latin typeface="+mn-ea"/>
              </a:rPr>
              <a:t>各データセットのうち学習データのみを学習し</a:t>
            </a:r>
            <a:r>
              <a:rPr lang="ja-JP" altLang="en-US" kern="100" dirty="0">
                <a:effectLst/>
                <a:latin typeface="+mn-ea"/>
              </a:rPr>
              <a:t>、</a:t>
            </a:r>
            <a:r>
              <a:rPr lang="ja-JP" altLang="ja-JP" kern="100" dirty="0">
                <a:effectLst/>
                <a:latin typeface="+mn-ea"/>
              </a:rPr>
              <a:t>学習モデルを</a:t>
            </a:r>
            <a:r>
              <a:rPr lang="en-US" altLang="ja-JP" kern="100" dirty="0">
                <a:effectLst/>
                <a:latin typeface="+mn-ea"/>
              </a:rPr>
              <a:t>10</a:t>
            </a:r>
            <a:r>
              <a:rPr lang="ja-JP" altLang="ja-JP" kern="100" dirty="0">
                <a:effectLst/>
                <a:latin typeface="+mn-ea"/>
              </a:rPr>
              <a:t>モデル作成</a:t>
            </a:r>
            <a:r>
              <a:rPr lang="ja-JP" altLang="en-US" dirty="0">
                <a:effectLst/>
                <a:latin typeface="+mn-ea"/>
                <a:cs typeface="Times New Roman" panose="02020603050405020304" pitchFamily="18" charset="0"/>
              </a:rPr>
              <a:t>し、</a:t>
            </a:r>
            <a:r>
              <a:rPr lang="ja-JP" altLang="ja-JP" dirty="0">
                <a:effectLst/>
                <a:latin typeface="+mn-ea"/>
                <a:cs typeface="Times New Roman" panose="02020603050405020304" pitchFamily="18" charset="0"/>
              </a:rPr>
              <a:t>各学習モデルを利用して</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各データセットの検知対象データを対象に体調不良の検知ができるか検証</a:t>
            </a:r>
            <a:r>
              <a:rPr lang="ja-JP" altLang="en-US" dirty="0">
                <a:effectLst/>
                <a:latin typeface="+mn-ea"/>
                <a:cs typeface="Times New Roman" panose="02020603050405020304" pitchFamily="18" charset="0"/>
              </a:rPr>
              <a:t>を行います、</a:t>
            </a:r>
            <a:endParaRPr kumimoji="1" lang="ja-JP" altLang="en-US" dirty="0">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37</a:t>
            </a:fld>
            <a:endParaRPr kumimoji="1" lang="ja-JP" altLang="en-US"/>
          </a:p>
        </p:txBody>
      </p:sp>
    </p:spTree>
    <p:extLst>
      <p:ext uri="{BB962C8B-B14F-4D97-AF65-F5344CB8AC3E}">
        <p14:creationId xmlns:p14="http://schemas.microsoft.com/office/powerpoint/2010/main" val="3744011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異常検知では、スコアが高いほど体調不良の可能性が高いと考えます。</a:t>
            </a:r>
            <a:endParaRPr kumimoji="1" lang="en-US" altLang="ja-JP" kern="1200" dirty="0">
              <a:effectLst/>
              <a:latin typeface="+mn-ea"/>
            </a:endParaRPr>
          </a:p>
          <a:p>
            <a:r>
              <a:rPr lang="ja-JP" altLang="ja-JP" kern="100" dirty="0">
                <a:effectLst/>
                <a:latin typeface="+mn-ea"/>
              </a:rPr>
              <a:t>どのスコアを閾値として体調不良とみなすかを踏まえて評価する必要があ</a:t>
            </a:r>
            <a:r>
              <a:rPr lang="ja-JP" altLang="en-US" kern="100" dirty="0">
                <a:effectLst/>
                <a:latin typeface="+mn-ea"/>
              </a:rPr>
              <a:t>ります。</a:t>
            </a:r>
            <a:endParaRPr lang="ja-JP" altLang="ja-JP" kern="100" dirty="0">
              <a:effectLst/>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38</a:t>
            </a:fld>
            <a:endParaRPr kumimoji="1" lang="ja-JP" altLang="en-US"/>
          </a:p>
        </p:txBody>
      </p:sp>
    </p:spTree>
    <p:extLst>
      <p:ext uri="{BB962C8B-B14F-4D97-AF65-F5344CB8AC3E}">
        <p14:creationId xmlns:p14="http://schemas.microsoft.com/office/powerpoint/2010/main" val="2189697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評価指標として</a:t>
            </a:r>
            <a:r>
              <a:rPr kumimoji="1" lang="en-US" altLang="ja-JP" dirty="0">
                <a:latin typeface="+mn-ea"/>
              </a:rPr>
              <a:t>AUC</a:t>
            </a:r>
            <a:r>
              <a:rPr kumimoji="1" lang="ja-JP" altLang="en-US" dirty="0">
                <a:latin typeface="+mn-ea"/>
              </a:rPr>
              <a:t>を利用します。ここでは</a:t>
            </a:r>
            <a:r>
              <a:rPr kumimoji="1" lang="en-US" altLang="ja-JP" dirty="0">
                <a:latin typeface="+mn-ea"/>
              </a:rPr>
              <a:t>AUC</a:t>
            </a:r>
            <a:r>
              <a:rPr kumimoji="1" lang="ja-JP" altLang="en-US" dirty="0">
                <a:latin typeface="+mn-ea"/>
              </a:rPr>
              <a:t>の計算に利用する真陽性率と偽陽性率について、説明します。</a:t>
            </a:r>
            <a:endParaRPr kumimoji="1" lang="en-US" altLang="ja-JP" dirty="0">
              <a:latin typeface="+mn-ea"/>
            </a:endParaRPr>
          </a:p>
          <a:p>
            <a:r>
              <a:rPr kumimoji="1" lang="ja-JP" altLang="en-US" dirty="0">
                <a:latin typeface="+mn-ea"/>
              </a:rPr>
              <a:t>真陽性率は、体調不良のデータを漏れずにどの程度検知できたか、偽陽性率は、</a:t>
            </a:r>
            <a:r>
              <a:rPr lang="ja-JP" altLang="en-US" sz="1000" dirty="0">
                <a:latin typeface="+mn-ea"/>
                <a:cs typeface="Times New Roman" panose="02020603050405020304" pitchFamily="18" charset="0"/>
              </a:rPr>
              <a:t>正常のデータをどの程度誤って体調不良と検知してしまったかを計算します。</a:t>
            </a:r>
            <a:endParaRPr kumimoji="1" lang="en-US" altLang="ja-JP" dirty="0">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39</a:t>
            </a:fld>
            <a:endParaRPr kumimoji="1" lang="ja-JP" altLang="en-US"/>
          </a:p>
        </p:txBody>
      </p:sp>
    </p:spTree>
    <p:extLst>
      <p:ext uri="{BB962C8B-B14F-4D97-AF65-F5344CB8AC3E}">
        <p14:creationId xmlns:p14="http://schemas.microsoft.com/office/powerpoint/2010/main" val="413686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4</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検証では、異常の閾値を踏まえて評価するために、</a:t>
            </a:r>
            <a:r>
              <a:rPr kumimoji="1" lang="en-US" altLang="ja-JP" dirty="0">
                <a:latin typeface="+mn-ea"/>
              </a:rPr>
              <a:t>ROC</a:t>
            </a:r>
            <a:r>
              <a:rPr kumimoji="1" lang="ja-JP" altLang="en-US" dirty="0">
                <a:latin typeface="+mn-ea"/>
              </a:rPr>
              <a:t>曲線と</a:t>
            </a:r>
            <a:r>
              <a:rPr kumimoji="1" lang="en-US" altLang="ja-JP" dirty="0">
                <a:latin typeface="+mn-ea"/>
              </a:rPr>
              <a:t>ROC</a:t>
            </a:r>
            <a:r>
              <a:rPr kumimoji="1" lang="ja-JP" altLang="en-US" dirty="0">
                <a:latin typeface="+mn-ea"/>
              </a:rPr>
              <a:t>曲線から算出した</a:t>
            </a:r>
            <a:r>
              <a:rPr kumimoji="1" lang="en-US" altLang="ja-JP" dirty="0">
                <a:latin typeface="+mn-ea"/>
              </a:rPr>
              <a:t>AUC</a:t>
            </a:r>
            <a:r>
              <a:rPr kumimoji="1" lang="ja-JP" altLang="en-US" dirty="0">
                <a:latin typeface="+mn-ea"/>
              </a:rPr>
              <a:t>で評価しました。</a:t>
            </a:r>
            <a:endParaRPr kumimoji="1" lang="en-US" altLang="ja-JP" dirty="0">
              <a:latin typeface="+mn-ea"/>
            </a:endParaRPr>
          </a:p>
          <a:p>
            <a:pPr defTabSz="742859">
              <a:defRPr/>
            </a:pPr>
            <a:r>
              <a:rPr lang="en-US" altLang="ja-JP" kern="100" dirty="0">
                <a:effectLst/>
                <a:latin typeface="+mn-ea"/>
              </a:rPr>
              <a:t>ROC</a:t>
            </a:r>
            <a:r>
              <a:rPr lang="ja-JP" altLang="ja-JP" kern="100" dirty="0">
                <a:effectLst/>
                <a:latin typeface="+mn-ea"/>
              </a:rPr>
              <a:t>曲線とは</a:t>
            </a:r>
            <a:r>
              <a:rPr lang="en-US" altLang="ja-JP" kern="100" dirty="0">
                <a:effectLst/>
                <a:latin typeface="+mn-ea"/>
              </a:rPr>
              <a:t>AI</a:t>
            </a:r>
            <a:r>
              <a:rPr lang="ja-JP" altLang="ja-JP" kern="100" dirty="0">
                <a:effectLst/>
                <a:latin typeface="+mn-ea"/>
              </a:rPr>
              <a:t>の算出した異常スコアに対して</a:t>
            </a:r>
            <a:r>
              <a:rPr lang="ja-JP" altLang="en-US" kern="100" dirty="0">
                <a:effectLst/>
                <a:latin typeface="+mn-ea"/>
              </a:rPr>
              <a:t>、</a:t>
            </a:r>
            <a:r>
              <a:rPr lang="ja-JP" altLang="ja-JP" kern="100" dirty="0">
                <a:effectLst/>
                <a:latin typeface="+mn-ea"/>
              </a:rPr>
              <a:t>異常スコアがどの値以上であれば異常とみなすかの閾値を変化させた場合の真陽性率</a:t>
            </a:r>
            <a:r>
              <a:rPr lang="ja-JP" altLang="en-US" kern="100" dirty="0">
                <a:effectLst/>
                <a:latin typeface="+mn-ea"/>
              </a:rPr>
              <a:t>、</a:t>
            </a:r>
            <a:r>
              <a:rPr lang="ja-JP" altLang="ja-JP" kern="100" dirty="0">
                <a:effectLst/>
                <a:latin typeface="+mn-ea"/>
              </a:rPr>
              <a:t>偽陽性率の変化を表現したグラフで</a:t>
            </a:r>
            <a:r>
              <a:rPr lang="ja-JP" altLang="en-US" kern="100" dirty="0">
                <a:effectLst/>
                <a:latin typeface="+mn-ea"/>
              </a:rPr>
              <a:t>す。</a:t>
            </a:r>
            <a:endParaRPr lang="en-US" altLang="ja-JP" kern="100" dirty="0">
              <a:effectLst/>
              <a:latin typeface="+mn-ea"/>
            </a:endParaRPr>
          </a:p>
          <a:p>
            <a:pPr defTabSz="742859">
              <a:defRPr/>
            </a:pPr>
            <a:r>
              <a:rPr lang="en-US" altLang="ja-JP" kern="100" dirty="0">
                <a:effectLst/>
                <a:latin typeface="+mn-ea"/>
              </a:rPr>
              <a:t>AUC</a:t>
            </a:r>
            <a:r>
              <a:rPr lang="ja-JP" altLang="ja-JP" kern="100" dirty="0">
                <a:effectLst/>
                <a:latin typeface="+mn-ea"/>
              </a:rPr>
              <a:t>は</a:t>
            </a:r>
            <a:r>
              <a:rPr lang="en-US" altLang="ja-JP" kern="100" dirty="0">
                <a:effectLst/>
                <a:latin typeface="+mn-ea"/>
              </a:rPr>
              <a:t>ROC</a:t>
            </a:r>
            <a:r>
              <a:rPr lang="ja-JP" altLang="ja-JP" kern="100" dirty="0">
                <a:effectLst/>
                <a:latin typeface="+mn-ea"/>
              </a:rPr>
              <a:t>曲線のグラフ下部の面積で</a:t>
            </a:r>
            <a:r>
              <a:rPr lang="ja-JP" altLang="en-US" kern="100" dirty="0">
                <a:effectLst/>
                <a:latin typeface="+mn-ea"/>
              </a:rPr>
              <a:t>、</a:t>
            </a:r>
            <a:r>
              <a:rPr lang="en-US" altLang="ja-JP" kern="100" dirty="0">
                <a:effectLst/>
                <a:latin typeface="+mn-ea"/>
              </a:rPr>
              <a:t>AUC</a:t>
            </a:r>
            <a:r>
              <a:rPr lang="ja-JP" altLang="ja-JP" kern="100" dirty="0">
                <a:effectLst/>
                <a:latin typeface="+mn-ea"/>
              </a:rPr>
              <a:t>は</a:t>
            </a:r>
            <a:r>
              <a:rPr lang="en-US" altLang="ja-JP" kern="100" dirty="0">
                <a:effectLst/>
                <a:latin typeface="+mn-ea"/>
              </a:rPr>
              <a:t>0</a:t>
            </a:r>
            <a:r>
              <a:rPr lang="ja-JP" altLang="ja-JP" kern="100" dirty="0">
                <a:effectLst/>
                <a:latin typeface="+mn-ea"/>
              </a:rPr>
              <a:t>から</a:t>
            </a:r>
            <a:r>
              <a:rPr lang="en-US" altLang="ja-JP" kern="100" dirty="0">
                <a:effectLst/>
                <a:latin typeface="+mn-ea"/>
              </a:rPr>
              <a:t>1</a:t>
            </a:r>
            <a:r>
              <a:rPr lang="ja-JP" altLang="ja-JP" kern="100" dirty="0">
                <a:effectLst/>
                <a:latin typeface="+mn-ea"/>
              </a:rPr>
              <a:t>までの値をとり</a:t>
            </a:r>
            <a:r>
              <a:rPr lang="ja-JP" altLang="en-US" kern="100" dirty="0">
                <a:effectLst/>
                <a:latin typeface="+mn-ea"/>
              </a:rPr>
              <a:t>、</a:t>
            </a:r>
            <a:r>
              <a:rPr lang="ja-JP" altLang="ja-JP" kern="100" dirty="0">
                <a:effectLst/>
                <a:latin typeface="+mn-ea"/>
              </a:rPr>
              <a:t>値が</a:t>
            </a:r>
            <a:r>
              <a:rPr lang="en-US" altLang="ja-JP" kern="100" dirty="0">
                <a:effectLst/>
                <a:latin typeface="+mn-ea"/>
              </a:rPr>
              <a:t>1</a:t>
            </a:r>
            <a:r>
              <a:rPr lang="ja-JP" altLang="ja-JP" kern="100" dirty="0">
                <a:effectLst/>
                <a:latin typeface="+mn-ea"/>
              </a:rPr>
              <a:t>に近いほど精度が良いことを示</a:t>
            </a:r>
            <a:r>
              <a:rPr lang="ja-JP" altLang="en-US" kern="100" dirty="0">
                <a:effectLst/>
                <a:latin typeface="+mn-ea"/>
              </a:rPr>
              <a:t>します。</a:t>
            </a:r>
            <a:endParaRPr lang="ja-JP" altLang="ja-JP" kern="100" dirty="0">
              <a:effectLst/>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40</a:t>
            </a:fld>
            <a:endParaRPr kumimoji="1" lang="ja-JP" altLang="en-US"/>
          </a:p>
        </p:txBody>
      </p:sp>
    </p:spTree>
    <p:extLst>
      <p:ext uri="{BB962C8B-B14F-4D97-AF65-F5344CB8AC3E}">
        <p14:creationId xmlns:p14="http://schemas.microsoft.com/office/powerpoint/2010/main" val="1981874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742859">
              <a:defRPr/>
            </a:pPr>
            <a:r>
              <a:rPr kumimoji="1" lang="ja-JP" altLang="en-US" dirty="0">
                <a:latin typeface="+mn-ea"/>
              </a:rPr>
              <a:t>発熱の体調不良があった、</a:t>
            </a:r>
            <a:r>
              <a:rPr lang="ja-JP" altLang="ja-JP" kern="100" dirty="0">
                <a:effectLst/>
                <a:latin typeface="+mn-ea"/>
              </a:rPr>
              <a:t>被験者</a:t>
            </a:r>
            <a:r>
              <a:rPr lang="en-US" altLang="ja-JP" kern="100" dirty="0">
                <a:effectLst/>
                <a:latin typeface="+mn-ea"/>
              </a:rPr>
              <a:t>3</a:t>
            </a:r>
            <a:r>
              <a:rPr lang="ja-JP" altLang="en-US" kern="100" dirty="0">
                <a:effectLst/>
                <a:latin typeface="+mn-ea"/>
              </a:rPr>
              <a:t>名</a:t>
            </a:r>
            <a:r>
              <a:rPr lang="ja-JP" altLang="ja-JP" kern="100" dirty="0">
                <a:effectLst/>
                <a:latin typeface="+mn-ea"/>
              </a:rPr>
              <a:t>に関する体調の異常検知結果の</a:t>
            </a:r>
            <a:r>
              <a:rPr lang="en-US" altLang="ja-JP" kern="100" dirty="0">
                <a:effectLst/>
                <a:latin typeface="+mn-ea"/>
              </a:rPr>
              <a:t>ROC</a:t>
            </a:r>
            <a:r>
              <a:rPr lang="ja-JP" altLang="ja-JP" kern="100" dirty="0">
                <a:effectLst/>
                <a:latin typeface="+mn-ea"/>
              </a:rPr>
              <a:t>曲線</a:t>
            </a:r>
            <a:r>
              <a:rPr lang="ja-JP" altLang="en-US" kern="100" dirty="0">
                <a:effectLst/>
                <a:latin typeface="+mn-ea"/>
              </a:rPr>
              <a:t>と、</a:t>
            </a:r>
            <a:r>
              <a:rPr lang="en-US" altLang="ja-JP" kern="100" dirty="0">
                <a:effectLst/>
                <a:latin typeface="+mn-ea"/>
              </a:rPr>
              <a:t>ROC</a:t>
            </a:r>
            <a:r>
              <a:rPr lang="ja-JP" altLang="ja-JP" kern="100" dirty="0">
                <a:effectLst/>
                <a:latin typeface="+mn-ea"/>
              </a:rPr>
              <a:t>曲線から</a:t>
            </a:r>
            <a:r>
              <a:rPr lang="en-US" altLang="ja-JP" kern="100" dirty="0">
                <a:effectLst/>
                <a:latin typeface="+mn-ea"/>
              </a:rPr>
              <a:t>AUC</a:t>
            </a:r>
            <a:r>
              <a:rPr lang="ja-JP" altLang="ja-JP" kern="100" dirty="0">
                <a:effectLst/>
                <a:latin typeface="+mn-ea"/>
              </a:rPr>
              <a:t>を計算した結果で</a:t>
            </a:r>
            <a:r>
              <a:rPr lang="ja-JP" altLang="en-US" kern="100" dirty="0">
                <a:effectLst/>
                <a:latin typeface="+mn-ea"/>
              </a:rPr>
              <a:t>す。</a:t>
            </a:r>
            <a:endParaRPr lang="en-US" altLang="ja-JP" kern="100" dirty="0">
              <a:effectLst/>
              <a:latin typeface="+mn-ea"/>
            </a:endParaRPr>
          </a:p>
          <a:p>
            <a:pPr defTabSz="742859">
              <a:defRPr/>
            </a:pPr>
            <a:r>
              <a:rPr lang="en-US" altLang="ja-JP" dirty="0">
                <a:effectLst/>
                <a:latin typeface="+mn-ea"/>
              </a:rPr>
              <a:t>ROC</a:t>
            </a:r>
            <a:r>
              <a:rPr lang="ja-JP" altLang="ja-JP" dirty="0">
                <a:effectLst/>
                <a:latin typeface="+mn-ea"/>
                <a:cs typeface="Times New Roman" panose="02020603050405020304" pitchFamily="18" charset="0"/>
              </a:rPr>
              <a:t>曲線および</a:t>
            </a:r>
            <a:r>
              <a:rPr lang="en-US" altLang="ja-JP" dirty="0">
                <a:effectLst/>
                <a:latin typeface="+mn-ea"/>
              </a:rPr>
              <a:t>AUC</a:t>
            </a:r>
            <a:r>
              <a:rPr lang="ja-JP" altLang="ja-JP" dirty="0">
                <a:effectLst/>
                <a:latin typeface="+mn-ea"/>
                <a:cs typeface="Times New Roman" panose="02020603050405020304" pitchFamily="18" charset="0"/>
              </a:rPr>
              <a:t>値を確認するとすべての被験者において</a:t>
            </a:r>
            <a:r>
              <a:rPr lang="en-US" altLang="ja-JP" dirty="0">
                <a:effectLst/>
                <a:latin typeface="+mn-ea"/>
                <a:cs typeface="Times New Roman" panose="02020603050405020304" pitchFamily="18" charset="0"/>
              </a:rPr>
              <a:t>AUC</a:t>
            </a:r>
            <a:r>
              <a:rPr lang="ja-JP" altLang="ja-JP" dirty="0">
                <a:effectLst/>
                <a:latin typeface="+mn-ea"/>
                <a:cs typeface="Times New Roman" panose="02020603050405020304" pitchFamily="18" charset="0"/>
              </a:rPr>
              <a:t>：</a:t>
            </a:r>
            <a:r>
              <a:rPr lang="en-US" altLang="ja-JP" dirty="0">
                <a:effectLst/>
                <a:latin typeface="+mn-ea"/>
                <a:cs typeface="Times New Roman" panose="02020603050405020304" pitchFamily="18" charset="0"/>
              </a:rPr>
              <a:t>0.5</a:t>
            </a:r>
            <a:r>
              <a:rPr lang="ja-JP" altLang="ja-JP" dirty="0">
                <a:effectLst/>
                <a:latin typeface="+mn-ea"/>
                <a:cs typeface="Times New Roman" panose="02020603050405020304" pitchFamily="18" charset="0"/>
              </a:rPr>
              <a:t>以上であるため</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ある程度体調不良が検知できている事がわか</a:t>
            </a:r>
            <a:r>
              <a:rPr lang="ja-JP" altLang="en-US" dirty="0">
                <a:effectLst/>
                <a:latin typeface="+mn-ea"/>
                <a:cs typeface="Times New Roman" panose="02020603050405020304" pitchFamily="18" charset="0"/>
              </a:rPr>
              <a:t>ります。</a:t>
            </a:r>
            <a:endParaRPr lang="ja-JP" altLang="ja-JP" kern="100" dirty="0">
              <a:effectLst/>
              <a:latin typeface="+mn-ea"/>
            </a:endParaRPr>
          </a:p>
          <a:p>
            <a:r>
              <a:rPr lang="ja-JP" altLang="ja-JP" dirty="0">
                <a:effectLst/>
                <a:latin typeface="+mn-ea"/>
                <a:cs typeface="Times New Roman" panose="02020603050405020304" pitchFamily="18" charset="0"/>
              </a:rPr>
              <a:t>重度の体調不良のみを検知の対象とした場合</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すべての体調不良を検知対象とした場合より検知精度が良い</a:t>
            </a:r>
            <a:r>
              <a:rPr lang="ja-JP" altLang="en-US" dirty="0">
                <a:effectLst/>
                <a:latin typeface="+mn-ea"/>
                <a:cs typeface="Times New Roman" panose="02020603050405020304" pitchFamily="18" charset="0"/>
              </a:rPr>
              <a:t>です。</a:t>
            </a:r>
            <a:endParaRPr lang="en-US" altLang="ja-JP" dirty="0">
              <a:effectLst/>
              <a:latin typeface="+mn-ea"/>
              <a:cs typeface="Times New Roman" panose="02020603050405020304" pitchFamily="18" charset="0"/>
            </a:endParaRPr>
          </a:p>
          <a:p>
            <a:r>
              <a:rPr lang="ja-JP" altLang="ja-JP" dirty="0">
                <a:effectLst/>
                <a:latin typeface="+mn-ea"/>
                <a:cs typeface="Times New Roman" panose="02020603050405020304" pitchFamily="18" charset="0"/>
              </a:rPr>
              <a:t>これは重度の体調不良は発熱や心拍の上昇など分かりやすいデータの変化があったが</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軽度の不調はバイタル上の変化に乏しいのが原因である</a:t>
            </a:r>
            <a:r>
              <a:rPr lang="ja-JP" altLang="en-US" dirty="0">
                <a:effectLst/>
                <a:latin typeface="+mn-ea"/>
                <a:cs typeface="Times New Roman" panose="02020603050405020304" pitchFamily="18" charset="0"/>
              </a:rPr>
              <a:t>と考えられます。</a:t>
            </a:r>
            <a:endParaRPr kumimoji="1" lang="en-US" altLang="ja-JP" dirty="0">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41</a:t>
            </a:fld>
            <a:endParaRPr kumimoji="1" lang="ja-JP" altLang="en-US"/>
          </a:p>
        </p:txBody>
      </p:sp>
    </p:spTree>
    <p:extLst>
      <p:ext uri="{BB962C8B-B14F-4D97-AF65-F5344CB8AC3E}">
        <p14:creationId xmlns:p14="http://schemas.microsoft.com/office/powerpoint/2010/main" val="1449370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rPr>
              <a:t>AI</a:t>
            </a:r>
            <a:r>
              <a:rPr kumimoji="1" lang="ja-JP" altLang="en-US" dirty="0">
                <a:latin typeface="+mn-ea"/>
              </a:rPr>
              <a:t>が誤検知した原因を分析します。</a:t>
            </a:r>
            <a:r>
              <a:rPr lang="ja-JP" altLang="ja-JP" dirty="0">
                <a:effectLst/>
                <a:latin typeface="+mn-ea"/>
                <a:cs typeface="Times New Roman" panose="02020603050405020304" pitchFamily="18" charset="0"/>
              </a:rPr>
              <a:t>最も高い</a:t>
            </a:r>
            <a:r>
              <a:rPr lang="en-US" altLang="ja-JP" dirty="0">
                <a:effectLst/>
                <a:latin typeface="+mn-ea"/>
              </a:rPr>
              <a:t>AUC</a:t>
            </a:r>
            <a:r>
              <a:rPr lang="ja-JP" altLang="ja-JP" dirty="0">
                <a:effectLst/>
                <a:latin typeface="+mn-ea"/>
                <a:cs typeface="Times New Roman" panose="02020603050405020304" pitchFamily="18" charset="0"/>
              </a:rPr>
              <a:t>である被験者</a:t>
            </a:r>
            <a:r>
              <a:rPr lang="en-US" altLang="ja-JP" dirty="0">
                <a:effectLst/>
                <a:latin typeface="+mn-ea"/>
              </a:rPr>
              <a:t>3</a:t>
            </a:r>
            <a:r>
              <a:rPr lang="ja-JP" altLang="ja-JP" dirty="0">
                <a:effectLst/>
                <a:latin typeface="+mn-ea"/>
                <a:cs typeface="Times New Roman" panose="02020603050405020304" pitchFamily="18" charset="0"/>
              </a:rPr>
              <a:t>の各データの異常スコアの分布</a:t>
            </a:r>
            <a:r>
              <a:rPr lang="ja-JP" altLang="en-US" dirty="0">
                <a:effectLst/>
                <a:latin typeface="+mn-ea"/>
                <a:cs typeface="Times New Roman" panose="02020603050405020304" pitchFamily="18" charset="0"/>
              </a:rPr>
              <a:t>で確認していきます。</a:t>
            </a:r>
            <a:endParaRPr lang="en-US" altLang="ja-JP" dirty="0">
              <a:effectLst/>
              <a:latin typeface="+mn-ea"/>
              <a:cs typeface="Times New Roman" panose="02020603050405020304" pitchFamily="18" charset="0"/>
            </a:endParaRPr>
          </a:p>
          <a:p>
            <a:r>
              <a:rPr kumimoji="1" lang="ja-JP" altLang="en-US" dirty="0">
                <a:effectLst/>
                <a:latin typeface="+mn-ea"/>
                <a:cs typeface="Times New Roman" panose="02020603050405020304" pitchFamily="18" charset="0"/>
              </a:rPr>
              <a:t>重度の体調不良は推察できていることがわかります。</a:t>
            </a:r>
            <a:endParaRPr kumimoji="1" lang="en-US" altLang="ja-JP" dirty="0">
              <a:effectLst/>
              <a:latin typeface="+mn-ea"/>
              <a:cs typeface="Times New Roman" panose="02020603050405020304" pitchFamily="18" charset="0"/>
            </a:endParaRPr>
          </a:p>
          <a:p>
            <a:pPr defTabSz="742859">
              <a:defRPr/>
            </a:pPr>
            <a:r>
              <a:rPr kumimoji="1" lang="ja-JP" altLang="en-US" dirty="0">
                <a:effectLst/>
                <a:latin typeface="+mn-ea"/>
                <a:cs typeface="Times New Roman" panose="02020603050405020304" pitchFamily="18" charset="0"/>
              </a:rPr>
              <a:t>一方で、青枠の部分のように、正常ではありますが、以上スコアが高いデータ群が存在しています。これらのデータを確認したところ、頻度の少ないエクササイズなどの行動パターンを学習しきれていないケースが多く存在しました。</a:t>
            </a:r>
            <a:br>
              <a:rPr kumimoji="1" lang="en-US" altLang="ja-JP" dirty="0">
                <a:effectLst/>
                <a:latin typeface="+mn-ea"/>
                <a:cs typeface="Times New Roman" panose="02020603050405020304" pitchFamily="18" charset="0"/>
              </a:rPr>
            </a:br>
            <a:r>
              <a:rPr lang="ja-JP" altLang="ja-JP" kern="100" dirty="0">
                <a:effectLst/>
                <a:latin typeface="+mn-ea"/>
              </a:rPr>
              <a:t>この傾向は被験者</a:t>
            </a:r>
            <a:r>
              <a:rPr lang="en-US" altLang="ja-JP" kern="100" dirty="0">
                <a:effectLst/>
                <a:latin typeface="+mn-ea"/>
              </a:rPr>
              <a:t>1</a:t>
            </a:r>
            <a:r>
              <a:rPr lang="ja-JP" altLang="ja-JP" kern="100" dirty="0">
                <a:effectLst/>
                <a:latin typeface="+mn-ea"/>
              </a:rPr>
              <a:t>，</a:t>
            </a:r>
            <a:r>
              <a:rPr lang="en-US" altLang="ja-JP" kern="100" dirty="0">
                <a:effectLst/>
                <a:latin typeface="+mn-ea"/>
              </a:rPr>
              <a:t>2</a:t>
            </a:r>
            <a:r>
              <a:rPr lang="ja-JP" altLang="ja-JP" kern="100" dirty="0">
                <a:effectLst/>
                <a:latin typeface="+mn-ea"/>
              </a:rPr>
              <a:t>についても同様に存在し</a:t>
            </a:r>
            <a:r>
              <a:rPr lang="ja-JP" altLang="en-US" kern="100" dirty="0">
                <a:effectLst/>
                <a:latin typeface="+mn-ea"/>
              </a:rPr>
              <a:t>ており、</a:t>
            </a:r>
            <a:r>
              <a:rPr lang="ja-JP" altLang="ja-JP" kern="100" dirty="0">
                <a:effectLst/>
                <a:latin typeface="+mn-ea"/>
              </a:rPr>
              <a:t>これらの誤検知は今後のデータ蓄積により削減できる想定で</a:t>
            </a:r>
            <a:r>
              <a:rPr lang="ja-JP" altLang="en-US" kern="100" dirty="0">
                <a:effectLst/>
                <a:latin typeface="+mn-ea"/>
              </a:rPr>
              <a:t>す。</a:t>
            </a:r>
            <a:endParaRPr lang="ja-JP" altLang="ja-JP" kern="100" dirty="0">
              <a:effectLst/>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42</a:t>
            </a:fld>
            <a:endParaRPr kumimoji="1" lang="ja-JP" altLang="en-US"/>
          </a:p>
        </p:txBody>
      </p:sp>
    </p:spTree>
    <p:extLst>
      <p:ext uri="{BB962C8B-B14F-4D97-AF65-F5344CB8AC3E}">
        <p14:creationId xmlns:p14="http://schemas.microsoft.com/office/powerpoint/2010/main" val="226613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95239">
              <a:defRPr/>
            </a:pPr>
            <a:r>
              <a:rPr kumimoji="0" lang="ja-JP" altLang="en-US" sz="1000" kern="100" dirty="0">
                <a:solidFill>
                  <a:srgbClr val="000000"/>
                </a:solidFill>
                <a:latin typeface="メイリオ" panose="020B0604030504040204" pitchFamily="50" charset="-128"/>
                <a:ea typeface="メイリオ" panose="020B0604030504040204" pitchFamily="50" charset="-128"/>
              </a:rPr>
              <a:t>誤検知は多いが</a:t>
            </a:r>
            <a:r>
              <a:rPr kumimoji="0" lang="en-US" altLang="ja-JP" sz="1000" kern="100" dirty="0">
                <a:solidFill>
                  <a:srgbClr val="000000"/>
                </a:solidFill>
                <a:latin typeface="メイリオ" panose="020B0604030504040204" pitchFamily="50" charset="-128"/>
                <a:ea typeface="メイリオ" panose="020B0604030504040204" pitchFamily="50" charset="-128"/>
              </a:rPr>
              <a:t>3</a:t>
            </a:r>
            <a:r>
              <a:rPr kumimoji="0" lang="ja-JP" altLang="en-US" sz="1000" kern="100" dirty="0">
                <a:solidFill>
                  <a:srgbClr val="000000"/>
                </a:solidFill>
                <a:latin typeface="メイリオ" panose="020B0604030504040204" pitchFamily="50" charset="-128"/>
                <a:ea typeface="メイリオ" panose="020B0604030504040204" pitchFamily="50" charset="-128"/>
              </a:rPr>
              <a:t>名の被験者とも重度の体調不良を検知することができています。</a:t>
            </a:r>
            <a:endParaRPr kumimoji="0" lang="en-US" altLang="ja-JP" sz="1000" kern="100" dirty="0">
              <a:solidFill>
                <a:srgbClr val="000000"/>
              </a:solidFill>
              <a:latin typeface="メイリオ" panose="020B0604030504040204" pitchFamily="50" charset="-128"/>
              <a:ea typeface="メイリオ" panose="020B0604030504040204" pitchFamily="50" charset="-128"/>
            </a:endParaRPr>
          </a:p>
          <a:p>
            <a:pPr defTabSz="495239">
              <a:defRPr/>
            </a:pPr>
            <a:r>
              <a:rPr kumimoji="0" lang="en-US" altLang="ja-JP" sz="1000" kern="100" dirty="0">
                <a:solidFill>
                  <a:srgbClr val="000000"/>
                </a:solidFill>
                <a:latin typeface="メイリオ" panose="020B0604030504040204" pitchFamily="50" charset="-128"/>
                <a:ea typeface="メイリオ" panose="020B0604030504040204" pitchFamily="50" charset="-128"/>
              </a:rPr>
              <a:t>Fitbit Sense</a:t>
            </a:r>
            <a:r>
              <a:rPr kumimoji="0" lang="ja-JP" altLang="ja-JP"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という簡易で身体負荷が低いセンサ</a:t>
            </a:r>
            <a:r>
              <a:rPr kumimoji="0" lang="ja-JP" altLang="en-US"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を活用して</a:t>
            </a:r>
            <a:r>
              <a:rPr kumimoji="0" lang="ja-JP" altLang="ja-JP"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被験者の体調不良が検知できる可能性が実証でき</a:t>
            </a:r>
            <a:r>
              <a:rPr kumimoji="0" lang="ja-JP" altLang="en-US"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ました。</a:t>
            </a:r>
            <a:endParaRPr kumimoji="0" lang="en-US" altLang="ja-JP"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495239">
              <a:defRPr/>
            </a:pPr>
            <a:r>
              <a:rPr kumimoji="0" lang="ja-JP" altLang="en-US" sz="1000" kern="100" dirty="0">
                <a:solidFill>
                  <a:srgbClr val="000000"/>
                </a:solidFill>
                <a:latin typeface="メイリオ" panose="020B0604030504040204" pitchFamily="50" charset="-128"/>
                <a:ea typeface="メイリオ" panose="020B0604030504040204" pitchFamily="50" charset="-128"/>
              </a:rPr>
              <a:t>対象者の人数が少なく、追加の検証は必要ですが</a:t>
            </a:r>
            <a:r>
              <a:rPr kumimoji="0" lang="ja-JP" altLang="en-US"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実証実験について一定の成果を上げることができたと考えています</a:t>
            </a:r>
            <a:endParaRPr kumimoji="0" lang="en-US" altLang="ja-JP" sz="10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43</a:t>
            </a:fld>
            <a:endParaRPr kumimoji="1" lang="ja-JP" altLang="en-US"/>
          </a:p>
        </p:txBody>
      </p:sp>
    </p:spTree>
    <p:extLst>
      <p:ext uri="{BB962C8B-B14F-4D97-AF65-F5344CB8AC3E}">
        <p14:creationId xmlns:p14="http://schemas.microsoft.com/office/powerpoint/2010/main" val="2052431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個人モデルに加えて、汎用性なモデルを作成し、汎用性の確認を実施しました。</a:t>
            </a:r>
            <a:endParaRPr kumimoji="1" lang="en-US" altLang="ja-JP" dirty="0"/>
          </a:p>
          <a:p>
            <a:r>
              <a:rPr kumimoji="1" lang="ja-JP" altLang="en-US" dirty="0"/>
              <a:t>個人モデルは、対象者の特徴を学習しやすいというメリットがある一方で、対象者のデータを一定量収集できるまで検知ができないというデメリットがあります。</a:t>
            </a:r>
            <a:endParaRPr kumimoji="1" lang="en-US" altLang="ja-JP" dirty="0"/>
          </a:p>
          <a:p>
            <a:r>
              <a:rPr kumimoji="1" lang="ja-JP" altLang="en-US" dirty="0"/>
              <a:t>そこで、</a:t>
            </a:r>
            <a:r>
              <a:rPr kumimoji="1" lang="en-US" altLang="ja-JP" dirty="0"/>
              <a:t>60</a:t>
            </a:r>
            <a:r>
              <a:rPr kumimoji="1" lang="ja-JP" altLang="en-US" dirty="0"/>
              <a:t>代の男性のように、同じような属性を持つ被験者のデータで検知モデルを作成し、精度を検証します。</a:t>
            </a: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44</a:t>
            </a:fld>
            <a:endParaRPr kumimoji="1" lang="ja-JP" altLang="en-US"/>
          </a:p>
        </p:txBody>
      </p:sp>
    </p:spTree>
    <p:extLst>
      <p:ext uri="{BB962C8B-B14F-4D97-AF65-F5344CB8AC3E}">
        <p14:creationId xmlns:p14="http://schemas.microsoft.com/office/powerpoint/2010/main" val="2063205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汎用性なモデルの試行として、性別と年代が同じ被験者２，３のデータを利用します。</a:t>
            </a:r>
            <a:endParaRPr kumimoji="1" lang="en-US" altLang="ja-JP" dirty="0">
              <a:latin typeface="+mn-ea"/>
            </a:endParaRPr>
          </a:p>
          <a:p>
            <a:r>
              <a:rPr kumimoji="1" lang="ja-JP" altLang="en-US" dirty="0">
                <a:latin typeface="+mn-ea"/>
              </a:rPr>
              <a:t>また正常時のデータのバリエーション追加のため被験者２，３と、性別と年代が同じであり、異常データがない被験者</a:t>
            </a:r>
            <a:r>
              <a:rPr kumimoji="1" lang="en-US" altLang="ja-JP" dirty="0">
                <a:latin typeface="+mn-ea"/>
              </a:rPr>
              <a:t>4</a:t>
            </a:r>
            <a:r>
              <a:rPr kumimoji="1" lang="ja-JP" altLang="en-US" dirty="0">
                <a:latin typeface="+mn-ea"/>
              </a:rPr>
              <a:t>のデータを教師データとて加えます。</a:t>
            </a:r>
            <a:endParaRPr kumimoji="1" lang="en-US" altLang="ja-JP" dirty="0">
              <a:latin typeface="+mn-ea"/>
            </a:endParaRPr>
          </a:p>
          <a:p>
            <a:r>
              <a:rPr kumimoji="1" lang="ja-JP" altLang="en-US" dirty="0">
                <a:latin typeface="+mn-ea"/>
              </a:rPr>
              <a:t>今回、被験者１は属性の近いデータが存在しないため対象外とします。</a:t>
            </a: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45</a:t>
            </a:fld>
            <a:endParaRPr kumimoji="1" lang="ja-JP" altLang="en-US"/>
          </a:p>
        </p:txBody>
      </p:sp>
    </p:spTree>
    <p:extLst>
      <p:ext uri="{BB962C8B-B14F-4D97-AF65-F5344CB8AC3E}">
        <p14:creationId xmlns:p14="http://schemas.microsoft.com/office/powerpoint/2010/main" val="1710537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742859">
              <a:defRPr/>
            </a:pPr>
            <a:r>
              <a:rPr lang="ja-JP" altLang="ja-JP" kern="100" dirty="0">
                <a:effectLst/>
                <a:latin typeface="+mn-ea"/>
              </a:rPr>
              <a:t>被験者</a:t>
            </a:r>
            <a:r>
              <a:rPr lang="en-US" altLang="ja-JP" kern="100" dirty="0">
                <a:effectLst/>
                <a:latin typeface="+mn-ea"/>
              </a:rPr>
              <a:t>2,3</a:t>
            </a:r>
            <a:r>
              <a:rPr lang="ja-JP" altLang="ja-JP" kern="100" dirty="0">
                <a:effectLst/>
                <a:latin typeface="+mn-ea"/>
              </a:rPr>
              <a:t>に関する体調の異常検知結果の</a:t>
            </a:r>
            <a:r>
              <a:rPr lang="en-US" altLang="ja-JP" kern="100" dirty="0">
                <a:effectLst/>
                <a:latin typeface="+mn-ea"/>
              </a:rPr>
              <a:t>ROC</a:t>
            </a:r>
            <a:r>
              <a:rPr lang="ja-JP" altLang="ja-JP" kern="100" dirty="0">
                <a:effectLst/>
                <a:latin typeface="+mn-ea"/>
              </a:rPr>
              <a:t>曲線</a:t>
            </a:r>
            <a:r>
              <a:rPr lang="ja-JP" altLang="en-US" kern="100" dirty="0">
                <a:effectLst/>
                <a:latin typeface="+mn-ea"/>
              </a:rPr>
              <a:t>と、</a:t>
            </a:r>
            <a:r>
              <a:rPr lang="en-US" altLang="ja-JP" kern="100" dirty="0">
                <a:effectLst/>
                <a:latin typeface="+mn-ea"/>
              </a:rPr>
              <a:t>ROC</a:t>
            </a:r>
            <a:r>
              <a:rPr lang="ja-JP" altLang="ja-JP" kern="100" dirty="0">
                <a:effectLst/>
                <a:latin typeface="+mn-ea"/>
              </a:rPr>
              <a:t>曲線から</a:t>
            </a:r>
            <a:r>
              <a:rPr lang="en-US" altLang="ja-JP" kern="100" dirty="0">
                <a:effectLst/>
                <a:latin typeface="+mn-ea"/>
              </a:rPr>
              <a:t>AUC</a:t>
            </a:r>
            <a:r>
              <a:rPr lang="ja-JP" altLang="ja-JP" kern="100" dirty="0">
                <a:effectLst/>
                <a:latin typeface="+mn-ea"/>
              </a:rPr>
              <a:t>を計算した結果で</a:t>
            </a:r>
            <a:r>
              <a:rPr lang="ja-JP" altLang="en-US" kern="100" dirty="0">
                <a:effectLst/>
                <a:latin typeface="+mn-ea"/>
              </a:rPr>
              <a:t>す。</a:t>
            </a:r>
            <a:endParaRPr lang="en-US" altLang="ja-JP" kern="100" dirty="0">
              <a:effectLst/>
              <a:latin typeface="+mn-ea"/>
            </a:endParaRPr>
          </a:p>
          <a:p>
            <a:pPr algn="l"/>
            <a:r>
              <a:rPr kumimoji="1" lang="ja-JP" altLang="en-US" dirty="0">
                <a:latin typeface="+mn-ea"/>
              </a:rPr>
              <a:t>被験者２は精度が向上したが、被験者３は低下しており、汎用化による精度は必ずしも低下するわけではないことがわかりました。</a:t>
            </a:r>
            <a:endParaRPr kumimoji="1" lang="en-US" altLang="ja-JP" dirty="0">
              <a:latin typeface="+mn-ea"/>
            </a:endParaRPr>
          </a:p>
          <a:p>
            <a:pPr algn="l"/>
            <a:r>
              <a:rPr kumimoji="1" lang="ja-JP" altLang="en-US" dirty="0">
                <a:latin typeface="+mn-ea"/>
              </a:rPr>
              <a:t>サンプル数が少なく更なる検証は必須ですが、汎用的なモデルで検証した場合も</a:t>
            </a:r>
            <a:r>
              <a:rPr kumimoji="1" lang="en-US" altLang="ja-JP" dirty="0">
                <a:latin typeface="+mn-ea"/>
              </a:rPr>
              <a:t>AUC0.5</a:t>
            </a:r>
            <a:r>
              <a:rPr kumimoji="1" lang="ja-JP" altLang="en-US" dirty="0">
                <a:latin typeface="+mn-ea"/>
              </a:rPr>
              <a:t>を超えており、</a:t>
            </a:r>
            <a:r>
              <a:rPr kumimoji="0" lang="ja-JP" altLang="ja-JP" kern="100" dirty="0">
                <a:solidFill>
                  <a:srgbClr val="000000"/>
                </a:solidFill>
                <a:latin typeface="+mn-ea"/>
                <a:cs typeface="Times New Roman" panose="02020603050405020304" pitchFamily="18" charset="0"/>
              </a:rPr>
              <a:t>被験者の体調不良が検知できる可能性</a:t>
            </a:r>
            <a:r>
              <a:rPr kumimoji="0" lang="ja-JP" altLang="en-US" kern="100" dirty="0">
                <a:solidFill>
                  <a:srgbClr val="000000"/>
                </a:solidFill>
                <a:latin typeface="+mn-ea"/>
                <a:cs typeface="Times New Roman" panose="02020603050405020304" pitchFamily="18" charset="0"/>
              </a:rPr>
              <a:t>がある事が確認できました。</a:t>
            </a:r>
            <a:endParaRPr kumimoji="1" lang="ja-JP" altLang="en-US" dirty="0">
              <a:latin typeface="+mn-ea"/>
            </a:endParaRPr>
          </a:p>
          <a:p>
            <a:pPr defTabSz="742859">
              <a:defRPr/>
            </a:pPr>
            <a:endParaRPr lang="en-US" altLang="ja-JP" sz="1000" kern="100" dirty="0">
              <a:latin typeface="Times New Roman" panose="02020603050405020304" pitchFamily="18" charset="0"/>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46</a:t>
            </a:fld>
            <a:endParaRPr kumimoji="1" lang="ja-JP" altLang="en-US"/>
          </a:p>
        </p:txBody>
      </p:sp>
    </p:spTree>
    <p:extLst>
      <p:ext uri="{BB962C8B-B14F-4D97-AF65-F5344CB8AC3E}">
        <p14:creationId xmlns:p14="http://schemas.microsoft.com/office/powerpoint/2010/main" val="168260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latin typeface="+mn-ea"/>
                <a:cs typeface="Times New Roman" panose="02020603050405020304" pitchFamily="18" charset="0"/>
              </a:rPr>
              <a:t>データの確保や</a:t>
            </a:r>
            <a:r>
              <a:rPr lang="ja-JP" altLang="ja-JP" dirty="0">
                <a:effectLst/>
                <a:latin typeface="+mn-ea"/>
                <a:cs typeface="Times New Roman" panose="02020603050405020304" pitchFamily="18" charset="0"/>
              </a:rPr>
              <a:t>社会実験</a:t>
            </a:r>
            <a:r>
              <a:rPr lang="en-US" altLang="ja-JP" dirty="0">
                <a:effectLst/>
                <a:latin typeface="+mn-ea"/>
              </a:rPr>
              <a:t>1</a:t>
            </a:r>
            <a:r>
              <a:rPr lang="ja-JP" altLang="ja-JP" dirty="0">
                <a:effectLst/>
                <a:latin typeface="+mn-ea"/>
                <a:cs typeface="Times New Roman" panose="02020603050405020304" pitchFamily="18" charset="0"/>
              </a:rPr>
              <a:t>回目の結果として</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実証実験を行うことで</a:t>
            </a:r>
            <a:r>
              <a:rPr lang="ja-JP" altLang="en-US" dirty="0">
                <a:effectLst/>
                <a:latin typeface="+mn-ea"/>
                <a:cs typeface="Times New Roman" panose="02020603050405020304" pitchFamily="18" charset="0"/>
              </a:rPr>
              <a:t>、感染症対策支援</a:t>
            </a:r>
            <a:r>
              <a:rPr lang="ja-JP" altLang="ja-JP" dirty="0">
                <a:effectLst/>
                <a:latin typeface="+mn-ea"/>
                <a:cs typeface="Times New Roman" panose="02020603050405020304" pitchFamily="18" charset="0"/>
              </a:rPr>
              <a:t>システムの実現性</a:t>
            </a:r>
            <a:r>
              <a:rPr lang="ja-JP" altLang="en-US" dirty="0">
                <a:effectLst/>
                <a:latin typeface="+mn-ea"/>
                <a:cs typeface="Times New Roman" panose="02020603050405020304" pitchFamily="18" charset="0"/>
              </a:rPr>
              <a:t>が確認できました。</a:t>
            </a:r>
            <a:endParaRPr lang="en-US" altLang="ja-JP" dirty="0">
              <a:effectLst/>
              <a:latin typeface="+mn-ea"/>
              <a:cs typeface="Times New Roman" panose="02020603050405020304" pitchFamily="18" charset="0"/>
            </a:endParaRPr>
          </a:p>
          <a:p>
            <a:r>
              <a:rPr lang="ja-JP" altLang="en-US" dirty="0">
                <a:effectLst/>
                <a:latin typeface="+mn-ea"/>
                <a:cs typeface="Times New Roman" panose="02020603050405020304" pitchFamily="18" charset="0"/>
              </a:rPr>
              <a:t>一方で、</a:t>
            </a:r>
            <a:r>
              <a:rPr lang="ja-JP" altLang="ja-JP" dirty="0">
                <a:effectLst/>
                <a:latin typeface="+mn-ea"/>
                <a:cs typeface="Times New Roman" panose="02020603050405020304" pitchFamily="18" charset="0"/>
              </a:rPr>
              <a:t>重度の体調不良は検知でき</a:t>
            </a:r>
            <a:r>
              <a:rPr lang="ja-JP" altLang="en-US" dirty="0">
                <a:effectLst/>
                <a:latin typeface="+mn-ea"/>
                <a:cs typeface="Times New Roman" panose="02020603050405020304" pitchFamily="18" charset="0"/>
              </a:rPr>
              <a:t>たが</a:t>
            </a:r>
            <a:r>
              <a:rPr lang="ja-JP" altLang="ja-JP" dirty="0">
                <a:effectLst/>
                <a:latin typeface="+mn-ea"/>
                <a:cs typeface="Times New Roman" panose="02020603050405020304" pitchFamily="18" charset="0"/>
              </a:rPr>
              <a:t>軽度の体調不良は検知するに至</a:t>
            </a:r>
            <a:r>
              <a:rPr lang="ja-JP" altLang="en-US" dirty="0">
                <a:effectLst/>
                <a:latin typeface="+mn-ea"/>
                <a:cs typeface="Times New Roman" panose="02020603050405020304" pitchFamily="18" charset="0"/>
              </a:rPr>
              <a:t>らなかったなど、検知精度の課題や、データの確保などの課題が存在しています。</a:t>
            </a:r>
            <a:endParaRPr lang="en-US" altLang="ja-JP" dirty="0">
              <a:effectLst/>
              <a:latin typeface="+mn-ea"/>
              <a:cs typeface="Times New Roman" panose="02020603050405020304" pitchFamily="18" charset="0"/>
            </a:endParaRPr>
          </a:p>
          <a:p>
            <a:r>
              <a:rPr lang="ja-JP" altLang="en-US" dirty="0">
                <a:latin typeface="+mn-ea"/>
                <a:cs typeface="Times New Roman" panose="02020603050405020304" pitchFamily="18" charset="0"/>
              </a:rPr>
              <a:t>今後は、データの取得方法の検討や、</a:t>
            </a:r>
            <a:r>
              <a:rPr lang="ja-JP" altLang="ja-JP" dirty="0">
                <a:effectLst/>
                <a:latin typeface="+mn-ea"/>
                <a:cs typeface="Times New Roman" panose="02020603050405020304" pitchFamily="18" charset="0"/>
              </a:rPr>
              <a:t>教師あり学習の採用</a:t>
            </a:r>
            <a:r>
              <a:rPr lang="ja-JP" altLang="en-US" dirty="0">
                <a:effectLst/>
                <a:latin typeface="+mn-ea"/>
                <a:cs typeface="Times New Roman" panose="02020603050405020304" pitchFamily="18" charset="0"/>
              </a:rPr>
              <a:t>による検知精度の向上等、課題の改善に向けた取り組みを継続していく予定です。</a:t>
            </a:r>
            <a:endParaRPr kumimoji="1" lang="ja-JP" altLang="en-US" dirty="0">
              <a:latin typeface="+mn-ea"/>
            </a:endParaRP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47</a:t>
            </a:fld>
            <a:endParaRPr kumimoji="1" lang="ja-JP" altLang="en-US"/>
          </a:p>
        </p:txBody>
      </p:sp>
    </p:spTree>
    <p:extLst>
      <p:ext uri="{BB962C8B-B14F-4D97-AF65-F5344CB8AC3E}">
        <p14:creationId xmlns:p14="http://schemas.microsoft.com/office/powerpoint/2010/main" val="8315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5</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9</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410925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4462996" y="6504000"/>
            <a:ext cx="218008" cy="215444"/>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410473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802.15-22-0336-00-06ma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webex.com/ieeesa/j.php?MTID=m7fadbeaa09b94a2eddcb2fa6535f638d"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ieeesa.webex.com/ieeesa/j.php?MTID=m6f062ff14eb2736e35dafaf57512b51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8.xml"/><Relationship Id="rId16"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July 2022]	</a:t>
            </a:r>
          </a:p>
          <a:p>
            <a:r>
              <a:rPr lang="en-US" altLang="ja-JP" sz="1600" b="1" dirty="0">
                <a:ea typeface="ＭＳ Ｐゴシック" charset="-128"/>
              </a:rPr>
              <a:t>Date Submitted: </a:t>
            </a:r>
            <a:r>
              <a:rPr lang="en-US" altLang="ja-JP" sz="1600" dirty="0">
                <a:ea typeface="ＭＳ Ｐゴシック" charset="-128"/>
              </a:rPr>
              <a:t>[5</a:t>
            </a:r>
            <a:r>
              <a:rPr lang="en-US" altLang="ja-JP" sz="1600" baseline="30000" dirty="0">
                <a:ea typeface="ＭＳ Ｐゴシック" charset="-128"/>
              </a:rPr>
              <a:t>th</a:t>
            </a:r>
            <a:r>
              <a:rPr lang="en-US" altLang="ja-JP" sz="1600" dirty="0">
                <a:ea typeface="ＭＳ Ｐゴシック" charset="-128"/>
              </a:rPr>
              <a:t>  July 2022]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July 2022.]</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July 2022</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10</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July 2022</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11</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July 2022</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2F9B2E-60B7-DA29-2DF9-FE679ABACB0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9280275-19D4-4F70-B74A-EB932602EF8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
        <p:nvSpPr>
          <p:cNvPr id="3" name="日付プレースホルダー 2">
            <a:extLst>
              <a:ext uri="{FF2B5EF4-FFF2-40B4-BE49-F238E27FC236}">
                <a16:creationId xmlns:a16="http://schemas.microsoft.com/office/drawing/2014/main" id="{2D1C3900-1182-4976-8C7C-2372D1B06C42}"/>
              </a:ext>
            </a:extLst>
          </p:cNvPr>
          <p:cNvSpPr>
            <a:spLocks noGrp="1"/>
          </p:cNvSpPr>
          <p:nvPr>
            <p:ph type="dt" sz="half" idx="2"/>
          </p:nvPr>
        </p:nvSpPr>
        <p:spPr/>
        <p:txBody>
          <a:bodyPr/>
          <a:lstStyle/>
          <a:p>
            <a:r>
              <a:rPr lang="en-US" altLang="ja-JP"/>
              <a:t>July 2022</a:t>
            </a:r>
            <a:endParaRPr lang="en-US" altLang="ja-JP" dirty="0"/>
          </a:p>
        </p:txBody>
      </p:sp>
      <p:sp>
        <p:nvSpPr>
          <p:cNvPr id="5" name="テキスト ボックス 4">
            <a:extLst>
              <a:ext uri="{FF2B5EF4-FFF2-40B4-BE49-F238E27FC236}">
                <a16:creationId xmlns:a16="http://schemas.microsoft.com/office/drawing/2014/main" id="{BB5BEC9D-C36E-4606-90DA-B7E78378D506}"/>
              </a:ext>
            </a:extLst>
          </p:cNvPr>
          <p:cNvSpPr txBox="1"/>
          <p:nvPr/>
        </p:nvSpPr>
        <p:spPr>
          <a:xfrm>
            <a:off x="612560" y="933024"/>
            <a:ext cx="7910004" cy="461665"/>
          </a:xfrm>
          <a:prstGeom prst="rect">
            <a:avLst/>
          </a:prstGeom>
          <a:noFill/>
        </p:spPr>
        <p:txBody>
          <a:bodyPr wrap="square">
            <a:spAutoFit/>
          </a:bodyPr>
          <a:lstStyle/>
          <a:p>
            <a:r>
              <a:rPr lang="en-US" altLang="ja-JP" sz="2400" b="1" dirty="0"/>
              <a:t>Registration for the July 802.15 plenary session</a:t>
            </a:r>
            <a:endParaRPr lang="ja-JP" altLang="en-US" sz="2400" b="1" dirty="0"/>
          </a:p>
        </p:txBody>
      </p:sp>
      <p:graphicFrame>
        <p:nvGraphicFramePr>
          <p:cNvPr id="6" name="表 5">
            <a:extLst>
              <a:ext uri="{FF2B5EF4-FFF2-40B4-BE49-F238E27FC236}">
                <a16:creationId xmlns:a16="http://schemas.microsoft.com/office/drawing/2014/main" id="{4117EDEC-426A-4133-8C06-7A760D0B3F01}"/>
              </a:ext>
            </a:extLst>
          </p:cNvPr>
          <p:cNvGraphicFramePr>
            <a:graphicFrameLocks noGrp="1"/>
          </p:cNvGraphicFramePr>
          <p:nvPr>
            <p:extLst>
              <p:ext uri="{D42A27DB-BD31-4B8C-83A1-F6EECF244321}">
                <p14:modId xmlns:p14="http://schemas.microsoft.com/office/powerpoint/2010/main" val="3703400371"/>
              </p:ext>
            </p:extLst>
          </p:nvPr>
        </p:nvGraphicFramePr>
        <p:xfrm>
          <a:off x="685800" y="1931498"/>
          <a:ext cx="7772400" cy="3758826"/>
        </p:xfrm>
        <a:graphic>
          <a:graphicData uri="http://schemas.openxmlformats.org/drawingml/2006/table">
            <a:tbl>
              <a:tblPr>
                <a:tableStyleId>{5C22544A-7EE6-4342-B048-85BDC9FD1C3A}</a:tableStyleId>
              </a:tblPr>
              <a:tblGrid>
                <a:gridCol w="7772400">
                  <a:extLst>
                    <a:ext uri="{9D8B030D-6E8A-4147-A177-3AD203B41FA5}">
                      <a16:colId xmlns:a16="http://schemas.microsoft.com/office/drawing/2014/main" val="4244184157"/>
                    </a:ext>
                  </a:extLst>
                </a:gridCol>
              </a:tblGrid>
              <a:tr h="469853">
                <a:tc>
                  <a:txBody>
                    <a:bodyPr/>
                    <a:lstStyle/>
                    <a:p>
                      <a:pPr algn="l" rtl="0" fontAlgn="ctr"/>
                      <a:r>
                        <a:rPr lang="en-US" sz="1600" u="none" strike="noStrike" dirty="0">
                          <a:effectLst/>
                        </a:rPr>
                        <a:t>This meeting is part of the July IEEE 802 wireless session</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842453719"/>
                  </a:ext>
                </a:extLst>
              </a:tr>
              <a:tr h="469853">
                <a:tc>
                  <a:txBody>
                    <a:bodyPr/>
                    <a:lstStyle/>
                    <a:p>
                      <a:pPr algn="l" rtl="0" fontAlgn="ctr"/>
                      <a:r>
                        <a:rPr lang="en-US" sz="1600" u="none" strike="noStrike">
                          <a:effectLst/>
                        </a:rPr>
                        <a:t>You must pay the registration fee in order to attend</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446269888"/>
                  </a:ext>
                </a:extLst>
              </a:tr>
              <a:tr h="1409560">
                <a:tc>
                  <a:txBody>
                    <a:bodyPr/>
                    <a:lstStyle/>
                    <a:p>
                      <a:pPr algn="l" rtl="0" fontAlgn="ctr"/>
                      <a:r>
                        <a:rPr lang="en-US" sz="1600" u="none" strike="noStrike">
                          <a:effectLst/>
                        </a:rPr>
                        <a:t>If you have not already done so, you can register here or follow the registration link -  https://touchpoint.eventsair.com/ieee-802-wireless-interim-session-jan-2022/registration/Site/Register</a:t>
                      </a:r>
                      <a:endParaRPr lang="en-US" sz="1600" b="1" i="0" u="none" strike="noStrike">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150169520"/>
                  </a:ext>
                </a:extLst>
              </a:tr>
              <a:tr h="1409560">
                <a:tc>
                  <a:txBody>
                    <a:bodyPr/>
                    <a:lstStyle/>
                    <a:p>
                      <a:pPr algn="l" rtl="0" fontAlgn="ctr"/>
                      <a:r>
                        <a:rPr lang="en-US" sz="1600" u="none" strike="noStrike" dirty="0">
                          <a:effectLst/>
                        </a:rPr>
                        <a:t>If you do not intend to register for this session you must leave this meeting and, if you have logged attendance on IMAT, email the 802.15 chair or vice chairs to have your attendance cancelled</a:t>
                      </a:r>
                      <a:endParaRPr lang="en-US" sz="1600" b="1" i="0" u="none" strike="noStrike" dirty="0">
                        <a:solidFill>
                          <a:srgbClr val="000000"/>
                        </a:solidFill>
                        <a:effectLst/>
                        <a:latin typeface="Times New Roman" panose="02020603050405020304" pitchFamily="18" charset="0"/>
                      </a:endParaRPr>
                    </a:p>
                  </a:txBody>
                  <a:tcPr marL="155275" marR="4313" marT="4313" marB="0" anchor="ctr"/>
                </a:tc>
                <a:extLst>
                  <a:ext uri="{0D108BD9-81ED-4DB2-BD59-A6C34878D82A}">
                    <a16:rowId xmlns:a16="http://schemas.microsoft.com/office/drawing/2014/main" val="2501595499"/>
                  </a:ext>
                </a:extLst>
              </a:tr>
            </a:tbl>
          </a:graphicData>
        </a:graphic>
      </p:graphicFrame>
    </p:spTree>
    <p:extLst>
      <p:ext uri="{BB962C8B-B14F-4D97-AF65-F5344CB8AC3E}">
        <p14:creationId xmlns:p14="http://schemas.microsoft.com/office/powerpoint/2010/main" val="122687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255638" y="1459582"/>
            <a:ext cx="8824450" cy="5206793"/>
          </a:xfrm>
        </p:spPr>
        <p:txBody>
          <a:bodyPr/>
          <a:lstStyle/>
          <a:p>
            <a:pPr marL="0" indent="0">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buNone/>
            </a:pPr>
            <a:r>
              <a:rPr lang="en-US" altLang="ja-JP" sz="2000" b="1" dirty="0"/>
              <a:t>Action:  </a:t>
            </a:r>
          </a:p>
          <a:p>
            <a:pPr>
              <a:lnSpc>
                <a:spcPts val="2200"/>
              </a:lnSpc>
              <a:buFont typeface="Arial" panose="020B0604020202020204" pitchFamily="34" charset="0"/>
              <a:buChar char="•"/>
            </a:pPr>
            <a:r>
              <a:rPr lang="en-US" altLang="ja-JP" sz="2000" dirty="0">
                <a:solidFill>
                  <a:srgbClr val="FF0000"/>
                </a:solidFill>
              </a:rPr>
              <a:t>Complete Channel Model Document(CMD) for revision</a:t>
            </a:r>
          </a:p>
          <a:p>
            <a:pPr>
              <a:lnSpc>
                <a:spcPts val="2200"/>
              </a:lnSpc>
              <a:buFont typeface="Arial" panose="020B0604020202020204" pitchFamily="34" charset="0"/>
              <a:buChar char="•"/>
            </a:pPr>
            <a:r>
              <a:rPr lang="en-US" altLang="ja-JP" sz="2000" dirty="0">
                <a:solidFill>
                  <a:srgbClr val="FF0000"/>
                </a:solidFill>
              </a:rPr>
              <a:t>Discussion on MAC for enhanced dependability</a:t>
            </a:r>
          </a:p>
          <a:p>
            <a:pPr>
              <a:lnSpc>
                <a:spcPts val="2200"/>
              </a:lnSpc>
              <a:buFont typeface="Arial" panose="020B0604020202020204" pitchFamily="34" charset="0"/>
              <a:buChar char="•"/>
            </a:pPr>
            <a:r>
              <a:rPr lang="en-US" altLang="ja-JP" sz="2000" dirty="0">
                <a:solidFill>
                  <a:srgbClr val="FF0000"/>
                </a:solidFill>
              </a:rPr>
              <a:t>Complete Technical Requirement Document(TRD)</a:t>
            </a:r>
          </a:p>
          <a:p>
            <a:pPr>
              <a:lnSpc>
                <a:spcPts val="2200"/>
              </a:lnSpc>
              <a:buFont typeface="Arial" panose="020B0604020202020204" pitchFamily="34" charset="0"/>
              <a:buChar char="•"/>
            </a:pPr>
            <a:r>
              <a:rPr lang="en-US" altLang="ja-JP" sz="2000" dirty="0">
                <a:solidFill>
                  <a:srgbClr val="FF0000"/>
                </a:solidFill>
              </a:rPr>
              <a:t>Feasibility and satisfaction in market of the TRD</a:t>
            </a:r>
          </a:p>
          <a:p>
            <a:pPr>
              <a:lnSpc>
                <a:spcPts val="2200"/>
              </a:lnSpc>
              <a:buFont typeface="Arial" panose="020B0604020202020204" pitchFamily="34" charset="0"/>
              <a:buChar char="•"/>
            </a:pPr>
            <a:r>
              <a:rPr lang="en-US" altLang="ja-JP" sz="2000" dirty="0">
                <a:solidFill>
                  <a:srgbClr val="FF0000"/>
                </a:solidFill>
              </a:rPr>
              <a:t>Feasibility of TSN of 802.1 in MAC and interference mitigation in PHY and MAC</a:t>
            </a:r>
          </a:p>
          <a:p>
            <a:pPr>
              <a:lnSpc>
                <a:spcPts val="2200"/>
              </a:lnSpc>
              <a:buFont typeface="Arial" panose="020B0604020202020204" pitchFamily="34" charset="0"/>
              <a:buChar char="•"/>
            </a:pPr>
            <a:r>
              <a:rPr lang="en-US" altLang="ja-JP" sz="2000" dirty="0">
                <a:solidFill>
                  <a:srgbClr val="FF0000"/>
                </a:solidFill>
              </a:rPr>
              <a:t>Joint Meeting with other groups for harmonization to resolve common problems</a:t>
            </a:r>
          </a:p>
          <a:p>
            <a:pPr>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buNone/>
            </a:pPr>
            <a:r>
              <a:rPr lang="en-US" altLang="ja-JP" sz="2000" dirty="0">
                <a:solidFill>
                  <a:srgbClr val="FF0000"/>
                </a:solidFill>
              </a:rPr>
              <a:t>     Complete all documents for call for proposals</a:t>
            </a:r>
          </a:p>
          <a:p>
            <a:pPr marL="0" indent="0">
              <a:buNone/>
            </a:pPr>
            <a:endParaRPr lang="en-US" altLang="ja-JP" sz="2000" dirty="0"/>
          </a:p>
          <a:p>
            <a:pPr marL="0" indent="0">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14</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dirty="0"/>
              <a:t>July 2022</a:t>
            </a:r>
          </a:p>
        </p:txBody>
      </p:sp>
    </p:spTree>
    <p:extLst>
      <p:ext uri="{BB962C8B-B14F-4D97-AF65-F5344CB8AC3E}">
        <p14:creationId xmlns:p14="http://schemas.microsoft.com/office/powerpoint/2010/main" val="127732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12946" y="1047817"/>
            <a:ext cx="8928992" cy="5517434"/>
          </a:xfrm>
          <a:ln/>
        </p:spPr>
        <p:txBody>
          <a:bodyPr>
            <a:noAutofit/>
          </a:bodyPr>
          <a:lstStyle/>
          <a:p>
            <a:pPr>
              <a:lnSpc>
                <a:spcPts val="1100"/>
              </a:lnSpc>
            </a:pPr>
            <a:r>
              <a:rPr lang="en-US" altLang="ja-JP" sz="1300" dirty="0"/>
              <a:t>TG15.6a meeting call to order</a:t>
            </a:r>
          </a:p>
          <a:p>
            <a:pPr>
              <a:lnSpc>
                <a:spcPts val="1100"/>
              </a:lnSpc>
            </a:pPr>
            <a:r>
              <a:rPr lang="en-US" altLang="ja-JP" sz="1300" dirty="0"/>
              <a:t>Call for essential patents and policies &amp; procedures reminder </a:t>
            </a:r>
          </a:p>
          <a:p>
            <a:pPr>
              <a:lnSpc>
                <a:spcPts val="1100"/>
              </a:lnSpc>
            </a:pPr>
            <a:r>
              <a:rPr lang="en-US" altLang="ja-JP" sz="1300" dirty="0"/>
              <a:t>Approve last meeting minutes: TG 15.6a Meeting Minutes for May 2022                          doc.#15-22-0301-00-06a</a:t>
            </a:r>
          </a:p>
          <a:p>
            <a:pPr>
              <a:lnSpc>
                <a:spcPts val="1100"/>
              </a:lnSpc>
            </a:pPr>
            <a:r>
              <a:rPr lang="en-US" altLang="ja-JP" sz="1300" dirty="0"/>
              <a:t>Agenda of TG15.6ma  July Meeting                                                                                   doc.#15-22-0338-00-06ma   </a:t>
            </a:r>
          </a:p>
          <a:p>
            <a:pPr>
              <a:lnSpc>
                <a:spcPts val="1100"/>
              </a:lnSpc>
            </a:pPr>
            <a:r>
              <a:rPr lang="en-US" altLang="ja-JP" sz="1300" dirty="0"/>
              <a:t>Review</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doc.#15-21-0023-06-0dep</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2.   Revision PAR and CSD for IEEE802.15.6ma                           doc.#15-22-0168-02-06a    doc.#15-22-0167-03-06a</a:t>
            </a:r>
          </a:p>
          <a:p>
            <a:pPr marL="514350" marR="0" lvl="1" indent="0" algn="l" defTabSz="914400" rtl="0" eaLnBrk="1" fontAlgn="base" latinLnBrk="0" hangingPunct="1">
              <a:lnSpc>
                <a:spcPts val="1500"/>
              </a:lnSpc>
              <a:spcBef>
                <a:spcPts val="0"/>
              </a:spcBef>
              <a:spcAft>
                <a:spcPts val="0"/>
              </a:spcAft>
              <a:buClrTx/>
              <a:buSzTx/>
              <a:buNone/>
              <a:tabLst/>
              <a:defRPr/>
            </a:pPr>
            <a:r>
              <a:rPr lang="en-US" altLang="ja-JP" sz="1200" dirty="0">
                <a:solidFill>
                  <a:srgbClr val="000000"/>
                </a:solidFill>
                <a:latin typeface="Arial"/>
                <a:cs typeface="Times New Roman" pitchFamily="18" charset="0"/>
              </a:rPr>
              <a:t>3.   Summary of Channel and Environment Model                                                                     doc.#15-22-0091-01-06a </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Considerations for MAC protocol in IEEE 802.15.6 BAN with Enhanced Dependability        doc.#15-22-0186-01-06a  </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Interference modeling in the Technical Requirements Document                                         doc.#15-22-0052-00-06a</a:t>
            </a:r>
          </a:p>
          <a:p>
            <a:pPr marR="0" lvl="1" indent="-228600" algn="l" defTabSz="914400" rtl="0" eaLnBrk="1" fontAlgn="base" latinLnBrk="0" hangingPunct="1">
              <a:lnSpc>
                <a:spcPts val="1500"/>
              </a:lnSpc>
              <a:spcBef>
                <a:spcPts val="0"/>
              </a:spcBef>
              <a:spcAft>
                <a:spcPts val="0"/>
              </a:spcAft>
              <a:buClrTx/>
              <a:buSzTx/>
              <a:buAutoNum type="arabicPeriod" startAt="4"/>
              <a:tabLst/>
              <a:defRPr/>
            </a:pPr>
            <a:r>
              <a:rPr lang="en-US" altLang="ja-JP" sz="1200" dirty="0">
                <a:solidFill>
                  <a:srgbClr val="000000"/>
                </a:solidFill>
                <a:latin typeface="Arial"/>
                <a:cs typeface="Times New Roman" pitchFamily="18" charset="0"/>
              </a:rPr>
              <a:t>Coordinator-to-coordinator communication for Body Area Networks                                     doc.#15-21-0582-02-06a               </a:t>
            </a:r>
          </a:p>
          <a:p>
            <a:pPr marL="171450" lvl="1" indent="-171450">
              <a:lnSpc>
                <a:spcPts val="15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Draft Document of MAC with Enhanced Dependability                                                        doc.#15-222-0277-01-06a </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for supporting dependable BAN service classes</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Proposal on Interference Avoidance in Coexisting  Dependable BANs</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C2C MAC Technical Requirements</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Solution for Coexisting BANs and Other Networks with MAC-Bridge and Integrated Terminal    21-0245-02-06a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Collaboration with ETSI </a:t>
            </a:r>
            <a:r>
              <a:rPr lang="en-US" altLang="ja-JP" sz="1200" dirty="0" err="1">
                <a:solidFill>
                  <a:srgbClr val="000000"/>
                </a:solidFill>
                <a:latin typeface="Arial"/>
                <a:cs typeface="Times New Roman" pitchFamily="18" charset="0"/>
              </a:rPr>
              <a:t>SmartBAN</a:t>
            </a:r>
            <a:r>
              <a:rPr lang="en-US" altLang="ja-JP" sz="1200" dirty="0">
                <a:solidFill>
                  <a:srgbClr val="000000"/>
                </a:solidFill>
                <a:latin typeface="Arial"/>
                <a:cs typeface="Times New Roman" pitchFamily="18" charset="0"/>
              </a:rPr>
              <a:t> and propagation characteristics of UWB communication applications including medical implants</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Channel Model for Wearable and Implant BAN in use case of BMI and BCI</a:t>
            </a:r>
          </a:p>
          <a:p>
            <a:pPr marL="800100" marR="0" lvl="1" indent="-285750" algn="l" defTabSz="914400" rtl="0" eaLnBrk="1" fontAlgn="base" latinLnBrk="0" hangingPunct="1">
              <a:lnSpc>
                <a:spcPts val="15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UWB Channel Models Document</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 doc.#15-22-0xxx-00-06ma </a:t>
            </a:r>
            <a:endPar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endParaRPr>
          </a:p>
          <a:p>
            <a:pPr>
              <a:lnSpc>
                <a:spcPts val="1100"/>
              </a:lnSpc>
            </a:pPr>
            <a:r>
              <a:rPr lang="en-US" altLang="ja-JP" sz="1300" dirty="0"/>
              <a:t>Discussion</a:t>
            </a:r>
          </a:p>
          <a:p>
            <a:pPr marL="0" indent="0">
              <a:lnSpc>
                <a:spcPts val="1100"/>
              </a:lnSpc>
              <a:buNone/>
            </a:pPr>
            <a:r>
              <a:rPr lang="en-US" altLang="ja-JP" sz="1300" dirty="0"/>
              <a:t>           1.   Common Channel Model for Harmonization with TG 15.6a, 4ab, 5.14, and ETSI Smart BAN</a:t>
            </a:r>
          </a:p>
          <a:p>
            <a:pPr marL="0" indent="0">
              <a:lnSpc>
                <a:spcPts val="1100"/>
              </a:lnSpc>
              <a:buNone/>
            </a:pPr>
            <a:r>
              <a:rPr lang="en-US" altLang="ja-JP" sz="1300" dirty="0"/>
              <a:t>          :2.   Complete Channel Model Document(CMD)</a:t>
            </a:r>
          </a:p>
          <a:p>
            <a:pPr marL="0" indent="0">
              <a:lnSpc>
                <a:spcPts val="1100"/>
              </a:lnSpc>
              <a:buNone/>
            </a:pPr>
            <a:r>
              <a:rPr lang="en-US" altLang="ja-JP" sz="1300" dirty="0"/>
              <a:t>           3.   Complete TRD of Enhanced Dependable BAN for Revision of IEEE802.15.6-2012</a:t>
            </a:r>
          </a:p>
          <a:p>
            <a:pPr marL="0" indent="0">
              <a:lnSpc>
                <a:spcPts val="1100"/>
              </a:lnSpc>
              <a:buNone/>
            </a:pPr>
            <a:r>
              <a:rPr lang="en-US" altLang="ja-JP" sz="1300" dirty="0"/>
              <a:t>           4.   Feasible Technologies for Satisfying the Technical Requirement</a:t>
            </a:r>
          </a:p>
          <a:p>
            <a:pPr marL="0" indent="0">
              <a:lnSpc>
                <a:spcPts val="1100"/>
              </a:lnSpc>
              <a:buNone/>
            </a:pPr>
            <a:r>
              <a:rPr lang="en-US" altLang="ja-JP" sz="1300" dirty="0"/>
              <a:t>           5.   Timeline for next July and September meetings and later  </a:t>
            </a:r>
          </a:p>
          <a:p>
            <a:pPr marL="0" indent="0">
              <a:lnSpc>
                <a:spcPts val="1100"/>
              </a:lnSpc>
              <a:buNone/>
            </a:pPr>
            <a:r>
              <a:rPr lang="en-US" altLang="ja-JP" sz="1300" dirty="0"/>
              <a:t>                                                                      </a:t>
            </a:r>
          </a:p>
          <a:p>
            <a:pPr marL="0" indent="0">
              <a:lnSpc>
                <a:spcPts val="1100"/>
              </a:lnSpc>
              <a:buNone/>
            </a:pPr>
            <a:endParaRPr lang="en-US" altLang="ja-JP" sz="13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15</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6" name="図 5">
            <a:extLst>
              <a:ext uri="{FF2B5EF4-FFF2-40B4-BE49-F238E27FC236}">
                <a16:creationId xmlns:a16="http://schemas.microsoft.com/office/drawing/2014/main" id="{D57AFB43-6F68-A289-D83C-7767BD411E41}"/>
              </a:ext>
            </a:extLst>
          </p:cNvPr>
          <p:cNvPicPr>
            <a:picLocks noChangeAspect="1"/>
          </p:cNvPicPr>
          <p:nvPr/>
        </p:nvPicPr>
        <p:blipFill>
          <a:blip r:embed="rId3"/>
          <a:stretch>
            <a:fillRect/>
          </a:stretch>
        </p:blipFill>
        <p:spPr>
          <a:xfrm>
            <a:off x="21767" y="2132150"/>
            <a:ext cx="9144000" cy="4292984"/>
          </a:xfrm>
          <a:prstGeom prst="rect">
            <a:avLst/>
          </a:prstGeom>
        </p:spPr>
      </p:pic>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340706" y="1050595"/>
            <a:ext cx="68780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游ゴシック" panose="020F0502020204030204"/>
                <a:ea typeface="游ゴシック" panose="020B0400000000000000" pitchFamily="50" charset="-128"/>
              </a:rPr>
              <a:t>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G15.6ma has three own sessions and one joint session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  AM1  8:00-10:00 EDT, July 12(TUE),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21:00-23:00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   AM1  8:30-10:00 EDT, July 13(WED),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21:30-23:00 JST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Joint Session TG6a,TG4ab,TG14:AM2 10:30-11:30 July 13(WED EDT,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23:30-24:30 JST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  AM1  9:00-11:00 EDT, July 14(THU),   </a:t>
            </a:r>
            <a:r>
              <a:rPr kumimoji="1" lang="en-US" altLang="ja-JP" sz="1200" b="1" i="0" u="none" strike="noStrike" kern="1200" cap="none" spc="0" normalizeH="0" baseline="0" noProof="0" dirty="0">
                <a:ln>
                  <a:noFill/>
                </a:ln>
                <a:solidFill>
                  <a:srgbClr val="FF00FF"/>
                </a:solidFill>
                <a:effectLst/>
                <a:highlight>
                  <a:srgbClr val="FFFF00"/>
                </a:highlight>
                <a:uLnTx/>
                <a:uFillTx/>
                <a:latin typeface="游ゴシック" panose="020F0502020204030204"/>
                <a:ea typeface="游ゴシック" panose="020B0400000000000000" pitchFamily="50" charset="-128"/>
                <a:cs typeface="+mn-cs"/>
              </a:rPr>
              <a:t>21:00-23:00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70353" y="670987"/>
            <a:ext cx="7803293" cy="379608"/>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10-18</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r>
              <a:rPr lang="en-US" altLang="ja-JP"/>
              <a:t>July 2022</a:t>
            </a:r>
            <a:endParaRPr lang="en-US" altLang="ja-JP" dirty="0"/>
          </a:p>
        </p:txBody>
      </p:sp>
      <p:sp>
        <p:nvSpPr>
          <p:cNvPr id="11" name="正方形/長方形 10">
            <a:extLst>
              <a:ext uri="{FF2B5EF4-FFF2-40B4-BE49-F238E27FC236}">
                <a16:creationId xmlns:a16="http://schemas.microsoft.com/office/drawing/2014/main" id="{837C72FD-46B1-7970-9365-4230F24875CC}"/>
              </a:ext>
            </a:extLst>
          </p:cNvPr>
          <p:cNvSpPr/>
          <p:nvPr/>
        </p:nvSpPr>
        <p:spPr bwMode="auto">
          <a:xfrm>
            <a:off x="5127177" y="2890156"/>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rgbClr val="FF00FF"/>
              </a:solidFill>
              <a:effectLst/>
              <a:latin typeface="Times New Roman" pitchFamily="18" charset="0"/>
            </a:endParaRPr>
          </a:p>
        </p:txBody>
      </p:sp>
      <p:sp>
        <p:nvSpPr>
          <p:cNvPr id="18" name="正方形/長方形 17">
            <a:extLst>
              <a:ext uri="{FF2B5EF4-FFF2-40B4-BE49-F238E27FC236}">
                <a16:creationId xmlns:a16="http://schemas.microsoft.com/office/drawing/2014/main" id="{CE498819-ED66-39DD-E236-39F0D5335A83}"/>
              </a:ext>
            </a:extLst>
          </p:cNvPr>
          <p:cNvSpPr/>
          <p:nvPr/>
        </p:nvSpPr>
        <p:spPr bwMode="auto">
          <a:xfrm>
            <a:off x="3043996" y="3701143"/>
            <a:ext cx="1230073" cy="261257"/>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9" name="正方形/長方形 18">
            <a:extLst>
              <a:ext uri="{FF2B5EF4-FFF2-40B4-BE49-F238E27FC236}">
                <a16:creationId xmlns:a16="http://schemas.microsoft.com/office/drawing/2014/main" id="{DE4AB7C8-5491-1896-A28F-8551C3836EFE}"/>
              </a:ext>
            </a:extLst>
          </p:cNvPr>
          <p:cNvSpPr/>
          <p:nvPr/>
        </p:nvSpPr>
        <p:spPr bwMode="auto">
          <a:xfrm>
            <a:off x="6596741" y="4761046"/>
            <a:ext cx="1164764" cy="45320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0" name="正方形/長方形 19">
            <a:extLst>
              <a:ext uri="{FF2B5EF4-FFF2-40B4-BE49-F238E27FC236}">
                <a16:creationId xmlns:a16="http://schemas.microsoft.com/office/drawing/2014/main" id="{34918DBF-42C9-889A-F5C3-B5B13C2A3580}"/>
              </a:ext>
            </a:extLst>
          </p:cNvPr>
          <p:cNvSpPr/>
          <p:nvPr/>
        </p:nvSpPr>
        <p:spPr bwMode="auto">
          <a:xfrm>
            <a:off x="4274069" y="3473994"/>
            <a:ext cx="1157894" cy="227149"/>
          </a:xfrm>
          <a:prstGeom prst="rect">
            <a:avLst/>
          </a:prstGeom>
          <a:noFill/>
          <a:ln w="38100" cap="flat" cmpd="sng" algn="ctr">
            <a:solidFill>
              <a:srgbClr val="FF00FF"/>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2" name="正方形/長方形 21">
            <a:extLst>
              <a:ext uri="{FF2B5EF4-FFF2-40B4-BE49-F238E27FC236}">
                <a16:creationId xmlns:a16="http://schemas.microsoft.com/office/drawing/2014/main" id="{8C067CEA-BB4D-44B9-E02D-FF5CB6AFFECF}"/>
              </a:ext>
            </a:extLst>
          </p:cNvPr>
          <p:cNvSpPr/>
          <p:nvPr/>
        </p:nvSpPr>
        <p:spPr bwMode="auto">
          <a:xfrm>
            <a:off x="6302819" y="3004458"/>
            <a:ext cx="304787" cy="376176"/>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rgbClr val="FF00FF"/>
              </a:solidFill>
              <a:effectLst/>
              <a:latin typeface="Times New Roman" pitchFamily="18" charset="0"/>
            </a:endParaRPr>
          </a:p>
        </p:txBody>
      </p:sp>
      <p:sp>
        <p:nvSpPr>
          <p:cNvPr id="23" name="正方形/長方形 22">
            <a:extLst>
              <a:ext uri="{FF2B5EF4-FFF2-40B4-BE49-F238E27FC236}">
                <a16:creationId xmlns:a16="http://schemas.microsoft.com/office/drawing/2014/main" id="{9AE5358A-28B8-C438-20D4-0729DB8CD91D}"/>
              </a:ext>
            </a:extLst>
          </p:cNvPr>
          <p:cNvSpPr/>
          <p:nvPr/>
        </p:nvSpPr>
        <p:spPr bwMode="auto">
          <a:xfrm>
            <a:off x="7456718" y="2911928"/>
            <a:ext cx="304787" cy="453209"/>
          </a:xfrm>
          <a:prstGeom prst="rect">
            <a:avLst/>
          </a:prstGeom>
          <a:noFill/>
          <a:ln w="381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rgbClr val="FF00FF"/>
              </a:solidFill>
              <a:effectLst/>
              <a:latin typeface="Times New Roman" pitchFamily="18" charset="0"/>
            </a:endParaRPr>
          </a:p>
        </p:txBody>
      </p:sp>
    </p:spTree>
    <p:extLst>
      <p:ext uri="{BB962C8B-B14F-4D97-AF65-F5344CB8AC3E}">
        <p14:creationId xmlns:p14="http://schemas.microsoft.com/office/powerpoint/2010/main" val="311150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81E9D3F-75A5-E740-D662-6AB22AF49F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lang="en-US" altLang="ja-JP" smtClean="0"/>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685798" y="568411"/>
            <a:ext cx="8044545" cy="343046"/>
          </a:xfrm>
        </p:spPr>
        <p:txBody>
          <a:bodyPr>
            <a:noAutofit/>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Plenary Session Schedule for 10-18</a:t>
            </a:r>
            <a:r>
              <a:rPr kumimoji="1" lang="en-US" altLang="ja-JP" sz="2400" b="1" i="0" u="none" strike="noStrike" kern="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th</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July 2022</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p:txBody>
          <a:bodyPr/>
          <a:lstStyle/>
          <a:p>
            <a:r>
              <a:rPr lang="en-US" altLang="ja-JP"/>
              <a:t>July 2022</a:t>
            </a:r>
            <a:endParaRPr lang="en-US" altLang="ja-JP" dirty="0"/>
          </a:p>
        </p:txBody>
      </p:sp>
      <p:graphicFrame>
        <p:nvGraphicFramePr>
          <p:cNvPr id="8" name="コンテンツ プレースホルダー 8">
            <a:extLst>
              <a:ext uri="{FF2B5EF4-FFF2-40B4-BE49-F238E27FC236}">
                <a16:creationId xmlns:a16="http://schemas.microsoft.com/office/drawing/2014/main" id="{FEF2E889-EDAD-445E-8EE3-7AC2F13064F9}"/>
              </a:ext>
            </a:extLst>
          </p:cNvPr>
          <p:cNvGraphicFramePr>
            <a:graphicFrameLocks/>
          </p:cNvGraphicFramePr>
          <p:nvPr>
            <p:extLst>
              <p:ext uri="{D42A27DB-BD31-4B8C-83A1-F6EECF244321}">
                <p14:modId xmlns:p14="http://schemas.microsoft.com/office/powerpoint/2010/main" val="3213779520"/>
              </p:ext>
            </p:extLst>
          </p:nvPr>
        </p:nvGraphicFramePr>
        <p:xfrm>
          <a:off x="239486" y="867913"/>
          <a:ext cx="8706796" cy="1661160"/>
        </p:xfrm>
        <a:graphic>
          <a:graphicData uri="http://schemas.openxmlformats.org/drawingml/2006/table">
            <a:tbl>
              <a:tblPr firstRow="1" bandRow="1">
                <a:tableStyleId>{93296810-A885-4BE3-A3E7-6D5BEEA58F35}</a:tableStyleId>
              </a:tblPr>
              <a:tblGrid>
                <a:gridCol w="2240970">
                  <a:extLst>
                    <a:ext uri="{9D8B030D-6E8A-4147-A177-3AD203B41FA5}">
                      <a16:colId xmlns:a16="http://schemas.microsoft.com/office/drawing/2014/main" val="20000"/>
                    </a:ext>
                  </a:extLst>
                </a:gridCol>
                <a:gridCol w="1636261">
                  <a:extLst>
                    <a:ext uri="{9D8B030D-6E8A-4147-A177-3AD203B41FA5}">
                      <a16:colId xmlns:a16="http://schemas.microsoft.com/office/drawing/2014/main" val="20001"/>
                    </a:ext>
                  </a:extLst>
                </a:gridCol>
                <a:gridCol w="1516891">
                  <a:extLst>
                    <a:ext uri="{9D8B030D-6E8A-4147-A177-3AD203B41FA5}">
                      <a16:colId xmlns:a16="http://schemas.microsoft.com/office/drawing/2014/main" val="20002"/>
                    </a:ext>
                  </a:extLst>
                </a:gridCol>
                <a:gridCol w="1960987">
                  <a:extLst>
                    <a:ext uri="{9D8B030D-6E8A-4147-A177-3AD203B41FA5}">
                      <a16:colId xmlns:a16="http://schemas.microsoft.com/office/drawing/2014/main" val="2295029801"/>
                    </a:ext>
                  </a:extLst>
                </a:gridCol>
                <a:gridCol w="1351687">
                  <a:extLst>
                    <a:ext uri="{9D8B030D-6E8A-4147-A177-3AD203B41FA5}">
                      <a16:colId xmlns:a16="http://schemas.microsoft.com/office/drawing/2014/main" val="20004"/>
                    </a:ext>
                  </a:extLst>
                </a:gridCol>
              </a:tblGrid>
              <a:tr h="397541">
                <a:tc>
                  <a:txBody>
                    <a:bodyPr/>
                    <a:lstStyle/>
                    <a:p>
                      <a:endParaRPr kumimoji="1" lang="ja-JP" altLang="en-US" dirty="0"/>
                    </a:p>
                  </a:txBody>
                  <a:tcPr>
                    <a:solidFill>
                      <a:srgbClr val="0070C0"/>
                    </a:solidFill>
                  </a:tcPr>
                </a:tc>
                <a:tc>
                  <a:txBody>
                    <a:bodyPr/>
                    <a:lstStyle/>
                    <a:p>
                      <a:pPr algn="ctr"/>
                      <a:r>
                        <a:rPr kumimoji="1" lang="en-US" altLang="ja-JP" sz="1100" dirty="0"/>
                        <a:t>July 11</a:t>
                      </a:r>
                      <a:r>
                        <a:rPr kumimoji="1" lang="en-US" altLang="ja-JP" sz="1100" baseline="30000" dirty="0"/>
                        <a:t>th</a:t>
                      </a:r>
                    </a:p>
                    <a:p>
                      <a:pPr algn="ctr"/>
                      <a:r>
                        <a:rPr kumimoji="1" lang="en-US" altLang="ja-JP" sz="1100" dirty="0"/>
                        <a:t>Monday</a:t>
                      </a:r>
                      <a:endParaRPr kumimoji="1" lang="ja-JP" altLang="en-US" sz="1100" dirty="0"/>
                    </a:p>
                  </a:txBody>
                  <a:tcPr anchor="ctr">
                    <a:solidFill>
                      <a:srgbClr val="0070C0"/>
                    </a:solidFill>
                  </a:tcPr>
                </a:tc>
                <a:tc>
                  <a:txBody>
                    <a:bodyPr/>
                    <a:lstStyle/>
                    <a:p>
                      <a:pPr algn="ctr"/>
                      <a:r>
                        <a:rPr kumimoji="1" lang="en-US" altLang="ja-JP" sz="1100" dirty="0"/>
                        <a:t>July 12</a:t>
                      </a:r>
                      <a:r>
                        <a:rPr kumimoji="1" lang="en-US" altLang="ja-JP" sz="1100" baseline="30000" dirty="0"/>
                        <a:t>th</a:t>
                      </a:r>
                      <a:endParaRPr kumimoji="1" lang="en-US" altLang="ja-JP" sz="1100" dirty="0"/>
                    </a:p>
                    <a:p>
                      <a:pPr algn="ctr"/>
                      <a:r>
                        <a:rPr kumimoji="1" lang="en-US" altLang="ja-JP" sz="1100" dirty="0"/>
                        <a:t>Tuesday</a:t>
                      </a:r>
                      <a:endParaRPr kumimoji="1" lang="ja-JP" altLang="en-US" sz="1100" dirty="0"/>
                    </a:p>
                  </a:txBody>
                  <a:tcPr anchor="ctr">
                    <a:solidFill>
                      <a:srgbClr val="0070C0"/>
                    </a:solidFill>
                  </a:tcPr>
                </a:tc>
                <a:tc>
                  <a:txBody>
                    <a:bodyPr/>
                    <a:lstStyle/>
                    <a:p>
                      <a:pPr algn="ctr"/>
                      <a:r>
                        <a:rPr kumimoji="1" lang="en-US" altLang="ja-JP" sz="1100" dirty="0"/>
                        <a:t>July 13</a:t>
                      </a:r>
                      <a:r>
                        <a:rPr kumimoji="1" lang="en-US" altLang="ja-JP" sz="1100" baseline="30000" dirty="0"/>
                        <a:t>th</a:t>
                      </a:r>
                      <a:endParaRPr kumimoji="1" lang="en-US" altLang="ja-JP" sz="1100" dirty="0"/>
                    </a:p>
                    <a:p>
                      <a:pPr algn="ctr"/>
                      <a:r>
                        <a:rPr kumimoji="1" lang="en-US" altLang="ja-JP" sz="1100" dirty="0"/>
                        <a:t>Wednesday</a:t>
                      </a:r>
                      <a:endParaRPr kumimoji="1" lang="ja-JP" altLang="en-US" sz="1100" dirty="0"/>
                    </a:p>
                  </a:txBody>
                  <a:tcPr anchor="ctr">
                    <a:solidFill>
                      <a:srgbClr val="0070C0"/>
                    </a:solidFill>
                  </a:tcPr>
                </a:tc>
                <a:tc>
                  <a:txBody>
                    <a:bodyPr/>
                    <a:lstStyle/>
                    <a:p>
                      <a:pPr algn="ctr"/>
                      <a:r>
                        <a:rPr kumimoji="1" lang="en-US" altLang="ja-JP" sz="1100" dirty="0"/>
                        <a:t>July 14</a:t>
                      </a:r>
                      <a:r>
                        <a:rPr kumimoji="1" lang="en-US" altLang="ja-JP" sz="1100" baseline="30000" dirty="0"/>
                        <a:t>th</a:t>
                      </a:r>
                      <a:endParaRPr kumimoji="1" lang="en-US" altLang="ja-JP" sz="1100" dirty="0"/>
                    </a:p>
                    <a:p>
                      <a:pPr algn="ctr"/>
                      <a:r>
                        <a:rPr kumimoji="1" lang="en-US" altLang="ja-JP" sz="1100" dirty="0"/>
                        <a:t>Thursday</a:t>
                      </a:r>
                      <a:endParaRPr kumimoji="1" lang="ja-JP" altLang="en-US" sz="1100" dirty="0"/>
                    </a:p>
                  </a:txBody>
                  <a:tcPr anchor="ctr">
                    <a:solidFill>
                      <a:srgbClr val="0070C0"/>
                    </a:solidFill>
                  </a:tcPr>
                </a:tc>
                <a:extLst>
                  <a:ext uri="{0D108BD9-81ED-4DB2-BD59-A6C34878D82A}">
                    <a16:rowId xmlns:a16="http://schemas.microsoft.com/office/drawing/2014/main" val="10000"/>
                  </a:ext>
                </a:extLst>
              </a:tr>
              <a:tr h="383343">
                <a:tc>
                  <a:txBody>
                    <a:bodyPr/>
                    <a:lstStyle/>
                    <a:p>
                      <a:pPr algn="ctr"/>
                      <a:r>
                        <a:rPr kumimoji="1" lang="en-US" altLang="ja-JP" sz="1000" b="1" dirty="0"/>
                        <a:t>EDT 8:00AM-10:00AM</a:t>
                      </a:r>
                    </a:p>
                    <a:p>
                      <a:pPr algn="ctr"/>
                      <a:r>
                        <a:rPr kumimoji="1" lang="en-US" altLang="ja-JP" sz="1000" b="1" dirty="0"/>
                        <a:t>JST: 9:00-11:00PM</a:t>
                      </a:r>
                      <a:endParaRPr kumimoji="1" lang="ja-JP" altLang="en-US" sz="1000" b="1" dirty="0"/>
                    </a:p>
                  </a:txBody>
                  <a:tcPr anchor="ctr">
                    <a:solidFill>
                      <a:schemeClr val="accent1">
                        <a:lumMod val="20000"/>
                        <a:lumOff val="80000"/>
                      </a:schemeClr>
                    </a:solidFill>
                  </a:tcPr>
                </a:tc>
                <a:tc>
                  <a:txBody>
                    <a:bodyPr/>
                    <a:lstStyle/>
                    <a:p>
                      <a:pPr algn="ctr"/>
                      <a:endParaRPr kumimoji="1" lang="en-US" altLang="ja-JP" sz="1050" b="1" dirty="0">
                        <a:solidFill>
                          <a:schemeClr val="tx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AM1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Session 1</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rPr>
                        <a:t>8:30-10:00</a:t>
                      </a:r>
                      <a:r>
                        <a:rPr kumimoji="1" lang="en-US" altLang="ja-JP" sz="1050" b="1" dirty="0">
                          <a:solidFill>
                            <a:srgbClr val="FF0000"/>
                          </a:solidFill>
                        </a:rPr>
                        <a:t>AM1 TG15.6ma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Session 2</a:t>
                      </a: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rgbClr val="FF0000"/>
                          </a:solidFill>
                        </a:rPr>
                        <a:t>AM1 TG15.6ma Session 3</a:t>
                      </a:r>
                    </a:p>
                  </a:txBody>
                  <a:tcPr anchor="ctr">
                    <a:solidFill>
                      <a:schemeClr val="accent1">
                        <a:lumMod val="20000"/>
                        <a:lumOff val="80000"/>
                      </a:schemeClr>
                    </a:solidFill>
                  </a:tcPr>
                </a:tc>
                <a:extLst>
                  <a:ext uri="{0D108BD9-81ED-4DB2-BD59-A6C34878D82A}">
                    <a16:rowId xmlns:a16="http://schemas.microsoft.com/office/drawing/2014/main" val="10001"/>
                  </a:ext>
                </a:extLst>
              </a:tr>
              <a:tr h="383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EDT 11:30AM-12:30AM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lt"/>
                          <a:ea typeface="+mn-ea"/>
                          <a:cs typeface="+mn-cs"/>
                        </a:rPr>
                        <a:t>JST:+1day 0:30-1:30AM</a:t>
                      </a:r>
                      <a:endParaRPr kumimoji="1" lang="ja-JP" altLang="en-US" sz="1000" b="1" i="0" u="none" strike="noStrike" kern="1200" cap="none" spc="0" normalizeH="0" baseline="0" noProof="0" dirty="0">
                        <a:ln>
                          <a:noFill/>
                        </a:ln>
                        <a:solidFill>
                          <a:srgbClr val="000000"/>
                        </a:solidFill>
                        <a:effectLst/>
                        <a:uLnTx/>
                        <a:uFillTx/>
                        <a:latin typeface="+mn-lt"/>
                        <a:ea typeface="+mn-ea"/>
                        <a:cs typeface="+mn-cs"/>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rPr>
                        <a:t>IEEE802.15 Opening Plenary</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rPr>
                        <a:t>AM2 Joint Session TG15.6a, 4ab, &amp;TG14</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a:solidFill>
                          <a:srgbClr val="FF0000"/>
                        </a:solidFill>
                      </a:endParaRPr>
                    </a:p>
                  </a:txBody>
                  <a:tcPr anchor="ctr">
                    <a:solidFill>
                      <a:schemeClr val="accent1">
                        <a:lumMod val="40000"/>
                        <a:lumOff val="60000"/>
                      </a:schemeClr>
                    </a:solidFill>
                  </a:tcPr>
                </a:tc>
                <a:extLst>
                  <a:ext uri="{0D108BD9-81ED-4DB2-BD59-A6C34878D82A}">
                    <a16:rowId xmlns:a16="http://schemas.microsoft.com/office/drawing/2014/main" val="186286474"/>
                  </a:ext>
                </a:extLst>
              </a:tr>
              <a:tr h="383343">
                <a:tc>
                  <a:txBody>
                    <a:bodyPr/>
                    <a:lstStyle/>
                    <a:p>
                      <a:pPr algn="ctr"/>
                      <a:r>
                        <a:rPr kumimoji="1" lang="en-US" altLang="ja-JP" sz="1000" b="1" dirty="0"/>
                        <a:t>EDT 4:30PM-15:30PM</a:t>
                      </a:r>
                    </a:p>
                    <a:p>
                      <a:pPr algn="ctr"/>
                      <a:r>
                        <a:rPr kumimoji="1" lang="en-US" altLang="ja-JP" sz="1000" b="1" dirty="0"/>
                        <a:t>JST:+1day 5:00-6:00AM</a:t>
                      </a:r>
                      <a:endParaRPr kumimoji="1" lang="ja-JP" altLang="en-US" sz="10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chemeClr val="tx1"/>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FF0000"/>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chemeClr val="tx1"/>
                          </a:solidFill>
                        </a:rPr>
                        <a:t>IEEE802.15 Closing Plenary</a:t>
                      </a:r>
                      <a:endParaRPr kumimoji="1" lang="en-US" altLang="ja-JP" sz="1050" b="1" u="none" dirty="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3997949460"/>
                  </a:ext>
                </a:extLst>
              </a:tr>
            </a:tbl>
          </a:graphicData>
        </a:graphic>
      </p:graphicFrame>
      <p:sp>
        <p:nvSpPr>
          <p:cNvPr id="10" name="テキスト ボックス 9">
            <a:extLst>
              <a:ext uri="{FF2B5EF4-FFF2-40B4-BE49-F238E27FC236}">
                <a16:creationId xmlns:a16="http://schemas.microsoft.com/office/drawing/2014/main" id="{5273EFF9-103B-B17F-28B3-64AF22919207}"/>
              </a:ext>
            </a:extLst>
          </p:cNvPr>
          <p:cNvSpPr txBox="1"/>
          <p:nvPr/>
        </p:nvSpPr>
        <p:spPr>
          <a:xfrm>
            <a:off x="770695" y="2626726"/>
            <a:ext cx="7644378" cy="4401205"/>
          </a:xfrm>
          <a:prstGeom prst="rect">
            <a:avLst/>
          </a:prstGeom>
          <a:noFill/>
        </p:spPr>
        <p:txBody>
          <a:bodyPr wrap="square">
            <a:spAutoFit/>
          </a:bodyPr>
          <a:lstStyle/>
          <a:p>
            <a:pPr marL="0" algn="l" rtl="0" eaLnBrk="1" fontAlgn="ctr" latinLnBrk="0" hangingPunct="1">
              <a:spcBef>
                <a:spcPts val="0"/>
              </a:spcBef>
              <a:spcAft>
                <a:spcPts val="0"/>
              </a:spcAft>
            </a:pPr>
            <a:r>
              <a:rPr kumimoji="1" lang="en-US" altLang="ja-JP" sz="1400" b="1" i="0" u="none" strike="noStrike" kern="1200" dirty="0">
                <a:solidFill>
                  <a:srgbClr val="000000"/>
                </a:solidFill>
                <a:effectLst/>
                <a:latin typeface="Arial" panose="020B0604020202020204" pitchFamily="34" charset="0"/>
              </a:rPr>
              <a:t> 1. TG 15.6ma</a:t>
            </a:r>
            <a:r>
              <a:rPr kumimoji="1" lang="en-US" altLang="ja-JP" sz="1400" b="1" i="0" u="none" strike="noStrike" kern="1200" dirty="0">
                <a:solidFill>
                  <a:srgbClr val="000000"/>
                </a:solidFill>
                <a:effectLst/>
                <a:latin typeface="ＭＳ ゴシック" panose="020B0609070205080204" pitchFamily="49" charset="-128"/>
                <a:ea typeface="ＭＳ ゴシック" panose="020B0609070205080204" pitchFamily="49" charset="-128"/>
              </a:rPr>
              <a:t>　</a:t>
            </a:r>
            <a:r>
              <a:rPr kumimoji="1" lang="en-US" altLang="ja-JP" sz="1400" b="1" i="0" u="none" strike="noStrike" kern="1200" dirty="0">
                <a:solidFill>
                  <a:srgbClr val="000000"/>
                </a:solidFill>
                <a:effectLst/>
                <a:latin typeface="Arial" panose="020B0604020202020204" pitchFamily="34" charset="0"/>
              </a:rPr>
              <a:t>  Session1,2,3,    Tue AM1  (Virtual Room #4)</a:t>
            </a:r>
            <a:endParaRPr lang="ja-JP" altLang="ja-JP" sz="1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en-US" altLang="ja-JP" sz="1400" b="1" i="0" u="none" strike="noStrike" kern="1200" dirty="0">
                <a:solidFill>
                  <a:srgbClr val="000000"/>
                </a:solidFill>
                <a:effectLst/>
                <a:latin typeface="Arial" panose="020B0604020202020204" pitchFamily="34" charset="0"/>
              </a:rPr>
              <a:t>        8:00 AM - 10:00 AM Tue. July 12</a:t>
            </a:r>
            <a:r>
              <a:rPr kumimoji="1" lang="en-US" altLang="ja-JP" sz="1400" b="1" i="0" u="none" strike="noStrike" kern="1200" baseline="30000" dirty="0">
                <a:solidFill>
                  <a:srgbClr val="000000"/>
                </a:solidFill>
                <a:effectLst/>
                <a:latin typeface="Arial" panose="020B0604020202020204" pitchFamily="34" charset="0"/>
              </a:rPr>
              <a:t>th</a:t>
            </a:r>
            <a:r>
              <a:rPr kumimoji="1" lang="en-US" altLang="ja-JP" sz="1400" b="1" i="0" u="none" strike="noStrike" kern="1200" dirty="0">
                <a:solidFill>
                  <a:srgbClr val="000000"/>
                </a:solidFill>
                <a:effectLst/>
                <a:latin typeface="Arial" panose="020B0604020202020204" pitchFamily="34" charset="0"/>
              </a:rPr>
              <a:t>,14</a:t>
            </a:r>
            <a:r>
              <a:rPr kumimoji="1" lang="en-US" altLang="ja-JP" sz="1400" b="1" i="0" u="none" strike="noStrike" kern="1200" baseline="30000" dirty="0">
                <a:solidFill>
                  <a:srgbClr val="000000"/>
                </a:solidFill>
                <a:effectLst/>
                <a:latin typeface="Arial" panose="020B0604020202020204" pitchFamily="34" charset="0"/>
              </a:rPr>
              <a:t>th</a:t>
            </a:r>
            <a:r>
              <a:rPr kumimoji="1" lang="en-US" altLang="ja-JP" sz="1400" b="1" i="0" u="none" strike="noStrike" kern="1200" dirty="0">
                <a:solidFill>
                  <a:srgbClr val="000000"/>
                </a:solidFill>
                <a:effectLst/>
                <a:latin typeface="Arial" panose="020B0604020202020204" pitchFamily="34" charset="0"/>
              </a:rPr>
              <a:t>  2022 (UTC-04:00) Eastern Time, </a:t>
            </a:r>
          </a:p>
          <a:p>
            <a:pPr marL="0" algn="l" rtl="0" eaLnBrk="1" fontAlgn="ctr" latinLnBrk="0" hangingPunct="1">
              <a:spcBef>
                <a:spcPts val="0"/>
              </a:spcBef>
              <a:spcAft>
                <a:spcPts val="0"/>
              </a:spcAft>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8:30 AM - 10:00 AM Tue. July 13</a:t>
            </a:r>
            <a:r>
              <a:rPr kumimoji="1"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(UTC-04:00) Eastern Time, </a:t>
            </a:r>
            <a:endParaRPr lang="ja-JP" altLang="ja-JP" sz="1400" b="0" i="0" u="none" strike="noStrike" dirty="0">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        9:00 PM -  11:00PM  Tue July 12</a:t>
            </a:r>
            <a:r>
              <a:rPr lang="en-US" altLang="ja-JP" sz="1400" b="1" i="0" u="none" strike="noStrike" baseline="30000" dirty="0">
                <a:solidFill>
                  <a:srgbClr val="000000"/>
                </a:solidFill>
                <a:effectLst/>
                <a:latin typeface="Arial" panose="020B0604020202020204" pitchFamily="34" charset="0"/>
              </a:rPr>
              <a:t>th</a:t>
            </a:r>
            <a:r>
              <a:rPr lang="en-US" altLang="ja-JP" sz="1400" b="1" i="0" u="none" strike="noStrike" dirty="0">
                <a:solidFill>
                  <a:srgbClr val="000000"/>
                </a:solidFill>
                <a:effectLst/>
                <a:latin typeface="Arial" panose="020B0604020202020204" pitchFamily="34" charset="0"/>
              </a:rPr>
              <a:t>,14</a:t>
            </a:r>
            <a:r>
              <a:rPr lang="en-US" altLang="ja-JP" sz="1400" b="1" i="0" u="none" strike="noStrike" baseline="30000" dirty="0">
                <a:solidFill>
                  <a:srgbClr val="000000"/>
                </a:solidFill>
                <a:effectLst/>
                <a:latin typeface="Arial" panose="020B0604020202020204" pitchFamily="34" charset="0"/>
              </a:rPr>
              <a:t>th</a:t>
            </a:r>
            <a:r>
              <a:rPr lang="en-US" altLang="ja-JP" sz="1400" b="1" i="0" u="none" strike="noStrike" dirty="0">
                <a:solidFill>
                  <a:srgbClr val="000000"/>
                </a:solidFill>
                <a:effectLst/>
                <a:latin typeface="Arial" panose="020B0604020202020204" pitchFamily="34" charset="0"/>
              </a:rPr>
              <a:t>  2022  (UTC+9:00) Japan &amp; Korean Time</a:t>
            </a:r>
          </a:p>
          <a:p>
            <a:pPr algn="l" rtl="0" fontAlgn="ct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9:30 PM -  11:00PM  Tue July 13</a:t>
            </a:r>
            <a:r>
              <a:rPr kumimoji="0" lang="en-US" altLang="ja-JP"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2022  (UTC+9:00) Japan &amp; Korean Time</a:t>
            </a:r>
          </a:p>
          <a:p>
            <a:pPr algn="l" rtl="0" fontAlgn="ctr"/>
            <a:endParaRPr lang="en-US" altLang="ja-JP" sz="1400" b="1" dirty="0">
              <a:solidFill>
                <a:srgbClr val="000000"/>
              </a:solidFill>
              <a:latin typeface="Arial" panose="020B0604020202020204" pitchFamily="34" charset="0"/>
              <a:hlinkClick r:id="rId3"/>
            </a:endParaRPr>
          </a:p>
          <a:p>
            <a:pPr algn="l" rtl="0" fontAlgn="ctr"/>
            <a:r>
              <a:rPr lang="en-US" altLang="ja-JP" sz="1400" b="1" i="0" u="none" strike="noStrike" dirty="0">
                <a:solidFill>
                  <a:srgbClr val="000000"/>
                </a:solidFill>
                <a:effectLst/>
                <a:latin typeface="Arial" panose="020B0604020202020204" pitchFamily="34" charset="0"/>
                <a:hlinkClick r:id="rId3"/>
              </a:rPr>
              <a:t>https://ieeesa.webex.com/ieeesa/j.php?MTID=m7fadbeaa09b94a2eddcb2fa6535f638d</a:t>
            </a:r>
            <a:endParaRPr lang="en-US" altLang="ja-JP" sz="1400" b="1" i="0" u="none" strike="noStrike" dirty="0">
              <a:solidFill>
                <a:srgbClr val="000000"/>
              </a:solidFill>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Meeting number: 2337 002 2352</a:t>
            </a:r>
          </a:p>
          <a:p>
            <a:pPr algn="l" rtl="0" fontAlgn="ctr"/>
            <a:r>
              <a:rPr lang="en-US" altLang="ja-JP" sz="1400" b="1" i="0" u="none" strike="noStrike" dirty="0">
                <a:solidFill>
                  <a:srgbClr val="000000"/>
                </a:solidFill>
                <a:effectLst/>
                <a:latin typeface="Arial" panose="020B0604020202020204" pitchFamily="34" charset="0"/>
              </a:rPr>
              <a:t>Password: 80215mtgrm4</a:t>
            </a:r>
          </a:p>
          <a:p>
            <a:pPr algn="l" rtl="0" fontAlgn="ctr"/>
            <a:endParaRPr lang="en-US" altLang="ja-JP" sz="1400" b="1" dirty="0">
              <a:solidFill>
                <a:srgbClr val="000000"/>
              </a:solidFill>
              <a:latin typeface="Arial" panose="020B0604020202020204" pitchFamily="34" charset="0"/>
            </a:endParaRPr>
          </a:p>
          <a:p>
            <a:pPr algn="l" rtl="0" fontAlgn="ctr"/>
            <a:endParaRPr lang="en-US" altLang="ja-JP" sz="1400" b="1" dirty="0">
              <a:solidFill>
                <a:srgbClr val="000000"/>
              </a:solidFill>
              <a:latin typeface="Arial" panose="020B0604020202020204" pitchFamily="34" charset="0"/>
            </a:endParaRPr>
          </a:p>
          <a:p>
            <a:pPr marL="342900" indent="-342900" algn="l" rtl="0" fontAlgn="ctr">
              <a:buAutoNum type="arabicPeriod" startAt="2"/>
            </a:pPr>
            <a:r>
              <a:rPr lang="en-US" altLang="ja-JP" sz="1400" b="1" i="0" u="none" strike="noStrike" dirty="0">
                <a:solidFill>
                  <a:srgbClr val="000000"/>
                </a:solidFill>
                <a:effectLst/>
                <a:latin typeface="Arial" panose="020B0604020202020204" pitchFamily="34" charset="0"/>
              </a:rPr>
              <a:t>Opening and Closing Plenary sessions</a:t>
            </a:r>
          </a:p>
          <a:p>
            <a:pPr marL="342900" indent="-342900" algn="l" rtl="0" fontAlgn="ctr">
              <a:buAutoNum type="arabicPeriod" startAt="2"/>
            </a:pPr>
            <a:r>
              <a:rPr lang="en-US" altLang="ja-JP" sz="1400" b="1" i="0" u="none" strike="noStrike" dirty="0">
                <a:solidFill>
                  <a:srgbClr val="000000"/>
                </a:solidFill>
                <a:effectLst/>
                <a:latin typeface="Arial" panose="020B0604020202020204" pitchFamily="34" charset="0"/>
              </a:rPr>
              <a:t>Session TG15.6a, 4ab, &amp;TG14 (Virtual Room #1)</a:t>
            </a:r>
          </a:p>
          <a:p>
            <a:pPr algn="l" rtl="0" fontAlgn="ctr"/>
            <a:r>
              <a:rPr lang="en-US" altLang="ja-JP" sz="1400" b="1" i="0" u="none" strike="noStrike" dirty="0">
                <a:solidFill>
                  <a:srgbClr val="000000"/>
                </a:solidFill>
                <a:effectLst/>
                <a:latin typeface="Arial" panose="020B0604020202020204" pitchFamily="34" charset="0"/>
              </a:rPr>
              <a:t>EDT 11:30AM-12:30AM  July 13</a:t>
            </a:r>
            <a:r>
              <a:rPr lang="en-US" altLang="ja-JP" sz="1400" b="1" i="0" u="none" strike="noStrike" baseline="30000" dirty="0">
                <a:solidFill>
                  <a:srgbClr val="000000"/>
                </a:solidFill>
                <a:effectLst/>
                <a:latin typeface="Arial" panose="020B0604020202020204" pitchFamily="34" charset="0"/>
              </a:rPr>
              <a:t>th</a:t>
            </a:r>
            <a:r>
              <a:rPr lang="en-US" altLang="ja-JP" sz="1400" b="1" i="0" u="none" strike="noStrike" dirty="0">
                <a:solidFill>
                  <a:srgbClr val="000000"/>
                </a:solidFill>
                <a:effectLst/>
                <a:latin typeface="Arial" panose="020B0604020202020204" pitchFamily="34" charset="0"/>
              </a:rPr>
              <a:t> Wednesday</a:t>
            </a:r>
          </a:p>
          <a:p>
            <a:pPr algn="l" rtl="0" fontAlgn="ctr"/>
            <a:r>
              <a:rPr lang="en-US" altLang="ja-JP" sz="1400" b="1" i="0" u="none" strike="noStrike" dirty="0">
                <a:solidFill>
                  <a:srgbClr val="000000"/>
                </a:solidFill>
                <a:effectLst/>
                <a:latin typeface="Arial" panose="020B0604020202020204" pitchFamily="34" charset="0"/>
              </a:rPr>
              <a:t>JST:+1day 0:30-1:30AM  July 14</a:t>
            </a:r>
            <a:r>
              <a:rPr lang="en-US" altLang="ja-JP" sz="1400" b="1" i="0" u="none" strike="noStrike" baseline="30000" dirty="0">
                <a:solidFill>
                  <a:srgbClr val="000000"/>
                </a:solidFill>
                <a:effectLst/>
                <a:latin typeface="Arial" panose="020B0604020202020204" pitchFamily="34" charset="0"/>
              </a:rPr>
              <a:t>th</a:t>
            </a:r>
            <a:r>
              <a:rPr lang="en-US" altLang="ja-JP" sz="1400" b="1" i="0" u="none" strike="noStrike" dirty="0">
                <a:solidFill>
                  <a:srgbClr val="000000"/>
                </a:solidFill>
                <a:effectLst/>
                <a:latin typeface="Arial" panose="020B0604020202020204" pitchFamily="34" charset="0"/>
              </a:rPr>
              <a:t> Thursday</a:t>
            </a:r>
          </a:p>
          <a:p>
            <a:pPr algn="l" rtl="0" fontAlgn="ctr"/>
            <a:r>
              <a:rPr lang="en-US" altLang="ja-JP" sz="1400" b="1" i="0" u="none" strike="noStrike" dirty="0">
                <a:solidFill>
                  <a:srgbClr val="000000"/>
                </a:solidFill>
                <a:effectLst/>
                <a:latin typeface="Arial" panose="020B0604020202020204" pitchFamily="34" charset="0"/>
                <a:hlinkClick r:id="rId4"/>
              </a:rPr>
              <a:t>https://ieeesa.webex.com/ieeesa/j.php?MTID=m6f062ff14eb2736e35dafaf57512b515</a:t>
            </a:r>
            <a:endParaRPr lang="en-US" altLang="ja-JP" sz="1400" b="1" i="0" u="none" strike="noStrike" dirty="0">
              <a:solidFill>
                <a:srgbClr val="000000"/>
              </a:solidFill>
              <a:effectLst/>
              <a:latin typeface="Arial" panose="020B0604020202020204" pitchFamily="34" charset="0"/>
            </a:endParaRPr>
          </a:p>
          <a:p>
            <a:pPr algn="l" rtl="0" fontAlgn="ctr"/>
            <a:r>
              <a:rPr lang="en-US" altLang="ja-JP" sz="1400" b="1" i="0" u="none" strike="noStrike" dirty="0">
                <a:solidFill>
                  <a:srgbClr val="000000"/>
                </a:solidFill>
                <a:effectLst/>
                <a:latin typeface="Arial" panose="020B0604020202020204" pitchFamily="34" charset="0"/>
              </a:rPr>
              <a:t>Meeting number: 2336 930 3122</a:t>
            </a:r>
          </a:p>
          <a:p>
            <a:pPr algn="l" rtl="0" fontAlgn="ctr"/>
            <a:r>
              <a:rPr lang="en-US" altLang="ja-JP" sz="1400" b="1" i="0" u="none" strike="noStrike" dirty="0">
                <a:solidFill>
                  <a:srgbClr val="000000"/>
                </a:solidFill>
                <a:effectLst/>
                <a:latin typeface="Arial" panose="020B0604020202020204" pitchFamily="34" charset="0"/>
              </a:rPr>
              <a:t>Password: 80215mtgrm1</a:t>
            </a:r>
          </a:p>
          <a:p>
            <a:pPr algn="l" rtl="0" fontAlgn="ctr"/>
            <a:endParaRPr lang="en-US" altLang="ja-JP" sz="1400" b="1" dirty="0">
              <a:solidFill>
                <a:srgbClr val="000000"/>
              </a:solidFill>
              <a:latin typeface="Arial" panose="020B0604020202020204" pitchFamily="34" charset="0"/>
            </a:endParaRPr>
          </a:p>
          <a:p>
            <a:pPr marL="342900" indent="-342900" algn="l" rtl="0" fontAlgn="ctr">
              <a:buAutoNum type="arabicPeriod" startAt="2"/>
            </a:pPr>
            <a:endParaRPr lang="en-US" altLang="ja-JP" sz="14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5460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18</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19</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July 2022</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July 12</a:t>
            </a:r>
            <a:r>
              <a:rPr lang="en-US" altLang="ja-JP" sz="2800" baseline="30000" dirty="0">
                <a:ea typeface="ＭＳ Ｐゴシック" pitchFamily="50" charset="-128"/>
              </a:rPr>
              <a:t>th</a:t>
            </a:r>
            <a:r>
              <a:rPr lang="en-US" altLang="ja-JP" sz="2800" dirty="0">
                <a:ea typeface="ＭＳ Ｐゴシック" pitchFamily="50" charset="-128"/>
              </a:rPr>
              <a:t>, 2022</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July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896B87D-39F9-ED5A-2506-BB0E8B21FBB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20</a:t>
            </a:fld>
            <a:endParaRPr lang="en-US" altLang="ja-JP" dirty="0"/>
          </a:p>
        </p:txBody>
      </p:sp>
      <p:sp>
        <p:nvSpPr>
          <p:cNvPr id="27651" name="Rectangle 3"/>
          <p:cNvSpPr>
            <a:spLocks noChangeArrowheads="1"/>
          </p:cNvSpPr>
          <p:nvPr/>
        </p:nvSpPr>
        <p:spPr bwMode="auto">
          <a:xfrm>
            <a:off x="152400" y="609600"/>
            <a:ext cx="89916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[BAN Application for Healthcare under COVID-19</a:t>
            </a:r>
            <a:br>
              <a:rPr lang="en-US" altLang="ja-JP" sz="1600" dirty="0">
                <a:ea typeface="ＭＳ Ｐゴシック" charset="-128"/>
              </a:rPr>
            </a:br>
            <a:r>
              <a:rPr lang="en-US" altLang="ja-JP" sz="1600" dirty="0">
                <a:ea typeface="ＭＳ Ｐゴシック" charset="-128"/>
              </a:rPr>
              <a:t>;Field Trial of Detecting Symptom Using Machine Learning in Care Center]	</a:t>
            </a:r>
          </a:p>
          <a:p>
            <a:r>
              <a:rPr lang="en-US" altLang="ja-JP" sz="1600" b="1" dirty="0">
                <a:ea typeface="ＭＳ Ｐゴシック" charset="-128"/>
              </a:rPr>
              <a:t>Date Submitted: </a:t>
            </a:r>
            <a:r>
              <a:rPr lang="en-US" altLang="ja-JP" sz="1600" dirty="0">
                <a:ea typeface="ＭＳ Ｐゴシック" charset="-128"/>
              </a:rPr>
              <a:t>[12th May 2022]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BAN application for healthcare .]</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204510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DF1C01AB-B748-069A-E179-DBA527340E9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21</a:t>
            </a:fld>
            <a:endParaRPr lang="en-US" altLang="ja-JP" dirty="0"/>
          </a:p>
        </p:txBody>
      </p:sp>
      <p:sp>
        <p:nvSpPr>
          <p:cNvPr id="26626" name="Rectangle 2"/>
          <p:cNvSpPr>
            <a:spLocks noGrp="1" noChangeArrowheads="1"/>
          </p:cNvSpPr>
          <p:nvPr>
            <p:ph type="ctrTitle"/>
          </p:nvPr>
        </p:nvSpPr>
        <p:spPr>
          <a:xfrm>
            <a:off x="792696" y="1265238"/>
            <a:ext cx="7558608" cy="4811486"/>
          </a:xfrm>
        </p:spPr>
        <p:txBody>
          <a:bodyPr/>
          <a:lstStyle/>
          <a:p>
            <a:r>
              <a:rPr lang="en-US" altLang="ja-JP" sz="3200" b="1" dirty="0">
                <a:ea typeface="ＭＳ Ｐゴシック" pitchFamily="50" charset="-128"/>
              </a:rPr>
              <a:t>BAN Application for Healthcare under COVID-19</a:t>
            </a:r>
            <a:br>
              <a:rPr lang="en-US" altLang="ja-JP" sz="3200" b="1" dirty="0">
                <a:ea typeface="ＭＳ Ｐゴシック" pitchFamily="50" charset="-128"/>
              </a:rPr>
            </a:br>
            <a:r>
              <a:rPr lang="en-US" altLang="ja-JP" sz="3200" b="1" dirty="0">
                <a:ea typeface="ＭＳ Ｐゴシック" pitchFamily="50" charset="-128"/>
              </a:rPr>
              <a:t>;Field Trial of Detecting Symptom Using Machine Learning in Care Center</a:t>
            </a:r>
            <a:br>
              <a:rPr lang="en-US" altLang="ja-JP" sz="3200" dirty="0">
                <a:ea typeface="ＭＳ Ｐゴシック" pitchFamily="50" charset="-128"/>
              </a:rPr>
            </a:b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Ryuji Kohno</a:t>
            </a:r>
            <a:br>
              <a:rPr lang="en-US" altLang="ja-JP" dirty="0">
                <a:ea typeface="ＭＳ Ｐゴシック" pitchFamily="50" charset="-128"/>
              </a:rPr>
            </a:br>
            <a:r>
              <a:rPr lang="en-US" altLang="ja-JP" sz="2800" dirty="0">
                <a:ea typeface="ＭＳ Ｐゴシック" pitchFamily="50" charset="-128"/>
              </a:rPr>
              <a:t>Yokohama National University(YNU),</a:t>
            </a:r>
            <a:br>
              <a:rPr lang="en-US" altLang="ja-JP" sz="2800" dirty="0">
                <a:ea typeface="ＭＳ Ｐゴシック" pitchFamily="50" charset="-128"/>
              </a:rPr>
            </a:br>
            <a:r>
              <a:rPr lang="en-US" altLang="ja-JP" sz="28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48940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6DA65DD-DEA9-57D0-B327-36836555654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lstStyle/>
          <a:p>
            <a:r>
              <a:rPr lang="en-US" altLang="ja-JP" dirty="0"/>
              <a:t>Agenda</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735493" y="1587796"/>
            <a:ext cx="7772400" cy="4114800"/>
          </a:xfrm>
        </p:spPr>
        <p:txBody>
          <a:bodyPr/>
          <a:lstStyle/>
          <a:p>
            <a:pPr marL="0" indent="0">
              <a:buNone/>
            </a:pPr>
            <a:r>
              <a:rPr lang="en-US" altLang="ja-JP" sz="2400" dirty="0">
                <a:latin typeface="メイリオ" panose="020B0604030504040204" pitchFamily="50" charset="-128"/>
                <a:ea typeface="メイリオ" panose="020B0604030504040204" pitchFamily="50" charset="-128"/>
              </a:rPr>
              <a:t>(1)Overview of this Project</a:t>
            </a:r>
          </a:p>
          <a:p>
            <a:pPr marL="0" indent="0">
              <a:buNone/>
            </a:pPr>
            <a:r>
              <a:rPr kumimoji="1" lang="en-US" altLang="ja-JP" sz="2400" dirty="0">
                <a:latin typeface="メイリオ" panose="020B0604030504040204" pitchFamily="50" charset="-128"/>
                <a:ea typeface="メイリオ" panose="020B0604030504040204" pitchFamily="50" charset="-128"/>
              </a:rPr>
              <a:t>(2)Problems in Care Center under COVID-19</a:t>
            </a:r>
            <a:endParaRPr lang="ja-JP" altLang="ja-JP" sz="2400" kern="100" dirty="0">
              <a:effectLst/>
              <a:latin typeface="メイリオ" panose="020B0604030504040204" pitchFamily="50" charset="-128"/>
              <a:ea typeface="メイリオ" panose="020B0604030504040204" pitchFamily="50" charset="-128"/>
            </a:endParaRPr>
          </a:p>
          <a:p>
            <a:pPr marL="0" indent="0">
              <a:buNone/>
            </a:pPr>
            <a:r>
              <a:rPr lang="en-US" altLang="ja-JP" sz="2400" kern="100" dirty="0">
                <a:effectLst/>
                <a:latin typeface="メイリオ" panose="020B0604030504040204" pitchFamily="50" charset="-128"/>
                <a:ea typeface="メイリオ" panose="020B0604030504040204" pitchFamily="50" charset="-128"/>
              </a:rPr>
              <a:t>(3)Approach Using BAN and Machine Learning</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(4)Feasible Solution </a:t>
            </a:r>
          </a:p>
          <a:p>
            <a:pPr marL="0" indent="0">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(5)Field Trial in Care Center</a:t>
            </a:r>
          </a:p>
          <a:p>
            <a:pPr marL="0" indent="0">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(6)Experiment and Evaluation for Applied Machine Learning</a:t>
            </a:r>
          </a:p>
          <a:p>
            <a:pPr marL="0" indent="0">
              <a:buNone/>
            </a:pPr>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7)Scalability of Learning Models</a:t>
            </a:r>
          </a:p>
          <a:p>
            <a:pPr marL="0" indent="0">
              <a:buNone/>
            </a:pPr>
            <a:r>
              <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rPr>
              <a:t>(8</a:t>
            </a:r>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)Concluding Remark</a:t>
            </a:r>
            <a:endParaRPr lang="en-US" altLang="ja-JP" sz="2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endParaRPr kumimoji="1" lang="ja-JP" altLang="en-US" sz="2400"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421" name="スライド番号プレースホルダー 420">
            <a:extLst>
              <a:ext uri="{FF2B5EF4-FFF2-40B4-BE49-F238E27FC236}">
                <a16:creationId xmlns:a16="http://schemas.microsoft.com/office/drawing/2014/main" id="{CA0C4BEC-89C2-4F99-AD08-04E0072CF89C}"/>
              </a:ext>
            </a:extLst>
          </p:cNvPr>
          <p:cNvSpPr>
            <a:spLocks noGrp="1"/>
          </p:cNvSpPr>
          <p:nvPr>
            <p:ph type="sldNum" sz="quarter" idx="12"/>
          </p:nvPr>
        </p:nvSpPr>
        <p:spPr>
          <a:xfrm>
            <a:off x="4522307" y="6504000"/>
            <a:ext cx="99386" cy="215444"/>
          </a:xfrm>
        </p:spPr>
        <p:txBody>
          <a:bodyPr/>
          <a:lstStyle/>
          <a:p>
            <a:fld id="{4D029D89-7B63-4C94-AD4D-2E4D6BB83637}" type="slidenum">
              <a:rPr kumimoji="1" lang="ja-JP" altLang="en-US" smtClean="0"/>
              <a:t>22</a:t>
            </a:fld>
            <a:endParaRPr kumimoji="1" lang="ja-JP" altLang="en-US"/>
          </a:p>
        </p:txBody>
      </p:sp>
    </p:spTree>
    <p:extLst>
      <p:ext uri="{BB962C8B-B14F-4D97-AF65-F5344CB8AC3E}">
        <p14:creationId xmlns:p14="http://schemas.microsoft.com/office/powerpoint/2010/main" val="257140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545E450-AF33-4237-C235-E5DF15AA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lstStyle/>
          <a:p>
            <a:r>
              <a:rPr lang="en-US" altLang="ja-JP" dirty="0"/>
              <a:t>(1) Overview of this Project</a:t>
            </a:r>
            <a:endParaRPr kumimoji="1" lang="ja-JP" altLang="en-US" dirty="0"/>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8" name="テキスト ボックス 7">
            <a:extLst>
              <a:ext uri="{FF2B5EF4-FFF2-40B4-BE49-F238E27FC236}">
                <a16:creationId xmlns:a16="http://schemas.microsoft.com/office/drawing/2014/main" id="{27DEFB4E-7168-4114-BA4E-D73D1C9BF549}"/>
              </a:ext>
            </a:extLst>
          </p:cNvPr>
          <p:cNvSpPr txBox="1"/>
          <p:nvPr/>
        </p:nvSpPr>
        <p:spPr>
          <a:xfrm>
            <a:off x="198409" y="7067550"/>
            <a:ext cx="8388000" cy="584775"/>
          </a:xfrm>
          <a:prstGeom prst="rect">
            <a:avLst/>
          </a:prstGeom>
          <a:noFill/>
        </p:spPr>
        <p:txBody>
          <a:bodyPr wrap="square">
            <a:spAutoFit/>
          </a:bodyPr>
          <a:lstStyle/>
          <a:p>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本報告は</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国立研究開発法人情報通信研究機構</a:t>
            </a:r>
            <a:r>
              <a:rPr lang="en-US" altLang="ja-JP" sz="1600" kern="100" dirty="0">
                <a:latin typeface="メイリオ" panose="020B0604030504040204" pitchFamily="50" charset="-128"/>
                <a:ea typeface="メイリオ" panose="020B0604030504040204" pitchFamily="50" charset="-128"/>
              </a:rPr>
              <a:t>(NICT)</a:t>
            </a:r>
            <a:r>
              <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rPr>
              <a:t>の「ウイルス等感染症対策に資する情報通信技術の研究開発」に関する委託研究の成果を活用</a:t>
            </a:r>
            <a:endParaRPr lang="ja-JP" altLang="en-US"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A9D1C67-0E31-49C8-922C-CA88E6F40213}"/>
              </a:ext>
            </a:extLst>
          </p:cNvPr>
          <p:cNvSpPr txBox="1"/>
          <p:nvPr/>
        </p:nvSpPr>
        <p:spPr>
          <a:xfrm>
            <a:off x="271800" y="7582378"/>
            <a:ext cx="8064000" cy="967978"/>
          </a:xfrm>
          <a:prstGeom prst="roundRect">
            <a:avLst>
              <a:gd name="adj" fmla="val 9390"/>
            </a:avLst>
          </a:prstGeom>
          <a:solidFill>
            <a:schemeClr val="bg1"/>
          </a:solidFill>
        </p:spPr>
        <p:txBody>
          <a:bodyPr wrap="square">
            <a:spAutoFit/>
          </a:bodyPr>
          <a:lstStyle/>
          <a:p>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サービス利用者が受容可能な簡易な仕組みを検討，考察</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異なる事業形態</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介護事業者にてコンセプトの実現性を実証実験</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で確認</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成果と把握した課題を報告</a:t>
            </a:r>
            <a:endParaRPr lang="ja-JP" altLang="en-US" dirty="0">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EEB54125-A50B-4C3F-9523-B641CB0F9C63}"/>
              </a:ext>
            </a:extLst>
          </p:cNvPr>
          <p:cNvSpPr/>
          <p:nvPr/>
        </p:nvSpPr>
        <p:spPr bwMode="gray">
          <a:xfrm>
            <a:off x="95654" y="2833492"/>
            <a:ext cx="3613704" cy="846008"/>
          </a:xfrm>
          <a:prstGeom prst="ellipse">
            <a:avLst/>
          </a:prstGeom>
          <a:gradFill flip="none" rotWithShape="1">
            <a:gsLst>
              <a:gs pos="0">
                <a:srgbClr val="1BA12B"/>
              </a:gs>
              <a:gs pos="100000">
                <a:srgbClr val="1A5206"/>
              </a:gs>
            </a:gsLst>
            <a:lin ang="5400000" scaled="1"/>
            <a:tileRect/>
          </a:gradFill>
          <a:ln w="9525" cap="flat" cmpd="sng" algn="ctr">
            <a:solidFill>
              <a:srgbClr val="267A08"/>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ja-JP" sz="1600" dirty="0">
                <a:solidFill>
                  <a:srgbClr val="FFFFFF"/>
                </a:solidFill>
                <a:latin typeface="Meiryo UI" panose="020B0604030504040204" pitchFamily="50" charset="-128"/>
                <a:ea typeface="Meiryo UI" panose="020B0604030504040204" pitchFamily="50" charset="-128"/>
              </a:rPr>
              <a:t>Overload of Care Givers</a:t>
            </a:r>
          </a:p>
          <a:p>
            <a:pPr algn="ctr"/>
            <a:r>
              <a:rPr lang="en-US" altLang="ja-JP" sz="1600" dirty="0">
                <a:solidFill>
                  <a:srgbClr val="FFFFFF"/>
                </a:solidFill>
                <a:latin typeface="Meiryo UI" panose="020B0604030504040204" pitchFamily="50" charset="-128"/>
                <a:ea typeface="Meiryo UI" panose="020B0604030504040204" pitchFamily="50" charset="-128"/>
              </a:rPr>
              <a:t>due to extra works for COVID-19</a:t>
            </a:r>
            <a:endParaRPr kumimoji="1" lang="ja-JP" altLang="en-US" sz="1600" dirty="0">
              <a:solidFill>
                <a:srgbClr val="FFFFFF"/>
              </a:solidFill>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51C99B4B-AFFE-44DE-898F-DEB274276E04}"/>
              </a:ext>
            </a:extLst>
          </p:cNvPr>
          <p:cNvSpPr/>
          <p:nvPr/>
        </p:nvSpPr>
        <p:spPr bwMode="gray">
          <a:xfrm>
            <a:off x="4718638" y="2890646"/>
            <a:ext cx="4425363" cy="762976"/>
          </a:xfrm>
          <a:prstGeom prst="ellipse">
            <a:avLst/>
          </a:prstGeom>
          <a:gradFill flip="none" rotWithShape="1">
            <a:gsLst>
              <a:gs pos="0">
                <a:srgbClr val="1782DB"/>
              </a:gs>
              <a:gs pos="100000">
                <a:srgbClr val="0B406B"/>
              </a:gs>
            </a:gsLst>
            <a:lin ang="5400000" scaled="1"/>
            <a:tileRect/>
          </a:gradFill>
          <a:ln w="9525" cap="flat" cmpd="sng" algn="ctr">
            <a:solidFill>
              <a:srgbClr val="105D9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ja-JP" sz="1600" dirty="0">
                <a:solidFill>
                  <a:srgbClr val="FFFFFF"/>
                </a:solidFill>
                <a:latin typeface="Meiryo UI" panose="020B0604030504040204" pitchFamily="50" charset="-128"/>
                <a:ea typeface="Meiryo UI" panose="020B0604030504040204" pitchFamily="50" charset="-128"/>
              </a:rPr>
              <a:t>Increase of Risk for COVID-19</a:t>
            </a:r>
          </a:p>
          <a:p>
            <a:pPr algn="ctr"/>
            <a:r>
              <a:rPr lang="en-US" altLang="ja-JP" sz="1600" dirty="0">
                <a:solidFill>
                  <a:srgbClr val="FFFFFF"/>
                </a:solidFill>
                <a:latin typeface="Meiryo UI" panose="020B0604030504040204" pitchFamily="50" charset="-128"/>
                <a:ea typeface="Meiryo UI" panose="020B0604030504040204" pitchFamily="50" charset="-128"/>
              </a:rPr>
              <a:t>due to Closed Space, Dense and Contact</a:t>
            </a:r>
            <a:endParaRPr kumimoji="1" lang="ja-JP" altLang="en-US" sz="1600" dirty="0">
              <a:solidFill>
                <a:srgbClr val="FFFFFF"/>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B280744D-FD8B-446C-B627-8CC3897803BB}"/>
              </a:ext>
            </a:extLst>
          </p:cNvPr>
          <p:cNvSpPr/>
          <p:nvPr/>
        </p:nvSpPr>
        <p:spPr bwMode="gray">
          <a:xfrm>
            <a:off x="2496774" y="2166932"/>
            <a:ext cx="3788217" cy="846008"/>
          </a:xfrm>
          <a:prstGeom prst="ellipse">
            <a:avLst/>
          </a:prstGeom>
          <a:gradFill flip="none" rotWithShape="1">
            <a:gsLst>
              <a:gs pos="0">
                <a:srgbClr val="E73440"/>
              </a:gs>
              <a:gs pos="100000">
                <a:srgbClr val="7A1E1C"/>
              </a:gs>
            </a:gsLst>
            <a:lin ang="5400000" scaled="1"/>
            <a:tileRect/>
          </a:gradFill>
          <a:ln w="9525" cap="flat" cmpd="sng" algn="ctr">
            <a:solidFill>
              <a:srgbClr val="B22B30"/>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ja-JP" sz="1600" dirty="0">
                <a:solidFill>
                  <a:srgbClr val="FFFFFF"/>
                </a:solidFill>
                <a:latin typeface="Meiryo UI" panose="020B0604030504040204" pitchFamily="50" charset="-128"/>
                <a:ea typeface="Meiryo UI" panose="020B0604030504040204" pitchFamily="50" charset="-128"/>
              </a:rPr>
              <a:t>Infection route Increase</a:t>
            </a:r>
          </a:p>
          <a:p>
            <a:pPr algn="ctr"/>
            <a:r>
              <a:rPr lang="en-US" altLang="ja-JP" sz="1600" dirty="0">
                <a:solidFill>
                  <a:srgbClr val="FFFFFF"/>
                </a:solidFill>
                <a:latin typeface="Meiryo UI" panose="020B0604030504040204" pitchFamily="50" charset="-128"/>
                <a:ea typeface="Meiryo UI" panose="020B0604030504040204" pitchFamily="50" charset="-128"/>
              </a:rPr>
              <a:t> due to infected persons</a:t>
            </a:r>
            <a:r>
              <a:rPr kumimoji="1" lang="ja-JP" altLang="en-US" sz="1600" dirty="0">
                <a:solidFill>
                  <a:srgbClr val="FFFFFF"/>
                </a:solidFill>
                <a:latin typeface="Meiryo UI" panose="020B0604030504040204" pitchFamily="50" charset="-128"/>
                <a:ea typeface="Meiryo UI" panose="020B0604030504040204" pitchFamily="50" charset="-128"/>
              </a:rPr>
              <a:t> </a:t>
            </a:r>
            <a:r>
              <a:rPr kumimoji="1" lang="en-US" altLang="ja-JP" sz="1600" dirty="0">
                <a:solidFill>
                  <a:srgbClr val="FFFFFF"/>
                </a:solidFill>
                <a:latin typeface="Meiryo UI" panose="020B0604030504040204" pitchFamily="50" charset="-128"/>
                <a:ea typeface="Meiryo UI" panose="020B0604030504040204" pitchFamily="50" charset="-128"/>
              </a:rPr>
              <a:t>movement </a:t>
            </a:r>
            <a:endParaRPr lang="en-US" altLang="ja-JP" sz="1600" dirty="0">
              <a:solidFill>
                <a:srgbClr val="FFFFFF"/>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63F068B-AD69-4936-AA5E-CBBB95C82751}"/>
              </a:ext>
            </a:extLst>
          </p:cNvPr>
          <p:cNvSpPr txBox="1"/>
          <p:nvPr/>
        </p:nvSpPr>
        <p:spPr>
          <a:xfrm>
            <a:off x="2150610" y="1705776"/>
            <a:ext cx="5609228"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Problems of COVID-19 Pandemic in Care Fields</a:t>
            </a:r>
            <a:endParaRPr kumimoji="1" lang="ja-JP" altLang="en-US"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10FBD9DA-01D5-47CB-A4EF-DB8372FFD64F}"/>
              </a:ext>
            </a:extLst>
          </p:cNvPr>
          <p:cNvSpPr/>
          <p:nvPr/>
        </p:nvSpPr>
        <p:spPr bwMode="gray">
          <a:xfrm>
            <a:off x="327036" y="3828829"/>
            <a:ext cx="8593510" cy="182316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2000" b="1" dirty="0">
                <a:latin typeface="Meiryo UI" panose="020B0604030504040204" pitchFamily="50" charset="-128"/>
                <a:ea typeface="Meiryo UI" panose="020B0604030504040204" pitchFamily="50" charset="-128"/>
              </a:rPr>
              <a:t>Demand</a:t>
            </a:r>
            <a:r>
              <a:rPr lang="en-US" altLang="ja-JP" sz="2000"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Support for infection prophylaxis or prevention using</a:t>
            </a:r>
          </a:p>
          <a:p>
            <a:r>
              <a:rPr lang="en-US" altLang="ja-JP" sz="2000" b="1" dirty="0">
                <a:latin typeface="Meiryo UI" panose="020B0604030504040204" pitchFamily="50" charset="-128"/>
                <a:ea typeface="Meiryo UI" panose="020B0604030504040204" pitchFamily="50" charset="-128"/>
              </a:rPr>
              <a:t>ICT such as BAN, 5G and AI Based Machine Learning </a:t>
            </a:r>
            <a:r>
              <a:rPr lang="en-US" altLang="ja-JP" sz="2000" dirty="0">
                <a:latin typeface="Meiryo UI" panose="020B0604030504040204" pitchFamily="50" charset="-128"/>
                <a:ea typeface="Meiryo UI" panose="020B0604030504040204" pitchFamily="50" charset="-128"/>
              </a:rPr>
              <a:t>for safe </a:t>
            </a:r>
          </a:p>
          <a:p>
            <a:r>
              <a:rPr lang="en-US" altLang="ja-JP" sz="2000" dirty="0">
                <a:latin typeface="Meiryo UI" panose="020B0604030504040204" pitchFamily="50" charset="-128"/>
                <a:ea typeface="Meiryo UI" panose="020B0604030504040204" pitchFamily="50" charset="-128"/>
              </a:rPr>
              <a:t>and sustainable support of care-receivers and care-givers.</a:t>
            </a:r>
            <a:endParaRPr lang="en-US" altLang="ja-JP" sz="2000" b="1" u="sng"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pPr marL="342900" indent="-342900">
              <a:buFont typeface="Wingdings" panose="05000000000000000000" pitchFamily="2" charset="2"/>
              <a:buChar char="l"/>
            </a:pPr>
            <a:r>
              <a:rPr lang="en-US" altLang="ja-JP" sz="20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Establishing Infection Prevention Support System</a:t>
            </a:r>
          </a:p>
          <a:p>
            <a:pPr marL="342900" indent="-342900">
              <a:buFont typeface="Wingdings" panose="05000000000000000000" pitchFamily="2" charset="2"/>
              <a:buChar char="l"/>
            </a:pPr>
            <a:r>
              <a:rPr lang="en-US" altLang="ja-JP" sz="20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Approach of Field Trial of the Support System</a:t>
            </a:r>
          </a:p>
          <a:p>
            <a:pPr marL="342900" indent="-342900">
              <a:buFont typeface="Wingdings" panose="05000000000000000000" pitchFamily="2" charset="2"/>
              <a:buChar char="l"/>
            </a:pPr>
            <a:r>
              <a:rPr lang="en-US" altLang="ja-JP" sz="20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Result and Remained Problems of the Field Trial</a:t>
            </a:r>
          </a:p>
        </p:txBody>
      </p:sp>
      <p:sp>
        <p:nvSpPr>
          <p:cNvPr id="427" name="スライド番号プレースホルダー 426">
            <a:extLst>
              <a:ext uri="{FF2B5EF4-FFF2-40B4-BE49-F238E27FC236}">
                <a16:creationId xmlns:a16="http://schemas.microsoft.com/office/drawing/2014/main" id="{AF689746-E7ED-40D0-BAC9-9F314CBD811E}"/>
              </a:ext>
            </a:extLst>
          </p:cNvPr>
          <p:cNvSpPr>
            <a:spLocks noGrp="1"/>
          </p:cNvSpPr>
          <p:nvPr>
            <p:ph type="sldNum" sz="quarter" idx="12"/>
          </p:nvPr>
        </p:nvSpPr>
        <p:spPr>
          <a:xfrm>
            <a:off x="4522307" y="6504000"/>
            <a:ext cx="99386" cy="215444"/>
          </a:xfrm>
        </p:spPr>
        <p:txBody>
          <a:bodyPr/>
          <a:lstStyle/>
          <a:p>
            <a:fld id="{4D029D89-7B63-4C94-AD4D-2E4D6BB83637}" type="slidenum">
              <a:rPr kumimoji="1" lang="ja-JP" altLang="en-US" smtClean="0"/>
              <a:t>23</a:t>
            </a:fld>
            <a:endParaRPr kumimoji="1" lang="ja-JP" altLang="en-US"/>
          </a:p>
        </p:txBody>
      </p:sp>
    </p:spTree>
    <p:extLst>
      <p:ext uri="{BB962C8B-B14F-4D97-AF65-F5344CB8AC3E}">
        <p14:creationId xmlns:p14="http://schemas.microsoft.com/office/powerpoint/2010/main" val="403488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5A05C5EF-52AC-C5FB-D986-4DAB29F92F5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lang="en-US" altLang="ja-JP" dirty="0"/>
              <a:t>(1) Organization of this Project</a:t>
            </a:r>
            <a:endParaRPr kumimoji="1" lang="ja-JP" altLang="en-US" dirty="0"/>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8" name="テキスト ボックス 7">
            <a:extLst>
              <a:ext uri="{FF2B5EF4-FFF2-40B4-BE49-F238E27FC236}">
                <a16:creationId xmlns:a16="http://schemas.microsoft.com/office/drawing/2014/main" id="{27DEFB4E-7168-4114-BA4E-D73D1C9BF549}"/>
              </a:ext>
            </a:extLst>
          </p:cNvPr>
          <p:cNvSpPr txBox="1"/>
          <p:nvPr/>
        </p:nvSpPr>
        <p:spPr>
          <a:xfrm>
            <a:off x="234000" y="4605598"/>
            <a:ext cx="8388000" cy="830997"/>
          </a:xfrm>
          <a:prstGeom prst="rect">
            <a:avLst/>
          </a:prstGeom>
          <a:noFill/>
        </p:spPr>
        <p:txBody>
          <a:bodyPr wrap="square">
            <a:spAutoFit/>
          </a:bodyPr>
          <a:lstStyle/>
          <a:p>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This presentation is a part of results in the Project “R&amp;D of ICT for Strategy against COVID-19 Pandemic” sponsored by National Institute of Information and Communication Technology (NICT), Japan.</a:t>
            </a:r>
            <a:endParaRPr lang="ja-JP" altLang="en-US" sz="16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6D7F6F0D-26E7-4F46-807E-F74EE63E820A}"/>
              </a:ext>
            </a:extLst>
          </p:cNvPr>
          <p:cNvSpPr txBox="1"/>
          <p:nvPr/>
        </p:nvSpPr>
        <p:spPr bwMode="gray">
          <a:xfrm>
            <a:off x="372416" y="2877547"/>
            <a:ext cx="2616894" cy="1637303"/>
          </a:xfrm>
          <a:prstGeom prst="rect">
            <a:avLst/>
          </a:prstGeom>
          <a:noFill/>
          <a:ln w="28575">
            <a:solidFill>
              <a:srgbClr val="EA0000"/>
            </a:solidFill>
          </a:ln>
        </p:spPr>
        <p:txBody>
          <a:bodyPr wrap="square" tIns="216000" rtlCol="0">
            <a:noAutofit/>
          </a:bodyPr>
          <a:lstStyle/>
          <a:p>
            <a:pPr algn="l"/>
            <a:r>
              <a:rPr kumimoji="1" lang="ja-JP" altLang="en-US" dirty="0"/>
              <a:t>　</a:t>
            </a:r>
            <a:r>
              <a:rPr kumimoji="1" lang="en-US" altLang="ja-JP" dirty="0"/>
              <a:t>Shota Watanabe</a:t>
            </a:r>
          </a:p>
          <a:p>
            <a:pPr algn="l"/>
            <a:r>
              <a:rPr kumimoji="1" lang="ja-JP" altLang="en-US" dirty="0"/>
              <a:t>　</a:t>
            </a:r>
            <a:r>
              <a:rPr kumimoji="1" lang="en-US" altLang="ja-JP" dirty="0"/>
              <a:t>Yuichi </a:t>
            </a:r>
            <a:r>
              <a:rPr kumimoji="1" lang="en-US" altLang="ja-JP" dirty="0" err="1"/>
              <a:t>Tsutatani</a:t>
            </a:r>
            <a:endParaRPr kumimoji="1" lang="en-US" altLang="ja-JP" dirty="0"/>
          </a:p>
          <a:p>
            <a:pPr algn="l"/>
            <a:r>
              <a:rPr kumimoji="1" lang="ja-JP" altLang="en-US" dirty="0"/>
              <a:t>　</a:t>
            </a:r>
            <a:r>
              <a:rPr kumimoji="1" lang="en-US" altLang="ja-JP" dirty="0"/>
              <a:t>Yuki Ishiguro</a:t>
            </a:r>
          </a:p>
          <a:p>
            <a:pPr algn="l"/>
            <a:r>
              <a:rPr kumimoji="1" lang="ja-JP" altLang="en-US" dirty="0"/>
              <a:t>　</a:t>
            </a:r>
            <a:r>
              <a:rPr kumimoji="1" lang="en-US" altLang="ja-JP" dirty="0"/>
              <a:t>Kumiko Nagashima</a:t>
            </a:r>
          </a:p>
          <a:p>
            <a:pPr algn="l"/>
            <a:r>
              <a:rPr kumimoji="1" lang="ja-JP" altLang="en-US" dirty="0"/>
              <a:t>　</a:t>
            </a:r>
            <a:r>
              <a:rPr kumimoji="1" lang="en-US" altLang="ja-JP" dirty="0"/>
              <a:t>Tomomi </a:t>
            </a:r>
            <a:r>
              <a:rPr kumimoji="1" lang="en-US" altLang="ja-JP" dirty="0" err="1"/>
              <a:t>Nagasaka</a:t>
            </a:r>
            <a:endParaRPr kumimoji="1" lang="ja-JP" altLang="en-US" dirty="0"/>
          </a:p>
        </p:txBody>
      </p:sp>
      <p:sp>
        <p:nvSpPr>
          <p:cNvPr id="9" name="正方形/長方形 8">
            <a:extLst>
              <a:ext uri="{FF2B5EF4-FFF2-40B4-BE49-F238E27FC236}">
                <a16:creationId xmlns:a16="http://schemas.microsoft.com/office/drawing/2014/main" id="{D0BE65BD-2880-4F0C-B601-01C449104EDD}"/>
              </a:ext>
            </a:extLst>
          </p:cNvPr>
          <p:cNvSpPr/>
          <p:nvPr/>
        </p:nvSpPr>
        <p:spPr bwMode="gray">
          <a:xfrm>
            <a:off x="371776" y="2086570"/>
            <a:ext cx="2616894" cy="774463"/>
          </a:xfrm>
          <a:prstGeom prst="rect">
            <a:avLst/>
          </a:prstGeom>
          <a:solidFill>
            <a:srgbClr val="EA0000"/>
          </a:solidFill>
          <a:ln>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Fujitsu Co.</a:t>
            </a:r>
          </a:p>
        </p:txBody>
      </p:sp>
      <p:sp>
        <p:nvSpPr>
          <p:cNvPr id="17" name="正方形/長方形 16">
            <a:extLst>
              <a:ext uri="{FF2B5EF4-FFF2-40B4-BE49-F238E27FC236}">
                <a16:creationId xmlns:a16="http://schemas.microsoft.com/office/drawing/2014/main" id="{7BEE265B-E45E-4871-81F0-8A4866DD3304}"/>
              </a:ext>
            </a:extLst>
          </p:cNvPr>
          <p:cNvSpPr/>
          <p:nvPr/>
        </p:nvSpPr>
        <p:spPr bwMode="gray">
          <a:xfrm>
            <a:off x="3263553" y="2086570"/>
            <a:ext cx="2616894" cy="774463"/>
          </a:xfrm>
          <a:prstGeom prst="rect">
            <a:avLst/>
          </a:prstGeom>
          <a:solidFill>
            <a:srgbClr val="2400B0"/>
          </a:solidFill>
          <a:ln>
            <a:solidFill>
              <a:srgbClr val="24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FFFF"/>
                </a:solidFill>
              </a:rPr>
              <a:t>Yokohama National University</a:t>
            </a:r>
            <a:endParaRPr kumimoji="1" lang="ja-JP" altLang="en-US" dirty="0">
              <a:solidFill>
                <a:srgbClr val="FFFFFF"/>
              </a:solidFill>
            </a:endParaRPr>
          </a:p>
        </p:txBody>
      </p:sp>
      <p:sp>
        <p:nvSpPr>
          <p:cNvPr id="18" name="正方形/長方形 17">
            <a:extLst>
              <a:ext uri="{FF2B5EF4-FFF2-40B4-BE49-F238E27FC236}">
                <a16:creationId xmlns:a16="http://schemas.microsoft.com/office/drawing/2014/main" id="{97A82F72-259A-4BB5-97CD-DAA88177809A}"/>
              </a:ext>
            </a:extLst>
          </p:cNvPr>
          <p:cNvSpPr/>
          <p:nvPr/>
        </p:nvSpPr>
        <p:spPr bwMode="gray">
          <a:xfrm>
            <a:off x="6179108" y="2086570"/>
            <a:ext cx="2616894" cy="774463"/>
          </a:xfrm>
          <a:prstGeom prst="rect">
            <a:avLst/>
          </a:prstGeom>
          <a:solidFill>
            <a:srgbClr val="008224"/>
          </a:solidFill>
          <a:ln>
            <a:solidFill>
              <a:srgbClr val="008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FFFF"/>
                </a:solidFill>
              </a:rPr>
              <a:t>YRP International Alliance Institute</a:t>
            </a:r>
            <a:endParaRPr kumimoji="1" lang="ja-JP" altLang="en-US" dirty="0">
              <a:solidFill>
                <a:srgbClr val="FFFFFF"/>
              </a:solidFill>
            </a:endParaRPr>
          </a:p>
        </p:txBody>
      </p:sp>
      <p:sp>
        <p:nvSpPr>
          <p:cNvPr id="19" name="テキスト ボックス 18">
            <a:extLst>
              <a:ext uri="{FF2B5EF4-FFF2-40B4-BE49-F238E27FC236}">
                <a16:creationId xmlns:a16="http://schemas.microsoft.com/office/drawing/2014/main" id="{C81251AE-265C-41E3-8E66-CFDC01799A7C}"/>
              </a:ext>
            </a:extLst>
          </p:cNvPr>
          <p:cNvSpPr txBox="1"/>
          <p:nvPr/>
        </p:nvSpPr>
        <p:spPr bwMode="gray">
          <a:xfrm>
            <a:off x="3267383" y="2877547"/>
            <a:ext cx="2616894" cy="1637303"/>
          </a:xfrm>
          <a:prstGeom prst="rect">
            <a:avLst/>
          </a:prstGeom>
          <a:noFill/>
          <a:ln w="28575">
            <a:solidFill>
              <a:srgbClr val="2400B0"/>
            </a:solidFill>
          </a:ln>
        </p:spPr>
        <p:txBody>
          <a:bodyPr wrap="square" tIns="216000" rtlCol="0">
            <a:noAutofit/>
          </a:bodyPr>
          <a:lstStyle/>
          <a:p>
            <a:pPr algn="l"/>
            <a:r>
              <a:rPr kumimoji="1" lang="ja-JP" altLang="en-US" dirty="0"/>
              <a:t>　</a:t>
            </a:r>
            <a:r>
              <a:rPr kumimoji="1" lang="en-US" altLang="ja-JP" dirty="0"/>
              <a:t>Chika Sugimoto</a:t>
            </a:r>
            <a:endParaRPr kumimoji="1" lang="ja-JP" altLang="en-US" dirty="0"/>
          </a:p>
          <a:p>
            <a:pPr algn="l"/>
            <a:r>
              <a:rPr kumimoji="1" lang="ja-JP" altLang="en-US" dirty="0"/>
              <a:t>　</a:t>
            </a:r>
            <a:r>
              <a:rPr kumimoji="1" lang="en-US" altLang="ja-JP" dirty="0"/>
              <a:t>Takumi Kobayashi</a:t>
            </a:r>
            <a:endParaRPr kumimoji="1" lang="ja-JP" altLang="en-US" dirty="0"/>
          </a:p>
        </p:txBody>
      </p:sp>
      <p:sp>
        <p:nvSpPr>
          <p:cNvPr id="20" name="テキスト ボックス 19">
            <a:extLst>
              <a:ext uri="{FF2B5EF4-FFF2-40B4-BE49-F238E27FC236}">
                <a16:creationId xmlns:a16="http://schemas.microsoft.com/office/drawing/2014/main" id="{AD1DEB38-1D22-451E-9682-AED6CF0ED2B9}"/>
              </a:ext>
            </a:extLst>
          </p:cNvPr>
          <p:cNvSpPr txBox="1"/>
          <p:nvPr/>
        </p:nvSpPr>
        <p:spPr bwMode="gray">
          <a:xfrm>
            <a:off x="6179460" y="2877547"/>
            <a:ext cx="2616894" cy="1637303"/>
          </a:xfrm>
          <a:prstGeom prst="rect">
            <a:avLst/>
          </a:prstGeom>
          <a:noFill/>
          <a:ln w="28575">
            <a:solidFill>
              <a:srgbClr val="008224"/>
            </a:solidFill>
          </a:ln>
        </p:spPr>
        <p:txBody>
          <a:bodyPr wrap="square" tIns="216000" rtlCol="0">
            <a:noAutofit/>
          </a:bodyPr>
          <a:lstStyle/>
          <a:p>
            <a:pPr algn="l"/>
            <a:r>
              <a:rPr kumimoji="1" lang="ja-JP" altLang="en-US" dirty="0"/>
              <a:t>　〇</a:t>
            </a:r>
            <a:r>
              <a:rPr kumimoji="1" lang="en-US" altLang="ja-JP" dirty="0"/>
              <a:t>Ryuji Kohno</a:t>
            </a:r>
          </a:p>
          <a:p>
            <a:pPr algn="l"/>
            <a:endParaRPr kumimoji="1" lang="en-US" altLang="ja-JP" dirty="0"/>
          </a:p>
          <a:p>
            <a:pPr algn="l"/>
            <a:endParaRPr kumimoji="1" lang="ja-JP" altLang="en-US" dirty="0"/>
          </a:p>
        </p:txBody>
      </p:sp>
      <p:sp>
        <p:nvSpPr>
          <p:cNvPr id="427" name="スライド番号プレースホルダー 426">
            <a:extLst>
              <a:ext uri="{FF2B5EF4-FFF2-40B4-BE49-F238E27FC236}">
                <a16:creationId xmlns:a16="http://schemas.microsoft.com/office/drawing/2014/main" id="{7DFCFF3C-8EC9-4D8D-9D8D-7FEF491058BD}"/>
              </a:ext>
            </a:extLst>
          </p:cNvPr>
          <p:cNvSpPr>
            <a:spLocks noGrp="1"/>
          </p:cNvSpPr>
          <p:nvPr>
            <p:ph type="sldNum" sz="quarter" idx="12"/>
          </p:nvPr>
        </p:nvSpPr>
        <p:spPr>
          <a:xfrm>
            <a:off x="4522307" y="6504000"/>
            <a:ext cx="99386" cy="215444"/>
          </a:xfrm>
        </p:spPr>
        <p:txBody>
          <a:bodyPr/>
          <a:lstStyle/>
          <a:p>
            <a:fld id="{4D029D89-7B63-4C94-AD4D-2E4D6BB83637}" type="slidenum">
              <a:rPr kumimoji="1" lang="ja-JP" altLang="en-US" smtClean="0"/>
              <a:t>24</a:t>
            </a:fld>
            <a:endParaRPr kumimoji="1" lang="ja-JP" altLang="en-US"/>
          </a:p>
        </p:txBody>
      </p:sp>
    </p:spTree>
    <p:extLst>
      <p:ext uri="{BB962C8B-B14F-4D97-AF65-F5344CB8AC3E}">
        <p14:creationId xmlns:p14="http://schemas.microsoft.com/office/powerpoint/2010/main" val="266943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2423F187-F1B4-F097-C3B2-993E0528743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a:xfrm>
            <a:off x="234000" y="887850"/>
            <a:ext cx="7773927" cy="655200"/>
          </a:xfrm>
        </p:spPr>
        <p:txBody>
          <a:bodyPr>
            <a:normAutofit fontScale="90000"/>
          </a:bodyPr>
          <a:lstStyle/>
          <a:p>
            <a:r>
              <a:rPr kumimoji="1" lang="en-US" altLang="ja-JP" dirty="0">
                <a:latin typeface="メイリオ" panose="020B0604030504040204" pitchFamily="50" charset="-128"/>
                <a:ea typeface="メイリオ" panose="020B0604030504040204" pitchFamily="50" charset="-128"/>
              </a:rPr>
              <a:t>(2) Problems in Care Center under COVID-19</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279501" y="3089023"/>
            <a:ext cx="3960000" cy="684000"/>
          </a:xfrm>
          <a:solidFill>
            <a:schemeClr val="bg2">
              <a:lumMod val="95000"/>
            </a:schemeClr>
          </a:solidFill>
        </p:spPr>
        <p:txBody>
          <a:bodyPr vert="horz" wrap="square" lIns="36000" tIns="72000" rIns="36000" bIns="72000" numCol="1" anchor="ctr" anchorCtr="0" compatLnSpc="1">
            <a:prstTxWarp prst="textNoShape">
              <a:avLst/>
            </a:prstTxWarp>
          </a:bodyPr>
          <a:lstStyle/>
          <a:p>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Lack of care-givers due to overload</a:t>
            </a: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9409DBDF-704B-481E-A42D-E8A61387AE47}"/>
              </a:ext>
            </a:extLst>
          </p:cNvPr>
          <p:cNvSpPr/>
          <p:nvPr/>
        </p:nvSpPr>
        <p:spPr>
          <a:xfrm>
            <a:off x="4719425" y="2287506"/>
            <a:ext cx="4159179" cy="684000"/>
          </a:xfrm>
          <a:prstGeom prst="rect">
            <a:avLst/>
          </a:prstGeom>
          <a:solidFill>
            <a:srgbClr val="F7CBCB"/>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9388" indent="-179388">
              <a:buFont typeface="Wingdings" panose="05000000000000000000" pitchFamily="2" charset="2"/>
              <a:buChar char="l"/>
            </a:pP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Safe, stable and sustainable support</a:t>
            </a:r>
          </a:p>
        </p:txBody>
      </p:sp>
      <p:sp>
        <p:nvSpPr>
          <p:cNvPr id="9" name="テキスト ボックス 8">
            <a:extLst>
              <a:ext uri="{FF2B5EF4-FFF2-40B4-BE49-F238E27FC236}">
                <a16:creationId xmlns:a16="http://schemas.microsoft.com/office/drawing/2014/main" id="{C25DFC81-E600-4784-BB50-CF61F7F02912}"/>
              </a:ext>
            </a:extLst>
          </p:cNvPr>
          <p:cNvSpPr txBox="1"/>
          <p:nvPr/>
        </p:nvSpPr>
        <p:spPr>
          <a:xfrm>
            <a:off x="293606" y="1669706"/>
            <a:ext cx="3867626" cy="646331"/>
          </a:xfrm>
          <a:prstGeom prst="rect">
            <a:avLst/>
          </a:prstGeom>
          <a:noFill/>
        </p:spPr>
        <p:txBody>
          <a:bodyPr wrap="square" rtlCol="0">
            <a:spAutoFit/>
          </a:bodyPr>
          <a:lstStyle/>
          <a:p>
            <a:pPr algn="l"/>
            <a:r>
              <a:rPr kumimoji="1" lang="en-US" altLang="ja-JP" dirty="0"/>
              <a:t>Problems to be solved for Care Center</a:t>
            </a:r>
            <a:endParaRPr kumimoji="1" lang="ja-JP" altLang="en-US" dirty="0"/>
          </a:p>
        </p:txBody>
      </p:sp>
      <p:sp>
        <p:nvSpPr>
          <p:cNvPr id="10" name="コンテンツ プレースホルダー 2">
            <a:extLst>
              <a:ext uri="{FF2B5EF4-FFF2-40B4-BE49-F238E27FC236}">
                <a16:creationId xmlns:a16="http://schemas.microsoft.com/office/drawing/2014/main" id="{4B9610B8-AF4C-4ACF-92DE-A87CE926E819}"/>
              </a:ext>
            </a:extLst>
          </p:cNvPr>
          <p:cNvSpPr txBox="1">
            <a:spLocks/>
          </p:cNvSpPr>
          <p:nvPr/>
        </p:nvSpPr>
        <p:spPr bwMode="gray">
          <a:xfrm>
            <a:off x="265396" y="3894949"/>
            <a:ext cx="3960000" cy="1548000"/>
          </a:xfrm>
          <a:prstGeom prst="rect">
            <a:avLst/>
          </a:prstGeom>
          <a:solidFill>
            <a:schemeClr val="bg2">
              <a:lumMod val="95000"/>
            </a:schemeClr>
          </a:solidFill>
        </p:spPr>
        <p:txBody>
          <a:bodyPr vert="horz" lIns="36000" tIns="72000" rIns="36000" bIns="72000" rtlCol="0" anchor="ctr" anchorCtr="0">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9pPr>
          </a:lstStyle>
          <a:p>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Considering care-receivers’ features and health condition</a:t>
            </a:r>
          </a:p>
          <a:p>
            <a:pPr marL="534988" indent="-215900">
              <a:buFont typeface="Arial" panose="020B0604020202020204" pitchFamily="34" charset="0"/>
              <a:buChar cha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Elderly people</a:t>
            </a:r>
          </a:p>
          <a:p>
            <a:pPr marL="534988" indent="-215900">
              <a:buFont typeface="Arial" panose="020B0604020202020204" pitchFamily="34" charset="0"/>
              <a:buChar char="•"/>
            </a:pPr>
            <a:r>
              <a:rPr lang="en-US" altLang="ja-JP" sz="1800" kern="100" dirty="0">
                <a:latin typeface="メイリオ" panose="020B0604030504040204" pitchFamily="50" charset="-128"/>
                <a:ea typeface="メイリオ" panose="020B0604030504040204" pitchFamily="50" charset="-128"/>
              </a:rPr>
              <a:t>Less familiar for ICT</a:t>
            </a:r>
            <a:endPar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534988" indent="-215900">
              <a:buFont typeface="Arial" panose="020B0604020202020204" pitchFamily="34" charset="0"/>
              <a:buChar cha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Relatively less healthy</a:t>
            </a:r>
          </a:p>
        </p:txBody>
      </p:sp>
      <p:sp>
        <p:nvSpPr>
          <p:cNvPr id="12" name="テキスト ボックス 11">
            <a:extLst>
              <a:ext uri="{FF2B5EF4-FFF2-40B4-BE49-F238E27FC236}">
                <a16:creationId xmlns:a16="http://schemas.microsoft.com/office/drawing/2014/main" id="{142CB191-E90A-40FA-BAA5-076273A66F08}"/>
              </a:ext>
            </a:extLst>
          </p:cNvPr>
          <p:cNvSpPr txBox="1"/>
          <p:nvPr/>
        </p:nvSpPr>
        <p:spPr>
          <a:xfrm>
            <a:off x="4719422" y="1728340"/>
            <a:ext cx="4313742" cy="646331"/>
          </a:xfrm>
          <a:prstGeom prst="rect">
            <a:avLst/>
          </a:prstGeom>
          <a:noFill/>
        </p:spPr>
        <p:txBody>
          <a:bodyPr wrap="square">
            <a:spAutoFit/>
          </a:bodyPr>
          <a:lstStyle/>
          <a:p>
            <a:r>
              <a:rPr lang="en-US" altLang="ja-JP" b="1" kern="100" dirty="0">
                <a:latin typeface="メイリオ" panose="020B0604030504040204" pitchFamily="50" charset="-128"/>
                <a:ea typeface="メイリオ" panose="020B0604030504040204" pitchFamily="50" charset="-128"/>
              </a:rPr>
              <a:t>Support Using ICT for Preventing Infection</a:t>
            </a:r>
            <a:endParaRPr lang="ja-JP" altLang="en-US" dirty="0"/>
          </a:p>
        </p:txBody>
      </p:sp>
      <p:sp>
        <p:nvSpPr>
          <p:cNvPr id="13" name="正方形/長方形 12">
            <a:extLst>
              <a:ext uri="{FF2B5EF4-FFF2-40B4-BE49-F238E27FC236}">
                <a16:creationId xmlns:a16="http://schemas.microsoft.com/office/drawing/2014/main" id="{31ED5DD1-2D76-456E-8FBD-1D403D96985B}"/>
              </a:ext>
            </a:extLst>
          </p:cNvPr>
          <p:cNvSpPr/>
          <p:nvPr/>
        </p:nvSpPr>
        <p:spPr>
          <a:xfrm>
            <a:off x="4681064" y="3892452"/>
            <a:ext cx="4197540" cy="1548000"/>
          </a:xfrm>
          <a:prstGeom prst="rect">
            <a:avLst/>
          </a:prstGeom>
          <a:solidFill>
            <a:srgbClr val="F7CBCB"/>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9388" indent="-179388">
              <a:buFont typeface="Wingdings" panose="05000000000000000000" pitchFamily="2" charset="2"/>
              <a:buChar char="l"/>
            </a:pP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Easy and helpful service for both care-receivers and givers </a:t>
            </a:r>
          </a:p>
          <a:p>
            <a:pPr marL="179388" indent="-179388">
              <a:buFont typeface="Wingdings" panose="05000000000000000000" pitchFamily="2" charset="2"/>
              <a:buChar char="l"/>
            </a:pP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Usability for care-receivers with lack physical and mental strength</a:t>
            </a:r>
            <a:endParaRPr kumimoji="1"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181F615D-A556-432E-BC4F-427253AF453C}"/>
              </a:ext>
            </a:extLst>
          </p:cNvPr>
          <p:cNvSpPr txBox="1">
            <a:spLocks/>
          </p:cNvSpPr>
          <p:nvPr/>
        </p:nvSpPr>
        <p:spPr bwMode="gray">
          <a:xfrm>
            <a:off x="293606" y="2279022"/>
            <a:ext cx="3960000" cy="684000"/>
          </a:xfrm>
          <a:prstGeom prst="rect">
            <a:avLst/>
          </a:prstGeom>
          <a:solidFill>
            <a:schemeClr val="bg2">
              <a:lumMod val="95000"/>
            </a:schemeClr>
          </a:solidFill>
        </p:spPr>
        <p:txBody>
          <a:bodyPr vert="horz" lIns="36000" tIns="72000" rIns="36000" bIns="72000" rtlCol="0" anchor="ctr" anchorCtr="0">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9pPr>
          </a:lstStyle>
          <a:p>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Infection prevention under COVID-19</a:t>
            </a:r>
          </a:p>
        </p:txBody>
      </p:sp>
      <p:sp>
        <p:nvSpPr>
          <p:cNvPr id="15" name="正方形/長方形 14">
            <a:extLst>
              <a:ext uri="{FF2B5EF4-FFF2-40B4-BE49-F238E27FC236}">
                <a16:creationId xmlns:a16="http://schemas.microsoft.com/office/drawing/2014/main" id="{5AB5412E-F74C-429C-A3EF-B3C0DF994484}"/>
              </a:ext>
            </a:extLst>
          </p:cNvPr>
          <p:cNvSpPr/>
          <p:nvPr/>
        </p:nvSpPr>
        <p:spPr>
          <a:xfrm>
            <a:off x="4719425" y="3070884"/>
            <a:ext cx="4173750" cy="684000"/>
          </a:xfrm>
          <a:prstGeom prst="rect">
            <a:avLst/>
          </a:prstGeom>
          <a:solidFill>
            <a:srgbClr val="F7CBCB"/>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9388" indent="-179388">
              <a:buFont typeface="Wingdings" panose="05000000000000000000" pitchFamily="2" charset="2"/>
              <a:buChar char="l"/>
            </a:pP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Minimizing cost and load for care-givers</a:t>
            </a:r>
          </a:p>
        </p:txBody>
      </p:sp>
      <p:sp>
        <p:nvSpPr>
          <p:cNvPr id="17" name="矢印: 右 16">
            <a:extLst>
              <a:ext uri="{FF2B5EF4-FFF2-40B4-BE49-F238E27FC236}">
                <a16:creationId xmlns:a16="http://schemas.microsoft.com/office/drawing/2014/main" id="{E2D6FDD1-8050-4724-951B-86F6084BC889}"/>
              </a:ext>
            </a:extLst>
          </p:cNvPr>
          <p:cNvSpPr/>
          <p:nvPr/>
        </p:nvSpPr>
        <p:spPr>
          <a:xfrm>
            <a:off x="4338105" y="1745967"/>
            <a:ext cx="396000" cy="396000"/>
          </a:xfrm>
          <a:prstGeom prst="rightArrow">
            <a:avLst/>
          </a:prstGeom>
          <a:solidFill>
            <a:schemeClr val="tx1">
              <a:lumMod val="75000"/>
              <a:lumOff val="25000"/>
            </a:schemeClr>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18" name="矢印: 右 17">
            <a:extLst>
              <a:ext uri="{FF2B5EF4-FFF2-40B4-BE49-F238E27FC236}">
                <a16:creationId xmlns:a16="http://schemas.microsoft.com/office/drawing/2014/main" id="{FD5629C6-7952-4B1F-A0EB-5F16C8C26829}"/>
              </a:ext>
            </a:extLst>
          </p:cNvPr>
          <p:cNvSpPr/>
          <p:nvPr/>
        </p:nvSpPr>
        <p:spPr>
          <a:xfrm>
            <a:off x="4380395" y="2459957"/>
            <a:ext cx="288000" cy="324000"/>
          </a:xfrm>
          <a:prstGeom prst="rightArrow">
            <a:avLst/>
          </a:prstGeom>
          <a:solidFill>
            <a:schemeClr val="bg1">
              <a:lumMod val="50000"/>
            </a:schemeClr>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19" name="矢印: 右 18">
            <a:extLst>
              <a:ext uri="{FF2B5EF4-FFF2-40B4-BE49-F238E27FC236}">
                <a16:creationId xmlns:a16="http://schemas.microsoft.com/office/drawing/2014/main" id="{E3DE8B4C-3921-45AE-BF52-B70D11183334}"/>
              </a:ext>
            </a:extLst>
          </p:cNvPr>
          <p:cNvSpPr/>
          <p:nvPr/>
        </p:nvSpPr>
        <p:spPr>
          <a:xfrm>
            <a:off x="4381721" y="3272316"/>
            <a:ext cx="288000" cy="324000"/>
          </a:xfrm>
          <a:prstGeom prst="rightArrow">
            <a:avLst/>
          </a:prstGeom>
          <a:solidFill>
            <a:schemeClr val="bg1">
              <a:lumMod val="50000"/>
            </a:schemeClr>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20" name="矢印: 右 19">
            <a:extLst>
              <a:ext uri="{FF2B5EF4-FFF2-40B4-BE49-F238E27FC236}">
                <a16:creationId xmlns:a16="http://schemas.microsoft.com/office/drawing/2014/main" id="{E31E93C1-E485-49E4-A713-F06F37F638F1}"/>
              </a:ext>
            </a:extLst>
          </p:cNvPr>
          <p:cNvSpPr/>
          <p:nvPr/>
        </p:nvSpPr>
        <p:spPr>
          <a:xfrm>
            <a:off x="4365819" y="4536573"/>
            <a:ext cx="288000" cy="324000"/>
          </a:xfrm>
          <a:prstGeom prst="rightArrow">
            <a:avLst/>
          </a:prstGeom>
          <a:solidFill>
            <a:schemeClr val="bg1">
              <a:lumMod val="50000"/>
            </a:schemeClr>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432" name="スライド番号プレースホルダー 431">
            <a:extLst>
              <a:ext uri="{FF2B5EF4-FFF2-40B4-BE49-F238E27FC236}">
                <a16:creationId xmlns:a16="http://schemas.microsoft.com/office/drawing/2014/main" id="{3A094A97-AD80-48C8-B718-07D944801D18}"/>
              </a:ext>
            </a:extLst>
          </p:cNvPr>
          <p:cNvSpPr>
            <a:spLocks noGrp="1"/>
          </p:cNvSpPr>
          <p:nvPr>
            <p:ph type="sldNum" sz="quarter" idx="12"/>
          </p:nvPr>
        </p:nvSpPr>
        <p:spPr>
          <a:xfrm>
            <a:off x="4522307" y="6504000"/>
            <a:ext cx="99386" cy="215444"/>
          </a:xfrm>
        </p:spPr>
        <p:txBody>
          <a:bodyPr/>
          <a:lstStyle/>
          <a:p>
            <a:fld id="{4D029D89-7B63-4C94-AD4D-2E4D6BB83637}" type="slidenum">
              <a:rPr kumimoji="1" lang="ja-JP" altLang="en-US" smtClean="0"/>
              <a:t>25</a:t>
            </a:fld>
            <a:endParaRPr kumimoji="1" lang="ja-JP" altLang="en-US"/>
          </a:p>
        </p:txBody>
      </p:sp>
    </p:spTree>
    <p:extLst>
      <p:ext uri="{BB962C8B-B14F-4D97-AF65-F5344CB8AC3E}">
        <p14:creationId xmlns:p14="http://schemas.microsoft.com/office/powerpoint/2010/main" val="5991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69B9433-66AE-8D96-C1D0-259FD303F69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C2599D25-26C4-41C6-8A00-88D5F3824B74}"/>
              </a:ext>
            </a:extLst>
          </p:cNvPr>
          <p:cNvSpPr>
            <a:spLocks noGrp="1"/>
          </p:cNvSpPr>
          <p:nvPr>
            <p:ph type="title"/>
          </p:nvPr>
        </p:nvSpPr>
        <p:spPr>
          <a:xfrm>
            <a:off x="234000" y="867530"/>
            <a:ext cx="7560000" cy="655200"/>
          </a:xfrm>
        </p:spPr>
        <p:txBody>
          <a:bodyPr>
            <a:normAutofit fontScale="90000"/>
          </a:bodyPr>
          <a:lstStyle/>
          <a:p>
            <a:r>
              <a:rPr kumimoji="1" lang="en-US" altLang="ja-JP" dirty="0"/>
              <a:t>(2)Applied Care Centers and </a:t>
            </a:r>
            <a:r>
              <a:rPr lang="en-US" altLang="ja-JP" dirty="0"/>
              <a:t>Its Current Service for Preventing Infection</a:t>
            </a:r>
            <a:endParaRPr kumimoji="1" lang="ja-JP" altLang="en-US" dirty="0"/>
          </a:p>
        </p:txBody>
      </p:sp>
      <p:sp>
        <p:nvSpPr>
          <p:cNvPr id="3" name="コンテンツ プレースホルダー 2">
            <a:extLst>
              <a:ext uri="{FF2B5EF4-FFF2-40B4-BE49-F238E27FC236}">
                <a16:creationId xmlns:a16="http://schemas.microsoft.com/office/drawing/2014/main" id="{0908E949-6953-47A3-AD85-1EB2AEE79584}"/>
              </a:ext>
            </a:extLst>
          </p:cNvPr>
          <p:cNvSpPr>
            <a:spLocks noGrp="1"/>
          </p:cNvSpPr>
          <p:nvPr>
            <p:ph idx="1"/>
          </p:nvPr>
        </p:nvSpPr>
        <p:spPr>
          <a:xfrm>
            <a:off x="0" y="1795651"/>
            <a:ext cx="9064566" cy="1207940"/>
          </a:xfrm>
        </p:spPr>
        <p:txBody>
          <a:bodyPr/>
          <a:lstStyle/>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Listening Current Action for Infection Prevention</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in</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Care</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Centers</a:t>
            </a:r>
          </a:p>
          <a:p>
            <a:pPr marL="404813" indent="-134938">
              <a:spcBef>
                <a:spcPts val="0"/>
              </a:spcBef>
              <a:buFont typeface="Arial" panose="020B0604020202020204" pitchFamily="34" charset="0"/>
              <a:buChar char="•"/>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Day Care </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for rehabilitation with clinical staffs</a:t>
            </a:r>
            <a:r>
              <a:rPr lang="ja-JP" altLang="en-US"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Center A</a:t>
            </a:r>
          </a:p>
          <a:p>
            <a:pPr marL="404813" indent="-134938">
              <a:spcBef>
                <a:spcPts val="0"/>
              </a:spcBef>
              <a:buFont typeface="Arial" panose="020B0604020202020204" pitchFamily="34" charset="0"/>
              <a:buChar char="•"/>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Day Service </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for supporting care-receivers’ daily life such as eating, bath, training at home, and transport between home and center: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Center B, C, D</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28" name="表 27">
            <a:extLst>
              <a:ext uri="{FF2B5EF4-FFF2-40B4-BE49-F238E27FC236}">
                <a16:creationId xmlns:a16="http://schemas.microsoft.com/office/drawing/2014/main" id="{9928F1BA-4C4A-47AF-BEF4-C7393F3AFA3A}"/>
              </a:ext>
            </a:extLst>
          </p:cNvPr>
          <p:cNvGraphicFramePr>
            <a:graphicFrameLocks noGrp="1"/>
          </p:cNvGraphicFramePr>
          <p:nvPr>
            <p:extLst>
              <p:ext uri="{D42A27DB-BD31-4B8C-83A1-F6EECF244321}">
                <p14:modId xmlns:p14="http://schemas.microsoft.com/office/powerpoint/2010/main" val="3894717540"/>
              </p:ext>
            </p:extLst>
          </p:nvPr>
        </p:nvGraphicFramePr>
        <p:xfrm>
          <a:off x="362038" y="3183412"/>
          <a:ext cx="4942347" cy="2618577"/>
        </p:xfrm>
        <a:graphic>
          <a:graphicData uri="http://schemas.openxmlformats.org/drawingml/2006/table">
            <a:tbl>
              <a:tblPr firstRow="1" firstCol="1" bandRow="1">
                <a:tableStyleId>{5C22544A-7EE6-4342-B048-85BDC9FD1C3A}</a:tableStyleId>
              </a:tblPr>
              <a:tblGrid>
                <a:gridCol w="495814">
                  <a:extLst>
                    <a:ext uri="{9D8B030D-6E8A-4147-A177-3AD203B41FA5}">
                      <a16:colId xmlns:a16="http://schemas.microsoft.com/office/drawing/2014/main" val="44037132"/>
                    </a:ext>
                  </a:extLst>
                </a:gridCol>
                <a:gridCol w="1506922">
                  <a:extLst>
                    <a:ext uri="{9D8B030D-6E8A-4147-A177-3AD203B41FA5}">
                      <a16:colId xmlns:a16="http://schemas.microsoft.com/office/drawing/2014/main" val="1615258021"/>
                    </a:ext>
                  </a:extLst>
                </a:gridCol>
                <a:gridCol w="2939611">
                  <a:extLst>
                    <a:ext uri="{9D8B030D-6E8A-4147-A177-3AD203B41FA5}">
                      <a16:colId xmlns:a16="http://schemas.microsoft.com/office/drawing/2014/main" val="2522057844"/>
                    </a:ext>
                  </a:extLst>
                </a:gridCol>
              </a:tblGrid>
              <a:tr h="507099">
                <a:tc>
                  <a:txBody>
                    <a:bodyPr/>
                    <a:lstStyle/>
                    <a:p>
                      <a:pPr marL="0" indent="0" algn="ctr"/>
                      <a:endParaRPr lang="ja-JP" sz="24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lgn="ctr"/>
                      <a:r>
                        <a:rPr lang="en-US" altLang="ja-JP" sz="1600" b="0" kern="100" dirty="0">
                          <a:effectLst/>
                          <a:latin typeface="メイリオ" panose="020B0604030504040204" pitchFamily="50" charset="-128"/>
                          <a:ea typeface="メイリオ" panose="020B0604030504040204" pitchFamily="50" charset="-128"/>
                        </a:rPr>
                        <a:t>Center</a:t>
                      </a:r>
                      <a:endParaRPr lang="ja-JP" sz="24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lgn="ctr"/>
                      <a:r>
                        <a:rPr lang="en-US" altLang="ja-JP" sz="1400" b="0" kern="100" dirty="0">
                          <a:effectLst/>
                          <a:latin typeface="メイリオ" panose="020B0604030504040204" pitchFamily="50" charset="-128"/>
                          <a:ea typeface="メイリオ" panose="020B0604030504040204" pitchFamily="50" charset="-128"/>
                          <a:cs typeface="Times New Roman" panose="02020603050405020304" pitchFamily="18" charset="0"/>
                        </a:rPr>
                        <a:t>Current Services for Preventing Infection</a:t>
                      </a:r>
                      <a:endParaRPr lang="ja-JP" sz="20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725149360"/>
                  </a:ext>
                </a:extLst>
              </a:tr>
              <a:tr h="507099">
                <a:tc>
                  <a:txBody>
                    <a:bodyPr/>
                    <a:lstStyle/>
                    <a:p>
                      <a:pPr indent="127000"/>
                      <a:r>
                        <a:rPr lang="en-US" sz="1800" b="0" kern="100" dirty="0">
                          <a:effectLst/>
                          <a:latin typeface="メイリオ" panose="020B0604030504040204" pitchFamily="50" charset="-128"/>
                          <a:ea typeface="メイリオ" panose="020B0604030504040204" pitchFamily="50" charset="-128"/>
                        </a:rPr>
                        <a:t>1</a:t>
                      </a:r>
                      <a:endParaRPr lang="ja-JP" sz="28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sz="1800" kern="100" dirty="0">
                          <a:effectLst/>
                          <a:latin typeface="メイリオ" panose="020B0604030504040204" pitchFamily="50" charset="-128"/>
                          <a:ea typeface="メイリオ" panose="020B0604030504040204" pitchFamily="50" charset="-128"/>
                        </a:rPr>
                        <a:t>A</a:t>
                      </a:r>
                      <a:r>
                        <a:rPr lang="ja-JP" sz="1800" kern="100" dirty="0">
                          <a:effectLst/>
                          <a:latin typeface="メイリオ" panose="020B0604030504040204" pitchFamily="50" charset="-128"/>
                          <a:ea typeface="メイリオ" panose="020B0604030504040204" pitchFamily="50" charset="-128"/>
                        </a:rPr>
                        <a:t>，</a:t>
                      </a:r>
                      <a:r>
                        <a:rPr lang="en-US" sz="1800" kern="100" dirty="0">
                          <a:effectLst/>
                          <a:latin typeface="メイリオ" panose="020B0604030504040204" pitchFamily="50" charset="-128"/>
                          <a:ea typeface="メイリオ" panose="020B0604030504040204" pitchFamily="50" charset="-128"/>
                        </a:rPr>
                        <a:t>B</a:t>
                      </a:r>
                      <a:r>
                        <a:rPr lang="ja-JP" sz="1800" kern="100" dirty="0">
                          <a:effectLst/>
                          <a:latin typeface="メイリオ" panose="020B0604030504040204" pitchFamily="50" charset="-128"/>
                          <a:ea typeface="メイリオ" panose="020B0604030504040204" pitchFamily="50" charset="-128"/>
                        </a:rPr>
                        <a:t>，</a:t>
                      </a:r>
                      <a:r>
                        <a:rPr lang="en-US" sz="1800" kern="100" dirty="0">
                          <a:effectLst/>
                          <a:latin typeface="メイリオ" panose="020B0604030504040204" pitchFamily="50" charset="-128"/>
                          <a:ea typeface="メイリオ" panose="020B0604030504040204" pitchFamily="50" charset="-128"/>
                        </a:rPr>
                        <a:t>C</a:t>
                      </a:r>
                      <a:r>
                        <a:rPr lang="ja-JP" sz="1800" kern="100" dirty="0">
                          <a:effectLst/>
                          <a:latin typeface="メイリオ" panose="020B0604030504040204" pitchFamily="50" charset="-128"/>
                          <a:ea typeface="メイリオ" panose="020B0604030504040204" pitchFamily="50" charset="-128"/>
                        </a:rPr>
                        <a:t>，</a:t>
                      </a:r>
                      <a:r>
                        <a:rPr lang="en-US" sz="1800" kern="100" dirty="0">
                          <a:effectLst/>
                          <a:latin typeface="メイリオ" panose="020B0604030504040204" pitchFamily="50" charset="-128"/>
                          <a:ea typeface="メイリオ" panose="020B0604030504040204" pitchFamily="50" charset="-128"/>
                        </a:rPr>
                        <a:t>D</a:t>
                      </a:r>
                      <a:endParaRPr lang="ja-JP" sz="2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r>
                        <a:rPr lang="en-US" altLang="ja-JP" sz="1800" kern="100" dirty="0">
                          <a:effectLst/>
                          <a:latin typeface="メイリオ" panose="020B0604030504040204" pitchFamily="50" charset="-128"/>
                          <a:ea typeface="メイリオ" panose="020B0604030504040204" pitchFamily="50" charset="-128"/>
                        </a:rPr>
                        <a:t>Monitoring body temperature in check in</a:t>
                      </a:r>
                      <a:endParaRPr lang="ja-JP" sz="2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115065027"/>
                  </a:ext>
                </a:extLst>
              </a:tr>
              <a:tr h="507099">
                <a:tc>
                  <a:txBody>
                    <a:bodyPr/>
                    <a:lstStyle/>
                    <a:p>
                      <a:pPr indent="127000"/>
                      <a:r>
                        <a:rPr lang="en-US" sz="1800" b="0" kern="100" dirty="0">
                          <a:effectLst/>
                          <a:latin typeface="メイリオ" panose="020B0604030504040204" pitchFamily="50" charset="-128"/>
                          <a:ea typeface="メイリオ" panose="020B0604030504040204" pitchFamily="50" charset="-128"/>
                        </a:rPr>
                        <a:t>2</a:t>
                      </a:r>
                      <a:endParaRPr lang="ja-JP" sz="28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sz="1800" kern="100">
                          <a:effectLst/>
                          <a:latin typeface="メイリオ" panose="020B0604030504040204" pitchFamily="50" charset="-128"/>
                          <a:ea typeface="メイリオ" panose="020B0604030504040204" pitchFamily="50" charset="-128"/>
                        </a:rPr>
                        <a:t>A</a:t>
                      </a:r>
                      <a:r>
                        <a:rPr lang="ja-JP" sz="1800" kern="100">
                          <a:effectLst/>
                          <a:latin typeface="メイリオ" panose="020B0604030504040204" pitchFamily="50" charset="-128"/>
                          <a:ea typeface="メイリオ" panose="020B0604030504040204" pitchFamily="50" charset="-128"/>
                        </a:rPr>
                        <a:t>，</a:t>
                      </a:r>
                      <a:r>
                        <a:rPr lang="en-US" sz="1800" kern="100">
                          <a:effectLst/>
                          <a:latin typeface="メイリオ" panose="020B0604030504040204" pitchFamily="50" charset="-128"/>
                          <a:ea typeface="メイリオ" panose="020B0604030504040204" pitchFamily="50" charset="-128"/>
                        </a:rPr>
                        <a:t>B</a:t>
                      </a:r>
                      <a:r>
                        <a:rPr lang="ja-JP" sz="1800" kern="100">
                          <a:effectLst/>
                          <a:latin typeface="メイリオ" panose="020B0604030504040204" pitchFamily="50" charset="-128"/>
                          <a:ea typeface="メイリオ" panose="020B0604030504040204" pitchFamily="50" charset="-128"/>
                        </a:rPr>
                        <a:t>，</a:t>
                      </a:r>
                      <a:r>
                        <a:rPr lang="en-US" sz="1800" kern="100">
                          <a:effectLst/>
                          <a:latin typeface="メイリオ" panose="020B0604030504040204" pitchFamily="50" charset="-128"/>
                          <a:ea typeface="メイリオ" panose="020B0604030504040204" pitchFamily="50" charset="-128"/>
                        </a:rPr>
                        <a:t>C</a:t>
                      </a:r>
                      <a:r>
                        <a:rPr lang="ja-JP" sz="1800" kern="100">
                          <a:effectLst/>
                          <a:latin typeface="メイリオ" panose="020B0604030504040204" pitchFamily="50" charset="-128"/>
                          <a:ea typeface="メイリオ" panose="020B0604030504040204" pitchFamily="50" charset="-128"/>
                        </a:rPr>
                        <a:t>，</a:t>
                      </a:r>
                      <a:r>
                        <a:rPr lang="en-US" sz="1800" kern="100">
                          <a:effectLst/>
                          <a:latin typeface="メイリオ" panose="020B0604030504040204" pitchFamily="50" charset="-128"/>
                          <a:ea typeface="メイリオ" panose="020B0604030504040204" pitchFamily="50" charset="-128"/>
                        </a:rPr>
                        <a:t>D</a:t>
                      </a:r>
                      <a:endParaRPr lang="ja-JP" sz="2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r>
                        <a:rPr lang="en-US" altLang="ja-JP" sz="1800" kern="100" dirty="0">
                          <a:effectLst/>
                          <a:latin typeface="メイリオ" panose="020B0604030504040204" pitchFamily="50" charset="-128"/>
                          <a:ea typeface="メイリオ" panose="020B0604030504040204" pitchFamily="50" charset="-128"/>
                        </a:rPr>
                        <a:t>Disinfection before and after contact</a:t>
                      </a:r>
                      <a:endParaRPr lang="ja-JP" sz="2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272780429"/>
                  </a:ext>
                </a:extLst>
              </a:tr>
              <a:tr h="507099">
                <a:tc>
                  <a:txBody>
                    <a:bodyPr/>
                    <a:lstStyle/>
                    <a:p>
                      <a:pPr indent="127000"/>
                      <a:r>
                        <a:rPr lang="en-US" sz="1800" b="0" kern="100" dirty="0">
                          <a:effectLst/>
                          <a:latin typeface="メイリオ" panose="020B0604030504040204" pitchFamily="50" charset="-128"/>
                          <a:ea typeface="メイリオ" panose="020B0604030504040204" pitchFamily="50" charset="-128"/>
                        </a:rPr>
                        <a:t>3</a:t>
                      </a:r>
                      <a:endParaRPr lang="ja-JP" sz="28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sz="1800" kern="100">
                          <a:effectLst/>
                          <a:latin typeface="メイリオ" panose="020B0604030504040204" pitchFamily="50" charset="-128"/>
                          <a:ea typeface="メイリオ" panose="020B0604030504040204" pitchFamily="50" charset="-128"/>
                        </a:rPr>
                        <a:t>A</a:t>
                      </a:r>
                      <a:r>
                        <a:rPr lang="ja-JP" sz="1800" kern="100">
                          <a:effectLst/>
                          <a:latin typeface="メイリオ" panose="020B0604030504040204" pitchFamily="50" charset="-128"/>
                          <a:ea typeface="メイリオ" panose="020B0604030504040204" pitchFamily="50" charset="-128"/>
                        </a:rPr>
                        <a:t>，</a:t>
                      </a:r>
                      <a:r>
                        <a:rPr lang="en-US" sz="1800" kern="100">
                          <a:effectLst/>
                          <a:latin typeface="メイリオ" panose="020B0604030504040204" pitchFamily="50" charset="-128"/>
                          <a:ea typeface="メイリオ" panose="020B0604030504040204" pitchFamily="50" charset="-128"/>
                        </a:rPr>
                        <a:t>C</a:t>
                      </a:r>
                      <a:r>
                        <a:rPr lang="ja-JP" sz="1800" kern="100">
                          <a:effectLst/>
                          <a:latin typeface="メイリオ" panose="020B0604030504040204" pitchFamily="50" charset="-128"/>
                          <a:ea typeface="メイリオ" panose="020B0604030504040204" pitchFamily="50" charset="-128"/>
                        </a:rPr>
                        <a:t>，</a:t>
                      </a:r>
                      <a:r>
                        <a:rPr lang="en-US" sz="1800" kern="100">
                          <a:effectLst/>
                          <a:latin typeface="メイリオ" panose="020B0604030504040204" pitchFamily="50" charset="-128"/>
                          <a:ea typeface="メイリオ" panose="020B0604030504040204" pitchFamily="50" charset="-128"/>
                        </a:rPr>
                        <a:t>D</a:t>
                      </a:r>
                      <a:endParaRPr lang="ja-JP" sz="2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r>
                        <a:rPr lang="en-US" altLang="ja-JP" sz="1800" kern="100" dirty="0">
                          <a:effectLst/>
                          <a:latin typeface="メイリオ" panose="020B0604030504040204" pitchFamily="50" charset="-128"/>
                          <a:ea typeface="メイリオ" panose="020B0604030504040204" pitchFamily="50" charset="-128"/>
                        </a:rPr>
                        <a:t>Monitoring SpO</a:t>
                      </a:r>
                      <a:r>
                        <a:rPr lang="en-US" altLang="ja-JP" sz="2000" kern="100" baseline="-25000" dirty="0">
                          <a:effectLst/>
                          <a:latin typeface="メイリオ" panose="020B0604030504040204" pitchFamily="50" charset="-128"/>
                          <a:ea typeface="メイリオ" panose="020B0604030504040204" pitchFamily="50" charset="-128"/>
                        </a:rPr>
                        <a:t>2</a:t>
                      </a:r>
                      <a:r>
                        <a:rPr lang="en-US" altLang="ja-JP" sz="2000" b="1" kern="100" baseline="30000" dirty="0">
                          <a:effectLst/>
                          <a:latin typeface="メイリオ" panose="020B0604030504040204" pitchFamily="50" charset="-128"/>
                          <a:ea typeface="メイリオ" panose="020B0604030504040204" pitchFamily="50" charset="-128"/>
                        </a:rPr>
                        <a:t>※</a:t>
                      </a:r>
                      <a:endParaRPr lang="ja-JP" sz="2800" b="1" kern="100" baseline="300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4106006384"/>
                  </a:ext>
                </a:extLst>
              </a:tr>
              <a:tr h="507099">
                <a:tc>
                  <a:txBody>
                    <a:bodyPr/>
                    <a:lstStyle/>
                    <a:p>
                      <a:pPr indent="127000"/>
                      <a:r>
                        <a:rPr lang="en-US" sz="1800" b="0" kern="100" dirty="0">
                          <a:effectLst/>
                          <a:latin typeface="メイリオ" panose="020B0604030504040204" pitchFamily="50" charset="-128"/>
                          <a:ea typeface="メイリオ" panose="020B0604030504040204" pitchFamily="50" charset="-128"/>
                        </a:rPr>
                        <a:t>4</a:t>
                      </a:r>
                      <a:endParaRPr lang="ja-JP" sz="2800" b="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sz="1800" kern="100" dirty="0">
                          <a:effectLst/>
                          <a:latin typeface="メイリオ" panose="020B0604030504040204" pitchFamily="50" charset="-128"/>
                          <a:ea typeface="メイリオ" panose="020B0604030504040204" pitchFamily="50" charset="-128"/>
                        </a:rPr>
                        <a:t>A</a:t>
                      </a:r>
                      <a:endParaRPr lang="ja-JP" sz="2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marL="0" indent="0"/>
                      <a:r>
                        <a:rPr lang="en-US" altLang="ja-JP" sz="1800" kern="100" dirty="0">
                          <a:effectLst/>
                          <a:latin typeface="メイリオ" panose="020B0604030504040204" pitchFamily="50" charset="-128"/>
                          <a:ea typeface="メイリオ" panose="020B0604030504040204" pitchFamily="50" charset="-128"/>
                        </a:rPr>
                        <a:t>Clinical test support</a:t>
                      </a:r>
                      <a:endParaRPr lang="ja-JP" sz="2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14806112"/>
                  </a:ext>
                </a:extLst>
              </a:tr>
            </a:tbl>
          </a:graphicData>
        </a:graphic>
      </p:graphicFrame>
      <p:sp>
        <p:nvSpPr>
          <p:cNvPr id="30" name="テキスト ボックス 29">
            <a:extLst>
              <a:ext uri="{FF2B5EF4-FFF2-40B4-BE49-F238E27FC236}">
                <a16:creationId xmlns:a16="http://schemas.microsoft.com/office/drawing/2014/main" id="{1CA5199C-5A47-4753-8CA5-F13751219DEF}"/>
              </a:ext>
            </a:extLst>
          </p:cNvPr>
          <p:cNvSpPr txBox="1"/>
          <p:nvPr/>
        </p:nvSpPr>
        <p:spPr>
          <a:xfrm>
            <a:off x="363191" y="5836581"/>
            <a:ext cx="7740751" cy="307777"/>
          </a:xfrm>
          <a:prstGeom prst="rect">
            <a:avLst/>
          </a:prstGeom>
          <a:noFill/>
        </p:spPr>
        <p:txBody>
          <a:bodyPr wrap="square">
            <a:spAutoFit/>
          </a:bodyPr>
          <a:lstStyle/>
          <a:p>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※SpO2 is Blood oxygen saturation and one of risk index for infection of COVID-19</a:t>
            </a:r>
            <a:endParaRPr lang="ja-JP" altLang="en-US" sz="1400" dirty="0">
              <a:latin typeface="メイリオ" panose="020B0604030504040204" pitchFamily="50" charset="-128"/>
              <a:ea typeface="メイリオ" panose="020B0604030504040204" pitchFamily="50" charset="-128"/>
            </a:endParaRPr>
          </a:p>
        </p:txBody>
      </p:sp>
      <p:sp>
        <p:nvSpPr>
          <p:cNvPr id="7" name="二等辺三角形 6">
            <a:extLst>
              <a:ext uri="{FF2B5EF4-FFF2-40B4-BE49-F238E27FC236}">
                <a16:creationId xmlns:a16="http://schemas.microsoft.com/office/drawing/2014/main" id="{38495B04-ECC2-4FD0-9711-AB39C50FCA3F}"/>
              </a:ext>
            </a:extLst>
          </p:cNvPr>
          <p:cNvSpPr/>
          <p:nvPr/>
        </p:nvSpPr>
        <p:spPr bwMode="gray">
          <a:xfrm rot="5400000">
            <a:off x="5139094" y="4289158"/>
            <a:ext cx="864000" cy="324000"/>
          </a:xfrm>
          <a:prstGeom prst="triangle">
            <a:avLst/>
          </a:prstGeom>
          <a:solidFill>
            <a:srgbClr val="87867E"/>
          </a:solidFill>
          <a:ln>
            <a:solidFill>
              <a:srgbClr val="878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rgbClr val="FFFFFF"/>
              </a:solidFill>
            </a:endParaRPr>
          </a:p>
        </p:txBody>
      </p:sp>
      <p:sp>
        <p:nvSpPr>
          <p:cNvPr id="38" name="四角形: 角を丸くする 37">
            <a:extLst>
              <a:ext uri="{FF2B5EF4-FFF2-40B4-BE49-F238E27FC236}">
                <a16:creationId xmlns:a16="http://schemas.microsoft.com/office/drawing/2014/main" id="{A3394171-A992-43DC-9595-B6075528792B}"/>
              </a:ext>
            </a:extLst>
          </p:cNvPr>
          <p:cNvSpPr/>
          <p:nvPr/>
        </p:nvSpPr>
        <p:spPr>
          <a:xfrm>
            <a:off x="5734374" y="3583069"/>
            <a:ext cx="3240000" cy="1819260"/>
          </a:xfrm>
          <a:prstGeom prst="roundRect">
            <a:avLst>
              <a:gd name="adj" fmla="val 8424"/>
            </a:avLst>
          </a:prstGeom>
          <a:solidFill>
            <a:srgbClr val="F7CBCB"/>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High risk for infection </a:t>
            </a:r>
            <a:r>
              <a:rPr lang="en-US" altLang="ja-JP"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in Care Center and transportation from home because any current services can be performed </a:t>
            </a:r>
            <a:r>
              <a:rPr lang="en-US" altLang="ja-JP"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after coming to Center</a:t>
            </a:r>
          </a:p>
        </p:txBody>
      </p:sp>
      <p:sp>
        <p:nvSpPr>
          <p:cNvPr id="8" name="フッター プレースホルダー 7">
            <a:extLst>
              <a:ext uri="{FF2B5EF4-FFF2-40B4-BE49-F238E27FC236}">
                <a16:creationId xmlns:a16="http://schemas.microsoft.com/office/drawing/2014/main" id="{742E1B74-3E61-4DE9-921C-DB30853DEBFD}"/>
              </a:ext>
            </a:extLst>
          </p:cNvPr>
          <p:cNvSpPr>
            <a:spLocks noGrp="1"/>
          </p:cNvSpPr>
          <p:nvPr>
            <p:ph type="ftr" sz="quarter" idx="11"/>
          </p:nvPr>
        </p:nvSpPr>
        <p:spPr/>
        <p:txBody>
          <a:bodyPr/>
          <a:lstStyle/>
          <a:p>
            <a:endParaRPr kumimoji="1" lang="ja-JP" altLang="en-US" dirty="0"/>
          </a:p>
        </p:txBody>
      </p:sp>
      <p:sp>
        <p:nvSpPr>
          <p:cNvPr id="425" name="スライド番号プレースホルダー 424">
            <a:extLst>
              <a:ext uri="{FF2B5EF4-FFF2-40B4-BE49-F238E27FC236}">
                <a16:creationId xmlns:a16="http://schemas.microsoft.com/office/drawing/2014/main" id="{8B6A8E1E-EDC8-42B4-842D-D737C0EF3F52}"/>
              </a:ext>
            </a:extLst>
          </p:cNvPr>
          <p:cNvSpPr>
            <a:spLocks noGrp="1"/>
          </p:cNvSpPr>
          <p:nvPr>
            <p:ph type="sldNum" sz="quarter" idx="12"/>
          </p:nvPr>
        </p:nvSpPr>
        <p:spPr>
          <a:xfrm>
            <a:off x="4522307" y="6504000"/>
            <a:ext cx="99386" cy="215444"/>
          </a:xfrm>
        </p:spPr>
        <p:txBody>
          <a:bodyPr/>
          <a:lstStyle/>
          <a:p>
            <a:fld id="{4D029D89-7B63-4C94-AD4D-2E4D6BB83637}" type="slidenum">
              <a:rPr kumimoji="1" lang="ja-JP" altLang="en-US" smtClean="0"/>
              <a:t>26</a:t>
            </a:fld>
            <a:endParaRPr kumimoji="1" lang="ja-JP" altLang="en-US"/>
          </a:p>
        </p:txBody>
      </p:sp>
    </p:spTree>
    <p:extLst>
      <p:ext uri="{BB962C8B-B14F-4D97-AF65-F5344CB8AC3E}">
        <p14:creationId xmlns:p14="http://schemas.microsoft.com/office/powerpoint/2010/main" val="80904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D904EFD4-D8E2-D5B1-0065-59158EC27D3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lang="en-US" altLang="ja-JP" sz="2500" kern="100" dirty="0">
                <a:latin typeface="メイリオ" panose="020B0604030504040204" pitchFamily="50" charset="-128"/>
                <a:ea typeface="メイリオ" panose="020B0604030504040204" pitchFamily="50" charset="-128"/>
              </a:rPr>
              <a:t>(3) Supporting System for Infection Using Vital Sensor/BAN/Cloud/AI Platform</a:t>
            </a:r>
            <a:endParaRPr lang="ja-JP" altLang="en-US" sz="25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147219" y="1638496"/>
            <a:ext cx="8679600" cy="1220371"/>
          </a:xfrm>
        </p:spPr>
        <p:txBody>
          <a:bodyPr/>
          <a:lstStyle/>
          <a:p>
            <a:r>
              <a:rPr lang="en-US" altLang="ja-JP"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System to detect abnormal health condition for Infection such as COVID-19</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　</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Supporting System for Infection Using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Integrated Vital sensors, BAN, Cloud, and AI Platform</a:t>
            </a:r>
            <a:b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br>
            <a:endParaRPr lang="ja-JP" altLang="en-US" sz="1600" b="1"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pic>
        <p:nvPicPr>
          <p:cNvPr id="12" name="図 11">
            <a:extLst>
              <a:ext uri="{FF2B5EF4-FFF2-40B4-BE49-F238E27FC236}">
                <a16:creationId xmlns:a16="http://schemas.microsoft.com/office/drawing/2014/main" id="{028525A8-65E3-7B86-37CA-905E4E25E885}"/>
              </a:ext>
            </a:extLst>
          </p:cNvPr>
          <p:cNvPicPr>
            <a:picLocks noChangeAspect="1"/>
          </p:cNvPicPr>
          <p:nvPr/>
        </p:nvPicPr>
        <p:blipFill>
          <a:blip r:embed="rId3"/>
          <a:stretch>
            <a:fillRect/>
          </a:stretch>
        </p:blipFill>
        <p:spPr>
          <a:xfrm>
            <a:off x="3639573" y="2681176"/>
            <a:ext cx="5188146" cy="3426249"/>
          </a:xfrm>
          <a:prstGeom prst="rect">
            <a:avLst/>
          </a:prstGeom>
        </p:spPr>
      </p:pic>
      <p:sp>
        <p:nvSpPr>
          <p:cNvPr id="95" name="テキスト ボックス 94">
            <a:extLst>
              <a:ext uri="{FF2B5EF4-FFF2-40B4-BE49-F238E27FC236}">
                <a16:creationId xmlns:a16="http://schemas.microsoft.com/office/drawing/2014/main" id="{D7735CE7-25CC-700B-BBB1-259F89743080}"/>
              </a:ext>
            </a:extLst>
          </p:cNvPr>
          <p:cNvSpPr txBox="1"/>
          <p:nvPr/>
        </p:nvSpPr>
        <p:spPr>
          <a:xfrm>
            <a:off x="147219" y="2753063"/>
            <a:ext cx="3493254" cy="2308324"/>
          </a:xfrm>
          <a:prstGeom prst="rect">
            <a:avLst/>
          </a:prstGeom>
          <a:noFill/>
        </p:spPr>
        <p:txBody>
          <a:bodyPr wrap="square">
            <a:spAutoFit/>
          </a:bodyPr>
          <a:lstStyle/>
          <a:p>
            <a:r>
              <a:rPr lang="en-US" altLang="ja-JP" dirty="0"/>
              <a:t>1</a:t>
            </a:r>
            <a:r>
              <a:rPr lang="ja-JP" altLang="en-US" dirty="0"/>
              <a:t>．</a:t>
            </a:r>
            <a:r>
              <a:rPr lang="en-US" altLang="ja-JP" dirty="0"/>
              <a:t>Vital sensors for monitoring vital data of care-receivers</a:t>
            </a:r>
            <a:br>
              <a:rPr lang="en-US" altLang="ja-JP" dirty="0"/>
            </a:br>
            <a:r>
              <a:rPr lang="en-US" altLang="ja-JP" dirty="0"/>
              <a:t>2</a:t>
            </a:r>
            <a:r>
              <a:rPr lang="ja-JP" altLang="en-US" dirty="0"/>
              <a:t>．</a:t>
            </a:r>
            <a:r>
              <a:rPr lang="en-US" altLang="ja-JP" dirty="0"/>
              <a:t>BAN and cloud network for collecting and saving vital data</a:t>
            </a:r>
            <a:br>
              <a:rPr lang="en-US" altLang="ja-JP" dirty="0"/>
            </a:br>
            <a:r>
              <a:rPr lang="en-US" altLang="ja-JP" dirty="0"/>
              <a:t>3</a:t>
            </a:r>
            <a:r>
              <a:rPr lang="ja-JP" altLang="en-US" dirty="0"/>
              <a:t>．</a:t>
            </a:r>
            <a:r>
              <a:rPr lang="en-US" altLang="ja-JP" dirty="0"/>
              <a:t>AI machine learning for detecting abnormal physical and mental condition from collected vital data</a:t>
            </a:r>
            <a:endParaRPr lang="ja-JP" altLang="en-US" dirty="0"/>
          </a:p>
        </p:txBody>
      </p:sp>
      <p:sp>
        <p:nvSpPr>
          <p:cNvPr id="5" name="スライド番号プレースホルダー 4">
            <a:extLst>
              <a:ext uri="{FF2B5EF4-FFF2-40B4-BE49-F238E27FC236}">
                <a16:creationId xmlns:a16="http://schemas.microsoft.com/office/drawing/2014/main" id="{6068B037-D97C-D0FE-23B8-2F643D938406}"/>
              </a:ext>
            </a:extLst>
          </p:cNvPr>
          <p:cNvSpPr>
            <a:spLocks noGrp="1"/>
          </p:cNvSpPr>
          <p:nvPr>
            <p:ph type="sldNum" sz="quarter" idx="12"/>
          </p:nvPr>
        </p:nvSpPr>
        <p:spPr/>
        <p:txBody>
          <a:bodyPr/>
          <a:lstStyle/>
          <a:p>
            <a:fld id="{4D029D89-7B63-4C94-AD4D-2E4D6BB83637}" type="slidenum">
              <a:rPr kumimoji="1" lang="ja-JP" altLang="en-US" smtClean="0"/>
              <a:t>27</a:t>
            </a:fld>
            <a:endParaRPr kumimoji="1" lang="ja-JP" altLang="en-US"/>
          </a:p>
        </p:txBody>
      </p:sp>
    </p:spTree>
    <p:extLst>
      <p:ext uri="{BB962C8B-B14F-4D97-AF65-F5344CB8AC3E}">
        <p14:creationId xmlns:p14="http://schemas.microsoft.com/office/powerpoint/2010/main" val="64787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750878FC-82C6-C846-9E91-DEE948AF811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03" name="四角形: 角を丸くする 102">
            <a:extLst>
              <a:ext uri="{FF2B5EF4-FFF2-40B4-BE49-F238E27FC236}">
                <a16:creationId xmlns:a16="http://schemas.microsoft.com/office/drawing/2014/main" id="{6235B66A-799D-49BA-9F7A-001F0A7A1353}"/>
              </a:ext>
            </a:extLst>
          </p:cNvPr>
          <p:cNvSpPr/>
          <p:nvPr/>
        </p:nvSpPr>
        <p:spPr bwMode="gray">
          <a:xfrm>
            <a:off x="1571977" y="4250512"/>
            <a:ext cx="1224000" cy="1548000"/>
          </a:xfrm>
          <a:prstGeom prst="roundRect">
            <a:avLst>
              <a:gd name="adj" fmla="val 9944"/>
            </a:avLst>
          </a:prstGeom>
          <a:solidFill>
            <a:srgbClr val="DAD9D6"/>
          </a:solidFill>
          <a:ln>
            <a:solidFill>
              <a:srgbClr val="B1B1A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36000" tIns="36000" rIns="0" bIns="36000" numCol="1" rtlCol="0" anchor="ctr" anchorCtr="0" compatLnSpc="1">
            <a:prstTxWarp prst="textNoShape">
              <a:avLst/>
            </a:prstTxWarp>
          </a:bodyPr>
          <a:lstStyle/>
          <a:p>
            <a:pPr defTabSz="914400" fontAlgn="ctr">
              <a:spcBef>
                <a:spcPct val="0"/>
              </a:spcBef>
              <a:spcAft>
                <a:spcPct val="0"/>
              </a:spcAft>
              <a:defRPr/>
            </a:pPr>
            <a:endParaRPr kumimoji="1" lang="ja-JP" altLang="en-US" sz="1400" dirty="0">
              <a:solidFill>
                <a:srgbClr val="000000"/>
              </a:solidFill>
              <a:latin typeface="メイリオ" panose="020B0604030504040204" pitchFamily="50" charset="-128"/>
              <a:ea typeface="メイリオ" panose="020B0604030504040204" pitchFamily="50" charset="-128"/>
              <a:cs typeface="Arial"/>
            </a:endParaRPr>
          </a:p>
        </p:txBody>
      </p:sp>
      <p:sp>
        <p:nvSpPr>
          <p:cNvPr id="104" name="四角形: 角を丸くする 103">
            <a:extLst>
              <a:ext uri="{FF2B5EF4-FFF2-40B4-BE49-F238E27FC236}">
                <a16:creationId xmlns:a16="http://schemas.microsoft.com/office/drawing/2014/main" id="{2B08B578-8139-4687-B816-710DC4799E2E}"/>
              </a:ext>
            </a:extLst>
          </p:cNvPr>
          <p:cNvSpPr/>
          <p:nvPr/>
        </p:nvSpPr>
        <p:spPr bwMode="gray">
          <a:xfrm>
            <a:off x="2840690" y="2685104"/>
            <a:ext cx="1224000" cy="3096000"/>
          </a:xfrm>
          <a:prstGeom prst="roundRect">
            <a:avLst>
              <a:gd name="adj" fmla="val 3448"/>
            </a:avLst>
          </a:prstGeom>
          <a:solidFill>
            <a:srgbClr val="DAD9D6"/>
          </a:solidFill>
          <a:ln>
            <a:solidFill>
              <a:srgbClr val="B1B1A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36000" tIns="36000" rIns="0" bIns="36000" numCol="1" rtlCol="0" anchor="ctr" anchorCtr="0" compatLnSpc="1">
            <a:prstTxWarp prst="textNoShape">
              <a:avLst/>
            </a:prstTxWarp>
          </a:bodyPr>
          <a:lstStyle/>
          <a:p>
            <a:pPr defTabSz="914400" fontAlgn="ctr">
              <a:spcBef>
                <a:spcPct val="0"/>
              </a:spcBef>
              <a:spcAft>
                <a:spcPct val="0"/>
              </a:spcAft>
              <a:defRPr/>
            </a:pPr>
            <a:endParaRPr kumimoji="1" lang="ja-JP" altLang="en-US" sz="1400" dirty="0">
              <a:solidFill>
                <a:srgbClr val="000000"/>
              </a:solidFill>
              <a:latin typeface="メイリオ" panose="020B0604030504040204" pitchFamily="50" charset="-128"/>
              <a:ea typeface="メイリオ" panose="020B0604030504040204" pitchFamily="50" charset="-128"/>
              <a:cs typeface="Arial"/>
            </a:endParaRPr>
          </a:p>
        </p:txBody>
      </p:sp>
      <p:sp>
        <p:nvSpPr>
          <p:cNvPr id="10" name="コンテンツ プレースホルダー 9">
            <a:extLst>
              <a:ext uri="{FF2B5EF4-FFF2-40B4-BE49-F238E27FC236}">
                <a16:creationId xmlns:a16="http://schemas.microsoft.com/office/drawing/2014/main" id="{DD207B18-DD08-41A2-9CD4-F203E83488BB}"/>
              </a:ext>
            </a:extLst>
          </p:cNvPr>
          <p:cNvSpPr>
            <a:spLocks noGrp="1"/>
          </p:cNvSpPr>
          <p:nvPr>
            <p:ph idx="1"/>
          </p:nvPr>
        </p:nvSpPr>
        <p:spPr>
          <a:xfrm>
            <a:off x="216977" y="1686538"/>
            <a:ext cx="6555962" cy="282127"/>
          </a:xfrm>
        </p:spPr>
        <p:txBody>
          <a:bodyPr/>
          <a:lstStyle/>
          <a:p>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No increase of care-givers load </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600" dirty="0"/>
          </a:p>
        </p:txBody>
      </p: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a:xfrm>
            <a:off x="685800" y="642726"/>
            <a:ext cx="7772400" cy="1066800"/>
          </a:xfrm>
        </p:spPr>
        <p:txBody>
          <a:bodyPr>
            <a:normAutofit/>
          </a:bodyPr>
          <a:lstStyle/>
          <a:p>
            <a:r>
              <a:rPr lang="en-US" altLang="ja-JP" sz="2500" kern="100" dirty="0">
                <a:ea typeface="メイリオ" panose="020B0604030504040204" pitchFamily="50" charset="-128"/>
              </a:rPr>
              <a:t>(3) Approach Using BAN and Machine Learning</a:t>
            </a:r>
            <a:endParaRPr lang="ja-JP" altLang="en-US" sz="2500" dirty="0">
              <a:ea typeface="メイリオ" panose="020B0604030504040204" pitchFamily="50" charset="-128"/>
            </a:endParaRPr>
          </a:p>
        </p:txBody>
      </p:sp>
      <p:pic>
        <p:nvPicPr>
          <p:cNvPr id="53" name="図 52">
            <a:extLst>
              <a:ext uri="{FF2B5EF4-FFF2-40B4-BE49-F238E27FC236}">
                <a16:creationId xmlns:a16="http://schemas.microsoft.com/office/drawing/2014/main" id="{153AD8E6-FADD-4921-9FA8-C97687D51F8F}"/>
              </a:ext>
            </a:extLst>
          </p:cNvPr>
          <p:cNvPicPr>
            <a:picLocks noChangeAspect="1"/>
          </p:cNvPicPr>
          <p:nvPr/>
        </p:nvPicPr>
        <p:blipFill>
          <a:blip r:embed="rId3"/>
          <a:stretch>
            <a:fillRect/>
          </a:stretch>
        </p:blipFill>
        <p:spPr>
          <a:xfrm>
            <a:off x="7815289" y="5144479"/>
            <a:ext cx="847674" cy="487174"/>
          </a:xfrm>
          <a:prstGeom prst="rect">
            <a:avLst/>
          </a:prstGeom>
        </p:spPr>
      </p:pic>
      <p:sp>
        <p:nvSpPr>
          <p:cNvPr id="54" name="テキスト ボックス 53">
            <a:extLst>
              <a:ext uri="{FF2B5EF4-FFF2-40B4-BE49-F238E27FC236}">
                <a16:creationId xmlns:a16="http://schemas.microsoft.com/office/drawing/2014/main" id="{E84C34F9-3358-41D0-B470-494C9F9C8FCA}"/>
              </a:ext>
            </a:extLst>
          </p:cNvPr>
          <p:cNvSpPr txBox="1"/>
          <p:nvPr/>
        </p:nvSpPr>
        <p:spPr>
          <a:xfrm>
            <a:off x="7611212" y="5799602"/>
            <a:ext cx="1304461" cy="307777"/>
          </a:xfrm>
          <a:prstGeom prst="rect">
            <a:avLst/>
          </a:prstGeom>
          <a:noFill/>
        </p:spPr>
        <p:txBody>
          <a:bodyPr wrap="none" rtlCol="0">
            <a:spAutoFit/>
          </a:bodyPr>
          <a:lstStyle/>
          <a:p>
            <a:pPr algn="ctr" defTabSz="914400" fontAlgn="ctr">
              <a:spcBef>
                <a:spcPct val="0"/>
              </a:spcBef>
              <a:spcAft>
                <a:spcPct val="0"/>
              </a:spcAft>
              <a:defRPr/>
            </a:pPr>
            <a:r>
              <a:rPr kumimoji="1" lang="en-US" altLang="ja-JP" sz="1400" b="1" dirty="0">
                <a:solidFill>
                  <a:srgbClr val="000000"/>
                </a:solidFill>
                <a:latin typeface="メイリオ" panose="020B0604030504040204" pitchFamily="50" charset="-128"/>
                <a:ea typeface="メイリオ" panose="020B0604030504040204" pitchFamily="50" charset="-128"/>
                <a:cs typeface="Arial"/>
              </a:rPr>
              <a:t>Care Center</a:t>
            </a:r>
            <a:endParaRPr kumimoji="1" lang="ja-JP" altLang="en-US" sz="1400" b="1" dirty="0">
              <a:solidFill>
                <a:srgbClr val="000000"/>
              </a:solidFill>
              <a:latin typeface="メイリオ" panose="020B0604030504040204" pitchFamily="50" charset="-128"/>
              <a:ea typeface="メイリオ" panose="020B0604030504040204" pitchFamily="50" charset="-128"/>
              <a:cs typeface="Arial"/>
            </a:endParaRPr>
          </a:p>
        </p:txBody>
      </p:sp>
      <p:pic>
        <p:nvPicPr>
          <p:cNvPr id="55" name="図 54" descr="挿絵, シャツ が含まれている画像&#10;&#10;自動的に生成された説明">
            <a:extLst>
              <a:ext uri="{FF2B5EF4-FFF2-40B4-BE49-F238E27FC236}">
                <a16:creationId xmlns:a16="http://schemas.microsoft.com/office/drawing/2014/main" id="{88953535-4095-4CB3-895D-BB08BF71C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97067" y="4966884"/>
            <a:ext cx="360000" cy="1048933"/>
          </a:xfrm>
          <a:prstGeom prst="rect">
            <a:avLst/>
          </a:prstGeom>
        </p:spPr>
      </p:pic>
      <p:pic>
        <p:nvPicPr>
          <p:cNvPr id="56" name="図 55" descr="衣料, シャツ, スーツ が含まれている画像&#10;&#10;自動的に生成された説明">
            <a:extLst>
              <a:ext uri="{FF2B5EF4-FFF2-40B4-BE49-F238E27FC236}">
                <a16:creationId xmlns:a16="http://schemas.microsoft.com/office/drawing/2014/main" id="{C395F995-04D2-49DE-A06D-348B9DC364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033" y="4968170"/>
            <a:ext cx="257372" cy="901379"/>
          </a:xfrm>
          <a:prstGeom prst="rect">
            <a:avLst/>
          </a:prstGeom>
        </p:spPr>
      </p:pic>
      <p:pic>
        <p:nvPicPr>
          <p:cNvPr id="57" name="図 56" descr="アイコン&#10;&#10;自動的に生成された説明">
            <a:extLst>
              <a:ext uri="{FF2B5EF4-FFF2-40B4-BE49-F238E27FC236}">
                <a16:creationId xmlns:a16="http://schemas.microsoft.com/office/drawing/2014/main" id="{30C6CCE8-E3E5-4D11-A6DA-2E15AD6DC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041" y="5201968"/>
            <a:ext cx="801345" cy="729227"/>
          </a:xfrm>
          <a:prstGeom prst="rect">
            <a:avLst/>
          </a:prstGeom>
        </p:spPr>
      </p:pic>
      <p:sp>
        <p:nvSpPr>
          <p:cNvPr id="58" name="テキスト ボックス 57">
            <a:extLst>
              <a:ext uri="{FF2B5EF4-FFF2-40B4-BE49-F238E27FC236}">
                <a16:creationId xmlns:a16="http://schemas.microsoft.com/office/drawing/2014/main" id="{3940BF6E-B4F7-4CB3-8CB8-D119E7416701}"/>
              </a:ext>
            </a:extLst>
          </p:cNvPr>
          <p:cNvSpPr txBox="1"/>
          <p:nvPr/>
        </p:nvSpPr>
        <p:spPr>
          <a:xfrm>
            <a:off x="4914690" y="5880987"/>
            <a:ext cx="740908" cy="307777"/>
          </a:xfrm>
          <a:prstGeom prst="rect">
            <a:avLst/>
          </a:prstGeom>
          <a:noFill/>
        </p:spPr>
        <p:txBody>
          <a:bodyPr wrap="none" rtlCol="0">
            <a:spAutoFit/>
          </a:bodyPr>
          <a:lstStyle/>
          <a:p>
            <a:pPr algn="ctr" defTabSz="914400" fontAlgn="ctr">
              <a:spcBef>
                <a:spcPct val="0"/>
              </a:spcBef>
              <a:spcAft>
                <a:spcPct val="0"/>
              </a:spcAft>
              <a:defRPr/>
            </a:pPr>
            <a:r>
              <a:rPr kumimoji="1" lang="en-US" altLang="ja-JP" sz="1400" b="1" dirty="0">
                <a:solidFill>
                  <a:srgbClr val="000000"/>
                </a:solidFill>
                <a:latin typeface="メイリオ" panose="020B0604030504040204" pitchFamily="50" charset="-128"/>
                <a:ea typeface="メイリオ" panose="020B0604030504040204" pitchFamily="50" charset="-128"/>
                <a:cs typeface="Arial"/>
              </a:rPr>
              <a:t>Home</a:t>
            </a:r>
            <a:endParaRPr kumimoji="1" lang="ja-JP" altLang="en-US" sz="1400" b="1" dirty="0">
              <a:solidFill>
                <a:srgbClr val="000000"/>
              </a:solidFill>
              <a:latin typeface="メイリオ" panose="020B0604030504040204" pitchFamily="50" charset="-128"/>
              <a:ea typeface="メイリオ" panose="020B0604030504040204" pitchFamily="50" charset="-128"/>
              <a:cs typeface="Arial"/>
            </a:endParaRPr>
          </a:p>
        </p:txBody>
      </p:sp>
      <p:sp>
        <p:nvSpPr>
          <p:cNvPr id="60" name="コンテンツ プレースホルダー 18">
            <a:extLst>
              <a:ext uri="{FF2B5EF4-FFF2-40B4-BE49-F238E27FC236}">
                <a16:creationId xmlns:a16="http://schemas.microsoft.com/office/drawing/2014/main" id="{6B554E61-7400-47D1-A696-6FC48AED9A8B}"/>
              </a:ext>
            </a:extLst>
          </p:cNvPr>
          <p:cNvSpPr txBox="1">
            <a:spLocks/>
          </p:cNvSpPr>
          <p:nvPr/>
        </p:nvSpPr>
        <p:spPr bwMode="gray">
          <a:xfrm>
            <a:off x="5639858" y="4462816"/>
            <a:ext cx="1485351" cy="308576"/>
          </a:xfrm>
          <a:prstGeom prst="ellipse">
            <a:avLst/>
          </a:prstGeom>
          <a:solidFill>
            <a:srgbClr val="FFFF00"/>
          </a:solidFill>
          <a:ln w="12700" cap="flat" cmpd="sng" algn="ctr">
            <a:solidFill>
              <a:srgbClr val="105D9C"/>
            </a:solidFill>
            <a:prstDash val="solid"/>
            <a:miter lim="8000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dk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dk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dk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9pPr>
          </a:lstStyle>
          <a:p>
            <a:pPr marL="0" indent="0" algn="ctr" defTabSz="914400" fontAlgn="ctr">
              <a:spcBef>
                <a:spcPct val="0"/>
              </a:spcBef>
              <a:spcAft>
                <a:spcPct val="0"/>
              </a:spcAft>
              <a:buClrTx/>
              <a:buSzTx/>
              <a:buNone/>
              <a:defRPr/>
            </a:pPr>
            <a:r>
              <a:rPr lang="en-US" altLang="ja-JP" sz="800">
                <a:solidFill>
                  <a:srgbClr val="0070C0"/>
                </a:solidFill>
                <a:latin typeface="メイリオ" panose="020B0604030504040204" pitchFamily="50" charset="-128"/>
                <a:ea typeface="メイリオ" panose="020B0604030504040204" pitchFamily="50" charset="-128"/>
                <a:cs typeface="Arial"/>
              </a:rPr>
              <a:t>BAN</a:t>
            </a:r>
            <a:endParaRPr lang="ja-JP" altLang="en-US" sz="800" dirty="0">
              <a:solidFill>
                <a:srgbClr val="0070C0"/>
              </a:solidFill>
              <a:latin typeface="メイリオ" panose="020B0604030504040204" pitchFamily="50" charset="-128"/>
              <a:ea typeface="メイリオ" panose="020B0604030504040204" pitchFamily="50" charset="-128"/>
              <a:cs typeface="Arial"/>
            </a:endParaRPr>
          </a:p>
        </p:txBody>
      </p:sp>
      <p:pic>
        <p:nvPicPr>
          <p:cNvPr id="61" name="図 60" descr="絵と文字の加工写真&#10;&#10;低い精度で自動的に生成された説明">
            <a:extLst>
              <a:ext uri="{FF2B5EF4-FFF2-40B4-BE49-F238E27FC236}">
                <a16:creationId xmlns:a16="http://schemas.microsoft.com/office/drawing/2014/main" id="{BCC861F5-3056-4892-A527-20D5F7B93B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8922" y="5680079"/>
            <a:ext cx="432000" cy="170092"/>
          </a:xfrm>
          <a:prstGeom prst="rect">
            <a:avLst/>
          </a:prstGeom>
        </p:spPr>
      </p:pic>
      <p:pic>
        <p:nvPicPr>
          <p:cNvPr id="62" name="図 61" descr="アイコン&#10;&#10;自動的に生成された説明">
            <a:extLst>
              <a:ext uri="{FF2B5EF4-FFF2-40B4-BE49-F238E27FC236}">
                <a16:creationId xmlns:a16="http://schemas.microsoft.com/office/drawing/2014/main" id="{EE058801-DB3C-490C-9FB7-CEEFA2701A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2826" y="3669275"/>
            <a:ext cx="1183216" cy="538848"/>
          </a:xfrm>
          <a:prstGeom prst="rect">
            <a:avLst/>
          </a:prstGeom>
        </p:spPr>
      </p:pic>
      <p:sp>
        <p:nvSpPr>
          <p:cNvPr id="65" name="四角形: 角を丸くする 64">
            <a:extLst>
              <a:ext uri="{FF2B5EF4-FFF2-40B4-BE49-F238E27FC236}">
                <a16:creationId xmlns:a16="http://schemas.microsoft.com/office/drawing/2014/main" id="{294B21CE-4E69-479A-9598-43FF396A955B}"/>
              </a:ext>
            </a:extLst>
          </p:cNvPr>
          <p:cNvSpPr/>
          <p:nvPr/>
        </p:nvSpPr>
        <p:spPr bwMode="auto">
          <a:xfrm>
            <a:off x="4318914" y="4327365"/>
            <a:ext cx="4680000" cy="612000"/>
          </a:xfrm>
          <a:prstGeom prst="roundRect">
            <a:avLst/>
          </a:prstGeom>
          <a:solidFill>
            <a:srgbClr val="0000FF">
              <a:alpha val="31000"/>
            </a:srgbClr>
          </a:solidFill>
          <a:ln w="25400">
            <a:solidFill>
              <a:srgbClr val="0000FF"/>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36000" tIns="36000" rIns="0" bIns="36000" numCol="1" rtlCol="0" anchor="ctr" anchorCtr="0" compatLnSpc="1">
            <a:prstTxWarp prst="textNoShape">
              <a:avLst/>
            </a:prstTxWarp>
          </a:bodyPr>
          <a:lstStyle/>
          <a:p>
            <a:pPr defTabSz="914400" fontAlgn="ctr">
              <a:spcBef>
                <a:spcPct val="0"/>
              </a:spcBef>
              <a:spcAft>
                <a:spcPct val="0"/>
              </a:spcAft>
              <a:defRPr/>
            </a:pPr>
            <a:r>
              <a:rPr kumimoji="1" lang="en-US" altLang="ja-JP" sz="1400" b="1" dirty="0">
                <a:solidFill>
                  <a:srgbClr val="0000FF"/>
                </a:solidFill>
                <a:latin typeface="メイリオ" panose="020B0604030504040204" pitchFamily="50" charset="-128"/>
                <a:ea typeface="メイリオ" panose="020B0604030504040204" pitchFamily="50" charset="-128"/>
                <a:cs typeface="Arial"/>
              </a:rPr>
              <a:t>BAN</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a:endParaRPr>
          </a:p>
        </p:txBody>
      </p:sp>
      <p:sp>
        <p:nvSpPr>
          <p:cNvPr id="66" name="四角形: 角を丸くする 65">
            <a:extLst>
              <a:ext uri="{FF2B5EF4-FFF2-40B4-BE49-F238E27FC236}">
                <a16:creationId xmlns:a16="http://schemas.microsoft.com/office/drawing/2014/main" id="{5D0A39B9-2C14-4E65-874F-63AFC4527A62}"/>
              </a:ext>
            </a:extLst>
          </p:cNvPr>
          <p:cNvSpPr/>
          <p:nvPr/>
        </p:nvSpPr>
        <p:spPr bwMode="auto">
          <a:xfrm>
            <a:off x="4318916" y="3559384"/>
            <a:ext cx="4680000" cy="720000"/>
          </a:xfrm>
          <a:prstGeom prst="roundRect">
            <a:avLst/>
          </a:prstGeom>
          <a:solidFill>
            <a:srgbClr val="00B050">
              <a:alpha val="39000"/>
            </a:srgbClr>
          </a:solidFill>
          <a:ln w="25400">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36000" tIns="36000" rIns="0" bIns="36000" numCol="1" rtlCol="0" anchor="ctr" anchorCtr="0" compatLnSpc="1">
            <a:prstTxWarp prst="textNoShape">
              <a:avLst/>
            </a:prstTxWarp>
          </a:bodyPr>
          <a:lstStyle/>
          <a:p>
            <a:pPr defTabSz="914400" fontAlgn="ctr">
              <a:spcBef>
                <a:spcPct val="0"/>
              </a:spcBef>
              <a:spcAft>
                <a:spcPct val="0"/>
              </a:spcAft>
              <a:defRPr/>
            </a:pPr>
            <a:r>
              <a:rPr kumimoji="1" lang="en-US" altLang="ja-JP" sz="1400" b="1" dirty="0">
                <a:solidFill>
                  <a:schemeClr val="accent6"/>
                </a:solidFill>
                <a:latin typeface="メイリオ" panose="020B0604030504040204" pitchFamily="50" charset="-128"/>
                <a:ea typeface="メイリオ" panose="020B0604030504040204" pitchFamily="50" charset="-128"/>
                <a:cs typeface="Arial"/>
              </a:rPr>
              <a:t>Network</a:t>
            </a:r>
          </a:p>
          <a:p>
            <a:pPr defTabSz="914400" fontAlgn="ctr">
              <a:spcBef>
                <a:spcPct val="0"/>
              </a:spcBef>
              <a:spcAft>
                <a:spcPct val="0"/>
              </a:spcAft>
              <a:defRPr/>
            </a:pPr>
            <a:r>
              <a:rPr kumimoji="1" lang="en-US" altLang="ja-JP" sz="1400" b="1" dirty="0">
                <a:solidFill>
                  <a:schemeClr val="accent6"/>
                </a:solidFill>
                <a:latin typeface="メイリオ" panose="020B0604030504040204" pitchFamily="50" charset="-128"/>
                <a:ea typeface="メイリオ" panose="020B0604030504040204" pitchFamily="50" charset="-128"/>
                <a:cs typeface="Arial"/>
              </a:rPr>
              <a:t>Cloud</a:t>
            </a:r>
            <a:endParaRPr kumimoji="1" lang="ja-JP" altLang="en-US" sz="1400" b="1" dirty="0">
              <a:solidFill>
                <a:schemeClr val="accent6"/>
              </a:solidFill>
              <a:latin typeface="メイリオ" panose="020B0604030504040204" pitchFamily="50" charset="-128"/>
              <a:ea typeface="メイリオ" panose="020B0604030504040204" pitchFamily="50" charset="-128"/>
              <a:cs typeface="Arial"/>
            </a:endParaRPr>
          </a:p>
        </p:txBody>
      </p:sp>
      <p:cxnSp>
        <p:nvCxnSpPr>
          <p:cNvPr id="67" name="直線矢印コネクタ 66">
            <a:extLst>
              <a:ext uri="{FF2B5EF4-FFF2-40B4-BE49-F238E27FC236}">
                <a16:creationId xmlns:a16="http://schemas.microsoft.com/office/drawing/2014/main" id="{83DCF4E4-A216-42A4-B8EC-2E50678993CA}"/>
              </a:ext>
            </a:extLst>
          </p:cNvPr>
          <p:cNvCxnSpPr>
            <a:cxnSpLocks/>
          </p:cNvCxnSpPr>
          <p:nvPr/>
        </p:nvCxnSpPr>
        <p:spPr bwMode="gray">
          <a:xfrm flipV="1">
            <a:off x="5783107" y="4744288"/>
            <a:ext cx="210749" cy="273152"/>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cxnSp>
        <p:nvCxnSpPr>
          <p:cNvPr id="68" name="直線矢印コネクタ 67">
            <a:extLst>
              <a:ext uri="{FF2B5EF4-FFF2-40B4-BE49-F238E27FC236}">
                <a16:creationId xmlns:a16="http://schemas.microsoft.com/office/drawing/2014/main" id="{2DA0BFE8-6445-4B14-8372-0E1C34E33729}"/>
              </a:ext>
            </a:extLst>
          </p:cNvPr>
          <p:cNvCxnSpPr>
            <a:cxnSpLocks/>
          </p:cNvCxnSpPr>
          <p:nvPr/>
        </p:nvCxnSpPr>
        <p:spPr bwMode="gray">
          <a:xfrm flipV="1">
            <a:off x="5988945" y="4122932"/>
            <a:ext cx="197712" cy="247878"/>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sp>
        <p:nvSpPr>
          <p:cNvPr id="69" name="四角形: 角を丸くする 68">
            <a:extLst>
              <a:ext uri="{FF2B5EF4-FFF2-40B4-BE49-F238E27FC236}">
                <a16:creationId xmlns:a16="http://schemas.microsoft.com/office/drawing/2014/main" id="{EA34DE56-95F3-4C81-9B7D-F333BA290418}"/>
              </a:ext>
            </a:extLst>
          </p:cNvPr>
          <p:cNvSpPr/>
          <p:nvPr/>
        </p:nvSpPr>
        <p:spPr bwMode="auto">
          <a:xfrm>
            <a:off x="4318916" y="2782902"/>
            <a:ext cx="4680000" cy="720000"/>
          </a:xfrm>
          <a:prstGeom prst="roundRect">
            <a:avLst/>
          </a:prstGeom>
          <a:solidFill>
            <a:srgbClr val="FF0000">
              <a:alpha val="18000"/>
            </a:srgbClr>
          </a:solidFill>
          <a:ln w="254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36000" tIns="36000" rIns="0" bIns="36000" numCol="1" rtlCol="0" anchor="ctr" anchorCtr="0" compatLnSpc="1">
            <a:prstTxWarp prst="textNoShape">
              <a:avLst/>
            </a:prstTxWarp>
          </a:bodyPr>
          <a:lstStyle/>
          <a:p>
            <a:pPr defTabSz="914400" fontAlgn="ctr">
              <a:spcBef>
                <a:spcPct val="0"/>
              </a:spcBef>
              <a:spcAft>
                <a:spcPct val="0"/>
              </a:spcAft>
              <a:defRPr/>
            </a:pPr>
            <a:r>
              <a:rPr kumimoji="1" lang="en-US" altLang="ja-JP" sz="1400" b="1" dirty="0">
                <a:solidFill>
                  <a:srgbClr val="FF0000"/>
                </a:solidFill>
                <a:latin typeface="メイリオ" panose="020B0604030504040204" pitchFamily="50" charset="-128"/>
                <a:ea typeface="メイリオ" panose="020B0604030504040204" pitchFamily="50" charset="-128"/>
                <a:cs typeface="Arial"/>
              </a:rPr>
              <a:t>AI Analysis</a:t>
            </a:r>
            <a:endParaRPr kumimoji="1" lang="ja-JP" altLang="en-US" sz="1400" b="1" dirty="0">
              <a:solidFill>
                <a:srgbClr val="FF0000"/>
              </a:solidFill>
              <a:latin typeface="メイリオ" panose="020B0604030504040204" pitchFamily="50" charset="-128"/>
              <a:ea typeface="メイリオ" panose="020B0604030504040204" pitchFamily="50" charset="-128"/>
              <a:cs typeface="Arial"/>
            </a:endParaRPr>
          </a:p>
        </p:txBody>
      </p:sp>
      <p:pic>
        <p:nvPicPr>
          <p:cNvPr id="71" name="図 70">
            <a:extLst>
              <a:ext uri="{FF2B5EF4-FFF2-40B4-BE49-F238E27FC236}">
                <a16:creationId xmlns:a16="http://schemas.microsoft.com/office/drawing/2014/main" id="{2D8B9347-2612-4E0A-A4EF-0CFFF966FF69}"/>
              </a:ext>
            </a:extLst>
          </p:cNvPr>
          <p:cNvPicPr>
            <a:picLocks noChangeAspect="1"/>
          </p:cNvPicPr>
          <p:nvPr/>
        </p:nvPicPr>
        <p:blipFill>
          <a:blip r:embed="rId9"/>
          <a:stretch>
            <a:fillRect/>
          </a:stretch>
        </p:blipFill>
        <p:spPr>
          <a:xfrm>
            <a:off x="6420557" y="2822552"/>
            <a:ext cx="653078" cy="653080"/>
          </a:xfrm>
          <a:prstGeom prst="rect">
            <a:avLst/>
          </a:prstGeom>
        </p:spPr>
      </p:pic>
      <p:cxnSp>
        <p:nvCxnSpPr>
          <p:cNvPr id="72" name="直線矢印コネクタ 71">
            <a:extLst>
              <a:ext uri="{FF2B5EF4-FFF2-40B4-BE49-F238E27FC236}">
                <a16:creationId xmlns:a16="http://schemas.microsoft.com/office/drawing/2014/main" id="{824DAE86-9181-45EE-AFAB-B14A4EFF7764}"/>
              </a:ext>
            </a:extLst>
          </p:cNvPr>
          <p:cNvCxnSpPr>
            <a:cxnSpLocks/>
          </p:cNvCxnSpPr>
          <p:nvPr/>
        </p:nvCxnSpPr>
        <p:spPr bwMode="gray">
          <a:xfrm flipV="1">
            <a:off x="6299091" y="3408812"/>
            <a:ext cx="156048" cy="177179"/>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cxnSp>
        <p:nvCxnSpPr>
          <p:cNvPr id="75" name="直線矢印コネクタ 74">
            <a:extLst>
              <a:ext uri="{FF2B5EF4-FFF2-40B4-BE49-F238E27FC236}">
                <a16:creationId xmlns:a16="http://schemas.microsoft.com/office/drawing/2014/main" id="{79F98023-3805-4C38-A44F-C7373F19ED4C}"/>
              </a:ext>
            </a:extLst>
          </p:cNvPr>
          <p:cNvCxnSpPr>
            <a:cxnSpLocks/>
          </p:cNvCxnSpPr>
          <p:nvPr/>
        </p:nvCxnSpPr>
        <p:spPr bwMode="gray">
          <a:xfrm>
            <a:off x="6997528" y="3475633"/>
            <a:ext cx="1344964" cy="1733601"/>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cxnSp>
        <p:nvCxnSpPr>
          <p:cNvPr id="76" name="直線矢印コネクタ 75">
            <a:extLst>
              <a:ext uri="{FF2B5EF4-FFF2-40B4-BE49-F238E27FC236}">
                <a16:creationId xmlns:a16="http://schemas.microsoft.com/office/drawing/2014/main" id="{D5510C52-AE87-4501-994B-92DB265EA940}"/>
              </a:ext>
            </a:extLst>
          </p:cNvPr>
          <p:cNvCxnSpPr>
            <a:cxnSpLocks/>
          </p:cNvCxnSpPr>
          <p:nvPr/>
        </p:nvCxnSpPr>
        <p:spPr bwMode="gray">
          <a:xfrm flipH="1">
            <a:off x="6374078" y="3460777"/>
            <a:ext cx="173503" cy="189978"/>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cxnSp>
        <p:nvCxnSpPr>
          <p:cNvPr id="77" name="直線矢印コネクタ 76">
            <a:extLst>
              <a:ext uri="{FF2B5EF4-FFF2-40B4-BE49-F238E27FC236}">
                <a16:creationId xmlns:a16="http://schemas.microsoft.com/office/drawing/2014/main" id="{FF15A90A-0D3E-49B3-B837-44B125C0F33E}"/>
              </a:ext>
            </a:extLst>
          </p:cNvPr>
          <p:cNvCxnSpPr>
            <a:cxnSpLocks/>
          </p:cNvCxnSpPr>
          <p:nvPr/>
        </p:nvCxnSpPr>
        <p:spPr bwMode="gray">
          <a:xfrm flipH="1">
            <a:off x="6117168" y="4213728"/>
            <a:ext cx="158029" cy="187219"/>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cxnSp>
        <p:nvCxnSpPr>
          <p:cNvPr id="78" name="直線矢印コネクタ 77">
            <a:extLst>
              <a:ext uri="{FF2B5EF4-FFF2-40B4-BE49-F238E27FC236}">
                <a16:creationId xmlns:a16="http://schemas.microsoft.com/office/drawing/2014/main" id="{77254FCE-9F21-4683-9F67-F8955C98E16E}"/>
              </a:ext>
            </a:extLst>
          </p:cNvPr>
          <p:cNvCxnSpPr>
            <a:cxnSpLocks/>
          </p:cNvCxnSpPr>
          <p:nvPr/>
        </p:nvCxnSpPr>
        <p:spPr bwMode="gray">
          <a:xfrm flipH="1">
            <a:off x="5904316" y="4828066"/>
            <a:ext cx="173797" cy="249661"/>
          </a:xfrm>
          <a:prstGeom prst="straightConnector1">
            <a:avLst/>
          </a:prstGeom>
          <a:gradFill rotWithShape="0">
            <a:gsLst>
              <a:gs pos="0">
                <a:srgbClr val="FFFFFF"/>
              </a:gs>
              <a:gs pos="100000">
                <a:srgbClr val="CACAC7"/>
              </a:gs>
            </a:gsLst>
            <a:lin ang="5400000" scaled="1"/>
          </a:gradFill>
          <a:ln w="31750" cap="flat" cmpd="sng" algn="ctr">
            <a:solidFill>
              <a:srgbClr val="1782DB"/>
            </a:solidFill>
            <a:prstDash val="solid"/>
            <a:round/>
            <a:headEnd type="none" w="med" len="med"/>
            <a:tailEnd type="triangle"/>
          </a:ln>
          <a:effectLst/>
        </p:spPr>
      </p:cxnSp>
      <p:sp>
        <p:nvSpPr>
          <p:cNvPr id="79" name="矢印: 右 78">
            <a:extLst>
              <a:ext uri="{FF2B5EF4-FFF2-40B4-BE49-F238E27FC236}">
                <a16:creationId xmlns:a16="http://schemas.microsoft.com/office/drawing/2014/main" id="{06285BFF-AFF2-424D-9190-D618FD94EF42}"/>
              </a:ext>
            </a:extLst>
          </p:cNvPr>
          <p:cNvSpPr/>
          <p:nvPr/>
        </p:nvSpPr>
        <p:spPr>
          <a:xfrm flipH="1">
            <a:off x="6329911" y="5074817"/>
            <a:ext cx="1404000" cy="854717"/>
          </a:xfrm>
          <a:prstGeom prst="rightArrow">
            <a:avLst>
              <a:gd name="adj1" fmla="val 100000"/>
              <a:gd name="adj2" fmla="val 33283"/>
            </a:avLst>
          </a:prstGeom>
          <a:solidFill>
            <a:srgbClr val="EA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kumimoji="1" lang="en-US" altLang="ja-JP" sz="1200" b="1" dirty="0">
                <a:solidFill>
                  <a:schemeClr val="bg1"/>
                </a:solidFill>
                <a:latin typeface="メイリオ" panose="020B0604030504040204" pitchFamily="50" charset="-128"/>
                <a:ea typeface="メイリオ" panose="020B0604030504040204" pitchFamily="50" charset="-128"/>
              </a:rPr>
              <a:t>Caution to care-receiver for possibility of infection</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80" name="吹き出し: 角を丸めた四角形 79">
            <a:extLst>
              <a:ext uri="{FF2B5EF4-FFF2-40B4-BE49-F238E27FC236}">
                <a16:creationId xmlns:a16="http://schemas.microsoft.com/office/drawing/2014/main" id="{988B805B-E5F5-4607-ACDA-15386C87274B}"/>
              </a:ext>
            </a:extLst>
          </p:cNvPr>
          <p:cNvSpPr/>
          <p:nvPr/>
        </p:nvSpPr>
        <p:spPr>
          <a:xfrm>
            <a:off x="7783485" y="3744418"/>
            <a:ext cx="1152000" cy="432000"/>
          </a:xfrm>
          <a:prstGeom prst="wedgeRoundRectCallout">
            <a:avLst>
              <a:gd name="adj1" fmla="val -62967"/>
              <a:gd name="adj2" fmla="val 23493"/>
              <a:gd name="adj3" fmla="val 16667"/>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altLang="ja-JP" sz="14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Infection prediction</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82" name="吹き出し: 角を丸めた四角形 81">
            <a:extLst>
              <a:ext uri="{FF2B5EF4-FFF2-40B4-BE49-F238E27FC236}">
                <a16:creationId xmlns:a16="http://schemas.microsoft.com/office/drawing/2014/main" id="{2D3AB332-4D78-4222-B526-8ABDB537A06E}"/>
              </a:ext>
            </a:extLst>
          </p:cNvPr>
          <p:cNvSpPr/>
          <p:nvPr/>
        </p:nvSpPr>
        <p:spPr>
          <a:xfrm>
            <a:off x="5184037" y="3676121"/>
            <a:ext cx="972000" cy="432000"/>
          </a:xfrm>
          <a:prstGeom prst="wedgeRoundRectCallout">
            <a:avLst>
              <a:gd name="adj1" fmla="val 60264"/>
              <a:gd name="adj2" fmla="val 22861"/>
              <a:gd name="adj3" fmla="val 16667"/>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Collection in Server</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84" name="吹き出し: 角を丸めた四角形 83">
            <a:extLst>
              <a:ext uri="{FF2B5EF4-FFF2-40B4-BE49-F238E27FC236}">
                <a16:creationId xmlns:a16="http://schemas.microsoft.com/office/drawing/2014/main" id="{6FB76E28-B932-406D-AA2A-E17F0E1587DE}"/>
              </a:ext>
            </a:extLst>
          </p:cNvPr>
          <p:cNvSpPr/>
          <p:nvPr/>
        </p:nvSpPr>
        <p:spPr>
          <a:xfrm>
            <a:off x="4885083" y="4400144"/>
            <a:ext cx="972000" cy="432000"/>
          </a:xfrm>
          <a:prstGeom prst="wedgeRoundRectCallout">
            <a:avLst>
              <a:gd name="adj1" fmla="val 63063"/>
              <a:gd name="adj2" fmla="val 18009"/>
              <a:gd name="adj3" fmla="val 16667"/>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Vital data</a:t>
            </a:r>
          </a:p>
          <a:p>
            <a:pPr algn="ctr"/>
            <a:r>
              <a:rPr kumimoji="1" lang="en-US" altLang="ja-JP" sz="1400" b="1" dirty="0">
                <a:solidFill>
                  <a:schemeClr val="tx1"/>
                </a:solidFill>
                <a:latin typeface="メイリオ" panose="020B0604030504040204" pitchFamily="50" charset="-128"/>
                <a:ea typeface="メイリオ" panose="020B0604030504040204" pitchFamily="50" charset="-128"/>
              </a:rPr>
              <a:t>sensing</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86" name="フローチャート: 磁気ディスク 85">
            <a:extLst>
              <a:ext uri="{FF2B5EF4-FFF2-40B4-BE49-F238E27FC236}">
                <a16:creationId xmlns:a16="http://schemas.microsoft.com/office/drawing/2014/main" id="{D9B16E06-B93A-47EA-BB5A-8AE44B62CC11}"/>
              </a:ext>
            </a:extLst>
          </p:cNvPr>
          <p:cNvSpPr/>
          <p:nvPr/>
        </p:nvSpPr>
        <p:spPr>
          <a:xfrm>
            <a:off x="5491694" y="5070108"/>
            <a:ext cx="684000" cy="540000"/>
          </a:xfrm>
          <a:prstGeom prst="flowChartMagneticDisk">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err="1">
              <a:solidFill>
                <a:schemeClr val="tx1"/>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EAFA8CE5-094C-4E3B-B6F9-535E05CD7DDB}"/>
              </a:ext>
            </a:extLst>
          </p:cNvPr>
          <p:cNvSpPr txBox="1"/>
          <p:nvPr/>
        </p:nvSpPr>
        <p:spPr>
          <a:xfrm>
            <a:off x="5507966" y="5277251"/>
            <a:ext cx="673915" cy="353175"/>
          </a:xfrm>
          <a:prstGeom prst="rect">
            <a:avLst/>
          </a:prstGeom>
          <a:noFill/>
        </p:spPr>
        <p:txBody>
          <a:bodyPr wrap="square" lIns="0" tIns="0" rIns="0" bIns="0">
            <a:noAutofit/>
          </a:bodyPr>
          <a:lstStyle/>
          <a:p>
            <a:pPr algn="ctr"/>
            <a:r>
              <a:rPr lang="en-US" altLang="ja-JP" sz="1200" b="1" dirty="0">
                <a:latin typeface="メイリオ" panose="020B0604030504040204" pitchFamily="50" charset="-128"/>
                <a:ea typeface="メイリオ" panose="020B0604030504040204" pitchFamily="50" charset="-128"/>
                <a:cs typeface="Times New Roman" panose="02020603050405020304" pitchFamily="18" charset="0"/>
              </a:rPr>
              <a:t>Vital Data</a:t>
            </a:r>
            <a:endParaRPr kumimoji="1" lang="ja-JP" altLang="en-US" sz="1200" b="1" dirty="0">
              <a:latin typeface="メイリオ" panose="020B0604030504040204" pitchFamily="50" charset="-128"/>
              <a:ea typeface="メイリオ" panose="020B0604030504040204" pitchFamily="50" charset="-128"/>
            </a:endParaRPr>
          </a:p>
        </p:txBody>
      </p:sp>
      <p:pic>
        <p:nvPicPr>
          <p:cNvPr id="93" name="図 92" descr="アイコン&#10;&#10;自動的に生成された説明">
            <a:extLst>
              <a:ext uri="{FF2B5EF4-FFF2-40B4-BE49-F238E27FC236}">
                <a16:creationId xmlns:a16="http://schemas.microsoft.com/office/drawing/2014/main" id="{86600A99-FD1A-4968-A59C-F8800C40C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2065" y="3651796"/>
            <a:ext cx="1080000" cy="491841"/>
          </a:xfrm>
          <a:prstGeom prst="rect">
            <a:avLst/>
          </a:prstGeom>
        </p:spPr>
      </p:pic>
      <p:sp>
        <p:nvSpPr>
          <p:cNvPr id="95" name="コンテンツ プレースホルダー 18">
            <a:extLst>
              <a:ext uri="{FF2B5EF4-FFF2-40B4-BE49-F238E27FC236}">
                <a16:creationId xmlns:a16="http://schemas.microsoft.com/office/drawing/2014/main" id="{A923B66B-9CDA-4CA3-8DD3-C96FE7A9F961}"/>
              </a:ext>
            </a:extLst>
          </p:cNvPr>
          <p:cNvSpPr txBox="1">
            <a:spLocks/>
          </p:cNvSpPr>
          <p:nvPr/>
        </p:nvSpPr>
        <p:spPr bwMode="gray">
          <a:xfrm>
            <a:off x="5975597" y="4400144"/>
            <a:ext cx="1692000" cy="432000"/>
          </a:xfrm>
          <a:prstGeom prst="ellipse">
            <a:avLst/>
          </a:prstGeom>
          <a:solidFill>
            <a:schemeClr val="bg1"/>
          </a:solidFill>
          <a:ln w="12700" cap="flat" cmpd="sng" algn="ctr">
            <a:solidFill>
              <a:srgbClr val="105D9C"/>
            </a:solidFill>
            <a:prstDash val="solid"/>
            <a:miter lim="8000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dk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dk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dk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dk1"/>
                </a:solidFill>
                <a:latin typeface="+mn-lt"/>
                <a:ea typeface="+mn-ea"/>
                <a:cs typeface="+mn-cs"/>
              </a:defRPr>
            </a:lvl9pPr>
          </a:lstStyle>
          <a:p>
            <a:pPr marL="0" indent="0" algn="ctr" defTabSz="914400" fontAlgn="ctr">
              <a:spcBef>
                <a:spcPct val="0"/>
              </a:spcBef>
              <a:spcAft>
                <a:spcPct val="0"/>
              </a:spcAft>
              <a:buClrTx/>
              <a:buSzTx/>
              <a:buNone/>
              <a:defRPr/>
            </a:pPr>
            <a:r>
              <a:rPr lang="en-US" altLang="ja-JP" sz="1400" b="1" dirty="0">
                <a:solidFill>
                  <a:srgbClr val="0000FF"/>
                </a:solidFill>
                <a:latin typeface="Meiryo UI" panose="020B0604030504040204" pitchFamily="50" charset="-128"/>
                <a:ea typeface="Meiryo UI" panose="020B0604030504040204" pitchFamily="50" charset="-128"/>
                <a:cs typeface="Arial"/>
              </a:rPr>
              <a:t>BAN</a:t>
            </a:r>
            <a:endParaRPr lang="ja-JP" altLang="en-US" sz="1400" b="1" dirty="0">
              <a:solidFill>
                <a:srgbClr val="0000FF"/>
              </a:solidFill>
              <a:latin typeface="Meiryo UI" panose="020B0604030504040204" pitchFamily="50" charset="-128"/>
              <a:ea typeface="Meiryo UI" panose="020B0604030504040204" pitchFamily="50" charset="-128"/>
              <a:cs typeface="Arial"/>
            </a:endParaRPr>
          </a:p>
        </p:txBody>
      </p:sp>
      <p:sp>
        <p:nvSpPr>
          <p:cNvPr id="6" name="フッター プレースホルダー 5">
            <a:extLst>
              <a:ext uri="{FF2B5EF4-FFF2-40B4-BE49-F238E27FC236}">
                <a16:creationId xmlns:a16="http://schemas.microsoft.com/office/drawing/2014/main" id="{903D97BA-ED85-47CF-A5E0-41F4C54AFB7B}"/>
              </a:ext>
            </a:extLst>
          </p:cNvPr>
          <p:cNvSpPr>
            <a:spLocks noGrp="1"/>
          </p:cNvSpPr>
          <p:nvPr>
            <p:ph type="ftr" sz="quarter" idx="11"/>
          </p:nvPr>
        </p:nvSpPr>
        <p:spPr/>
        <p:txBody>
          <a:bodyPr/>
          <a:lstStyle/>
          <a:p>
            <a:endParaRPr kumimoji="1" lang="ja-JP" altLang="en-US" dirty="0"/>
          </a:p>
        </p:txBody>
      </p:sp>
      <p:sp>
        <p:nvSpPr>
          <p:cNvPr id="43" name="吹き出し: 角を丸めた四角形 42">
            <a:extLst>
              <a:ext uri="{FF2B5EF4-FFF2-40B4-BE49-F238E27FC236}">
                <a16:creationId xmlns:a16="http://schemas.microsoft.com/office/drawing/2014/main" id="{11577A12-83D8-48A3-97A6-A9E7031E37E0}"/>
              </a:ext>
            </a:extLst>
          </p:cNvPr>
          <p:cNvSpPr/>
          <p:nvPr/>
        </p:nvSpPr>
        <p:spPr>
          <a:xfrm>
            <a:off x="7283880" y="2918288"/>
            <a:ext cx="1476000" cy="502454"/>
          </a:xfrm>
          <a:prstGeom prst="wedgeRoundRectCallout">
            <a:avLst>
              <a:gd name="adj1" fmla="val -61351"/>
              <a:gd name="adj2" fmla="val 9251"/>
              <a:gd name="adj3" fmla="val 16667"/>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Machine Learning</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11" name="吹き出し: 円形 10">
            <a:extLst>
              <a:ext uri="{FF2B5EF4-FFF2-40B4-BE49-F238E27FC236}">
                <a16:creationId xmlns:a16="http://schemas.microsoft.com/office/drawing/2014/main" id="{6FA9E9EE-4234-46DD-8969-5423DDD61FF4}"/>
              </a:ext>
            </a:extLst>
          </p:cNvPr>
          <p:cNvSpPr/>
          <p:nvPr/>
        </p:nvSpPr>
        <p:spPr>
          <a:xfrm>
            <a:off x="8359485" y="4710108"/>
            <a:ext cx="396000" cy="360000"/>
          </a:xfrm>
          <a:prstGeom prst="wedgeEllipseCallout">
            <a:avLst>
              <a:gd name="adj1" fmla="val 21043"/>
              <a:gd name="adj2" fmla="val 67327"/>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en-US" altLang="ja-JP" sz="2000" b="1" dirty="0">
                <a:solidFill>
                  <a:schemeClr val="tx1"/>
                </a:solidFill>
                <a:latin typeface="Meiryo UI" panose="020B0604030504040204" pitchFamily="50" charset="-128"/>
                <a:ea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E8F9D4B1-9DF0-4ED0-B0E5-025E7FBF2E3A}"/>
              </a:ext>
            </a:extLst>
          </p:cNvPr>
          <p:cNvCxnSpPr/>
          <p:nvPr/>
        </p:nvCxnSpPr>
        <p:spPr>
          <a:xfrm>
            <a:off x="6275196" y="5070108"/>
            <a:ext cx="0" cy="1152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AA45E84-9FEE-4517-B518-944F55830411}"/>
              </a:ext>
            </a:extLst>
          </p:cNvPr>
          <p:cNvCxnSpPr/>
          <p:nvPr/>
        </p:nvCxnSpPr>
        <p:spPr>
          <a:xfrm>
            <a:off x="4133491" y="3016263"/>
            <a:ext cx="0" cy="342000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1" name="図 50" descr="衣料, シャツ, スーツ が含まれている画像&#10;&#10;自動的に生成された説明">
            <a:extLst>
              <a:ext uri="{FF2B5EF4-FFF2-40B4-BE49-F238E27FC236}">
                <a16:creationId xmlns:a16="http://schemas.microsoft.com/office/drawing/2014/main" id="{A8C06D51-FD0B-4629-92CE-9E67BEFE7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224" y="4959606"/>
            <a:ext cx="257372" cy="901379"/>
          </a:xfrm>
          <a:prstGeom prst="rect">
            <a:avLst/>
          </a:prstGeom>
        </p:spPr>
      </p:pic>
      <p:pic>
        <p:nvPicPr>
          <p:cNvPr id="52" name="図 51" descr="アイコン&#10;&#10;自動的に生成された説明">
            <a:extLst>
              <a:ext uri="{FF2B5EF4-FFF2-40B4-BE49-F238E27FC236}">
                <a16:creationId xmlns:a16="http://schemas.microsoft.com/office/drawing/2014/main" id="{30856243-4046-4EE9-8355-B8BA48A31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32" y="5066184"/>
            <a:ext cx="801345" cy="729227"/>
          </a:xfrm>
          <a:prstGeom prst="rect">
            <a:avLst/>
          </a:prstGeom>
        </p:spPr>
      </p:pic>
      <p:pic>
        <p:nvPicPr>
          <p:cNvPr id="63" name="図 62">
            <a:extLst>
              <a:ext uri="{FF2B5EF4-FFF2-40B4-BE49-F238E27FC236}">
                <a16:creationId xmlns:a16="http://schemas.microsoft.com/office/drawing/2014/main" id="{A9F89697-81DF-42BB-BCA5-A797C353BA85}"/>
              </a:ext>
            </a:extLst>
          </p:cNvPr>
          <p:cNvPicPr>
            <a:picLocks noChangeAspect="1"/>
          </p:cNvPicPr>
          <p:nvPr/>
        </p:nvPicPr>
        <p:blipFill>
          <a:blip r:embed="rId3"/>
          <a:stretch>
            <a:fillRect/>
          </a:stretch>
        </p:blipFill>
        <p:spPr>
          <a:xfrm>
            <a:off x="3096110" y="5102249"/>
            <a:ext cx="847674" cy="487174"/>
          </a:xfrm>
          <a:prstGeom prst="rect">
            <a:avLst/>
          </a:prstGeom>
        </p:spPr>
      </p:pic>
      <p:sp>
        <p:nvSpPr>
          <p:cNvPr id="64" name="テキスト ボックス 63">
            <a:extLst>
              <a:ext uri="{FF2B5EF4-FFF2-40B4-BE49-F238E27FC236}">
                <a16:creationId xmlns:a16="http://schemas.microsoft.com/office/drawing/2014/main" id="{A985E66D-F8F8-4F14-AFDF-2D716F985255}"/>
              </a:ext>
            </a:extLst>
          </p:cNvPr>
          <p:cNvSpPr txBox="1"/>
          <p:nvPr/>
        </p:nvSpPr>
        <p:spPr>
          <a:xfrm>
            <a:off x="2874615" y="5801152"/>
            <a:ext cx="1304461" cy="307777"/>
          </a:xfrm>
          <a:prstGeom prst="rect">
            <a:avLst/>
          </a:prstGeom>
          <a:noFill/>
        </p:spPr>
        <p:txBody>
          <a:bodyPr wrap="none" rtlCol="0">
            <a:spAutoFit/>
          </a:bodyPr>
          <a:lstStyle/>
          <a:p>
            <a:pPr algn="ctr" defTabSz="914400" fontAlgn="ctr">
              <a:spcBef>
                <a:spcPct val="0"/>
              </a:spcBef>
              <a:spcAft>
                <a:spcPct val="0"/>
              </a:spcAft>
              <a:defRPr/>
            </a:pPr>
            <a:r>
              <a:rPr kumimoji="1" lang="en-US" altLang="ja-JP" sz="1400" b="1" dirty="0">
                <a:solidFill>
                  <a:srgbClr val="000000"/>
                </a:solidFill>
                <a:latin typeface="メイリオ" panose="020B0604030504040204" pitchFamily="50" charset="-128"/>
                <a:ea typeface="メイリオ" panose="020B0604030504040204" pitchFamily="50" charset="-128"/>
                <a:cs typeface="Arial"/>
              </a:rPr>
              <a:t>Care Center</a:t>
            </a:r>
            <a:endParaRPr kumimoji="1" lang="ja-JP" altLang="en-US" sz="1400" b="1" dirty="0">
              <a:solidFill>
                <a:srgbClr val="000000"/>
              </a:solidFill>
              <a:latin typeface="メイリオ" panose="020B0604030504040204" pitchFamily="50" charset="-128"/>
              <a:ea typeface="メイリオ" panose="020B0604030504040204" pitchFamily="50" charset="-128"/>
              <a:cs typeface="Arial"/>
            </a:endParaRPr>
          </a:p>
        </p:txBody>
      </p:sp>
      <p:sp>
        <p:nvSpPr>
          <p:cNvPr id="70" name="テキスト ボックス 69">
            <a:extLst>
              <a:ext uri="{FF2B5EF4-FFF2-40B4-BE49-F238E27FC236}">
                <a16:creationId xmlns:a16="http://schemas.microsoft.com/office/drawing/2014/main" id="{B6582FEB-0A9F-4C6F-B598-08B7D51D1446}"/>
              </a:ext>
            </a:extLst>
          </p:cNvPr>
          <p:cNvSpPr txBox="1"/>
          <p:nvPr/>
        </p:nvSpPr>
        <p:spPr>
          <a:xfrm>
            <a:off x="345232" y="5769348"/>
            <a:ext cx="841255" cy="307777"/>
          </a:xfrm>
          <a:prstGeom prst="rect">
            <a:avLst/>
          </a:prstGeom>
          <a:noFill/>
        </p:spPr>
        <p:txBody>
          <a:bodyPr wrap="square" rtlCol="0">
            <a:spAutoFit/>
          </a:bodyPr>
          <a:lstStyle/>
          <a:p>
            <a:pPr algn="ctr" defTabSz="914400" fontAlgn="ctr">
              <a:spcBef>
                <a:spcPct val="0"/>
              </a:spcBef>
              <a:spcAft>
                <a:spcPct val="0"/>
              </a:spcAft>
              <a:defRPr/>
            </a:pPr>
            <a:r>
              <a:rPr kumimoji="1" lang="en-US" altLang="ja-JP" sz="1400" b="1" dirty="0">
                <a:solidFill>
                  <a:srgbClr val="000000"/>
                </a:solidFill>
                <a:latin typeface="メイリオ" panose="020B0604030504040204" pitchFamily="50" charset="-128"/>
                <a:ea typeface="メイリオ" panose="020B0604030504040204" pitchFamily="50" charset="-128"/>
                <a:cs typeface="Arial"/>
              </a:rPr>
              <a:t>Home</a:t>
            </a:r>
            <a:endParaRPr kumimoji="1" lang="ja-JP" altLang="en-US" sz="1400" b="1" dirty="0">
              <a:solidFill>
                <a:srgbClr val="000000"/>
              </a:solidFill>
              <a:latin typeface="メイリオ" panose="020B0604030504040204" pitchFamily="50" charset="-128"/>
              <a:ea typeface="メイリオ" panose="020B0604030504040204" pitchFamily="50" charset="-128"/>
              <a:cs typeface="Arial"/>
            </a:endParaRPr>
          </a:p>
        </p:txBody>
      </p:sp>
      <p:pic>
        <p:nvPicPr>
          <p:cNvPr id="20" name="図 19" descr="車の中で駐車した白いトラック&#10;&#10;中程度の精度で自動的に生成された説明">
            <a:extLst>
              <a:ext uri="{FF2B5EF4-FFF2-40B4-BE49-F238E27FC236}">
                <a16:creationId xmlns:a16="http://schemas.microsoft.com/office/drawing/2014/main" id="{C72E0697-482F-448C-AE2D-2213D8AAFD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7493" y="5148238"/>
            <a:ext cx="936000" cy="578851"/>
          </a:xfrm>
          <a:prstGeom prst="rect">
            <a:avLst/>
          </a:prstGeom>
        </p:spPr>
      </p:pic>
      <p:pic>
        <p:nvPicPr>
          <p:cNvPr id="34" name="図 33" descr="チェアー, バイク が含まれている画像&#10;&#10;自動的に生成された説明">
            <a:extLst>
              <a:ext uri="{FF2B5EF4-FFF2-40B4-BE49-F238E27FC236}">
                <a16:creationId xmlns:a16="http://schemas.microsoft.com/office/drawing/2014/main" id="{ACD295BE-F3EB-4599-A8EC-0E3FA69DEE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61183" y="4552961"/>
            <a:ext cx="468000" cy="576141"/>
          </a:xfrm>
          <a:prstGeom prst="rect">
            <a:avLst/>
          </a:prstGeom>
        </p:spPr>
      </p:pic>
      <p:pic>
        <p:nvPicPr>
          <p:cNvPr id="36" name="図 35" descr="人, 男, 持つ, スーツ が含まれている画像&#10;&#10;自動的に生成された説明">
            <a:extLst>
              <a:ext uri="{FF2B5EF4-FFF2-40B4-BE49-F238E27FC236}">
                <a16:creationId xmlns:a16="http://schemas.microsoft.com/office/drawing/2014/main" id="{E03C9317-A87D-4AB8-B0A7-983020D482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5073" y="4326063"/>
            <a:ext cx="288000" cy="660444"/>
          </a:xfrm>
          <a:prstGeom prst="rect">
            <a:avLst/>
          </a:prstGeom>
        </p:spPr>
      </p:pic>
      <p:pic>
        <p:nvPicPr>
          <p:cNvPr id="38" name="図 37" descr="座席, チェアー, 家具 が含まれている画像&#10;&#10;自動的に生成された説明">
            <a:extLst>
              <a:ext uri="{FF2B5EF4-FFF2-40B4-BE49-F238E27FC236}">
                <a16:creationId xmlns:a16="http://schemas.microsoft.com/office/drawing/2014/main" id="{717F6BD3-06A5-44FD-A9D5-276E063A6B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78056" y="2930870"/>
            <a:ext cx="468000" cy="593041"/>
          </a:xfrm>
          <a:prstGeom prst="rect">
            <a:avLst/>
          </a:prstGeom>
        </p:spPr>
      </p:pic>
      <p:sp>
        <p:nvSpPr>
          <p:cNvPr id="99" name="吹き出し: 角を丸めた四角形 98">
            <a:extLst>
              <a:ext uri="{FF2B5EF4-FFF2-40B4-BE49-F238E27FC236}">
                <a16:creationId xmlns:a16="http://schemas.microsoft.com/office/drawing/2014/main" id="{759FEDCD-B390-4033-A42B-163E1A8E83F4}"/>
              </a:ext>
            </a:extLst>
          </p:cNvPr>
          <p:cNvSpPr/>
          <p:nvPr/>
        </p:nvSpPr>
        <p:spPr bwMode="gray">
          <a:xfrm>
            <a:off x="173303" y="4265221"/>
            <a:ext cx="1472558" cy="794763"/>
          </a:xfrm>
          <a:prstGeom prst="wedgeRoundRectCallout">
            <a:avLst>
              <a:gd name="adj1" fmla="val 63063"/>
              <a:gd name="adj2" fmla="val 18009"/>
              <a:gd name="adj3" fmla="val 16667"/>
            </a:avLst>
          </a:prstGeom>
          <a:solidFill>
            <a:srgbClr val="57564F"/>
          </a:solidFill>
          <a:ln>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en-US" altLang="ja-JP" sz="1400" b="1" dirty="0">
                <a:solidFill>
                  <a:srgbClr val="FFFFFF"/>
                </a:solidFill>
                <a:latin typeface="メイリオ" panose="020B0604030504040204" pitchFamily="50" charset="-128"/>
                <a:ea typeface="メイリオ" panose="020B0604030504040204" pitchFamily="50" charset="-128"/>
              </a:rPr>
              <a:t>Carrying</a:t>
            </a:r>
            <a:r>
              <a:rPr kumimoji="1" lang="ja-JP" altLang="en-US" sz="1400" b="1" dirty="0">
                <a:solidFill>
                  <a:srgbClr val="FFFFFF"/>
                </a:solidFill>
                <a:latin typeface="メイリオ" panose="020B0604030504040204" pitchFamily="50" charset="-128"/>
                <a:ea typeface="メイリオ" panose="020B0604030504040204" pitchFamily="50" charset="-128"/>
              </a:rPr>
              <a:t> </a:t>
            </a:r>
            <a:r>
              <a:rPr kumimoji="1" lang="en-US" altLang="ja-JP" sz="1400" b="1" dirty="0">
                <a:solidFill>
                  <a:srgbClr val="FFFFFF"/>
                </a:solidFill>
                <a:latin typeface="メイリオ" panose="020B0604030504040204" pitchFamily="50" charset="-128"/>
                <a:ea typeface="メイリオ" panose="020B0604030504040204" pitchFamily="50" charset="-128"/>
              </a:rPr>
              <a:t>care-receivers</a:t>
            </a:r>
            <a:r>
              <a:rPr kumimoji="1" lang="ja-JP" altLang="en-US" sz="1400" b="1" dirty="0">
                <a:solidFill>
                  <a:srgbClr val="FFFFFF"/>
                </a:solidFill>
                <a:latin typeface="メイリオ" panose="020B0604030504040204" pitchFamily="50" charset="-128"/>
                <a:ea typeface="メイリオ" panose="020B0604030504040204" pitchFamily="50" charset="-128"/>
              </a:rPr>
              <a:t> </a:t>
            </a:r>
            <a:endParaRPr kumimoji="1" lang="en-US" altLang="ja-JP" sz="1400" b="1" dirty="0">
              <a:solidFill>
                <a:srgbClr val="FFFFFF"/>
              </a:solidFill>
              <a:latin typeface="メイリオ" panose="020B0604030504040204" pitchFamily="50" charset="-128"/>
              <a:ea typeface="メイリオ" panose="020B0604030504040204" pitchFamily="50" charset="-128"/>
            </a:endParaRPr>
          </a:p>
          <a:p>
            <a:pPr algn="ctr"/>
            <a:r>
              <a:rPr kumimoji="1" lang="en-US" altLang="ja-JP" sz="1400" b="1" dirty="0">
                <a:solidFill>
                  <a:srgbClr val="FFFFFF"/>
                </a:solidFill>
                <a:latin typeface="メイリオ" panose="020B0604030504040204" pitchFamily="50" charset="-128"/>
                <a:ea typeface="メイリオ" panose="020B0604030504040204" pitchFamily="50" charset="-128"/>
              </a:rPr>
              <a:t>by</a:t>
            </a:r>
            <a:r>
              <a:rPr kumimoji="1" lang="ja-JP" altLang="en-US" sz="1400" b="1" dirty="0">
                <a:solidFill>
                  <a:srgbClr val="FFFFFF"/>
                </a:solidFill>
                <a:latin typeface="メイリオ" panose="020B0604030504040204" pitchFamily="50" charset="-128"/>
                <a:ea typeface="メイリオ" panose="020B0604030504040204" pitchFamily="50" charset="-128"/>
              </a:rPr>
              <a:t> </a:t>
            </a:r>
            <a:r>
              <a:rPr kumimoji="1" lang="en-US" altLang="ja-JP" sz="1400" b="1" dirty="0">
                <a:solidFill>
                  <a:srgbClr val="FFFFFF"/>
                </a:solidFill>
                <a:latin typeface="メイリオ" panose="020B0604030504040204" pitchFamily="50" charset="-128"/>
                <a:ea typeface="メイリオ" panose="020B0604030504040204" pitchFamily="50" charset="-128"/>
              </a:rPr>
              <a:t>bus</a:t>
            </a:r>
            <a:endParaRPr kumimoji="1" lang="ja-JP" altLang="en-US" sz="1400" b="1" dirty="0">
              <a:solidFill>
                <a:srgbClr val="FFFFFF"/>
              </a:solidFill>
              <a:latin typeface="メイリオ" panose="020B0604030504040204" pitchFamily="50" charset="-128"/>
              <a:ea typeface="メイリオ" panose="020B0604030504040204" pitchFamily="50" charset="-128"/>
            </a:endParaRPr>
          </a:p>
        </p:txBody>
      </p:sp>
      <p:sp>
        <p:nvSpPr>
          <p:cNvPr id="101" name="吹き出し: 角を丸めた四角形 100">
            <a:extLst>
              <a:ext uri="{FF2B5EF4-FFF2-40B4-BE49-F238E27FC236}">
                <a16:creationId xmlns:a16="http://schemas.microsoft.com/office/drawing/2014/main" id="{2F0EBAB8-AB2E-4DA6-8A9B-873DB2CD951C}"/>
              </a:ext>
            </a:extLst>
          </p:cNvPr>
          <p:cNvSpPr/>
          <p:nvPr/>
        </p:nvSpPr>
        <p:spPr bwMode="gray">
          <a:xfrm>
            <a:off x="1558583" y="3523288"/>
            <a:ext cx="1363414" cy="576000"/>
          </a:xfrm>
          <a:prstGeom prst="wedgeRoundRectCallout">
            <a:avLst>
              <a:gd name="adj1" fmla="val 63063"/>
              <a:gd name="adj2" fmla="val 18009"/>
              <a:gd name="adj3" fmla="val 16667"/>
            </a:avLst>
          </a:prstGeom>
          <a:solidFill>
            <a:srgbClr val="57564F"/>
          </a:solidFill>
          <a:ln>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en-US" altLang="ja-JP" sz="1400" b="1" dirty="0">
                <a:solidFill>
                  <a:srgbClr val="FFFFFF"/>
                </a:solidFill>
                <a:latin typeface="メイリオ" panose="020B0604030504040204" pitchFamily="50" charset="-128"/>
                <a:ea typeface="メイリオ" panose="020B0604030504040204" pitchFamily="50" charset="-128"/>
              </a:rPr>
              <a:t>Contact with Care-Givers</a:t>
            </a:r>
            <a:endParaRPr kumimoji="1" lang="ja-JP" altLang="en-US" sz="1400" b="1" dirty="0">
              <a:solidFill>
                <a:srgbClr val="FFFFFF"/>
              </a:solidFill>
              <a:latin typeface="メイリオ" panose="020B0604030504040204" pitchFamily="50" charset="-128"/>
              <a:ea typeface="メイリオ" panose="020B0604030504040204" pitchFamily="50" charset="-128"/>
            </a:endParaRPr>
          </a:p>
        </p:txBody>
      </p:sp>
      <p:sp>
        <p:nvSpPr>
          <p:cNvPr id="102" name="吹き出し: 角を丸めた四角形 101">
            <a:extLst>
              <a:ext uri="{FF2B5EF4-FFF2-40B4-BE49-F238E27FC236}">
                <a16:creationId xmlns:a16="http://schemas.microsoft.com/office/drawing/2014/main" id="{6AA5717F-5F3D-43C4-957D-C88A568571EE}"/>
              </a:ext>
            </a:extLst>
          </p:cNvPr>
          <p:cNvSpPr/>
          <p:nvPr/>
        </p:nvSpPr>
        <p:spPr bwMode="gray">
          <a:xfrm>
            <a:off x="1571977" y="2814282"/>
            <a:ext cx="1363414" cy="653955"/>
          </a:xfrm>
          <a:prstGeom prst="wedgeRoundRectCallout">
            <a:avLst>
              <a:gd name="adj1" fmla="val 63063"/>
              <a:gd name="adj2" fmla="val 18009"/>
              <a:gd name="adj3" fmla="val 16667"/>
            </a:avLst>
          </a:prstGeom>
          <a:solidFill>
            <a:srgbClr val="57564F"/>
          </a:solidFill>
          <a:ln>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en-US" altLang="ja-JP" sz="1400" b="1" dirty="0">
                <a:solidFill>
                  <a:srgbClr val="FFFFFF"/>
                </a:solidFill>
                <a:latin typeface="メイリオ" panose="020B0604030504040204" pitchFamily="50" charset="-128"/>
                <a:ea typeface="メイリオ" panose="020B0604030504040204" pitchFamily="50" charset="-128"/>
              </a:rPr>
              <a:t>Contact with other care-receivers</a:t>
            </a:r>
            <a:endParaRPr kumimoji="1" lang="ja-JP" altLang="en-US" sz="1400" b="1" dirty="0">
              <a:solidFill>
                <a:srgbClr val="FFFFFF"/>
              </a:solidFill>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07670BB4-B40E-458A-9988-1180FEF86A87}"/>
              </a:ext>
            </a:extLst>
          </p:cNvPr>
          <p:cNvSpPr txBox="1"/>
          <p:nvPr/>
        </p:nvSpPr>
        <p:spPr>
          <a:xfrm>
            <a:off x="1341142" y="5793568"/>
            <a:ext cx="1656257" cy="307777"/>
          </a:xfrm>
          <a:prstGeom prst="rect">
            <a:avLst/>
          </a:prstGeom>
          <a:noFill/>
        </p:spPr>
        <p:txBody>
          <a:bodyPr wrap="square" rtlCol="0">
            <a:spAutoFit/>
          </a:bodyPr>
          <a:lstStyle/>
          <a:p>
            <a:pPr algn="ctr" defTabSz="914400" fontAlgn="ctr">
              <a:spcBef>
                <a:spcPct val="0"/>
              </a:spcBef>
              <a:spcAft>
                <a:spcPct val="0"/>
              </a:spcAft>
              <a:defRPr/>
            </a:pPr>
            <a:r>
              <a:rPr kumimoji="1" lang="en-US" altLang="ja-JP" sz="1400" b="1" dirty="0">
                <a:solidFill>
                  <a:srgbClr val="000000"/>
                </a:solidFill>
                <a:latin typeface="メイリオ" panose="020B0604030504040204" pitchFamily="50" charset="-128"/>
                <a:ea typeface="メイリオ" panose="020B0604030504040204" pitchFamily="50" charset="-128"/>
                <a:cs typeface="Arial"/>
              </a:rPr>
              <a:t>In Transport</a:t>
            </a:r>
            <a:endParaRPr kumimoji="1" lang="ja-JP" altLang="en-US" sz="1400" b="1" dirty="0">
              <a:solidFill>
                <a:srgbClr val="000000"/>
              </a:solidFill>
              <a:latin typeface="メイリオ" panose="020B0604030504040204" pitchFamily="50" charset="-128"/>
              <a:ea typeface="メイリオ" panose="020B0604030504040204" pitchFamily="50" charset="-128"/>
              <a:cs typeface="Arial"/>
            </a:endParaRPr>
          </a:p>
        </p:txBody>
      </p:sp>
      <p:pic>
        <p:nvPicPr>
          <p:cNvPr id="45" name="図 44">
            <a:extLst>
              <a:ext uri="{FF2B5EF4-FFF2-40B4-BE49-F238E27FC236}">
                <a16:creationId xmlns:a16="http://schemas.microsoft.com/office/drawing/2014/main" id="{6369F494-419D-45D7-9F52-C2BD1AFB18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9016" y="3745362"/>
            <a:ext cx="684000" cy="503624"/>
          </a:xfrm>
          <a:prstGeom prst="rect">
            <a:avLst/>
          </a:prstGeom>
        </p:spPr>
      </p:pic>
      <p:pic>
        <p:nvPicPr>
          <p:cNvPr id="49" name="図 48" descr="チェアー, 男 が含まれている画像&#10;&#10;自動的に生成された説明">
            <a:extLst>
              <a:ext uri="{FF2B5EF4-FFF2-40B4-BE49-F238E27FC236}">
                <a16:creationId xmlns:a16="http://schemas.microsoft.com/office/drawing/2014/main" id="{C94EFF10-98FA-484F-890D-9955AFBABFB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20112" y="3902084"/>
            <a:ext cx="504000" cy="736615"/>
          </a:xfrm>
          <a:prstGeom prst="rect">
            <a:avLst/>
          </a:prstGeom>
        </p:spPr>
      </p:pic>
      <p:pic>
        <p:nvPicPr>
          <p:cNvPr id="108" name="図 107" descr="衣料, シャツ, 男, スーツ が含まれている画像&#10;&#10;自動的に生成された説明">
            <a:extLst>
              <a:ext uri="{FF2B5EF4-FFF2-40B4-BE49-F238E27FC236}">
                <a16:creationId xmlns:a16="http://schemas.microsoft.com/office/drawing/2014/main" id="{1D37C96A-29A1-43A0-8640-DC0CB9DA1A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70854" y="2774503"/>
            <a:ext cx="251785" cy="597600"/>
          </a:xfrm>
          <a:prstGeom prst="rect">
            <a:avLst/>
          </a:prstGeom>
        </p:spPr>
      </p:pic>
      <p:sp>
        <p:nvSpPr>
          <p:cNvPr id="113" name="テキスト ボックス 112">
            <a:extLst>
              <a:ext uri="{FF2B5EF4-FFF2-40B4-BE49-F238E27FC236}">
                <a16:creationId xmlns:a16="http://schemas.microsoft.com/office/drawing/2014/main" id="{82E65F54-F7E2-4AB1-A12A-7068C60D8992}"/>
              </a:ext>
            </a:extLst>
          </p:cNvPr>
          <p:cNvSpPr txBox="1"/>
          <p:nvPr/>
        </p:nvSpPr>
        <p:spPr>
          <a:xfrm>
            <a:off x="151198" y="2340664"/>
            <a:ext cx="2470905" cy="523220"/>
          </a:xfrm>
          <a:prstGeom prst="rect">
            <a:avLst/>
          </a:prstGeom>
          <a:noFill/>
        </p:spPr>
        <p:txBody>
          <a:bodyPr wrap="square">
            <a:spAutoFit/>
          </a:bodyPr>
          <a:lstStyle/>
          <a:p>
            <a:r>
              <a:rPr lang="ja-JP" altLang="en-US" sz="1400" kern="100" dirty="0">
                <a:latin typeface="メイリオ" panose="020B0604030504040204" pitchFamily="50" charset="-128"/>
                <a:ea typeface="メイリオ" panose="020B0604030504040204" pitchFamily="50" charset="-128"/>
              </a:rPr>
              <a:t>■</a:t>
            </a:r>
            <a:r>
              <a:rPr lang="en-US" altLang="ja-JP" sz="1400" kern="100" dirty="0">
                <a:latin typeface="メイリオ" panose="020B0604030504040204" pitchFamily="50" charset="-128"/>
                <a:ea typeface="メイリオ" panose="020B0604030504040204" pitchFamily="50" charset="-128"/>
              </a:rPr>
              <a:t>Risk of Infection in current environment</a:t>
            </a:r>
            <a:endParaRPr lang="ja-JP" altLang="en-US" sz="1400" dirty="0">
              <a:latin typeface="メイリオ" panose="020B0604030504040204" pitchFamily="50" charset="-128"/>
              <a:ea typeface="メイリオ" panose="020B0604030504040204" pitchFamily="50" charset="-128"/>
            </a:endParaRPr>
          </a:p>
        </p:txBody>
      </p:sp>
      <p:sp>
        <p:nvSpPr>
          <p:cNvPr id="114" name="テキスト ボックス 113">
            <a:extLst>
              <a:ext uri="{FF2B5EF4-FFF2-40B4-BE49-F238E27FC236}">
                <a16:creationId xmlns:a16="http://schemas.microsoft.com/office/drawing/2014/main" id="{736A4513-0756-448D-9852-5C3ECDE4BCE5}"/>
              </a:ext>
            </a:extLst>
          </p:cNvPr>
          <p:cNvSpPr txBox="1"/>
          <p:nvPr/>
        </p:nvSpPr>
        <p:spPr>
          <a:xfrm>
            <a:off x="4143328" y="2513207"/>
            <a:ext cx="4855586" cy="307777"/>
          </a:xfrm>
          <a:prstGeom prst="rect">
            <a:avLst/>
          </a:prstGeom>
          <a:noFill/>
        </p:spPr>
        <p:txBody>
          <a:bodyPr wrap="square">
            <a:spAutoFit/>
          </a:bodyPr>
          <a:lstStyle/>
          <a:p>
            <a:r>
              <a:rPr lang="ja-JP" altLang="en-US" sz="1400" b="1" kern="100" dirty="0">
                <a:solidFill>
                  <a:srgbClr val="FF00FF"/>
                </a:solidFill>
                <a:latin typeface="メイリオ" panose="020B0604030504040204" pitchFamily="50" charset="-128"/>
                <a:ea typeface="メイリオ" panose="020B0604030504040204" pitchFamily="50" charset="-128"/>
              </a:rPr>
              <a:t>   </a:t>
            </a:r>
            <a:r>
              <a:rPr lang="en-US" altLang="ja-JP" sz="1400" b="1" kern="100" dirty="0">
                <a:solidFill>
                  <a:srgbClr val="FF00FF"/>
                </a:solidFill>
                <a:latin typeface="メイリオ" panose="020B0604030504040204" pitchFamily="50" charset="-128"/>
                <a:ea typeface="メイリオ" panose="020B0604030504040204" pitchFamily="50" charset="-128"/>
              </a:rPr>
              <a:t>Support System Using BAN/Cloud/AI Platform</a:t>
            </a:r>
            <a:endParaRPr lang="ja-JP" altLang="en-US" sz="1400" b="1" dirty="0">
              <a:solidFill>
                <a:srgbClr val="FF00FF"/>
              </a:solidFill>
              <a:latin typeface="メイリオ" panose="020B0604030504040204" pitchFamily="50" charset="-128"/>
              <a:ea typeface="メイリオ" panose="020B0604030504040204" pitchFamily="50" charset="-128"/>
            </a:endParaRPr>
          </a:p>
        </p:txBody>
      </p:sp>
      <p:sp>
        <p:nvSpPr>
          <p:cNvPr id="473" name="スライド番号プレースホルダー 472">
            <a:extLst>
              <a:ext uri="{FF2B5EF4-FFF2-40B4-BE49-F238E27FC236}">
                <a16:creationId xmlns:a16="http://schemas.microsoft.com/office/drawing/2014/main" id="{8DDF353F-B8F9-4ECB-BB98-7E32C0F9F9E0}"/>
              </a:ext>
            </a:extLst>
          </p:cNvPr>
          <p:cNvSpPr>
            <a:spLocks noGrp="1"/>
          </p:cNvSpPr>
          <p:nvPr>
            <p:ph type="sldNum" sz="quarter" idx="12"/>
          </p:nvPr>
        </p:nvSpPr>
        <p:spPr>
          <a:xfrm>
            <a:off x="4522307" y="6925009"/>
            <a:ext cx="99386" cy="215444"/>
          </a:xfrm>
        </p:spPr>
        <p:txBody>
          <a:bodyPr/>
          <a:lstStyle/>
          <a:p>
            <a:fld id="{4D029D89-7B63-4C94-AD4D-2E4D6BB83637}" type="slidenum">
              <a:rPr kumimoji="1" lang="ja-JP" altLang="en-US" smtClean="0"/>
              <a:t>28</a:t>
            </a:fld>
            <a:endParaRPr kumimoji="1" lang="ja-JP" altLang="en-US"/>
          </a:p>
        </p:txBody>
      </p:sp>
      <p:sp>
        <p:nvSpPr>
          <p:cNvPr id="59" name="テキスト ボックス 58">
            <a:extLst>
              <a:ext uri="{FF2B5EF4-FFF2-40B4-BE49-F238E27FC236}">
                <a16:creationId xmlns:a16="http://schemas.microsoft.com/office/drawing/2014/main" id="{EABF7C5B-8E6C-F537-3849-4786FD329A0E}"/>
              </a:ext>
            </a:extLst>
          </p:cNvPr>
          <p:cNvSpPr txBox="1"/>
          <p:nvPr/>
        </p:nvSpPr>
        <p:spPr>
          <a:xfrm>
            <a:off x="4763952" y="1962585"/>
            <a:ext cx="4461258" cy="584775"/>
          </a:xfrm>
          <a:prstGeom prst="rect">
            <a:avLst/>
          </a:prstGeom>
          <a:noFill/>
        </p:spPr>
        <p:txBody>
          <a:bodyPr wrap="square">
            <a:spAutoFit/>
          </a:bodyPr>
          <a:lstStyle/>
          <a:p>
            <a:r>
              <a:rPr kumimoji="1" lang="en-US" altLang="ja-JP"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Sophisticated Supporting System for Infection Using ICT and AI</a:t>
            </a:r>
            <a:endParaRPr lang="ja-JP" altLang="en-US" sz="1400" dirty="0"/>
          </a:p>
        </p:txBody>
      </p:sp>
      <p:sp>
        <p:nvSpPr>
          <p:cNvPr id="4" name="四角形: 角を丸くする 3">
            <a:extLst>
              <a:ext uri="{FF2B5EF4-FFF2-40B4-BE49-F238E27FC236}">
                <a16:creationId xmlns:a16="http://schemas.microsoft.com/office/drawing/2014/main" id="{A43279C4-4D25-35D6-5773-F17B28578DB5}"/>
              </a:ext>
            </a:extLst>
          </p:cNvPr>
          <p:cNvSpPr/>
          <p:nvPr/>
        </p:nvSpPr>
        <p:spPr>
          <a:xfrm>
            <a:off x="4161078" y="2464055"/>
            <a:ext cx="4898711" cy="3674495"/>
          </a:xfrm>
          <a:prstGeom prst="roundRect">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Tree>
    <p:extLst>
      <p:ext uri="{BB962C8B-B14F-4D97-AF65-F5344CB8AC3E}">
        <p14:creationId xmlns:p14="http://schemas.microsoft.com/office/powerpoint/2010/main" val="169982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7F4D137F-885B-CAAC-2779-E3D2A8EF0A4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fontScale="90000"/>
          </a:bodyPr>
          <a:lstStyle/>
          <a:p>
            <a:r>
              <a:rPr lang="en-US" altLang="ja-JP" kern="100" dirty="0">
                <a:ea typeface="メイリオ" panose="020B0604030504040204" pitchFamily="50" charset="-128"/>
                <a:cs typeface="Times New Roman" panose="02020603050405020304" pitchFamily="18" charset="0"/>
              </a:rPr>
              <a:t>(4)</a:t>
            </a:r>
            <a:r>
              <a:rPr lang="en-US" altLang="ja-JP" sz="2800" b="1" kern="1200" dirty="0">
                <a:solidFill>
                  <a:prstClr val="white"/>
                </a:solidFill>
                <a:ea typeface="メイリオ"/>
              </a:rPr>
              <a:t> </a:t>
            </a:r>
            <a:r>
              <a:rPr lang="en-US" altLang="ja-JP" kern="100" dirty="0">
                <a:effectLst/>
                <a:ea typeface="メイリオ" panose="020B0604030504040204" pitchFamily="50" charset="-128"/>
                <a:cs typeface="Times New Roman" panose="02020603050405020304" pitchFamily="18" charset="0"/>
              </a:rPr>
              <a:t>Feasible Solution: Selected Technologies</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230400" y="1807651"/>
            <a:ext cx="8679600" cy="1131161"/>
          </a:xfrm>
        </p:spPr>
        <p:txBody>
          <a:bodyPr/>
          <a:lstStyle/>
          <a:p>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Selected Technologies to Carry out Prospective Services</a:t>
            </a:r>
          </a:p>
          <a:p>
            <a:pPr>
              <a:buSzPts val="800"/>
              <a:buFont typeface="Wingdings" panose="05000000000000000000" pitchFamily="2" charset="2"/>
              <a:buChar char=""/>
              <a:tabLst>
                <a:tab pos="266700" algn="l"/>
                <a:tab pos="325755" algn="l"/>
              </a:tabLst>
            </a:pP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Vital Sensor</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Vital watch “</a:t>
            </a: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Fitbit Sense</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selected considering usability, availability, noninvasive and less load for care-receivers</a:t>
            </a:r>
            <a:r>
              <a:rPr lang="en-US" altLang="ja-JP" sz="2000" kern="100" dirty="0">
                <a:latin typeface="メイリオ" panose="020B0604030504040204" pitchFamily="50" charset="-128"/>
                <a:ea typeface="メイリオ" panose="020B0604030504040204" pitchFamily="50" charset="-128"/>
              </a:rPr>
              <a:t> </a:t>
            </a:r>
          </a:p>
          <a:p>
            <a:pPr>
              <a:buSzPts val="800"/>
              <a:buFont typeface="Wingdings" panose="05000000000000000000" pitchFamily="2" charset="2"/>
              <a:buChar char=""/>
              <a:tabLst>
                <a:tab pos="266700" algn="l"/>
                <a:tab pos="325755" algn="l"/>
              </a:tabLst>
            </a:pP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Remote monitoring</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Wireless Body Area Network (BAN)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applied for enhanced dependability in transmission according to international standard IEEE802.15.6</a:t>
            </a:r>
            <a:endParaRPr lang="ja-JP" altLang="ja-JP" sz="2000" kern="100" dirty="0">
              <a:latin typeface="メイリオ" panose="020B0604030504040204" pitchFamily="50" charset="-128"/>
              <a:ea typeface="メイリオ" panose="020B0604030504040204" pitchFamily="50" charset="-128"/>
            </a:endParaRPr>
          </a:p>
          <a:p>
            <a:pPr>
              <a:buSzPts val="800"/>
              <a:buFont typeface="Wingdings" panose="05000000000000000000" pitchFamily="2" charset="2"/>
              <a:buChar char=""/>
              <a:tabLst>
                <a:tab pos="266700" algn="l"/>
                <a:tab pos="325755" algn="l"/>
              </a:tabLst>
            </a:pP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Prediction and Detection</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Artificial Intelligent (AI) Machine Learning without Teacher data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to detect unusual or abnormal physical and mental condition of care-receivers</a:t>
            </a:r>
            <a:endParaRPr lang="ja-JP" altLang="en-US" sz="2000"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421" name="スライド番号プレースホルダー 420">
            <a:extLst>
              <a:ext uri="{FF2B5EF4-FFF2-40B4-BE49-F238E27FC236}">
                <a16:creationId xmlns:a16="http://schemas.microsoft.com/office/drawing/2014/main" id="{62BC9E38-66DC-4A04-AC12-A5CD860C89AF}"/>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29</a:t>
            </a:fld>
            <a:endParaRPr kumimoji="1" lang="ja-JP" altLang="en-US"/>
          </a:p>
        </p:txBody>
      </p:sp>
    </p:spTree>
    <p:extLst>
      <p:ext uri="{BB962C8B-B14F-4D97-AF65-F5344CB8AC3E}">
        <p14:creationId xmlns:p14="http://schemas.microsoft.com/office/powerpoint/2010/main" val="267933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a:t>Slide </a:t>
            </a:r>
            <a:fld id="{018E0977-DC1B-42DD-B45E-59C02A783531}"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July 2022</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May 2022. Doc.# 15-22-0301-00-06a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a:t>
            </a:r>
            <a:r>
              <a:rPr lang="en-US" sz="2400" dirty="0">
                <a:solidFill>
                  <a:srgbClr val="000000"/>
                </a:solidFill>
                <a:highlight>
                  <a:srgbClr val="FFFF00"/>
                </a:highlight>
              </a:rPr>
              <a:t>15-22-0338-00-06ma</a:t>
            </a:r>
            <a:endPar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2F0123BD-EBCB-686E-B945-7BD5FD4BE48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fontScale="90000"/>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(4) Feasible Solution: Vital Sensor</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250825" y="1671165"/>
            <a:ext cx="8679600" cy="1369774"/>
          </a:xfrm>
        </p:spPr>
        <p:txBody>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Condition to select vital sensor</a:t>
            </a:r>
          </a:p>
          <a:p>
            <a:pPr>
              <a:buSzPts val="800"/>
              <a:buFont typeface="Wingdings" panose="05000000000000000000" pitchFamily="2" charset="2"/>
              <a:buChar char=""/>
              <a:tabLst>
                <a:tab pos="266700" algn="l"/>
                <a:tab pos="325755" algn="l"/>
              </a:tabLst>
            </a:pPr>
            <a:r>
              <a:rPr lang="en-US" altLang="ja-JP" sz="1800" kern="100" dirty="0">
                <a:latin typeface="メイリオ" panose="020B0604030504040204" pitchFamily="50" charset="-128"/>
                <a:ea typeface="メイリオ" panose="020B0604030504040204" pitchFamily="50" charset="-128"/>
              </a:rPr>
              <a:t>Index for infection of COVID-19 such as temperature, SpO2 etc. can be sensed and monitored. </a:t>
            </a:r>
            <a:endParaRPr lang="ja-JP" altLang="ja-JP" sz="1800" kern="100" dirty="0">
              <a:latin typeface="メイリオ" panose="020B0604030504040204" pitchFamily="50" charset="-128"/>
              <a:ea typeface="メイリオ" panose="020B0604030504040204" pitchFamily="50" charset="-128"/>
            </a:endParaRPr>
          </a:p>
          <a:p>
            <a:pPr>
              <a:buSzPts val="800"/>
              <a:buFont typeface="Wingdings" panose="05000000000000000000" pitchFamily="2" charset="2"/>
              <a:buChar char=""/>
              <a:tabLst>
                <a:tab pos="266700" algn="l"/>
                <a:tab pos="325755" algn="l"/>
              </a:tabLst>
            </a:pPr>
            <a:r>
              <a:rPr lang="en-US" altLang="ja-JP" sz="1800" kern="100" dirty="0">
                <a:latin typeface="メイリオ" panose="020B0604030504040204" pitchFamily="50" charset="-128"/>
                <a:ea typeface="メイリオ" panose="020B0604030504040204" pitchFamily="50" charset="-128"/>
              </a:rPr>
              <a:t>Easy-wearable, continuous use without recharging battery for 3 days.</a:t>
            </a:r>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A958A5B5-12B8-4621-A3E8-5E24DA4211E0}"/>
              </a:ext>
            </a:extLst>
          </p:cNvPr>
          <p:cNvSpPr txBox="1"/>
          <p:nvPr/>
        </p:nvSpPr>
        <p:spPr>
          <a:xfrm>
            <a:off x="288550" y="3169283"/>
            <a:ext cx="8566899" cy="2772000"/>
          </a:xfrm>
          <a:prstGeom prst="roundRect">
            <a:avLst>
              <a:gd name="adj" fmla="val 6112"/>
            </a:avLst>
          </a:prstGeom>
          <a:solidFill>
            <a:schemeClr val="bg1">
              <a:lumMod val="95000"/>
            </a:schemeClr>
          </a:solidFill>
        </p:spPr>
        <p:txBody>
          <a:bodyPr wrap="square">
            <a:noAutofit/>
          </a:bodyPr>
          <a:lstStyle/>
          <a:p>
            <a:pPr>
              <a:buSzPts val="800"/>
              <a:tabLst>
                <a:tab pos="266700" algn="l"/>
                <a:tab pos="325755" algn="l"/>
              </a:tabLst>
            </a:pPr>
            <a:r>
              <a:rPr lang="ja-JP" altLang="en-US" kern="100" dirty="0">
                <a:latin typeface="メイリオ" panose="020B0604030504040204" pitchFamily="50" charset="-128"/>
                <a:ea typeface="メイリオ" panose="020B0604030504040204" pitchFamily="50" charset="-128"/>
              </a:rPr>
              <a:t>■</a:t>
            </a:r>
            <a:r>
              <a:rPr lang="en-US" altLang="ja-JP" kern="100" dirty="0">
                <a:latin typeface="メイリオ" panose="020B0604030504040204" pitchFamily="50" charset="-128"/>
                <a:ea typeface="メイリオ" panose="020B0604030504040204" pitchFamily="50" charset="-128"/>
              </a:rPr>
              <a:t> </a:t>
            </a:r>
            <a:r>
              <a:rPr lang="en-US" altLang="ja-JP" b="1" kern="100" dirty="0">
                <a:latin typeface="メイリオ" panose="020B0604030504040204" pitchFamily="50" charset="-128"/>
                <a:ea typeface="メイリオ" panose="020B0604030504040204" pitchFamily="50" charset="-128"/>
              </a:rPr>
              <a:t>Fitbit Sense</a:t>
            </a:r>
            <a:r>
              <a:rPr lang="ja-JP" altLang="en-US" b="1" kern="100" dirty="0">
                <a:latin typeface="メイリオ" panose="020B0604030504040204" pitchFamily="50" charset="-128"/>
                <a:ea typeface="メイリオ" panose="020B0604030504040204" pitchFamily="50" charset="-128"/>
              </a:rPr>
              <a:t> </a:t>
            </a:r>
            <a:r>
              <a:rPr lang="en-US" altLang="ja-JP" kern="100" dirty="0">
                <a:latin typeface="メイリオ" panose="020B0604030504040204" pitchFamily="50" charset="-128"/>
                <a:ea typeface="メイリオ" panose="020B0604030504040204" pitchFamily="50" charset="-128"/>
              </a:rPr>
              <a:t>selected</a:t>
            </a:r>
            <a:endParaRPr lang="ja-JP" altLang="ja-JP" kern="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67EBE18-C0BA-4490-A030-A25A4F8CEC35}"/>
              </a:ext>
            </a:extLst>
          </p:cNvPr>
          <p:cNvSpPr txBox="1"/>
          <p:nvPr/>
        </p:nvSpPr>
        <p:spPr>
          <a:xfrm>
            <a:off x="529893" y="3694514"/>
            <a:ext cx="5328000" cy="2246769"/>
          </a:xfrm>
          <a:prstGeom prst="rect">
            <a:avLst/>
          </a:prstGeom>
          <a:noFill/>
        </p:spPr>
        <p:txBody>
          <a:bodyPr wrap="square">
            <a:spAutoFit/>
          </a:bodyPr>
          <a:lstStyle/>
          <a:p>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kern="100" dirty="0" err="1">
                <a:latin typeface="メイリオ" panose="020B0604030504040204" pitchFamily="50" charset="-128"/>
                <a:ea typeface="メイリオ" panose="020B0604030504040204" pitchFamily="50" charset="-128"/>
                <a:cs typeface="Times New Roman" panose="02020603050405020304" pitchFamily="18" charset="0"/>
              </a:rPr>
              <a:t>Feasures</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85725" indent="-85725">
              <a:buFont typeface="Arial" panose="020B0604020202020204" pitchFamily="34" charset="0"/>
              <a:buChar char="•"/>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Wearable wristwatch type of vital sensor</a:t>
            </a:r>
          </a:p>
          <a:p>
            <a:pPr marL="85725" indent="-85725">
              <a:buFont typeface="Arial" panose="020B0604020202020204" pitchFamily="34" charset="0"/>
              <a:buChar char="•"/>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Functionality of On-Wrist Skin Temperature Sensing, Oxygen Saturation (SpO2) Monitoring in sleep as well as usual a heart rate and steps</a:t>
            </a:r>
          </a:p>
          <a:p>
            <a:pPr marL="85725" indent="-85725">
              <a:buFont typeface="Arial" panose="020B0604020202020204" pitchFamily="34" charset="0"/>
              <a:buChar char="•"/>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However, it has not been approved by Japanese authority PMDA as a medical device, so accuracy and sensitivity are not equivalent to approved medical devices.</a:t>
            </a:r>
          </a:p>
          <a:p>
            <a:pPr marL="85725" indent="-85725">
              <a:buFont typeface="Arial" panose="020B0604020202020204" pitchFamily="34" charset="0"/>
              <a:buChar char="•"/>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Easy-detachable  wristwatch type and continuous use for more than 6 days without recharge.</a:t>
            </a:r>
            <a:endParaRPr lang="ja-JP" altLang="en-US" sz="14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BD9AB57-531A-4D68-A0B6-3FFC0EB4BC9E}"/>
              </a:ext>
            </a:extLst>
          </p:cNvPr>
          <p:cNvPicPr>
            <a:picLocks noChangeAspect="1"/>
          </p:cNvPicPr>
          <p:nvPr/>
        </p:nvPicPr>
        <p:blipFill>
          <a:blip r:embed="rId3"/>
          <a:stretch>
            <a:fillRect/>
          </a:stretch>
        </p:blipFill>
        <p:spPr>
          <a:xfrm>
            <a:off x="6406200" y="3386443"/>
            <a:ext cx="2052000" cy="1810121"/>
          </a:xfrm>
          <a:prstGeom prst="rect">
            <a:avLst/>
          </a:prstGeom>
        </p:spPr>
      </p:pic>
      <p:sp>
        <p:nvSpPr>
          <p:cNvPr id="12" name="テキスト ボックス 11">
            <a:extLst>
              <a:ext uri="{FF2B5EF4-FFF2-40B4-BE49-F238E27FC236}">
                <a16:creationId xmlns:a16="http://schemas.microsoft.com/office/drawing/2014/main" id="{4952E37A-5E3B-4E3F-91AE-5A63FAA41E5A}"/>
              </a:ext>
            </a:extLst>
          </p:cNvPr>
          <p:cNvSpPr txBox="1"/>
          <p:nvPr/>
        </p:nvSpPr>
        <p:spPr>
          <a:xfrm>
            <a:off x="6075161" y="5147457"/>
            <a:ext cx="2714078" cy="415498"/>
          </a:xfrm>
          <a:prstGeom prst="rect">
            <a:avLst/>
          </a:prstGeom>
          <a:noFill/>
        </p:spPr>
        <p:txBody>
          <a:bodyPr wrap="square">
            <a:spAutoFit/>
          </a:bodyPr>
          <a:lstStyle/>
          <a:p>
            <a:r>
              <a:rPr lang="en-US" altLang="ja-JP" sz="1000" dirty="0"/>
              <a:t>https://www.fitbit.com/global/us/products/smartwatches/sense</a:t>
            </a:r>
            <a:endParaRPr lang="ja-JP" altLang="en-US" sz="1000" dirty="0"/>
          </a:p>
        </p:txBody>
      </p:sp>
      <p:sp>
        <p:nvSpPr>
          <p:cNvPr id="426" name="スライド番号プレースホルダー 425">
            <a:extLst>
              <a:ext uri="{FF2B5EF4-FFF2-40B4-BE49-F238E27FC236}">
                <a16:creationId xmlns:a16="http://schemas.microsoft.com/office/drawing/2014/main" id="{24ADE1F4-46FD-4399-9871-6D7AC321F92F}"/>
              </a:ext>
            </a:extLst>
          </p:cNvPr>
          <p:cNvSpPr>
            <a:spLocks noGrp="1"/>
          </p:cNvSpPr>
          <p:nvPr>
            <p:ph type="sldNum" sz="quarter" idx="12"/>
          </p:nvPr>
        </p:nvSpPr>
        <p:spPr>
          <a:xfrm>
            <a:off x="4479282" y="6504000"/>
            <a:ext cx="185435" cy="215444"/>
          </a:xfrm>
        </p:spPr>
        <p:txBody>
          <a:bodyPr/>
          <a:lstStyle/>
          <a:p>
            <a:fld id="{4D029D89-7B63-4C94-AD4D-2E4D6BB83637}" type="slidenum">
              <a:rPr kumimoji="1" lang="ja-JP" altLang="en-US" smtClean="0"/>
              <a:t>30</a:t>
            </a:fld>
            <a:endParaRPr kumimoji="1" lang="ja-JP" altLang="en-US"/>
          </a:p>
        </p:txBody>
      </p:sp>
    </p:spTree>
    <p:extLst>
      <p:ext uri="{BB962C8B-B14F-4D97-AF65-F5344CB8AC3E}">
        <p14:creationId xmlns:p14="http://schemas.microsoft.com/office/powerpoint/2010/main" val="4085505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A9F6C01-1ACD-0CAB-EE25-55795A9F98A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fontScale="90000"/>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(4) Feasible Solution: Wireless BAN</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191211" y="1794588"/>
            <a:ext cx="8913600" cy="1131161"/>
          </a:xfrm>
        </p:spPr>
        <p:txBody>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Condition to select BAN</a:t>
            </a:r>
          </a:p>
          <a:p>
            <a:pPr>
              <a:buSzPts val="800"/>
              <a:buFont typeface="Wingdings" panose="05000000000000000000" pitchFamily="2" charset="2"/>
              <a:buChar char=""/>
              <a:tabLst>
                <a:tab pos="266700" algn="l"/>
                <a:tab pos="325755" algn="l"/>
              </a:tabLst>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Reliability, security, robustness against noise and interference, that is so-called dependability in wireless data transmission according to international standard IEEE802.15.6 and its ongoing its revision 802.15.6a.</a:t>
            </a:r>
          </a:p>
          <a:p>
            <a:pPr>
              <a:buSzPts val="800"/>
              <a:buFont typeface="Wingdings" panose="05000000000000000000" pitchFamily="2" charset="2"/>
              <a:buChar char=""/>
              <a:tabLst>
                <a:tab pos="266700" algn="l"/>
                <a:tab pos="325755" algn="l"/>
              </a:tabLst>
            </a:pPr>
            <a:endParaRPr kumimoji="1" lang="ja-JP" altLang="en-US"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8" name="テキスト ボックス 7">
            <a:extLst>
              <a:ext uri="{FF2B5EF4-FFF2-40B4-BE49-F238E27FC236}">
                <a16:creationId xmlns:a16="http://schemas.microsoft.com/office/drawing/2014/main" id="{F31AEDDB-0977-474C-B2B1-3ED8EE2BF538}"/>
              </a:ext>
            </a:extLst>
          </p:cNvPr>
          <p:cNvSpPr txBox="1"/>
          <p:nvPr/>
        </p:nvSpPr>
        <p:spPr>
          <a:xfrm>
            <a:off x="343101" y="3370862"/>
            <a:ext cx="8670270" cy="2364388"/>
          </a:xfrm>
          <a:prstGeom prst="roundRect">
            <a:avLst>
              <a:gd name="adj" fmla="val 6112"/>
            </a:avLst>
          </a:prstGeom>
          <a:solidFill>
            <a:schemeClr val="bg1">
              <a:lumMod val="95000"/>
            </a:schemeClr>
          </a:solidFill>
        </p:spPr>
        <p:txBody>
          <a:bodyPr wrap="square">
            <a:noAutofit/>
          </a:bodyPr>
          <a:lstStyle/>
          <a:p>
            <a:pPr>
              <a:buSzPts val="800"/>
              <a:tabLst>
                <a:tab pos="266700" algn="l"/>
                <a:tab pos="325755" algn="l"/>
              </a:tabLst>
            </a:pPr>
            <a:r>
              <a:rPr lang="ja-JP" altLang="en-US" kern="100" dirty="0">
                <a:latin typeface="メイリオ" panose="020B0604030504040204" pitchFamily="50" charset="-128"/>
                <a:ea typeface="メイリオ" panose="020B0604030504040204" pitchFamily="50" charset="-128"/>
              </a:rPr>
              <a:t>■</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Prototyping with specified for the Sophisticated Supporting System for Infection Using ICT and AI</a:t>
            </a:r>
          </a:p>
          <a:p>
            <a:pPr>
              <a:buSzPts val="800"/>
              <a:tabLst>
                <a:tab pos="266700" algn="l"/>
                <a:tab pos="325755" algn="l"/>
              </a:tabLst>
            </a:pPr>
            <a:endParaRPr lang="ja-JP" altLang="ja-JP" b="1" kern="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A8FA4B7F-F2AD-4B8B-864F-32824623C27D}"/>
              </a:ext>
            </a:extLst>
          </p:cNvPr>
          <p:cNvSpPr txBox="1"/>
          <p:nvPr/>
        </p:nvSpPr>
        <p:spPr>
          <a:xfrm>
            <a:off x="515825" y="4091391"/>
            <a:ext cx="8285075" cy="923330"/>
          </a:xfrm>
          <a:prstGeom prst="rect">
            <a:avLst/>
          </a:prstGeom>
          <a:noFill/>
        </p:spPr>
        <p:txBody>
          <a:bodyPr wrap="square">
            <a:spAutoFit/>
          </a:bodyPr>
          <a:lstStyle/>
          <a:p>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This is an occasion to apply current ongoing revision of the existing standard IEEE802.15.6 with enhanced dependability; IEEE802.15.6a (6ma) for this  supporting </a:t>
            </a:r>
            <a:r>
              <a:rPr lang="en-US" altLang="ja-JP" kern="100" dirty="0" err="1">
                <a:latin typeface="メイリオ" panose="020B0604030504040204" pitchFamily="50" charset="-128"/>
                <a:ea typeface="メイリオ" panose="020B0604030504040204" pitchFamily="50" charset="-128"/>
                <a:cs typeface="Times New Roman" panose="02020603050405020304" pitchFamily="18" charset="0"/>
              </a:rPr>
              <a:t>sysrem</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for infection.</a:t>
            </a:r>
            <a:endParaRPr lang="ja-JP" altLang="en-US" dirty="0">
              <a:latin typeface="メイリオ" panose="020B0604030504040204" pitchFamily="50" charset="-128"/>
              <a:ea typeface="メイリオ" panose="020B0604030504040204" pitchFamily="50" charset="-128"/>
            </a:endParaRPr>
          </a:p>
        </p:txBody>
      </p:sp>
      <p:sp>
        <p:nvSpPr>
          <p:cNvPr id="423" name="スライド番号プレースホルダー 422">
            <a:extLst>
              <a:ext uri="{FF2B5EF4-FFF2-40B4-BE49-F238E27FC236}">
                <a16:creationId xmlns:a16="http://schemas.microsoft.com/office/drawing/2014/main" id="{05BD3F02-6D46-472C-9748-1048EE2C9EF3}"/>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31</a:t>
            </a:fld>
            <a:endParaRPr kumimoji="1" lang="ja-JP" altLang="en-US"/>
          </a:p>
        </p:txBody>
      </p:sp>
    </p:spTree>
    <p:extLst>
      <p:ext uri="{BB962C8B-B14F-4D97-AF65-F5344CB8AC3E}">
        <p14:creationId xmlns:p14="http://schemas.microsoft.com/office/powerpoint/2010/main" val="173756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9366FBB-2041-E6B1-505C-EA82C90DECA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lang="en-US" altLang="ja-JP" sz="2800" b="1" kern="100" dirty="0">
                <a:solidFill>
                  <a:prstClr val="white"/>
                </a:solidFill>
                <a:latin typeface="Fujitsu Infinity Pro Bold"/>
                <a:ea typeface="メイリオ" panose="020B0604030504040204" pitchFamily="50" charset="-128"/>
                <a:cs typeface="Times New Roman" panose="02020603050405020304" pitchFamily="18" charset="0"/>
              </a:rPr>
              <a:t>(4)</a:t>
            </a:r>
            <a:r>
              <a:rPr lang="en-US" altLang="ja-JP" sz="2800" b="1" kern="1200" dirty="0">
                <a:solidFill>
                  <a:prstClr val="white"/>
                </a:solidFill>
                <a:latin typeface="Fujitsu Infinity Pro Bold"/>
                <a:ea typeface="メイリオ"/>
              </a:rPr>
              <a:t> </a:t>
            </a:r>
            <a:r>
              <a:rPr lang="en-US" altLang="ja-JP" sz="2800" b="1" kern="100" dirty="0">
                <a:solidFill>
                  <a:prstClr val="white"/>
                </a:solidFill>
                <a:latin typeface="Fujitsu Infinity Pro Bold"/>
                <a:ea typeface="メイリオ" panose="020B0604030504040204" pitchFamily="50" charset="-128"/>
                <a:cs typeface="Times New Roman" panose="02020603050405020304" pitchFamily="18" charset="0"/>
              </a:rPr>
              <a:t>Feasible Solution: AI Machine Learning</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230400" y="1650895"/>
            <a:ext cx="8679600" cy="390203"/>
          </a:xfrm>
        </p:spPr>
        <p:txBody>
          <a:bodyPr/>
          <a:lstStyle/>
          <a:p>
            <a:r>
              <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rPr>
              <a:t>Condition to select AI machine learning</a:t>
            </a:r>
          </a:p>
          <a:p>
            <a:pPr>
              <a:buFont typeface="Arial" panose="020B0604020202020204" pitchFamily="34" charset="0"/>
              <a:buChar cha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Machine learning without teacher signals is selected to accurately learn normal condition of individual care-receivers and correctly detect their abnormal situation with symptom of COVID-19.</a:t>
            </a:r>
            <a:endParaRPr lang="ja-JP" altLang="en-US" sz="1800"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149" name="矢印: 右 148">
            <a:extLst>
              <a:ext uri="{FF2B5EF4-FFF2-40B4-BE49-F238E27FC236}">
                <a16:creationId xmlns:a16="http://schemas.microsoft.com/office/drawing/2014/main" id="{23813B8F-4382-4F0A-9938-F40F40053F8F}"/>
              </a:ext>
            </a:extLst>
          </p:cNvPr>
          <p:cNvSpPr/>
          <p:nvPr/>
        </p:nvSpPr>
        <p:spPr bwMode="gray">
          <a:xfrm>
            <a:off x="3353855" y="3174258"/>
            <a:ext cx="531373" cy="631424"/>
          </a:xfrm>
          <a:prstGeom prst="rightArrow">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ctr">
              <a:spcBef>
                <a:spcPct val="0"/>
              </a:spcBef>
              <a:spcAft>
                <a:spcPct val="0"/>
              </a:spcAft>
            </a:pPr>
            <a:endParaRPr lang="ja-JP" altLang="en-US" dirty="0" err="1">
              <a:latin typeface="Meiryo UI" panose="020B0604030504040204" pitchFamily="50" charset="-128"/>
              <a:ea typeface="Meiryo UI" panose="020B0604030504040204" pitchFamily="50" charset="-128"/>
            </a:endParaRPr>
          </a:p>
        </p:txBody>
      </p:sp>
      <p:pic>
        <p:nvPicPr>
          <p:cNvPr id="150" name="図 149" descr="カップ, テーブル, コンピュータ, コーヒー が含まれている画像&#10;&#10;自動的に生成された説明">
            <a:extLst>
              <a:ext uri="{FF2B5EF4-FFF2-40B4-BE49-F238E27FC236}">
                <a16:creationId xmlns:a16="http://schemas.microsoft.com/office/drawing/2014/main" id="{F8D99EF5-8799-4153-B66F-91E429C92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982" y="2520530"/>
            <a:ext cx="1719221" cy="1719228"/>
          </a:xfrm>
          <a:prstGeom prst="rect">
            <a:avLst/>
          </a:prstGeom>
        </p:spPr>
      </p:pic>
      <p:sp>
        <p:nvSpPr>
          <p:cNvPr id="151" name="テキスト ボックス 150">
            <a:extLst>
              <a:ext uri="{FF2B5EF4-FFF2-40B4-BE49-F238E27FC236}">
                <a16:creationId xmlns:a16="http://schemas.microsoft.com/office/drawing/2014/main" id="{4D9C80F5-BD04-47D7-B09D-6123267097F2}"/>
              </a:ext>
            </a:extLst>
          </p:cNvPr>
          <p:cNvSpPr txBox="1"/>
          <p:nvPr/>
        </p:nvSpPr>
        <p:spPr>
          <a:xfrm>
            <a:off x="1844005" y="3203792"/>
            <a:ext cx="1349655" cy="646331"/>
          </a:xfrm>
          <a:prstGeom prst="rect">
            <a:avLst/>
          </a:prstGeom>
          <a:noFill/>
        </p:spPr>
        <p:txBody>
          <a:bodyPr wrap="square">
            <a:spAutoFit/>
          </a:bodyPr>
          <a:lstStyle/>
          <a:p>
            <a:pPr algn="ctr" defTabSz="1219170" fontAlgn="ctr">
              <a:spcBef>
                <a:spcPct val="0"/>
              </a:spcBef>
              <a:spcAft>
                <a:spcPct val="0"/>
              </a:spcAft>
              <a:defRPr/>
            </a:pPr>
            <a:r>
              <a:rPr lang="en-US" altLang="ja-JP" sz="1200" b="1" dirty="0">
                <a:solidFill>
                  <a:schemeClr val="bg1"/>
                </a:solidFill>
                <a:latin typeface="Meiryo UI" panose="020B0604030504040204" pitchFamily="50" charset="-128"/>
                <a:ea typeface="Meiryo UI" panose="020B0604030504040204" pitchFamily="50" charset="-128"/>
              </a:rPr>
              <a:t>Normal condition of Individual</a:t>
            </a:r>
            <a:endParaRPr lang="ja-JP" altLang="en-US" sz="1200" b="1" dirty="0">
              <a:solidFill>
                <a:schemeClr val="bg1"/>
              </a:solidFill>
              <a:latin typeface="Meiryo UI" panose="020B0604030504040204" pitchFamily="50" charset="-128"/>
              <a:ea typeface="Meiryo UI" panose="020B0604030504040204" pitchFamily="50" charset="-128"/>
            </a:endParaRPr>
          </a:p>
        </p:txBody>
      </p:sp>
      <p:pic>
        <p:nvPicPr>
          <p:cNvPr id="152" name="図 151">
            <a:extLst>
              <a:ext uri="{FF2B5EF4-FFF2-40B4-BE49-F238E27FC236}">
                <a16:creationId xmlns:a16="http://schemas.microsoft.com/office/drawing/2014/main" id="{665F5A65-1D89-4E72-952A-387E8A970987}"/>
              </a:ext>
            </a:extLst>
          </p:cNvPr>
          <p:cNvPicPr>
            <a:picLocks noChangeAspect="1"/>
          </p:cNvPicPr>
          <p:nvPr/>
        </p:nvPicPr>
        <p:blipFill>
          <a:blip r:embed="rId4"/>
          <a:stretch>
            <a:fillRect/>
          </a:stretch>
        </p:blipFill>
        <p:spPr>
          <a:xfrm>
            <a:off x="3997514" y="2900827"/>
            <a:ext cx="851069" cy="851073"/>
          </a:xfrm>
          <a:prstGeom prst="rect">
            <a:avLst/>
          </a:prstGeom>
        </p:spPr>
      </p:pic>
      <p:pic>
        <p:nvPicPr>
          <p:cNvPr id="153" name="図 152" descr="カップ, テーブル, コンピュータ, コーヒー が含まれている画像&#10;&#10;自動的に生成された説明">
            <a:extLst>
              <a:ext uri="{FF2B5EF4-FFF2-40B4-BE49-F238E27FC236}">
                <a16:creationId xmlns:a16="http://schemas.microsoft.com/office/drawing/2014/main" id="{E4F07E8A-A7D0-4570-948A-0B1B171D0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894" y="2497594"/>
            <a:ext cx="1719221" cy="1719228"/>
          </a:xfrm>
          <a:prstGeom prst="rect">
            <a:avLst/>
          </a:prstGeom>
        </p:spPr>
      </p:pic>
      <p:sp>
        <p:nvSpPr>
          <p:cNvPr id="154" name="矢印: 右 153">
            <a:extLst>
              <a:ext uri="{FF2B5EF4-FFF2-40B4-BE49-F238E27FC236}">
                <a16:creationId xmlns:a16="http://schemas.microsoft.com/office/drawing/2014/main" id="{2C28B3DF-F8A7-42EB-8D11-A6761EE30677}"/>
              </a:ext>
            </a:extLst>
          </p:cNvPr>
          <p:cNvSpPr/>
          <p:nvPr/>
        </p:nvSpPr>
        <p:spPr bwMode="gray">
          <a:xfrm>
            <a:off x="4979709" y="3185093"/>
            <a:ext cx="531373" cy="631424"/>
          </a:xfrm>
          <a:prstGeom prst="rightArrow">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ctr">
              <a:spcBef>
                <a:spcPct val="0"/>
              </a:spcBef>
              <a:spcAft>
                <a:spcPct val="0"/>
              </a:spcAft>
            </a:pPr>
            <a:endParaRPr lang="ja-JP" altLang="en-US" dirty="0" err="1">
              <a:latin typeface="Meiryo UI" panose="020B0604030504040204" pitchFamily="50" charset="-128"/>
              <a:ea typeface="Meiryo UI" panose="020B0604030504040204" pitchFamily="50" charset="-128"/>
            </a:endParaRPr>
          </a:p>
        </p:txBody>
      </p:sp>
      <p:sp>
        <p:nvSpPr>
          <p:cNvPr id="155" name="テキスト ボックス 154">
            <a:extLst>
              <a:ext uri="{FF2B5EF4-FFF2-40B4-BE49-F238E27FC236}">
                <a16:creationId xmlns:a16="http://schemas.microsoft.com/office/drawing/2014/main" id="{9E135CAF-1E4D-40ED-BE3C-06980211B313}"/>
              </a:ext>
            </a:extLst>
          </p:cNvPr>
          <p:cNvSpPr txBox="1"/>
          <p:nvPr/>
        </p:nvSpPr>
        <p:spPr>
          <a:xfrm>
            <a:off x="5573516" y="3216857"/>
            <a:ext cx="1586481" cy="646331"/>
          </a:xfrm>
          <a:prstGeom prst="rect">
            <a:avLst/>
          </a:prstGeom>
          <a:noFill/>
        </p:spPr>
        <p:txBody>
          <a:bodyPr wrap="square">
            <a:spAutoFit/>
          </a:bodyPr>
          <a:lstStyle/>
          <a:p>
            <a:pPr algn="ctr" defTabSz="1219170" fontAlgn="ctr">
              <a:spcBef>
                <a:spcPct val="0"/>
              </a:spcBef>
              <a:spcAft>
                <a:spcPct val="0"/>
              </a:spcAft>
              <a:defRPr/>
            </a:pPr>
            <a:r>
              <a:rPr lang="en-US" altLang="ja-JP" sz="1200" b="1" dirty="0">
                <a:solidFill>
                  <a:schemeClr val="bg1"/>
                </a:solidFill>
                <a:latin typeface="Meiryo UI" panose="020B0604030504040204" pitchFamily="50" charset="-128"/>
                <a:ea typeface="Meiryo UI" panose="020B0604030504040204" pitchFamily="50" charset="-128"/>
              </a:rPr>
              <a:t>Modeling abnormal Detection</a:t>
            </a: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156" name="吹き出し: 角を丸めた四角形 155">
            <a:extLst>
              <a:ext uri="{FF2B5EF4-FFF2-40B4-BE49-F238E27FC236}">
                <a16:creationId xmlns:a16="http://schemas.microsoft.com/office/drawing/2014/main" id="{C8C91216-CAB5-40DF-A97C-4C13E23083B5}"/>
              </a:ext>
            </a:extLst>
          </p:cNvPr>
          <p:cNvSpPr/>
          <p:nvPr/>
        </p:nvSpPr>
        <p:spPr>
          <a:xfrm>
            <a:off x="1487837" y="3953356"/>
            <a:ext cx="6012183" cy="1728000"/>
          </a:xfrm>
          <a:prstGeom prst="wedgeRoundRectCallout">
            <a:avLst>
              <a:gd name="adj1" fmla="val -5492"/>
              <a:gd name="adj2" fmla="val -59255"/>
              <a:gd name="adj3"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ja-JP" altLang="en-US" dirty="0" err="1">
              <a:solidFill>
                <a:schemeClr val="tx1"/>
              </a:solidFill>
            </a:endParaRPr>
          </a:p>
        </p:txBody>
      </p:sp>
      <p:cxnSp>
        <p:nvCxnSpPr>
          <p:cNvPr id="157" name="直線矢印コネクタ 156">
            <a:extLst>
              <a:ext uri="{FF2B5EF4-FFF2-40B4-BE49-F238E27FC236}">
                <a16:creationId xmlns:a16="http://schemas.microsoft.com/office/drawing/2014/main" id="{B9C4E282-D49C-42B8-9F09-219CE5F39DC8}"/>
              </a:ext>
            </a:extLst>
          </p:cNvPr>
          <p:cNvCxnSpPr>
            <a:cxnSpLocks/>
          </p:cNvCxnSpPr>
          <p:nvPr/>
        </p:nvCxnSpPr>
        <p:spPr>
          <a:xfrm flipV="1">
            <a:off x="1784508" y="4057917"/>
            <a:ext cx="0" cy="155800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BC6E307F-6057-4581-8E9A-76CF9B4EC9CF}"/>
              </a:ext>
            </a:extLst>
          </p:cNvPr>
          <p:cNvCxnSpPr>
            <a:cxnSpLocks/>
          </p:cNvCxnSpPr>
          <p:nvPr/>
        </p:nvCxnSpPr>
        <p:spPr>
          <a:xfrm flipV="1">
            <a:off x="1784508" y="5602482"/>
            <a:ext cx="2116430" cy="13444"/>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線矢印コネクタ 158">
            <a:extLst>
              <a:ext uri="{FF2B5EF4-FFF2-40B4-BE49-F238E27FC236}">
                <a16:creationId xmlns:a16="http://schemas.microsoft.com/office/drawing/2014/main" id="{B4D14A3F-F7E8-4230-B274-7FD1C76901A4}"/>
              </a:ext>
            </a:extLst>
          </p:cNvPr>
          <p:cNvCxnSpPr>
            <a:cxnSpLocks/>
          </p:cNvCxnSpPr>
          <p:nvPr/>
        </p:nvCxnSpPr>
        <p:spPr>
          <a:xfrm flipV="1">
            <a:off x="1784509" y="5129610"/>
            <a:ext cx="923997" cy="48631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0" name="矢印: 右 159">
            <a:extLst>
              <a:ext uri="{FF2B5EF4-FFF2-40B4-BE49-F238E27FC236}">
                <a16:creationId xmlns:a16="http://schemas.microsoft.com/office/drawing/2014/main" id="{8358B191-D01C-4B9E-BB6A-4B5A08ABC81C}"/>
              </a:ext>
            </a:extLst>
          </p:cNvPr>
          <p:cNvSpPr/>
          <p:nvPr/>
        </p:nvSpPr>
        <p:spPr>
          <a:xfrm>
            <a:off x="3641861" y="4283178"/>
            <a:ext cx="304153" cy="60014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1" name="矢印: 右 160">
            <a:extLst>
              <a:ext uri="{FF2B5EF4-FFF2-40B4-BE49-F238E27FC236}">
                <a16:creationId xmlns:a16="http://schemas.microsoft.com/office/drawing/2014/main" id="{A1F5F03B-A891-45A8-BFDB-E5051611AC00}"/>
              </a:ext>
            </a:extLst>
          </p:cNvPr>
          <p:cNvSpPr/>
          <p:nvPr/>
        </p:nvSpPr>
        <p:spPr>
          <a:xfrm>
            <a:off x="5575651" y="4313530"/>
            <a:ext cx="304153" cy="60014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2" name="四角形: 角を丸くする 161">
            <a:extLst>
              <a:ext uri="{FF2B5EF4-FFF2-40B4-BE49-F238E27FC236}">
                <a16:creationId xmlns:a16="http://schemas.microsoft.com/office/drawing/2014/main" id="{3FF2FC15-F31E-48DA-98AA-F916C2AE8AA1}"/>
              </a:ext>
            </a:extLst>
          </p:cNvPr>
          <p:cNvSpPr/>
          <p:nvPr/>
        </p:nvSpPr>
        <p:spPr>
          <a:xfrm>
            <a:off x="3956415" y="4309304"/>
            <a:ext cx="1553920" cy="5263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rPr>
              <a:t>Learning  without teacher signals</a:t>
            </a:r>
            <a:endParaRPr kumimoji="1" lang="ja-JP" altLang="en-US" sz="1200" dirty="0">
              <a:latin typeface="Meiryo UI" panose="020B0604030504040204" pitchFamily="50" charset="-128"/>
              <a:ea typeface="Meiryo UI" panose="020B0604030504040204" pitchFamily="50" charset="-128"/>
            </a:endParaRPr>
          </a:p>
        </p:txBody>
      </p:sp>
      <p:sp>
        <p:nvSpPr>
          <p:cNvPr id="163" name="四角形: 角を丸くする 162">
            <a:extLst>
              <a:ext uri="{FF2B5EF4-FFF2-40B4-BE49-F238E27FC236}">
                <a16:creationId xmlns:a16="http://schemas.microsoft.com/office/drawing/2014/main" id="{F8645931-D6E3-48C4-BBB3-DE8220B3AFC1}"/>
              </a:ext>
            </a:extLst>
          </p:cNvPr>
          <p:cNvSpPr/>
          <p:nvPr/>
        </p:nvSpPr>
        <p:spPr>
          <a:xfrm>
            <a:off x="5918627" y="4360663"/>
            <a:ext cx="1111729" cy="4488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Abnormal Score</a:t>
            </a:r>
            <a:endParaRPr kumimoji="1" lang="ja-JP" altLang="en-US" sz="1400" dirty="0">
              <a:latin typeface="Meiryo UI" panose="020B0604030504040204" pitchFamily="50" charset="-128"/>
              <a:ea typeface="Meiryo UI" panose="020B0604030504040204" pitchFamily="50" charset="-128"/>
            </a:endParaRPr>
          </a:p>
        </p:txBody>
      </p:sp>
      <p:sp>
        <p:nvSpPr>
          <p:cNvPr id="164" name="吹き出し: 四角形 163">
            <a:extLst>
              <a:ext uri="{FF2B5EF4-FFF2-40B4-BE49-F238E27FC236}">
                <a16:creationId xmlns:a16="http://schemas.microsoft.com/office/drawing/2014/main" id="{1FF7571E-6077-4680-BA3F-684C2EDAE44D}"/>
              </a:ext>
            </a:extLst>
          </p:cNvPr>
          <p:cNvSpPr/>
          <p:nvPr/>
        </p:nvSpPr>
        <p:spPr>
          <a:xfrm>
            <a:off x="4886132" y="5004560"/>
            <a:ext cx="2473361" cy="600148"/>
          </a:xfrm>
          <a:prstGeom prst="wedgeRectCallout">
            <a:avLst>
              <a:gd name="adj1" fmla="val -34430"/>
              <a:gd name="adj2" fmla="val -73555"/>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Calculation of abnormal score that is differential from normal data</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65" name="テキスト ボックス 164">
            <a:extLst>
              <a:ext uri="{FF2B5EF4-FFF2-40B4-BE49-F238E27FC236}">
                <a16:creationId xmlns:a16="http://schemas.microsoft.com/office/drawing/2014/main" id="{8FDBEFA5-3DDF-4A85-89AF-944EF7B4F15F}"/>
              </a:ext>
            </a:extLst>
          </p:cNvPr>
          <p:cNvSpPr txBox="1"/>
          <p:nvPr/>
        </p:nvSpPr>
        <p:spPr>
          <a:xfrm>
            <a:off x="2019666" y="3973486"/>
            <a:ext cx="2224954" cy="261610"/>
          </a:xfrm>
          <a:prstGeom prst="rect">
            <a:avLst/>
          </a:prstGeom>
          <a:noFill/>
        </p:spPr>
        <p:txBody>
          <a:bodyPr wrap="square">
            <a:spAutoFit/>
          </a:bodyPr>
          <a:lstStyle/>
          <a:p>
            <a:pPr defTabSz="914400" fontAlgn="ctr">
              <a:spcBef>
                <a:spcPct val="0"/>
              </a:spcBef>
              <a:spcAft>
                <a:spcPct val="0"/>
              </a:spcAft>
            </a:pPr>
            <a:r>
              <a:rPr lang="en-US" altLang="ja-JP" sz="1100" dirty="0">
                <a:latin typeface="Meiryo UI" panose="020B0604030504040204" pitchFamily="50" charset="-128"/>
                <a:ea typeface="Meiryo UI" panose="020B0604030504040204" pitchFamily="50" charset="-128"/>
              </a:rPr>
              <a:t>Data for Normal Condition</a:t>
            </a:r>
            <a:endParaRPr kumimoji="1" lang="ja-JP" altLang="en-US" sz="1100" dirty="0">
              <a:latin typeface="Meiryo UI" panose="020B0604030504040204" pitchFamily="50" charset="-128"/>
              <a:ea typeface="Meiryo UI" panose="020B0604030504040204" pitchFamily="50" charset="-128"/>
            </a:endParaRPr>
          </a:p>
        </p:txBody>
      </p:sp>
      <p:sp>
        <p:nvSpPr>
          <p:cNvPr id="166" name="テキスト ボックス 165">
            <a:extLst>
              <a:ext uri="{FF2B5EF4-FFF2-40B4-BE49-F238E27FC236}">
                <a16:creationId xmlns:a16="http://schemas.microsoft.com/office/drawing/2014/main" id="{7CDC9D47-26A4-4432-84EC-C0426F1CB1E6}"/>
              </a:ext>
            </a:extLst>
          </p:cNvPr>
          <p:cNvSpPr txBox="1"/>
          <p:nvPr/>
        </p:nvSpPr>
        <p:spPr>
          <a:xfrm>
            <a:off x="2019667" y="4131386"/>
            <a:ext cx="2309223" cy="261610"/>
          </a:xfrm>
          <a:prstGeom prst="rect">
            <a:avLst/>
          </a:prstGeom>
          <a:noFill/>
        </p:spPr>
        <p:txBody>
          <a:bodyPr wrap="square">
            <a:spAutoFit/>
          </a:bodyPr>
          <a:lstStyle/>
          <a:p>
            <a:pPr defTabSz="914400" fontAlgn="ctr">
              <a:spcBef>
                <a:spcPct val="0"/>
              </a:spcBef>
              <a:spcAft>
                <a:spcPct val="0"/>
              </a:spcAft>
            </a:pPr>
            <a:r>
              <a:rPr lang="en-US" altLang="ja-JP" sz="1100" dirty="0">
                <a:latin typeface="Meiryo UI" panose="020B0604030504040204" pitchFamily="50" charset="-128"/>
                <a:ea typeface="Meiryo UI" panose="020B0604030504040204" pitchFamily="50" charset="-128"/>
              </a:rPr>
              <a:t>Data for Abnormal Condition</a:t>
            </a:r>
            <a:endParaRPr kumimoji="1" lang="ja-JP" altLang="en-US" sz="1100" dirty="0">
              <a:latin typeface="Meiryo UI" panose="020B0604030504040204" pitchFamily="50" charset="-128"/>
              <a:ea typeface="Meiryo UI" panose="020B0604030504040204" pitchFamily="50" charset="-128"/>
            </a:endParaRPr>
          </a:p>
        </p:txBody>
      </p:sp>
      <p:sp>
        <p:nvSpPr>
          <p:cNvPr id="167" name="楕円 166">
            <a:extLst>
              <a:ext uri="{FF2B5EF4-FFF2-40B4-BE49-F238E27FC236}">
                <a16:creationId xmlns:a16="http://schemas.microsoft.com/office/drawing/2014/main" id="{3D964965-4BF2-4A54-A259-921AACD41313}"/>
              </a:ext>
            </a:extLst>
          </p:cNvPr>
          <p:cNvSpPr/>
          <p:nvPr/>
        </p:nvSpPr>
        <p:spPr>
          <a:xfrm>
            <a:off x="1962065" y="4075126"/>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8" name="楕円 167">
            <a:extLst>
              <a:ext uri="{FF2B5EF4-FFF2-40B4-BE49-F238E27FC236}">
                <a16:creationId xmlns:a16="http://schemas.microsoft.com/office/drawing/2014/main" id="{89D9CA7E-6C1F-4D1E-BB83-934722D95007}"/>
              </a:ext>
            </a:extLst>
          </p:cNvPr>
          <p:cNvSpPr/>
          <p:nvPr/>
        </p:nvSpPr>
        <p:spPr>
          <a:xfrm>
            <a:off x="2046757" y="5170233"/>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9" name="楕円 168">
            <a:extLst>
              <a:ext uri="{FF2B5EF4-FFF2-40B4-BE49-F238E27FC236}">
                <a16:creationId xmlns:a16="http://schemas.microsoft.com/office/drawing/2014/main" id="{78E4BB50-E8A4-43CD-82DD-06853B4987EC}"/>
              </a:ext>
            </a:extLst>
          </p:cNvPr>
          <p:cNvSpPr/>
          <p:nvPr/>
        </p:nvSpPr>
        <p:spPr>
          <a:xfrm>
            <a:off x="2150305" y="5239153"/>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0" name="楕円 169">
            <a:extLst>
              <a:ext uri="{FF2B5EF4-FFF2-40B4-BE49-F238E27FC236}">
                <a16:creationId xmlns:a16="http://schemas.microsoft.com/office/drawing/2014/main" id="{9F577793-3909-494A-BE34-88EE36BF7F3B}"/>
              </a:ext>
            </a:extLst>
          </p:cNvPr>
          <p:cNvSpPr/>
          <p:nvPr/>
        </p:nvSpPr>
        <p:spPr>
          <a:xfrm>
            <a:off x="2161814" y="5109082"/>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1" name="楕円 170">
            <a:extLst>
              <a:ext uri="{FF2B5EF4-FFF2-40B4-BE49-F238E27FC236}">
                <a16:creationId xmlns:a16="http://schemas.microsoft.com/office/drawing/2014/main" id="{FE116BF1-8211-46C3-BD4C-DAA9D5380ED2}"/>
              </a:ext>
            </a:extLst>
          </p:cNvPr>
          <p:cNvSpPr/>
          <p:nvPr/>
        </p:nvSpPr>
        <p:spPr>
          <a:xfrm>
            <a:off x="2265362" y="5165392"/>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2" name="楕円 171">
            <a:extLst>
              <a:ext uri="{FF2B5EF4-FFF2-40B4-BE49-F238E27FC236}">
                <a16:creationId xmlns:a16="http://schemas.microsoft.com/office/drawing/2014/main" id="{6C2B9422-496F-45A1-B7E2-13025FDE07C6}"/>
              </a:ext>
            </a:extLst>
          </p:cNvPr>
          <p:cNvSpPr/>
          <p:nvPr/>
        </p:nvSpPr>
        <p:spPr>
          <a:xfrm>
            <a:off x="2035131" y="5058139"/>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3" name="楕円 172">
            <a:extLst>
              <a:ext uri="{FF2B5EF4-FFF2-40B4-BE49-F238E27FC236}">
                <a16:creationId xmlns:a16="http://schemas.microsoft.com/office/drawing/2014/main" id="{0012B701-C6FE-4200-BA94-CE90A747C7A1}"/>
              </a:ext>
            </a:extLst>
          </p:cNvPr>
          <p:cNvSpPr/>
          <p:nvPr/>
        </p:nvSpPr>
        <p:spPr>
          <a:xfrm>
            <a:off x="2275442" y="5058139"/>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4" name="楕円 173">
            <a:extLst>
              <a:ext uri="{FF2B5EF4-FFF2-40B4-BE49-F238E27FC236}">
                <a16:creationId xmlns:a16="http://schemas.microsoft.com/office/drawing/2014/main" id="{2D8CBF5D-D1D0-4F11-96E8-FF4935C593A3}"/>
              </a:ext>
            </a:extLst>
          </p:cNvPr>
          <p:cNvSpPr/>
          <p:nvPr/>
        </p:nvSpPr>
        <p:spPr>
          <a:xfrm>
            <a:off x="2137826" y="4997198"/>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5" name="楕円 174">
            <a:extLst>
              <a:ext uri="{FF2B5EF4-FFF2-40B4-BE49-F238E27FC236}">
                <a16:creationId xmlns:a16="http://schemas.microsoft.com/office/drawing/2014/main" id="{88ED667D-62F5-475E-AF52-0D340FCA7D1A}"/>
              </a:ext>
            </a:extLst>
          </p:cNvPr>
          <p:cNvSpPr/>
          <p:nvPr/>
        </p:nvSpPr>
        <p:spPr>
          <a:xfrm>
            <a:off x="2232374" y="4953660"/>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6" name="楕円 175">
            <a:extLst>
              <a:ext uri="{FF2B5EF4-FFF2-40B4-BE49-F238E27FC236}">
                <a16:creationId xmlns:a16="http://schemas.microsoft.com/office/drawing/2014/main" id="{F409D56C-8F3F-4187-9EBB-1802C3A60DCC}"/>
              </a:ext>
            </a:extLst>
          </p:cNvPr>
          <p:cNvSpPr/>
          <p:nvPr/>
        </p:nvSpPr>
        <p:spPr>
          <a:xfrm>
            <a:off x="2030723" y="4947437"/>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7" name="楕円 176">
            <a:extLst>
              <a:ext uri="{FF2B5EF4-FFF2-40B4-BE49-F238E27FC236}">
                <a16:creationId xmlns:a16="http://schemas.microsoft.com/office/drawing/2014/main" id="{E5678F9B-9CD6-4DF3-A2B9-8EA65FE32C49}"/>
              </a:ext>
            </a:extLst>
          </p:cNvPr>
          <p:cNvSpPr/>
          <p:nvPr/>
        </p:nvSpPr>
        <p:spPr>
          <a:xfrm>
            <a:off x="2153937" y="4881304"/>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8" name="楕円 177">
            <a:extLst>
              <a:ext uri="{FF2B5EF4-FFF2-40B4-BE49-F238E27FC236}">
                <a16:creationId xmlns:a16="http://schemas.microsoft.com/office/drawing/2014/main" id="{6417B969-7040-4608-9875-C046179EA449}"/>
              </a:ext>
            </a:extLst>
          </p:cNvPr>
          <p:cNvSpPr/>
          <p:nvPr/>
        </p:nvSpPr>
        <p:spPr>
          <a:xfrm>
            <a:off x="2481664" y="4697362"/>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9" name="楕円 178">
            <a:extLst>
              <a:ext uri="{FF2B5EF4-FFF2-40B4-BE49-F238E27FC236}">
                <a16:creationId xmlns:a16="http://schemas.microsoft.com/office/drawing/2014/main" id="{3AF62655-D474-45C3-9D8F-D4444F7CA1F3}"/>
              </a:ext>
            </a:extLst>
          </p:cNvPr>
          <p:cNvSpPr/>
          <p:nvPr/>
        </p:nvSpPr>
        <p:spPr>
          <a:xfrm>
            <a:off x="2602233" y="4743405"/>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0" name="楕円 179">
            <a:extLst>
              <a:ext uri="{FF2B5EF4-FFF2-40B4-BE49-F238E27FC236}">
                <a16:creationId xmlns:a16="http://schemas.microsoft.com/office/drawing/2014/main" id="{DBD58010-F44A-4D79-8BC1-3F94A07B0D42}"/>
              </a:ext>
            </a:extLst>
          </p:cNvPr>
          <p:cNvSpPr/>
          <p:nvPr/>
        </p:nvSpPr>
        <p:spPr>
          <a:xfrm>
            <a:off x="2717592" y="4680048"/>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1" name="楕円 180">
            <a:extLst>
              <a:ext uri="{FF2B5EF4-FFF2-40B4-BE49-F238E27FC236}">
                <a16:creationId xmlns:a16="http://schemas.microsoft.com/office/drawing/2014/main" id="{03C3C66B-B75C-41CC-91C0-26987D716A1F}"/>
              </a:ext>
            </a:extLst>
          </p:cNvPr>
          <p:cNvSpPr/>
          <p:nvPr/>
        </p:nvSpPr>
        <p:spPr>
          <a:xfrm>
            <a:off x="2802284" y="4749499"/>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2" name="楕円 181">
            <a:extLst>
              <a:ext uri="{FF2B5EF4-FFF2-40B4-BE49-F238E27FC236}">
                <a16:creationId xmlns:a16="http://schemas.microsoft.com/office/drawing/2014/main" id="{D7A76925-2F15-418F-9471-763EFDA9C273}"/>
              </a:ext>
            </a:extLst>
          </p:cNvPr>
          <p:cNvSpPr/>
          <p:nvPr/>
        </p:nvSpPr>
        <p:spPr>
          <a:xfrm>
            <a:off x="2868828" y="4656835"/>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3" name="楕円 182">
            <a:extLst>
              <a:ext uri="{FF2B5EF4-FFF2-40B4-BE49-F238E27FC236}">
                <a16:creationId xmlns:a16="http://schemas.microsoft.com/office/drawing/2014/main" id="{0267FF58-9F78-4952-811E-2459A7FB4DE4}"/>
              </a:ext>
            </a:extLst>
          </p:cNvPr>
          <p:cNvSpPr/>
          <p:nvPr/>
        </p:nvSpPr>
        <p:spPr>
          <a:xfrm>
            <a:off x="2780546" y="457980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4" name="楕円 183">
            <a:extLst>
              <a:ext uri="{FF2B5EF4-FFF2-40B4-BE49-F238E27FC236}">
                <a16:creationId xmlns:a16="http://schemas.microsoft.com/office/drawing/2014/main" id="{2E862ED2-8512-422E-B62C-7444AB46CC0B}"/>
              </a:ext>
            </a:extLst>
          </p:cNvPr>
          <p:cNvSpPr/>
          <p:nvPr/>
        </p:nvSpPr>
        <p:spPr>
          <a:xfrm>
            <a:off x="2602279" y="461251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5" name="楕円 184">
            <a:extLst>
              <a:ext uri="{FF2B5EF4-FFF2-40B4-BE49-F238E27FC236}">
                <a16:creationId xmlns:a16="http://schemas.microsoft.com/office/drawing/2014/main" id="{32DCDE07-05DA-40E0-A5E7-38D4C855A13F}"/>
              </a:ext>
            </a:extLst>
          </p:cNvPr>
          <p:cNvSpPr/>
          <p:nvPr/>
        </p:nvSpPr>
        <p:spPr>
          <a:xfrm>
            <a:off x="2517541" y="4557334"/>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6" name="楕円 185">
            <a:extLst>
              <a:ext uri="{FF2B5EF4-FFF2-40B4-BE49-F238E27FC236}">
                <a16:creationId xmlns:a16="http://schemas.microsoft.com/office/drawing/2014/main" id="{7410061C-4CC6-412B-8C9B-91B2B3B77B09}"/>
              </a:ext>
            </a:extLst>
          </p:cNvPr>
          <p:cNvSpPr/>
          <p:nvPr/>
        </p:nvSpPr>
        <p:spPr>
          <a:xfrm>
            <a:off x="2653461" y="4507905"/>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7" name="楕円 186">
            <a:extLst>
              <a:ext uri="{FF2B5EF4-FFF2-40B4-BE49-F238E27FC236}">
                <a16:creationId xmlns:a16="http://schemas.microsoft.com/office/drawing/2014/main" id="{743AF7BF-60A3-49B3-9FA0-6AB0DCA5431F}"/>
              </a:ext>
            </a:extLst>
          </p:cNvPr>
          <p:cNvSpPr/>
          <p:nvPr/>
        </p:nvSpPr>
        <p:spPr>
          <a:xfrm>
            <a:off x="2770689" y="4463266"/>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8" name="楕円 187">
            <a:extLst>
              <a:ext uri="{FF2B5EF4-FFF2-40B4-BE49-F238E27FC236}">
                <a16:creationId xmlns:a16="http://schemas.microsoft.com/office/drawing/2014/main" id="{5E3D1910-B65C-42E9-95EA-C2C6528B60AC}"/>
              </a:ext>
            </a:extLst>
          </p:cNvPr>
          <p:cNvSpPr/>
          <p:nvPr/>
        </p:nvSpPr>
        <p:spPr>
          <a:xfrm>
            <a:off x="2872490" y="4507870"/>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9" name="楕円 188">
            <a:extLst>
              <a:ext uri="{FF2B5EF4-FFF2-40B4-BE49-F238E27FC236}">
                <a16:creationId xmlns:a16="http://schemas.microsoft.com/office/drawing/2014/main" id="{2A6DE55A-1EAC-4FC5-AF43-6DB0535F540C}"/>
              </a:ext>
            </a:extLst>
          </p:cNvPr>
          <p:cNvSpPr/>
          <p:nvPr/>
        </p:nvSpPr>
        <p:spPr>
          <a:xfrm>
            <a:off x="2949046" y="4758538"/>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0" name="楕円 189">
            <a:extLst>
              <a:ext uri="{FF2B5EF4-FFF2-40B4-BE49-F238E27FC236}">
                <a16:creationId xmlns:a16="http://schemas.microsoft.com/office/drawing/2014/main" id="{24DE05F9-92AA-481F-82A3-E7724DDC2CD6}"/>
              </a:ext>
            </a:extLst>
          </p:cNvPr>
          <p:cNvSpPr/>
          <p:nvPr/>
        </p:nvSpPr>
        <p:spPr>
          <a:xfrm>
            <a:off x="3375030" y="5156788"/>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1" name="楕円 190">
            <a:extLst>
              <a:ext uri="{FF2B5EF4-FFF2-40B4-BE49-F238E27FC236}">
                <a16:creationId xmlns:a16="http://schemas.microsoft.com/office/drawing/2014/main" id="{334519A3-7634-428E-B1B6-AAEC02B85ABA}"/>
              </a:ext>
            </a:extLst>
          </p:cNvPr>
          <p:cNvSpPr/>
          <p:nvPr/>
        </p:nvSpPr>
        <p:spPr>
          <a:xfrm>
            <a:off x="3436232" y="5239153"/>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2" name="楕円 191">
            <a:extLst>
              <a:ext uri="{FF2B5EF4-FFF2-40B4-BE49-F238E27FC236}">
                <a16:creationId xmlns:a16="http://schemas.microsoft.com/office/drawing/2014/main" id="{B00DC837-7A11-4766-A030-75339CBB16B3}"/>
              </a:ext>
            </a:extLst>
          </p:cNvPr>
          <p:cNvSpPr/>
          <p:nvPr/>
        </p:nvSpPr>
        <p:spPr>
          <a:xfrm>
            <a:off x="3528846" y="5296439"/>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3" name="楕円 192">
            <a:extLst>
              <a:ext uri="{FF2B5EF4-FFF2-40B4-BE49-F238E27FC236}">
                <a16:creationId xmlns:a16="http://schemas.microsoft.com/office/drawing/2014/main" id="{38ACE568-1183-4C6C-B6A7-F1943EA26DBD}"/>
              </a:ext>
            </a:extLst>
          </p:cNvPr>
          <p:cNvSpPr/>
          <p:nvPr/>
        </p:nvSpPr>
        <p:spPr>
          <a:xfrm>
            <a:off x="3639010" y="5313960"/>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4" name="楕円 193">
            <a:extLst>
              <a:ext uri="{FF2B5EF4-FFF2-40B4-BE49-F238E27FC236}">
                <a16:creationId xmlns:a16="http://schemas.microsoft.com/office/drawing/2014/main" id="{CB68A789-2FE9-4389-8EA9-A090D9B278C3}"/>
              </a:ext>
            </a:extLst>
          </p:cNvPr>
          <p:cNvSpPr/>
          <p:nvPr/>
        </p:nvSpPr>
        <p:spPr>
          <a:xfrm>
            <a:off x="3544540" y="519054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5" name="楕円 194">
            <a:extLst>
              <a:ext uri="{FF2B5EF4-FFF2-40B4-BE49-F238E27FC236}">
                <a16:creationId xmlns:a16="http://schemas.microsoft.com/office/drawing/2014/main" id="{A1797ECD-A77B-4E06-B7CD-4FD3F44A7C5E}"/>
              </a:ext>
            </a:extLst>
          </p:cNvPr>
          <p:cNvSpPr/>
          <p:nvPr/>
        </p:nvSpPr>
        <p:spPr>
          <a:xfrm>
            <a:off x="3663608" y="5184182"/>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6" name="楕円 195">
            <a:extLst>
              <a:ext uri="{FF2B5EF4-FFF2-40B4-BE49-F238E27FC236}">
                <a16:creationId xmlns:a16="http://schemas.microsoft.com/office/drawing/2014/main" id="{B421606C-5BA0-4DA2-872F-EFBF354013B9}"/>
              </a:ext>
            </a:extLst>
          </p:cNvPr>
          <p:cNvSpPr/>
          <p:nvPr/>
        </p:nvSpPr>
        <p:spPr>
          <a:xfrm>
            <a:off x="3475096" y="5089180"/>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7" name="楕円 196">
            <a:extLst>
              <a:ext uri="{FF2B5EF4-FFF2-40B4-BE49-F238E27FC236}">
                <a16:creationId xmlns:a16="http://schemas.microsoft.com/office/drawing/2014/main" id="{A0E92055-1E9C-45A1-BA7D-BAE31156F611}"/>
              </a:ext>
            </a:extLst>
          </p:cNvPr>
          <p:cNvSpPr/>
          <p:nvPr/>
        </p:nvSpPr>
        <p:spPr>
          <a:xfrm>
            <a:off x="3586885" y="507825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8" name="楕円 197">
            <a:extLst>
              <a:ext uri="{FF2B5EF4-FFF2-40B4-BE49-F238E27FC236}">
                <a16:creationId xmlns:a16="http://schemas.microsoft.com/office/drawing/2014/main" id="{7E90F41A-D259-4203-824E-F2DCD4B1DA42}"/>
              </a:ext>
            </a:extLst>
          </p:cNvPr>
          <p:cNvSpPr/>
          <p:nvPr/>
        </p:nvSpPr>
        <p:spPr>
          <a:xfrm>
            <a:off x="3687323" y="5072435"/>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9" name="楕円 198">
            <a:extLst>
              <a:ext uri="{FF2B5EF4-FFF2-40B4-BE49-F238E27FC236}">
                <a16:creationId xmlns:a16="http://schemas.microsoft.com/office/drawing/2014/main" id="{175EDA6D-63C4-40E3-A4FA-ADC11A9034BD}"/>
              </a:ext>
            </a:extLst>
          </p:cNvPr>
          <p:cNvSpPr/>
          <p:nvPr/>
        </p:nvSpPr>
        <p:spPr>
          <a:xfrm>
            <a:off x="3487665" y="4977225"/>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0" name="楕円 199">
            <a:extLst>
              <a:ext uri="{FF2B5EF4-FFF2-40B4-BE49-F238E27FC236}">
                <a16:creationId xmlns:a16="http://schemas.microsoft.com/office/drawing/2014/main" id="{7BD51816-7BEC-4DEE-B7C7-A944A1A23416}"/>
              </a:ext>
            </a:extLst>
          </p:cNvPr>
          <p:cNvSpPr/>
          <p:nvPr/>
        </p:nvSpPr>
        <p:spPr>
          <a:xfrm>
            <a:off x="3603854" y="4938417"/>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1" name="楕円 200">
            <a:extLst>
              <a:ext uri="{FF2B5EF4-FFF2-40B4-BE49-F238E27FC236}">
                <a16:creationId xmlns:a16="http://schemas.microsoft.com/office/drawing/2014/main" id="{3D829C3F-89A0-4B76-A025-F575519B1C01}"/>
              </a:ext>
            </a:extLst>
          </p:cNvPr>
          <p:cNvSpPr/>
          <p:nvPr/>
        </p:nvSpPr>
        <p:spPr>
          <a:xfrm>
            <a:off x="3712527" y="497414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2" name="楕円 201">
            <a:extLst>
              <a:ext uri="{FF2B5EF4-FFF2-40B4-BE49-F238E27FC236}">
                <a16:creationId xmlns:a16="http://schemas.microsoft.com/office/drawing/2014/main" id="{53F66687-FEEB-4454-A518-BCD58129B112}"/>
              </a:ext>
            </a:extLst>
          </p:cNvPr>
          <p:cNvSpPr/>
          <p:nvPr/>
        </p:nvSpPr>
        <p:spPr>
          <a:xfrm>
            <a:off x="3763065" y="521360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3" name="楕円 202">
            <a:extLst>
              <a:ext uri="{FF2B5EF4-FFF2-40B4-BE49-F238E27FC236}">
                <a16:creationId xmlns:a16="http://schemas.microsoft.com/office/drawing/2014/main" id="{8F2D964C-47F7-45CB-8FEC-7F02CD7A1F02}"/>
              </a:ext>
            </a:extLst>
          </p:cNvPr>
          <p:cNvSpPr/>
          <p:nvPr/>
        </p:nvSpPr>
        <p:spPr>
          <a:xfrm>
            <a:off x="3778967" y="5109081"/>
            <a:ext cx="84692" cy="81053"/>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4" name="二等辺三角形 203">
            <a:extLst>
              <a:ext uri="{FF2B5EF4-FFF2-40B4-BE49-F238E27FC236}">
                <a16:creationId xmlns:a16="http://schemas.microsoft.com/office/drawing/2014/main" id="{4A777E75-DD29-444D-A15A-1599C1E76DEC}"/>
              </a:ext>
            </a:extLst>
          </p:cNvPr>
          <p:cNvSpPr/>
          <p:nvPr/>
        </p:nvSpPr>
        <p:spPr>
          <a:xfrm>
            <a:off x="1935398" y="4195687"/>
            <a:ext cx="111361" cy="1120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5" name="二等辺三角形 204">
            <a:extLst>
              <a:ext uri="{FF2B5EF4-FFF2-40B4-BE49-F238E27FC236}">
                <a16:creationId xmlns:a16="http://schemas.microsoft.com/office/drawing/2014/main" id="{6C3E427F-B798-4D45-9DFC-6B968492EB18}"/>
              </a:ext>
            </a:extLst>
          </p:cNvPr>
          <p:cNvSpPr/>
          <p:nvPr/>
        </p:nvSpPr>
        <p:spPr>
          <a:xfrm>
            <a:off x="2057685" y="4704633"/>
            <a:ext cx="137875" cy="1114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6" name="二等辺三角形 205">
            <a:extLst>
              <a:ext uri="{FF2B5EF4-FFF2-40B4-BE49-F238E27FC236}">
                <a16:creationId xmlns:a16="http://schemas.microsoft.com/office/drawing/2014/main" id="{85723CC1-52D3-4D5D-A792-55B5F75267FD}"/>
              </a:ext>
            </a:extLst>
          </p:cNvPr>
          <p:cNvSpPr/>
          <p:nvPr/>
        </p:nvSpPr>
        <p:spPr>
          <a:xfrm>
            <a:off x="2557933" y="5349100"/>
            <a:ext cx="137875" cy="1114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7" name="二等辺三角形 206">
            <a:extLst>
              <a:ext uri="{FF2B5EF4-FFF2-40B4-BE49-F238E27FC236}">
                <a16:creationId xmlns:a16="http://schemas.microsoft.com/office/drawing/2014/main" id="{7A14F93B-2351-477B-903C-6B29BF986D28}"/>
              </a:ext>
            </a:extLst>
          </p:cNvPr>
          <p:cNvSpPr/>
          <p:nvPr/>
        </p:nvSpPr>
        <p:spPr>
          <a:xfrm>
            <a:off x="2847603" y="5228546"/>
            <a:ext cx="137875" cy="1114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8" name="二等辺三角形 207">
            <a:extLst>
              <a:ext uri="{FF2B5EF4-FFF2-40B4-BE49-F238E27FC236}">
                <a16:creationId xmlns:a16="http://schemas.microsoft.com/office/drawing/2014/main" id="{29B80C03-1265-4E5B-93C6-F7D8EA758E2F}"/>
              </a:ext>
            </a:extLst>
          </p:cNvPr>
          <p:cNvSpPr/>
          <p:nvPr/>
        </p:nvSpPr>
        <p:spPr>
          <a:xfrm>
            <a:off x="3270147" y="4599627"/>
            <a:ext cx="137875" cy="1114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9" name="楕円 208">
            <a:extLst>
              <a:ext uri="{FF2B5EF4-FFF2-40B4-BE49-F238E27FC236}">
                <a16:creationId xmlns:a16="http://schemas.microsoft.com/office/drawing/2014/main" id="{E25CEABD-8941-446D-B4F1-900F95DC7B36}"/>
              </a:ext>
            </a:extLst>
          </p:cNvPr>
          <p:cNvSpPr/>
          <p:nvPr/>
        </p:nvSpPr>
        <p:spPr>
          <a:xfrm>
            <a:off x="1982062" y="4864636"/>
            <a:ext cx="414782" cy="48328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0" name="楕円 209">
            <a:extLst>
              <a:ext uri="{FF2B5EF4-FFF2-40B4-BE49-F238E27FC236}">
                <a16:creationId xmlns:a16="http://schemas.microsoft.com/office/drawing/2014/main" id="{DECA62B8-32AD-4FE0-8774-24C0CDC3B06D}"/>
              </a:ext>
            </a:extLst>
          </p:cNvPr>
          <p:cNvSpPr/>
          <p:nvPr/>
        </p:nvSpPr>
        <p:spPr>
          <a:xfrm>
            <a:off x="2442395" y="4442255"/>
            <a:ext cx="673145" cy="48328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1" name="楕円 210">
            <a:extLst>
              <a:ext uri="{FF2B5EF4-FFF2-40B4-BE49-F238E27FC236}">
                <a16:creationId xmlns:a16="http://schemas.microsoft.com/office/drawing/2014/main" id="{F8D6CF1F-77D3-4093-9B7C-441E56B54030}"/>
              </a:ext>
            </a:extLst>
          </p:cNvPr>
          <p:cNvSpPr/>
          <p:nvPr/>
        </p:nvSpPr>
        <p:spPr>
          <a:xfrm>
            <a:off x="3354514" y="4931922"/>
            <a:ext cx="544356" cy="48328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48" name="スライド番号プレースホルダー 547">
            <a:extLst>
              <a:ext uri="{FF2B5EF4-FFF2-40B4-BE49-F238E27FC236}">
                <a16:creationId xmlns:a16="http://schemas.microsoft.com/office/drawing/2014/main" id="{A2225CC6-853D-4737-BD6A-A232206677C0}"/>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32</a:t>
            </a:fld>
            <a:endParaRPr kumimoji="1" lang="ja-JP" altLang="en-US"/>
          </a:p>
        </p:txBody>
      </p:sp>
    </p:spTree>
    <p:extLst>
      <p:ext uri="{BB962C8B-B14F-4D97-AF65-F5344CB8AC3E}">
        <p14:creationId xmlns:p14="http://schemas.microsoft.com/office/powerpoint/2010/main" val="127589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CA607AB9-66C9-60ED-D8FD-832E7A3C4A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lang="en-US" altLang="ja-JP" kern="100" dirty="0">
                <a:effectLst/>
                <a:ea typeface="メイリオ" panose="020B0604030504040204" pitchFamily="50" charset="-128"/>
                <a:cs typeface="Times New Roman" panose="02020603050405020304" pitchFamily="18" charset="0"/>
              </a:rPr>
              <a:t>(</a:t>
            </a:r>
            <a:r>
              <a:rPr lang="ja-JP" altLang="en-US" kern="100" dirty="0">
                <a:effectLst/>
                <a:ea typeface="メイリオ" panose="020B0604030504040204" pitchFamily="50" charset="-128"/>
                <a:cs typeface="Times New Roman" panose="02020603050405020304" pitchFamily="18" charset="0"/>
              </a:rPr>
              <a:t>５</a:t>
            </a:r>
            <a:r>
              <a:rPr lang="en-US" altLang="ja-JP" kern="100" dirty="0">
                <a:effectLst/>
                <a:ea typeface="メイリオ" panose="020B0604030504040204" pitchFamily="50" charset="-128"/>
                <a:cs typeface="Times New Roman" panose="02020603050405020304" pitchFamily="18" charset="0"/>
              </a:rPr>
              <a:t>) Field Trial</a:t>
            </a:r>
            <a:endParaRPr kumimoji="1" lang="ja-JP" altLang="en-US" dirty="0"/>
          </a:p>
        </p:txBody>
      </p:sp>
      <p:sp>
        <p:nvSpPr>
          <p:cNvPr id="3" name="コンテンツ プレースホルダー 2">
            <a:extLst>
              <a:ext uri="{FF2B5EF4-FFF2-40B4-BE49-F238E27FC236}">
                <a16:creationId xmlns:a16="http://schemas.microsoft.com/office/drawing/2014/main" id="{7B21FD47-2E80-48D6-846C-716DF718686C}"/>
              </a:ext>
            </a:extLst>
          </p:cNvPr>
          <p:cNvSpPr>
            <a:spLocks noGrp="1"/>
          </p:cNvSpPr>
          <p:nvPr>
            <p:ph idx="1"/>
          </p:nvPr>
        </p:nvSpPr>
        <p:spPr>
          <a:xfrm>
            <a:off x="112833" y="1807651"/>
            <a:ext cx="8913600" cy="2067863"/>
          </a:xfrm>
        </p:spPr>
        <p:txBody>
          <a:bodyPr/>
          <a:lstStyle/>
          <a:p>
            <a:pPr indent="114300">
              <a:tabLst>
                <a:tab pos="325755" algn="l"/>
              </a:tabLst>
            </a:pP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Three</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 Trial Phases of Applying the Supporting System</a:t>
            </a:r>
            <a:endParaRPr lang="en-US" altLang="ja-JP" kern="100" dirty="0">
              <a:effectLst/>
              <a:latin typeface="メイリオ" panose="020B0604030504040204" pitchFamily="50" charset="-128"/>
              <a:ea typeface="メイリオ" panose="020B0604030504040204" pitchFamily="50" charset="-128"/>
            </a:endParaRPr>
          </a:p>
          <a:p>
            <a:pPr marL="534988" indent="-177800">
              <a:spcBef>
                <a:spcPts val="0"/>
              </a:spcBef>
              <a:buFont typeface="Arial" panose="020B0604020202020204" pitchFamily="34" charset="0"/>
              <a:buChar char="•"/>
              <a:tabLst>
                <a:tab pos="325755" algn="l"/>
              </a:tabLst>
            </a:pPr>
            <a:r>
              <a:rPr lang="en-US" altLang="ja-JP" sz="1600" b="1" u="sng" kern="100" dirty="0">
                <a:solidFill>
                  <a:srgbClr val="FF0000"/>
                </a:solidFill>
                <a:latin typeface="メイリオ" panose="020B0604030504040204" pitchFamily="50" charset="-128"/>
                <a:ea typeface="メイリオ" panose="020B0604030504040204" pitchFamily="50" charset="-128"/>
              </a:rPr>
              <a:t>Phase 1</a:t>
            </a:r>
            <a:r>
              <a:rPr lang="en-US" altLang="ja-JP" sz="1600" u="sng" kern="100" dirty="0">
                <a:latin typeface="メイリオ" panose="020B0604030504040204" pitchFamily="50" charset="-128"/>
                <a:ea typeface="メイリオ" panose="020B0604030504040204" pitchFamily="50" charset="-128"/>
              </a:rPr>
              <a:t>: Data Collection and Apply Machine Learning</a:t>
            </a:r>
            <a:r>
              <a:rPr lang="ja-JP" altLang="en-US" sz="1600" u="sng" kern="100" dirty="0">
                <a:latin typeface="メイリオ" panose="020B0604030504040204" pitchFamily="50" charset="-128"/>
                <a:ea typeface="メイリオ" panose="020B0604030504040204" pitchFamily="50" charset="-128"/>
              </a:rPr>
              <a:t>　</a:t>
            </a:r>
            <a:endParaRPr lang="en-US" altLang="ja-JP" sz="1600" u="sng" kern="100" dirty="0">
              <a:latin typeface="メイリオ" panose="020B0604030504040204" pitchFamily="50" charset="-128"/>
              <a:ea typeface="メイリオ" panose="020B0604030504040204" pitchFamily="50" charset="-128"/>
            </a:endParaRPr>
          </a:p>
          <a:p>
            <a:pPr marL="534988" indent="-177800">
              <a:spcBef>
                <a:spcPts val="0"/>
              </a:spcBef>
              <a:buFont typeface="Arial" panose="020B0604020202020204" pitchFamily="34" charset="0"/>
              <a:buChar char="•"/>
              <a:tabLst>
                <a:tab pos="325755" algn="l"/>
              </a:tabLst>
            </a:pPr>
            <a:r>
              <a:rPr lang="en-US" altLang="ja-JP" sz="1600" b="1" kern="100" dirty="0">
                <a:solidFill>
                  <a:srgbClr val="0070C0"/>
                </a:solidFill>
                <a:latin typeface="メイリオ" panose="020B0604030504040204" pitchFamily="50" charset="-128"/>
                <a:ea typeface="メイリオ" panose="020B0604030504040204" pitchFamily="50" charset="-128"/>
              </a:rPr>
              <a:t>Phase 2</a:t>
            </a:r>
            <a:r>
              <a:rPr lang="en-US" altLang="ja-JP" sz="1600" kern="100" dirty="0">
                <a:latin typeface="メイリオ" panose="020B0604030504040204" pitchFamily="50" charset="-128"/>
                <a:ea typeface="メイリオ" panose="020B0604030504040204" pitchFamily="50" charset="-128"/>
              </a:rPr>
              <a:t>: Modification of precise data collection and learning algorithm by connecting F</a:t>
            </a:r>
            <a:r>
              <a:rPr lang="en-US" altLang="ja-JP" sz="1600" kern="100" dirty="0">
                <a:solidFill>
                  <a:srgbClr val="000000"/>
                </a:solidFill>
                <a:latin typeface="メイリオ" panose="020B0604030504040204" pitchFamily="50" charset="-128"/>
                <a:ea typeface="メイリオ" panose="020B0604030504040204" pitchFamily="50" charset="-128"/>
              </a:rPr>
              <a:t>itbit Sense and other medical vital sensors with BAN</a:t>
            </a:r>
            <a:endParaRPr lang="en-US" altLang="ja-JP" sz="1600" kern="100" dirty="0">
              <a:latin typeface="メイリオ" panose="020B0604030504040204" pitchFamily="50" charset="-128"/>
              <a:ea typeface="メイリオ" panose="020B0604030504040204" pitchFamily="50" charset="-128"/>
            </a:endParaRPr>
          </a:p>
          <a:p>
            <a:pPr marL="534988" indent="-177800">
              <a:spcBef>
                <a:spcPts val="0"/>
              </a:spcBef>
              <a:buFont typeface="Arial" panose="020B0604020202020204" pitchFamily="34" charset="0"/>
              <a:buChar char="•"/>
              <a:tabLst>
                <a:tab pos="325755" algn="l"/>
              </a:tabLst>
            </a:pPr>
            <a:r>
              <a:rPr lang="en-US" altLang="ja-JP" sz="1600" b="1" kern="100" dirty="0">
                <a:solidFill>
                  <a:schemeClr val="accent6"/>
                </a:solidFill>
                <a:latin typeface="メイリオ" panose="020B0604030504040204" pitchFamily="50" charset="-128"/>
                <a:ea typeface="メイリオ" panose="020B0604030504040204" pitchFamily="50" charset="-128"/>
              </a:rPr>
              <a:t>Phase 3</a:t>
            </a:r>
            <a:r>
              <a:rPr lang="en-US" altLang="ja-JP" sz="1600" kern="100" dirty="0">
                <a:latin typeface="メイリオ" panose="020B0604030504040204" pitchFamily="50" charset="-128"/>
                <a:ea typeface="メイリオ" panose="020B0604030504040204" pitchFamily="50" charset="-128"/>
              </a:rPr>
              <a:t>: Commercial prototyping and filed trial of the Supporting System for Care Center under COVID-19 using modified BAN/Cloud/AI Machine Learning Algorithm</a:t>
            </a:r>
            <a:endParaRPr lang="ja-JP" altLang="en-US" sz="2000"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pic>
        <p:nvPicPr>
          <p:cNvPr id="9" name="図 8">
            <a:extLst>
              <a:ext uri="{FF2B5EF4-FFF2-40B4-BE49-F238E27FC236}">
                <a16:creationId xmlns:a16="http://schemas.microsoft.com/office/drawing/2014/main" id="{2E187103-E725-41D9-B8EC-0AC8DED399A8}"/>
              </a:ext>
            </a:extLst>
          </p:cNvPr>
          <p:cNvPicPr/>
          <p:nvPr/>
        </p:nvPicPr>
        <p:blipFill rotWithShape="1">
          <a:blip r:embed="rId3">
            <a:extLst>
              <a:ext uri="{28A0092B-C50C-407E-A947-70E740481C1C}">
                <a14:useLocalDpi xmlns:a14="http://schemas.microsoft.com/office/drawing/2010/main" val="0"/>
              </a:ext>
            </a:extLst>
          </a:blip>
          <a:srcRect l="2787" t="16148" r="68927" b="3112"/>
          <a:stretch/>
        </p:blipFill>
        <p:spPr bwMode="auto">
          <a:xfrm>
            <a:off x="1718830" y="3445869"/>
            <a:ext cx="1630948" cy="2092287"/>
          </a:xfrm>
          <a:prstGeom prst="rect">
            <a:avLst/>
          </a:prstGeom>
          <a:noFill/>
          <a:ln>
            <a:noFill/>
          </a:ln>
        </p:spPr>
      </p:pic>
      <p:sp>
        <p:nvSpPr>
          <p:cNvPr id="10" name="正方形/長方形 9">
            <a:extLst>
              <a:ext uri="{FF2B5EF4-FFF2-40B4-BE49-F238E27FC236}">
                <a16:creationId xmlns:a16="http://schemas.microsoft.com/office/drawing/2014/main" id="{55DFED69-0215-4649-B8E9-69B71886E21F}"/>
              </a:ext>
            </a:extLst>
          </p:cNvPr>
          <p:cNvSpPr/>
          <p:nvPr/>
        </p:nvSpPr>
        <p:spPr>
          <a:xfrm>
            <a:off x="1698985" y="3450545"/>
            <a:ext cx="1698787" cy="20715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err="1">
              <a:solidFill>
                <a:schemeClr val="tx1"/>
              </a:solidFill>
            </a:endParaRPr>
          </a:p>
        </p:txBody>
      </p:sp>
      <p:sp>
        <p:nvSpPr>
          <p:cNvPr id="11" name="テキスト ボックス 10">
            <a:extLst>
              <a:ext uri="{FF2B5EF4-FFF2-40B4-BE49-F238E27FC236}">
                <a16:creationId xmlns:a16="http://schemas.microsoft.com/office/drawing/2014/main" id="{3B9E0076-56F1-4D26-A3E7-0C8D8980E331}"/>
              </a:ext>
            </a:extLst>
          </p:cNvPr>
          <p:cNvSpPr txBox="1"/>
          <p:nvPr/>
        </p:nvSpPr>
        <p:spPr>
          <a:xfrm>
            <a:off x="1957075" y="5488594"/>
            <a:ext cx="1085554" cy="338554"/>
          </a:xfrm>
          <a:prstGeom prst="rect">
            <a:avLst/>
          </a:prstGeom>
          <a:noFill/>
        </p:spPr>
        <p:txBody>
          <a:bodyPr wrap="none" rtlCol="0">
            <a:spAutoFit/>
          </a:bodyPr>
          <a:lstStyle/>
          <a:p>
            <a:pPr algn="l"/>
            <a:r>
              <a:rPr kumimoji="1" lang="ja-JP" altLang="en-US" sz="1600" b="1" dirty="0">
                <a:solidFill>
                  <a:srgbClr val="FF0000"/>
                </a:solidFill>
              </a:rPr>
              <a:t>■</a:t>
            </a:r>
            <a:r>
              <a:rPr kumimoji="1" lang="en-US" altLang="ja-JP" sz="1600" b="1" dirty="0">
                <a:solidFill>
                  <a:srgbClr val="FF0000"/>
                </a:solidFill>
              </a:rPr>
              <a:t>Phase 1</a:t>
            </a:r>
            <a:endParaRPr kumimoji="1" lang="ja-JP" altLang="en-US" sz="1600" b="1" dirty="0">
              <a:solidFill>
                <a:srgbClr val="FF0000"/>
              </a:solidFill>
            </a:endParaRPr>
          </a:p>
        </p:txBody>
      </p:sp>
      <p:pic>
        <p:nvPicPr>
          <p:cNvPr id="12" name="図 11">
            <a:extLst>
              <a:ext uri="{FF2B5EF4-FFF2-40B4-BE49-F238E27FC236}">
                <a16:creationId xmlns:a16="http://schemas.microsoft.com/office/drawing/2014/main" id="{91A66754-8F32-45F3-9B58-501C5D8D54F7}"/>
              </a:ext>
            </a:extLst>
          </p:cNvPr>
          <p:cNvPicPr/>
          <p:nvPr/>
        </p:nvPicPr>
        <p:blipFill rotWithShape="1">
          <a:blip r:embed="rId3">
            <a:extLst>
              <a:ext uri="{28A0092B-C50C-407E-A947-70E740481C1C}">
                <a14:useLocalDpi xmlns:a14="http://schemas.microsoft.com/office/drawing/2010/main" val="0"/>
              </a:ext>
            </a:extLst>
          </a:blip>
          <a:srcRect l="34217" t="16148" r="1206" b="3112"/>
          <a:stretch/>
        </p:blipFill>
        <p:spPr bwMode="auto">
          <a:xfrm>
            <a:off x="3511026" y="3431921"/>
            <a:ext cx="3723425" cy="2092287"/>
          </a:xfrm>
          <a:prstGeom prst="rect">
            <a:avLst/>
          </a:prstGeom>
          <a:noFill/>
          <a:ln>
            <a:noFill/>
          </a:ln>
        </p:spPr>
      </p:pic>
      <p:sp>
        <p:nvSpPr>
          <p:cNvPr id="13" name="矢印: 右 12">
            <a:extLst>
              <a:ext uri="{FF2B5EF4-FFF2-40B4-BE49-F238E27FC236}">
                <a16:creationId xmlns:a16="http://schemas.microsoft.com/office/drawing/2014/main" id="{62752FBA-C89A-44F7-BE0E-EA9C28005DA3}"/>
              </a:ext>
            </a:extLst>
          </p:cNvPr>
          <p:cNvSpPr/>
          <p:nvPr/>
        </p:nvSpPr>
        <p:spPr>
          <a:xfrm>
            <a:off x="3084757" y="3525575"/>
            <a:ext cx="1536655" cy="338763"/>
          </a:xfrm>
          <a:prstGeom prst="rightArrow">
            <a:avLst/>
          </a:prstGeom>
          <a:solidFill>
            <a:srgbClr val="DAD9D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err="1">
              <a:solidFill>
                <a:schemeClr val="tx1"/>
              </a:solidFill>
            </a:endParaRPr>
          </a:p>
        </p:txBody>
      </p:sp>
      <p:cxnSp>
        <p:nvCxnSpPr>
          <p:cNvPr id="14" name="直線コネクタ 13">
            <a:extLst>
              <a:ext uri="{FF2B5EF4-FFF2-40B4-BE49-F238E27FC236}">
                <a16:creationId xmlns:a16="http://schemas.microsoft.com/office/drawing/2014/main" id="{D2C39A48-8BE0-409A-9A4A-4BCB6E9AE0BA}"/>
              </a:ext>
            </a:extLst>
          </p:cNvPr>
          <p:cNvCxnSpPr>
            <a:cxnSpLocks/>
          </p:cNvCxnSpPr>
          <p:nvPr/>
        </p:nvCxnSpPr>
        <p:spPr>
          <a:xfrm>
            <a:off x="2680249" y="4047160"/>
            <a:ext cx="925829" cy="723825"/>
          </a:xfrm>
          <a:prstGeom prst="line">
            <a:avLst/>
          </a:prstGeom>
          <a:ln w="19050">
            <a:solidFill>
              <a:srgbClr val="0979CA"/>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A852E452-E86B-437F-B659-A38CF1E503F4}"/>
              </a:ext>
            </a:extLst>
          </p:cNvPr>
          <p:cNvSpPr/>
          <p:nvPr/>
        </p:nvSpPr>
        <p:spPr>
          <a:xfrm>
            <a:off x="3650972" y="4122320"/>
            <a:ext cx="897873" cy="33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BAN</a:t>
            </a:r>
            <a:endParaRPr kumimoji="1" lang="ja-JP" altLang="en-US" sz="1400" dirty="0" err="1">
              <a:solidFill>
                <a:schemeClr val="tx1"/>
              </a:solidFill>
            </a:endParaRPr>
          </a:p>
        </p:txBody>
      </p:sp>
      <p:sp>
        <p:nvSpPr>
          <p:cNvPr id="16" name="正方形/長方形 15">
            <a:extLst>
              <a:ext uri="{FF2B5EF4-FFF2-40B4-BE49-F238E27FC236}">
                <a16:creationId xmlns:a16="http://schemas.microsoft.com/office/drawing/2014/main" id="{A7577CB5-84A6-4E4C-8721-68F58907EA0C}"/>
              </a:ext>
            </a:extLst>
          </p:cNvPr>
          <p:cNvSpPr/>
          <p:nvPr/>
        </p:nvSpPr>
        <p:spPr>
          <a:xfrm>
            <a:off x="3489553" y="4047159"/>
            <a:ext cx="2357017" cy="1490998"/>
          </a:xfrm>
          <a:prstGeom prst="rect">
            <a:avLst/>
          </a:prstGeom>
          <a:noFill/>
          <a:ln w="38100">
            <a:solidFill>
              <a:srgbClr val="097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err="1">
              <a:solidFill>
                <a:schemeClr val="tx1"/>
              </a:solidFill>
            </a:endParaRPr>
          </a:p>
        </p:txBody>
      </p:sp>
      <p:sp>
        <p:nvSpPr>
          <p:cNvPr id="17" name="正方形/長方形 16">
            <a:extLst>
              <a:ext uri="{FF2B5EF4-FFF2-40B4-BE49-F238E27FC236}">
                <a16:creationId xmlns:a16="http://schemas.microsoft.com/office/drawing/2014/main" id="{2446FFAB-EF28-42AF-B769-16AE0B6A0869}"/>
              </a:ext>
            </a:extLst>
          </p:cNvPr>
          <p:cNvSpPr/>
          <p:nvPr/>
        </p:nvSpPr>
        <p:spPr>
          <a:xfrm>
            <a:off x="4714874" y="4321274"/>
            <a:ext cx="1061953" cy="33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400" dirty="0">
                <a:solidFill>
                  <a:schemeClr val="tx1"/>
                </a:solidFill>
              </a:rPr>
              <a:t>Medical Devices</a:t>
            </a:r>
            <a:endParaRPr kumimoji="1" lang="ja-JP" altLang="en-US" sz="1400" dirty="0">
              <a:solidFill>
                <a:schemeClr val="tx1"/>
              </a:solidFill>
            </a:endParaRPr>
          </a:p>
        </p:txBody>
      </p:sp>
      <p:sp>
        <p:nvSpPr>
          <p:cNvPr id="18" name="テキスト ボックス 17">
            <a:extLst>
              <a:ext uri="{FF2B5EF4-FFF2-40B4-BE49-F238E27FC236}">
                <a16:creationId xmlns:a16="http://schemas.microsoft.com/office/drawing/2014/main" id="{D127F329-9B60-449B-BD2A-3094C3BAC95A}"/>
              </a:ext>
            </a:extLst>
          </p:cNvPr>
          <p:cNvSpPr txBox="1"/>
          <p:nvPr/>
        </p:nvSpPr>
        <p:spPr>
          <a:xfrm>
            <a:off x="4049488" y="5503883"/>
            <a:ext cx="1281211" cy="338554"/>
          </a:xfrm>
          <a:prstGeom prst="rect">
            <a:avLst/>
          </a:prstGeom>
          <a:noFill/>
        </p:spPr>
        <p:txBody>
          <a:bodyPr wrap="square" rtlCol="0">
            <a:spAutoFit/>
          </a:bodyPr>
          <a:lstStyle/>
          <a:p>
            <a:pPr algn="l"/>
            <a:r>
              <a:rPr kumimoji="1" lang="ja-JP" altLang="en-US" sz="1600" b="1" dirty="0">
                <a:solidFill>
                  <a:srgbClr val="0979CA"/>
                </a:solidFill>
              </a:rPr>
              <a:t>■</a:t>
            </a:r>
            <a:r>
              <a:rPr kumimoji="1" lang="en-US" altLang="ja-JP" sz="1600" b="1" dirty="0">
                <a:solidFill>
                  <a:srgbClr val="0979CA"/>
                </a:solidFill>
              </a:rPr>
              <a:t>Phase 2</a:t>
            </a:r>
            <a:endParaRPr kumimoji="1" lang="ja-JP" altLang="en-US" sz="1600" b="1" dirty="0">
              <a:solidFill>
                <a:srgbClr val="0979CA"/>
              </a:solidFill>
            </a:endParaRPr>
          </a:p>
        </p:txBody>
      </p:sp>
      <p:sp>
        <p:nvSpPr>
          <p:cNvPr id="21" name="正方形/長方形 20">
            <a:extLst>
              <a:ext uri="{FF2B5EF4-FFF2-40B4-BE49-F238E27FC236}">
                <a16:creationId xmlns:a16="http://schemas.microsoft.com/office/drawing/2014/main" id="{5360190B-F95E-4066-8E92-B9DF409A6420}"/>
              </a:ext>
            </a:extLst>
          </p:cNvPr>
          <p:cNvSpPr/>
          <p:nvPr/>
        </p:nvSpPr>
        <p:spPr>
          <a:xfrm>
            <a:off x="1526582" y="3344728"/>
            <a:ext cx="6048000" cy="241682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r"/>
            <a:r>
              <a:rPr kumimoji="1" lang="ja-JP" altLang="en-US" sz="1400" b="1" dirty="0">
                <a:solidFill>
                  <a:schemeClr val="accent6"/>
                </a:solidFill>
                <a:latin typeface="メイリオ" panose="020B0604030504040204" pitchFamily="50" charset="-128"/>
                <a:ea typeface="メイリオ" panose="020B0604030504040204" pitchFamily="50" charset="-128"/>
              </a:rPr>
              <a:t>■</a:t>
            </a:r>
            <a:r>
              <a:rPr kumimoji="1" lang="en-US" altLang="ja-JP" sz="1400" b="1" dirty="0">
                <a:solidFill>
                  <a:schemeClr val="accent6"/>
                </a:solidFill>
                <a:latin typeface="メイリオ" panose="020B0604030504040204" pitchFamily="50" charset="-128"/>
                <a:ea typeface="メイリオ" panose="020B0604030504040204" pitchFamily="50" charset="-128"/>
              </a:rPr>
              <a:t>Phase 3</a:t>
            </a:r>
            <a:endParaRPr kumimoji="1" lang="ja-JP" altLang="en-US" sz="1400" b="1" dirty="0">
              <a:solidFill>
                <a:schemeClr val="accent6"/>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B96D02B-E665-4FD9-A264-99E3CD01B126}"/>
              </a:ext>
            </a:extLst>
          </p:cNvPr>
          <p:cNvSpPr txBox="1"/>
          <p:nvPr/>
        </p:nvSpPr>
        <p:spPr>
          <a:xfrm>
            <a:off x="5990902" y="2094255"/>
            <a:ext cx="2674200" cy="338554"/>
          </a:xfrm>
          <a:prstGeom prst="rect">
            <a:avLst/>
          </a:prstGeom>
          <a:noFill/>
        </p:spPr>
        <p:txBody>
          <a:bodyPr wrap="square" rtlCol="0">
            <a:spAutoFit/>
          </a:bodyPr>
          <a:lstStyle/>
          <a:p>
            <a:pPr algn="l"/>
            <a:r>
              <a:rPr kumimoji="1" lang="ja-JP" altLang="en-US" sz="1600" b="1" u="sng" dirty="0">
                <a:solidFill>
                  <a:schemeClr val="accent1"/>
                </a:solidFill>
              </a:rPr>
              <a:t>　⇒　</a:t>
            </a:r>
            <a:r>
              <a:rPr kumimoji="1" lang="en-US" altLang="ja-JP" sz="1600" b="1" u="sng" dirty="0">
                <a:solidFill>
                  <a:schemeClr val="accent1"/>
                </a:solidFill>
              </a:rPr>
              <a:t>This presentation</a:t>
            </a:r>
            <a:endParaRPr kumimoji="1" lang="ja-JP" altLang="en-US" sz="1600" b="1" u="sng" dirty="0">
              <a:solidFill>
                <a:schemeClr val="accent1"/>
              </a:solidFill>
            </a:endParaRPr>
          </a:p>
        </p:txBody>
      </p:sp>
      <p:sp>
        <p:nvSpPr>
          <p:cNvPr id="433" name="スライド番号プレースホルダー 432">
            <a:extLst>
              <a:ext uri="{FF2B5EF4-FFF2-40B4-BE49-F238E27FC236}">
                <a16:creationId xmlns:a16="http://schemas.microsoft.com/office/drawing/2014/main" id="{0757B645-D89D-4D24-82E1-3D6BEC39B54C}"/>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A70EE815-D135-EFC7-AECA-0BDE66A8E653}"/>
              </a:ext>
            </a:extLst>
          </p:cNvPr>
          <p:cNvSpPr txBox="1"/>
          <p:nvPr/>
        </p:nvSpPr>
        <p:spPr>
          <a:xfrm>
            <a:off x="2045674" y="3556364"/>
            <a:ext cx="979051" cy="430887"/>
          </a:xfrm>
          <a:prstGeom prst="rect">
            <a:avLst/>
          </a:prstGeom>
          <a:solidFill>
            <a:schemeClr val="bg1">
              <a:lumMod val="50000"/>
            </a:schemeClr>
          </a:solidFill>
        </p:spPr>
        <p:txBody>
          <a:bodyPr wrap="square" rtlCol="0">
            <a:spAutoFit/>
          </a:bodyPr>
          <a:lstStyle/>
          <a:p>
            <a:pPr algn="ctr"/>
            <a:r>
              <a:rPr kumimoji="1" lang="en-US" altLang="ja-JP" sz="1100" dirty="0">
                <a:solidFill>
                  <a:schemeClr val="bg1"/>
                </a:solidFill>
              </a:rPr>
              <a:t>Data collection</a:t>
            </a:r>
            <a:endParaRPr kumimoji="1" lang="ja-JP" altLang="en-US" sz="1100" dirty="0">
              <a:solidFill>
                <a:schemeClr val="bg1"/>
              </a:solidFill>
            </a:endParaRPr>
          </a:p>
        </p:txBody>
      </p:sp>
      <p:sp>
        <p:nvSpPr>
          <p:cNvPr id="7" name="吹き出し: 四角形 6">
            <a:extLst>
              <a:ext uri="{FF2B5EF4-FFF2-40B4-BE49-F238E27FC236}">
                <a16:creationId xmlns:a16="http://schemas.microsoft.com/office/drawing/2014/main" id="{CC4D263E-6464-983F-A651-048051370267}"/>
              </a:ext>
            </a:extLst>
          </p:cNvPr>
          <p:cNvSpPr/>
          <p:nvPr/>
        </p:nvSpPr>
        <p:spPr>
          <a:xfrm>
            <a:off x="6035160" y="3426080"/>
            <a:ext cx="1413748" cy="612648"/>
          </a:xfrm>
          <a:prstGeom prst="wedgeRectCallout">
            <a:avLst>
              <a:gd name="adj1" fmla="val -21757"/>
              <a:gd name="adj2" fmla="val 79558"/>
            </a:avLst>
          </a:prstGeom>
          <a:solidFill>
            <a:srgbClr val="EFEFE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sz="1200" dirty="0">
                <a:solidFill>
                  <a:srgbClr val="000000"/>
                </a:solidFill>
                <a:latin typeface="Fujitsu Infinity Pro"/>
                <a:ea typeface="メイリオ"/>
              </a:rPr>
              <a:t>Inform AI detecting results to care-givers</a:t>
            </a:r>
            <a:endParaRPr kumimoji="1" lang="ja-JP" altLang="en-US" sz="1200" dirty="0">
              <a:solidFill>
                <a:srgbClr val="000000"/>
              </a:solidFill>
              <a:latin typeface="Fujitsu Infinity Pro"/>
              <a:ea typeface="メイリオ"/>
            </a:endParaRPr>
          </a:p>
        </p:txBody>
      </p:sp>
      <p:sp>
        <p:nvSpPr>
          <p:cNvPr id="23" name="吹き出し: 四角形 22">
            <a:extLst>
              <a:ext uri="{FF2B5EF4-FFF2-40B4-BE49-F238E27FC236}">
                <a16:creationId xmlns:a16="http://schemas.microsoft.com/office/drawing/2014/main" id="{243A57CD-1E4A-8B78-6DB1-74BF23AC8112}"/>
              </a:ext>
            </a:extLst>
          </p:cNvPr>
          <p:cNvSpPr/>
          <p:nvPr/>
        </p:nvSpPr>
        <p:spPr>
          <a:xfrm>
            <a:off x="4932058" y="4860702"/>
            <a:ext cx="1875061" cy="612648"/>
          </a:xfrm>
          <a:prstGeom prst="wedgeRectCallout">
            <a:avLst>
              <a:gd name="adj1" fmla="val 51238"/>
              <a:gd name="adj2" fmla="val -91018"/>
            </a:avLst>
          </a:prstGeom>
          <a:solidFill>
            <a:srgbClr val="EFEFE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en-US" altLang="ja-JP" sz="1200" dirty="0">
                <a:solidFill>
                  <a:srgbClr val="000000"/>
                </a:solidFill>
                <a:latin typeface="Fujitsu Infinity Pro"/>
                <a:ea typeface="メイリオ"/>
              </a:rPr>
              <a:t>Identifying abnormal condition of individual care-receiver</a:t>
            </a:r>
            <a:endParaRPr kumimoji="1" lang="ja-JP" altLang="en-US" sz="1200" dirty="0">
              <a:solidFill>
                <a:srgbClr val="000000"/>
              </a:solidFill>
              <a:latin typeface="Fujitsu Infinity Pro"/>
              <a:ea typeface="メイリオ"/>
            </a:endParaRPr>
          </a:p>
        </p:txBody>
      </p:sp>
    </p:spTree>
    <p:extLst>
      <p:ext uri="{BB962C8B-B14F-4D97-AF65-F5344CB8AC3E}">
        <p14:creationId xmlns:p14="http://schemas.microsoft.com/office/powerpoint/2010/main" val="183514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9B2476C-0132-F4ED-7AFA-218BEFDFE5C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effectLst/>
                <a:latin typeface="メイリオ" panose="020B0604030504040204" pitchFamily="50" charset="-128"/>
                <a:ea typeface="メイリオ" panose="020B0604030504040204" pitchFamily="50" charset="-128"/>
                <a:cs typeface="Times New Roman" panose="02020603050405020304" pitchFamily="18" charset="0"/>
              </a:rPr>
              <a:t>５</a:t>
            </a:r>
            <a:r>
              <a:rPr lang="en-US" altLang="ja-JP" kern="100" dirty="0">
                <a:effectLst/>
                <a:latin typeface="メイリオ" panose="020B0604030504040204" pitchFamily="50" charset="-128"/>
                <a:ea typeface="メイリオ" panose="020B0604030504040204" pitchFamily="50" charset="-128"/>
                <a:cs typeface="Times New Roman" panose="02020603050405020304" pitchFamily="18" charset="0"/>
              </a:rPr>
              <a:t>) Field Trial: Phase 1 Result</a:t>
            </a:r>
            <a:endParaRPr kumimoji="1" lang="ja-JP" altLang="en-US" dirty="0"/>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14" name="コンテンツ プレースホルダー 2">
            <a:extLst>
              <a:ext uri="{FF2B5EF4-FFF2-40B4-BE49-F238E27FC236}">
                <a16:creationId xmlns:a16="http://schemas.microsoft.com/office/drawing/2014/main" id="{598B7949-463C-4CA5-B0A0-0363A03F0181}"/>
              </a:ext>
            </a:extLst>
          </p:cNvPr>
          <p:cNvSpPr>
            <a:spLocks noGrp="1"/>
          </p:cNvSpPr>
          <p:nvPr>
            <p:ph idx="1"/>
          </p:nvPr>
        </p:nvSpPr>
        <p:spPr>
          <a:xfrm>
            <a:off x="250825" y="1690780"/>
            <a:ext cx="8679600" cy="1131161"/>
          </a:xfrm>
        </p:spPr>
        <p:txBody>
          <a:bodyPr/>
          <a:lstStyle/>
          <a:p>
            <a:pPr>
              <a:lnSpc>
                <a:spcPts val="1800"/>
              </a:lnSpc>
            </a:pP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Participants: 28 persons×2</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4months(using </a:t>
            </a:r>
            <a:r>
              <a:rPr lang="en-US" altLang="ja-JP" sz="1800" kern="100" dirty="0">
                <a:solidFill>
                  <a:srgbClr val="000000"/>
                </a:solidFill>
                <a:latin typeface="メイリオ" panose="020B0604030504040204" pitchFamily="50" charset="-128"/>
                <a:ea typeface="メイリオ" panose="020B0604030504040204" pitchFamily="50" charset="-128"/>
              </a:rPr>
              <a:t>Fitbit Sense data and interview sheets</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800"/>
              </a:lnSpc>
            </a:pP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Major collected vital data: 17 kinds</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using </a:t>
            </a:r>
            <a:r>
              <a:rPr lang="en-US" altLang="ja-JP" sz="2000" kern="100" dirty="0">
                <a:solidFill>
                  <a:srgbClr val="000000"/>
                </a:solidFill>
                <a:latin typeface="メイリオ" panose="020B0604030504040204" pitchFamily="50" charset="-128"/>
                <a:ea typeface="メイリオ" panose="020B0604030504040204" pitchFamily="50" charset="-128"/>
              </a:rPr>
              <a:t>Fitbit Sense</a:t>
            </a:r>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endParaRPr lang="ja-JP" altLang="en-US" sz="1600" kern="100" dirty="0">
              <a:latin typeface="メイリオ" panose="020B0604030504040204" pitchFamily="50" charset="-128"/>
              <a:ea typeface="メイリオ" panose="020B0604030504040204" pitchFamily="50" charset="-128"/>
            </a:endParaRPr>
          </a:p>
        </p:txBody>
      </p:sp>
      <p:sp>
        <p:nvSpPr>
          <p:cNvPr id="8" name="スライド番号プレースホルダー 6">
            <a:extLst>
              <a:ext uri="{FF2B5EF4-FFF2-40B4-BE49-F238E27FC236}">
                <a16:creationId xmlns:a16="http://schemas.microsoft.com/office/drawing/2014/main" id="{1E8B844D-9FCE-4103-8593-AEC5E9228383}"/>
              </a:ext>
            </a:extLst>
          </p:cNvPr>
          <p:cNvSpPr txBox="1">
            <a:spLocks/>
          </p:cNvSpPr>
          <p:nvPr/>
        </p:nvSpPr>
        <p:spPr bwMode="gray">
          <a:xfrm>
            <a:off x="4302000" y="6171187"/>
            <a:ext cx="540000" cy="1224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mn-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D029D89-7B63-4C94-AD4D-2E4D6BB83637}" type="slidenum">
              <a:rPr kumimoji="1" lang="ja-JP" altLang="en-US"/>
              <a:pPr/>
              <a:t>34</a:t>
            </a:fld>
            <a:endParaRPr kumimoji="1" lang="ja-JP" altLang="en-US"/>
          </a:p>
        </p:txBody>
      </p:sp>
      <p:graphicFrame>
        <p:nvGraphicFramePr>
          <p:cNvPr id="9" name="表 8">
            <a:extLst>
              <a:ext uri="{FF2B5EF4-FFF2-40B4-BE49-F238E27FC236}">
                <a16:creationId xmlns:a16="http://schemas.microsoft.com/office/drawing/2014/main" id="{73325772-ACE8-464B-B904-595658049172}"/>
              </a:ext>
            </a:extLst>
          </p:cNvPr>
          <p:cNvGraphicFramePr>
            <a:graphicFrameLocks noGrp="1"/>
          </p:cNvGraphicFramePr>
          <p:nvPr>
            <p:extLst>
              <p:ext uri="{D42A27DB-BD31-4B8C-83A1-F6EECF244321}">
                <p14:modId xmlns:p14="http://schemas.microsoft.com/office/powerpoint/2010/main" val="3654694886"/>
              </p:ext>
            </p:extLst>
          </p:nvPr>
        </p:nvGraphicFramePr>
        <p:xfrm>
          <a:off x="116967" y="3359317"/>
          <a:ext cx="4401753" cy="2587695"/>
        </p:xfrm>
        <a:graphic>
          <a:graphicData uri="http://schemas.openxmlformats.org/drawingml/2006/table">
            <a:tbl>
              <a:tblPr firstRow="1" firstCol="1" bandRow="1">
                <a:tableStyleId>{5C22544A-7EE6-4342-B048-85BDC9FD1C3A}</a:tableStyleId>
              </a:tblPr>
              <a:tblGrid>
                <a:gridCol w="954137">
                  <a:extLst>
                    <a:ext uri="{9D8B030D-6E8A-4147-A177-3AD203B41FA5}">
                      <a16:colId xmlns:a16="http://schemas.microsoft.com/office/drawing/2014/main" val="2173018192"/>
                    </a:ext>
                  </a:extLst>
                </a:gridCol>
                <a:gridCol w="3447616">
                  <a:extLst>
                    <a:ext uri="{9D8B030D-6E8A-4147-A177-3AD203B41FA5}">
                      <a16:colId xmlns:a16="http://schemas.microsoft.com/office/drawing/2014/main" val="2645642410"/>
                    </a:ext>
                  </a:extLst>
                </a:gridCol>
              </a:tblGrid>
              <a:tr h="263815">
                <a:tc>
                  <a:txBody>
                    <a:bodyPr/>
                    <a:lstStyle/>
                    <a:p>
                      <a:r>
                        <a:rPr lang="en-US" altLang="ja-JP" sz="1400" kern="100" dirty="0">
                          <a:effectLst/>
                          <a:latin typeface="メイリオ" panose="020B0604030504040204" pitchFamily="50" charset="-128"/>
                          <a:ea typeface="メイリオ" panose="020B0604030504040204" pitchFamily="50" charset="-128"/>
                          <a:cs typeface="Courier New" panose="02070309020205020404" pitchFamily="49" charset="0"/>
                        </a:rPr>
                        <a:t>No.</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rPr>
                        <a:t>Collected Data</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547626681"/>
                  </a:ext>
                </a:extLst>
              </a:tr>
              <a:tr h="263815">
                <a:tc>
                  <a:txBody>
                    <a:bodyPr/>
                    <a:lstStyle/>
                    <a:p>
                      <a:r>
                        <a:rPr lang="en-US" sz="1400" kern="100">
                          <a:effectLst/>
                          <a:latin typeface="メイリオ" panose="020B0604030504040204" pitchFamily="50" charset="-128"/>
                          <a:ea typeface="メイリオ" panose="020B0604030504040204" pitchFamily="50" charset="-128"/>
                        </a:rPr>
                        <a:t>1</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rPr>
                        <a:t>Heart beet in stable condition</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2410905178"/>
                  </a:ext>
                </a:extLst>
              </a:tr>
              <a:tr h="263815">
                <a:tc>
                  <a:txBody>
                    <a:bodyPr/>
                    <a:lstStyle/>
                    <a:p>
                      <a:r>
                        <a:rPr lang="en-US" sz="1400" kern="100">
                          <a:effectLst/>
                          <a:latin typeface="メイリオ" panose="020B0604030504040204" pitchFamily="50" charset="-128"/>
                          <a:ea typeface="メイリオ" panose="020B0604030504040204" pitchFamily="50" charset="-128"/>
                        </a:rPr>
                        <a:t>2</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rPr>
                        <a:t>In case of active motion</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373862455"/>
                  </a:ext>
                </a:extLst>
              </a:tr>
              <a:tr h="263815">
                <a:tc>
                  <a:txBody>
                    <a:bodyPr/>
                    <a:lstStyle/>
                    <a:p>
                      <a:r>
                        <a:rPr lang="en-US" sz="1400" kern="100">
                          <a:effectLst/>
                          <a:latin typeface="メイリオ" panose="020B0604030504040204" pitchFamily="50" charset="-128"/>
                          <a:ea typeface="メイリオ" panose="020B0604030504040204" pitchFamily="50" charset="-128"/>
                        </a:rPr>
                        <a:t>3</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rPr>
                        <a:t>In case of sitting</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2257350635"/>
                  </a:ext>
                </a:extLst>
              </a:tr>
              <a:tr h="263815">
                <a:tc>
                  <a:txBody>
                    <a:bodyPr/>
                    <a:lstStyle/>
                    <a:p>
                      <a:r>
                        <a:rPr lang="en-US" sz="1400" kern="100">
                          <a:effectLst/>
                          <a:latin typeface="メイリオ" panose="020B0604030504040204" pitchFamily="50" charset="-128"/>
                          <a:ea typeface="メイリオ" panose="020B0604030504040204" pitchFamily="50" charset="-128"/>
                        </a:rPr>
                        <a:t>4</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cs typeface="Courier New" panose="02070309020205020404" pitchFamily="49" charset="0"/>
                        </a:rPr>
                        <a:t>Heart beet</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578829272"/>
                  </a:ext>
                </a:extLst>
              </a:tr>
              <a:tr h="263815">
                <a:tc>
                  <a:txBody>
                    <a:bodyPr/>
                    <a:lstStyle/>
                    <a:p>
                      <a:r>
                        <a:rPr lang="en-US" sz="1400" kern="100">
                          <a:effectLst/>
                          <a:latin typeface="メイリオ" panose="020B0604030504040204" pitchFamily="50" charset="-128"/>
                          <a:ea typeface="メイリオ" panose="020B0604030504040204" pitchFamily="50" charset="-128"/>
                        </a:rPr>
                        <a:t>5</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Steps</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4160350816"/>
                  </a:ext>
                </a:extLst>
              </a:tr>
              <a:tr h="263815">
                <a:tc>
                  <a:txBody>
                    <a:bodyPr/>
                    <a:lstStyle/>
                    <a:p>
                      <a:r>
                        <a:rPr lang="en-US" sz="1400" kern="100">
                          <a:effectLst/>
                          <a:latin typeface="メイリオ" panose="020B0604030504040204" pitchFamily="50" charset="-128"/>
                          <a:ea typeface="メイリオ" panose="020B0604030504040204" pitchFamily="50" charset="-128"/>
                        </a:rPr>
                        <a:t>6</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Calorie</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402993632"/>
                  </a:ext>
                </a:extLst>
              </a:tr>
              <a:tr h="263815">
                <a:tc>
                  <a:txBody>
                    <a:bodyPr/>
                    <a:lstStyle/>
                    <a:p>
                      <a:r>
                        <a:rPr lang="en-US" sz="1400" kern="100">
                          <a:effectLst/>
                          <a:latin typeface="メイリオ" panose="020B0604030504040204" pitchFamily="50" charset="-128"/>
                          <a:ea typeface="メイリオ" panose="020B0604030504040204" pitchFamily="50" charset="-128"/>
                        </a:rPr>
                        <a:t>7</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cs typeface="Courier New" panose="02070309020205020404" pitchFamily="49" charset="0"/>
                        </a:rPr>
                        <a:t>Hight</a:t>
                      </a:r>
                      <a:endParaRPr lang="ja-JP" sz="14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636117986"/>
                  </a:ext>
                </a:extLst>
              </a:tr>
              <a:tr h="263815">
                <a:tc>
                  <a:txBody>
                    <a:bodyPr/>
                    <a:lstStyle/>
                    <a:p>
                      <a:r>
                        <a:rPr lang="en-US" sz="1400" kern="100">
                          <a:effectLst/>
                          <a:latin typeface="メイリオ" panose="020B0604030504040204" pitchFamily="50" charset="-128"/>
                          <a:ea typeface="メイリオ" panose="020B0604030504040204" pitchFamily="50" charset="-128"/>
                        </a:rPr>
                        <a:t>8</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Distance</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2212189531"/>
                  </a:ext>
                </a:extLst>
              </a:tr>
              <a:tr h="178820">
                <a:tc>
                  <a:txBody>
                    <a:bodyPr/>
                    <a:lstStyle/>
                    <a:p>
                      <a:r>
                        <a:rPr lang="en-US" sz="1400" kern="100" dirty="0">
                          <a:effectLst/>
                          <a:latin typeface="メイリオ" panose="020B0604030504040204" pitchFamily="50" charset="-128"/>
                          <a:ea typeface="メイリオ" panose="020B0604030504040204" pitchFamily="50" charset="-128"/>
                        </a:rPr>
                        <a:t>9</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On-Wrist Skin Temperature </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57783104"/>
                  </a:ext>
                </a:extLst>
              </a:tr>
            </a:tbl>
          </a:graphicData>
        </a:graphic>
      </p:graphicFrame>
      <p:graphicFrame>
        <p:nvGraphicFramePr>
          <p:cNvPr id="10" name="表 9">
            <a:extLst>
              <a:ext uri="{FF2B5EF4-FFF2-40B4-BE49-F238E27FC236}">
                <a16:creationId xmlns:a16="http://schemas.microsoft.com/office/drawing/2014/main" id="{83D980C8-B371-4095-8FDB-698487A0C129}"/>
              </a:ext>
            </a:extLst>
          </p:cNvPr>
          <p:cNvGraphicFramePr>
            <a:graphicFrameLocks noGrp="1"/>
          </p:cNvGraphicFramePr>
          <p:nvPr>
            <p:extLst>
              <p:ext uri="{D42A27DB-BD31-4B8C-83A1-F6EECF244321}">
                <p14:modId xmlns:p14="http://schemas.microsoft.com/office/powerpoint/2010/main" val="387200792"/>
              </p:ext>
            </p:extLst>
          </p:nvPr>
        </p:nvGraphicFramePr>
        <p:xfrm>
          <a:off x="4561250" y="3365085"/>
          <a:ext cx="4508316" cy="2381301"/>
        </p:xfrm>
        <a:graphic>
          <a:graphicData uri="http://schemas.openxmlformats.org/drawingml/2006/table">
            <a:tbl>
              <a:tblPr firstRow="1" firstCol="1" bandRow="1">
                <a:tableStyleId>{5C22544A-7EE6-4342-B048-85BDC9FD1C3A}</a:tableStyleId>
              </a:tblPr>
              <a:tblGrid>
                <a:gridCol w="977237">
                  <a:extLst>
                    <a:ext uri="{9D8B030D-6E8A-4147-A177-3AD203B41FA5}">
                      <a16:colId xmlns:a16="http://schemas.microsoft.com/office/drawing/2014/main" val="2173018192"/>
                    </a:ext>
                  </a:extLst>
                </a:gridCol>
                <a:gridCol w="3531079">
                  <a:extLst>
                    <a:ext uri="{9D8B030D-6E8A-4147-A177-3AD203B41FA5}">
                      <a16:colId xmlns:a16="http://schemas.microsoft.com/office/drawing/2014/main" val="2645642410"/>
                    </a:ext>
                  </a:extLst>
                </a:gridCol>
              </a:tblGrid>
              <a:tr h="264589">
                <a:tc>
                  <a:txBody>
                    <a:bodyPr/>
                    <a:lstStyle/>
                    <a:p>
                      <a:r>
                        <a:rPr lang="en-US" altLang="ja-JP" sz="1400" kern="100" dirty="0">
                          <a:effectLst/>
                          <a:latin typeface="メイリオ" panose="020B0604030504040204" pitchFamily="50" charset="-128"/>
                          <a:ea typeface="メイリオ" panose="020B0604030504040204" pitchFamily="50" charset="-128"/>
                          <a:cs typeface="Courier New" panose="02070309020205020404" pitchFamily="49" charset="0"/>
                        </a:rPr>
                        <a:t>No.</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100" dirty="0">
                          <a:effectLst/>
                          <a:latin typeface="メイリオ" panose="020B0604030504040204" pitchFamily="50" charset="-128"/>
                          <a:ea typeface="メイリオ" panose="020B0604030504040204" pitchFamily="50" charset="-128"/>
                        </a:rPr>
                        <a:t>Collected Data</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547626681"/>
                  </a:ext>
                </a:extLst>
              </a:tr>
              <a:tr h="264589">
                <a:tc>
                  <a:txBody>
                    <a:bodyPr/>
                    <a:lstStyle/>
                    <a:p>
                      <a:r>
                        <a:rPr lang="en-US" sz="1400" kern="100">
                          <a:effectLst/>
                          <a:latin typeface="メイリオ" panose="020B0604030504040204" pitchFamily="50" charset="-128"/>
                          <a:ea typeface="メイリオ" panose="020B0604030504040204" pitchFamily="50" charset="-128"/>
                        </a:rPr>
                        <a:t>10</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sz="1400" kern="0" dirty="0">
                          <a:effectLst/>
                          <a:latin typeface="メイリオ" panose="020B0604030504040204" pitchFamily="50" charset="-128"/>
                          <a:ea typeface="メイリオ" panose="020B0604030504040204" pitchFamily="50" charset="-128"/>
                        </a:rPr>
                        <a:t>SpO2 in sleeping</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667648094"/>
                  </a:ext>
                </a:extLst>
              </a:tr>
              <a:tr h="264589">
                <a:tc>
                  <a:txBody>
                    <a:bodyPr/>
                    <a:lstStyle/>
                    <a:p>
                      <a:r>
                        <a:rPr lang="en-US" sz="1400" kern="100">
                          <a:effectLst/>
                          <a:latin typeface="メイリオ" panose="020B0604030504040204" pitchFamily="50" charset="-128"/>
                          <a:ea typeface="メイリオ" panose="020B0604030504040204" pitchFamily="50" charset="-128"/>
                        </a:rPr>
                        <a:t>11</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Sleep level</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792442816"/>
                  </a:ext>
                </a:extLst>
              </a:tr>
              <a:tr h="264589">
                <a:tc>
                  <a:txBody>
                    <a:bodyPr/>
                    <a:lstStyle/>
                    <a:p>
                      <a:r>
                        <a:rPr lang="en-US" sz="1400" kern="100" dirty="0">
                          <a:effectLst/>
                          <a:latin typeface="メイリオ" panose="020B0604030504040204" pitchFamily="50" charset="-128"/>
                          <a:ea typeface="メイリオ" panose="020B0604030504040204" pitchFamily="50" charset="-128"/>
                        </a:rPr>
                        <a:t>12</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Sleep score</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861564162"/>
                  </a:ext>
                </a:extLst>
              </a:tr>
              <a:tr h="264589">
                <a:tc>
                  <a:txBody>
                    <a:bodyPr/>
                    <a:lstStyle/>
                    <a:p>
                      <a:r>
                        <a:rPr lang="en-US" sz="1400" kern="100">
                          <a:effectLst/>
                          <a:latin typeface="メイリオ" panose="020B0604030504040204" pitchFamily="50" charset="-128"/>
                          <a:ea typeface="メイリオ" panose="020B0604030504040204" pitchFamily="50" charset="-128"/>
                        </a:rPr>
                        <a:t>13</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pPr algn="just">
                        <a:tabLst>
                          <a:tab pos="325755" algn="l"/>
                          <a:tab pos="533400" algn="l"/>
                        </a:tabLst>
                      </a:pPr>
                      <a:r>
                        <a:rPr lang="en-US" altLang="ja-JP" sz="1400" kern="0" dirty="0">
                          <a:effectLst/>
                          <a:latin typeface="メイリオ" panose="020B0604030504040204" pitchFamily="50" charset="-128"/>
                          <a:ea typeface="メイリオ" panose="020B0604030504040204" pitchFamily="50" charset="-128"/>
                        </a:rPr>
                        <a:t>Variance of heart beet in sleeping</a:t>
                      </a:r>
                      <a:endParaRPr lang="ja-JP" sz="1200" kern="100" dirty="0">
                        <a:effectLst/>
                        <a:latin typeface="メイリオ" panose="020B0604030504040204" pitchFamily="50" charset="-128"/>
                        <a:ea typeface="メイリオ" panose="020B0604030504040204" pitchFamily="50" charset="-128"/>
                      </a:endParaRPr>
                    </a:p>
                  </a:txBody>
                  <a:tcPr marL="68580" marR="68580" marT="0" marB="0" anchor="ctr"/>
                </a:tc>
                <a:extLst>
                  <a:ext uri="{0D108BD9-81ED-4DB2-BD59-A6C34878D82A}">
                    <a16:rowId xmlns:a16="http://schemas.microsoft.com/office/drawing/2014/main" val="1676928322"/>
                  </a:ext>
                </a:extLst>
              </a:tr>
              <a:tr h="264589">
                <a:tc>
                  <a:txBody>
                    <a:bodyPr/>
                    <a:lstStyle/>
                    <a:p>
                      <a:r>
                        <a:rPr lang="en-US" sz="1400" kern="100">
                          <a:effectLst/>
                          <a:latin typeface="メイリオ" panose="020B0604030504040204" pitchFamily="50" charset="-128"/>
                          <a:ea typeface="メイリオ" panose="020B0604030504040204" pitchFamily="50" charset="-128"/>
                        </a:rPr>
                        <a:t>14</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Respiration rate in sleeping</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3522965300"/>
                  </a:ext>
                </a:extLst>
              </a:tr>
              <a:tr h="264589">
                <a:tc>
                  <a:txBody>
                    <a:bodyPr/>
                    <a:lstStyle/>
                    <a:p>
                      <a:r>
                        <a:rPr lang="en-US" sz="1400" kern="100">
                          <a:effectLst/>
                          <a:latin typeface="メイリオ" panose="020B0604030504040204" pitchFamily="50" charset="-128"/>
                          <a:ea typeface="メイリオ" panose="020B0604030504040204" pitchFamily="50" charset="-128"/>
                        </a:rPr>
                        <a:t>15</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Estimated variance of SpO2 in sleeping</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807551570"/>
                  </a:ext>
                </a:extLst>
              </a:tr>
              <a:tr h="264589">
                <a:tc>
                  <a:txBody>
                    <a:bodyPr/>
                    <a:lstStyle/>
                    <a:p>
                      <a:r>
                        <a:rPr lang="en-US" sz="1400" kern="100">
                          <a:effectLst/>
                          <a:latin typeface="メイリオ" panose="020B0604030504040204" pitchFamily="50" charset="-128"/>
                          <a:ea typeface="メイリオ" panose="020B0604030504040204" pitchFamily="50" charset="-128"/>
                        </a:rPr>
                        <a:t>16</a:t>
                      </a:r>
                      <a:endParaRPr lang="ja-JP" sz="1800" kern="10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rPr>
                        <a:t>Record of sleeping condition</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834578812"/>
                  </a:ext>
                </a:extLst>
              </a:tr>
              <a:tr h="264589">
                <a:tc>
                  <a:txBody>
                    <a:bodyPr/>
                    <a:lstStyle/>
                    <a:p>
                      <a:r>
                        <a:rPr lang="en-US" sz="1400" kern="100" dirty="0">
                          <a:effectLst/>
                          <a:latin typeface="メイリオ" panose="020B0604030504040204" pitchFamily="50" charset="-128"/>
                          <a:ea typeface="メイリオ" panose="020B0604030504040204" pitchFamily="50" charset="-128"/>
                        </a:rPr>
                        <a:t>17</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tc>
                  <a:txBody>
                    <a:bodyPr/>
                    <a:lstStyle/>
                    <a:p>
                      <a:r>
                        <a:rPr lang="en-US" altLang="ja-JP" sz="1400" kern="0" dirty="0">
                          <a:effectLst/>
                          <a:latin typeface="メイリオ" panose="020B0604030504040204" pitchFamily="50" charset="-128"/>
                          <a:ea typeface="メイリオ" panose="020B0604030504040204" pitchFamily="50" charset="-128"/>
                          <a:cs typeface="Courier New" panose="02070309020205020404" pitchFamily="49" charset="0"/>
                        </a:rPr>
                        <a:t>Record of exercise</a:t>
                      </a:r>
                      <a:endParaRPr lang="ja-JP" sz="1800" kern="100" dirty="0">
                        <a:effectLst/>
                        <a:latin typeface="メイリオ" panose="020B0604030504040204" pitchFamily="50" charset="-128"/>
                        <a:ea typeface="メイリオ" panose="020B0604030504040204" pitchFamily="50" charset="-128"/>
                        <a:cs typeface="Courier New" panose="02070309020205020404" pitchFamily="49" charset="0"/>
                      </a:endParaRPr>
                    </a:p>
                  </a:txBody>
                  <a:tcPr marL="68580" marR="68580" marT="0" marB="0" anchor="ctr"/>
                </a:tc>
                <a:extLst>
                  <a:ext uri="{0D108BD9-81ED-4DB2-BD59-A6C34878D82A}">
                    <a16:rowId xmlns:a16="http://schemas.microsoft.com/office/drawing/2014/main" val="1818311358"/>
                  </a:ext>
                </a:extLst>
              </a:tr>
            </a:tbl>
          </a:graphicData>
        </a:graphic>
      </p:graphicFrame>
      <p:sp>
        <p:nvSpPr>
          <p:cNvPr id="11" name="テキスト ボックス 10">
            <a:extLst>
              <a:ext uri="{FF2B5EF4-FFF2-40B4-BE49-F238E27FC236}">
                <a16:creationId xmlns:a16="http://schemas.microsoft.com/office/drawing/2014/main" id="{8DBB28C9-E439-450A-B888-E980A00EADC3}"/>
              </a:ext>
            </a:extLst>
          </p:cNvPr>
          <p:cNvSpPr txBox="1"/>
          <p:nvPr/>
        </p:nvSpPr>
        <p:spPr>
          <a:xfrm>
            <a:off x="2638698" y="4438389"/>
            <a:ext cx="1795193" cy="307777"/>
          </a:xfrm>
          <a:prstGeom prst="rect">
            <a:avLst/>
          </a:prstGeom>
          <a:noFill/>
        </p:spPr>
        <p:txBody>
          <a:bodyPr wrap="square" rtlCol="0">
            <a:spAutoFit/>
          </a:bodyPr>
          <a:lstStyle/>
          <a:p>
            <a:pPr algn="l"/>
            <a:r>
              <a:rPr kumimoji="1" lang="ja-JP" altLang="en-US" sz="1400" b="1" dirty="0"/>
              <a:t>⇒ </a:t>
            </a:r>
            <a:r>
              <a:rPr kumimoji="1" lang="en-US" altLang="ja-JP" sz="1400" b="1" dirty="0"/>
              <a:t>Show examples</a:t>
            </a:r>
            <a:endParaRPr kumimoji="1" lang="ja-JP" altLang="en-US" sz="1400" b="1" dirty="0"/>
          </a:p>
        </p:txBody>
      </p:sp>
      <p:sp>
        <p:nvSpPr>
          <p:cNvPr id="12" name="テキスト ボックス 11">
            <a:extLst>
              <a:ext uri="{FF2B5EF4-FFF2-40B4-BE49-F238E27FC236}">
                <a16:creationId xmlns:a16="http://schemas.microsoft.com/office/drawing/2014/main" id="{2B5F5711-F33D-4CAE-A53F-2AB70208AA86}"/>
              </a:ext>
            </a:extLst>
          </p:cNvPr>
          <p:cNvSpPr txBox="1"/>
          <p:nvPr/>
        </p:nvSpPr>
        <p:spPr>
          <a:xfrm>
            <a:off x="3503418" y="5697747"/>
            <a:ext cx="1164398" cy="307777"/>
          </a:xfrm>
          <a:prstGeom prst="rect">
            <a:avLst/>
          </a:prstGeom>
          <a:noFill/>
        </p:spPr>
        <p:txBody>
          <a:bodyPr wrap="square" rtlCol="0">
            <a:spAutoFit/>
          </a:bodyPr>
          <a:lstStyle/>
          <a:p>
            <a:pPr algn="l"/>
            <a:r>
              <a:rPr kumimoji="1" lang="ja-JP" altLang="en-US" sz="1400" b="1" dirty="0"/>
              <a:t>⇒</a:t>
            </a:r>
            <a:r>
              <a:rPr kumimoji="1" lang="en-US" altLang="ja-JP" sz="1400" b="1" dirty="0"/>
              <a:t>example</a:t>
            </a:r>
            <a:endParaRPr kumimoji="1" lang="ja-JP" altLang="en-US" sz="1400" b="1" dirty="0"/>
          </a:p>
        </p:txBody>
      </p:sp>
      <p:sp>
        <p:nvSpPr>
          <p:cNvPr id="13" name="テキスト ボックス 12">
            <a:extLst>
              <a:ext uri="{FF2B5EF4-FFF2-40B4-BE49-F238E27FC236}">
                <a16:creationId xmlns:a16="http://schemas.microsoft.com/office/drawing/2014/main" id="{7CC8878D-E400-4C1C-B504-DD9F89BAFD13}"/>
              </a:ext>
            </a:extLst>
          </p:cNvPr>
          <p:cNvSpPr txBox="1"/>
          <p:nvPr/>
        </p:nvSpPr>
        <p:spPr>
          <a:xfrm>
            <a:off x="7309375" y="3611404"/>
            <a:ext cx="1799700" cy="307777"/>
          </a:xfrm>
          <a:prstGeom prst="rect">
            <a:avLst/>
          </a:prstGeom>
          <a:noFill/>
        </p:spPr>
        <p:txBody>
          <a:bodyPr wrap="square" rtlCol="0">
            <a:spAutoFit/>
          </a:bodyPr>
          <a:lstStyle/>
          <a:p>
            <a:pPr algn="l"/>
            <a:r>
              <a:rPr kumimoji="1" lang="ja-JP" altLang="en-US" sz="1400" b="1" dirty="0"/>
              <a:t>⇒</a:t>
            </a:r>
            <a:r>
              <a:rPr kumimoji="1" lang="en-US" altLang="ja-JP" sz="1400" b="1" dirty="0"/>
              <a:t>Show examples</a:t>
            </a:r>
            <a:endParaRPr kumimoji="1" lang="ja-JP" altLang="en-US" sz="1400" b="1" dirty="0"/>
          </a:p>
        </p:txBody>
      </p:sp>
      <p:sp>
        <p:nvSpPr>
          <p:cNvPr id="15" name="テキスト ボックス 14">
            <a:extLst>
              <a:ext uri="{FF2B5EF4-FFF2-40B4-BE49-F238E27FC236}">
                <a16:creationId xmlns:a16="http://schemas.microsoft.com/office/drawing/2014/main" id="{0DE9165B-6074-42A6-A58D-EE1294A740C7}"/>
              </a:ext>
            </a:extLst>
          </p:cNvPr>
          <p:cNvSpPr txBox="1"/>
          <p:nvPr/>
        </p:nvSpPr>
        <p:spPr>
          <a:xfrm>
            <a:off x="-175212" y="2885305"/>
            <a:ext cx="9218203" cy="523220"/>
          </a:xfrm>
          <a:prstGeom prst="rect">
            <a:avLst/>
          </a:prstGeom>
          <a:noFill/>
        </p:spPr>
        <p:txBody>
          <a:bodyPr wrap="square">
            <a:spAutoFit/>
          </a:bodyPr>
          <a:lstStyle/>
          <a:p>
            <a:pPr marL="357188">
              <a:tabLst>
                <a:tab pos="325755" algn="l"/>
              </a:tabLst>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Machine Learning Trial:  In case of normal in interview sheet, normal condition data collected.</a:t>
            </a:r>
          </a:p>
          <a:p>
            <a:pPr marL="357188">
              <a:tabLst>
                <a:tab pos="325755" algn="l"/>
              </a:tabLst>
            </a:pP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In case of abnormal in interview sheet, abnormal condition data collected.</a:t>
            </a:r>
            <a:endParaRPr lang="ja-JP" altLang="en-US" sz="1400" kern="100" dirty="0">
              <a:latin typeface="メイリオ" panose="020B0604030504040204" pitchFamily="50" charset="-128"/>
              <a:ea typeface="メイリオ" panose="020B0604030504040204" pitchFamily="50" charset="-128"/>
            </a:endParaRPr>
          </a:p>
        </p:txBody>
      </p:sp>
      <p:sp>
        <p:nvSpPr>
          <p:cNvPr id="428" name="スライド番号プレースホルダー 427">
            <a:extLst>
              <a:ext uri="{FF2B5EF4-FFF2-40B4-BE49-F238E27FC236}">
                <a16:creationId xmlns:a16="http://schemas.microsoft.com/office/drawing/2014/main" id="{EA3B364B-639D-478E-BDB1-B5042EDEC081}"/>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34</a:t>
            </a:fld>
            <a:endParaRPr kumimoji="1" lang="ja-JP" altLang="en-US"/>
          </a:p>
        </p:txBody>
      </p:sp>
    </p:spTree>
    <p:extLst>
      <p:ext uri="{BB962C8B-B14F-4D97-AF65-F5344CB8AC3E}">
        <p14:creationId xmlns:p14="http://schemas.microsoft.com/office/powerpoint/2010/main" val="1689821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3C33A250-705C-0F25-8ECB-1F99FB5DCF5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a:xfrm>
            <a:off x="234000" y="867530"/>
            <a:ext cx="7700960" cy="655200"/>
          </a:xfrm>
        </p:spPr>
        <p:txBody>
          <a:bodyPr>
            <a:normAutofit fontScale="90000"/>
          </a:bodyPr>
          <a:lstStyle/>
          <a:p>
            <a:r>
              <a:rPr lang="en-US" altLang="ja-JP" sz="26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lang="en-US" altLang="ja-JP" kern="100" dirty="0">
              <a:effectLst/>
              <a:ea typeface="メイリオ" panose="020B0604030504040204" pitchFamily="50" charset="-128"/>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pic>
        <p:nvPicPr>
          <p:cNvPr id="8" name="図 7">
            <a:extLst>
              <a:ext uri="{FF2B5EF4-FFF2-40B4-BE49-F238E27FC236}">
                <a16:creationId xmlns:a16="http://schemas.microsoft.com/office/drawing/2014/main" id="{9E9B8C57-3626-4051-8282-981533198774}"/>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19405" r="14334"/>
          <a:stretch/>
        </p:blipFill>
        <p:spPr bwMode="auto">
          <a:xfrm>
            <a:off x="924506" y="1201954"/>
            <a:ext cx="2685449" cy="2700000"/>
          </a:xfrm>
          <a:prstGeom prst="rect">
            <a:avLst/>
          </a:prstGeom>
          <a:noFill/>
          <a:ln>
            <a:noFill/>
          </a:ln>
        </p:spPr>
      </p:pic>
      <p:pic>
        <p:nvPicPr>
          <p:cNvPr id="10" name="図 9">
            <a:extLst>
              <a:ext uri="{FF2B5EF4-FFF2-40B4-BE49-F238E27FC236}">
                <a16:creationId xmlns:a16="http://schemas.microsoft.com/office/drawing/2014/main" id="{75A0C43A-208E-4679-A23C-99A5D0F8214B}"/>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0978" r="10923"/>
          <a:stretch/>
        </p:blipFill>
        <p:spPr bwMode="auto">
          <a:xfrm>
            <a:off x="3677804" y="1205737"/>
            <a:ext cx="2696706" cy="2705434"/>
          </a:xfrm>
          <a:prstGeom prst="rect">
            <a:avLst/>
          </a:prstGeom>
          <a:noFill/>
          <a:ln>
            <a:noFill/>
          </a:ln>
        </p:spPr>
      </p:pic>
      <p:sp>
        <p:nvSpPr>
          <p:cNvPr id="11" name="テキスト ボックス 10">
            <a:extLst>
              <a:ext uri="{FF2B5EF4-FFF2-40B4-BE49-F238E27FC236}">
                <a16:creationId xmlns:a16="http://schemas.microsoft.com/office/drawing/2014/main" id="{0249DF35-FD06-4EA2-896F-23077C062FD9}"/>
              </a:ext>
            </a:extLst>
          </p:cNvPr>
          <p:cNvSpPr txBox="1"/>
          <p:nvPr/>
        </p:nvSpPr>
        <p:spPr>
          <a:xfrm>
            <a:off x="1337040" y="1056773"/>
            <a:ext cx="2386892" cy="338554"/>
          </a:xfrm>
          <a:prstGeom prst="rect">
            <a:avLst/>
          </a:prstGeom>
          <a:noFill/>
        </p:spPr>
        <p:txBody>
          <a:bodyPr wrap="square">
            <a:spAutoFit/>
          </a:bodyPr>
          <a:lstStyle/>
          <a:p>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Respiration rate </a:t>
            </a:r>
            <a:endParaRPr lang="ja-JP" altLang="en-US"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98CC247-222E-4BB9-A18B-0232D2336769}"/>
              </a:ext>
            </a:extLst>
          </p:cNvPr>
          <p:cNvSpPr txBox="1"/>
          <p:nvPr/>
        </p:nvSpPr>
        <p:spPr>
          <a:xfrm>
            <a:off x="3536596" y="1088527"/>
            <a:ext cx="3634377" cy="338554"/>
          </a:xfrm>
          <a:prstGeom prst="rect">
            <a:avLst/>
          </a:prstGeom>
          <a:noFill/>
        </p:spPr>
        <p:txBody>
          <a:bodyPr wrap="square">
            <a:spAutoFit/>
          </a:bodyPr>
          <a:lstStyle/>
          <a:p>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On-Wrist Skin Temperature</a:t>
            </a:r>
            <a:endParaRPr lang="ja-JP" altLang="en-US" sz="16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1715358-050E-4EDA-94C2-C8C976AB37E5}"/>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18382" r="17041"/>
          <a:stretch/>
        </p:blipFill>
        <p:spPr bwMode="auto">
          <a:xfrm>
            <a:off x="6372146" y="2048292"/>
            <a:ext cx="2557221" cy="997262"/>
          </a:xfrm>
          <a:prstGeom prst="rect">
            <a:avLst/>
          </a:prstGeom>
          <a:noFill/>
          <a:ln>
            <a:noFill/>
          </a:ln>
        </p:spPr>
      </p:pic>
      <p:sp>
        <p:nvSpPr>
          <p:cNvPr id="14" name="テキスト ボックス 13">
            <a:extLst>
              <a:ext uri="{FF2B5EF4-FFF2-40B4-BE49-F238E27FC236}">
                <a16:creationId xmlns:a16="http://schemas.microsoft.com/office/drawing/2014/main" id="{7AB48278-B638-4D0E-B0D1-464E4512267A}"/>
              </a:ext>
            </a:extLst>
          </p:cNvPr>
          <p:cNvSpPr txBox="1"/>
          <p:nvPr/>
        </p:nvSpPr>
        <p:spPr>
          <a:xfrm>
            <a:off x="7426161" y="1119670"/>
            <a:ext cx="958423" cy="338554"/>
          </a:xfrm>
          <a:prstGeom prst="rect">
            <a:avLst/>
          </a:prstGeom>
          <a:noFill/>
        </p:spPr>
        <p:txBody>
          <a:bodyPr wrap="square">
            <a:spAutoFit/>
          </a:bodyPr>
          <a:lstStyle/>
          <a:p>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rPr>
              <a:t>SpO2</a:t>
            </a:r>
            <a:endParaRPr lang="ja-JP" altLang="en-US"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656BF3B-881D-4C6A-8659-917DBDD06CB0}"/>
              </a:ext>
            </a:extLst>
          </p:cNvPr>
          <p:cNvSpPr txBox="1"/>
          <p:nvPr/>
        </p:nvSpPr>
        <p:spPr>
          <a:xfrm>
            <a:off x="159648" y="1359118"/>
            <a:ext cx="942300" cy="655200"/>
          </a:xfrm>
          <a:prstGeom prst="rect">
            <a:avLst/>
          </a:prstGeom>
          <a:solidFill>
            <a:schemeClr val="bg1"/>
          </a:solidFill>
        </p:spPr>
        <p:txBody>
          <a:bodyPr wrap="square">
            <a:noAutofit/>
          </a:bodyPr>
          <a:lstStyle/>
          <a:p>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In active with exercise</a:t>
            </a:r>
            <a:endParaRPr lang="ja-JP" altLang="en-US" sz="12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36BEC05-CE35-4D90-B4E2-4F4CB032837F}"/>
              </a:ext>
            </a:extLst>
          </p:cNvPr>
          <p:cNvSpPr txBox="1"/>
          <p:nvPr/>
        </p:nvSpPr>
        <p:spPr>
          <a:xfrm>
            <a:off x="170003" y="2309437"/>
            <a:ext cx="856157" cy="289190"/>
          </a:xfrm>
          <a:prstGeom prst="rect">
            <a:avLst/>
          </a:prstGeom>
          <a:noFill/>
        </p:spPr>
        <p:txBody>
          <a:bodyPr wrap="square">
            <a:noAutofit/>
          </a:bodyPr>
          <a:lstStyle/>
          <a:p>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In sleeping</a:t>
            </a:r>
            <a:endParaRPr lang="ja-JP" altLang="en-US" sz="12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3C02397-A2F3-4883-AB00-51BD9784D1EC}"/>
              </a:ext>
            </a:extLst>
          </p:cNvPr>
          <p:cNvSpPr txBox="1"/>
          <p:nvPr/>
        </p:nvSpPr>
        <p:spPr>
          <a:xfrm>
            <a:off x="170368" y="3128527"/>
            <a:ext cx="901100" cy="922065"/>
          </a:xfrm>
          <a:prstGeom prst="rect">
            <a:avLst/>
          </a:prstGeom>
          <a:noFill/>
        </p:spPr>
        <p:txBody>
          <a:bodyPr wrap="square">
            <a:noAutofit/>
          </a:bodyPr>
          <a:lstStyle/>
          <a:p>
            <a:pPr>
              <a:defRPr/>
            </a:pPr>
            <a:r>
              <a:rPr lang="en-US" altLang="ja-JP" sz="12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In active without exercise</a:t>
            </a:r>
            <a:endParaRPr lang="ja-JP" altLang="en-US" sz="1200" b="1" dirty="0">
              <a:solidFill>
                <a:srgbClr val="000000"/>
              </a:solidFill>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AFFA5099-D924-4A4D-888B-B4FC202D83F7}"/>
              </a:ext>
            </a:extLst>
          </p:cNvPr>
          <p:cNvGrpSpPr/>
          <p:nvPr/>
        </p:nvGrpSpPr>
        <p:grpSpPr>
          <a:xfrm>
            <a:off x="6974958" y="3191676"/>
            <a:ext cx="1954408" cy="612000"/>
            <a:chOff x="7694904" y="3518778"/>
            <a:chExt cx="1831868" cy="612000"/>
          </a:xfrm>
        </p:grpSpPr>
        <p:sp>
          <p:nvSpPr>
            <p:cNvPr id="5" name="正方形/長方形 4">
              <a:extLst>
                <a:ext uri="{FF2B5EF4-FFF2-40B4-BE49-F238E27FC236}">
                  <a16:creationId xmlns:a16="http://schemas.microsoft.com/office/drawing/2014/main" id="{AB3F1B34-9823-40C3-8681-780103F636B6}"/>
                </a:ext>
              </a:extLst>
            </p:cNvPr>
            <p:cNvSpPr/>
            <p:nvPr/>
          </p:nvSpPr>
          <p:spPr>
            <a:xfrm>
              <a:off x="7694904" y="3518778"/>
              <a:ext cx="1831868" cy="612000"/>
            </a:xfrm>
            <a:prstGeom prst="rect">
              <a:avLst/>
            </a:prstGeom>
            <a:solidFill>
              <a:schemeClr val="bg1"/>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Care-receivers</a:t>
              </a:r>
            </a:p>
            <a:p>
              <a:r>
                <a:rPr kumimoji="1" lang="en-US" altLang="ja-JP" sz="1100" dirty="0">
                  <a:solidFill>
                    <a:schemeClr val="tx1"/>
                  </a:solidFill>
                  <a:latin typeface="メイリオ" panose="020B0604030504040204" pitchFamily="50" charset="-128"/>
                  <a:ea typeface="メイリオ" panose="020B0604030504040204" pitchFamily="50" charset="-128"/>
                </a:rPr>
                <a:t>      Care-givers</a:t>
              </a:r>
            </a:p>
            <a:p>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Company staffs</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7B7BECFF-25E3-45A6-9058-912C4FB550FD}"/>
                </a:ext>
              </a:extLst>
            </p:cNvPr>
            <p:cNvPicPr>
              <a:picLocks noChangeAspect="1"/>
            </p:cNvPicPr>
            <p:nvPr/>
          </p:nvPicPr>
          <p:blipFill>
            <a:blip r:embed="rId6"/>
            <a:stretch>
              <a:fillRect/>
            </a:stretch>
          </p:blipFill>
          <p:spPr>
            <a:xfrm>
              <a:off x="7763091" y="3591087"/>
              <a:ext cx="252000" cy="441000"/>
            </a:xfrm>
            <a:prstGeom prst="rect">
              <a:avLst/>
            </a:prstGeom>
          </p:spPr>
        </p:pic>
      </p:grpSp>
      <p:cxnSp>
        <p:nvCxnSpPr>
          <p:cNvPr id="19" name="直線コネクタ 18">
            <a:extLst>
              <a:ext uri="{FF2B5EF4-FFF2-40B4-BE49-F238E27FC236}">
                <a16:creationId xmlns:a16="http://schemas.microsoft.com/office/drawing/2014/main" id="{897315BF-8E4A-4F5A-AD55-B4C515238C0F}"/>
              </a:ext>
            </a:extLst>
          </p:cNvPr>
          <p:cNvCxnSpPr/>
          <p:nvPr/>
        </p:nvCxnSpPr>
        <p:spPr>
          <a:xfrm>
            <a:off x="202366" y="2128725"/>
            <a:ext cx="8748000"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85C7CB8-7926-4941-AC32-A6684591183B}"/>
              </a:ext>
            </a:extLst>
          </p:cNvPr>
          <p:cNvCxnSpPr/>
          <p:nvPr/>
        </p:nvCxnSpPr>
        <p:spPr>
          <a:xfrm>
            <a:off x="202366" y="3050882"/>
            <a:ext cx="8748000"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2F431636-4735-4B76-8506-18B36EDB4E4B}"/>
              </a:ext>
            </a:extLst>
          </p:cNvPr>
          <p:cNvSpPr txBox="1"/>
          <p:nvPr/>
        </p:nvSpPr>
        <p:spPr>
          <a:xfrm>
            <a:off x="346702" y="4497378"/>
            <a:ext cx="8566899" cy="1105345"/>
          </a:xfrm>
          <a:prstGeom prst="roundRect">
            <a:avLst>
              <a:gd name="adj" fmla="val 6112"/>
            </a:avLst>
          </a:prstGeom>
          <a:solidFill>
            <a:schemeClr val="bg1">
              <a:lumMod val="95000"/>
            </a:schemeClr>
          </a:solidFill>
        </p:spPr>
        <p:txBody>
          <a:bodyPr wrap="square">
            <a:noAutofit/>
          </a:bodyPr>
          <a:lstStyle/>
          <a:p>
            <a:pPr>
              <a:buSzPts val="800"/>
              <a:tabLst>
                <a:tab pos="266700" algn="l"/>
                <a:tab pos="325755" algn="l"/>
              </a:tabLst>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Estimated that trend of data are different in between stable sleeping and active motion.</a:t>
            </a:r>
          </a:p>
          <a:p>
            <a:pPr>
              <a:buSzPts val="800"/>
              <a:tabLst>
                <a:tab pos="266700" algn="l"/>
                <a:tab pos="325755" algn="l"/>
              </a:tabLst>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Estimated that trend of data are different for individual persons.</a:t>
            </a:r>
          </a:p>
          <a:p>
            <a:pPr>
              <a:buSzPts val="800"/>
              <a:tabLst>
                <a:tab pos="266700" algn="l"/>
                <a:tab pos="325755" algn="l"/>
              </a:tabLst>
            </a:pP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　⇒　</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Vital data vary for individual, so it is not easy to detect abnormal  </a:t>
            </a:r>
          </a:p>
          <a:p>
            <a:pPr>
              <a:buSzPts val="800"/>
              <a:tabLst>
                <a:tab pos="266700" algn="l"/>
                <a:tab pos="325755" algn="l"/>
              </a:tabLst>
            </a:pP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          using common threshold</a:t>
            </a:r>
            <a:endParaRPr lang="ja-JP" altLang="ja-JP" b="1" kern="100" dirty="0">
              <a:latin typeface="メイリオ" panose="020B0604030504040204" pitchFamily="50" charset="-128"/>
              <a:ea typeface="メイリオ" panose="020B0604030504040204" pitchFamily="50" charset="-128"/>
            </a:endParaRPr>
          </a:p>
        </p:txBody>
      </p:sp>
      <p:sp>
        <p:nvSpPr>
          <p:cNvPr id="435" name="スライド番号プレースホルダー 434">
            <a:extLst>
              <a:ext uri="{FF2B5EF4-FFF2-40B4-BE49-F238E27FC236}">
                <a16:creationId xmlns:a16="http://schemas.microsoft.com/office/drawing/2014/main" id="{E7D469FF-6BAD-4B35-9DDF-42C7C54926B7}"/>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35</a:t>
            </a:fld>
            <a:endParaRPr kumimoji="1" lang="ja-JP" altLang="en-US"/>
          </a:p>
        </p:txBody>
      </p:sp>
    </p:spTree>
    <p:extLst>
      <p:ext uri="{BB962C8B-B14F-4D97-AF65-F5344CB8AC3E}">
        <p14:creationId xmlns:p14="http://schemas.microsoft.com/office/powerpoint/2010/main" val="38953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0BC072-D49F-BE38-A473-EC601576899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F9A91F02-EC17-4955-A6BC-BD9A45035B2F}"/>
              </a:ext>
            </a:extLst>
          </p:cNvPr>
          <p:cNvSpPr>
            <a:spLocks noGrp="1"/>
          </p:cNvSpPr>
          <p:nvPr>
            <p:ph type="title"/>
          </p:nvPr>
        </p:nvSpPr>
        <p:spPr>
          <a:xfrm>
            <a:off x="250825" y="836930"/>
            <a:ext cx="7560000" cy="655200"/>
          </a:xfrm>
        </p:spPr>
        <p:txBody>
          <a:bodyPr>
            <a:normAutofit fontScale="90000"/>
          </a:bodyPr>
          <a:lstStyle/>
          <a:p>
            <a:r>
              <a:rPr lang="en-US" altLang="ja-JP" sz="25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785186" y="753119"/>
            <a:ext cx="7772400" cy="4114800"/>
          </a:xfrm>
        </p:spPr>
        <p:txBody>
          <a:bodyPr/>
          <a:lstStyle/>
          <a:p>
            <a:r>
              <a:rPr kumimoji="1" lang="en-US" altLang="ja-JP" dirty="0"/>
              <a:t>Method of making data for machine learning</a:t>
            </a:r>
            <a:endParaRPr lang="en-US" altLang="ja-JP" dirty="0"/>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7404FF3E-58E4-419B-A05D-E9462C340171}"/>
              </a:ext>
            </a:extLst>
          </p:cNvPr>
          <p:cNvSpPr/>
          <p:nvPr/>
        </p:nvSpPr>
        <p:spPr>
          <a:xfrm>
            <a:off x="403860" y="3673276"/>
            <a:ext cx="8506140" cy="120516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SzPts val="800"/>
              <a:tabLst>
                <a:tab pos="266700" algn="l"/>
                <a:tab pos="325755" algn="l"/>
              </a:tabLst>
            </a:pPr>
            <a:r>
              <a:rPr lang="ja-JP" altLang="en-US" kern="100" dirty="0">
                <a:latin typeface="+mn-ea"/>
              </a:rPr>
              <a:t>③</a:t>
            </a:r>
            <a:r>
              <a:rPr lang="en-US" altLang="ja-JP" kern="100" dirty="0">
                <a:latin typeface="+mn-ea"/>
              </a:rPr>
              <a:t>Collect data for normal condition for machine learning</a:t>
            </a:r>
          </a:p>
          <a:p>
            <a:pPr marL="800100" lvl="1" indent="-342900">
              <a:buSzPct val="100000"/>
              <a:buFont typeface="+mj-lt"/>
              <a:buAutoNum type="arabicPeriod"/>
              <a:tabLst>
                <a:tab pos="266700" algn="l"/>
                <a:tab pos="325755" algn="l"/>
              </a:tabLst>
            </a:pPr>
            <a:r>
              <a:rPr lang="en-US" altLang="ja-JP" kern="100" dirty="0">
                <a:latin typeface="+mn-ea"/>
              </a:rPr>
              <a:t>Avoid data in days of heavy and light bad condition</a:t>
            </a:r>
          </a:p>
          <a:p>
            <a:pPr marL="800100" lvl="1" indent="-342900">
              <a:buSzPct val="100000"/>
              <a:buFont typeface="+mj-lt"/>
              <a:buAutoNum type="arabicPeriod"/>
              <a:tabLst>
                <a:tab pos="266700" algn="l"/>
                <a:tab pos="325755" algn="l"/>
              </a:tabLst>
            </a:pPr>
            <a:r>
              <a:rPr lang="en-US" altLang="ja-JP" kern="100" dirty="0">
                <a:latin typeface="+mn-ea"/>
              </a:rPr>
              <a:t>Avoid data one to three days before and after the day of heavy bad condition</a:t>
            </a:r>
            <a:endParaRPr lang="ja-JP" altLang="ja-JP" kern="100" dirty="0">
              <a:latin typeface="+mn-ea"/>
            </a:endParaRPr>
          </a:p>
        </p:txBody>
      </p:sp>
      <p:sp>
        <p:nvSpPr>
          <p:cNvPr id="10" name="正方形/長方形 9">
            <a:extLst>
              <a:ext uri="{FF2B5EF4-FFF2-40B4-BE49-F238E27FC236}">
                <a16:creationId xmlns:a16="http://schemas.microsoft.com/office/drawing/2014/main" id="{89FB8200-5DF0-4F18-BA30-B7620FB56035}"/>
              </a:ext>
            </a:extLst>
          </p:cNvPr>
          <p:cNvSpPr/>
          <p:nvPr/>
        </p:nvSpPr>
        <p:spPr>
          <a:xfrm>
            <a:off x="403860" y="2179065"/>
            <a:ext cx="8506140" cy="3593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SzPts val="800"/>
              <a:tabLst>
                <a:tab pos="266700" algn="l"/>
                <a:tab pos="325755" algn="l"/>
              </a:tabLst>
            </a:pPr>
            <a:r>
              <a:rPr lang="ja-JP" altLang="en-US" kern="100" dirty="0">
                <a:latin typeface="+mn-ea"/>
              </a:rPr>
              <a:t>①</a:t>
            </a:r>
            <a:r>
              <a:rPr lang="en-US" altLang="ja-JP" kern="100" dirty="0">
                <a:latin typeface="+mn-ea"/>
              </a:rPr>
              <a:t>Select data for three persons with fever out of 28 participants</a:t>
            </a:r>
            <a:endParaRPr lang="ja-JP" altLang="en-US" kern="100" dirty="0">
              <a:latin typeface="+mn-ea"/>
            </a:endParaRPr>
          </a:p>
        </p:txBody>
      </p:sp>
      <p:sp>
        <p:nvSpPr>
          <p:cNvPr id="11" name="正方形/長方形 10">
            <a:extLst>
              <a:ext uri="{FF2B5EF4-FFF2-40B4-BE49-F238E27FC236}">
                <a16:creationId xmlns:a16="http://schemas.microsoft.com/office/drawing/2014/main" id="{855E836D-AE95-4E46-9B11-3F88FB48CE66}"/>
              </a:ext>
            </a:extLst>
          </p:cNvPr>
          <p:cNvSpPr/>
          <p:nvPr/>
        </p:nvSpPr>
        <p:spPr>
          <a:xfrm>
            <a:off x="403860" y="2671689"/>
            <a:ext cx="8506140" cy="86830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SzPts val="800"/>
              <a:tabLst>
                <a:tab pos="266700" algn="l"/>
                <a:tab pos="325755" algn="l"/>
              </a:tabLst>
            </a:pPr>
            <a:r>
              <a:rPr lang="ja-JP" altLang="en-US" kern="100" dirty="0">
                <a:latin typeface="+mn-ea"/>
              </a:rPr>
              <a:t>②</a:t>
            </a:r>
            <a:r>
              <a:rPr lang="en-US" altLang="ja-JP" kern="100" dirty="0">
                <a:latin typeface="+mn-ea"/>
              </a:rPr>
              <a:t>Make labeling data for abnormal body condition by interviewing sheets</a:t>
            </a:r>
            <a:endParaRPr lang="ja-JP" altLang="en-US" kern="100" dirty="0">
              <a:latin typeface="+mn-ea"/>
            </a:endParaRPr>
          </a:p>
          <a:p>
            <a:pPr marL="800100" lvl="1" indent="-342900">
              <a:buSzPct val="100000"/>
              <a:buFont typeface="+mj-lt"/>
              <a:buAutoNum type="arabicPeriod"/>
              <a:tabLst>
                <a:tab pos="266700" algn="l"/>
                <a:tab pos="325755" algn="l"/>
              </a:tabLst>
            </a:pPr>
            <a:r>
              <a:rPr lang="en-US" altLang="ja-JP" kern="100" dirty="0">
                <a:latin typeface="+mn-ea"/>
              </a:rPr>
              <a:t>Heavy bad condition with fever</a:t>
            </a:r>
            <a:r>
              <a:rPr lang="ja-JP" altLang="en-US" kern="100" dirty="0">
                <a:latin typeface="+mn-ea"/>
              </a:rPr>
              <a:t> </a:t>
            </a:r>
          </a:p>
          <a:p>
            <a:pPr marL="800100" lvl="1" indent="-342900">
              <a:buSzPct val="100000"/>
              <a:buFont typeface="+mj-lt"/>
              <a:buAutoNum type="arabicPeriod"/>
              <a:tabLst>
                <a:tab pos="266700" algn="l"/>
                <a:tab pos="325755" algn="l"/>
              </a:tabLst>
            </a:pPr>
            <a:r>
              <a:rPr lang="en-US" altLang="ja-JP" kern="100" dirty="0">
                <a:latin typeface="+mn-ea"/>
              </a:rPr>
              <a:t>Light bad condition without fever, headache, lassitude etc.</a:t>
            </a:r>
            <a:endParaRPr lang="ja-JP" altLang="en-US" kern="100" dirty="0">
              <a:latin typeface="+mn-ea"/>
            </a:endParaRPr>
          </a:p>
        </p:txBody>
      </p:sp>
      <p:sp>
        <p:nvSpPr>
          <p:cNvPr id="13" name="正方形/長方形 12">
            <a:extLst>
              <a:ext uri="{FF2B5EF4-FFF2-40B4-BE49-F238E27FC236}">
                <a16:creationId xmlns:a16="http://schemas.microsoft.com/office/drawing/2014/main" id="{26CC4A76-3098-479D-848D-0C390E69543D}"/>
              </a:ext>
            </a:extLst>
          </p:cNvPr>
          <p:cNvSpPr/>
          <p:nvPr/>
        </p:nvSpPr>
        <p:spPr>
          <a:xfrm>
            <a:off x="403860" y="5050350"/>
            <a:ext cx="8506140" cy="50086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buSzPts val="800"/>
              <a:tabLst>
                <a:tab pos="266700" algn="l"/>
                <a:tab pos="325755" algn="l"/>
              </a:tabLst>
            </a:pPr>
            <a:r>
              <a:rPr lang="ja-JP" altLang="en-US" kern="100" dirty="0">
                <a:latin typeface="+mn-ea"/>
              </a:rPr>
              <a:t>④</a:t>
            </a:r>
            <a:r>
              <a:rPr lang="en-US" altLang="ja-JP" kern="100" dirty="0">
                <a:latin typeface="+mn-ea"/>
              </a:rPr>
              <a:t>Confirmation of detecting accuracy of abnormal body condition using cross validation</a:t>
            </a:r>
          </a:p>
        </p:txBody>
      </p:sp>
      <p:sp>
        <p:nvSpPr>
          <p:cNvPr id="425" name="スライド番号プレースホルダー 424">
            <a:extLst>
              <a:ext uri="{FF2B5EF4-FFF2-40B4-BE49-F238E27FC236}">
                <a16:creationId xmlns:a16="http://schemas.microsoft.com/office/drawing/2014/main" id="{0E542D52-E71F-4B58-9991-E40315BA009A}"/>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36</a:t>
            </a:fld>
            <a:endParaRPr kumimoji="1" lang="ja-JP" altLang="en-US"/>
          </a:p>
        </p:txBody>
      </p:sp>
    </p:spTree>
    <p:extLst>
      <p:ext uri="{BB962C8B-B14F-4D97-AF65-F5344CB8AC3E}">
        <p14:creationId xmlns:p14="http://schemas.microsoft.com/office/powerpoint/2010/main" val="2251790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9107773-ADDC-42A6-24D3-E2E87EC595C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305011" y="988986"/>
            <a:ext cx="8679600" cy="371415"/>
          </a:xfrm>
        </p:spPr>
        <p:txBody>
          <a:bodyPr/>
          <a:lstStyle/>
          <a:p>
            <a:r>
              <a:rPr kumimoji="1" lang="en-US" altLang="ja-JP" dirty="0"/>
              <a:t>Image of cross validation process</a:t>
            </a:r>
            <a:endParaRPr lang="en-US" altLang="ja-JP" dirty="0"/>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endParaRPr kumimoji="1" lang="ja-JP" altLang="en-US" dirty="0"/>
          </a:p>
        </p:txBody>
      </p:sp>
      <p:sp>
        <p:nvSpPr>
          <p:cNvPr id="96" name="正方形/長方形 95">
            <a:extLst>
              <a:ext uri="{FF2B5EF4-FFF2-40B4-BE49-F238E27FC236}">
                <a16:creationId xmlns:a16="http://schemas.microsoft.com/office/drawing/2014/main" id="{0DDFDE0D-B088-42D0-B5FC-4DFC6FCE268A}"/>
              </a:ext>
            </a:extLst>
          </p:cNvPr>
          <p:cNvSpPr/>
          <p:nvPr/>
        </p:nvSpPr>
        <p:spPr>
          <a:xfrm>
            <a:off x="1988221"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97" name="正方形/長方形 96">
            <a:extLst>
              <a:ext uri="{FF2B5EF4-FFF2-40B4-BE49-F238E27FC236}">
                <a16:creationId xmlns:a16="http://schemas.microsoft.com/office/drawing/2014/main" id="{1AA0C38B-BC3F-4BF9-989B-41EEEFFF320B}"/>
              </a:ext>
            </a:extLst>
          </p:cNvPr>
          <p:cNvSpPr/>
          <p:nvPr/>
        </p:nvSpPr>
        <p:spPr>
          <a:xfrm>
            <a:off x="2373458"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F7BB4228-4E00-443F-8F66-DF2D53E74A22}"/>
              </a:ext>
            </a:extLst>
          </p:cNvPr>
          <p:cNvSpPr/>
          <p:nvPr/>
        </p:nvSpPr>
        <p:spPr>
          <a:xfrm>
            <a:off x="1992262" y="2038928"/>
            <a:ext cx="3775370"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latin typeface="Meiryo UI" panose="020B0604030504040204" pitchFamily="50" charset="-128"/>
                <a:ea typeface="Meiryo UI" panose="020B0604030504040204" pitchFamily="50" charset="-128"/>
              </a:rPr>
              <a:t>Normal condition data</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99" name="正方形/長方形 98">
            <a:extLst>
              <a:ext uri="{FF2B5EF4-FFF2-40B4-BE49-F238E27FC236}">
                <a16:creationId xmlns:a16="http://schemas.microsoft.com/office/drawing/2014/main" id="{9DD24156-B4DE-4A33-966C-70EA8665611D}"/>
              </a:ext>
            </a:extLst>
          </p:cNvPr>
          <p:cNvSpPr/>
          <p:nvPr/>
        </p:nvSpPr>
        <p:spPr>
          <a:xfrm>
            <a:off x="2758696"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3</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0" name="正方形/長方形 99">
            <a:extLst>
              <a:ext uri="{FF2B5EF4-FFF2-40B4-BE49-F238E27FC236}">
                <a16:creationId xmlns:a16="http://schemas.microsoft.com/office/drawing/2014/main" id="{BC7897AC-FB56-40AD-80FA-6014C5DF52DC}"/>
              </a:ext>
            </a:extLst>
          </p:cNvPr>
          <p:cNvSpPr/>
          <p:nvPr/>
        </p:nvSpPr>
        <p:spPr>
          <a:xfrm>
            <a:off x="3143934"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4</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C30D4D86-41D3-474C-9019-C384AF47D81C}"/>
              </a:ext>
            </a:extLst>
          </p:cNvPr>
          <p:cNvSpPr/>
          <p:nvPr/>
        </p:nvSpPr>
        <p:spPr>
          <a:xfrm>
            <a:off x="3529171"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5</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2" name="正方形/長方形 101">
            <a:extLst>
              <a:ext uri="{FF2B5EF4-FFF2-40B4-BE49-F238E27FC236}">
                <a16:creationId xmlns:a16="http://schemas.microsoft.com/office/drawing/2014/main" id="{6336139A-E527-4AD4-BBA3-BDDF5A7418FE}"/>
              </a:ext>
            </a:extLst>
          </p:cNvPr>
          <p:cNvSpPr/>
          <p:nvPr/>
        </p:nvSpPr>
        <p:spPr>
          <a:xfrm>
            <a:off x="3919959"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3" name="正方形/長方形 102">
            <a:extLst>
              <a:ext uri="{FF2B5EF4-FFF2-40B4-BE49-F238E27FC236}">
                <a16:creationId xmlns:a16="http://schemas.microsoft.com/office/drawing/2014/main" id="{CBF54B59-A617-4D6C-81C4-3FCAC5FFD8CD}"/>
              </a:ext>
            </a:extLst>
          </p:cNvPr>
          <p:cNvSpPr/>
          <p:nvPr/>
        </p:nvSpPr>
        <p:spPr>
          <a:xfrm>
            <a:off x="4305196"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7</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336B199F-F575-4CF0-B591-29D9E8F03E9B}"/>
              </a:ext>
            </a:extLst>
          </p:cNvPr>
          <p:cNvSpPr/>
          <p:nvPr/>
        </p:nvSpPr>
        <p:spPr>
          <a:xfrm>
            <a:off x="4690434"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8</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5" name="正方形/長方形 104">
            <a:extLst>
              <a:ext uri="{FF2B5EF4-FFF2-40B4-BE49-F238E27FC236}">
                <a16:creationId xmlns:a16="http://schemas.microsoft.com/office/drawing/2014/main" id="{859C5A32-7DC9-4132-AABF-B29091099A33}"/>
              </a:ext>
            </a:extLst>
          </p:cNvPr>
          <p:cNvSpPr/>
          <p:nvPr/>
        </p:nvSpPr>
        <p:spPr>
          <a:xfrm>
            <a:off x="5075671"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9</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8FDC0FE7-4C73-477F-8417-9594B8664964}"/>
              </a:ext>
            </a:extLst>
          </p:cNvPr>
          <p:cNvSpPr/>
          <p:nvPr/>
        </p:nvSpPr>
        <p:spPr>
          <a:xfrm>
            <a:off x="5460909" y="285286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10</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CF1140DB-CA3C-4AD4-AC6A-B7E2C6AEC1FF}"/>
              </a:ext>
            </a:extLst>
          </p:cNvPr>
          <p:cNvSpPr/>
          <p:nvPr/>
        </p:nvSpPr>
        <p:spPr>
          <a:xfrm>
            <a:off x="5810440" y="2038928"/>
            <a:ext cx="2067407" cy="27057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Bad condition data</a:t>
            </a:r>
          </a:p>
        </p:txBody>
      </p:sp>
      <p:sp>
        <p:nvSpPr>
          <p:cNvPr id="108" name="テキスト ボックス 107">
            <a:extLst>
              <a:ext uri="{FF2B5EF4-FFF2-40B4-BE49-F238E27FC236}">
                <a16:creationId xmlns:a16="http://schemas.microsoft.com/office/drawing/2014/main" id="{5FB4DF02-1716-43AE-9C93-07D8CD258D57}"/>
              </a:ext>
            </a:extLst>
          </p:cNvPr>
          <p:cNvSpPr txBox="1"/>
          <p:nvPr/>
        </p:nvSpPr>
        <p:spPr>
          <a:xfrm>
            <a:off x="3177236" y="5354347"/>
            <a:ext cx="1563248"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Learning data</a:t>
            </a:r>
            <a:endParaRPr kumimoji="1" lang="ja-JP" altLang="en-US" sz="1600" dirty="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A0D8E29-33F3-49B1-917C-C38E03D880A8}"/>
              </a:ext>
            </a:extLst>
          </p:cNvPr>
          <p:cNvSpPr txBox="1"/>
          <p:nvPr/>
        </p:nvSpPr>
        <p:spPr>
          <a:xfrm>
            <a:off x="5245218" y="5356991"/>
            <a:ext cx="1408271"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Testing data</a:t>
            </a:r>
            <a:endParaRPr kumimoji="1" lang="ja-JP" altLang="en-US" sz="1600" dirty="0">
              <a:latin typeface="Meiryo UI" panose="020B0604030504040204" pitchFamily="50" charset="-128"/>
              <a:ea typeface="Meiryo UI" panose="020B0604030504040204" pitchFamily="50" charset="-128"/>
            </a:endParaRPr>
          </a:p>
        </p:txBody>
      </p:sp>
      <p:sp>
        <p:nvSpPr>
          <p:cNvPr id="110" name="テキスト ボックス 109">
            <a:extLst>
              <a:ext uri="{FF2B5EF4-FFF2-40B4-BE49-F238E27FC236}">
                <a16:creationId xmlns:a16="http://schemas.microsoft.com/office/drawing/2014/main" id="{51C9DCF8-A763-40E5-8DCE-75C946BA5E68}"/>
              </a:ext>
            </a:extLst>
          </p:cNvPr>
          <p:cNvSpPr txBox="1"/>
          <p:nvPr/>
        </p:nvSpPr>
        <p:spPr>
          <a:xfrm>
            <a:off x="1119665" y="3491115"/>
            <a:ext cx="921342"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1</a:t>
            </a:r>
            <a:r>
              <a:rPr lang="en-US" altLang="ja-JP" sz="1600" baseline="30000" dirty="0">
                <a:latin typeface="Meiryo UI" panose="020B0604030504040204" pitchFamily="50" charset="-128"/>
                <a:ea typeface="Meiryo UI" panose="020B0604030504040204" pitchFamily="50" charset="-128"/>
              </a:rPr>
              <a:t>st</a:t>
            </a:r>
            <a:r>
              <a:rPr lang="en-US" altLang="ja-JP" sz="1600" dirty="0">
                <a:latin typeface="Meiryo UI" panose="020B0604030504040204" pitchFamily="50" charset="-128"/>
                <a:ea typeface="Meiryo UI" panose="020B0604030504040204" pitchFamily="50" charset="-128"/>
              </a:rPr>
              <a:t> Trial</a:t>
            </a:r>
            <a:endParaRPr kumimoji="1" lang="ja-JP" altLang="en-US" sz="1600" dirty="0">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E71F358E-0E31-4250-80C0-6696DD314A30}"/>
              </a:ext>
            </a:extLst>
          </p:cNvPr>
          <p:cNvSpPr txBox="1"/>
          <p:nvPr/>
        </p:nvSpPr>
        <p:spPr>
          <a:xfrm>
            <a:off x="1119664" y="3859703"/>
            <a:ext cx="976934"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2</a:t>
            </a:r>
            <a:r>
              <a:rPr lang="en-US" altLang="ja-JP" sz="1600" baseline="30000" dirty="0">
                <a:latin typeface="Meiryo UI" panose="020B0604030504040204" pitchFamily="50" charset="-128"/>
                <a:ea typeface="Meiryo UI" panose="020B0604030504040204" pitchFamily="50" charset="-128"/>
              </a:rPr>
              <a:t>nd</a:t>
            </a:r>
            <a:r>
              <a:rPr lang="en-US" altLang="ja-JP" sz="1600" dirty="0">
                <a:latin typeface="Meiryo UI" panose="020B0604030504040204" pitchFamily="50" charset="-128"/>
                <a:ea typeface="Meiryo UI" panose="020B0604030504040204" pitchFamily="50" charset="-128"/>
              </a:rPr>
              <a:t> Trial</a:t>
            </a:r>
            <a:endParaRPr kumimoji="1" lang="ja-JP" altLang="en-US" sz="1600" dirty="0">
              <a:latin typeface="Meiryo UI" panose="020B0604030504040204" pitchFamily="50" charset="-128"/>
              <a:ea typeface="Meiryo UI" panose="020B0604030504040204" pitchFamily="50" charset="-128"/>
            </a:endParaRPr>
          </a:p>
        </p:txBody>
      </p:sp>
      <p:sp>
        <p:nvSpPr>
          <p:cNvPr id="112" name="テキスト ボックス 111">
            <a:extLst>
              <a:ext uri="{FF2B5EF4-FFF2-40B4-BE49-F238E27FC236}">
                <a16:creationId xmlns:a16="http://schemas.microsoft.com/office/drawing/2014/main" id="{5F78A721-FAE3-4123-AE4F-C50D1E2FCC2B}"/>
              </a:ext>
            </a:extLst>
          </p:cNvPr>
          <p:cNvSpPr txBox="1"/>
          <p:nvPr/>
        </p:nvSpPr>
        <p:spPr>
          <a:xfrm>
            <a:off x="1113868" y="4297772"/>
            <a:ext cx="951030"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3</a:t>
            </a:r>
            <a:r>
              <a:rPr lang="en-US" altLang="ja-JP" sz="1600" baseline="30000" dirty="0">
                <a:latin typeface="Meiryo UI" panose="020B0604030504040204" pitchFamily="50" charset="-128"/>
                <a:ea typeface="Meiryo UI" panose="020B0604030504040204" pitchFamily="50" charset="-128"/>
              </a:rPr>
              <a:t>rd</a:t>
            </a:r>
            <a:r>
              <a:rPr lang="en-US" altLang="ja-JP" sz="1600" dirty="0">
                <a:latin typeface="Meiryo UI" panose="020B0604030504040204" pitchFamily="50" charset="-128"/>
                <a:ea typeface="Meiryo UI" panose="020B0604030504040204" pitchFamily="50" charset="-128"/>
              </a:rPr>
              <a:t> Trial</a:t>
            </a:r>
            <a:endParaRPr kumimoji="1" lang="ja-JP" altLang="en-US" sz="1600" dirty="0">
              <a:latin typeface="Meiryo UI" panose="020B0604030504040204" pitchFamily="50" charset="-128"/>
              <a:ea typeface="Meiryo UI" panose="020B0604030504040204" pitchFamily="50" charset="-128"/>
            </a:endParaRPr>
          </a:p>
        </p:txBody>
      </p:sp>
      <p:sp>
        <p:nvSpPr>
          <p:cNvPr id="113" name="テキスト ボックス 112">
            <a:extLst>
              <a:ext uri="{FF2B5EF4-FFF2-40B4-BE49-F238E27FC236}">
                <a16:creationId xmlns:a16="http://schemas.microsoft.com/office/drawing/2014/main" id="{AB6F1527-DE5C-4C14-BAC5-CE5EECB8109F}"/>
              </a:ext>
            </a:extLst>
          </p:cNvPr>
          <p:cNvSpPr txBox="1"/>
          <p:nvPr/>
        </p:nvSpPr>
        <p:spPr>
          <a:xfrm>
            <a:off x="1001881" y="4778367"/>
            <a:ext cx="107811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10</a:t>
            </a:r>
            <a:r>
              <a:rPr lang="en-US" altLang="ja-JP" sz="1600" baseline="30000" dirty="0">
                <a:latin typeface="Meiryo UI" panose="020B0604030504040204" pitchFamily="50" charset="-128"/>
                <a:ea typeface="Meiryo UI" panose="020B0604030504040204" pitchFamily="50" charset="-128"/>
              </a:rPr>
              <a:t>th</a:t>
            </a:r>
            <a:r>
              <a:rPr lang="en-US" altLang="ja-JP" sz="1600" dirty="0">
                <a:latin typeface="Meiryo UI" panose="020B0604030504040204" pitchFamily="50" charset="-128"/>
                <a:ea typeface="Meiryo UI" panose="020B0604030504040204" pitchFamily="50" charset="-128"/>
              </a:rPr>
              <a:t> Trial</a:t>
            </a:r>
            <a:endParaRPr kumimoji="1" lang="ja-JP" altLang="en-US" sz="1600" dirty="0">
              <a:latin typeface="Meiryo UI" panose="020B0604030504040204" pitchFamily="50" charset="-128"/>
              <a:ea typeface="Meiryo UI" panose="020B0604030504040204" pitchFamily="50" charset="-128"/>
            </a:endParaRPr>
          </a:p>
        </p:txBody>
      </p:sp>
      <p:sp>
        <p:nvSpPr>
          <p:cNvPr id="114" name="矢印: 下 113">
            <a:extLst>
              <a:ext uri="{FF2B5EF4-FFF2-40B4-BE49-F238E27FC236}">
                <a16:creationId xmlns:a16="http://schemas.microsoft.com/office/drawing/2014/main" id="{9325BCEE-2EBF-4B82-A29C-1EC5FFE4BD55}"/>
              </a:ext>
            </a:extLst>
          </p:cNvPr>
          <p:cNvSpPr/>
          <p:nvPr/>
        </p:nvSpPr>
        <p:spPr>
          <a:xfrm>
            <a:off x="4039640" y="3203066"/>
            <a:ext cx="414634" cy="21244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9893B598-94D3-448E-BCCC-483ADA153133}"/>
              </a:ext>
            </a:extLst>
          </p:cNvPr>
          <p:cNvSpPr txBox="1"/>
          <p:nvPr/>
        </p:nvSpPr>
        <p:spPr>
          <a:xfrm>
            <a:off x="4527008" y="3158728"/>
            <a:ext cx="3723712"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Make 10 different sets for 10 trials</a:t>
            </a:r>
            <a:endParaRPr kumimoji="1" lang="ja-JP" altLang="en-US" sz="1600" dirty="0">
              <a:latin typeface="Meiryo UI" panose="020B0604030504040204" pitchFamily="50" charset="-128"/>
              <a:ea typeface="Meiryo UI" panose="020B0604030504040204" pitchFamily="50" charset="-128"/>
            </a:endParaRPr>
          </a:p>
        </p:txBody>
      </p:sp>
      <p:sp>
        <p:nvSpPr>
          <p:cNvPr id="116" name="矢印: 下 115">
            <a:extLst>
              <a:ext uri="{FF2B5EF4-FFF2-40B4-BE49-F238E27FC236}">
                <a16:creationId xmlns:a16="http://schemas.microsoft.com/office/drawing/2014/main" id="{35BCB647-4174-43DF-BE12-B4ED1EDD8B34}"/>
              </a:ext>
            </a:extLst>
          </p:cNvPr>
          <p:cNvSpPr/>
          <p:nvPr/>
        </p:nvSpPr>
        <p:spPr>
          <a:xfrm>
            <a:off x="4043924" y="2419009"/>
            <a:ext cx="403046" cy="2896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12DB600C-B52A-4CCF-9782-F516AF42E238}"/>
              </a:ext>
            </a:extLst>
          </p:cNvPr>
          <p:cNvSpPr txBox="1"/>
          <p:nvPr/>
        </p:nvSpPr>
        <p:spPr>
          <a:xfrm>
            <a:off x="4451908" y="2244918"/>
            <a:ext cx="3924344" cy="584775"/>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Both normal and bad condition data </a:t>
            </a:r>
          </a:p>
          <a:p>
            <a:r>
              <a:rPr lang="en-US" altLang="ja-JP" sz="1600" dirty="0">
                <a:latin typeface="Meiryo UI" panose="020B0604030504040204" pitchFamily="50" charset="-128"/>
                <a:ea typeface="Meiryo UI" panose="020B0604030504040204" pitchFamily="50" charset="-128"/>
              </a:rPr>
              <a:t>are divided  into 10 sets, individually.</a:t>
            </a:r>
            <a:endParaRPr kumimoji="1" lang="ja-JP" altLang="en-US" sz="1600" dirty="0">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206081B1-E07C-4FAB-B07A-BF74BFFCD7BC}"/>
              </a:ext>
            </a:extLst>
          </p:cNvPr>
          <p:cNvSpPr/>
          <p:nvPr/>
        </p:nvSpPr>
        <p:spPr>
          <a:xfrm>
            <a:off x="1988221"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21DB47F5-6612-4E2D-8D7C-A8FAE4BAB9CB}"/>
              </a:ext>
            </a:extLst>
          </p:cNvPr>
          <p:cNvSpPr/>
          <p:nvPr/>
        </p:nvSpPr>
        <p:spPr>
          <a:xfrm>
            <a:off x="2373458"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0" name="正方形/長方形 129">
            <a:extLst>
              <a:ext uri="{FF2B5EF4-FFF2-40B4-BE49-F238E27FC236}">
                <a16:creationId xmlns:a16="http://schemas.microsoft.com/office/drawing/2014/main" id="{AF34B47C-4833-4143-B2BD-5FEFA95621CA}"/>
              </a:ext>
            </a:extLst>
          </p:cNvPr>
          <p:cNvSpPr/>
          <p:nvPr/>
        </p:nvSpPr>
        <p:spPr>
          <a:xfrm>
            <a:off x="2758696"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3</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8D9B6E45-D425-46E8-B7E4-CC592E1A4F8A}"/>
              </a:ext>
            </a:extLst>
          </p:cNvPr>
          <p:cNvSpPr/>
          <p:nvPr/>
        </p:nvSpPr>
        <p:spPr>
          <a:xfrm>
            <a:off x="3143934"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4</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2" name="正方形/長方形 131">
            <a:extLst>
              <a:ext uri="{FF2B5EF4-FFF2-40B4-BE49-F238E27FC236}">
                <a16:creationId xmlns:a16="http://schemas.microsoft.com/office/drawing/2014/main" id="{48818883-8005-4F2D-8334-62651B8B6EB5}"/>
              </a:ext>
            </a:extLst>
          </p:cNvPr>
          <p:cNvSpPr/>
          <p:nvPr/>
        </p:nvSpPr>
        <p:spPr>
          <a:xfrm>
            <a:off x="3529171"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5</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3" name="正方形/長方形 132">
            <a:extLst>
              <a:ext uri="{FF2B5EF4-FFF2-40B4-BE49-F238E27FC236}">
                <a16:creationId xmlns:a16="http://schemas.microsoft.com/office/drawing/2014/main" id="{9EF6CE5F-E71F-4C91-A034-D37E80BBCE4C}"/>
              </a:ext>
            </a:extLst>
          </p:cNvPr>
          <p:cNvSpPr/>
          <p:nvPr/>
        </p:nvSpPr>
        <p:spPr>
          <a:xfrm>
            <a:off x="3919959"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4" name="正方形/長方形 133">
            <a:extLst>
              <a:ext uri="{FF2B5EF4-FFF2-40B4-BE49-F238E27FC236}">
                <a16:creationId xmlns:a16="http://schemas.microsoft.com/office/drawing/2014/main" id="{741B4B17-887B-44E5-97C4-2D39AAB16106}"/>
              </a:ext>
            </a:extLst>
          </p:cNvPr>
          <p:cNvSpPr/>
          <p:nvPr/>
        </p:nvSpPr>
        <p:spPr>
          <a:xfrm>
            <a:off x="4305196"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7</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5" name="正方形/長方形 134">
            <a:extLst>
              <a:ext uri="{FF2B5EF4-FFF2-40B4-BE49-F238E27FC236}">
                <a16:creationId xmlns:a16="http://schemas.microsoft.com/office/drawing/2014/main" id="{7E572F78-58DE-4A23-BC0E-DA67B43FED62}"/>
              </a:ext>
            </a:extLst>
          </p:cNvPr>
          <p:cNvSpPr/>
          <p:nvPr/>
        </p:nvSpPr>
        <p:spPr>
          <a:xfrm>
            <a:off x="4690434"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8</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6" name="正方形/長方形 135">
            <a:extLst>
              <a:ext uri="{FF2B5EF4-FFF2-40B4-BE49-F238E27FC236}">
                <a16:creationId xmlns:a16="http://schemas.microsoft.com/office/drawing/2014/main" id="{EDC5DB1C-5EB9-40F7-979F-0B0EDA851621}"/>
              </a:ext>
            </a:extLst>
          </p:cNvPr>
          <p:cNvSpPr/>
          <p:nvPr/>
        </p:nvSpPr>
        <p:spPr>
          <a:xfrm>
            <a:off x="5075671" y="349140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9</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7" name="正方形/長方形 136">
            <a:extLst>
              <a:ext uri="{FF2B5EF4-FFF2-40B4-BE49-F238E27FC236}">
                <a16:creationId xmlns:a16="http://schemas.microsoft.com/office/drawing/2014/main" id="{D6EAC1E3-9234-4DF9-802D-75F897F0DCE0}"/>
              </a:ext>
            </a:extLst>
          </p:cNvPr>
          <p:cNvSpPr/>
          <p:nvPr/>
        </p:nvSpPr>
        <p:spPr>
          <a:xfrm>
            <a:off x="5590077" y="348636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10</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38" name="正方形/長方形 137">
            <a:extLst>
              <a:ext uri="{FF2B5EF4-FFF2-40B4-BE49-F238E27FC236}">
                <a16:creationId xmlns:a16="http://schemas.microsoft.com/office/drawing/2014/main" id="{E6EAD089-E5E1-4C9C-BC95-042150DD7C6A}"/>
              </a:ext>
            </a:extLst>
          </p:cNvPr>
          <p:cNvSpPr/>
          <p:nvPr/>
        </p:nvSpPr>
        <p:spPr>
          <a:xfrm>
            <a:off x="5939608" y="3479373"/>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39" name="正方形/長方形 138">
            <a:extLst>
              <a:ext uri="{FF2B5EF4-FFF2-40B4-BE49-F238E27FC236}">
                <a16:creationId xmlns:a16="http://schemas.microsoft.com/office/drawing/2014/main" id="{C7E67209-147F-4292-B5E3-C4B71C1E7693}"/>
              </a:ext>
            </a:extLst>
          </p:cNvPr>
          <p:cNvSpPr/>
          <p:nvPr/>
        </p:nvSpPr>
        <p:spPr>
          <a:xfrm>
            <a:off x="1992262"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0" name="正方形/長方形 139">
            <a:extLst>
              <a:ext uri="{FF2B5EF4-FFF2-40B4-BE49-F238E27FC236}">
                <a16:creationId xmlns:a16="http://schemas.microsoft.com/office/drawing/2014/main" id="{3962962D-A72A-44A7-81E3-A4474C705B3C}"/>
              </a:ext>
            </a:extLst>
          </p:cNvPr>
          <p:cNvSpPr/>
          <p:nvPr/>
        </p:nvSpPr>
        <p:spPr>
          <a:xfrm>
            <a:off x="2377499"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3</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1" name="正方形/長方形 140">
            <a:extLst>
              <a:ext uri="{FF2B5EF4-FFF2-40B4-BE49-F238E27FC236}">
                <a16:creationId xmlns:a16="http://schemas.microsoft.com/office/drawing/2014/main" id="{7318DACF-3376-439A-BA24-9855200E4D4F}"/>
              </a:ext>
            </a:extLst>
          </p:cNvPr>
          <p:cNvSpPr/>
          <p:nvPr/>
        </p:nvSpPr>
        <p:spPr>
          <a:xfrm>
            <a:off x="2762737"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4</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2" name="正方形/長方形 141">
            <a:extLst>
              <a:ext uri="{FF2B5EF4-FFF2-40B4-BE49-F238E27FC236}">
                <a16:creationId xmlns:a16="http://schemas.microsoft.com/office/drawing/2014/main" id="{F6DE2A85-258E-4EF3-A92D-03B3504E71BC}"/>
              </a:ext>
            </a:extLst>
          </p:cNvPr>
          <p:cNvSpPr/>
          <p:nvPr/>
        </p:nvSpPr>
        <p:spPr>
          <a:xfrm>
            <a:off x="3147975"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5</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3" name="正方形/長方形 142">
            <a:extLst>
              <a:ext uri="{FF2B5EF4-FFF2-40B4-BE49-F238E27FC236}">
                <a16:creationId xmlns:a16="http://schemas.microsoft.com/office/drawing/2014/main" id="{017F8190-05C3-4B6E-8CE2-AC38338CE680}"/>
              </a:ext>
            </a:extLst>
          </p:cNvPr>
          <p:cNvSpPr/>
          <p:nvPr/>
        </p:nvSpPr>
        <p:spPr>
          <a:xfrm>
            <a:off x="3538762"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4" name="正方形/長方形 143">
            <a:extLst>
              <a:ext uri="{FF2B5EF4-FFF2-40B4-BE49-F238E27FC236}">
                <a16:creationId xmlns:a16="http://schemas.microsoft.com/office/drawing/2014/main" id="{1C667B0C-442F-4610-9D66-0FA34C8D482B}"/>
              </a:ext>
            </a:extLst>
          </p:cNvPr>
          <p:cNvSpPr/>
          <p:nvPr/>
        </p:nvSpPr>
        <p:spPr>
          <a:xfrm>
            <a:off x="3924000"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7</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5" name="正方形/長方形 144">
            <a:extLst>
              <a:ext uri="{FF2B5EF4-FFF2-40B4-BE49-F238E27FC236}">
                <a16:creationId xmlns:a16="http://schemas.microsoft.com/office/drawing/2014/main" id="{C92B58BB-D836-4D5B-97E9-466A5F30C22B}"/>
              </a:ext>
            </a:extLst>
          </p:cNvPr>
          <p:cNvSpPr/>
          <p:nvPr/>
        </p:nvSpPr>
        <p:spPr>
          <a:xfrm>
            <a:off x="4309237"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8</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6" name="正方形/長方形 145">
            <a:extLst>
              <a:ext uri="{FF2B5EF4-FFF2-40B4-BE49-F238E27FC236}">
                <a16:creationId xmlns:a16="http://schemas.microsoft.com/office/drawing/2014/main" id="{9A97CE07-F0A9-40AE-BC5A-625BEECE1957}"/>
              </a:ext>
            </a:extLst>
          </p:cNvPr>
          <p:cNvSpPr/>
          <p:nvPr/>
        </p:nvSpPr>
        <p:spPr>
          <a:xfrm>
            <a:off x="4694475" y="3903345"/>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9</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7" name="正方形/長方形 146">
            <a:extLst>
              <a:ext uri="{FF2B5EF4-FFF2-40B4-BE49-F238E27FC236}">
                <a16:creationId xmlns:a16="http://schemas.microsoft.com/office/drawing/2014/main" id="{563062CF-3509-4B13-A4C4-E1107686BA7C}"/>
              </a:ext>
            </a:extLst>
          </p:cNvPr>
          <p:cNvSpPr/>
          <p:nvPr/>
        </p:nvSpPr>
        <p:spPr>
          <a:xfrm>
            <a:off x="5590077" y="385956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48" name="正方形/長方形 147">
            <a:extLst>
              <a:ext uri="{FF2B5EF4-FFF2-40B4-BE49-F238E27FC236}">
                <a16:creationId xmlns:a16="http://schemas.microsoft.com/office/drawing/2014/main" id="{F88A090A-676C-4B45-B7FB-2F5F7A4744B3}"/>
              </a:ext>
            </a:extLst>
          </p:cNvPr>
          <p:cNvSpPr/>
          <p:nvPr/>
        </p:nvSpPr>
        <p:spPr>
          <a:xfrm>
            <a:off x="5939608" y="3852577"/>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9" name="正方形/長方形 148">
            <a:extLst>
              <a:ext uri="{FF2B5EF4-FFF2-40B4-BE49-F238E27FC236}">
                <a16:creationId xmlns:a16="http://schemas.microsoft.com/office/drawing/2014/main" id="{AD7528A0-7BBD-4EBD-B377-30AB37372C12}"/>
              </a:ext>
            </a:extLst>
          </p:cNvPr>
          <p:cNvSpPr/>
          <p:nvPr/>
        </p:nvSpPr>
        <p:spPr>
          <a:xfrm>
            <a:off x="1976633"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3</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0" name="正方形/長方形 149">
            <a:extLst>
              <a:ext uri="{FF2B5EF4-FFF2-40B4-BE49-F238E27FC236}">
                <a16:creationId xmlns:a16="http://schemas.microsoft.com/office/drawing/2014/main" id="{FE3F3F32-5DD9-4F2A-AEF6-6E0BA84E3B7D}"/>
              </a:ext>
            </a:extLst>
          </p:cNvPr>
          <p:cNvSpPr/>
          <p:nvPr/>
        </p:nvSpPr>
        <p:spPr>
          <a:xfrm>
            <a:off x="2361871"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4</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1" name="正方形/長方形 150">
            <a:extLst>
              <a:ext uri="{FF2B5EF4-FFF2-40B4-BE49-F238E27FC236}">
                <a16:creationId xmlns:a16="http://schemas.microsoft.com/office/drawing/2014/main" id="{72C6AFEA-6854-4E4E-A853-5D97ADD7EE8F}"/>
              </a:ext>
            </a:extLst>
          </p:cNvPr>
          <p:cNvSpPr/>
          <p:nvPr/>
        </p:nvSpPr>
        <p:spPr>
          <a:xfrm>
            <a:off x="2747109"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5</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2" name="正方形/長方形 151">
            <a:extLst>
              <a:ext uri="{FF2B5EF4-FFF2-40B4-BE49-F238E27FC236}">
                <a16:creationId xmlns:a16="http://schemas.microsoft.com/office/drawing/2014/main" id="{B26DAB3F-5847-4F09-86AA-009D84F73D22}"/>
              </a:ext>
            </a:extLst>
          </p:cNvPr>
          <p:cNvSpPr/>
          <p:nvPr/>
        </p:nvSpPr>
        <p:spPr>
          <a:xfrm>
            <a:off x="3137896"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3" name="正方形/長方形 152">
            <a:extLst>
              <a:ext uri="{FF2B5EF4-FFF2-40B4-BE49-F238E27FC236}">
                <a16:creationId xmlns:a16="http://schemas.microsoft.com/office/drawing/2014/main" id="{07430F2E-D595-475B-91FF-176A54D32B0E}"/>
              </a:ext>
            </a:extLst>
          </p:cNvPr>
          <p:cNvSpPr/>
          <p:nvPr/>
        </p:nvSpPr>
        <p:spPr>
          <a:xfrm>
            <a:off x="3523134"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7</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4" name="正方形/長方形 153">
            <a:extLst>
              <a:ext uri="{FF2B5EF4-FFF2-40B4-BE49-F238E27FC236}">
                <a16:creationId xmlns:a16="http://schemas.microsoft.com/office/drawing/2014/main" id="{233FBEE9-193F-46D4-BE29-FB3A7D6A690F}"/>
              </a:ext>
            </a:extLst>
          </p:cNvPr>
          <p:cNvSpPr/>
          <p:nvPr/>
        </p:nvSpPr>
        <p:spPr>
          <a:xfrm>
            <a:off x="3908371"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8</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5" name="正方形/長方形 154">
            <a:extLst>
              <a:ext uri="{FF2B5EF4-FFF2-40B4-BE49-F238E27FC236}">
                <a16:creationId xmlns:a16="http://schemas.microsoft.com/office/drawing/2014/main" id="{866C0339-F534-45E1-9A35-F097F9D36729}"/>
              </a:ext>
            </a:extLst>
          </p:cNvPr>
          <p:cNvSpPr/>
          <p:nvPr/>
        </p:nvSpPr>
        <p:spPr>
          <a:xfrm>
            <a:off x="4293609" y="4335328"/>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9</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6" name="正方形/長方形 155">
            <a:extLst>
              <a:ext uri="{FF2B5EF4-FFF2-40B4-BE49-F238E27FC236}">
                <a16:creationId xmlns:a16="http://schemas.microsoft.com/office/drawing/2014/main" id="{E768A40B-DC5B-42A4-B635-4826719BAC90}"/>
              </a:ext>
            </a:extLst>
          </p:cNvPr>
          <p:cNvSpPr/>
          <p:nvPr/>
        </p:nvSpPr>
        <p:spPr>
          <a:xfrm>
            <a:off x="5590077" y="4286031"/>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57" name="正方形/長方形 156">
            <a:extLst>
              <a:ext uri="{FF2B5EF4-FFF2-40B4-BE49-F238E27FC236}">
                <a16:creationId xmlns:a16="http://schemas.microsoft.com/office/drawing/2014/main" id="{200F7729-1066-4B5A-99B7-8A2948A8FF2D}"/>
              </a:ext>
            </a:extLst>
          </p:cNvPr>
          <p:cNvSpPr/>
          <p:nvPr/>
        </p:nvSpPr>
        <p:spPr>
          <a:xfrm>
            <a:off x="5939608" y="4279040"/>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3</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58" name="テキスト ボックス 157">
            <a:extLst>
              <a:ext uri="{FF2B5EF4-FFF2-40B4-BE49-F238E27FC236}">
                <a16:creationId xmlns:a16="http://schemas.microsoft.com/office/drawing/2014/main" id="{72A5E184-A821-44FD-87DD-1DB3E607142F}"/>
              </a:ext>
            </a:extLst>
          </p:cNvPr>
          <p:cNvSpPr txBox="1"/>
          <p:nvPr/>
        </p:nvSpPr>
        <p:spPr>
          <a:xfrm>
            <a:off x="3546554" y="4539814"/>
            <a:ext cx="492443" cy="338554"/>
          </a:xfrm>
          <a:prstGeom prst="rect">
            <a:avLst/>
          </a:prstGeom>
          <a:noFill/>
          <a:ln>
            <a:solidFill>
              <a:srgbClr val="2F5597"/>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59" name="正方形/長方形 158">
            <a:extLst>
              <a:ext uri="{FF2B5EF4-FFF2-40B4-BE49-F238E27FC236}">
                <a16:creationId xmlns:a16="http://schemas.microsoft.com/office/drawing/2014/main" id="{B04B5D70-2AA6-48AC-A560-7A7E292D50DE}"/>
              </a:ext>
            </a:extLst>
          </p:cNvPr>
          <p:cNvSpPr/>
          <p:nvPr/>
        </p:nvSpPr>
        <p:spPr>
          <a:xfrm>
            <a:off x="2373458"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0" name="正方形/長方形 159">
            <a:extLst>
              <a:ext uri="{FF2B5EF4-FFF2-40B4-BE49-F238E27FC236}">
                <a16:creationId xmlns:a16="http://schemas.microsoft.com/office/drawing/2014/main" id="{A147C91A-1779-45A5-9E7C-B2B6973523BB}"/>
              </a:ext>
            </a:extLst>
          </p:cNvPr>
          <p:cNvSpPr/>
          <p:nvPr/>
        </p:nvSpPr>
        <p:spPr>
          <a:xfrm>
            <a:off x="2758696"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1" name="正方形/長方形 160">
            <a:extLst>
              <a:ext uri="{FF2B5EF4-FFF2-40B4-BE49-F238E27FC236}">
                <a16:creationId xmlns:a16="http://schemas.microsoft.com/office/drawing/2014/main" id="{D022F47A-2237-4463-B5EC-15C3E8794927}"/>
              </a:ext>
            </a:extLst>
          </p:cNvPr>
          <p:cNvSpPr/>
          <p:nvPr/>
        </p:nvSpPr>
        <p:spPr>
          <a:xfrm>
            <a:off x="3143934"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3</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2" name="正方形/長方形 161">
            <a:extLst>
              <a:ext uri="{FF2B5EF4-FFF2-40B4-BE49-F238E27FC236}">
                <a16:creationId xmlns:a16="http://schemas.microsoft.com/office/drawing/2014/main" id="{CC6BA93D-B1E1-4771-A132-D0BAB9562EAE}"/>
              </a:ext>
            </a:extLst>
          </p:cNvPr>
          <p:cNvSpPr/>
          <p:nvPr/>
        </p:nvSpPr>
        <p:spPr>
          <a:xfrm>
            <a:off x="3529171"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4</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3" name="正方形/長方形 162">
            <a:extLst>
              <a:ext uri="{FF2B5EF4-FFF2-40B4-BE49-F238E27FC236}">
                <a16:creationId xmlns:a16="http://schemas.microsoft.com/office/drawing/2014/main" id="{B8C6C22A-BB72-4192-821A-F839A0DDC7A0}"/>
              </a:ext>
            </a:extLst>
          </p:cNvPr>
          <p:cNvSpPr/>
          <p:nvPr/>
        </p:nvSpPr>
        <p:spPr>
          <a:xfrm>
            <a:off x="3914409"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5</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4" name="正方形/長方形 163">
            <a:extLst>
              <a:ext uri="{FF2B5EF4-FFF2-40B4-BE49-F238E27FC236}">
                <a16:creationId xmlns:a16="http://schemas.microsoft.com/office/drawing/2014/main" id="{C6C792A5-EB59-4266-B696-7D271A287283}"/>
              </a:ext>
            </a:extLst>
          </p:cNvPr>
          <p:cNvSpPr/>
          <p:nvPr/>
        </p:nvSpPr>
        <p:spPr>
          <a:xfrm>
            <a:off x="4305196"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5" name="正方形/長方形 164">
            <a:extLst>
              <a:ext uri="{FF2B5EF4-FFF2-40B4-BE49-F238E27FC236}">
                <a16:creationId xmlns:a16="http://schemas.microsoft.com/office/drawing/2014/main" id="{8FDCC57F-B046-40BB-993B-7CF497F52228}"/>
              </a:ext>
            </a:extLst>
          </p:cNvPr>
          <p:cNvSpPr/>
          <p:nvPr/>
        </p:nvSpPr>
        <p:spPr>
          <a:xfrm>
            <a:off x="4690434"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7</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6" name="正方形/長方形 165">
            <a:extLst>
              <a:ext uri="{FF2B5EF4-FFF2-40B4-BE49-F238E27FC236}">
                <a16:creationId xmlns:a16="http://schemas.microsoft.com/office/drawing/2014/main" id="{1E4F4014-0EFA-469A-873A-534DE224AA90}"/>
              </a:ext>
            </a:extLst>
          </p:cNvPr>
          <p:cNvSpPr/>
          <p:nvPr/>
        </p:nvSpPr>
        <p:spPr>
          <a:xfrm>
            <a:off x="5075671" y="4806484"/>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8</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7" name="正方形/長方形 166">
            <a:extLst>
              <a:ext uri="{FF2B5EF4-FFF2-40B4-BE49-F238E27FC236}">
                <a16:creationId xmlns:a16="http://schemas.microsoft.com/office/drawing/2014/main" id="{B861335A-1B00-44EE-BC9E-DECB17743061}"/>
              </a:ext>
            </a:extLst>
          </p:cNvPr>
          <p:cNvSpPr/>
          <p:nvPr/>
        </p:nvSpPr>
        <p:spPr>
          <a:xfrm>
            <a:off x="5590077" y="4813080"/>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９</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8" name="正方形/長方形 167">
            <a:extLst>
              <a:ext uri="{FF2B5EF4-FFF2-40B4-BE49-F238E27FC236}">
                <a16:creationId xmlns:a16="http://schemas.microsoft.com/office/drawing/2014/main" id="{9F212FDD-98F7-4DA9-898E-985C31B0CF49}"/>
              </a:ext>
            </a:extLst>
          </p:cNvPr>
          <p:cNvSpPr/>
          <p:nvPr/>
        </p:nvSpPr>
        <p:spPr>
          <a:xfrm>
            <a:off x="5939608" y="4806090"/>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9" name="右中かっこ 168">
            <a:extLst>
              <a:ext uri="{FF2B5EF4-FFF2-40B4-BE49-F238E27FC236}">
                <a16:creationId xmlns:a16="http://schemas.microsoft.com/office/drawing/2014/main" id="{D6A308A4-CA8A-4BE4-A9D8-936C8069D286}"/>
              </a:ext>
            </a:extLst>
          </p:cNvPr>
          <p:cNvSpPr/>
          <p:nvPr/>
        </p:nvSpPr>
        <p:spPr>
          <a:xfrm rot="5400000">
            <a:off x="3637848" y="3518676"/>
            <a:ext cx="88042" cy="3377568"/>
          </a:xfrm>
          <a:prstGeom prst="rightBrace">
            <a:avLst>
              <a:gd name="adj1" fmla="val 49568"/>
              <a:gd name="adj2" fmla="val 50000"/>
            </a:avLst>
          </a:prstGeom>
          <a:ln w="38100">
            <a:solidFill>
              <a:srgbClr val="91AD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70" name="右中かっこ 169">
            <a:extLst>
              <a:ext uri="{FF2B5EF4-FFF2-40B4-BE49-F238E27FC236}">
                <a16:creationId xmlns:a16="http://schemas.microsoft.com/office/drawing/2014/main" id="{C1587F17-6FC3-4572-B31E-DEC5F5C07EB1}"/>
              </a:ext>
            </a:extLst>
          </p:cNvPr>
          <p:cNvSpPr/>
          <p:nvPr/>
        </p:nvSpPr>
        <p:spPr>
          <a:xfrm rot="5400000">
            <a:off x="5777516" y="4934765"/>
            <a:ext cx="95968" cy="558039"/>
          </a:xfrm>
          <a:prstGeom prst="rightBrace">
            <a:avLst>
              <a:gd name="adj1" fmla="val 17790"/>
              <a:gd name="adj2" fmla="val 50000"/>
            </a:avLst>
          </a:prstGeom>
          <a:ln w="38100">
            <a:solidFill>
              <a:srgbClr val="91AD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71" name="正方形/長方形 170">
            <a:extLst>
              <a:ext uri="{FF2B5EF4-FFF2-40B4-BE49-F238E27FC236}">
                <a16:creationId xmlns:a16="http://schemas.microsoft.com/office/drawing/2014/main" id="{DA209F2C-4489-4391-A6FC-25E6B97BE5AA}"/>
              </a:ext>
            </a:extLst>
          </p:cNvPr>
          <p:cNvSpPr/>
          <p:nvPr/>
        </p:nvSpPr>
        <p:spPr>
          <a:xfrm>
            <a:off x="1979530" y="4811616"/>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10</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72" name="正方形/長方形 171">
            <a:extLst>
              <a:ext uri="{FF2B5EF4-FFF2-40B4-BE49-F238E27FC236}">
                <a16:creationId xmlns:a16="http://schemas.microsoft.com/office/drawing/2014/main" id="{FAC9B1D9-246D-428C-B11E-FD23678B3463}"/>
              </a:ext>
            </a:extLst>
          </p:cNvPr>
          <p:cNvSpPr/>
          <p:nvPr/>
        </p:nvSpPr>
        <p:spPr>
          <a:xfrm>
            <a:off x="5079313" y="4332981"/>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73" name="正方形/長方形 172">
            <a:extLst>
              <a:ext uri="{FF2B5EF4-FFF2-40B4-BE49-F238E27FC236}">
                <a16:creationId xmlns:a16="http://schemas.microsoft.com/office/drawing/2014/main" id="{B4801F42-1E8D-43B0-9782-6BCACA478736}"/>
              </a:ext>
            </a:extLst>
          </p:cNvPr>
          <p:cNvSpPr/>
          <p:nvPr/>
        </p:nvSpPr>
        <p:spPr>
          <a:xfrm>
            <a:off x="4685385" y="4338113"/>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10</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74" name="正方形/長方形 173">
            <a:extLst>
              <a:ext uri="{FF2B5EF4-FFF2-40B4-BE49-F238E27FC236}">
                <a16:creationId xmlns:a16="http://schemas.microsoft.com/office/drawing/2014/main" id="{1E89A24D-C696-4020-90B9-1B5992D7983B}"/>
              </a:ext>
            </a:extLst>
          </p:cNvPr>
          <p:cNvSpPr/>
          <p:nvPr/>
        </p:nvSpPr>
        <p:spPr>
          <a:xfrm>
            <a:off x="5075671" y="3902729"/>
            <a:ext cx="306722" cy="267921"/>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a:solidFill>
                  <a:schemeClr val="bg1"/>
                </a:solidFill>
                <a:latin typeface="Meiryo UI" panose="020B0604030504040204" pitchFamily="50" charset="-128"/>
                <a:ea typeface="Meiryo UI" panose="020B0604030504040204" pitchFamily="50" charset="-128"/>
              </a:rPr>
              <a:t>10</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500" name="スライド番号プレースホルダー 499">
            <a:extLst>
              <a:ext uri="{FF2B5EF4-FFF2-40B4-BE49-F238E27FC236}">
                <a16:creationId xmlns:a16="http://schemas.microsoft.com/office/drawing/2014/main" id="{CE819939-AD3B-4F92-9408-07E51B0A44EE}"/>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37</a:t>
            </a:fld>
            <a:endParaRPr kumimoji="1" lang="ja-JP" altLang="en-US"/>
          </a:p>
        </p:txBody>
      </p:sp>
      <p:sp>
        <p:nvSpPr>
          <p:cNvPr id="89" name="テキスト ボックス 88">
            <a:extLst>
              <a:ext uri="{FF2B5EF4-FFF2-40B4-BE49-F238E27FC236}">
                <a16:creationId xmlns:a16="http://schemas.microsoft.com/office/drawing/2014/main" id="{270BFA34-5D37-40E1-F9DF-248E8F4BA168}"/>
              </a:ext>
            </a:extLst>
          </p:cNvPr>
          <p:cNvSpPr txBox="1"/>
          <p:nvPr/>
        </p:nvSpPr>
        <p:spPr>
          <a:xfrm>
            <a:off x="103676" y="786906"/>
            <a:ext cx="7939289" cy="861774"/>
          </a:xfrm>
          <a:prstGeom prst="rect">
            <a:avLst/>
          </a:prstGeom>
          <a:noFill/>
        </p:spPr>
        <p:txBody>
          <a:bodyPr wrap="square">
            <a:spAutoFit/>
          </a:bodyPr>
          <a:lstStyle/>
          <a:p>
            <a:r>
              <a:rPr kumimoji="1" lang="en-US" altLang="ja-JP" sz="25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lang="ja-JP" altLang="en-US" dirty="0"/>
          </a:p>
        </p:txBody>
      </p:sp>
      <p:sp>
        <p:nvSpPr>
          <p:cNvPr id="90" name="正方形/長方形 89">
            <a:extLst>
              <a:ext uri="{FF2B5EF4-FFF2-40B4-BE49-F238E27FC236}">
                <a16:creationId xmlns:a16="http://schemas.microsoft.com/office/drawing/2014/main" id="{B9BBC9BE-28FC-5F95-1E5A-38CD94B00378}"/>
              </a:ext>
            </a:extLst>
          </p:cNvPr>
          <p:cNvSpPr/>
          <p:nvPr/>
        </p:nvSpPr>
        <p:spPr>
          <a:xfrm>
            <a:off x="5868488" y="2859613"/>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1" name="正方形/長方形 90">
            <a:extLst>
              <a:ext uri="{FF2B5EF4-FFF2-40B4-BE49-F238E27FC236}">
                <a16:creationId xmlns:a16="http://schemas.microsoft.com/office/drawing/2014/main" id="{5EB3B952-3918-A467-6751-478A66C92D57}"/>
              </a:ext>
            </a:extLst>
          </p:cNvPr>
          <p:cNvSpPr/>
          <p:nvPr/>
        </p:nvSpPr>
        <p:spPr>
          <a:xfrm>
            <a:off x="6105952" y="2856897"/>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0A51F1C0-7F6A-F8E6-426D-40FCAAA9B897}"/>
              </a:ext>
            </a:extLst>
          </p:cNvPr>
          <p:cNvSpPr/>
          <p:nvPr/>
        </p:nvSpPr>
        <p:spPr>
          <a:xfrm>
            <a:off x="6322144" y="2866800"/>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3</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3" name="正方形/長方形 92">
            <a:extLst>
              <a:ext uri="{FF2B5EF4-FFF2-40B4-BE49-F238E27FC236}">
                <a16:creationId xmlns:a16="http://schemas.microsoft.com/office/drawing/2014/main" id="{BCDB0205-B5FC-307B-DB70-65CBF1915DC8}"/>
              </a:ext>
            </a:extLst>
          </p:cNvPr>
          <p:cNvSpPr/>
          <p:nvPr/>
        </p:nvSpPr>
        <p:spPr>
          <a:xfrm>
            <a:off x="7768408" y="2865057"/>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4" name="正方形/長方形 93">
            <a:extLst>
              <a:ext uri="{FF2B5EF4-FFF2-40B4-BE49-F238E27FC236}">
                <a16:creationId xmlns:a16="http://schemas.microsoft.com/office/drawing/2014/main" id="{2D106D12-4B4C-E952-ECC3-C52C23A50E1F}"/>
              </a:ext>
            </a:extLst>
          </p:cNvPr>
          <p:cNvSpPr/>
          <p:nvPr/>
        </p:nvSpPr>
        <p:spPr>
          <a:xfrm>
            <a:off x="6531258" y="2863151"/>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95" name="正方形/長方形 94">
            <a:extLst>
              <a:ext uri="{FF2B5EF4-FFF2-40B4-BE49-F238E27FC236}">
                <a16:creationId xmlns:a16="http://schemas.microsoft.com/office/drawing/2014/main" id="{95F553FF-2BBD-E291-150E-BCF144479F64}"/>
              </a:ext>
            </a:extLst>
          </p:cNvPr>
          <p:cNvSpPr/>
          <p:nvPr/>
        </p:nvSpPr>
        <p:spPr>
          <a:xfrm>
            <a:off x="6736824" y="2860435"/>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5</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5" name="正方形/長方形 174">
            <a:extLst>
              <a:ext uri="{FF2B5EF4-FFF2-40B4-BE49-F238E27FC236}">
                <a16:creationId xmlns:a16="http://schemas.microsoft.com/office/drawing/2014/main" id="{ACACF70B-514F-E48B-5FD1-50D16B113543}"/>
              </a:ext>
            </a:extLst>
          </p:cNvPr>
          <p:cNvSpPr/>
          <p:nvPr/>
        </p:nvSpPr>
        <p:spPr>
          <a:xfrm>
            <a:off x="6953019" y="2859705"/>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6</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6" name="正方形/長方形 175">
            <a:extLst>
              <a:ext uri="{FF2B5EF4-FFF2-40B4-BE49-F238E27FC236}">
                <a16:creationId xmlns:a16="http://schemas.microsoft.com/office/drawing/2014/main" id="{B139F7EA-4785-A997-6388-A83CC541449A}"/>
              </a:ext>
            </a:extLst>
          </p:cNvPr>
          <p:cNvSpPr/>
          <p:nvPr/>
        </p:nvSpPr>
        <p:spPr>
          <a:xfrm>
            <a:off x="7147944" y="2873788"/>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7</a:t>
            </a:r>
          </a:p>
        </p:txBody>
      </p:sp>
      <p:sp>
        <p:nvSpPr>
          <p:cNvPr id="177" name="正方形/長方形 176">
            <a:extLst>
              <a:ext uri="{FF2B5EF4-FFF2-40B4-BE49-F238E27FC236}">
                <a16:creationId xmlns:a16="http://schemas.microsoft.com/office/drawing/2014/main" id="{0CFA7417-6F35-2EB2-0B2A-C1D5DC9E2F5C}"/>
              </a:ext>
            </a:extLst>
          </p:cNvPr>
          <p:cNvSpPr/>
          <p:nvPr/>
        </p:nvSpPr>
        <p:spPr>
          <a:xfrm>
            <a:off x="7353507" y="2871072"/>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8</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8" name="正方形/長方形 177">
            <a:extLst>
              <a:ext uri="{FF2B5EF4-FFF2-40B4-BE49-F238E27FC236}">
                <a16:creationId xmlns:a16="http://schemas.microsoft.com/office/drawing/2014/main" id="{C22EC7D1-7F50-F0ED-0F30-8423D9532F75}"/>
              </a:ext>
            </a:extLst>
          </p:cNvPr>
          <p:cNvSpPr/>
          <p:nvPr/>
        </p:nvSpPr>
        <p:spPr>
          <a:xfrm>
            <a:off x="7559070" y="2880975"/>
            <a:ext cx="108587" cy="267921"/>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9</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79" name="正方形/長方形 178">
            <a:extLst>
              <a:ext uri="{FF2B5EF4-FFF2-40B4-BE49-F238E27FC236}">
                <a16:creationId xmlns:a16="http://schemas.microsoft.com/office/drawing/2014/main" id="{851B93FE-C0AC-71EA-7E05-AEE0164FD06F}"/>
              </a:ext>
            </a:extLst>
          </p:cNvPr>
          <p:cNvSpPr/>
          <p:nvPr/>
        </p:nvSpPr>
        <p:spPr>
          <a:xfrm>
            <a:off x="5720319" y="1829817"/>
            <a:ext cx="2785729" cy="196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Meiryo UI" panose="020B0604030504040204" pitchFamily="50" charset="-128"/>
                <a:ea typeface="Meiryo UI" panose="020B0604030504040204" pitchFamily="50" charset="-128"/>
              </a:rPr>
              <a:t>Abnormal condition data</a:t>
            </a:r>
          </a:p>
        </p:txBody>
      </p:sp>
    </p:spTree>
    <p:extLst>
      <p:ext uri="{BB962C8B-B14F-4D97-AF65-F5344CB8AC3E}">
        <p14:creationId xmlns:p14="http://schemas.microsoft.com/office/powerpoint/2010/main" val="2193532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19EF16EA-444A-40F7-4456-2F63037B3E5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F9A91F02-EC17-4955-A6BC-BD9A45035B2F}"/>
              </a:ext>
            </a:extLst>
          </p:cNvPr>
          <p:cNvSpPr>
            <a:spLocks noGrp="1"/>
          </p:cNvSpPr>
          <p:nvPr>
            <p:ph type="title"/>
          </p:nvPr>
        </p:nvSpPr>
        <p:spPr/>
        <p:txBody>
          <a:bodyPr>
            <a:noAutofit/>
          </a:bodyPr>
          <a:lstStyle/>
          <a:p>
            <a:r>
              <a:rPr lang="en-US" altLang="ja-JP" sz="24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280047" y="847785"/>
            <a:ext cx="8679600" cy="371415"/>
          </a:xfrm>
        </p:spPr>
        <p:txBody>
          <a:bodyPr/>
          <a:lstStyle/>
          <a:p>
            <a:r>
              <a:rPr kumimoji="1" lang="en-US" altLang="ja-JP" dirty="0"/>
              <a:t>A way of scoring in detecting abnormal condition</a:t>
            </a:r>
            <a:br>
              <a:rPr kumimoji="1" lang="en-US" altLang="ja-JP" dirty="0"/>
            </a:br>
            <a:r>
              <a:rPr kumimoji="1" lang="ja-JP" altLang="en-US" dirty="0"/>
              <a:t>　</a:t>
            </a:r>
            <a:endParaRPr lang="en-US" altLang="ja-JP" dirty="0"/>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endParaRPr kumimoji="1" lang="ja-JP" altLang="en-US" dirty="0"/>
          </a:p>
        </p:txBody>
      </p:sp>
      <p:cxnSp>
        <p:nvCxnSpPr>
          <p:cNvPr id="18" name="直線矢印コネクタ 17">
            <a:extLst>
              <a:ext uri="{FF2B5EF4-FFF2-40B4-BE49-F238E27FC236}">
                <a16:creationId xmlns:a16="http://schemas.microsoft.com/office/drawing/2014/main" id="{C4445D3C-FF39-4A6B-B0FC-0ABCD6DCFD55}"/>
              </a:ext>
            </a:extLst>
          </p:cNvPr>
          <p:cNvCxnSpPr>
            <a:cxnSpLocks/>
          </p:cNvCxnSpPr>
          <p:nvPr/>
        </p:nvCxnSpPr>
        <p:spPr>
          <a:xfrm>
            <a:off x="754913" y="2876437"/>
            <a:ext cx="7729869" cy="0"/>
          </a:xfrm>
          <a:prstGeom prst="straightConnector1">
            <a:avLst/>
          </a:prstGeom>
          <a:ln w="66675" cmpd="sng">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EEF3A72-A68B-48AE-931E-ED8B3B4AA0C2}"/>
              </a:ext>
            </a:extLst>
          </p:cNvPr>
          <p:cNvSpPr txBox="1"/>
          <p:nvPr/>
        </p:nvSpPr>
        <p:spPr>
          <a:xfrm>
            <a:off x="614786" y="2938285"/>
            <a:ext cx="41549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０</a:t>
            </a:r>
          </a:p>
        </p:txBody>
      </p:sp>
      <p:sp>
        <p:nvSpPr>
          <p:cNvPr id="20" name="テキスト ボックス 19">
            <a:extLst>
              <a:ext uri="{FF2B5EF4-FFF2-40B4-BE49-F238E27FC236}">
                <a16:creationId xmlns:a16="http://schemas.microsoft.com/office/drawing/2014/main" id="{A561709F-1488-4CD7-B5DD-9D7457478F5A}"/>
              </a:ext>
            </a:extLst>
          </p:cNvPr>
          <p:cNvSpPr txBox="1"/>
          <p:nvPr/>
        </p:nvSpPr>
        <p:spPr>
          <a:xfrm>
            <a:off x="8178370" y="3002080"/>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a:t>
            </a: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537DF6-FC0B-4893-8AE7-421083F1EB7D}"/>
              </a:ext>
            </a:extLst>
          </p:cNvPr>
          <p:cNvSpPr txBox="1"/>
          <p:nvPr/>
        </p:nvSpPr>
        <p:spPr>
          <a:xfrm>
            <a:off x="2140632" y="2938285"/>
            <a:ext cx="5339923"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Score to detecting abnormal condition for 0-1</a:t>
            </a:r>
            <a:endParaRPr kumimoji="1" lang="ja-JP" altLang="en-US"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B620618-DDAD-42AD-BB6A-AFF810964D8C}"/>
              </a:ext>
            </a:extLst>
          </p:cNvPr>
          <p:cNvSpPr txBox="1"/>
          <p:nvPr/>
        </p:nvSpPr>
        <p:spPr>
          <a:xfrm>
            <a:off x="429475" y="2437847"/>
            <a:ext cx="867960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The higher score, the higher possibility of abnormal body condition is marked.</a:t>
            </a:r>
            <a:endParaRPr kumimoji="1" lang="ja-JP" altLang="en-US" sz="16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944EED5-7A02-433E-A67D-6D0137654E67}"/>
              </a:ext>
            </a:extLst>
          </p:cNvPr>
          <p:cNvSpPr txBox="1"/>
          <p:nvPr/>
        </p:nvSpPr>
        <p:spPr>
          <a:xfrm>
            <a:off x="578122" y="3535875"/>
            <a:ext cx="8113715" cy="1454110"/>
          </a:xfrm>
          <a:prstGeom prst="roundRect">
            <a:avLst>
              <a:gd name="adj" fmla="val 11918"/>
            </a:avLst>
          </a:prstGeom>
          <a:solidFill>
            <a:schemeClr val="bg1">
              <a:lumMod val="95000"/>
            </a:schemeClr>
          </a:solidFill>
        </p:spPr>
        <p:txBody>
          <a:bodyPr wrap="square" rtlCol="0">
            <a:spAutoFit/>
          </a:bodyPr>
          <a:lstStyle/>
          <a:p>
            <a:pPr marL="285750" indent="-285750">
              <a:buFont typeface="Wingdings" panose="05000000000000000000" pitchFamily="2" charset="2"/>
              <a:buChar char="l"/>
            </a:pPr>
            <a:r>
              <a:rPr kumimoji="1" lang="en-US" altLang="ja-JP" dirty="0">
                <a:latin typeface="Meiryo UI" panose="020B0604030504040204" pitchFamily="50" charset="-128"/>
                <a:ea typeface="Meiryo UI" panose="020B0604030504040204" pitchFamily="50" charset="-128"/>
              </a:rPr>
              <a:t>In case that body condition is abnormal when the score is over 0.9,</a:t>
            </a:r>
            <a:br>
              <a:rPr kumimoji="1" lang="en-US" altLang="ja-JP" dirty="0">
                <a:latin typeface="Meiryo UI" panose="020B0604030504040204" pitchFamily="50" charset="-128"/>
                <a:ea typeface="Meiryo UI" panose="020B0604030504040204" pitchFamily="50" charset="-128"/>
              </a:rPr>
            </a:br>
            <a:r>
              <a:rPr kumimoji="1" lang="en-US" altLang="ja-JP" b="1" dirty="0">
                <a:solidFill>
                  <a:srgbClr val="0000FF"/>
                </a:solidFill>
                <a:latin typeface="Meiryo UI" panose="020B0604030504040204" pitchFamily="50" charset="-128"/>
                <a:ea typeface="Meiryo UI" panose="020B0604030504040204" pitchFamily="50" charset="-128"/>
              </a:rPr>
              <a:t>Less fault alarm in detection</a:t>
            </a:r>
            <a:r>
              <a:rPr kumimoji="1" lang="ja-JP" altLang="en-US" b="1" dirty="0">
                <a:solidFill>
                  <a:srgbClr val="0000FF"/>
                </a:solidFill>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while </a:t>
            </a:r>
            <a:r>
              <a:rPr kumimoji="1" lang="en-US" altLang="ja-JP" b="1" dirty="0">
                <a:solidFill>
                  <a:srgbClr val="FF0000"/>
                </a:solidFill>
                <a:latin typeface="Meiryo UI" panose="020B0604030504040204" pitchFamily="50" charset="-128"/>
                <a:ea typeface="Meiryo UI" panose="020B0604030504040204" pitchFamily="50" charset="-128"/>
              </a:rPr>
              <a:t>more wrong detection</a:t>
            </a:r>
            <a:br>
              <a:rPr kumimoji="1" lang="en-US" altLang="ja-JP" dirty="0">
                <a:latin typeface="Meiryo UI" panose="020B0604030504040204" pitchFamily="50" charset="-128"/>
                <a:ea typeface="Meiryo UI" panose="020B0604030504040204" pitchFamily="50" charset="-128"/>
              </a:rPr>
            </a:b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en-US" altLang="ja-JP" dirty="0">
                <a:latin typeface="Meiryo UI" panose="020B0604030504040204" pitchFamily="50" charset="-128"/>
                <a:ea typeface="Meiryo UI" panose="020B0604030504040204" pitchFamily="50" charset="-128"/>
              </a:rPr>
              <a:t>In case that body condition is abnormal when the score is over 0.1,</a:t>
            </a:r>
            <a:br>
              <a:rPr lang="en-US" altLang="ja-JP" dirty="0">
                <a:latin typeface="Meiryo UI" panose="020B0604030504040204" pitchFamily="50" charset="-128"/>
                <a:ea typeface="Meiryo UI" panose="020B0604030504040204" pitchFamily="50" charset="-128"/>
              </a:rPr>
            </a:br>
            <a:r>
              <a:rPr lang="en-US" altLang="ja-JP" b="1" dirty="0">
                <a:solidFill>
                  <a:srgbClr val="0000FF"/>
                </a:solidFill>
                <a:latin typeface="Meiryo UI" panose="020B0604030504040204" pitchFamily="50" charset="-128"/>
                <a:ea typeface="Meiryo UI" panose="020B0604030504040204" pitchFamily="50" charset="-128"/>
              </a:rPr>
              <a:t>Less wrong detection </a:t>
            </a:r>
            <a:r>
              <a:rPr lang="en-US" altLang="ja-JP" dirty="0">
                <a:latin typeface="Meiryo UI" panose="020B0604030504040204" pitchFamily="50" charset="-128"/>
                <a:ea typeface="Meiryo UI" panose="020B0604030504040204" pitchFamily="50" charset="-128"/>
              </a:rPr>
              <a:t>while </a:t>
            </a:r>
            <a:r>
              <a:rPr lang="en-US" altLang="ja-JP" b="1" dirty="0">
                <a:solidFill>
                  <a:srgbClr val="FF0000"/>
                </a:solidFill>
                <a:latin typeface="Meiryo UI" panose="020B0604030504040204" pitchFamily="50" charset="-128"/>
                <a:ea typeface="Meiryo UI" panose="020B0604030504040204" pitchFamily="50" charset="-128"/>
              </a:rPr>
              <a:t>more fault alarm in detection</a:t>
            </a:r>
          </a:p>
        </p:txBody>
      </p:sp>
      <p:sp>
        <p:nvSpPr>
          <p:cNvPr id="427" name="スライド番号プレースホルダー 426">
            <a:extLst>
              <a:ext uri="{FF2B5EF4-FFF2-40B4-BE49-F238E27FC236}">
                <a16:creationId xmlns:a16="http://schemas.microsoft.com/office/drawing/2014/main" id="{8BB78A6F-D216-4796-BEDA-CC7AAFDF2DFC}"/>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38</a:t>
            </a:fld>
            <a:endParaRPr kumimoji="1" lang="ja-JP" altLang="en-US"/>
          </a:p>
        </p:txBody>
      </p:sp>
    </p:spTree>
    <p:extLst>
      <p:ext uri="{BB962C8B-B14F-4D97-AF65-F5344CB8AC3E}">
        <p14:creationId xmlns:p14="http://schemas.microsoft.com/office/powerpoint/2010/main" val="1664692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FF8C7AE0-827A-4355-783F-B265C172079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9" name="テキスト ボックス 28">
            <a:extLst>
              <a:ext uri="{FF2B5EF4-FFF2-40B4-BE49-F238E27FC236}">
                <a16:creationId xmlns:a16="http://schemas.microsoft.com/office/drawing/2014/main" id="{4296B5B0-2E04-4010-9D0E-B8102D1ACE2C}"/>
              </a:ext>
            </a:extLst>
          </p:cNvPr>
          <p:cNvSpPr txBox="1"/>
          <p:nvPr/>
        </p:nvSpPr>
        <p:spPr>
          <a:xfrm>
            <a:off x="0" y="3663653"/>
            <a:ext cx="9367284" cy="2227778"/>
          </a:xfrm>
          <a:prstGeom prst="roundRect">
            <a:avLst>
              <a:gd name="adj" fmla="val 16418"/>
            </a:avLst>
          </a:prstGeom>
          <a:solidFill>
            <a:schemeClr val="bg1">
              <a:lumMod val="95000"/>
            </a:schemeClr>
          </a:solidFill>
        </p:spPr>
        <p:txBody>
          <a:bodyPr wrap="square" rtlCol="0" anchor="ctr" anchorCtr="0">
            <a:spAutoFit/>
          </a:bodyPr>
          <a:lstStyle/>
          <a:p>
            <a:r>
              <a:rPr lang="en-US" altLang="ja-JP" b="1" u="sng" dirty="0">
                <a:latin typeface="Meiryo UI" panose="020B0604030504040204" pitchFamily="50" charset="-128"/>
                <a:ea typeface="Meiryo UI" panose="020B0604030504040204" pitchFamily="50" charset="-128"/>
                <a:cs typeface="Times New Roman" panose="02020603050405020304" pitchFamily="18" charset="0"/>
              </a:rPr>
              <a:t>Index value</a:t>
            </a:r>
          </a:p>
          <a:p>
            <a:pPr marL="285750" indent="-285750">
              <a:buFont typeface="Wingdings" panose="05000000000000000000" pitchFamily="2" charset="2"/>
              <a:buChar char="n"/>
            </a:pPr>
            <a:r>
              <a:rPr lang="en-US" altLang="ja-JP" b="1" dirty="0">
                <a:solidFill>
                  <a:srgbClr val="FF0000"/>
                </a:solidFill>
                <a:latin typeface="Meiryo UI" panose="020B0604030504040204" pitchFamily="50" charset="-128"/>
                <a:ea typeface="Meiryo UI" panose="020B0604030504040204" pitchFamily="50" charset="-128"/>
              </a:rPr>
              <a:t>True Positive Rate </a:t>
            </a:r>
            <a:r>
              <a:rPr lang="en-US" altLang="ja-JP" dirty="0">
                <a:solidFill>
                  <a:srgbClr val="FF0000"/>
                </a:solidFill>
                <a:latin typeface="Meiryo UI" panose="020B0604030504040204" pitchFamily="50" charset="-128"/>
                <a:ea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rPr>
              <a:t>TPR</a:t>
            </a:r>
            <a:r>
              <a:rPr lang="en-US" altLang="ja-JP"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A/(A+C)</a:t>
            </a:r>
            <a:br>
              <a:rPr lang="en-US" altLang="ja-JP" dirty="0">
                <a:solidFill>
                  <a:srgbClr val="FF0000"/>
                </a:solidFill>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Index of correctly detecting abnormal body condition with missing the truth </a:t>
            </a:r>
          </a:p>
          <a:p>
            <a:r>
              <a:rPr lang="en-US" altLang="ja-JP" dirty="0">
                <a:latin typeface="Meiryo UI" panose="020B0604030504040204" pitchFamily="50" charset="-128"/>
                <a:ea typeface="Meiryo UI" panose="020B0604030504040204" pitchFamily="50" charset="-128"/>
              </a:rPr>
              <a:t> &gt;   </a:t>
            </a:r>
            <a:r>
              <a:rPr lang="en-US" altLang="ja-JP" b="1" dirty="0">
                <a:latin typeface="Meiryo UI" panose="020B0604030504040204" pitchFamily="50" charset="-128"/>
                <a:ea typeface="Meiryo UI" panose="020B0604030504040204" pitchFamily="50" charset="-128"/>
              </a:rPr>
              <a:t>The higher index value, the better correct detection for normal</a:t>
            </a:r>
            <a:endParaRPr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n"/>
            </a:pPr>
            <a:r>
              <a:rPr lang="en-US" altLang="ja-JP" b="1" dirty="0">
                <a:solidFill>
                  <a:srgbClr val="FF0000"/>
                </a:solidFill>
                <a:latin typeface="Meiryo UI" panose="020B0604030504040204" pitchFamily="50" charset="-128"/>
                <a:ea typeface="Meiryo UI" panose="020B0604030504040204" pitchFamily="50" charset="-128"/>
              </a:rPr>
              <a:t>False Positive Rate </a:t>
            </a:r>
            <a:r>
              <a:rPr lang="en-US" altLang="ja-JP" dirty="0">
                <a:solidFill>
                  <a:srgbClr val="FF0000"/>
                </a:solidFill>
                <a:latin typeface="Meiryo UI" panose="020B0604030504040204" pitchFamily="50" charset="-128"/>
                <a:ea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rPr>
              <a:t>FPR</a:t>
            </a:r>
            <a:r>
              <a:rPr lang="ja-JP" altLang="ja-JP"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solidFill>
                  <a:srgbClr val="FF0000"/>
                </a:solidFill>
                <a:latin typeface="Meiryo UI" panose="020B0604030504040204" pitchFamily="50" charset="-128"/>
                <a:ea typeface="Meiryo UI" panose="020B0604030504040204" pitchFamily="50" charset="-128"/>
                <a:cs typeface="Arial"/>
              </a:rPr>
              <a:t>　</a:t>
            </a:r>
            <a:r>
              <a:rPr lang="en-US" altLang="ja-JP" b="1" dirty="0">
                <a:solidFill>
                  <a:srgbClr val="FF0000"/>
                </a:solidFill>
                <a:latin typeface="Meiryo UI" panose="020B0604030504040204" pitchFamily="50" charset="-128"/>
                <a:ea typeface="Meiryo UI" panose="020B0604030504040204" pitchFamily="50" charset="-128"/>
              </a:rPr>
              <a:t>B/(B+D)</a:t>
            </a:r>
            <a:br>
              <a:rPr lang="en-US" altLang="ja-JP" dirty="0">
                <a:solidFill>
                  <a:srgbClr val="FF0000"/>
                </a:solidFill>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cs typeface="Times New Roman" panose="02020603050405020304" pitchFamily="18" charset="0"/>
              </a:rPr>
              <a:t>Index of incorrectly detecting normal body condition as abnormal condition </a:t>
            </a:r>
          </a:p>
          <a:p>
            <a:r>
              <a:rPr lang="en-US" altLang="ja-JP" dirty="0">
                <a:latin typeface="Meiryo UI" panose="020B0604030504040204" pitchFamily="50" charset="-128"/>
                <a:ea typeface="Meiryo UI" panose="020B0604030504040204" pitchFamily="50" charset="-128"/>
                <a:cs typeface="Times New Roman" panose="02020603050405020304" pitchFamily="18" charset="0"/>
              </a:rPr>
              <a:t> &gt;   </a:t>
            </a:r>
            <a:r>
              <a:rPr lang="en-US" altLang="ja-JP" b="1" dirty="0">
                <a:latin typeface="Meiryo UI" panose="020B0604030504040204" pitchFamily="50" charset="-128"/>
                <a:ea typeface="Meiryo UI" panose="020B0604030504040204" pitchFamily="50" charset="-128"/>
                <a:cs typeface="Times New Roman" panose="02020603050405020304" pitchFamily="18" charset="0"/>
              </a:rPr>
              <a:t>The lower index value, the worse incorrect detection to be abnormal</a:t>
            </a:r>
          </a:p>
        </p:txBody>
      </p:sp>
      <p:graphicFrame>
        <p:nvGraphicFramePr>
          <p:cNvPr id="19" name="表 18">
            <a:extLst>
              <a:ext uri="{FF2B5EF4-FFF2-40B4-BE49-F238E27FC236}">
                <a16:creationId xmlns:a16="http://schemas.microsoft.com/office/drawing/2014/main" id="{AFA55906-FE2F-4E89-8663-C1E5B30CB898}"/>
              </a:ext>
            </a:extLst>
          </p:cNvPr>
          <p:cNvGraphicFramePr>
            <a:graphicFrameLocks noGrp="1"/>
          </p:cNvGraphicFramePr>
          <p:nvPr/>
        </p:nvGraphicFramePr>
        <p:xfrm>
          <a:off x="701749" y="2187928"/>
          <a:ext cx="5604692" cy="1411728"/>
        </p:xfrm>
        <a:graphic>
          <a:graphicData uri="http://schemas.openxmlformats.org/drawingml/2006/table">
            <a:tbl>
              <a:tblPr firstRow="1" bandRow="1">
                <a:tableStyleId>{5C22544A-7EE6-4342-B048-85BDC9FD1C3A}</a:tableStyleId>
              </a:tblPr>
              <a:tblGrid>
                <a:gridCol w="1212111">
                  <a:extLst>
                    <a:ext uri="{9D8B030D-6E8A-4147-A177-3AD203B41FA5}">
                      <a16:colId xmlns:a16="http://schemas.microsoft.com/office/drawing/2014/main" val="20000"/>
                    </a:ext>
                  </a:extLst>
                </a:gridCol>
                <a:gridCol w="1312972">
                  <a:extLst>
                    <a:ext uri="{9D8B030D-6E8A-4147-A177-3AD203B41FA5}">
                      <a16:colId xmlns:a16="http://schemas.microsoft.com/office/drawing/2014/main" val="20001"/>
                    </a:ext>
                  </a:extLst>
                </a:gridCol>
                <a:gridCol w="1522750">
                  <a:extLst>
                    <a:ext uri="{9D8B030D-6E8A-4147-A177-3AD203B41FA5}">
                      <a16:colId xmlns:a16="http://schemas.microsoft.com/office/drawing/2014/main" val="20002"/>
                    </a:ext>
                  </a:extLst>
                </a:gridCol>
                <a:gridCol w="1556859">
                  <a:extLst>
                    <a:ext uri="{9D8B030D-6E8A-4147-A177-3AD203B41FA5}">
                      <a16:colId xmlns:a16="http://schemas.microsoft.com/office/drawing/2014/main" val="20003"/>
                    </a:ext>
                  </a:extLst>
                </a:gridCol>
              </a:tblGrid>
              <a:tr h="352932">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gridSpan="2">
                  <a:txBody>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Truth</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70C0"/>
                    </a:solidFill>
                  </a:tcPr>
                </a:tc>
                <a:tc hMerge="1">
                  <a:txBody>
                    <a:bodyPr/>
                    <a:lstStyle/>
                    <a:p>
                      <a:endParaRPr kumimoji="1" lang="ja-JP" altLang="en-US" dirty="0"/>
                    </a:p>
                  </a:txBody>
                  <a:tcPr/>
                </a:tc>
                <a:extLst>
                  <a:ext uri="{0D108BD9-81ED-4DB2-BD59-A6C34878D82A}">
                    <a16:rowId xmlns:a16="http://schemas.microsoft.com/office/drawing/2014/main" val="10000"/>
                  </a:ext>
                </a:extLst>
              </a:tr>
              <a:tr h="352932">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Abnormal</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70C0"/>
                    </a:solidFill>
                  </a:tcPr>
                </a:tc>
                <a:tc>
                  <a:txBody>
                    <a:bodyPr/>
                    <a:lstStyle/>
                    <a:p>
                      <a:pPr algn="ctr"/>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Normal</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70C0"/>
                    </a:solidFill>
                  </a:tcPr>
                </a:tc>
                <a:extLst>
                  <a:ext uri="{0D108BD9-81ED-4DB2-BD59-A6C34878D82A}">
                    <a16:rowId xmlns:a16="http://schemas.microsoft.com/office/drawing/2014/main" val="10001"/>
                  </a:ext>
                </a:extLst>
              </a:tr>
              <a:tr h="352932">
                <a:tc rowSpan="2">
                  <a:txBody>
                    <a:bodyPr/>
                    <a:lstStyle/>
                    <a:p>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Detection result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A30B1A"/>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Abnormal</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A30B1A"/>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BC0C6"/>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2"/>
                  </a:ext>
                </a:extLst>
              </a:tr>
              <a:tr h="352932">
                <a:tc vMerge="1">
                  <a:txBody>
                    <a:bodyPr/>
                    <a:lstStyle/>
                    <a:p>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solidFill>
                  </a:tcPr>
                </a:tc>
                <a:tc>
                  <a:txBody>
                    <a:bodyPr/>
                    <a:lstStyle/>
                    <a:p>
                      <a:r>
                        <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Normal</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A30B1A"/>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FBC0C6"/>
                    </a:solidFill>
                  </a:tcPr>
                </a:tc>
                <a:extLst>
                  <a:ext uri="{0D108BD9-81ED-4DB2-BD59-A6C34878D82A}">
                    <a16:rowId xmlns:a16="http://schemas.microsoft.com/office/drawing/2014/main" val="10003"/>
                  </a:ext>
                </a:extLst>
              </a:tr>
            </a:tbl>
          </a:graphicData>
        </a:graphic>
      </p:graphicFrame>
      <p:sp>
        <p:nvSpPr>
          <p:cNvPr id="2" name="タイトル 1">
            <a:extLst>
              <a:ext uri="{FF2B5EF4-FFF2-40B4-BE49-F238E27FC236}">
                <a16:creationId xmlns:a16="http://schemas.microsoft.com/office/drawing/2014/main" id="{F9A91F02-EC17-4955-A6BC-BD9A45035B2F}"/>
              </a:ext>
            </a:extLst>
          </p:cNvPr>
          <p:cNvSpPr>
            <a:spLocks noGrp="1"/>
          </p:cNvSpPr>
          <p:nvPr>
            <p:ph type="title"/>
          </p:nvPr>
        </p:nvSpPr>
        <p:spPr>
          <a:xfrm>
            <a:off x="234000" y="857370"/>
            <a:ext cx="7560000" cy="655200"/>
          </a:xfrm>
        </p:spPr>
        <p:txBody>
          <a:bodyPr>
            <a:noAutofit/>
          </a:bodyPr>
          <a:lstStyle/>
          <a:p>
            <a:r>
              <a:rPr lang="en-US" altLang="ja-JP" sz="24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234000" y="1232109"/>
            <a:ext cx="8679600" cy="371415"/>
          </a:xfrm>
        </p:spPr>
        <p:txBody>
          <a:bodyPr/>
          <a:lstStyle/>
          <a:p>
            <a:r>
              <a:rPr lang="en-US" altLang="ja-JP" sz="2200" b="1" dirty="0">
                <a:latin typeface="+mn-ea"/>
                <a:cs typeface="Times New Roman" panose="02020603050405020304" pitchFamily="18" charset="0"/>
              </a:rPr>
              <a:t>Truth-</a:t>
            </a:r>
            <a:r>
              <a:rPr lang="en-US" altLang="ja-JP" b="1" dirty="0">
                <a:latin typeface="+mn-ea"/>
                <a:cs typeface="Times New Roman" panose="02020603050405020304" pitchFamily="18" charset="0"/>
              </a:rPr>
              <a:t>P</a:t>
            </a:r>
            <a:r>
              <a:rPr lang="en-US" altLang="ja-JP" sz="2200" b="1" dirty="0">
                <a:latin typeface="+mn-ea"/>
                <a:cs typeface="Times New Roman" panose="02020603050405020304" pitchFamily="18" charset="0"/>
              </a:rPr>
              <a:t>ositive Rate (TPR) and False-Positive Rate (FPR)</a:t>
            </a:r>
            <a:endParaRPr lang="en-US" altLang="ja-JP" b="1" dirty="0"/>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endParaRPr kumimoji="1" lang="ja-JP" altLang="en-US" dirty="0"/>
          </a:p>
        </p:txBody>
      </p:sp>
      <p:cxnSp>
        <p:nvCxnSpPr>
          <p:cNvPr id="20" name="直線矢印コネクタ 19">
            <a:extLst>
              <a:ext uri="{FF2B5EF4-FFF2-40B4-BE49-F238E27FC236}">
                <a16:creationId xmlns:a16="http://schemas.microsoft.com/office/drawing/2014/main" id="{A243BA34-0248-439E-A75E-78B5B992458A}"/>
              </a:ext>
            </a:extLst>
          </p:cNvPr>
          <p:cNvCxnSpPr>
            <a:cxnSpLocks/>
            <a:endCxn id="22" idx="1"/>
          </p:cNvCxnSpPr>
          <p:nvPr/>
        </p:nvCxnSpPr>
        <p:spPr bwMode="auto">
          <a:xfrm>
            <a:off x="4059027" y="3072334"/>
            <a:ext cx="2359325" cy="52732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 name="直線矢印コネクタ 20">
            <a:extLst>
              <a:ext uri="{FF2B5EF4-FFF2-40B4-BE49-F238E27FC236}">
                <a16:creationId xmlns:a16="http://schemas.microsoft.com/office/drawing/2014/main" id="{220DF711-32BE-4631-A3EA-2D8E30EE9BF9}"/>
              </a:ext>
            </a:extLst>
          </p:cNvPr>
          <p:cNvCxnSpPr>
            <a:cxnSpLocks/>
            <a:endCxn id="22" idx="1"/>
          </p:cNvCxnSpPr>
          <p:nvPr/>
        </p:nvCxnSpPr>
        <p:spPr bwMode="auto">
          <a:xfrm>
            <a:off x="5482249" y="3505944"/>
            <a:ext cx="936103" cy="9371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2" name="テキスト ボックス 21">
            <a:extLst>
              <a:ext uri="{FF2B5EF4-FFF2-40B4-BE49-F238E27FC236}">
                <a16:creationId xmlns:a16="http://schemas.microsoft.com/office/drawing/2014/main" id="{7DC7C38F-C165-4A8F-93D6-8DE91414DB39}"/>
              </a:ext>
            </a:extLst>
          </p:cNvPr>
          <p:cNvSpPr txBox="1"/>
          <p:nvPr/>
        </p:nvSpPr>
        <p:spPr>
          <a:xfrm>
            <a:off x="6418352" y="3414990"/>
            <a:ext cx="2778807" cy="369332"/>
          </a:xfrm>
          <a:prstGeom prst="rect">
            <a:avLst/>
          </a:prstGeom>
          <a:noFill/>
        </p:spPr>
        <p:txBody>
          <a:bodyPr wrap="square" rtlCol="0">
            <a:spAutoFit/>
          </a:bodyPr>
          <a:lstStyle/>
          <a:p>
            <a:r>
              <a:rPr lang="en-US" altLang="ja-JP" dirty="0">
                <a:solidFill>
                  <a:srgbClr val="000000"/>
                </a:solidFill>
                <a:latin typeface="Meiryo UI" panose="020B0604030504040204" pitchFamily="50" charset="-128"/>
                <a:ea typeface="Meiryo UI" panose="020B0604030504040204" pitchFamily="50" charset="-128"/>
                <a:cs typeface="Arial"/>
              </a:rPr>
              <a:t>A,D</a:t>
            </a:r>
            <a:r>
              <a:rPr lang="ja-JP" altLang="en-US" dirty="0">
                <a:solidFill>
                  <a:srgbClr val="000000"/>
                </a:solidFill>
                <a:latin typeface="Meiryo UI" panose="020B0604030504040204" pitchFamily="50" charset="-128"/>
                <a:ea typeface="Meiryo UI" panose="020B0604030504040204" pitchFamily="50" charset="-128"/>
                <a:cs typeface="Arial"/>
              </a:rPr>
              <a:t>：</a:t>
            </a:r>
            <a:r>
              <a:rPr lang="en-US" altLang="ja-JP" dirty="0">
                <a:solidFill>
                  <a:srgbClr val="000000"/>
                </a:solidFill>
                <a:latin typeface="Meiryo UI" panose="020B0604030504040204" pitchFamily="50" charset="-128"/>
                <a:ea typeface="Meiryo UI" panose="020B0604030504040204" pitchFamily="50" charset="-128"/>
                <a:cs typeface="Arial"/>
              </a:rPr>
              <a:t>Correct detection</a:t>
            </a:r>
            <a:endParaRPr lang="ja-JP" altLang="en-US" dirty="0">
              <a:solidFill>
                <a:srgbClr val="000000"/>
              </a:solidFill>
              <a:latin typeface="Meiryo UI" panose="020B0604030504040204" pitchFamily="50" charset="-128"/>
              <a:ea typeface="Meiryo UI" panose="020B0604030504040204" pitchFamily="50" charset="-128"/>
              <a:cs typeface="Arial"/>
            </a:endParaRPr>
          </a:p>
        </p:txBody>
      </p:sp>
      <p:sp>
        <p:nvSpPr>
          <p:cNvPr id="23" name="テキスト ボックス 22">
            <a:extLst>
              <a:ext uri="{FF2B5EF4-FFF2-40B4-BE49-F238E27FC236}">
                <a16:creationId xmlns:a16="http://schemas.microsoft.com/office/drawing/2014/main" id="{C5E8C44B-906E-4A20-8D89-5F38DD2A869C}"/>
              </a:ext>
            </a:extLst>
          </p:cNvPr>
          <p:cNvSpPr txBox="1"/>
          <p:nvPr/>
        </p:nvSpPr>
        <p:spPr>
          <a:xfrm>
            <a:off x="6391504" y="2542597"/>
            <a:ext cx="2837558" cy="646331"/>
          </a:xfrm>
          <a:prstGeom prst="rect">
            <a:avLst/>
          </a:prstGeom>
          <a:noFill/>
        </p:spPr>
        <p:txBody>
          <a:bodyPr wrap="square" rtlCol="0">
            <a:spAutoFit/>
          </a:bodyPr>
          <a:lstStyle/>
          <a:p>
            <a:r>
              <a:rPr lang="en-US" altLang="ja-JP" dirty="0">
                <a:solidFill>
                  <a:srgbClr val="000000"/>
                </a:solidFill>
                <a:latin typeface="Meiryo UI" panose="020B0604030504040204" pitchFamily="50" charset="-128"/>
                <a:ea typeface="Meiryo UI" panose="020B0604030504040204" pitchFamily="50" charset="-128"/>
                <a:cs typeface="Arial"/>
              </a:rPr>
              <a:t>B</a:t>
            </a:r>
            <a:r>
              <a:rPr lang="ja-JP" altLang="en-US" dirty="0">
                <a:solidFill>
                  <a:srgbClr val="000000"/>
                </a:solidFill>
                <a:latin typeface="Meiryo UI" panose="020B0604030504040204" pitchFamily="50" charset="-128"/>
                <a:ea typeface="Meiryo UI" panose="020B0604030504040204" pitchFamily="50" charset="-128"/>
                <a:cs typeface="Arial"/>
              </a:rPr>
              <a:t>：</a:t>
            </a:r>
            <a:r>
              <a:rPr lang="en-US" altLang="ja-JP" dirty="0">
                <a:solidFill>
                  <a:srgbClr val="000000"/>
                </a:solidFill>
                <a:latin typeface="Meiryo UI" panose="020B0604030504040204" pitchFamily="50" charset="-128"/>
                <a:ea typeface="Meiryo UI" panose="020B0604030504040204" pitchFamily="50" charset="-128"/>
                <a:cs typeface="Arial"/>
              </a:rPr>
              <a:t>Wrong detection (False Alarm detection)</a:t>
            </a:r>
            <a:endParaRPr lang="ja-JP" altLang="en-US" dirty="0">
              <a:solidFill>
                <a:srgbClr val="000000"/>
              </a:solidFill>
              <a:latin typeface="Meiryo UI" panose="020B0604030504040204" pitchFamily="50" charset="-128"/>
              <a:ea typeface="Meiryo UI" panose="020B0604030504040204" pitchFamily="50" charset="-128"/>
              <a:cs typeface="Arial"/>
            </a:endParaRPr>
          </a:p>
        </p:txBody>
      </p:sp>
      <p:cxnSp>
        <p:nvCxnSpPr>
          <p:cNvPr id="24" name="直線矢印コネクタ 23">
            <a:extLst>
              <a:ext uri="{FF2B5EF4-FFF2-40B4-BE49-F238E27FC236}">
                <a16:creationId xmlns:a16="http://schemas.microsoft.com/office/drawing/2014/main" id="{9EF924E0-CFC5-4308-A454-23F91367D40A}"/>
              </a:ext>
            </a:extLst>
          </p:cNvPr>
          <p:cNvCxnSpPr>
            <a:cxnSpLocks/>
            <a:endCxn id="23" idx="1"/>
          </p:cNvCxnSpPr>
          <p:nvPr/>
        </p:nvCxnSpPr>
        <p:spPr bwMode="auto">
          <a:xfrm flipV="1">
            <a:off x="5667154" y="2865763"/>
            <a:ext cx="724351" cy="206571"/>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6" name="直線矢印コネクタ 25">
            <a:extLst>
              <a:ext uri="{FF2B5EF4-FFF2-40B4-BE49-F238E27FC236}">
                <a16:creationId xmlns:a16="http://schemas.microsoft.com/office/drawing/2014/main" id="{4BC356DA-D54B-4880-92DD-84706F45F22D}"/>
              </a:ext>
            </a:extLst>
          </p:cNvPr>
          <p:cNvCxnSpPr>
            <a:cxnSpLocks/>
            <a:endCxn id="25" idx="0"/>
          </p:cNvCxnSpPr>
          <p:nvPr/>
        </p:nvCxnSpPr>
        <p:spPr bwMode="auto">
          <a:xfrm>
            <a:off x="4059026" y="3505944"/>
            <a:ext cx="476462" cy="198461"/>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arrow"/>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30" name="スライド番号プレースホルダー 429">
            <a:extLst>
              <a:ext uri="{FF2B5EF4-FFF2-40B4-BE49-F238E27FC236}">
                <a16:creationId xmlns:a16="http://schemas.microsoft.com/office/drawing/2014/main" id="{53502327-1DA2-45EF-9410-3F9D05AC30D1}"/>
              </a:ext>
            </a:extLst>
          </p:cNvPr>
          <p:cNvSpPr>
            <a:spLocks noGrp="1"/>
          </p:cNvSpPr>
          <p:nvPr>
            <p:ph type="sldNum" sz="quarter" idx="12"/>
          </p:nvPr>
        </p:nvSpPr>
        <p:spPr>
          <a:xfrm>
            <a:off x="4472614" y="5884112"/>
            <a:ext cx="198772" cy="215444"/>
          </a:xfrm>
        </p:spPr>
        <p:txBody>
          <a:bodyPr/>
          <a:lstStyle/>
          <a:p>
            <a:fld id="{4D029D89-7B63-4C94-AD4D-2E4D6BB83637}" type="slidenum">
              <a:rPr kumimoji="1" lang="ja-JP" altLang="en-US" smtClean="0"/>
              <a:t>39</a:t>
            </a:fld>
            <a:endParaRPr kumimoji="1" lang="ja-JP" altLang="en-US"/>
          </a:p>
        </p:txBody>
      </p:sp>
      <p:sp>
        <p:nvSpPr>
          <p:cNvPr id="25" name="テキスト ボックス 24">
            <a:extLst>
              <a:ext uri="{FF2B5EF4-FFF2-40B4-BE49-F238E27FC236}">
                <a16:creationId xmlns:a16="http://schemas.microsoft.com/office/drawing/2014/main" id="{D45704F3-71E7-433D-9D18-B86AD6D274AA}"/>
              </a:ext>
            </a:extLst>
          </p:cNvPr>
          <p:cNvSpPr txBox="1"/>
          <p:nvPr/>
        </p:nvSpPr>
        <p:spPr>
          <a:xfrm>
            <a:off x="1954361" y="3704405"/>
            <a:ext cx="5162254" cy="258783"/>
          </a:xfrm>
          <a:prstGeom prst="rect">
            <a:avLst/>
          </a:prstGeom>
          <a:noFill/>
        </p:spPr>
        <p:txBody>
          <a:bodyPr wrap="square" rtlCol="0" anchor="ctr" anchorCtr="0">
            <a:noAutofit/>
          </a:bodyPr>
          <a:lstStyle/>
          <a:p>
            <a:pPr algn="ctr"/>
            <a:r>
              <a:rPr lang="en-US" altLang="ja-JP" dirty="0">
                <a:solidFill>
                  <a:srgbClr val="000000"/>
                </a:solidFill>
                <a:latin typeface="Meiryo UI" panose="020B0604030504040204" pitchFamily="50" charset="-128"/>
                <a:ea typeface="Meiryo UI" panose="020B0604030504040204" pitchFamily="50" charset="-128"/>
                <a:cs typeface="Arial"/>
              </a:rPr>
              <a:t>C</a:t>
            </a:r>
            <a:r>
              <a:rPr lang="ja-JP" altLang="en-US" dirty="0">
                <a:solidFill>
                  <a:srgbClr val="000000"/>
                </a:solidFill>
                <a:latin typeface="Meiryo UI" panose="020B0604030504040204" pitchFamily="50" charset="-128"/>
                <a:ea typeface="Meiryo UI" panose="020B0604030504040204" pitchFamily="50" charset="-128"/>
                <a:cs typeface="Arial"/>
              </a:rPr>
              <a:t>：</a:t>
            </a:r>
            <a:r>
              <a:rPr lang="en-US" altLang="ja-JP" dirty="0">
                <a:solidFill>
                  <a:srgbClr val="000000"/>
                </a:solidFill>
                <a:latin typeface="Meiryo UI" panose="020B0604030504040204" pitchFamily="50" charset="-128"/>
                <a:ea typeface="Meiryo UI" panose="020B0604030504040204" pitchFamily="50" charset="-128"/>
                <a:cs typeface="Arial"/>
              </a:rPr>
              <a:t>Wrong detection (Miss detection)</a:t>
            </a:r>
            <a:endParaRPr lang="ja-JP" altLang="en-US" dirty="0">
              <a:solidFill>
                <a:srgbClr val="000000"/>
              </a:solidFill>
              <a:latin typeface="Meiryo UI" panose="020B0604030504040204" pitchFamily="50" charset="-128"/>
              <a:ea typeface="Meiryo UI" panose="020B0604030504040204" pitchFamily="50" charset="-128"/>
              <a:cs typeface="Arial"/>
            </a:endParaRPr>
          </a:p>
        </p:txBody>
      </p:sp>
    </p:spTree>
    <p:extLst>
      <p:ext uri="{BB962C8B-B14F-4D97-AF65-F5344CB8AC3E}">
        <p14:creationId xmlns:p14="http://schemas.microsoft.com/office/powerpoint/2010/main" val="287551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4</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6F0A0485-8F30-4D92-8157-1D515DA717B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2D15448-8460-4BF2-8323-9E54DDE67058}"/>
              </a:ext>
            </a:extLst>
          </p:cNvPr>
          <p:cNvSpPr>
            <a:spLocks noGrp="1"/>
          </p:cNvSpPr>
          <p:nvPr>
            <p:ph type="title"/>
          </p:nvPr>
        </p:nvSpPr>
        <p:spPr>
          <a:xfrm>
            <a:off x="-85447" y="748302"/>
            <a:ext cx="9141600" cy="655200"/>
          </a:xfrm>
        </p:spPr>
        <p:txBody>
          <a:bodyPr>
            <a:normAutofit fontScale="90000"/>
          </a:bodyPr>
          <a:lstStyle/>
          <a:p>
            <a:r>
              <a:rPr lang="en-US" altLang="ja-JP" kern="100" dirty="0">
                <a:effectLst/>
                <a:ea typeface="メイリオ" panose="020B0604030504040204" pitchFamily="50" charset="-128"/>
                <a:cs typeface="Times New Roman" panose="02020603050405020304" pitchFamily="18" charset="0"/>
              </a:rPr>
              <a:t>(6) Reference: Machine Learning Trial and Evaluation</a:t>
            </a:r>
            <a:endParaRPr kumimoji="1" lang="ja-JP" altLang="en-US" dirty="0"/>
          </a:p>
        </p:txBody>
      </p:sp>
      <p:sp>
        <p:nvSpPr>
          <p:cNvPr id="4" name="フッター プレースホルダー 3">
            <a:extLst>
              <a:ext uri="{FF2B5EF4-FFF2-40B4-BE49-F238E27FC236}">
                <a16:creationId xmlns:a16="http://schemas.microsoft.com/office/drawing/2014/main" id="{B61B2D0B-DCE6-4ACE-ABEF-DFA841C21917}"/>
              </a:ext>
            </a:extLst>
          </p:cNvPr>
          <p:cNvSpPr>
            <a:spLocks noGrp="1"/>
          </p:cNvSpPr>
          <p:nvPr>
            <p:ph type="ftr" sz="quarter" idx="11"/>
          </p:nvPr>
        </p:nvSpPr>
        <p:spPr/>
        <p:txBody>
          <a:bodyPr/>
          <a:lstStyle/>
          <a:p>
            <a:endParaRPr kumimoji="1" lang="ja-JP" altLang="en-US" dirty="0"/>
          </a:p>
        </p:txBody>
      </p:sp>
      <p:sp>
        <p:nvSpPr>
          <p:cNvPr id="41" name="コンテンツ プレースホルダー 2">
            <a:extLst>
              <a:ext uri="{FF2B5EF4-FFF2-40B4-BE49-F238E27FC236}">
                <a16:creationId xmlns:a16="http://schemas.microsoft.com/office/drawing/2014/main" id="{6CE60A3E-E56F-40A8-88FE-3B01519429F7}"/>
              </a:ext>
            </a:extLst>
          </p:cNvPr>
          <p:cNvSpPr>
            <a:spLocks noGrp="1"/>
          </p:cNvSpPr>
          <p:nvPr>
            <p:ph idx="1"/>
          </p:nvPr>
        </p:nvSpPr>
        <p:spPr>
          <a:xfrm>
            <a:off x="145128" y="1561689"/>
            <a:ext cx="8680450" cy="2361247"/>
          </a:xfrm>
        </p:spPr>
        <p:txBody>
          <a:bodyPr/>
          <a:lstStyle/>
          <a:p>
            <a:r>
              <a:rPr kumimoji="1" lang="en-US" altLang="ja-JP" dirty="0"/>
              <a:t>ROC curve &amp; ROC-</a:t>
            </a:r>
            <a:r>
              <a:rPr lang="en-US" altLang="ja-JP" dirty="0">
                <a:latin typeface="+mn-ea"/>
                <a:cs typeface="Times New Roman" panose="02020603050405020304" pitchFamily="18" charset="0"/>
              </a:rPr>
              <a:t>AUC</a:t>
            </a:r>
            <a:endParaRPr kumimoji="1" lang="ja-JP" altLang="en-US" dirty="0"/>
          </a:p>
        </p:txBody>
      </p:sp>
      <p:sp>
        <p:nvSpPr>
          <p:cNvPr id="63" name="コンテンツ プレースホルダー 2">
            <a:extLst>
              <a:ext uri="{FF2B5EF4-FFF2-40B4-BE49-F238E27FC236}">
                <a16:creationId xmlns:a16="http://schemas.microsoft.com/office/drawing/2014/main" id="{161D9557-AB42-45D1-9523-6725E6AE7C15}"/>
              </a:ext>
            </a:extLst>
          </p:cNvPr>
          <p:cNvSpPr txBox="1">
            <a:spLocks/>
          </p:cNvSpPr>
          <p:nvPr/>
        </p:nvSpPr>
        <p:spPr bwMode="gray">
          <a:xfrm>
            <a:off x="145129" y="5048647"/>
            <a:ext cx="8680449" cy="1197452"/>
          </a:xfrm>
          <a:prstGeom prst="rect">
            <a:avLst/>
          </a:prstGeom>
        </p:spPr>
        <p:txBody>
          <a:bodyPr vert="horz" lIns="0" tIns="0" rIns="0" bIns="0" rtlCol="0">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9pPr>
          </a:lstStyle>
          <a:p>
            <a:r>
              <a:rPr lang="en-US" altLang="ja-JP" sz="1400" b="1" u="sng" dirty="0">
                <a:latin typeface="+mn-ea"/>
              </a:rPr>
              <a:t>ROC</a:t>
            </a:r>
            <a:r>
              <a:rPr lang="ja-JP" altLang="en-US" sz="1400" b="1" u="sng" dirty="0">
                <a:latin typeface="+mn-ea"/>
              </a:rPr>
              <a:t> </a:t>
            </a:r>
            <a:r>
              <a:rPr lang="en-US" altLang="ja-JP" sz="1400" b="1" u="sng" dirty="0">
                <a:latin typeface="+mn-ea"/>
              </a:rPr>
              <a:t>curve</a:t>
            </a:r>
            <a:r>
              <a:rPr lang="ja-JP" altLang="en-US" sz="1400" dirty="0">
                <a:latin typeface="+mn-ea"/>
              </a:rPr>
              <a:t>：</a:t>
            </a:r>
            <a:r>
              <a:rPr lang="en-US" altLang="ja-JP" sz="1400" dirty="0">
                <a:latin typeface="+mn-ea"/>
              </a:rPr>
              <a:t>View graph</a:t>
            </a:r>
            <a:r>
              <a:rPr lang="ja-JP" altLang="en-US" sz="1400" dirty="0">
                <a:latin typeface="+mn-ea"/>
              </a:rPr>
              <a:t> </a:t>
            </a:r>
            <a:r>
              <a:rPr lang="en-US" altLang="ja-JP" sz="1400" dirty="0">
                <a:latin typeface="+mn-ea"/>
              </a:rPr>
              <a:t>of</a:t>
            </a:r>
            <a:r>
              <a:rPr lang="ja-JP" altLang="en-US" sz="1400" dirty="0">
                <a:latin typeface="+mn-ea"/>
              </a:rPr>
              <a:t> </a:t>
            </a:r>
            <a:r>
              <a:rPr lang="en-US" altLang="ja-JP" sz="1400" dirty="0">
                <a:latin typeface="+mn-ea"/>
              </a:rPr>
              <a:t>TPR</a:t>
            </a:r>
            <a:r>
              <a:rPr lang="ja-JP" altLang="en-US" sz="1400" dirty="0">
                <a:latin typeface="+mn-ea"/>
              </a:rPr>
              <a:t> </a:t>
            </a:r>
            <a:r>
              <a:rPr lang="en-US" altLang="ja-JP" sz="1400" dirty="0">
                <a:latin typeface="+mn-ea"/>
              </a:rPr>
              <a:t>vs</a:t>
            </a:r>
            <a:r>
              <a:rPr lang="ja-JP" altLang="en-US" sz="1400" dirty="0">
                <a:latin typeface="+mn-ea"/>
              </a:rPr>
              <a:t> </a:t>
            </a:r>
            <a:r>
              <a:rPr lang="en-US" altLang="ja-JP" sz="1400" dirty="0">
                <a:latin typeface="+mn-ea"/>
              </a:rPr>
              <a:t>FPR according to the threshold to decide to be abnormal if  the index 0</a:t>
            </a:r>
            <a:r>
              <a:rPr lang="ja-JP" altLang="ja-JP" sz="1400" dirty="0">
                <a:latin typeface="+mn-ea"/>
                <a:cs typeface="Times New Roman" panose="02020603050405020304" pitchFamily="18" charset="0"/>
              </a:rPr>
              <a:t>～</a:t>
            </a:r>
            <a:r>
              <a:rPr lang="en-US" altLang="ja-JP" sz="1400" dirty="0">
                <a:latin typeface="+mn-ea"/>
              </a:rPr>
              <a:t>1 calculated by AI machine learning is higher than the threshold.</a:t>
            </a:r>
            <a:endParaRPr lang="en-US" altLang="ja-JP" sz="1400" dirty="0">
              <a:latin typeface="+mn-ea"/>
              <a:cs typeface="Times New Roman" panose="02020603050405020304" pitchFamily="18" charset="0"/>
            </a:endParaRPr>
          </a:p>
          <a:p>
            <a:r>
              <a:rPr lang="en-US" altLang="ja-JP" sz="1400" b="1" u="sng" dirty="0">
                <a:latin typeface="+mn-ea"/>
              </a:rPr>
              <a:t>ROC-AUC</a:t>
            </a:r>
            <a:r>
              <a:rPr lang="ja-JP" altLang="en-US" sz="1400" dirty="0">
                <a:latin typeface="+mn-ea"/>
              </a:rPr>
              <a:t>：</a:t>
            </a:r>
            <a:r>
              <a:rPr lang="en-US" altLang="ja-JP" sz="1400" dirty="0">
                <a:latin typeface="+mn-ea"/>
              </a:rPr>
              <a:t>Area under the ROC curve. AUC range is 0</a:t>
            </a:r>
            <a:r>
              <a:rPr lang="ja-JP" altLang="en-US" sz="1400" dirty="0">
                <a:latin typeface="+mn-ea"/>
              </a:rPr>
              <a:t>～</a:t>
            </a:r>
            <a:r>
              <a:rPr lang="en-US" altLang="ja-JP" sz="1400" dirty="0">
                <a:latin typeface="+mn-ea"/>
              </a:rPr>
              <a:t>1. The closer to 1, the higher accuracy can be performed.  It is well known that accuracy is dependent upon situation such as sleeping and active moving.</a:t>
            </a:r>
            <a:endParaRPr lang="en-US" altLang="ja-JP" sz="1400" dirty="0"/>
          </a:p>
        </p:txBody>
      </p:sp>
      <p:pic>
        <p:nvPicPr>
          <p:cNvPr id="66" name="図 65">
            <a:extLst>
              <a:ext uri="{FF2B5EF4-FFF2-40B4-BE49-F238E27FC236}">
                <a16:creationId xmlns:a16="http://schemas.microsoft.com/office/drawing/2014/main" id="{8207F3F7-D1AE-4294-B287-71C4CD115585}"/>
              </a:ext>
            </a:extLst>
          </p:cNvPr>
          <p:cNvPicPr>
            <a:picLocks noChangeAspect="1"/>
          </p:cNvPicPr>
          <p:nvPr/>
        </p:nvPicPr>
        <p:blipFill>
          <a:blip r:embed="rId3"/>
          <a:stretch>
            <a:fillRect/>
          </a:stretch>
        </p:blipFill>
        <p:spPr>
          <a:xfrm>
            <a:off x="3446858" y="2322244"/>
            <a:ext cx="2750907" cy="2627547"/>
          </a:xfrm>
          <a:prstGeom prst="rect">
            <a:avLst/>
          </a:prstGeom>
        </p:spPr>
      </p:pic>
      <p:sp>
        <p:nvSpPr>
          <p:cNvPr id="67" name="吹き出し: 四角形 66">
            <a:extLst>
              <a:ext uri="{FF2B5EF4-FFF2-40B4-BE49-F238E27FC236}">
                <a16:creationId xmlns:a16="http://schemas.microsoft.com/office/drawing/2014/main" id="{AA57ADC7-4502-4814-B3E9-236798DD4226}"/>
              </a:ext>
            </a:extLst>
          </p:cNvPr>
          <p:cNvSpPr/>
          <p:nvPr/>
        </p:nvSpPr>
        <p:spPr>
          <a:xfrm>
            <a:off x="145128" y="2774829"/>
            <a:ext cx="2791727" cy="1662187"/>
          </a:xfrm>
          <a:prstGeom prst="wedgeRectCallout">
            <a:avLst>
              <a:gd name="adj1" fmla="val 90763"/>
              <a:gd name="adj2" fmla="val -26345"/>
            </a:avLst>
          </a:prstGeom>
          <a:solidFill>
            <a:schemeClr val="bg1"/>
          </a:solidFill>
          <a:ln w="2857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en-US" altLang="ja-JP" b="1" dirty="0">
                <a:solidFill>
                  <a:schemeClr val="tx1"/>
                </a:solidFill>
              </a:rPr>
              <a:t>ROC curve</a:t>
            </a:r>
          </a:p>
          <a:p>
            <a:pPr algn="l"/>
            <a:r>
              <a:rPr kumimoji="1" lang="en-US" altLang="ja-JP" sz="1400" dirty="0">
                <a:solidFill>
                  <a:schemeClr val="tx1"/>
                </a:solidFill>
              </a:rPr>
              <a:t>Figure of Truth-Positive Rate (TPR) versus False-Positive Rate (FPR) according to changing threshold for border of classes of classification model.</a:t>
            </a:r>
            <a:endParaRPr kumimoji="1" lang="ja-JP" altLang="en-US" b="1" dirty="0">
              <a:solidFill>
                <a:schemeClr val="tx1"/>
              </a:solidFill>
            </a:endParaRPr>
          </a:p>
        </p:txBody>
      </p:sp>
      <p:sp>
        <p:nvSpPr>
          <p:cNvPr id="68" name="吹き出し: 四角形 67">
            <a:extLst>
              <a:ext uri="{FF2B5EF4-FFF2-40B4-BE49-F238E27FC236}">
                <a16:creationId xmlns:a16="http://schemas.microsoft.com/office/drawing/2014/main" id="{485E008F-EE2E-4095-9A9B-592C84EA3B2A}"/>
              </a:ext>
            </a:extLst>
          </p:cNvPr>
          <p:cNvSpPr/>
          <p:nvPr/>
        </p:nvSpPr>
        <p:spPr>
          <a:xfrm>
            <a:off x="6372802" y="3800206"/>
            <a:ext cx="2630575" cy="619107"/>
          </a:xfrm>
          <a:prstGeom prst="wedgeRectCallout">
            <a:avLst>
              <a:gd name="adj1" fmla="val -84030"/>
              <a:gd name="adj2" fmla="val 19202"/>
            </a:avLst>
          </a:prstGeom>
          <a:solidFill>
            <a:schemeClr val="bg1"/>
          </a:solidFill>
          <a:ln w="28575">
            <a:solidFill>
              <a:srgbClr val="A0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en-US" altLang="ja-JP" b="1" dirty="0">
                <a:solidFill>
                  <a:schemeClr val="tx1"/>
                </a:solidFill>
              </a:rPr>
              <a:t>ROC-AUC:</a:t>
            </a:r>
          </a:p>
          <a:p>
            <a:pPr algn="l"/>
            <a:r>
              <a:rPr kumimoji="1" lang="en-US" altLang="ja-JP" sz="1400" dirty="0">
                <a:solidFill>
                  <a:schemeClr val="tx1"/>
                </a:solidFill>
              </a:rPr>
              <a:t>colored area under the curve</a:t>
            </a:r>
            <a:endParaRPr kumimoji="1" lang="ja-JP" altLang="en-US" b="1" dirty="0">
              <a:solidFill>
                <a:schemeClr val="tx1"/>
              </a:solidFill>
            </a:endParaRPr>
          </a:p>
        </p:txBody>
      </p:sp>
      <p:sp>
        <p:nvSpPr>
          <p:cNvPr id="69" name="正方形/長方形 68">
            <a:extLst>
              <a:ext uri="{FF2B5EF4-FFF2-40B4-BE49-F238E27FC236}">
                <a16:creationId xmlns:a16="http://schemas.microsoft.com/office/drawing/2014/main" id="{E7FA2690-CCB9-45FE-8655-2FBCD84D604C}"/>
              </a:ext>
            </a:extLst>
          </p:cNvPr>
          <p:cNvSpPr/>
          <p:nvPr/>
        </p:nvSpPr>
        <p:spPr>
          <a:xfrm rot="16200000">
            <a:off x="2905761" y="3383657"/>
            <a:ext cx="1507144" cy="307777"/>
          </a:xfrm>
          <a:prstGeom prst="rect">
            <a:avLst/>
          </a:prstGeom>
        </p:spPr>
        <p:txBody>
          <a:bodyPr wrap="none">
            <a:spAutoFit/>
          </a:bodyPr>
          <a:lstStyle/>
          <a:p>
            <a:r>
              <a:rPr lang="en-US" altLang="ja-JP" sz="1400" dirty="0">
                <a:latin typeface="+mn-ea"/>
              </a:rPr>
              <a:t>true positive rate</a:t>
            </a:r>
            <a:endParaRPr lang="ja-JP" altLang="en-US" sz="1400" dirty="0">
              <a:latin typeface="+mn-ea"/>
            </a:endParaRPr>
          </a:p>
        </p:txBody>
      </p:sp>
      <p:sp>
        <p:nvSpPr>
          <p:cNvPr id="426" name="スライド番号プレースホルダー 425">
            <a:extLst>
              <a:ext uri="{FF2B5EF4-FFF2-40B4-BE49-F238E27FC236}">
                <a16:creationId xmlns:a16="http://schemas.microsoft.com/office/drawing/2014/main" id="{8CA93802-622F-4BA8-AA02-39B9FF077D7B}"/>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40</a:t>
            </a:fld>
            <a:endParaRPr kumimoji="1" lang="ja-JP" altLang="en-US"/>
          </a:p>
        </p:txBody>
      </p:sp>
    </p:spTree>
    <p:extLst>
      <p:ext uri="{BB962C8B-B14F-4D97-AF65-F5344CB8AC3E}">
        <p14:creationId xmlns:p14="http://schemas.microsoft.com/office/powerpoint/2010/main" val="2420849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a:extLst>
              <a:ext uri="{FF2B5EF4-FFF2-40B4-BE49-F238E27FC236}">
                <a16:creationId xmlns:a16="http://schemas.microsoft.com/office/drawing/2014/main" id="{FDA814D5-EBFF-E18C-7B4E-B918484CF15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6" name="コンテンツ プレースホルダー 20" descr="グラフ&#10;&#10;自動的に生成された説明">
            <a:extLst>
              <a:ext uri="{FF2B5EF4-FFF2-40B4-BE49-F238E27FC236}">
                <a16:creationId xmlns:a16="http://schemas.microsoft.com/office/drawing/2014/main" id="{3D619B6E-048F-4789-B256-82D2F2218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097539" y="2250204"/>
            <a:ext cx="7308000" cy="2381066"/>
          </a:xfrm>
          <a:prstGeom prst="rect">
            <a:avLst/>
          </a:prstGeom>
        </p:spPr>
      </p:pic>
      <p:sp>
        <p:nvSpPr>
          <p:cNvPr id="5" name="テキスト ボックス 4">
            <a:extLst>
              <a:ext uri="{FF2B5EF4-FFF2-40B4-BE49-F238E27FC236}">
                <a16:creationId xmlns:a16="http://schemas.microsoft.com/office/drawing/2014/main" id="{74140887-0479-4DB9-842E-5BFEC2194B24}"/>
              </a:ext>
            </a:extLst>
          </p:cNvPr>
          <p:cNvSpPr txBox="1"/>
          <p:nvPr/>
        </p:nvSpPr>
        <p:spPr>
          <a:xfrm>
            <a:off x="1881964" y="2228938"/>
            <a:ext cx="1977654" cy="369332"/>
          </a:xfrm>
          <a:prstGeom prst="rect">
            <a:avLst/>
          </a:prstGeom>
          <a:solidFill>
            <a:schemeClr val="bg1"/>
          </a:solidFill>
        </p:spPr>
        <p:txBody>
          <a:bodyPr wrap="square" rtlCol="0">
            <a:spAutoFit/>
          </a:bodyPr>
          <a:lstStyle/>
          <a:p>
            <a:pPr algn="l"/>
            <a:r>
              <a:rPr kumimoji="1" lang="en-US" altLang="ja-JP" dirty="0"/>
              <a:t>Care-receiver #1</a:t>
            </a:r>
            <a:endParaRPr kumimoji="1" lang="ja-JP" altLang="en-US" dirty="0"/>
          </a:p>
        </p:txBody>
      </p:sp>
      <p:sp>
        <p:nvSpPr>
          <p:cNvPr id="14" name="テキスト ボックス 13">
            <a:extLst>
              <a:ext uri="{FF2B5EF4-FFF2-40B4-BE49-F238E27FC236}">
                <a16:creationId xmlns:a16="http://schemas.microsoft.com/office/drawing/2014/main" id="{6711255E-BD8A-43B7-E86B-8C4B7E188369}"/>
              </a:ext>
            </a:extLst>
          </p:cNvPr>
          <p:cNvSpPr txBox="1"/>
          <p:nvPr/>
        </p:nvSpPr>
        <p:spPr>
          <a:xfrm>
            <a:off x="4107718" y="2232480"/>
            <a:ext cx="2165491" cy="369332"/>
          </a:xfrm>
          <a:prstGeom prst="rect">
            <a:avLst/>
          </a:prstGeom>
          <a:solidFill>
            <a:schemeClr val="bg1"/>
          </a:solidFill>
        </p:spPr>
        <p:txBody>
          <a:bodyPr wrap="square" rtlCol="0">
            <a:spAutoFit/>
          </a:bodyPr>
          <a:lstStyle/>
          <a:p>
            <a:pPr algn="l"/>
            <a:r>
              <a:rPr kumimoji="1" lang="en-US" altLang="ja-JP" dirty="0"/>
              <a:t>Care-receiver #2</a:t>
            </a:r>
            <a:endParaRPr kumimoji="1" lang="ja-JP" altLang="en-US" dirty="0"/>
          </a:p>
        </p:txBody>
      </p:sp>
      <p:sp>
        <p:nvSpPr>
          <p:cNvPr id="15" name="テキスト ボックス 14">
            <a:extLst>
              <a:ext uri="{FF2B5EF4-FFF2-40B4-BE49-F238E27FC236}">
                <a16:creationId xmlns:a16="http://schemas.microsoft.com/office/drawing/2014/main" id="{3752232F-D729-9716-E82E-C4FC35D1AFC7}"/>
              </a:ext>
            </a:extLst>
          </p:cNvPr>
          <p:cNvSpPr txBox="1"/>
          <p:nvPr/>
        </p:nvSpPr>
        <p:spPr>
          <a:xfrm>
            <a:off x="6350546" y="2228938"/>
            <a:ext cx="2054994" cy="369332"/>
          </a:xfrm>
          <a:prstGeom prst="rect">
            <a:avLst/>
          </a:prstGeom>
          <a:solidFill>
            <a:schemeClr val="bg1"/>
          </a:solidFill>
        </p:spPr>
        <p:txBody>
          <a:bodyPr wrap="square" rtlCol="0">
            <a:spAutoFit/>
          </a:bodyPr>
          <a:lstStyle/>
          <a:p>
            <a:pPr algn="l"/>
            <a:r>
              <a:rPr kumimoji="1" lang="en-US" altLang="ja-JP" dirty="0"/>
              <a:t>Care-receiver #3</a:t>
            </a:r>
            <a:endParaRPr kumimoji="1" lang="ja-JP" altLang="en-US" dirty="0"/>
          </a:p>
        </p:txBody>
      </p:sp>
      <p:sp>
        <p:nvSpPr>
          <p:cNvPr id="2" name="タイトル 1">
            <a:extLst>
              <a:ext uri="{FF2B5EF4-FFF2-40B4-BE49-F238E27FC236}">
                <a16:creationId xmlns:a16="http://schemas.microsoft.com/office/drawing/2014/main" id="{F9A91F02-EC17-4955-A6BC-BD9A45035B2F}"/>
              </a:ext>
            </a:extLst>
          </p:cNvPr>
          <p:cNvSpPr>
            <a:spLocks noGrp="1"/>
          </p:cNvSpPr>
          <p:nvPr>
            <p:ph type="title"/>
          </p:nvPr>
        </p:nvSpPr>
        <p:spPr>
          <a:xfrm>
            <a:off x="234000" y="867530"/>
            <a:ext cx="7560000" cy="655200"/>
          </a:xfrm>
        </p:spPr>
        <p:txBody>
          <a:bodyPr>
            <a:noAutofit/>
          </a:bodyPr>
          <a:lstStyle/>
          <a:p>
            <a:r>
              <a:rPr lang="en-US" altLang="ja-JP" sz="24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234000" y="989522"/>
            <a:ext cx="8679600" cy="371415"/>
          </a:xfrm>
        </p:spPr>
        <p:txBody>
          <a:bodyPr/>
          <a:lstStyle/>
          <a:p>
            <a:r>
              <a:rPr lang="en-US" altLang="ja-JP" dirty="0">
                <a:effectLst/>
                <a:latin typeface="+mn-ea"/>
              </a:rPr>
              <a:t>ROC curve for results of detecting abnormal and AUC</a:t>
            </a:r>
            <a:endParaRPr lang="en-US" altLang="ja-JP" dirty="0">
              <a:latin typeface="+mn-ea"/>
            </a:endParaRPr>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pPr algn="r">
              <a:defRPr/>
            </a:pPr>
            <a:endParaRPr kumimoji="1" lang="ja-JP" altLang="en-US" sz="700" dirty="0">
              <a:solidFill>
                <a:srgbClr val="000000"/>
              </a:solidFill>
              <a:latin typeface="Fujitsu Infinity Pro"/>
              <a:ea typeface="メイリオ"/>
              <a:cs typeface="Arial" panose="020B0604020202020204" pitchFamily="34" charset="0"/>
            </a:endParaRPr>
          </a:p>
        </p:txBody>
      </p:sp>
      <p:grpSp>
        <p:nvGrpSpPr>
          <p:cNvPr id="13" name="グループ化 12">
            <a:extLst>
              <a:ext uri="{FF2B5EF4-FFF2-40B4-BE49-F238E27FC236}">
                <a16:creationId xmlns:a16="http://schemas.microsoft.com/office/drawing/2014/main" id="{B87BE7D8-798E-4BEC-A933-2879A1ABE387}"/>
              </a:ext>
            </a:extLst>
          </p:cNvPr>
          <p:cNvGrpSpPr/>
          <p:nvPr/>
        </p:nvGrpSpPr>
        <p:grpSpPr>
          <a:xfrm>
            <a:off x="6463440" y="1832886"/>
            <a:ext cx="2642075" cy="489136"/>
            <a:chOff x="6416945" y="758664"/>
            <a:chExt cx="2642075" cy="489136"/>
          </a:xfrm>
        </p:grpSpPr>
        <p:cxnSp>
          <p:nvCxnSpPr>
            <p:cNvPr id="8" name="直線コネクタ 7">
              <a:extLst>
                <a:ext uri="{FF2B5EF4-FFF2-40B4-BE49-F238E27FC236}">
                  <a16:creationId xmlns:a16="http://schemas.microsoft.com/office/drawing/2014/main" id="{21C21C51-2B2B-4B23-A729-BA34E8A75D15}"/>
                </a:ext>
              </a:extLst>
            </p:cNvPr>
            <p:cNvCxnSpPr>
              <a:cxnSpLocks/>
            </p:cNvCxnSpPr>
            <p:nvPr/>
          </p:nvCxnSpPr>
          <p:spPr>
            <a:xfrm>
              <a:off x="6416945" y="887001"/>
              <a:ext cx="252782" cy="0"/>
            </a:xfrm>
            <a:prstGeom prst="line">
              <a:avLst/>
            </a:prstGeom>
            <a:ln w="57150">
              <a:solidFill>
                <a:srgbClr val="1571B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18E76AF-A1AB-483C-862E-B5C0D63F5944}"/>
                </a:ext>
              </a:extLst>
            </p:cNvPr>
            <p:cNvSpPr txBox="1"/>
            <p:nvPr/>
          </p:nvSpPr>
          <p:spPr>
            <a:xfrm>
              <a:off x="6636068" y="758664"/>
              <a:ext cx="1708096" cy="276999"/>
            </a:xfrm>
            <a:prstGeom prst="rect">
              <a:avLst/>
            </a:prstGeom>
            <a:noFill/>
          </p:spPr>
          <p:txBody>
            <a:bodyPr wrap="none" rtlCol="0">
              <a:spAutoFit/>
            </a:bodyPr>
            <a:lstStyle/>
            <a:p>
              <a:pPr>
                <a:defRPr/>
              </a:pPr>
              <a:r>
                <a:rPr kumimoji="1" lang="en-US" altLang="ja-JP" sz="1200" dirty="0">
                  <a:solidFill>
                    <a:srgbClr val="000000"/>
                  </a:solidFill>
                  <a:latin typeface="Meiryo UI" panose="020B0604030504040204" pitchFamily="50" charset="-128"/>
                  <a:ea typeface="Meiryo UI" panose="020B0604030504040204" pitchFamily="50" charset="-128"/>
                </a:rPr>
                <a:t>Heavy bad condition</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01EA539F-C571-466F-917D-85E373D3BBBE}"/>
                </a:ext>
              </a:extLst>
            </p:cNvPr>
            <p:cNvCxnSpPr>
              <a:cxnSpLocks/>
            </p:cNvCxnSpPr>
            <p:nvPr/>
          </p:nvCxnSpPr>
          <p:spPr>
            <a:xfrm>
              <a:off x="6424694" y="1106886"/>
              <a:ext cx="252782" cy="0"/>
            </a:xfrm>
            <a:prstGeom prst="line">
              <a:avLst/>
            </a:prstGeom>
            <a:ln w="57150">
              <a:solidFill>
                <a:srgbClr val="FF8214"/>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BF2FB4A-9E07-43C0-9AF3-4E8A7273C866}"/>
                </a:ext>
              </a:extLst>
            </p:cNvPr>
            <p:cNvSpPr txBox="1"/>
            <p:nvPr/>
          </p:nvSpPr>
          <p:spPr>
            <a:xfrm>
              <a:off x="6645602" y="970801"/>
              <a:ext cx="2413418" cy="276999"/>
            </a:xfrm>
            <a:prstGeom prst="rect">
              <a:avLst/>
            </a:prstGeom>
            <a:noFill/>
          </p:spPr>
          <p:txBody>
            <a:bodyPr wrap="none" rtlCol="0">
              <a:spAutoFit/>
            </a:bodyPr>
            <a:lstStyle/>
            <a:p>
              <a:pPr>
                <a:defRPr/>
              </a:pPr>
              <a:r>
                <a:rPr kumimoji="1" lang="en-US" altLang="ja-JP" sz="1200" dirty="0">
                  <a:solidFill>
                    <a:srgbClr val="000000"/>
                  </a:solidFill>
                  <a:latin typeface="Meiryo UI" panose="020B0604030504040204" pitchFamily="50" charset="-128"/>
                  <a:ea typeface="Meiryo UI" panose="020B0604030504040204" pitchFamily="50" charset="-128"/>
                </a:rPr>
                <a:t>Heavy and light bad condition</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grpSp>
      <p:graphicFrame>
        <p:nvGraphicFramePr>
          <p:cNvPr id="12" name="表 11">
            <a:extLst>
              <a:ext uri="{FF2B5EF4-FFF2-40B4-BE49-F238E27FC236}">
                <a16:creationId xmlns:a16="http://schemas.microsoft.com/office/drawing/2014/main" id="{0D431C90-7902-4D5A-ADAA-5BB2C6692219}"/>
              </a:ext>
            </a:extLst>
          </p:cNvPr>
          <p:cNvGraphicFramePr>
            <a:graphicFrameLocks noGrp="1"/>
          </p:cNvGraphicFramePr>
          <p:nvPr>
            <p:extLst>
              <p:ext uri="{D42A27DB-BD31-4B8C-83A1-F6EECF244321}">
                <p14:modId xmlns:p14="http://schemas.microsoft.com/office/powerpoint/2010/main" val="2648389704"/>
              </p:ext>
            </p:extLst>
          </p:nvPr>
        </p:nvGraphicFramePr>
        <p:xfrm>
          <a:off x="330332" y="4738502"/>
          <a:ext cx="8679600" cy="912029"/>
        </p:xfrm>
        <a:graphic>
          <a:graphicData uri="http://schemas.openxmlformats.org/drawingml/2006/table">
            <a:tbl>
              <a:tblPr firstRow="1" firstCol="1" bandRow="1">
                <a:tableStyleId>{5C22544A-7EE6-4342-B048-85BDC9FD1C3A}</a:tableStyleId>
              </a:tblPr>
              <a:tblGrid>
                <a:gridCol w="2608759">
                  <a:extLst>
                    <a:ext uri="{9D8B030D-6E8A-4147-A177-3AD203B41FA5}">
                      <a16:colId xmlns:a16="http://schemas.microsoft.com/office/drawing/2014/main" val="1048973433"/>
                    </a:ext>
                  </a:extLst>
                </a:gridCol>
                <a:gridCol w="2079831">
                  <a:extLst>
                    <a:ext uri="{9D8B030D-6E8A-4147-A177-3AD203B41FA5}">
                      <a16:colId xmlns:a16="http://schemas.microsoft.com/office/drawing/2014/main" val="207854836"/>
                    </a:ext>
                  </a:extLst>
                </a:gridCol>
                <a:gridCol w="1997731">
                  <a:extLst>
                    <a:ext uri="{9D8B030D-6E8A-4147-A177-3AD203B41FA5}">
                      <a16:colId xmlns:a16="http://schemas.microsoft.com/office/drawing/2014/main" val="3583586173"/>
                    </a:ext>
                  </a:extLst>
                </a:gridCol>
                <a:gridCol w="1993279">
                  <a:extLst>
                    <a:ext uri="{9D8B030D-6E8A-4147-A177-3AD203B41FA5}">
                      <a16:colId xmlns:a16="http://schemas.microsoft.com/office/drawing/2014/main" val="2759350174"/>
                    </a:ext>
                  </a:extLst>
                </a:gridCol>
              </a:tblGrid>
              <a:tr h="333467">
                <a:tc>
                  <a:txBody>
                    <a:bodyPr/>
                    <a:lstStyle/>
                    <a:p>
                      <a:pPr algn="ctr">
                        <a:tabLst>
                          <a:tab pos="228600" algn="l"/>
                          <a:tab pos="325755" algn="l"/>
                          <a:tab pos="325755" algn="l"/>
                        </a:tabLst>
                      </a:pPr>
                      <a:r>
                        <a:rPr lang="en-US" sz="1600" b="1" kern="100" dirty="0">
                          <a:effectLst/>
                          <a:latin typeface="メイリオ" panose="020B0604030504040204" pitchFamily="50" charset="-128"/>
                          <a:ea typeface="メイリオ" panose="020B0604030504040204" pitchFamily="50" charset="-128"/>
                        </a:rPr>
                        <a:t> AUC</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altLang="ja-JP" sz="1600" b="1" kern="100" dirty="0">
                          <a:effectLst/>
                          <a:latin typeface="メイリオ" panose="020B0604030504040204" pitchFamily="50" charset="-128"/>
                          <a:ea typeface="メイリオ" panose="020B0604030504040204" pitchFamily="50" charset="-128"/>
                        </a:rPr>
                        <a:t>Care-receiver #1</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altLang="ja-JP" sz="1600" b="1" kern="100" dirty="0">
                          <a:effectLst/>
                          <a:latin typeface="メイリオ" panose="020B0604030504040204" pitchFamily="50" charset="-128"/>
                          <a:ea typeface="メイリオ" panose="020B0604030504040204" pitchFamily="50" charset="-128"/>
                        </a:rPr>
                        <a:t>Care-receiver #2</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altLang="ja-JP" sz="1600" b="1" kern="100" dirty="0">
                          <a:effectLst/>
                          <a:latin typeface="メイリオ" panose="020B0604030504040204" pitchFamily="50" charset="-128"/>
                          <a:ea typeface="メイリオ" panose="020B0604030504040204" pitchFamily="50" charset="-128"/>
                        </a:rPr>
                        <a:t>Care-receiver #3</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extLst>
                  <a:ext uri="{0D108BD9-81ED-4DB2-BD59-A6C34878D82A}">
                    <a16:rowId xmlns:a16="http://schemas.microsoft.com/office/drawing/2014/main" val="2452041884"/>
                  </a:ext>
                </a:extLst>
              </a:tr>
              <a:tr h="289281">
                <a:tc>
                  <a:txBody>
                    <a:bodyPr/>
                    <a:lstStyle/>
                    <a:p>
                      <a:pPr algn="just">
                        <a:tabLst>
                          <a:tab pos="228600" algn="l"/>
                          <a:tab pos="325755" algn="l"/>
                          <a:tab pos="325755" algn="l"/>
                        </a:tabLst>
                      </a:pPr>
                      <a:r>
                        <a:rPr lang="en-US" altLang="ja-JP" sz="1600" b="1" kern="100" dirty="0">
                          <a:effectLst/>
                          <a:latin typeface="メイリオ" panose="020B0604030504040204" pitchFamily="50" charset="-128"/>
                          <a:ea typeface="メイリオ" panose="020B0604030504040204" pitchFamily="50" charset="-128"/>
                        </a:rPr>
                        <a:t>Heavy band condition</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0.825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0.712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0.921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extLst>
                  <a:ext uri="{0D108BD9-81ED-4DB2-BD59-A6C34878D82A}">
                    <a16:rowId xmlns:a16="http://schemas.microsoft.com/office/drawing/2014/main" val="4209867824"/>
                  </a:ext>
                </a:extLst>
              </a:tr>
              <a:tr h="289281">
                <a:tc>
                  <a:txBody>
                    <a:bodyPr/>
                    <a:lstStyle/>
                    <a:p>
                      <a:pPr algn="just">
                        <a:tabLst>
                          <a:tab pos="228600" algn="l"/>
                          <a:tab pos="325755" algn="l"/>
                          <a:tab pos="325755" algn="l"/>
                        </a:tabLst>
                      </a:pPr>
                      <a:r>
                        <a:rPr lang="en-US" altLang="ja-JP" sz="1600" b="1" kern="100" dirty="0">
                          <a:effectLst/>
                          <a:latin typeface="メイリオ" panose="020B0604030504040204" pitchFamily="50" charset="-128"/>
                          <a:ea typeface="メイリオ" panose="020B0604030504040204" pitchFamily="50" charset="-128"/>
                        </a:rPr>
                        <a:t>All bad condition</a:t>
                      </a:r>
                      <a:endParaRPr lang="ja-JP" sz="1600" b="1"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0.753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algn="ctr">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0.665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tc>
                  <a:txBody>
                    <a:bodyPr/>
                    <a:lstStyle/>
                    <a:p>
                      <a:pPr marL="0" lvl="1" indent="0" algn="ctr">
                        <a:buClr>
                          <a:srgbClr val="000000"/>
                        </a:buClr>
                        <a:buFont typeface="+mj-lt"/>
                        <a:buNone/>
                        <a:tabLst>
                          <a:tab pos="228600" algn="l"/>
                          <a:tab pos="325755" algn="l"/>
                          <a:tab pos="325755" algn="l"/>
                        </a:tabLst>
                      </a:pPr>
                      <a:r>
                        <a:rPr lang="en-US" sz="1600" b="0" kern="100" dirty="0">
                          <a:effectLst/>
                          <a:latin typeface="メイリオ" panose="020B0604030504040204" pitchFamily="50" charset="-128"/>
                          <a:ea typeface="メイリオ" panose="020B0604030504040204" pitchFamily="50" charset="-128"/>
                        </a:rPr>
                        <a:t>0.672 </a:t>
                      </a:r>
                      <a:endParaRPr lang="ja-JP" sz="1600" b="0" kern="100" dirty="0">
                        <a:effectLst/>
                        <a:latin typeface="メイリオ" panose="020B0604030504040204" pitchFamily="50" charset="-128"/>
                        <a:ea typeface="メイリオ" panose="020B0604030504040204" pitchFamily="50" charset="-128"/>
                      </a:endParaRPr>
                    </a:p>
                  </a:txBody>
                  <a:tcPr marL="68580" marR="68580" marT="0" marB="0" anchor="ctr"/>
                </a:tc>
                <a:extLst>
                  <a:ext uri="{0D108BD9-81ED-4DB2-BD59-A6C34878D82A}">
                    <a16:rowId xmlns:a16="http://schemas.microsoft.com/office/drawing/2014/main" val="4073278934"/>
                  </a:ext>
                </a:extLst>
              </a:tr>
            </a:tbl>
          </a:graphicData>
        </a:graphic>
      </p:graphicFrame>
      <p:sp>
        <p:nvSpPr>
          <p:cNvPr id="348" name="スライド番号プレースホルダー 347">
            <a:extLst>
              <a:ext uri="{FF2B5EF4-FFF2-40B4-BE49-F238E27FC236}">
                <a16:creationId xmlns:a16="http://schemas.microsoft.com/office/drawing/2014/main" id="{0F15DD05-4B50-4B50-A704-F9DA92588F4C}"/>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41</a:t>
            </a:fld>
            <a:endParaRPr kumimoji="1" lang="ja-JP" altLang="en-US"/>
          </a:p>
        </p:txBody>
      </p:sp>
      <p:sp>
        <p:nvSpPr>
          <p:cNvPr id="7" name="テキスト ボックス 6">
            <a:extLst>
              <a:ext uri="{FF2B5EF4-FFF2-40B4-BE49-F238E27FC236}">
                <a16:creationId xmlns:a16="http://schemas.microsoft.com/office/drawing/2014/main" id="{C1D7146D-F041-A054-EB19-292E68B1933B}"/>
              </a:ext>
            </a:extLst>
          </p:cNvPr>
          <p:cNvSpPr txBox="1"/>
          <p:nvPr/>
        </p:nvSpPr>
        <p:spPr>
          <a:xfrm>
            <a:off x="127590" y="5642751"/>
            <a:ext cx="8995148" cy="338554"/>
          </a:xfrm>
          <a:prstGeom prst="rect">
            <a:avLst/>
          </a:prstGeom>
          <a:noFill/>
        </p:spPr>
        <p:txBody>
          <a:bodyPr wrap="square" rtlCol="0">
            <a:spAutoFit/>
          </a:bodyPr>
          <a:lstStyle/>
          <a:p>
            <a:pPr algn="l"/>
            <a:r>
              <a:rPr kumimoji="1" lang="en-US" altLang="ja-JP" sz="1600" dirty="0">
                <a:highlight>
                  <a:srgbClr val="FFFF00"/>
                </a:highlight>
              </a:rPr>
              <a:t>Since AUC for all cases are over 0.5, it means that abnormal bad condition can be detected.</a:t>
            </a:r>
            <a:endParaRPr kumimoji="1" lang="ja-JP" altLang="en-US" sz="1600" dirty="0">
              <a:highlight>
                <a:srgbClr val="FFFF00"/>
              </a:highlight>
            </a:endParaRPr>
          </a:p>
        </p:txBody>
      </p:sp>
    </p:spTree>
    <p:extLst>
      <p:ext uri="{BB962C8B-B14F-4D97-AF65-F5344CB8AC3E}">
        <p14:creationId xmlns:p14="http://schemas.microsoft.com/office/powerpoint/2010/main" val="2801566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2A07AC0A-F6BC-BB19-1E78-820A5725B67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pic>
        <p:nvPicPr>
          <p:cNvPr id="24" name="コンテンツ プレースホルダー 10" descr="グラフ&#10;&#10;自動的に生成された説明">
            <a:extLst>
              <a:ext uri="{FF2B5EF4-FFF2-40B4-BE49-F238E27FC236}">
                <a16:creationId xmlns:a16="http://schemas.microsoft.com/office/drawing/2014/main" id="{10772E0A-4E3C-42CD-8A77-3F0F81CC1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88617" y="3075111"/>
            <a:ext cx="4998099" cy="2499049"/>
          </a:xfrm>
          <a:prstGeom prst="rect">
            <a:avLst/>
          </a:prstGeom>
        </p:spPr>
      </p:pic>
      <p:sp>
        <p:nvSpPr>
          <p:cNvPr id="2" name="タイトル 1">
            <a:extLst>
              <a:ext uri="{FF2B5EF4-FFF2-40B4-BE49-F238E27FC236}">
                <a16:creationId xmlns:a16="http://schemas.microsoft.com/office/drawing/2014/main" id="{87BDFFB7-2299-4AFA-800A-1E2A8BFD11D6}"/>
              </a:ext>
            </a:extLst>
          </p:cNvPr>
          <p:cNvSpPr>
            <a:spLocks noGrp="1"/>
          </p:cNvSpPr>
          <p:nvPr>
            <p:ph type="title"/>
          </p:nvPr>
        </p:nvSpPr>
        <p:spPr>
          <a:xfrm>
            <a:off x="234000" y="867530"/>
            <a:ext cx="7560000" cy="655200"/>
          </a:xfrm>
        </p:spPr>
        <p:txBody>
          <a:bodyPr>
            <a:noAutofit/>
          </a:bodyPr>
          <a:lstStyle/>
          <a:p>
            <a:r>
              <a:rPr lang="en-US" altLang="ja-JP" sz="24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4" name="フッター プレースホルダー 3">
            <a:extLst>
              <a:ext uri="{FF2B5EF4-FFF2-40B4-BE49-F238E27FC236}">
                <a16:creationId xmlns:a16="http://schemas.microsoft.com/office/drawing/2014/main" id="{BCE998A9-66EB-4EDF-B057-A4F8119E70B9}"/>
              </a:ext>
            </a:extLst>
          </p:cNvPr>
          <p:cNvSpPr>
            <a:spLocks noGrp="1"/>
          </p:cNvSpPr>
          <p:nvPr>
            <p:ph type="ftr" sz="quarter" idx="11"/>
          </p:nvPr>
        </p:nvSpPr>
        <p:spPr/>
        <p:txBody>
          <a:bodyPr/>
          <a:lstStyle/>
          <a:p>
            <a:pPr algn="r">
              <a:defRPr/>
            </a:pPr>
            <a:endParaRPr kumimoji="1" lang="ja-JP" altLang="en-US" sz="700" dirty="0">
              <a:solidFill>
                <a:srgbClr val="000000"/>
              </a:solidFill>
              <a:latin typeface="Fujitsu Infinity Pro"/>
              <a:ea typeface="メイリオ"/>
              <a:cs typeface="Arial" panose="020B0604020202020204" pitchFamily="34" charset="0"/>
            </a:endParaRPr>
          </a:p>
        </p:txBody>
      </p:sp>
      <p:sp>
        <p:nvSpPr>
          <p:cNvPr id="15" name="コンテンツ プレースホルダー 2">
            <a:extLst>
              <a:ext uri="{FF2B5EF4-FFF2-40B4-BE49-F238E27FC236}">
                <a16:creationId xmlns:a16="http://schemas.microsoft.com/office/drawing/2014/main" id="{FD52602C-7ABF-4F13-B5A0-2BC599FB34B9}"/>
              </a:ext>
            </a:extLst>
          </p:cNvPr>
          <p:cNvSpPr>
            <a:spLocks noGrp="1"/>
          </p:cNvSpPr>
          <p:nvPr>
            <p:ph idx="1"/>
          </p:nvPr>
        </p:nvSpPr>
        <p:spPr>
          <a:xfrm>
            <a:off x="226800" y="1093277"/>
            <a:ext cx="8679600" cy="655200"/>
          </a:xfrm>
        </p:spPr>
        <p:txBody>
          <a:bodyPr/>
          <a:lstStyle/>
          <a:p>
            <a:pPr indent="114300" algn="just">
              <a:tabLst>
                <a:tab pos="325755" algn="l"/>
              </a:tabLst>
            </a:pPr>
            <a:r>
              <a:rPr lang="en-US" altLang="ja-JP" sz="2000" b="1" kern="100" dirty="0">
                <a:latin typeface="メイリオ" panose="020B0604030504040204" pitchFamily="50" charset="-128"/>
                <a:ea typeface="メイリオ" panose="020B0604030504040204" pitchFamily="50" charset="-128"/>
              </a:rPr>
              <a:t>Isolation Forest </a:t>
            </a:r>
            <a:r>
              <a:rPr lang="en-US" altLang="ja-JP" sz="2000" kern="100" dirty="0">
                <a:latin typeface="メイリオ" panose="020B0604030504040204" pitchFamily="50" charset="-128"/>
                <a:ea typeface="メイリオ" panose="020B0604030504040204" pitchFamily="50" charset="-128"/>
              </a:rPr>
              <a:t>algorithm is applied for </a:t>
            </a:r>
            <a:r>
              <a:rPr lang="en-US" altLang="ja-JP" sz="2000" b="1" kern="100" dirty="0">
                <a:latin typeface="メイリオ" panose="020B0604030504040204" pitchFamily="50" charset="-128"/>
                <a:ea typeface="メイリオ" panose="020B0604030504040204" pitchFamily="50" charset="-128"/>
              </a:rPr>
              <a:t>machine learning without teacher data</a:t>
            </a:r>
            <a:r>
              <a:rPr lang="en-US" altLang="ja-JP" sz="2000" kern="100" dirty="0">
                <a:latin typeface="メイリオ" panose="020B0604030504040204" pitchFamily="50" charset="-128"/>
                <a:ea typeface="メイリオ" panose="020B0604030504040204" pitchFamily="50" charset="-128"/>
              </a:rPr>
              <a:t> for detecting abnormal condition</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6BFF5AA-2DE6-4C77-80B3-9A6CA11C829A}"/>
              </a:ext>
            </a:extLst>
          </p:cNvPr>
          <p:cNvSpPr txBox="1"/>
          <p:nvPr/>
        </p:nvSpPr>
        <p:spPr>
          <a:xfrm>
            <a:off x="5007408" y="2401917"/>
            <a:ext cx="4136593" cy="2661573"/>
          </a:xfrm>
          <a:prstGeom prst="roundRect">
            <a:avLst>
              <a:gd name="adj" fmla="val 6013"/>
            </a:avLst>
          </a:prstGeom>
          <a:noFill/>
        </p:spPr>
        <p:txBody>
          <a:bodyPr wrap="square" anchor="t" anchorCtr="0">
            <a:noAutofit/>
          </a:bodyPr>
          <a:lstStyle/>
          <a:p>
            <a:pPr algn="just">
              <a:tabLst>
                <a:tab pos="325755" algn="l"/>
              </a:tabLst>
              <a:defRPr/>
            </a:pPr>
            <a:r>
              <a:rPr lang="en-US" altLang="ja-JP" kern="100" dirty="0">
                <a:solidFill>
                  <a:srgbClr val="000000"/>
                </a:solidFill>
                <a:latin typeface="メイリオ" panose="020B0604030504040204" pitchFamily="50" charset="-128"/>
                <a:ea typeface="メイリオ" panose="020B0604030504040204" pitchFamily="50" charset="-128"/>
              </a:rPr>
              <a:t>Summary of detection result</a:t>
            </a:r>
          </a:p>
          <a:p>
            <a:pPr algn="just">
              <a:tabLst>
                <a:tab pos="325755" algn="l"/>
              </a:tabLst>
              <a:defRPr/>
            </a:pPr>
            <a:r>
              <a:rPr lang="ja-JP" altLang="en-US" b="1" kern="100" dirty="0">
                <a:solidFill>
                  <a:srgbClr val="EA0000"/>
                </a:solidFill>
                <a:latin typeface="メイリオ" panose="020B0604030504040204" pitchFamily="50" charset="-128"/>
                <a:ea typeface="メイリオ" panose="020B0604030504040204" pitchFamily="50" charset="-128"/>
              </a:rPr>
              <a:t>〇</a:t>
            </a:r>
            <a:r>
              <a:rPr lang="en-US" altLang="ja-JP" b="1" kern="100" dirty="0">
                <a:solidFill>
                  <a:srgbClr val="EA0000"/>
                </a:solidFill>
                <a:latin typeface="メイリオ" panose="020B0604030504040204" pitchFamily="50" charset="-128"/>
                <a:ea typeface="メイリオ" panose="020B0604030504040204" pitchFamily="50" charset="-128"/>
              </a:rPr>
              <a:t>Success of detecting heavy abnormal condition</a:t>
            </a:r>
          </a:p>
          <a:p>
            <a:pPr algn="just">
              <a:tabLst>
                <a:tab pos="325755" algn="l"/>
              </a:tabLst>
              <a:defRPr/>
            </a:pPr>
            <a:r>
              <a:rPr lang="en-US" altLang="ja-JP" kern="100" dirty="0">
                <a:solidFill>
                  <a:srgbClr val="008224"/>
                </a:solidFill>
                <a:latin typeface="メイリオ" panose="020B0604030504040204" pitchFamily="50" charset="-128"/>
                <a:ea typeface="メイリオ" panose="020B0604030504040204" pitchFamily="50" charset="-128"/>
              </a:rPr>
              <a:t>×</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Not</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enough</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detecting</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light</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abnormal</a:t>
            </a:r>
            <a:r>
              <a:rPr lang="ja-JP" altLang="en-US" kern="100" dirty="0">
                <a:solidFill>
                  <a:srgbClr val="008224"/>
                </a:solidFill>
                <a:latin typeface="メイリオ" panose="020B0604030504040204" pitchFamily="50" charset="-128"/>
                <a:ea typeface="メイリオ" panose="020B0604030504040204" pitchFamily="50" charset="-128"/>
              </a:rPr>
              <a:t> </a:t>
            </a:r>
            <a:r>
              <a:rPr lang="en-US" altLang="ja-JP" kern="100" dirty="0">
                <a:solidFill>
                  <a:srgbClr val="008224"/>
                </a:solidFill>
                <a:latin typeface="メイリオ" panose="020B0604030504040204" pitchFamily="50" charset="-128"/>
                <a:ea typeface="メイリオ" panose="020B0604030504040204" pitchFamily="50" charset="-128"/>
              </a:rPr>
              <a:t>condition</a:t>
            </a:r>
          </a:p>
          <a:p>
            <a:pPr algn="just">
              <a:tabLst>
                <a:tab pos="325755" algn="l"/>
              </a:tabLst>
              <a:defRPr/>
            </a:pPr>
            <a:r>
              <a:rPr lang="ja-JP" altLang="en-US" kern="100" dirty="0">
                <a:solidFill>
                  <a:srgbClr val="000000"/>
                </a:solidFill>
                <a:latin typeface="メイリオ" panose="020B0604030504040204" pitchFamily="50" charset="-128"/>
                <a:ea typeface="メイリオ" panose="020B0604030504040204" pitchFamily="50" charset="-128"/>
              </a:rPr>
              <a:t>　→ </a:t>
            </a:r>
            <a:r>
              <a:rPr lang="en-US" altLang="ja-JP" kern="100" dirty="0">
                <a:solidFill>
                  <a:srgbClr val="000000"/>
                </a:solidFill>
                <a:latin typeface="メイリオ" panose="020B0604030504040204" pitchFamily="50" charset="-128"/>
                <a:ea typeface="メイリオ" panose="020B0604030504040204" pitchFamily="50" charset="-128"/>
              </a:rPr>
              <a:t>due to less variance of vital data</a:t>
            </a:r>
          </a:p>
          <a:p>
            <a:pPr algn="just">
              <a:tabLst>
                <a:tab pos="325755" algn="l"/>
              </a:tabLst>
              <a:defRPr/>
            </a:pPr>
            <a:r>
              <a:rPr lang="en-US" altLang="ja-JP" kern="100" dirty="0">
                <a:solidFill>
                  <a:srgbClr val="0070C0"/>
                </a:solidFill>
                <a:latin typeface="メイリオ" panose="020B0604030504040204" pitchFamily="50" charset="-128"/>
                <a:ea typeface="メイリオ" panose="020B0604030504040204" pitchFamily="50" charset="-128"/>
              </a:rPr>
              <a:t>× Still some </a:t>
            </a:r>
            <a:r>
              <a:rPr lang="en-US" altLang="ja-JP" kern="100" dirty="0" err="1">
                <a:solidFill>
                  <a:srgbClr val="0070C0"/>
                </a:solidFill>
                <a:latin typeface="メイリオ" panose="020B0604030504040204" pitchFamily="50" charset="-128"/>
                <a:ea typeface="メイリオ" panose="020B0604030504040204" pitchFamily="50" charset="-128"/>
              </a:rPr>
              <a:t>incorrect</a:t>
            </a:r>
            <a:r>
              <a:rPr lang="en-US" altLang="ja-JP" kern="100" dirty="0">
                <a:solidFill>
                  <a:srgbClr val="0070C0"/>
                </a:solidFill>
                <a:latin typeface="メイリオ" panose="020B0604030504040204" pitchFamily="50" charset="-128"/>
                <a:ea typeface="メイリオ" panose="020B0604030504040204" pitchFamily="50" charset="-128"/>
              </a:rPr>
              <a:t> detection</a:t>
            </a:r>
          </a:p>
          <a:p>
            <a:pPr algn="just">
              <a:tabLst>
                <a:tab pos="325755" algn="l"/>
              </a:tabLst>
              <a:defRPr/>
            </a:pPr>
            <a:r>
              <a:rPr lang="ja-JP" altLang="en-US" kern="100" dirty="0">
                <a:solidFill>
                  <a:srgbClr val="000000"/>
                </a:solidFill>
                <a:latin typeface="メイリオ" panose="020B0604030504040204" pitchFamily="50" charset="-128"/>
                <a:ea typeface="メイリオ" panose="020B0604030504040204" pitchFamily="50" charset="-128"/>
              </a:rPr>
              <a:t>　→ </a:t>
            </a:r>
            <a:r>
              <a:rPr lang="en-US" altLang="ja-JP" kern="100" dirty="0">
                <a:solidFill>
                  <a:srgbClr val="000000"/>
                </a:solidFill>
                <a:latin typeface="メイリオ" panose="020B0604030504040204" pitchFamily="50" charset="-128"/>
                <a:ea typeface="メイリオ" panose="020B0604030504040204" pitchFamily="50" charset="-128"/>
              </a:rPr>
              <a:t>due to sensor accuracy, less data in exercise etc.</a:t>
            </a:r>
          </a:p>
        </p:txBody>
      </p:sp>
      <p:sp>
        <p:nvSpPr>
          <p:cNvPr id="17" name="楕円 16">
            <a:extLst>
              <a:ext uri="{FF2B5EF4-FFF2-40B4-BE49-F238E27FC236}">
                <a16:creationId xmlns:a16="http://schemas.microsoft.com/office/drawing/2014/main" id="{AB94763C-5FCA-4ED3-8EB9-EEFDDAE153F4}"/>
              </a:ext>
            </a:extLst>
          </p:cNvPr>
          <p:cNvSpPr/>
          <p:nvPr/>
        </p:nvSpPr>
        <p:spPr>
          <a:xfrm>
            <a:off x="4579447" y="4444324"/>
            <a:ext cx="449580" cy="880110"/>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18" name="楕円 17">
            <a:extLst>
              <a:ext uri="{FF2B5EF4-FFF2-40B4-BE49-F238E27FC236}">
                <a16:creationId xmlns:a16="http://schemas.microsoft.com/office/drawing/2014/main" id="{7405BF5F-50D1-4C1E-96D2-75E7A3ED9207}"/>
              </a:ext>
            </a:extLst>
          </p:cNvPr>
          <p:cNvSpPr/>
          <p:nvPr/>
        </p:nvSpPr>
        <p:spPr>
          <a:xfrm>
            <a:off x="2667175" y="4429680"/>
            <a:ext cx="449580" cy="880110"/>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19" name="楕円 18">
            <a:extLst>
              <a:ext uri="{FF2B5EF4-FFF2-40B4-BE49-F238E27FC236}">
                <a16:creationId xmlns:a16="http://schemas.microsoft.com/office/drawing/2014/main" id="{628FF6C5-1666-4395-A981-6F99ED73DF4E}"/>
              </a:ext>
            </a:extLst>
          </p:cNvPr>
          <p:cNvSpPr/>
          <p:nvPr/>
        </p:nvSpPr>
        <p:spPr>
          <a:xfrm>
            <a:off x="3184541" y="4438125"/>
            <a:ext cx="449580" cy="880110"/>
          </a:xfrm>
          <a:prstGeom prst="ellipse">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1" name="楕円 20">
            <a:extLst>
              <a:ext uri="{FF2B5EF4-FFF2-40B4-BE49-F238E27FC236}">
                <a16:creationId xmlns:a16="http://schemas.microsoft.com/office/drawing/2014/main" id="{8ED6D9D5-F8CB-4B5C-A77D-D3B075A030AC}"/>
              </a:ext>
            </a:extLst>
          </p:cNvPr>
          <p:cNvSpPr/>
          <p:nvPr/>
        </p:nvSpPr>
        <p:spPr>
          <a:xfrm>
            <a:off x="234000" y="2391235"/>
            <a:ext cx="2390541" cy="201104"/>
          </a:xfrm>
          <a:prstGeom prst="ellipse">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1200" dirty="0">
                <a:solidFill>
                  <a:srgbClr val="000000"/>
                </a:solidFill>
                <a:latin typeface="Fujitsu Infinity Pro"/>
                <a:ea typeface="メイリオ"/>
              </a:rPr>
              <a:t>detection</a:t>
            </a:r>
            <a:endParaRPr kumimoji="1" lang="ja-JP" altLang="en-US" sz="1200" dirty="0">
              <a:solidFill>
                <a:srgbClr val="000000"/>
              </a:solidFill>
              <a:latin typeface="Fujitsu Infinity Pro"/>
              <a:ea typeface="メイリオ"/>
            </a:endParaRPr>
          </a:p>
        </p:txBody>
      </p:sp>
      <p:sp>
        <p:nvSpPr>
          <p:cNvPr id="22" name="楕円 21">
            <a:extLst>
              <a:ext uri="{FF2B5EF4-FFF2-40B4-BE49-F238E27FC236}">
                <a16:creationId xmlns:a16="http://schemas.microsoft.com/office/drawing/2014/main" id="{61CE3DC6-07FE-486D-9373-EFCBD54E54D9}"/>
              </a:ext>
            </a:extLst>
          </p:cNvPr>
          <p:cNvSpPr/>
          <p:nvPr/>
        </p:nvSpPr>
        <p:spPr bwMode="gray">
          <a:xfrm>
            <a:off x="234000" y="2631347"/>
            <a:ext cx="2390541" cy="224520"/>
          </a:xfrm>
          <a:prstGeom prst="ellipse">
            <a:avLst/>
          </a:prstGeom>
          <a:noFill/>
          <a:ln w="12700">
            <a:solidFill>
              <a:srgbClr val="0082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1200" dirty="0">
                <a:solidFill>
                  <a:srgbClr val="000000"/>
                </a:solidFill>
                <a:latin typeface="Fujitsu Infinity Pro"/>
                <a:ea typeface="メイリオ"/>
              </a:rPr>
              <a:t>No detection</a:t>
            </a:r>
            <a:endParaRPr kumimoji="1" lang="ja-JP" altLang="en-US" sz="1200" dirty="0">
              <a:solidFill>
                <a:srgbClr val="000000"/>
              </a:solidFill>
              <a:latin typeface="Fujitsu Infinity Pro"/>
              <a:ea typeface="メイリオ"/>
            </a:endParaRPr>
          </a:p>
        </p:txBody>
      </p:sp>
      <p:sp>
        <p:nvSpPr>
          <p:cNvPr id="23" name="楕円 22">
            <a:extLst>
              <a:ext uri="{FF2B5EF4-FFF2-40B4-BE49-F238E27FC236}">
                <a16:creationId xmlns:a16="http://schemas.microsoft.com/office/drawing/2014/main" id="{CAE14D02-8EE7-4863-9640-7E70E82400D6}"/>
              </a:ext>
            </a:extLst>
          </p:cNvPr>
          <p:cNvSpPr/>
          <p:nvPr/>
        </p:nvSpPr>
        <p:spPr bwMode="gray">
          <a:xfrm>
            <a:off x="1264630" y="4163145"/>
            <a:ext cx="1137818" cy="533073"/>
          </a:xfrm>
          <a:prstGeom prst="ellipse">
            <a:avLst/>
          </a:prstGeom>
          <a:noFill/>
          <a:ln w="12700">
            <a:solidFill>
              <a:srgbClr val="0082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200" dirty="0">
              <a:solidFill>
                <a:srgbClr val="000000"/>
              </a:solidFill>
              <a:latin typeface="Fujitsu Infinity Pro"/>
              <a:ea typeface="メイリオ"/>
            </a:endParaRPr>
          </a:p>
        </p:txBody>
      </p:sp>
      <p:sp>
        <p:nvSpPr>
          <p:cNvPr id="25" name="テキスト ボックス 24">
            <a:extLst>
              <a:ext uri="{FF2B5EF4-FFF2-40B4-BE49-F238E27FC236}">
                <a16:creationId xmlns:a16="http://schemas.microsoft.com/office/drawing/2014/main" id="{55F9D87E-6B55-4370-A2E9-97A5768F29F7}"/>
              </a:ext>
            </a:extLst>
          </p:cNvPr>
          <p:cNvSpPr txBox="1"/>
          <p:nvPr/>
        </p:nvSpPr>
        <p:spPr>
          <a:xfrm>
            <a:off x="4171601" y="5470942"/>
            <a:ext cx="899604" cy="253916"/>
          </a:xfrm>
          <a:prstGeom prst="rect">
            <a:avLst/>
          </a:prstGeom>
          <a:noFill/>
        </p:spPr>
        <p:txBody>
          <a:bodyPr wrap="square" rtlCol="0">
            <a:spAutoFit/>
          </a:bodyPr>
          <a:lstStyle/>
          <a:p>
            <a:pPr>
              <a:defRPr/>
            </a:pPr>
            <a:r>
              <a:rPr kumimoji="1" lang="en-US" altLang="ja-JP" sz="1050" dirty="0">
                <a:solidFill>
                  <a:srgbClr val="000000"/>
                </a:solidFill>
                <a:latin typeface="Fujitsu Infinity Pro"/>
                <a:ea typeface="メイリオ"/>
              </a:rPr>
              <a:t>Abnormal</a:t>
            </a:r>
            <a:endParaRPr kumimoji="1" lang="ja-JP" altLang="en-US" sz="1050" dirty="0">
              <a:solidFill>
                <a:srgbClr val="000000"/>
              </a:solidFill>
              <a:latin typeface="Fujitsu Infinity Pro"/>
              <a:ea typeface="メイリオ"/>
            </a:endParaRPr>
          </a:p>
        </p:txBody>
      </p:sp>
      <p:sp>
        <p:nvSpPr>
          <p:cNvPr id="26" name="テキスト ボックス 25">
            <a:extLst>
              <a:ext uri="{FF2B5EF4-FFF2-40B4-BE49-F238E27FC236}">
                <a16:creationId xmlns:a16="http://schemas.microsoft.com/office/drawing/2014/main" id="{BB671C2E-E8B1-4055-9629-E1B1AC1425DF}"/>
              </a:ext>
            </a:extLst>
          </p:cNvPr>
          <p:cNvSpPr txBox="1"/>
          <p:nvPr/>
        </p:nvSpPr>
        <p:spPr>
          <a:xfrm>
            <a:off x="529567" y="5468376"/>
            <a:ext cx="579005" cy="253916"/>
          </a:xfrm>
          <a:prstGeom prst="rect">
            <a:avLst/>
          </a:prstGeom>
          <a:noFill/>
        </p:spPr>
        <p:txBody>
          <a:bodyPr wrap="none" rtlCol="0">
            <a:spAutoFit/>
          </a:bodyPr>
          <a:lstStyle/>
          <a:p>
            <a:pPr>
              <a:defRPr/>
            </a:pPr>
            <a:r>
              <a:rPr kumimoji="1" lang="en-US" altLang="ja-JP" sz="1050" dirty="0">
                <a:solidFill>
                  <a:srgbClr val="000000"/>
                </a:solidFill>
                <a:latin typeface="Fujitsu Infinity Pro"/>
                <a:ea typeface="メイリオ"/>
              </a:rPr>
              <a:t>Normal</a:t>
            </a:r>
            <a:endParaRPr kumimoji="1" lang="ja-JP" altLang="en-US" sz="1050" dirty="0">
              <a:solidFill>
                <a:srgbClr val="000000"/>
              </a:solidFill>
              <a:latin typeface="Fujitsu Infinity Pro"/>
              <a:ea typeface="メイリオ"/>
            </a:endParaRPr>
          </a:p>
        </p:txBody>
      </p:sp>
      <p:sp>
        <p:nvSpPr>
          <p:cNvPr id="27" name="矢印: 右 26">
            <a:extLst>
              <a:ext uri="{FF2B5EF4-FFF2-40B4-BE49-F238E27FC236}">
                <a16:creationId xmlns:a16="http://schemas.microsoft.com/office/drawing/2014/main" id="{E26F6728-5B47-4108-BDCF-B46A3A8C5A54}"/>
              </a:ext>
            </a:extLst>
          </p:cNvPr>
          <p:cNvSpPr/>
          <p:nvPr/>
        </p:nvSpPr>
        <p:spPr>
          <a:xfrm>
            <a:off x="4969032" y="5450884"/>
            <a:ext cx="382759" cy="261610"/>
          </a:xfrm>
          <a:prstGeom prst="rightArrow">
            <a:avLst/>
          </a:prstGeom>
          <a:solidFill>
            <a:srgbClr val="EFEFE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8" name="矢印: 右 27">
            <a:extLst>
              <a:ext uri="{FF2B5EF4-FFF2-40B4-BE49-F238E27FC236}">
                <a16:creationId xmlns:a16="http://schemas.microsoft.com/office/drawing/2014/main" id="{3DDCEB3D-4F30-47CD-97C1-E80402A5FDE3}"/>
              </a:ext>
            </a:extLst>
          </p:cNvPr>
          <p:cNvSpPr/>
          <p:nvPr/>
        </p:nvSpPr>
        <p:spPr>
          <a:xfrm flipH="1">
            <a:off x="146808" y="5464529"/>
            <a:ext cx="382759" cy="261610"/>
          </a:xfrm>
          <a:prstGeom prst="rightArrow">
            <a:avLst/>
          </a:prstGeom>
          <a:solidFill>
            <a:srgbClr val="EFEFEF"/>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cxnSp>
        <p:nvCxnSpPr>
          <p:cNvPr id="30" name="直線コネクタ 29">
            <a:extLst>
              <a:ext uri="{FF2B5EF4-FFF2-40B4-BE49-F238E27FC236}">
                <a16:creationId xmlns:a16="http://schemas.microsoft.com/office/drawing/2014/main" id="{BE776AEB-D9A4-42FC-AF70-C79DD4D9B7BD}"/>
              </a:ext>
            </a:extLst>
          </p:cNvPr>
          <p:cNvCxnSpPr>
            <a:stCxn id="24" idx="0"/>
            <a:endCxn id="24" idx="2"/>
          </p:cNvCxnSpPr>
          <p:nvPr/>
        </p:nvCxnSpPr>
        <p:spPr>
          <a:xfrm>
            <a:off x="2687666" y="3075111"/>
            <a:ext cx="0" cy="2499049"/>
          </a:xfrm>
          <a:prstGeom prst="line">
            <a:avLst/>
          </a:prstGeom>
          <a:ln w="19050">
            <a:solidFill>
              <a:srgbClr val="EA0000"/>
            </a:solidFill>
            <a:prstDash val="sysDot"/>
          </a:ln>
        </p:spPr>
        <p:style>
          <a:lnRef idx="1">
            <a:schemeClr val="accent1"/>
          </a:lnRef>
          <a:fillRef idx="0">
            <a:schemeClr val="accent1"/>
          </a:fillRef>
          <a:effectRef idx="0">
            <a:schemeClr val="accent1"/>
          </a:effectRef>
          <a:fontRef idx="minor">
            <a:schemeClr val="tx1"/>
          </a:fontRef>
        </p:style>
      </p:cxnSp>
      <p:sp>
        <p:nvSpPr>
          <p:cNvPr id="355" name="スライド番号プレースホルダー 354">
            <a:extLst>
              <a:ext uri="{FF2B5EF4-FFF2-40B4-BE49-F238E27FC236}">
                <a16:creationId xmlns:a16="http://schemas.microsoft.com/office/drawing/2014/main" id="{F275C968-265E-4624-9768-892CD0464DDF}"/>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42</a:t>
            </a:fld>
            <a:endParaRPr kumimoji="1" lang="ja-JP" altLang="en-US"/>
          </a:p>
        </p:txBody>
      </p:sp>
      <p:sp>
        <p:nvSpPr>
          <p:cNvPr id="29" name="テキスト ボックス 28">
            <a:extLst>
              <a:ext uri="{FF2B5EF4-FFF2-40B4-BE49-F238E27FC236}">
                <a16:creationId xmlns:a16="http://schemas.microsoft.com/office/drawing/2014/main" id="{7650869F-8BBC-5438-D552-5329AE4C6DAE}"/>
              </a:ext>
            </a:extLst>
          </p:cNvPr>
          <p:cNvSpPr txBox="1"/>
          <p:nvPr/>
        </p:nvSpPr>
        <p:spPr>
          <a:xfrm>
            <a:off x="2511606" y="2906718"/>
            <a:ext cx="2054994" cy="369332"/>
          </a:xfrm>
          <a:prstGeom prst="rect">
            <a:avLst/>
          </a:prstGeom>
          <a:solidFill>
            <a:schemeClr val="bg1"/>
          </a:solidFill>
        </p:spPr>
        <p:txBody>
          <a:bodyPr wrap="square" rtlCol="0">
            <a:spAutoFit/>
          </a:bodyPr>
          <a:lstStyle/>
          <a:p>
            <a:pPr algn="l"/>
            <a:r>
              <a:rPr kumimoji="1" lang="en-US" altLang="ja-JP" dirty="0"/>
              <a:t>Care-receiver #3</a:t>
            </a:r>
            <a:endParaRPr kumimoji="1" lang="ja-JP" altLang="en-US" dirty="0"/>
          </a:p>
        </p:txBody>
      </p:sp>
      <p:sp>
        <p:nvSpPr>
          <p:cNvPr id="20" name="楕円 19">
            <a:extLst>
              <a:ext uri="{FF2B5EF4-FFF2-40B4-BE49-F238E27FC236}">
                <a16:creationId xmlns:a16="http://schemas.microsoft.com/office/drawing/2014/main" id="{73E28847-6313-4DBE-8273-0F6B329569CC}"/>
              </a:ext>
            </a:extLst>
          </p:cNvPr>
          <p:cNvSpPr/>
          <p:nvPr/>
        </p:nvSpPr>
        <p:spPr>
          <a:xfrm>
            <a:off x="234000" y="2897296"/>
            <a:ext cx="2390541" cy="274618"/>
          </a:xfrm>
          <a:prstGeom prst="ellipse">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1200" dirty="0">
                <a:solidFill>
                  <a:srgbClr val="000000"/>
                </a:solidFill>
                <a:latin typeface="Fujitsu Infinity Pro"/>
                <a:ea typeface="メイリオ"/>
              </a:rPr>
              <a:t>Incorrect detection</a:t>
            </a:r>
            <a:endParaRPr kumimoji="1" lang="ja-JP" altLang="en-US" sz="1200" dirty="0">
              <a:solidFill>
                <a:srgbClr val="000000"/>
              </a:solidFill>
              <a:latin typeface="Fujitsu Infinity Pro"/>
              <a:ea typeface="メイリオ"/>
            </a:endParaRPr>
          </a:p>
        </p:txBody>
      </p:sp>
      <p:grpSp>
        <p:nvGrpSpPr>
          <p:cNvPr id="9" name="グループ化 8">
            <a:extLst>
              <a:ext uri="{FF2B5EF4-FFF2-40B4-BE49-F238E27FC236}">
                <a16:creationId xmlns:a16="http://schemas.microsoft.com/office/drawing/2014/main" id="{1DF054E7-5BD9-6E3B-38DF-08AE44CE3DCC}"/>
              </a:ext>
            </a:extLst>
          </p:cNvPr>
          <p:cNvGrpSpPr/>
          <p:nvPr/>
        </p:nvGrpSpPr>
        <p:grpSpPr>
          <a:xfrm>
            <a:off x="2628438" y="3340429"/>
            <a:ext cx="2430785" cy="726383"/>
            <a:chOff x="2628437" y="2483178"/>
            <a:chExt cx="2430785" cy="726383"/>
          </a:xfrm>
        </p:grpSpPr>
        <p:sp>
          <p:nvSpPr>
            <p:cNvPr id="37" name="テキスト ボックス 36">
              <a:extLst>
                <a:ext uri="{FF2B5EF4-FFF2-40B4-BE49-F238E27FC236}">
                  <a16:creationId xmlns:a16="http://schemas.microsoft.com/office/drawing/2014/main" id="{571AF55C-A370-5DC1-7CB8-C2DFC87A99C4}"/>
                </a:ext>
              </a:extLst>
            </p:cNvPr>
            <p:cNvSpPr txBox="1"/>
            <p:nvPr/>
          </p:nvSpPr>
          <p:spPr>
            <a:xfrm>
              <a:off x="2860607" y="2932562"/>
              <a:ext cx="2198615" cy="276999"/>
            </a:xfrm>
            <a:prstGeom prst="rect">
              <a:avLst/>
            </a:prstGeom>
            <a:noFill/>
          </p:spPr>
          <p:txBody>
            <a:bodyPr wrap="none" rtlCol="0">
              <a:spAutoFit/>
            </a:bodyPr>
            <a:lstStyle/>
            <a:p>
              <a:pPr>
                <a:defRPr/>
              </a:pPr>
              <a:r>
                <a:rPr kumimoji="1" lang="en-US" altLang="ja-JP" sz="1200" dirty="0">
                  <a:solidFill>
                    <a:srgbClr val="000000"/>
                  </a:solidFill>
                  <a:latin typeface="Meiryo UI" panose="020B0604030504040204" pitchFamily="50" charset="-128"/>
                  <a:ea typeface="Meiryo UI" panose="020B0604030504040204" pitchFamily="50" charset="-128"/>
                </a:rPr>
                <a:t>Heavy abnormal condition</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34A20D5F-B6DF-0CD7-425A-60D12EEC39BB}"/>
                </a:ext>
              </a:extLst>
            </p:cNvPr>
            <p:cNvGrpSpPr/>
            <p:nvPr/>
          </p:nvGrpSpPr>
          <p:grpSpPr>
            <a:xfrm>
              <a:off x="2645856" y="2483178"/>
              <a:ext cx="2392403" cy="489136"/>
              <a:chOff x="6416945" y="758664"/>
              <a:chExt cx="2392403" cy="489136"/>
            </a:xfrm>
            <a:solidFill>
              <a:schemeClr val="bg1"/>
            </a:solidFill>
          </p:grpSpPr>
          <p:cxnSp>
            <p:nvCxnSpPr>
              <p:cNvPr id="32" name="直線コネクタ 31">
                <a:extLst>
                  <a:ext uri="{FF2B5EF4-FFF2-40B4-BE49-F238E27FC236}">
                    <a16:creationId xmlns:a16="http://schemas.microsoft.com/office/drawing/2014/main" id="{C3A34DA9-B8CE-ED58-2D1A-E3CA6337A449}"/>
                  </a:ext>
                </a:extLst>
              </p:cNvPr>
              <p:cNvCxnSpPr>
                <a:cxnSpLocks/>
              </p:cNvCxnSpPr>
              <p:nvPr/>
            </p:nvCxnSpPr>
            <p:spPr>
              <a:xfrm>
                <a:off x="6416945" y="887001"/>
                <a:ext cx="252782" cy="0"/>
              </a:xfrm>
              <a:prstGeom prst="line">
                <a:avLst/>
              </a:prstGeom>
              <a:grpFill/>
              <a:ln w="57150">
                <a:solidFill>
                  <a:srgbClr val="1571B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552803D-2F29-C8B3-9D47-F78AB49296BC}"/>
                  </a:ext>
                </a:extLst>
              </p:cNvPr>
              <p:cNvSpPr txBox="1"/>
              <p:nvPr/>
            </p:nvSpPr>
            <p:spPr>
              <a:xfrm>
                <a:off x="6636068" y="758664"/>
                <a:ext cx="2163746" cy="276999"/>
              </a:xfrm>
              <a:prstGeom prst="rect">
                <a:avLst/>
              </a:prstGeom>
              <a:grpFill/>
            </p:spPr>
            <p:txBody>
              <a:bodyPr wrap="square" rtlCol="0">
                <a:spAutoFit/>
              </a:bodyPr>
              <a:lstStyle/>
              <a:p>
                <a:pPr>
                  <a:defRPr/>
                </a:pPr>
                <a:r>
                  <a:rPr kumimoji="1" lang="en-US" altLang="ja-JP" sz="1200" dirty="0">
                    <a:solidFill>
                      <a:srgbClr val="000000"/>
                    </a:solidFill>
                    <a:latin typeface="Meiryo UI" panose="020B0604030504040204" pitchFamily="50" charset="-128"/>
                    <a:ea typeface="Meiryo UI" panose="020B0604030504040204" pitchFamily="50" charset="-128"/>
                  </a:rPr>
                  <a:t>Normal condition</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6680A9B1-D908-C8AB-87BD-731B74D34E06}"/>
                  </a:ext>
                </a:extLst>
              </p:cNvPr>
              <p:cNvCxnSpPr>
                <a:cxnSpLocks/>
              </p:cNvCxnSpPr>
              <p:nvPr/>
            </p:nvCxnSpPr>
            <p:spPr>
              <a:xfrm flipV="1">
                <a:off x="6416945" y="1106886"/>
                <a:ext cx="260531" cy="2414"/>
              </a:xfrm>
              <a:prstGeom prst="line">
                <a:avLst/>
              </a:prstGeom>
              <a:grpFill/>
              <a:ln w="57150">
                <a:solidFill>
                  <a:srgbClr val="FF8214"/>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88196D9-C761-C3CA-BC81-B10703A9BC21}"/>
                  </a:ext>
                </a:extLst>
              </p:cNvPr>
              <p:cNvSpPr txBox="1"/>
              <p:nvPr/>
            </p:nvSpPr>
            <p:spPr>
              <a:xfrm>
                <a:off x="6645602" y="970801"/>
                <a:ext cx="2163746" cy="276999"/>
              </a:xfrm>
              <a:prstGeom prst="rect">
                <a:avLst/>
              </a:prstGeom>
              <a:grpFill/>
            </p:spPr>
            <p:txBody>
              <a:bodyPr wrap="square" rtlCol="0">
                <a:spAutoFit/>
              </a:bodyPr>
              <a:lstStyle/>
              <a:p>
                <a:pPr>
                  <a:defRPr/>
                </a:pPr>
                <a:r>
                  <a:rPr kumimoji="1" lang="en-US" altLang="ja-JP" sz="1200" dirty="0">
                    <a:solidFill>
                      <a:srgbClr val="000000"/>
                    </a:solidFill>
                    <a:latin typeface="Meiryo UI" panose="020B0604030504040204" pitchFamily="50" charset="-128"/>
                    <a:ea typeface="Meiryo UI" panose="020B0604030504040204" pitchFamily="50" charset="-128"/>
                  </a:rPr>
                  <a:t>Light abnormal condition</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grpSp>
        <p:cxnSp>
          <p:nvCxnSpPr>
            <p:cNvPr id="38" name="直線コネクタ 37">
              <a:extLst>
                <a:ext uri="{FF2B5EF4-FFF2-40B4-BE49-F238E27FC236}">
                  <a16:creationId xmlns:a16="http://schemas.microsoft.com/office/drawing/2014/main" id="{F349806B-2858-EA7D-3D55-D08FA31C2998}"/>
                </a:ext>
              </a:extLst>
            </p:cNvPr>
            <p:cNvCxnSpPr>
              <a:cxnSpLocks/>
            </p:cNvCxnSpPr>
            <p:nvPr/>
          </p:nvCxnSpPr>
          <p:spPr>
            <a:xfrm flipV="1">
              <a:off x="2628437" y="3049115"/>
              <a:ext cx="260531" cy="2414"/>
            </a:xfrm>
            <a:prstGeom prst="line">
              <a:avLst/>
            </a:prstGeom>
            <a:solidFill>
              <a:schemeClr val="bg1"/>
            </a:solidFill>
            <a:ln w="571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9062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BDC8391E-10EE-48AE-4E5C-09C7DCD566E4}"/>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FB5C4808-F78D-4E65-814E-207071FB2B7A}"/>
              </a:ext>
            </a:extLst>
          </p:cNvPr>
          <p:cNvSpPr>
            <a:spLocks noGrp="1"/>
          </p:cNvSpPr>
          <p:nvPr>
            <p:ph type="title"/>
          </p:nvPr>
        </p:nvSpPr>
        <p:spPr>
          <a:xfrm>
            <a:off x="234000" y="857370"/>
            <a:ext cx="7560000" cy="655200"/>
          </a:xfrm>
        </p:spPr>
        <p:txBody>
          <a:bodyPr>
            <a:noAutofit/>
          </a:bodyPr>
          <a:lstStyle/>
          <a:p>
            <a:r>
              <a:rPr lang="en-US" altLang="ja-JP" sz="2400" b="1" kern="100" dirty="0">
                <a:solidFill>
                  <a:prstClr val="white"/>
                </a:solidFill>
                <a:latin typeface="Fujitsu Infinity Pro Bold"/>
                <a:ea typeface="メイリオ" panose="020B0604030504040204" pitchFamily="50" charset="-128"/>
                <a:cs typeface="Times New Roman" panose="02020603050405020304" pitchFamily="18" charset="0"/>
              </a:rPr>
              <a:t>(6)Experiment and Evaluation for Applied Machine Learning</a:t>
            </a:r>
            <a:endParaRPr kumimoji="1" lang="ja-JP" altLang="en-US" dirty="0"/>
          </a:p>
        </p:txBody>
      </p:sp>
      <p:sp>
        <p:nvSpPr>
          <p:cNvPr id="4" name="フッター プレースホルダー 3">
            <a:extLst>
              <a:ext uri="{FF2B5EF4-FFF2-40B4-BE49-F238E27FC236}">
                <a16:creationId xmlns:a16="http://schemas.microsoft.com/office/drawing/2014/main" id="{3F3B055D-D6C5-41D2-8F96-CFB6693E45ED}"/>
              </a:ext>
            </a:extLst>
          </p:cNvPr>
          <p:cNvSpPr>
            <a:spLocks noGrp="1"/>
          </p:cNvSpPr>
          <p:nvPr>
            <p:ph type="ftr" sz="quarter" idx="11"/>
          </p:nvPr>
        </p:nvSpPr>
        <p:spPr/>
        <p:txBody>
          <a:bodyPr/>
          <a:lstStyle/>
          <a:p>
            <a:pPr algn="r">
              <a:defRPr/>
            </a:pPr>
            <a:endParaRPr kumimoji="1" lang="ja-JP" altLang="en-US" sz="700" dirty="0">
              <a:solidFill>
                <a:srgbClr val="000000"/>
              </a:solidFill>
              <a:latin typeface="Fujitsu Infinity Pro"/>
              <a:ea typeface="メイリオ"/>
              <a:cs typeface="Arial" panose="020B0604020202020204" pitchFamily="34" charset="0"/>
            </a:endParaRPr>
          </a:p>
        </p:txBody>
      </p:sp>
      <p:sp>
        <p:nvSpPr>
          <p:cNvPr id="6" name="コンテンツ プレースホルダー 2">
            <a:extLst>
              <a:ext uri="{FF2B5EF4-FFF2-40B4-BE49-F238E27FC236}">
                <a16:creationId xmlns:a16="http://schemas.microsoft.com/office/drawing/2014/main" id="{8C70E64F-797F-41DF-B67B-213A709E70F8}"/>
              </a:ext>
            </a:extLst>
          </p:cNvPr>
          <p:cNvSpPr txBox="1">
            <a:spLocks/>
          </p:cNvSpPr>
          <p:nvPr/>
        </p:nvSpPr>
        <p:spPr bwMode="gray">
          <a:xfrm>
            <a:off x="234000" y="1105782"/>
            <a:ext cx="8679600" cy="655200"/>
          </a:xfrm>
          <a:prstGeom prst="rect">
            <a:avLst/>
          </a:prstGeom>
        </p:spPr>
        <p:txBody>
          <a:bodyPr vert="horz" lIns="0" tIns="0" rIns="0" bIns="0" rtlCol="0">
            <a:noAutofit/>
          </a:bodyPr>
          <a:lstStyle>
            <a:lvl1pPr marL="171450" indent="-216000" algn="l" defTabSz="685800" rtl="0" eaLnBrk="1" latinLnBrk="0" hangingPunct="1">
              <a:lnSpc>
                <a:spcPct val="100000"/>
              </a:lnSpc>
              <a:spcBef>
                <a:spcPts val="750"/>
              </a:spcBef>
              <a:buClr>
                <a:schemeClr val="accent3"/>
              </a:buClr>
              <a:buSzPct val="90000"/>
              <a:buFont typeface="Wingdings" panose="05000000000000000000" pitchFamily="2" charset="2"/>
              <a:buChar char="l"/>
              <a:defRPr kumimoji="1" sz="22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6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5pPr>
            <a:lvl6pPr marL="18859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6pPr>
            <a:lvl7pPr marL="22288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7pPr>
            <a:lvl8pPr marL="25717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8pPr>
            <a:lvl9pPr marL="2914650" indent="-171450" algn="l" defTabSz="685800" rtl="0" eaLnBrk="1" latinLnBrk="0" hangingPunct="1">
              <a:lnSpc>
                <a:spcPct val="100000"/>
              </a:lnSpc>
              <a:spcBef>
                <a:spcPts val="375"/>
              </a:spcBef>
              <a:buClr>
                <a:srgbClr val="6D6E70"/>
              </a:buClr>
              <a:buSzPct val="90000"/>
              <a:buFont typeface="Wingdings" panose="05000000000000000000" pitchFamily="2" charset="2"/>
              <a:buChar char="l"/>
              <a:defRPr kumimoji="1" sz="1400" kern="1200">
                <a:solidFill>
                  <a:schemeClr val="tx1"/>
                </a:solidFill>
                <a:latin typeface="+mn-lt"/>
                <a:ea typeface="+mn-ea"/>
                <a:cs typeface="+mn-cs"/>
              </a:defRPr>
            </a:lvl9pPr>
          </a:lstStyle>
          <a:p>
            <a:pPr indent="114300" algn="just">
              <a:buClr>
                <a:srgbClr val="D80084"/>
              </a:buClr>
              <a:tabLst>
                <a:tab pos="325755" algn="l"/>
              </a:tabLst>
              <a:defRPr/>
            </a:pP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Results of field trial in Phase 1</a:t>
            </a:r>
            <a:endParaRPr lang="ja-JP" altLang="en-US" dirty="0">
              <a:solidFill>
                <a:srgbClr val="0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0AC89FB-810F-4469-AC13-3C5B0EC1EACF}"/>
              </a:ext>
            </a:extLst>
          </p:cNvPr>
          <p:cNvSpPr txBox="1"/>
          <p:nvPr/>
        </p:nvSpPr>
        <p:spPr>
          <a:xfrm>
            <a:off x="451734" y="4390146"/>
            <a:ext cx="8584915" cy="1333313"/>
          </a:xfrm>
          <a:prstGeom prst="roundRect">
            <a:avLst>
              <a:gd name="adj" fmla="val 6013"/>
            </a:avLst>
          </a:prstGeom>
          <a:solidFill>
            <a:schemeClr val="bg1"/>
          </a:solidFill>
        </p:spPr>
        <p:txBody>
          <a:bodyPr wrap="square" anchor="ctr" anchorCtr="0">
            <a:noAutofit/>
          </a:bodyPr>
          <a:lstStyle/>
          <a:p>
            <a:pPr marL="177800" indent="-177800">
              <a:buFont typeface="Arial" panose="020B0604020202020204" pitchFamily="34" charset="0"/>
              <a:buChar char="•"/>
              <a:defRPr/>
            </a:pPr>
            <a:r>
              <a:rPr lang="en-US" altLang="ja-JP" b="1" kern="100" dirty="0">
                <a:solidFill>
                  <a:srgbClr val="000000"/>
                </a:solidFill>
                <a:latin typeface="メイリオ" panose="020B0604030504040204" pitchFamily="50" charset="-128"/>
                <a:ea typeface="メイリオ" panose="020B0604030504040204" pitchFamily="50" charset="-128"/>
              </a:rPr>
              <a:t>Detection of heavy abnormal condition is successful for all care-receivers </a:t>
            </a:r>
            <a:r>
              <a:rPr lang="en-US" altLang="ja-JP" kern="100" dirty="0">
                <a:solidFill>
                  <a:srgbClr val="000000"/>
                </a:solidFill>
                <a:latin typeface="メイリオ" panose="020B0604030504040204" pitchFamily="50" charset="-128"/>
                <a:ea typeface="メイリオ" panose="020B0604030504040204" pitchFamily="50" charset="-128"/>
              </a:rPr>
              <a:t>although there are some remained incorrect detection.</a:t>
            </a:r>
          </a:p>
          <a:p>
            <a:pPr marL="177800" indent="-177800">
              <a:buFont typeface="Arial" panose="020B0604020202020204" pitchFamily="34" charset="0"/>
              <a:buChar char="•"/>
              <a:defRPr/>
            </a:pPr>
            <a:r>
              <a:rPr lang="en-US" altLang="ja-JP" kern="100" dirty="0">
                <a:solidFill>
                  <a:srgbClr val="000000"/>
                </a:solidFill>
                <a:latin typeface="メイリオ" panose="020B0604030504040204" pitchFamily="50" charset="-128"/>
                <a:ea typeface="メイリオ" panose="020B0604030504040204" pitchFamily="50" charset="-128"/>
              </a:rPr>
              <a:t>It is approved that an </a:t>
            </a:r>
            <a:r>
              <a:rPr lang="en-US" altLang="ja-JP" b="1" kern="100" dirty="0">
                <a:solidFill>
                  <a:srgbClr val="000000"/>
                </a:solidFill>
                <a:latin typeface="メイリオ" panose="020B0604030504040204" pitchFamily="50" charset="-128"/>
                <a:ea typeface="メイリオ" panose="020B0604030504040204" pitchFamily="50" charset="-128"/>
              </a:rPr>
              <a:t>easy wearable vital senser “Fitbit Sense” </a:t>
            </a:r>
            <a:r>
              <a:rPr lang="en-US" altLang="ja-JP" kern="100" dirty="0">
                <a:solidFill>
                  <a:srgbClr val="000000"/>
                </a:solidFill>
                <a:latin typeface="メイリオ" panose="020B0604030504040204" pitchFamily="50" charset="-128"/>
                <a:ea typeface="メイリオ" panose="020B0604030504040204" pitchFamily="50" charset="-128"/>
              </a:rPr>
              <a:t>is useful to detect abnormal body condition.</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楕円 8">
            <a:extLst>
              <a:ext uri="{FF2B5EF4-FFF2-40B4-BE49-F238E27FC236}">
                <a16:creationId xmlns:a16="http://schemas.microsoft.com/office/drawing/2014/main" id="{475C0F3F-5405-4A22-958D-D1AF0B55DF8B}"/>
              </a:ext>
            </a:extLst>
          </p:cNvPr>
          <p:cNvSpPr/>
          <p:nvPr/>
        </p:nvSpPr>
        <p:spPr>
          <a:xfrm>
            <a:off x="4310737" y="2148097"/>
            <a:ext cx="1632869" cy="250776"/>
          </a:xfrm>
          <a:prstGeom prst="ellipse">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1200" dirty="0">
                <a:solidFill>
                  <a:srgbClr val="000000"/>
                </a:solidFill>
                <a:latin typeface="Fujitsu Infinity Pro"/>
                <a:ea typeface="メイリオ"/>
              </a:rPr>
              <a:t>detection</a:t>
            </a:r>
            <a:endParaRPr kumimoji="1" lang="ja-JP" altLang="en-US" sz="1200" dirty="0">
              <a:solidFill>
                <a:srgbClr val="000000"/>
              </a:solidFill>
              <a:latin typeface="Fujitsu Infinity Pro"/>
              <a:ea typeface="メイリオ"/>
            </a:endParaRPr>
          </a:p>
        </p:txBody>
      </p:sp>
      <p:pic>
        <p:nvPicPr>
          <p:cNvPr id="14" name="図 13" descr="グラフ&#10;&#10;自動的に生成された説明">
            <a:extLst>
              <a:ext uri="{FF2B5EF4-FFF2-40B4-BE49-F238E27FC236}">
                <a16:creationId xmlns:a16="http://schemas.microsoft.com/office/drawing/2014/main" id="{BDF39C78-03A2-4EE5-BA91-5D99B9DD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526" y="2665024"/>
            <a:ext cx="2921474" cy="1460737"/>
          </a:xfrm>
          <a:prstGeom prst="rect">
            <a:avLst/>
          </a:prstGeom>
        </p:spPr>
      </p:pic>
      <p:pic>
        <p:nvPicPr>
          <p:cNvPr id="15" name="図 14" descr="グラフ, 棒グラフ&#10;&#10;自動的に生成された説明">
            <a:extLst>
              <a:ext uri="{FF2B5EF4-FFF2-40B4-BE49-F238E27FC236}">
                <a16:creationId xmlns:a16="http://schemas.microsoft.com/office/drawing/2014/main" id="{E6038804-36C7-4828-A55F-225A2F360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77" y="2665024"/>
            <a:ext cx="2921474" cy="1460737"/>
          </a:xfrm>
          <a:prstGeom prst="rect">
            <a:avLst/>
          </a:prstGeom>
        </p:spPr>
      </p:pic>
      <p:pic>
        <p:nvPicPr>
          <p:cNvPr id="16" name="図 15" descr="グラフ, 棒グラフ&#10;&#10;自動的に生成された説明">
            <a:extLst>
              <a:ext uri="{FF2B5EF4-FFF2-40B4-BE49-F238E27FC236}">
                <a16:creationId xmlns:a16="http://schemas.microsoft.com/office/drawing/2014/main" id="{1BBAAE55-0BEB-4017-98E5-45D5CB16B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959" y="2660820"/>
            <a:ext cx="2921474" cy="1460737"/>
          </a:xfrm>
          <a:prstGeom prst="rect">
            <a:avLst/>
          </a:prstGeom>
        </p:spPr>
      </p:pic>
      <p:sp>
        <p:nvSpPr>
          <p:cNvPr id="17" name="楕円 16">
            <a:extLst>
              <a:ext uri="{FF2B5EF4-FFF2-40B4-BE49-F238E27FC236}">
                <a16:creationId xmlns:a16="http://schemas.microsoft.com/office/drawing/2014/main" id="{9AC74F67-6EA1-4A8E-91F9-F4C4D6BF21DD}"/>
              </a:ext>
            </a:extLst>
          </p:cNvPr>
          <p:cNvSpPr/>
          <p:nvPr/>
        </p:nvSpPr>
        <p:spPr>
          <a:xfrm>
            <a:off x="7438353" y="3332093"/>
            <a:ext cx="262870"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18" name="楕円 17">
            <a:extLst>
              <a:ext uri="{FF2B5EF4-FFF2-40B4-BE49-F238E27FC236}">
                <a16:creationId xmlns:a16="http://schemas.microsoft.com/office/drawing/2014/main" id="{D23B6398-B4CA-4C33-BB82-1011EC18CC95}"/>
              </a:ext>
            </a:extLst>
          </p:cNvPr>
          <p:cNvSpPr/>
          <p:nvPr/>
        </p:nvSpPr>
        <p:spPr>
          <a:xfrm>
            <a:off x="8582400" y="3369834"/>
            <a:ext cx="262870"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19" name="楕円 18">
            <a:extLst>
              <a:ext uri="{FF2B5EF4-FFF2-40B4-BE49-F238E27FC236}">
                <a16:creationId xmlns:a16="http://schemas.microsoft.com/office/drawing/2014/main" id="{F6C5DE97-1B8E-4B31-87EC-879BE70EC4B2}"/>
              </a:ext>
            </a:extLst>
          </p:cNvPr>
          <p:cNvSpPr/>
          <p:nvPr/>
        </p:nvSpPr>
        <p:spPr>
          <a:xfrm>
            <a:off x="4710565" y="3338909"/>
            <a:ext cx="262870"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0" name="楕円 19">
            <a:extLst>
              <a:ext uri="{FF2B5EF4-FFF2-40B4-BE49-F238E27FC236}">
                <a16:creationId xmlns:a16="http://schemas.microsoft.com/office/drawing/2014/main" id="{FE517482-E837-4410-AA4D-8B372019A088}"/>
              </a:ext>
            </a:extLst>
          </p:cNvPr>
          <p:cNvSpPr/>
          <p:nvPr/>
        </p:nvSpPr>
        <p:spPr>
          <a:xfrm>
            <a:off x="1591909" y="3185776"/>
            <a:ext cx="262870"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1" name="楕円 20">
            <a:extLst>
              <a:ext uri="{FF2B5EF4-FFF2-40B4-BE49-F238E27FC236}">
                <a16:creationId xmlns:a16="http://schemas.microsoft.com/office/drawing/2014/main" id="{D8FD6F8B-5D1C-4E7E-89D1-6E18AB548DB1}"/>
              </a:ext>
            </a:extLst>
          </p:cNvPr>
          <p:cNvSpPr/>
          <p:nvPr/>
        </p:nvSpPr>
        <p:spPr>
          <a:xfrm>
            <a:off x="1927322" y="3551326"/>
            <a:ext cx="670653" cy="468630"/>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2" name="テキスト ボックス 21">
            <a:extLst>
              <a:ext uri="{FF2B5EF4-FFF2-40B4-BE49-F238E27FC236}">
                <a16:creationId xmlns:a16="http://schemas.microsoft.com/office/drawing/2014/main" id="{B4CC5B0A-9290-4021-A672-57ABCF47D69C}"/>
              </a:ext>
            </a:extLst>
          </p:cNvPr>
          <p:cNvSpPr txBox="1"/>
          <p:nvPr/>
        </p:nvSpPr>
        <p:spPr>
          <a:xfrm>
            <a:off x="7794000" y="4168429"/>
            <a:ext cx="898266" cy="253916"/>
          </a:xfrm>
          <a:prstGeom prst="rect">
            <a:avLst/>
          </a:prstGeom>
          <a:noFill/>
        </p:spPr>
        <p:txBody>
          <a:bodyPr wrap="square" rtlCol="0">
            <a:spAutoFit/>
          </a:bodyPr>
          <a:lstStyle/>
          <a:p>
            <a:pPr>
              <a:defRPr/>
            </a:pPr>
            <a:r>
              <a:rPr kumimoji="1" lang="en-US" altLang="ja-JP" sz="1050" dirty="0">
                <a:solidFill>
                  <a:srgbClr val="000000"/>
                </a:solidFill>
                <a:latin typeface="Fujitsu Infinity Pro"/>
                <a:ea typeface="メイリオ"/>
              </a:rPr>
              <a:t>Abnormal</a:t>
            </a:r>
            <a:endParaRPr kumimoji="1" lang="ja-JP" altLang="en-US" sz="1050" dirty="0">
              <a:solidFill>
                <a:srgbClr val="000000"/>
              </a:solidFill>
              <a:latin typeface="Fujitsu Infinity Pro"/>
              <a:ea typeface="メイリオ"/>
            </a:endParaRPr>
          </a:p>
        </p:txBody>
      </p:sp>
      <p:sp>
        <p:nvSpPr>
          <p:cNvPr id="23" name="テキスト ボックス 22">
            <a:extLst>
              <a:ext uri="{FF2B5EF4-FFF2-40B4-BE49-F238E27FC236}">
                <a16:creationId xmlns:a16="http://schemas.microsoft.com/office/drawing/2014/main" id="{5B3C3473-369E-4DDC-A2DF-36540133DD76}"/>
              </a:ext>
            </a:extLst>
          </p:cNvPr>
          <p:cNvSpPr txBox="1"/>
          <p:nvPr/>
        </p:nvSpPr>
        <p:spPr>
          <a:xfrm>
            <a:off x="516537" y="4101539"/>
            <a:ext cx="579005" cy="253916"/>
          </a:xfrm>
          <a:prstGeom prst="rect">
            <a:avLst/>
          </a:prstGeom>
          <a:noFill/>
        </p:spPr>
        <p:txBody>
          <a:bodyPr wrap="none" rtlCol="0">
            <a:spAutoFit/>
          </a:bodyPr>
          <a:lstStyle/>
          <a:p>
            <a:pPr>
              <a:defRPr/>
            </a:pPr>
            <a:r>
              <a:rPr kumimoji="1" lang="en-US" altLang="ja-JP" sz="1050" dirty="0">
                <a:solidFill>
                  <a:srgbClr val="000000"/>
                </a:solidFill>
                <a:latin typeface="Fujitsu Infinity Pro"/>
                <a:ea typeface="メイリオ"/>
              </a:rPr>
              <a:t>Normal</a:t>
            </a:r>
            <a:endParaRPr kumimoji="1" lang="ja-JP" altLang="en-US" sz="1050" dirty="0">
              <a:solidFill>
                <a:srgbClr val="000000"/>
              </a:solidFill>
              <a:latin typeface="Fujitsu Infinity Pro"/>
              <a:ea typeface="メイリオ"/>
            </a:endParaRPr>
          </a:p>
        </p:txBody>
      </p:sp>
      <p:sp>
        <p:nvSpPr>
          <p:cNvPr id="24" name="矢印: 右 23">
            <a:extLst>
              <a:ext uri="{FF2B5EF4-FFF2-40B4-BE49-F238E27FC236}">
                <a16:creationId xmlns:a16="http://schemas.microsoft.com/office/drawing/2014/main" id="{2E01BE6B-B816-4B25-BF75-66C52FD36CD0}"/>
              </a:ext>
            </a:extLst>
          </p:cNvPr>
          <p:cNvSpPr/>
          <p:nvPr/>
        </p:nvSpPr>
        <p:spPr>
          <a:xfrm>
            <a:off x="8653891" y="4148371"/>
            <a:ext cx="382759" cy="261610"/>
          </a:xfrm>
          <a:prstGeom prst="rightArrow">
            <a:avLst/>
          </a:prstGeom>
          <a:solidFill>
            <a:srgbClr val="EFEFE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25" name="矢印: 右 24">
            <a:extLst>
              <a:ext uri="{FF2B5EF4-FFF2-40B4-BE49-F238E27FC236}">
                <a16:creationId xmlns:a16="http://schemas.microsoft.com/office/drawing/2014/main" id="{8A48FED9-5CA0-493C-805C-AB65D0AF4E47}"/>
              </a:ext>
            </a:extLst>
          </p:cNvPr>
          <p:cNvSpPr/>
          <p:nvPr/>
        </p:nvSpPr>
        <p:spPr>
          <a:xfrm flipH="1">
            <a:off x="133778" y="4097692"/>
            <a:ext cx="382759" cy="261610"/>
          </a:xfrm>
          <a:prstGeom prst="rightArrow">
            <a:avLst/>
          </a:prstGeom>
          <a:solidFill>
            <a:srgbClr val="EFEFE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ja-JP" altLang="en-US" dirty="0">
              <a:solidFill>
                <a:srgbClr val="000000"/>
              </a:solidFill>
              <a:latin typeface="Fujitsu Infinity Pro"/>
              <a:ea typeface="メイリオ"/>
            </a:endParaRPr>
          </a:p>
        </p:txBody>
      </p:sp>
      <p:sp>
        <p:nvSpPr>
          <p:cNvPr id="355" name="スライド番号プレースホルダー 354">
            <a:extLst>
              <a:ext uri="{FF2B5EF4-FFF2-40B4-BE49-F238E27FC236}">
                <a16:creationId xmlns:a16="http://schemas.microsoft.com/office/drawing/2014/main" id="{6B4033C6-3719-4C46-A70F-6202ECE17516}"/>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43</a:t>
            </a:fld>
            <a:endParaRPr kumimoji="1" lang="ja-JP" altLang="en-US"/>
          </a:p>
        </p:txBody>
      </p:sp>
      <p:pic>
        <p:nvPicPr>
          <p:cNvPr id="3" name="図 2">
            <a:extLst>
              <a:ext uri="{FF2B5EF4-FFF2-40B4-BE49-F238E27FC236}">
                <a16:creationId xmlns:a16="http://schemas.microsoft.com/office/drawing/2014/main" id="{92E5E56B-5A39-509B-92B8-3571A86659F5}"/>
              </a:ext>
            </a:extLst>
          </p:cNvPr>
          <p:cNvPicPr>
            <a:picLocks noChangeAspect="1"/>
          </p:cNvPicPr>
          <p:nvPr/>
        </p:nvPicPr>
        <p:blipFill>
          <a:blip r:embed="rId6"/>
          <a:stretch>
            <a:fillRect/>
          </a:stretch>
        </p:blipFill>
        <p:spPr>
          <a:xfrm>
            <a:off x="6362536" y="1318998"/>
            <a:ext cx="2432515" cy="774259"/>
          </a:xfrm>
          <a:prstGeom prst="rect">
            <a:avLst/>
          </a:prstGeom>
        </p:spPr>
      </p:pic>
      <p:sp>
        <p:nvSpPr>
          <p:cNvPr id="34" name="テキスト ボックス 33">
            <a:extLst>
              <a:ext uri="{FF2B5EF4-FFF2-40B4-BE49-F238E27FC236}">
                <a16:creationId xmlns:a16="http://schemas.microsoft.com/office/drawing/2014/main" id="{F64F8FC4-A1B8-9456-317C-C950E37F025F}"/>
              </a:ext>
            </a:extLst>
          </p:cNvPr>
          <p:cNvSpPr txBox="1"/>
          <p:nvPr/>
        </p:nvSpPr>
        <p:spPr>
          <a:xfrm>
            <a:off x="516536" y="2424884"/>
            <a:ext cx="1977654" cy="369332"/>
          </a:xfrm>
          <a:prstGeom prst="rect">
            <a:avLst/>
          </a:prstGeom>
          <a:solidFill>
            <a:schemeClr val="bg1"/>
          </a:solidFill>
        </p:spPr>
        <p:txBody>
          <a:bodyPr wrap="square" rtlCol="0">
            <a:spAutoFit/>
          </a:bodyPr>
          <a:lstStyle/>
          <a:p>
            <a:pPr algn="l"/>
            <a:r>
              <a:rPr kumimoji="1" lang="en-US" altLang="ja-JP" dirty="0"/>
              <a:t>Care-receiver #1</a:t>
            </a:r>
            <a:endParaRPr kumimoji="1" lang="ja-JP" altLang="en-US" dirty="0"/>
          </a:p>
        </p:txBody>
      </p:sp>
      <p:sp>
        <p:nvSpPr>
          <p:cNvPr id="35" name="テキスト ボックス 34">
            <a:extLst>
              <a:ext uri="{FF2B5EF4-FFF2-40B4-BE49-F238E27FC236}">
                <a16:creationId xmlns:a16="http://schemas.microsoft.com/office/drawing/2014/main" id="{CCB682A9-CE24-BE77-F4C2-8C34B56D8D6F}"/>
              </a:ext>
            </a:extLst>
          </p:cNvPr>
          <p:cNvSpPr txBox="1"/>
          <p:nvPr/>
        </p:nvSpPr>
        <p:spPr>
          <a:xfrm>
            <a:off x="3524269" y="2426013"/>
            <a:ext cx="2432515" cy="369332"/>
          </a:xfrm>
          <a:prstGeom prst="rect">
            <a:avLst/>
          </a:prstGeom>
          <a:solidFill>
            <a:schemeClr val="bg1"/>
          </a:solidFill>
        </p:spPr>
        <p:txBody>
          <a:bodyPr wrap="square" rtlCol="0">
            <a:spAutoFit/>
          </a:bodyPr>
          <a:lstStyle/>
          <a:p>
            <a:pPr algn="l"/>
            <a:r>
              <a:rPr kumimoji="1" lang="en-US" altLang="ja-JP" dirty="0"/>
              <a:t>Care-receiver #2</a:t>
            </a:r>
            <a:endParaRPr kumimoji="1" lang="ja-JP" altLang="en-US" dirty="0"/>
          </a:p>
        </p:txBody>
      </p:sp>
      <p:sp>
        <p:nvSpPr>
          <p:cNvPr id="36" name="テキスト ボックス 35">
            <a:extLst>
              <a:ext uri="{FF2B5EF4-FFF2-40B4-BE49-F238E27FC236}">
                <a16:creationId xmlns:a16="http://schemas.microsoft.com/office/drawing/2014/main" id="{D0FC143D-ED03-B61D-888C-8E8F6ABFE663}"/>
              </a:ext>
            </a:extLst>
          </p:cNvPr>
          <p:cNvSpPr txBox="1"/>
          <p:nvPr/>
        </p:nvSpPr>
        <p:spPr>
          <a:xfrm>
            <a:off x="6362536" y="2411820"/>
            <a:ext cx="2203365" cy="369332"/>
          </a:xfrm>
          <a:prstGeom prst="rect">
            <a:avLst/>
          </a:prstGeom>
          <a:solidFill>
            <a:schemeClr val="bg1"/>
          </a:solidFill>
        </p:spPr>
        <p:txBody>
          <a:bodyPr wrap="square" rtlCol="0">
            <a:spAutoFit/>
          </a:bodyPr>
          <a:lstStyle/>
          <a:p>
            <a:pPr algn="l"/>
            <a:r>
              <a:rPr kumimoji="1" lang="en-US" altLang="ja-JP" dirty="0"/>
              <a:t>Care-receiver #3</a:t>
            </a:r>
            <a:endParaRPr kumimoji="1" lang="ja-JP" altLang="en-US" dirty="0"/>
          </a:p>
        </p:txBody>
      </p:sp>
      <p:sp>
        <p:nvSpPr>
          <p:cNvPr id="5" name="テキスト ボックス 4">
            <a:extLst>
              <a:ext uri="{FF2B5EF4-FFF2-40B4-BE49-F238E27FC236}">
                <a16:creationId xmlns:a16="http://schemas.microsoft.com/office/drawing/2014/main" id="{9131D83F-FBAD-C9E5-04D6-162C63D9245E}"/>
              </a:ext>
            </a:extLst>
          </p:cNvPr>
          <p:cNvSpPr txBox="1"/>
          <p:nvPr/>
        </p:nvSpPr>
        <p:spPr>
          <a:xfrm>
            <a:off x="2325185" y="2829739"/>
            <a:ext cx="627017" cy="382395"/>
          </a:xfrm>
          <a:prstGeom prst="rect">
            <a:avLst/>
          </a:prstGeom>
          <a:solidFill>
            <a:schemeClr val="bg1"/>
          </a:solidFill>
        </p:spPr>
        <p:txBody>
          <a:bodyPr wrap="square" rtlCol="0">
            <a:spAutoFit/>
          </a:bodyPr>
          <a:lstStyle/>
          <a:p>
            <a:pPr algn="l"/>
            <a:endParaRPr kumimoji="1" lang="ja-JP" altLang="en-US" dirty="0"/>
          </a:p>
        </p:txBody>
      </p:sp>
      <p:sp>
        <p:nvSpPr>
          <p:cNvPr id="37" name="テキスト ボックス 36">
            <a:extLst>
              <a:ext uri="{FF2B5EF4-FFF2-40B4-BE49-F238E27FC236}">
                <a16:creationId xmlns:a16="http://schemas.microsoft.com/office/drawing/2014/main" id="{1D1A0558-C8F6-AF8A-2836-8197310C4024}"/>
              </a:ext>
            </a:extLst>
          </p:cNvPr>
          <p:cNvSpPr txBox="1"/>
          <p:nvPr/>
        </p:nvSpPr>
        <p:spPr>
          <a:xfrm>
            <a:off x="5233855" y="2838446"/>
            <a:ext cx="627017" cy="382395"/>
          </a:xfrm>
          <a:prstGeom prst="rect">
            <a:avLst/>
          </a:prstGeom>
          <a:solidFill>
            <a:schemeClr val="bg1"/>
          </a:solidFill>
        </p:spPr>
        <p:txBody>
          <a:bodyPr wrap="square" rtlCol="0">
            <a:spAutoFit/>
          </a:bodyPr>
          <a:lstStyle/>
          <a:p>
            <a:pPr algn="l"/>
            <a:endParaRPr kumimoji="1" lang="ja-JP" altLang="en-US" dirty="0"/>
          </a:p>
        </p:txBody>
      </p:sp>
      <p:sp>
        <p:nvSpPr>
          <p:cNvPr id="38" name="テキスト ボックス 37">
            <a:extLst>
              <a:ext uri="{FF2B5EF4-FFF2-40B4-BE49-F238E27FC236}">
                <a16:creationId xmlns:a16="http://schemas.microsoft.com/office/drawing/2014/main" id="{00A5E141-07B1-EAA0-BC7E-97CEB9922F32}"/>
              </a:ext>
            </a:extLst>
          </p:cNvPr>
          <p:cNvSpPr txBox="1"/>
          <p:nvPr/>
        </p:nvSpPr>
        <p:spPr>
          <a:xfrm>
            <a:off x="8173006" y="2825383"/>
            <a:ext cx="627017" cy="382395"/>
          </a:xfrm>
          <a:prstGeom prst="rect">
            <a:avLst/>
          </a:prstGeom>
          <a:solidFill>
            <a:schemeClr val="bg1"/>
          </a:solidFill>
        </p:spPr>
        <p:txBody>
          <a:bodyPr wrap="square" rtlCol="0">
            <a:spAutoFit/>
          </a:bodyPr>
          <a:lstStyle/>
          <a:p>
            <a:pPr algn="l"/>
            <a:endParaRPr kumimoji="1" lang="ja-JP" altLang="en-US" dirty="0"/>
          </a:p>
        </p:txBody>
      </p:sp>
    </p:spTree>
    <p:extLst>
      <p:ext uri="{BB962C8B-B14F-4D97-AF65-F5344CB8AC3E}">
        <p14:creationId xmlns:p14="http://schemas.microsoft.com/office/powerpoint/2010/main" val="1153506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8498B32F-946A-D276-9126-B308049936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4" name="正方形/長方形 73">
            <a:extLst>
              <a:ext uri="{FF2B5EF4-FFF2-40B4-BE49-F238E27FC236}">
                <a16:creationId xmlns:a16="http://schemas.microsoft.com/office/drawing/2014/main" id="{0120A1FB-75CD-423A-A0A6-A50F8FBB1D4F}"/>
              </a:ext>
            </a:extLst>
          </p:cNvPr>
          <p:cNvSpPr/>
          <p:nvPr/>
        </p:nvSpPr>
        <p:spPr>
          <a:xfrm>
            <a:off x="709679" y="2481365"/>
            <a:ext cx="1545706" cy="2673565"/>
          </a:xfrm>
          <a:prstGeom prst="rect">
            <a:avLst/>
          </a:prstGeom>
          <a:solidFill>
            <a:srgbClr val="EFEFE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latin typeface="+mn-ea"/>
            </a:endParaRPr>
          </a:p>
        </p:txBody>
      </p:sp>
      <p:sp>
        <p:nvSpPr>
          <p:cNvPr id="2" name="タイトル 1">
            <a:extLst>
              <a:ext uri="{FF2B5EF4-FFF2-40B4-BE49-F238E27FC236}">
                <a16:creationId xmlns:a16="http://schemas.microsoft.com/office/drawing/2014/main" id="{B1569606-3315-4EA2-A5DB-D42F3E07D885}"/>
              </a:ext>
            </a:extLst>
          </p:cNvPr>
          <p:cNvSpPr>
            <a:spLocks noGrp="1"/>
          </p:cNvSpPr>
          <p:nvPr>
            <p:ph type="title"/>
          </p:nvPr>
        </p:nvSpPr>
        <p:spPr/>
        <p:txBody>
          <a:bodyPr>
            <a:normAutofit/>
          </a:bodyPr>
          <a:lstStyle/>
          <a:p>
            <a:r>
              <a:rPr kumimoji="1" lang="ja-JP" altLang="en-US" dirty="0"/>
              <a:t>（</a:t>
            </a:r>
            <a:r>
              <a:rPr kumimoji="1" lang="en-US" altLang="ja-JP" dirty="0"/>
              <a:t>7</a:t>
            </a:r>
            <a:r>
              <a:rPr lang="en-US" altLang="ja-JP" dirty="0"/>
              <a:t>)</a:t>
            </a:r>
            <a:r>
              <a:rPr lang="ja-JP" altLang="en-US" dirty="0"/>
              <a:t> </a:t>
            </a:r>
            <a:r>
              <a:rPr lang="en-US" altLang="ja-JP" dirty="0"/>
              <a:t>Scalability for More General Cases</a:t>
            </a:r>
            <a:endParaRPr kumimoji="1" lang="ja-JP" altLang="en-US" dirty="0"/>
          </a:p>
        </p:txBody>
      </p:sp>
      <p:sp>
        <p:nvSpPr>
          <p:cNvPr id="3" name="コンテンツ プレースホルダー 2">
            <a:extLst>
              <a:ext uri="{FF2B5EF4-FFF2-40B4-BE49-F238E27FC236}">
                <a16:creationId xmlns:a16="http://schemas.microsoft.com/office/drawing/2014/main" id="{C76D5D85-5F45-423A-8B72-072CC616A614}"/>
              </a:ext>
            </a:extLst>
          </p:cNvPr>
          <p:cNvSpPr>
            <a:spLocks noGrp="1"/>
          </p:cNvSpPr>
          <p:nvPr>
            <p:ph idx="1"/>
          </p:nvPr>
        </p:nvSpPr>
        <p:spPr/>
        <p:txBody>
          <a:bodyPr/>
          <a:lstStyle/>
          <a:p>
            <a:r>
              <a:rPr kumimoji="1" lang="en-US" altLang="ja-JP" dirty="0"/>
              <a:t>Scalable Model of Machine Learning</a:t>
            </a:r>
            <a:endParaRPr kumimoji="1" lang="ja-JP" altLang="en-US" dirty="0"/>
          </a:p>
        </p:txBody>
      </p:sp>
      <p:sp>
        <p:nvSpPr>
          <p:cNvPr id="4" name="フッター プレースホルダー 3">
            <a:extLst>
              <a:ext uri="{FF2B5EF4-FFF2-40B4-BE49-F238E27FC236}">
                <a16:creationId xmlns:a16="http://schemas.microsoft.com/office/drawing/2014/main" id="{4CB92370-874E-4E18-B212-95025F64547A}"/>
              </a:ext>
            </a:extLst>
          </p:cNvPr>
          <p:cNvSpPr>
            <a:spLocks noGrp="1"/>
          </p:cNvSpPr>
          <p:nvPr>
            <p:ph type="ftr" sz="quarter" idx="11"/>
          </p:nvPr>
        </p:nvSpPr>
        <p:spPr/>
        <p:txBody>
          <a:bodyPr/>
          <a:lstStyle/>
          <a:p>
            <a:endParaRPr kumimoji="1" lang="ja-JP" altLang="en-US" dirty="0"/>
          </a:p>
        </p:txBody>
      </p:sp>
      <p:sp>
        <p:nvSpPr>
          <p:cNvPr id="48" name="矢印: 右 47">
            <a:extLst>
              <a:ext uri="{FF2B5EF4-FFF2-40B4-BE49-F238E27FC236}">
                <a16:creationId xmlns:a16="http://schemas.microsoft.com/office/drawing/2014/main" id="{7B7432C4-3F66-4430-8769-A873764FE3BD}"/>
              </a:ext>
            </a:extLst>
          </p:cNvPr>
          <p:cNvSpPr/>
          <p:nvPr/>
        </p:nvSpPr>
        <p:spPr bwMode="gray">
          <a:xfrm>
            <a:off x="2330675" y="3766877"/>
            <a:ext cx="778418" cy="631424"/>
          </a:xfrm>
          <a:prstGeom prst="rightArrow">
            <a:avLst/>
          </a:prstGeom>
          <a:solidFill>
            <a:srgbClr val="DAD9D6"/>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ctr">
              <a:spcBef>
                <a:spcPct val="0"/>
              </a:spcBef>
              <a:spcAft>
                <a:spcPct val="0"/>
              </a:spcAft>
            </a:pPr>
            <a:endParaRPr lang="ja-JP" altLang="en-US" dirty="0" err="1">
              <a:latin typeface="+mn-ea"/>
            </a:endParaRPr>
          </a:p>
        </p:txBody>
      </p:sp>
      <p:pic>
        <p:nvPicPr>
          <p:cNvPr id="49" name="図 48" descr="カップ, テーブル, コンピュータ, コーヒー が含まれている画像&#10;&#10;自動的に生成された説明">
            <a:extLst>
              <a:ext uri="{FF2B5EF4-FFF2-40B4-BE49-F238E27FC236}">
                <a16:creationId xmlns:a16="http://schemas.microsoft.com/office/drawing/2014/main" id="{CA963B7D-9465-4DDF-9266-5245C69A2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13" y="2559162"/>
            <a:ext cx="1385594" cy="1062480"/>
          </a:xfrm>
          <a:prstGeom prst="rect">
            <a:avLst/>
          </a:prstGeom>
        </p:spPr>
      </p:pic>
      <p:pic>
        <p:nvPicPr>
          <p:cNvPr id="50" name="図 49">
            <a:extLst>
              <a:ext uri="{FF2B5EF4-FFF2-40B4-BE49-F238E27FC236}">
                <a16:creationId xmlns:a16="http://schemas.microsoft.com/office/drawing/2014/main" id="{8D5EBF56-C89D-4DD3-BB05-2274B2B53104}"/>
              </a:ext>
            </a:extLst>
          </p:cNvPr>
          <p:cNvPicPr>
            <a:picLocks noChangeAspect="1"/>
          </p:cNvPicPr>
          <p:nvPr/>
        </p:nvPicPr>
        <p:blipFill>
          <a:blip r:embed="rId4"/>
          <a:stretch>
            <a:fillRect/>
          </a:stretch>
        </p:blipFill>
        <p:spPr>
          <a:xfrm>
            <a:off x="3244924" y="3657053"/>
            <a:ext cx="851069" cy="851073"/>
          </a:xfrm>
          <a:prstGeom prst="rect">
            <a:avLst/>
          </a:prstGeom>
        </p:spPr>
      </p:pic>
      <p:pic>
        <p:nvPicPr>
          <p:cNvPr id="51" name="図 50" descr="カップ, テーブル, コンピュータ, コーヒー が含まれている画像&#10;&#10;自動的に生成された説明">
            <a:extLst>
              <a:ext uri="{FF2B5EF4-FFF2-40B4-BE49-F238E27FC236}">
                <a16:creationId xmlns:a16="http://schemas.microsoft.com/office/drawing/2014/main" id="{45EA5E78-3CE9-46BF-B265-920E1EC32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156" y="3323167"/>
            <a:ext cx="2058790" cy="1435904"/>
          </a:xfrm>
          <a:prstGeom prst="rect">
            <a:avLst/>
          </a:prstGeom>
        </p:spPr>
      </p:pic>
      <p:sp>
        <p:nvSpPr>
          <p:cNvPr id="52" name="矢印: 右 51">
            <a:extLst>
              <a:ext uri="{FF2B5EF4-FFF2-40B4-BE49-F238E27FC236}">
                <a16:creationId xmlns:a16="http://schemas.microsoft.com/office/drawing/2014/main" id="{22323971-61F7-43E0-B144-0934B1C20979}"/>
              </a:ext>
            </a:extLst>
          </p:cNvPr>
          <p:cNvSpPr/>
          <p:nvPr/>
        </p:nvSpPr>
        <p:spPr bwMode="gray">
          <a:xfrm>
            <a:off x="4488165" y="3792807"/>
            <a:ext cx="896934" cy="631424"/>
          </a:xfrm>
          <a:prstGeom prst="rightArrow">
            <a:avLst/>
          </a:prstGeom>
          <a:solidFill>
            <a:srgbClr val="DAD9D6"/>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ctr">
              <a:spcBef>
                <a:spcPct val="0"/>
              </a:spcBef>
              <a:spcAft>
                <a:spcPct val="0"/>
              </a:spcAft>
            </a:pPr>
            <a:endParaRPr lang="ja-JP" altLang="en-US" dirty="0" err="1">
              <a:latin typeface="+mn-ea"/>
            </a:endParaRPr>
          </a:p>
        </p:txBody>
      </p:sp>
      <p:sp>
        <p:nvSpPr>
          <p:cNvPr id="65" name="テキスト ボックス 64">
            <a:extLst>
              <a:ext uri="{FF2B5EF4-FFF2-40B4-BE49-F238E27FC236}">
                <a16:creationId xmlns:a16="http://schemas.microsoft.com/office/drawing/2014/main" id="{9E001602-5817-4D6A-963A-4B8D627093CA}"/>
              </a:ext>
            </a:extLst>
          </p:cNvPr>
          <p:cNvSpPr txBox="1"/>
          <p:nvPr/>
        </p:nvSpPr>
        <p:spPr>
          <a:xfrm>
            <a:off x="5414312" y="3933916"/>
            <a:ext cx="1586481" cy="415498"/>
          </a:xfrm>
          <a:prstGeom prst="rect">
            <a:avLst/>
          </a:prstGeom>
          <a:noFill/>
        </p:spPr>
        <p:txBody>
          <a:bodyPr wrap="square">
            <a:spAutoFit/>
          </a:bodyPr>
          <a:lstStyle/>
          <a:p>
            <a:pPr algn="ctr" defTabSz="1219170" fontAlgn="ctr">
              <a:spcBef>
                <a:spcPct val="0"/>
              </a:spcBef>
              <a:spcAft>
                <a:spcPct val="0"/>
              </a:spcAft>
              <a:defRPr/>
            </a:pPr>
            <a:r>
              <a:rPr lang="en-US" altLang="ja-JP" sz="1050" b="1" dirty="0">
                <a:solidFill>
                  <a:schemeClr val="bg1"/>
                </a:solidFill>
                <a:latin typeface="+mn-ea"/>
              </a:rPr>
              <a:t>Model of detecting abnormal condition</a:t>
            </a:r>
            <a:endParaRPr lang="ja-JP" altLang="en-US" sz="1050" b="1" dirty="0">
              <a:solidFill>
                <a:schemeClr val="bg1"/>
              </a:solidFill>
              <a:latin typeface="+mn-ea"/>
            </a:endParaRPr>
          </a:p>
        </p:txBody>
      </p:sp>
      <p:sp>
        <p:nvSpPr>
          <p:cNvPr id="77" name="テキスト ボックス 76">
            <a:extLst>
              <a:ext uri="{FF2B5EF4-FFF2-40B4-BE49-F238E27FC236}">
                <a16:creationId xmlns:a16="http://schemas.microsoft.com/office/drawing/2014/main" id="{17539A15-1C6A-4365-829E-073BBD741740}"/>
              </a:ext>
            </a:extLst>
          </p:cNvPr>
          <p:cNvSpPr txBox="1"/>
          <p:nvPr/>
        </p:nvSpPr>
        <p:spPr>
          <a:xfrm>
            <a:off x="698846" y="2507101"/>
            <a:ext cx="1487908" cy="307777"/>
          </a:xfrm>
          <a:prstGeom prst="rect">
            <a:avLst/>
          </a:prstGeom>
          <a:noFill/>
        </p:spPr>
        <p:txBody>
          <a:bodyPr wrap="none" rtlCol="0">
            <a:spAutoFit/>
          </a:bodyPr>
          <a:lstStyle/>
          <a:p>
            <a:pPr algn="l"/>
            <a:r>
              <a:rPr kumimoji="1" lang="en-US" altLang="ja-JP" sz="1400" dirty="0">
                <a:latin typeface="+mn-ea"/>
              </a:rPr>
              <a:t>60 </a:t>
            </a:r>
            <a:r>
              <a:rPr kumimoji="1" lang="en-US" altLang="ja-JP" sz="1400" dirty="0" err="1">
                <a:latin typeface="+mn-ea"/>
              </a:rPr>
              <a:t>yrs</a:t>
            </a:r>
            <a:r>
              <a:rPr kumimoji="1" lang="en-US" altLang="ja-JP" sz="1400" dirty="0">
                <a:latin typeface="+mn-ea"/>
              </a:rPr>
              <a:t> old males</a:t>
            </a:r>
            <a:endParaRPr kumimoji="1" lang="ja-JP" altLang="en-US" sz="1400" dirty="0">
              <a:latin typeface="+mn-ea"/>
            </a:endParaRPr>
          </a:p>
        </p:txBody>
      </p:sp>
      <p:sp>
        <p:nvSpPr>
          <p:cNvPr id="80" name="テキスト ボックス 79">
            <a:extLst>
              <a:ext uri="{FF2B5EF4-FFF2-40B4-BE49-F238E27FC236}">
                <a16:creationId xmlns:a16="http://schemas.microsoft.com/office/drawing/2014/main" id="{86577FDA-939F-4D7E-8AB2-F0ED284A8027}"/>
              </a:ext>
            </a:extLst>
          </p:cNvPr>
          <p:cNvSpPr txBox="1"/>
          <p:nvPr/>
        </p:nvSpPr>
        <p:spPr>
          <a:xfrm>
            <a:off x="1004854" y="2984117"/>
            <a:ext cx="1258677" cy="430887"/>
          </a:xfrm>
          <a:prstGeom prst="rect">
            <a:avLst/>
          </a:prstGeom>
          <a:noFill/>
        </p:spPr>
        <p:txBody>
          <a:bodyPr wrap="square" rtlCol="0">
            <a:spAutoFit/>
          </a:bodyPr>
          <a:lstStyle/>
          <a:p>
            <a:pPr algn="l"/>
            <a:r>
              <a:rPr kumimoji="1" lang="en-US" altLang="ja-JP" sz="1100" dirty="0">
                <a:solidFill>
                  <a:schemeClr val="bg1"/>
                </a:solidFill>
              </a:rPr>
              <a:t>Recipient A</a:t>
            </a:r>
          </a:p>
          <a:p>
            <a:pPr algn="l"/>
            <a:r>
              <a:rPr kumimoji="1" lang="en-US" altLang="ja-JP" sz="1100" dirty="0">
                <a:solidFill>
                  <a:schemeClr val="bg1"/>
                </a:solidFill>
              </a:rPr>
              <a:t>Normal data</a:t>
            </a:r>
            <a:endParaRPr kumimoji="1" lang="ja-JP" altLang="en-US" sz="1100" dirty="0">
              <a:solidFill>
                <a:schemeClr val="bg1"/>
              </a:solidFill>
            </a:endParaRPr>
          </a:p>
        </p:txBody>
      </p:sp>
      <p:sp>
        <p:nvSpPr>
          <p:cNvPr id="85" name="テキスト ボックス 84">
            <a:extLst>
              <a:ext uri="{FF2B5EF4-FFF2-40B4-BE49-F238E27FC236}">
                <a16:creationId xmlns:a16="http://schemas.microsoft.com/office/drawing/2014/main" id="{5F96ABDF-D4DD-45C4-BDBF-9996818FF62B}"/>
              </a:ext>
            </a:extLst>
          </p:cNvPr>
          <p:cNvSpPr txBox="1"/>
          <p:nvPr/>
        </p:nvSpPr>
        <p:spPr>
          <a:xfrm>
            <a:off x="1285610" y="3725567"/>
            <a:ext cx="889987" cy="430887"/>
          </a:xfrm>
          <a:prstGeom prst="rect">
            <a:avLst/>
          </a:prstGeom>
          <a:noFill/>
        </p:spPr>
        <p:txBody>
          <a:bodyPr wrap="none" rtlCol="0">
            <a:spAutoFit/>
          </a:bodyPr>
          <a:lstStyle/>
          <a:p>
            <a:pPr algn="l"/>
            <a:r>
              <a:rPr kumimoji="1" lang="ja-JP" altLang="en-US" sz="1100" dirty="0">
                <a:solidFill>
                  <a:schemeClr val="bg1"/>
                </a:solidFill>
              </a:rPr>
              <a:t>被験者</a:t>
            </a:r>
            <a:r>
              <a:rPr kumimoji="1" lang="en-US" altLang="ja-JP" sz="1100" dirty="0">
                <a:solidFill>
                  <a:schemeClr val="bg1"/>
                </a:solidFill>
              </a:rPr>
              <a:t>Y</a:t>
            </a:r>
          </a:p>
          <a:p>
            <a:pPr algn="l"/>
            <a:r>
              <a:rPr kumimoji="1" lang="ja-JP" altLang="en-US" sz="1100" dirty="0">
                <a:solidFill>
                  <a:schemeClr val="bg1"/>
                </a:solidFill>
              </a:rPr>
              <a:t>正常データ</a:t>
            </a:r>
          </a:p>
        </p:txBody>
      </p:sp>
      <p:sp>
        <p:nvSpPr>
          <p:cNvPr id="86" name="テキスト ボックス 85">
            <a:extLst>
              <a:ext uri="{FF2B5EF4-FFF2-40B4-BE49-F238E27FC236}">
                <a16:creationId xmlns:a16="http://schemas.microsoft.com/office/drawing/2014/main" id="{74C26416-BF00-4FC3-8B26-E60AD5DE43C3}"/>
              </a:ext>
            </a:extLst>
          </p:cNvPr>
          <p:cNvSpPr txBox="1"/>
          <p:nvPr/>
        </p:nvSpPr>
        <p:spPr>
          <a:xfrm>
            <a:off x="1225776" y="4556283"/>
            <a:ext cx="889987" cy="430887"/>
          </a:xfrm>
          <a:prstGeom prst="rect">
            <a:avLst/>
          </a:prstGeom>
          <a:noFill/>
        </p:spPr>
        <p:txBody>
          <a:bodyPr wrap="none" rtlCol="0">
            <a:spAutoFit/>
          </a:bodyPr>
          <a:lstStyle/>
          <a:p>
            <a:pPr algn="l"/>
            <a:r>
              <a:rPr kumimoji="1" lang="ja-JP" altLang="en-US" sz="1100" dirty="0">
                <a:solidFill>
                  <a:schemeClr val="bg1"/>
                </a:solidFill>
              </a:rPr>
              <a:t>被験者</a:t>
            </a:r>
            <a:r>
              <a:rPr kumimoji="1" lang="en-US" altLang="ja-JP" sz="1100" dirty="0">
                <a:solidFill>
                  <a:schemeClr val="bg1"/>
                </a:solidFill>
              </a:rPr>
              <a:t>Z</a:t>
            </a:r>
          </a:p>
          <a:p>
            <a:pPr algn="l"/>
            <a:r>
              <a:rPr kumimoji="1" lang="ja-JP" altLang="en-US" sz="1100" dirty="0">
                <a:solidFill>
                  <a:schemeClr val="bg1"/>
                </a:solidFill>
              </a:rPr>
              <a:t>正常データ</a:t>
            </a:r>
          </a:p>
        </p:txBody>
      </p:sp>
      <p:sp>
        <p:nvSpPr>
          <p:cNvPr id="99" name="吹き出し: 四角形 98">
            <a:extLst>
              <a:ext uri="{FF2B5EF4-FFF2-40B4-BE49-F238E27FC236}">
                <a16:creationId xmlns:a16="http://schemas.microsoft.com/office/drawing/2014/main" id="{87742AE0-FC3D-4E1E-B4AC-2914AE56AB24}"/>
              </a:ext>
            </a:extLst>
          </p:cNvPr>
          <p:cNvSpPr/>
          <p:nvPr/>
        </p:nvSpPr>
        <p:spPr>
          <a:xfrm>
            <a:off x="2115763" y="4921780"/>
            <a:ext cx="2372403" cy="659089"/>
          </a:xfrm>
          <a:prstGeom prst="wedgeRectCallout">
            <a:avLst>
              <a:gd name="adj1" fmla="val -41853"/>
              <a:gd name="adj2" fmla="val -114581"/>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Collection of Data for recipients having the same feature</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04" name="吹き出し: 四角形 103">
            <a:extLst>
              <a:ext uri="{FF2B5EF4-FFF2-40B4-BE49-F238E27FC236}">
                <a16:creationId xmlns:a16="http://schemas.microsoft.com/office/drawing/2014/main" id="{53FE1FBA-4C11-4A75-947B-5D4B3029F062}"/>
              </a:ext>
            </a:extLst>
          </p:cNvPr>
          <p:cNvSpPr/>
          <p:nvPr/>
        </p:nvSpPr>
        <p:spPr>
          <a:xfrm>
            <a:off x="5933787" y="4949629"/>
            <a:ext cx="2500534" cy="631239"/>
          </a:xfrm>
          <a:prstGeom prst="wedgeRectCallout">
            <a:avLst>
              <a:gd name="adj1" fmla="val -34447"/>
              <a:gd name="adj2" fmla="val -132354"/>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rPr>
              <a:t>Modelling of 6detecting abnormal condition of 60 </a:t>
            </a:r>
            <a:r>
              <a:rPr kumimoji="1" lang="en-US" altLang="ja-JP" sz="1400" dirty="0" err="1">
                <a:solidFill>
                  <a:schemeClr val="tx1"/>
                </a:solidFill>
                <a:latin typeface="Meiryo UI" panose="020B0604030504040204" pitchFamily="50" charset="-128"/>
                <a:ea typeface="Meiryo UI" panose="020B0604030504040204" pitchFamily="50" charset="-128"/>
              </a:rPr>
              <a:t>yrs</a:t>
            </a:r>
            <a:r>
              <a:rPr kumimoji="1" lang="en-US" altLang="ja-JP" sz="1400" dirty="0">
                <a:solidFill>
                  <a:schemeClr val="tx1"/>
                </a:solidFill>
                <a:latin typeface="Meiryo UI" panose="020B0604030504040204" pitchFamily="50" charset="-128"/>
                <a:ea typeface="Meiryo UI" panose="020B0604030504040204" pitchFamily="50" charset="-128"/>
              </a:rPr>
              <a:t> old male recipients</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113" name="表 112">
            <a:extLst>
              <a:ext uri="{FF2B5EF4-FFF2-40B4-BE49-F238E27FC236}">
                <a16:creationId xmlns:a16="http://schemas.microsoft.com/office/drawing/2014/main" id="{DBC66761-5FB6-4878-A1B3-A7847197322E}"/>
              </a:ext>
            </a:extLst>
          </p:cNvPr>
          <p:cNvGraphicFramePr>
            <a:graphicFrameLocks noGrp="1"/>
          </p:cNvGraphicFramePr>
          <p:nvPr/>
        </p:nvGraphicFramePr>
        <p:xfrm>
          <a:off x="2393694" y="2118041"/>
          <a:ext cx="6624858" cy="1484446"/>
        </p:xfrm>
        <a:graphic>
          <a:graphicData uri="http://schemas.openxmlformats.org/drawingml/2006/table">
            <a:tbl>
              <a:tblPr firstRow="1" firstCol="1" bandRow="1">
                <a:tableStyleId>{5C22544A-7EE6-4342-B048-85BDC9FD1C3A}</a:tableStyleId>
              </a:tblPr>
              <a:tblGrid>
                <a:gridCol w="1394535">
                  <a:extLst>
                    <a:ext uri="{9D8B030D-6E8A-4147-A177-3AD203B41FA5}">
                      <a16:colId xmlns:a16="http://schemas.microsoft.com/office/drawing/2014/main" val="1048973433"/>
                    </a:ext>
                  </a:extLst>
                </a:gridCol>
                <a:gridCol w="2952205">
                  <a:extLst>
                    <a:ext uri="{9D8B030D-6E8A-4147-A177-3AD203B41FA5}">
                      <a16:colId xmlns:a16="http://schemas.microsoft.com/office/drawing/2014/main" val="3583586173"/>
                    </a:ext>
                  </a:extLst>
                </a:gridCol>
                <a:gridCol w="2278118">
                  <a:extLst>
                    <a:ext uri="{9D8B030D-6E8A-4147-A177-3AD203B41FA5}">
                      <a16:colId xmlns:a16="http://schemas.microsoft.com/office/drawing/2014/main" val="1561783049"/>
                    </a:ext>
                  </a:extLst>
                </a:gridCol>
              </a:tblGrid>
              <a:tr h="191586">
                <a:tc>
                  <a:txBody>
                    <a:bodyPr/>
                    <a:lstStyle/>
                    <a:p>
                      <a:pPr algn="ctr">
                        <a:tabLst>
                          <a:tab pos="228600" algn="l"/>
                          <a:tab pos="325755" algn="l"/>
                          <a:tab pos="325755" algn="l"/>
                        </a:tabLst>
                      </a:pPr>
                      <a:endParaRPr lang="ja-JP" sz="1050" b="1"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altLang="ja-JP" sz="1050" b="1" kern="100" dirty="0">
                          <a:effectLst/>
                          <a:latin typeface="+mn-ea"/>
                          <a:ea typeface="+mn-ea"/>
                        </a:rPr>
                        <a:t>Advantage</a:t>
                      </a:r>
                      <a:endParaRPr lang="ja-JP" sz="1050" b="1"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altLang="ja-JP" sz="1050" b="1" kern="100" dirty="0">
                          <a:effectLst/>
                          <a:latin typeface="+mn-ea"/>
                          <a:ea typeface="+mn-ea"/>
                        </a:rPr>
                        <a:t>Drawback</a:t>
                      </a:r>
                      <a:endParaRPr lang="ja-JP" sz="1050" b="1" kern="100" dirty="0">
                        <a:effectLst/>
                        <a:latin typeface="+mn-ea"/>
                        <a:ea typeface="+mn-ea"/>
                      </a:endParaRPr>
                    </a:p>
                  </a:txBody>
                  <a:tcPr marL="68580" marR="68580" marT="0" marB="0" anchor="ctr"/>
                </a:tc>
                <a:extLst>
                  <a:ext uri="{0D108BD9-81ED-4DB2-BD59-A6C34878D82A}">
                    <a16:rowId xmlns:a16="http://schemas.microsoft.com/office/drawing/2014/main" val="2452041884"/>
                  </a:ext>
                </a:extLst>
              </a:tr>
              <a:tr h="390776">
                <a:tc>
                  <a:txBody>
                    <a:bodyPr/>
                    <a:lstStyle/>
                    <a:p>
                      <a:pPr algn="just">
                        <a:tabLst>
                          <a:tab pos="228600" algn="l"/>
                          <a:tab pos="325755" algn="l"/>
                          <a:tab pos="325755" algn="l"/>
                        </a:tabLst>
                      </a:pPr>
                      <a:r>
                        <a:rPr lang="en-US" altLang="ja-JP" sz="1050" b="1" kern="100" dirty="0">
                          <a:effectLst/>
                          <a:latin typeface="+mn-ea"/>
                          <a:ea typeface="+mn-ea"/>
                        </a:rPr>
                        <a:t>Model</a:t>
                      </a:r>
                      <a:r>
                        <a:rPr lang="ja-JP" altLang="en-US" sz="1050" b="1" kern="100" dirty="0">
                          <a:effectLst/>
                          <a:latin typeface="+mn-ea"/>
                          <a:ea typeface="+mn-ea"/>
                        </a:rPr>
                        <a:t> </a:t>
                      </a:r>
                      <a:r>
                        <a:rPr lang="en-US" altLang="ja-JP" sz="1050" b="1" kern="100" dirty="0">
                          <a:effectLst/>
                          <a:latin typeface="+mn-ea"/>
                          <a:ea typeface="+mn-ea"/>
                        </a:rPr>
                        <a:t>of</a:t>
                      </a:r>
                      <a:r>
                        <a:rPr lang="ja-JP" altLang="en-US" sz="1050" b="1" kern="100" dirty="0">
                          <a:effectLst/>
                          <a:latin typeface="+mn-ea"/>
                          <a:ea typeface="+mn-ea"/>
                        </a:rPr>
                        <a:t> </a:t>
                      </a:r>
                      <a:r>
                        <a:rPr lang="en-US" altLang="ja-JP" sz="1050" b="1" kern="100" dirty="0">
                          <a:effectLst/>
                          <a:latin typeface="+mn-ea"/>
                          <a:ea typeface="+mn-ea"/>
                        </a:rPr>
                        <a:t>Individual</a:t>
                      </a:r>
                      <a:r>
                        <a:rPr lang="ja-JP" altLang="en-US" sz="1050" b="1" kern="100" dirty="0">
                          <a:effectLst/>
                          <a:latin typeface="+mn-ea"/>
                          <a:ea typeface="+mn-ea"/>
                        </a:rPr>
                        <a:t>  </a:t>
                      </a:r>
                      <a:r>
                        <a:rPr lang="en-US" altLang="ja-JP" sz="1050" b="1" kern="100" dirty="0">
                          <a:effectLst/>
                          <a:latin typeface="+mn-ea"/>
                          <a:ea typeface="+mn-ea"/>
                        </a:rPr>
                        <a:t>user</a:t>
                      </a:r>
                      <a:endParaRPr lang="ja-JP" sz="1050" b="1" kern="100" dirty="0">
                        <a:effectLst/>
                        <a:latin typeface="+mn-ea"/>
                        <a:ea typeface="+mn-ea"/>
                      </a:endParaRPr>
                    </a:p>
                  </a:txBody>
                  <a:tcPr marL="68580" marR="68580" marT="0" marB="0" anchor="ctr"/>
                </a:tc>
                <a:tc>
                  <a:txBody>
                    <a:bodyPr/>
                    <a:lstStyle/>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Easy learning for individual feature</a:t>
                      </a:r>
                    </a:p>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Applicable for data of specified individual</a:t>
                      </a:r>
                    </a:p>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Easy making model for similar class of features</a:t>
                      </a:r>
                    </a:p>
                  </a:txBody>
                  <a:tcPr marL="6350" marR="6350" marT="6350" marB="0" anchor="ctr"/>
                </a:tc>
                <a:tc>
                  <a:txBody>
                    <a:bodyPr/>
                    <a:lstStyle/>
                    <a:p>
                      <a:pPr algn="l" fontAlgn="ctr"/>
                      <a:r>
                        <a:rPr lang="en-US" altLang="ja-JP" sz="1050" b="0" i="0" u="none" strike="noStrike" dirty="0">
                          <a:solidFill>
                            <a:srgbClr val="000000"/>
                          </a:solidFill>
                          <a:effectLst/>
                          <a:latin typeface="+mn-ea"/>
                          <a:ea typeface="+mn-ea"/>
                        </a:rPr>
                        <a:t>Unless enough amount of data are collected, the method cis not applicable</a:t>
                      </a:r>
                    </a:p>
                  </a:txBody>
                  <a:tcPr marL="6350" marR="6350" marT="6350" marB="0" anchor="ctr"/>
                </a:tc>
                <a:extLst>
                  <a:ext uri="{0D108BD9-81ED-4DB2-BD59-A6C34878D82A}">
                    <a16:rowId xmlns:a16="http://schemas.microsoft.com/office/drawing/2014/main" val="4209867824"/>
                  </a:ext>
                </a:extLst>
              </a:tr>
              <a:tr h="582362">
                <a:tc>
                  <a:txBody>
                    <a:bodyPr/>
                    <a:lstStyle/>
                    <a:p>
                      <a:pPr algn="just">
                        <a:tabLst>
                          <a:tab pos="228600" algn="l"/>
                          <a:tab pos="325755" algn="l"/>
                          <a:tab pos="325755" algn="l"/>
                        </a:tabLst>
                      </a:pPr>
                      <a:r>
                        <a:rPr kumimoji="1" lang="en-US" altLang="ja-JP" sz="1050" b="1" kern="100" dirty="0">
                          <a:solidFill>
                            <a:schemeClr val="lt1"/>
                          </a:solidFill>
                          <a:effectLst/>
                          <a:latin typeface="+mn-ea"/>
                          <a:ea typeface="+mn-ea"/>
                          <a:cs typeface="+mn-cs"/>
                        </a:rPr>
                        <a:t>Model of more general class of users</a:t>
                      </a:r>
                      <a:endParaRPr kumimoji="1" lang="ja-JP" altLang="ja-JP" sz="1050" b="1" kern="100" dirty="0">
                        <a:solidFill>
                          <a:schemeClr val="lt1"/>
                        </a:solidFill>
                        <a:effectLst/>
                        <a:latin typeface="+mn-ea"/>
                        <a:ea typeface="+mn-ea"/>
                        <a:cs typeface="+mn-cs"/>
                      </a:endParaRPr>
                    </a:p>
                  </a:txBody>
                  <a:tcPr marL="68580" marR="68580" marT="0" marB="0" anchor="ctr"/>
                </a:tc>
                <a:tc>
                  <a:txBody>
                    <a:bodyPr/>
                    <a:lstStyle/>
                    <a:p>
                      <a:pPr algn="l" fontAlgn="ctr"/>
                      <a:r>
                        <a:rPr lang="en-US" altLang="ja-JP" sz="1050" b="0" i="0" u="none" strike="noStrike" dirty="0">
                          <a:solidFill>
                            <a:srgbClr val="000000"/>
                          </a:solidFill>
                          <a:effectLst/>
                          <a:latin typeface="+mn-ea"/>
                          <a:ea typeface="+mn-ea"/>
                        </a:rPr>
                        <a:t>Applicable even if data of a specified user is not collected enough.</a:t>
                      </a:r>
                    </a:p>
                  </a:txBody>
                  <a:tcPr marL="6350" marR="6350" marT="6350" marB="0" anchor="ctr"/>
                </a:tc>
                <a:tc>
                  <a:txBody>
                    <a:bodyPr/>
                    <a:lstStyle/>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Not available for learning feature of specified user</a:t>
                      </a:r>
                    </a:p>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Need mass data of users </a:t>
                      </a:r>
                    </a:p>
                    <a:p>
                      <a:pPr marL="171450" indent="-171450" algn="l" fontAlgn="ctr">
                        <a:buFont typeface="Wingdings" panose="05000000000000000000" pitchFamily="2" charset="2"/>
                        <a:buChar char="l"/>
                      </a:pPr>
                      <a:r>
                        <a:rPr lang="en-US" altLang="ja-JP" sz="1050" b="0" i="0" u="none" strike="noStrike" dirty="0">
                          <a:solidFill>
                            <a:srgbClr val="000000"/>
                          </a:solidFill>
                          <a:effectLst/>
                          <a:latin typeface="+mn-ea"/>
                          <a:ea typeface="+mn-ea"/>
                        </a:rPr>
                        <a:t>Need to choose proper feature</a:t>
                      </a:r>
                    </a:p>
                  </a:txBody>
                  <a:tcPr marL="6350" marR="6350" marT="6350" marB="0" anchor="ctr"/>
                </a:tc>
                <a:extLst>
                  <a:ext uri="{0D108BD9-81ED-4DB2-BD59-A6C34878D82A}">
                    <a16:rowId xmlns:a16="http://schemas.microsoft.com/office/drawing/2014/main" val="4073278934"/>
                  </a:ext>
                </a:extLst>
              </a:tr>
            </a:tbl>
          </a:graphicData>
        </a:graphic>
      </p:graphicFrame>
      <p:sp>
        <p:nvSpPr>
          <p:cNvPr id="311" name="スライド番号プレースホルダー 310">
            <a:extLst>
              <a:ext uri="{FF2B5EF4-FFF2-40B4-BE49-F238E27FC236}">
                <a16:creationId xmlns:a16="http://schemas.microsoft.com/office/drawing/2014/main" id="{291CBA99-4F10-43CD-80DC-17689CD12FA8}"/>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44</a:t>
            </a:fld>
            <a:endParaRPr kumimoji="1" lang="ja-JP" altLang="en-US"/>
          </a:p>
        </p:txBody>
      </p:sp>
      <p:pic>
        <p:nvPicPr>
          <p:cNvPr id="22" name="図 21" descr="カップ, テーブル, コンピュータ, コーヒー が含まれている画像&#10;&#10;自動的に生成された説明">
            <a:extLst>
              <a:ext uri="{FF2B5EF4-FFF2-40B4-BE49-F238E27FC236}">
                <a16:creationId xmlns:a16="http://schemas.microsoft.com/office/drawing/2014/main" id="{9C74BBD5-21A6-652F-7968-02303D86E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83" y="3181825"/>
            <a:ext cx="1385594" cy="1062480"/>
          </a:xfrm>
          <a:prstGeom prst="rect">
            <a:avLst/>
          </a:prstGeom>
        </p:spPr>
      </p:pic>
      <p:pic>
        <p:nvPicPr>
          <p:cNvPr id="23" name="図 22" descr="カップ, テーブル, コンピュータ, コーヒー が含まれている画像&#10;&#10;自動的に生成された説明">
            <a:extLst>
              <a:ext uri="{FF2B5EF4-FFF2-40B4-BE49-F238E27FC236}">
                <a16:creationId xmlns:a16="http://schemas.microsoft.com/office/drawing/2014/main" id="{9409890A-9AB4-E4B0-38C4-1E082D4D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83" y="4187667"/>
            <a:ext cx="1385594" cy="1062480"/>
          </a:xfrm>
          <a:prstGeom prst="rect">
            <a:avLst/>
          </a:prstGeom>
        </p:spPr>
      </p:pic>
      <p:sp>
        <p:nvSpPr>
          <p:cNvPr id="24" name="テキスト ボックス 23">
            <a:extLst>
              <a:ext uri="{FF2B5EF4-FFF2-40B4-BE49-F238E27FC236}">
                <a16:creationId xmlns:a16="http://schemas.microsoft.com/office/drawing/2014/main" id="{911D411A-B8DA-0223-D48F-DC3D85E8B4D3}"/>
              </a:ext>
            </a:extLst>
          </p:cNvPr>
          <p:cNvSpPr txBox="1"/>
          <p:nvPr/>
        </p:nvSpPr>
        <p:spPr>
          <a:xfrm>
            <a:off x="1052750" y="3593716"/>
            <a:ext cx="1258677" cy="430887"/>
          </a:xfrm>
          <a:prstGeom prst="rect">
            <a:avLst/>
          </a:prstGeom>
          <a:noFill/>
        </p:spPr>
        <p:txBody>
          <a:bodyPr wrap="square" rtlCol="0">
            <a:spAutoFit/>
          </a:bodyPr>
          <a:lstStyle/>
          <a:p>
            <a:pPr algn="l"/>
            <a:r>
              <a:rPr kumimoji="1" lang="en-US" altLang="ja-JP" sz="1100" dirty="0">
                <a:solidFill>
                  <a:schemeClr val="bg1"/>
                </a:solidFill>
              </a:rPr>
              <a:t>Recipient B Normal data</a:t>
            </a:r>
            <a:endParaRPr kumimoji="1" lang="ja-JP" altLang="en-US" sz="1100" dirty="0">
              <a:solidFill>
                <a:schemeClr val="bg1"/>
              </a:solidFill>
            </a:endParaRPr>
          </a:p>
        </p:txBody>
      </p:sp>
      <p:sp>
        <p:nvSpPr>
          <p:cNvPr id="25" name="テキスト ボックス 24">
            <a:extLst>
              <a:ext uri="{FF2B5EF4-FFF2-40B4-BE49-F238E27FC236}">
                <a16:creationId xmlns:a16="http://schemas.microsoft.com/office/drawing/2014/main" id="{90CB81BE-2651-9A7B-78AE-4C14D93A40A2}"/>
              </a:ext>
            </a:extLst>
          </p:cNvPr>
          <p:cNvSpPr txBox="1"/>
          <p:nvPr/>
        </p:nvSpPr>
        <p:spPr>
          <a:xfrm>
            <a:off x="1057150" y="4570108"/>
            <a:ext cx="1114940" cy="430887"/>
          </a:xfrm>
          <a:prstGeom prst="rect">
            <a:avLst/>
          </a:prstGeom>
          <a:noFill/>
        </p:spPr>
        <p:txBody>
          <a:bodyPr wrap="square" rtlCol="0">
            <a:spAutoFit/>
          </a:bodyPr>
          <a:lstStyle/>
          <a:p>
            <a:pPr algn="l"/>
            <a:r>
              <a:rPr kumimoji="1" lang="en-US" altLang="ja-JP" sz="1100" dirty="0">
                <a:solidFill>
                  <a:schemeClr val="bg1"/>
                </a:solidFill>
              </a:rPr>
              <a:t>Recipient Z</a:t>
            </a:r>
          </a:p>
          <a:p>
            <a:pPr algn="l"/>
            <a:r>
              <a:rPr kumimoji="1" lang="en-US" altLang="ja-JP" sz="1100" dirty="0">
                <a:solidFill>
                  <a:schemeClr val="bg1"/>
                </a:solidFill>
              </a:rPr>
              <a:t>Normal data</a:t>
            </a:r>
            <a:endParaRPr kumimoji="1" lang="ja-JP" altLang="en-US" sz="1100" dirty="0">
              <a:solidFill>
                <a:schemeClr val="bg1"/>
              </a:solidFill>
            </a:endParaRPr>
          </a:p>
        </p:txBody>
      </p:sp>
      <p:sp>
        <p:nvSpPr>
          <p:cNvPr id="5" name="テキスト ボックス 4">
            <a:extLst>
              <a:ext uri="{FF2B5EF4-FFF2-40B4-BE49-F238E27FC236}">
                <a16:creationId xmlns:a16="http://schemas.microsoft.com/office/drawing/2014/main" id="{C5A8E6B5-9375-3B0F-114A-02D7F405326C}"/>
              </a:ext>
            </a:extLst>
          </p:cNvPr>
          <p:cNvSpPr txBox="1"/>
          <p:nvPr/>
        </p:nvSpPr>
        <p:spPr>
          <a:xfrm>
            <a:off x="1426820" y="4056851"/>
            <a:ext cx="461665" cy="736702"/>
          </a:xfrm>
          <a:prstGeom prst="rect">
            <a:avLst/>
          </a:prstGeom>
          <a:noFill/>
        </p:spPr>
        <p:txBody>
          <a:bodyPr vert="eaVert" wrap="square" rtlCol="0">
            <a:spAutoFit/>
          </a:bodyPr>
          <a:lstStyle/>
          <a:p>
            <a:pPr algn="l"/>
            <a:r>
              <a:rPr kumimoji="1" lang="en-US" altLang="ja-JP" dirty="0"/>
              <a:t>…..</a:t>
            </a:r>
            <a:endParaRPr kumimoji="1" lang="ja-JP" altLang="en-US" dirty="0"/>
          </a:p>
        </p:txBody>
      </p:sp>
    </p:spTree>
    <p:extLst>
      <p:ext uri="{BB962C8B-B14F-4D97-AF65-F5344CB8AC3E}">
        <p14:creationId xmlns:p14="http://schemas.microsoft.com/office/powerpoint/2010/main" val="310954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7E016EB9-DC7A-D306-E1E2-93670BD05DB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F9A91F02-EC17-4955-A6BC-BD9A45035B2F}"/>
              </a:ext>
            </a:extLst>
          </p:cNvPr>
          <p:cNvSpPr>
            <a:spLocks noGrp="1"/>
          </p:cNvSpPr>
          <p:nvPr>
            <p:ph type="title"/>
          </p:nvPr>
        </p:nvSpPr>
        <p:spPr>
          <a:xfrm>
            <a:off x="234000" y="881405"/>
            <a:ext cx="7560000" cy="655200"/>
          </a:xfrm>
        </p:spPr>
        <p:txBody>
          <a:bodyPr>
            <a:normAutofit fontScale="90000"/>
          </a:bodyPr>
          <a:lstStyle/>
          <a:p>
            <a:r>
              <a:rPr lang="en-US" altLang="ja-JP" kern="100" dirty="0">
                <a:effectLst/>
                <a:ea typeface="メイリオ" panose="020B0604030504040204" pitchFamily="50" charset="-128"/>
                <a:cs typeface="Times New Roman" panose="02020603050405020304" pitchFamily="18" charset="0"/>
              </a:rPr>
              <a:t>(</a:t>
            </a:r>
            <a:r>
              <a:rPr lang="en-US" altLang="ja-JP" kern="100" dirty="0">
                <a:ea typeface="メイリオ" panose="020B0604030504040204" pitchFamily="50" charset="-128"/>
                <a:cs typeface="Times New Roman" panose="02020603050405020304" pitchFamily="18" charset="0"/>
              </a:rPr>
              <a:t>7</a:t>
            </a:r>
            <a:r>
              <a:rPr lang="en-US" altLang="ja-JP" kern="100" dirty="0">
                <a:effectLst/>
                <a:ea typeface="メイリオ" panose="020B0604030504040204" pitchFamily="50" charset="-128"/>
                <a:cs typeface="Times New Roman" panose="02020603050405020304" pitchFamily="18" charset="0"/>
              </a:rPr>
              <a:t>) Application of General Model  in Field Trial</a:t>
            </a:r>
            <a:endParaRPr kumimoji="1" lang="ja-JP" altLang="en-US" dirty="0"/>
          </a:p>
        </p:txBody>
      </p:sp>
      <p:sp>
        <p:nvSpPr>
          <p:cNvPr id="3" name="コンテンツ プレースホルダー 2">
            <a:extLst>
              <a:ext uri="{FF2B5EF4-FFF2-40B4-BE49-F238E27FC236}">
                <a16:creationId xmlns:a16="http://schemas.microsoft.com/office/drawing/2014/main" id="{2F5EC8CF-80D9-4071-8A4B-C55533200502}"/>
              </a:ext>
            </a:extLst>
          </p:cNvPr>
          <p:cNvSpPr>
            <a:spLocks noGrp="1"/>
          </p:cNvSpPr>
          <p:nvPr>
            <p:ph idx="1"/>
          </p:nvPr>
        </p:nvSpPr>
        <p:spPr>
          <a:xfrm>
            <a:off x="230400" y="1807651"/>
            <a:ext cx="8679600" cy="371415"/>
          </a:xfrm>
        </p:spPr>
        <p:txBody>
          <a:bodyPr/>
          <a:lstStyle/>
          <a:p>
            <a:r>
              <a:rPr kumimoji="1" lang="en-US" altLang="ja-JP" dirty="0"/>
              <a:t>Applied trial of general model in machine learning</a:t>
            </a:r>
            <a:endParaRPr kumimoji="1" lang="ja-JP" altLang="en-US" dirty="0"/>
          </a:p>
        </p:txBody>
      </p:sp>
      <p:sp>
        <p:nvSpPr>
          <p:cNvPr id="4" name="フッター プレースホルダー 3">
            <a:extLst>
              <a:ext uri="{FF2B5EF4-FFF2-40B4-BE49-F238E27FC236}">
                <a16:creationId xmlns:a16="http://schemas.microsoft.com/office/drawing/2014/main" id="{ACFA8234-F59C-4597-9F12-CD56814D3BCC}"/>
              </a:ext>
            </a:extLst>
          </p:cNvPr>
          <p:cNvSpPr>
            <a:spLocks noGrp="1"/>
          </p:cNvSpPr>
          <p:nvPr>
            <p:ph type="ftr" sz="quarter" idx="11"/>
          </p:nvPr>
        </p:nvSpPr>
        <p:spPr/>
        <p:txBody>
          <a:bodyPr/>
          <a:lstStyle/>
          <a:p>
            <a:endParaRPr kumimoji="1" lang="ja-JP" altLang="en-US" dirty="0"/>
          </a:p>
        </p:txBody>
      </p:sp>
      <p:sp>
        <p:nvSpPr>
          <p:cNvPr id="305" name="テキスト ボックス 304">
            <a:extLst>
              <a:ext uri="{FF2B5EF4-FFF2-40B4-BE49-F238E27FC236}">
                <a16:creationId xmlns:a16="http://schemas.microsoft.com/office/drawing/2014/main" id="{EBB5632E-0F3E-48C0-AA72-C0842F929133}"/>
              </a:ext>
            </a:extLst>
          </p:cNvPr>
          <p:cNvSpPr txBox="1"/>
          <p:nvPr/>
        </p:nvSpPr>
        <p:spPr>
          <a:xfrm>
            <a:off x="504808" y="3106833"/>
            <a:ext cx="7355540" cy="923330"/>
          </a:xfrm>
          <a:prstGeom prst="rect">
            <a:avLst/>
          </a:prstGeom>
          <a:noFill/>
        </p:spPr>
        <p:txBody>
          <a:bodyPr wrap="none" rtlCol="0">
            <a:spAutoFit/>
          </a:bodyPr>
          <a:lstStyle/>
          <a:p>
            <a:pPr marL="285750" indent="-285750">
              <a:buFont typeface="Wingdings" panose="05000000000000000000" pitchFamily="2" charset="2"/>
              <a:buChar char="l"/>
            </a:pPr>
            <a:r>
              <a:rPr kumimoji="1" lang="en-US" altLang="ja-JP" dirty="0"/>
              <a:t>Using data of recipients 2 and 3 who have the same  gent and age</a:t>
            </a:r>
          </a:p>
          <a:p>
            <a:pPr marL="285750" indent="-285750">
              <a:buFont typeface="Wingdings" panose="05000000000000000000" pitchFamily="2" charset="2"/>
              <a:buChar char="l"/>
            </a:pPr>
            <a:r>
              <a:rPr kumimoji="1" lang="en-US" altLang="ja-JP" dirty="0"/>
              <a:t>Adding data of recipient 4 with no  abnormal data as a teacher data</a:t>
            </a:r>
          </a:p>
          <a:p>
            <a:pPr marL="285750" indent="-285750">
              <a:buFont typeface="Wingdings" panose="05000000000000000000" pitchFamily="2" charset="2"/>
              <a:buChar char="l"/>
            </a:pPr>
            <a:r>
              <a:rPr kumimoji="1" lang="en-US" altLang="ja-JP" dirty="0"/>
              <a:t>Avoiding data of recipient 1 because there is no data similar feature</a:t>
            </a:r>
            <a:endParaRPr kumimoji="1" lang="ja-JP" altLang="en-US" dirty="0"/>
          </a:p>
        </p:txBody>
      </p:sp>
      <p:graphicFrame>
        <p:nvGraphicFramePr>
          <p:cNvPr id="322" name="表 321">
            <a:extLst>
              <a:ext uri="{FF2B5EF4-FFF2-40B4-BE49-F238E27FC236}">
                <a16:creationId xmlns:a16="http://schemas.microsoft.com/office/drawing/2014/main" id="{37CF9776-CD1E-4C49-A980-DB5A13DABA4B}"/>
              </a:ext>
            </a:extLst>
          </p:cNvPr>
          <p:cNvGraphicFramePr>
            <a:graphicFrameLocks noGrp="1"/>
          </p:cNvGraphicFramePr>
          <p:nvPr>
            <p:extLst>
              <p:ext uri="{D42A27DB-BD31-4B8C-83A1-F6EECF244321}">
                <p14:modId xmlns:p14="http://schemas.microsoft.com/office/powerpoint/2010/main" val="3371780919"/>
              </p:ext>
            </p:extLst>
          </p:nvPr>
        </p:nvGraphicFramePr>
        <p:xfrm>
          <a:off x="504808" y="4418382"/>
          <a:ext cx="7018383" cy="1201444"/>
        </p:xfrm>
        <a:graphic>
          <a:graphicData uri="http://schemas.openxmlformats.org/drawingml/2006/table">
            <a:tbl>
              <a:tblPr firstRow="1" firstCol="1" bandRow="1">
                <a:tableStyleId>{5C22544A-7EE6-4342-B048-85BDC9FD1C3A}</a:tableStyleId>
              </a:tblPr>
              <a:tblGrid>
                <a:gridCol w="2218733">
                  <a:extLst>
                    <a:ext uri="{9D8B030D-6E8A-4147-A177-3AD203B41FA5}">
                      <a16:colId xmlns:a16="http://schemas.microsoft.com/office/drawing/2014/main" val="1048973433"/>
                    </a:ext>
                  </a:extLst>
                </a:gridCol>
                <a:gridCol w="2202287">
                  <a:extLst>
                    <a:ext uri="{9D8B030D-6E8A-4147-A177-3AD203B41FA5}">
                      <a16:colId xmlns:a16="http://schemas.microsoft.com/office/drawing/2014/main" val="3583586173"/>
                    </a:ext>
                  </a:extLst>
                </a:gridCol>
                <a:gridCol w="2597363">
                  <a:extLst>
                    <a:ext uri="{9D8B030D-6E8A-4147-A177-3AD203B41FA5}">
                      <a16:colId xmlns:a16="http://schemas.microsoft.com/office/drawing/2014/main" val="3794122436"/>
                    </a:ext>
                  </a:extLst>
                </a:gridCol>
              </a:tblGrid>
              <a:tr h="238631">
                <a:tc>
                  <a:txBody>
                    <a:bodyPr/>
                    <a:lstStyle/>
                    <a:p>
                      <a:pPr algn="l">
                        <a:tabLst>
                          <a:tab pos="228600" algn="l"/>
                          <a:tab pos="325755" algn="l"/>
                          <a:tab pos="325755" algn="l"/>
                        </a:tabLst>
                      </a:pPr>
                      <a:r>
                        <a:rPr lang="en-US" sz="1200" b="1" kern="100" dirty="0">
                          <a:effectLst/>
                          <a:latin typeface="+mn-ea"/>
                          <a:ea typeface="+mn-ea"/>
                        </a:rPr>
                        <a:t> Pattern</a:t>
                      </a:r>
                      <a:endParaRPr lang="ja-JP" sz="1200" b="1" kern="100" dirty="0">
                        <a:effectLst/>
                        <a:latin typeface="+mn-ea"/>
                        <a:ea typeface="+mn-ea"/>
                      </a:endParaRPr>
                    </a:p>
                  </a:txBody>
                  <a:tcPr marL="68580" marR="68580" marT="0" marB="0" anchor="ctr"/>
                </a:tc>
                <a:tc>
                  <a:txBody>
                    <a:bodyPr/>
                    <a:lstStyle/>
                    <a:p>
                      <a:pPr algn="l">
                        <a:tabLst>
                          <a:tab pos="228600" algn="l"/>
                          <a:tab pos="325755" algn="l"/>
                          <a:tab pos="325755" algn="l"/>
                        </a:tabLst>
                      </a:pPr>
                      <a:r>
                        <a:rPr lang="en-US" altLang="ja-JP" sz="1200" b="1" kern="100" dirty="0" err="1">
                          <a:effectLst/>
                          <a:latin typeface="+mn-ea"/>
                          <a:ea typeface="+mn-ea"/>
                        </a:rPr>
                        <a:t>Tearcher</a:t>
                      </a:r>
                      <a:r>
                        <a:rPr lang="en-US" altLang="ja-JP" sz="1200" b="1" kern="100" dirty="0">
                          <a:effectLst/>
                          <a:latin typeface="+mn-ea"/>
                          <a:ea typeface="+mn-ea"/>
                        </a:rPr>
                        <a:t> data</a:t>
                      </a:r>
                      <a:endParaRPr lang="ja-JP" sz="1200" b="1" kern="100" dirty="0">
                        <a:effectLst/>
                        <a:latin typeface="+mn-ea"/>
                        <a:ea typeface="+mn-ea"/>
                      </a:endParaRPr>
                    </a:p>
                  </a:txBody>
                  <a:tcPr marL="68580" marR="68580" marT="0" marB="0" anchor="ctr"/>
                </a:tc>
                <a:tc>
                  <a:txBody>
                    <a:bodyPr/>
                    <a:lstStyle/>
                    <a:p>
                      <a:pPr algn="l">
                        <a:tabLst>
                          <a:tab pos="228600" algn="l"/>
                          <a:tab pos="325755" algn="l"/>
                          <a:tab pos="325755" algn="l"/>
                        </a:tabLst>
                      </a:pPr>
                      <a:r>
                        <a:rPr lang="en-US" altLang="ja-JP" sz="1200" b="1" kern="100" dirty="0">
                          <a:effectLst/>
                          <a:latin typeface="+mn-ea"/>
                          <a:ea typeface="+mn-ea"/>
                        </a:rPr>
                        <a:t>Detecting recipient</a:t>
                      </a:r>
                      <a:endParaRPr lang="ja-JP" sz="1200" b="1" kern="100" dirty="0">
                        <a:effectLst/>
                        <a:latin typeface="+mn-ea"/>
                        <a:ea typeface="+mn-ea"/>
                      </a:endParaRPr>
                    </a:p>
                  </a:txBody>
                  <a:tcPr marL="68580" marR="68580" marT="0" marB="0" anchor="ctr"/>
                </a:tc>
                <a:extLst>
                  <a:ext uri="{0D108BD9-81ED-4DB2-BD59-A6C34878D82A}">
                    <a16:rowId xmlns:a16="http://schemas.microsoft.com/office/drawing/2014/main" val="2452041884"/>
                  </a:ext>
                </a:extLst>
              </a:tr>
              <a:tr h="477263">
                <a:tc>
                  <a:txBody>
                    <a:bodyPr/>
                    <a:lstStyle/>
                    <a:p>
                      <a:pPr algn="l">
                        <a:tabLst>
                          <a:tab pos="228600" algn="l"/>
                          <a:tab pos="325755" algn="l"/>
                          <a:tab pos="325755" algn="l"/>
                        </a:tabLst>
                      </a:pPr>
                      <a:r>
                        <a:rPr lang="en-US" altLang="ja-JP" sz="1200" b="1" kern="100" dirty="0">
                          <a:effectLst/>
                          <a:latin typeface="+mn-ea"/>
                          <a:ea typeface="+mn-ea"/>
                        </a:rPr>
                        <a:t>Pattern #1</a:t>
                      </a:r>
                      <a:endParaRPr lang="ja-JP" sz="1200" b="1" kern="100" dirty="0">
                        <a:effectLst/>
                        <a:latin typeface="+mn-ea"/>
                        <a:ea typeface="+mn-ea"/>
                      </a:endParaRPr>
                    </a:p>
                  </a:txBody>
                  <a:tcPr marL="68580" marR="68580" marT="0" marB="0" anchor="ctr"/>
                </a:tc>
                <a:tc>
                  <a:txBody>
                    <a:bodyPr/>
                    <a:lstStyle/>
                    <a:p>
                      <a:pPr algn="l">
                        <a:tabLst>
                          <a:tab pos="228600" algn="l"/>
                          <a:tab pos="325755" algn="l"/>
                          <a:tab pos="325755" algn="l"/>
                        </a:tabLst>
                      </a:pPr>
                      <a:r>
                        <a:rPr lang="en-US" altLang="ja-JP" sz="1200" b="0" kern="100" dirty="0">
                          <a:effectLst/>
                          <a:latin typeface="+mn-ea"/>
                          <a:ea typeface="+mn-ea"/>
                        </a:rPr>
                        <a:t>Normal condition data of recipient #2 and #4</a:t>
                      </a:r>
                      <a:endParaRPr lang="ja-JP" sz="1200" b="0" kern="100" dirty="0">
                        <a:effectLst/>
                        <a:latin typeface="+mn-ea"/>
                        <a:ea typeface="+mn-ea"/>
                      </a:endParaRPr>
                    </a:p>
                  </a:txBody>
                  <a:tcPr marL="68580" marR="68580" marT="0" marB="0" anchor="ctr"/>
                </a:tc>
                <a:tc>
                  <a:txBody>
                    <a:bodyPr/>
                    <a:lstStyle/>
                    <a:p>
                      <a:pPr algn="l">
                        <a:tabLst>
                          <a:tab pos="228600" algn="l"/>
                          <a:tab pos="325755" algn="l"/>
                          <a:tab pos="325755" algn="l"/>
                        </a:tabLst>
                      </a:pPr>
                      <a:r>
                        <a:rPr lang="en-US" altLang="ja-JP" sz="1200" b="0" kern="100" dirty="0">
                          <a:effectLst/>
                          <a:latin typeface="+mn-ea"/>
                          <a:ea typeface="+mn-ea"/>
                        </a:rPr>
                        <a:t>Recipient #3</a:t>
                      </a:r>
                      <a:endParaRPr lang="ja-JP" sz="1200" b="0" kern="100" dirty="0">
                        <a:effectLst/>
                        <a:latin typeface="+mn-ea"/>
                        <a:ea typeface="+mn-ea"/>
                      </a:endParaRPr>
                    </a:p>
                  </a:txBody>
                  <a:tcPr marL="68580" marR="68580" marT="0" marB="0" anchor="ctr"/>
                </a:tc>
                <a:extLst>
                  <a:ext uri="{0D108BD9-81ED-4DB2-BD59-A6C34878D82A}">
                    <a16:rowId xmlns:a16="http://schemas.microsoft.com/office/drawing/2014/main" val="4209867824"/>
                  </a:ext>
                </a:extLst>
              </a:tr>
              <a:tr h="485550">
                <a:tc>
                  <a:txBody>
                    <a:bodyPr/>
                    <a:lstStyle/>
                    <a:p>
                      <a:pPr algn="l">
                        <a:tabLst>
                          <a:tab pos="228600" algn="l"/>
                          <a:tab pos="325755" algn="l"/>
                          <a:tab pos="325755" algn="l"/>
                        </a:tabLst>
                      </a:pPr>
                      <a:r>
                        <a:rPr lang="en-US" altLang="ja-JP" sz="1200" b="1" kern="100" dirty="0">
                          <a:effectLst/>
                          <a:latin typeface="+mn-ea"/>
                          <a:ea typeface="+mn-ea"/>
                        </a:rPr>
                        <a:t>pattern #2</a:t>
                      </a:r>
                      <a:endParaRPr lang="ja-JP" sz="1200" b="1" kern="100" dirty="0">
                        <a:effectLst/>
                        <a:latin typeface="+mn-ea"/>
                        <a:ea typeface="+mn-ea"/>
                      </a:endParaRP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28600" algn="l"/>
                          <a:tab pos="325755" algn="l"/>
                          <a:tab pos="325755" algn="l"/>
                        </a:tabLst>
                        <a:defRPr/>
                      </a:pPr>
                      <a:r>
                        <a:rPr kumimoji="1" lang="en-US" altLang="ja-JP" sz="1200" b="0" i="0" u="none" strike="noStrike" kern="100" cap="none" spc="0" normalizeH="0" baseline="0" noProof="0" dirty="0">
                          <a:ln>
                            <a:noFill/>
                          </a:ln>
                          <a:solidFill>
                            <a:srgbClr val="000000"/>
                          </a:solidFill>
                          <a:effectLst/>
                          <a:uLnTx/>
                          <a:uFillTx/>
                          <a:latin typeface="メイリオ"/>
                          <a:ea typeface="+mn-ea"/>
                          <a:cs typeface="+mn-cs"/>
                        </a:rPr>
                        <a:t>Normal condition data of recipient #3 and #4</a:t>
                      </a:r>
                      <a:endParaRPr kumimoji="1" lang="ja-JP" altLang="en-US" sz="1200" b="0" i="0" u="none" strike="noStrike" kern="100" cap="none" spc="0" normalizeH="0" baseline="0" noProof="0" dirty="0">
                        <a:ln>
                          <a:noFill/>
                        </a:ln>
                        <a:solidFill>
                          <a:srgbClr val="000000"/>
                        </a:solidFill>
                        <a:effectLst/>
                        <a:uLnTx/>
                        <a:uFillTx/>
                        <a:latin typeface="メイリオ"/>
                        <a:ea typeface="+mn-ea"/>
                        <a:cs typeface="+mn-cs"/>
                      </a:endParaRPr>
                    </a:p>
                  </a:txBody>
                  <a:tcPr marL="68580" marR="68580" marT="0" marB="0" anchor="ctr"/>
                </a:tc>
                <a:tc>
                  <a:txBody>
                    <a:bodyPr/>
                    <a:lstStyle/>
                    <a:p>
                      <a:pPr algn="l">
                        <a:tabLst>
                          <a:tab pos="228600" algn="l"/>
                          <a:tab pos="325755" algn="l"/>
                          <a:tab pos="325755" algn="l"/>
                        </a:tabLst>
                      </a:pPr>
                      <a:r>
                        <a:rPr lang="en-US" altLang="ja-JP" sz="1200" b="0" kern="100" dirty="0">
                          <a:effectLst/>
                          <a:latin typeface="+mn-ea"/>
                          <a:ea typeface="+mn-ea"/>
                        </a:rPr>
                        <a:t>Recipient #2</a:t>
                      </a:r>
                      <a:endParaRPr lang="ja-JP" sz="1200" b="0" kern="100" dirty="0">
                        <a:effectLst/>
                        <a:latin typeface="+mn-ea"/>
                        <a:ea typeface="+mn-ea"/>
                      </a:endParaRPr>
                    </a:p>
                  </a:txBody>
                  <a:tcPr marL="68580" marR="68580" marT="0" marB="0" anchor="ctr"/>
                </a:tc>
                <a:extLst>
                  <a:ext uri="{0D108BD9-81ED-4DB2-BD59-A6C34878D82A}">
                    <a16:rowId xmlns:a16="http://schemas.microsoft.com/office/drawing/2014/main" val="4073278934"/>
                  </a:ext>
                </a:extLst>
              </a:tr>
            </a:tbl>
          </a:graphicData>
        </a:graphic>
      </p:graphicFrame>
      <p:sp>
        <p:nvSpPr>
          <p:cNvPr id="430" name="スライド番号プレースホルダー 429">
            <a:extLst>
              <a:ext uri="{FF2B5EF4-FFF2-40B4-BE49-F238E27FC236}">
                <a16:creationId xmlns:a16="http://schemas.microsoft.com/office/drawing/2014/main" id="{12004E80-3E1F-46E7-BB9F-31F690756B1F}"/>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45</a:t>
            </a:fld>
            <a:endParaRPr kumimoji="1" lang="ja-JP" altLang="en-US"/>
          </a:p>
        </p:txBody>
      </p:sp>
    </p:spTree>
    <p:extLst>
      <p:ext uri="{BB962C8B-B14F-4D97-AF65-F5344CB8AC3E}">
        <p14:creationId xmlns:p14="http://schemas.microsoft.com/office/powerpoint/2010/main" val="26256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B39FB58-137A-C961-7463-E5A20BD2644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フッター プレースホルダー 3">
            <a:extLst>
              <a:ext uri="{FF2B5EF4-FFF2-40B4-BE49-F238E27FC236}">
                <a16:creationId xmlns:a16="http://schemas.microsoft.com/office/drawing/2014/main" id="{3F3B055D-D6C5-41D2-8F96-CFB6693E45ED}"/>
              </a:ext>
            </a:extLst>
          </p:cNvPr>
          <p:cNvSpPr>
            <a:spLocks noGrp="1"/>
          </p:cNvSpPr>
          <p:nvPr>
            <p:ph type="ftr" sz="quarter" idx="11"/>
          </p:nvPr>
        </p:nvSpPr>
        <p:spPr/>
        <p:txBody>
          <a:bodyPr/>
          <a:lstStyle/>
          <a:p>
            <a:endParaRPr kumimoji="1" lang="ja-JP" altLang="en-US" dirty="0"/>
          </a:p>
        </p:txBody>
      </p:sp>
      <p:sp>
        <p:nvSpPr>
          <p:cNvPr id="9" name="楕円 8">
            <a:extLst>
              <a:ext uri="{FF2B5EF4-FFF2-40B4-BE49-F238E27FC236}">
                <a16:creationId xmlns:a16="http://schemas.microsoft.com/office/drawing/2014/main" id="{475C0F3F-5405-4A22-958D-D1AF0B55DF8B}"/>
              </a:ext>
            </a:extLst>
          </p:cNvPr>
          <p:cNvSpPr/>
          <p:nvPr/>
        </p:nvSpPr>
        <p:spPr>
          <a:xfrm>
            <a:off x="470245" y="1978279"/>
            <a:ext cx="1554492" cy="301815"/>
          </a:xfrm>
          <a:prstGeom prst="ellipse">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detection</a:t>
            </a:r>
            <a:endParaRPr kumimoji="1" lang="ja-JP" altLang="en-US" sz="1200" dirty="0">
              <a:solidFill>
                <a:schemeClr val="tx1"/>
              </a:solidFill>
            </a:endParaRPr>
          </a:p>
        </p:txBody>
      </p:sp>
      <p:sp>
        <p:nvSpPr>
          <p:cNvPr id="23" name="テキスト ボックス 22">
            <a:extLst>
              <a:ext uri="{FF2B5EF4-FFF2-40B4-BE49-F238E27FC236}">
                <a16:creationId xmlns:a16="http://schemas.microsoft.com/office/drawing/2014/main" id="{5B3C3473-369E-4DDC-A2DF-36540133DD76}"/>
              </a:ext>
            </a:extLst>
          </p:cNvPr>
          <p:cNvSpPr txBox="1"/>
          <p:nvPr/>
        </p:nvSpPr>
        <p:spPr>
          <a:xfrm>
            <a:off x="561613" y="3644108"/>
            <a:ext cx="620683" cy="253916"/>
          </a:xfrm>
          <a:prstGeom prst="rect">
            <a:avLst/>
          </a:prstGeom>
          <a:noFill/>
        </p:spPr>
        <p:txBody>
          <a:bodyPr wrap="none" rtlCol="0">
            <a:spAutoFit/>
          </a:bodyPr>
          <a:lstStyle/>
          <a:p>
            <a:pPr algn="l"/>
            <a:r>
              <a:rPr kumimoji="1" lang="en-US" altLang="ja-JP" sz="1050" dirty="0"/>
              <a:t>Normal</a:t>
            </a:r>
            <a:endParaRPr kumimoji="1" lang="ja-JP" altLang="en-US" sz="1050" dirty="0"/>
          </a:p>
        </p:txBody>
      </p:sp>
      <p:sp>
        <p:nvSpPr>
          <p:cNvPr id="24" name="矢印: 右 23">
            <a:extLst>
              <a:ext uri="{FF2B5EF4-FFF2-40B4-BE49-F238E27FC236}">
                <a16:creationId xmlns:a16="http://schemas.microsoft.com/office/drawing/2014/main" id="{2E01BE6B-B816-4B25-BF75-66C52FD36CD0}"/>
              </a:ext>
            </a:extLst>
          </p:cNvPr>
          <p:cNvSpPr/>
          <p:nvPr/>
        </p:nvSpPr>
        <p:spPr>
          <a:xfrm>
            <a:off x="8698967" y="3690940"/>
            <a:ext cx="382759" cy="261610"/>
          </a:xfrm>
          <a:prstGeom prst="rightArrow">
            <a:avLst/>
          </a:prstGeom>
          <a:solidFill>
            <a:srgbClr val="EFEFE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25" name="矢印: 右 24">
            <a:extLst>
              <a:ext uri="{FF2B5EF4-FFF2-40B4-BE49-F238E27FC236}">
                <a16:creationId xmlns:a16="http://schemas.microsoft.com/office/drawing/2014/main" id="{8A48FED9-5CA0-493C-805C-AB65D0AF4E47}"/>
              </a:ext>
            </a:extLst>
          </p:cNvPr>
          <p:cNvSpPr/>
          <p:nvPr/>
        </p:nvSpPr>
        <p:spPr>
          <a:xfrm flipH="1">
            <a:off x="178854" y="3640261"/>
            <a:ext cx="382759" cy="261610"/>
          </a:xfrm>
          <a:prstGeom prst="rightArrow">
            <a:avLst/>
          </a:prstGeom>
          <a:solidFill>
            <a:srgbClr val="EFEFE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8" name="タイトル 7">
            <a:extLst>
              <a:ext uri="{FF2B5EF4-FFF2-40B4-BE49-F238E27FC236}">
                <a16:creationId xmlns:a16="http://schemas.microsoft.com/office/drawing/2014/main" id="{C7B440D8-756A-4628-ACD7-61531178699D}"/>
              </a:ext>
            </a:extLst>
          </p:cNvPr>
          <p:cNvSpPr>
            <a:spLocks noGrp="1"/>
          </p:cNvSpPr>
          <p:nvPr>
            <p:ph type="title"/>
          </p:nvPr>
        </p:nvSpPr>
        <p:spPr/>
        <p:txBody>
          <a:bodyPr>
            <a:normAutofit/>
          </a:bodyPr>
          <a:lstStyle/>
          <a:p>
            <a:r>
              <a:rPr lang="en-US" altLang="ja-JP" sz="2500" b="1" kern="100" dirty="0">
                <a:solidFill>
                  <a:prstClr val="white"/>
                </a:solidFill>
                <a:latin typeface="Fujitsu Infinity Pro Bold"/>
                <a:ea typeface="メイリオ" panose="020B0604030504040204" pitchFamily="50" charset="-128"/>
                <a:cs typeface="Times New Roman" panose="02020603050405020304" pitchFamily="18" charset="0"/>
              </a:rPr>
              <a:t>(7) Result of General Model  in Field Trial</a:t>
            </a:r>
            <a:endParaRPr lang="ja-JP" altLang="en-US" dirty="0"/>
          </a:p>
        </p:txBody>
      </p:sp>
      <p:pic>
        <p:nvPicPr>
          <p:cNvPr id="34" name="図 33" descr="グラフ, 棒グラフ&#10;&#10;自動的に生成された説明">
            <a:extLst>
              <a:ext uri="{FF2B5EF4-FFF2-40B4-BE49-F238E27FC236}">
                <a16:creationId xmlns:a16="http://schemas.microsoft.com/office/drawing/2014/main" id="{88AFF884-82F0-49AA-8839-8467D66F6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321" y="2317301"/>
            <a:ext cx="3325730" cy="1662866"/>
          </a:xfrm>
          <a:prstGeom prst="rect">
            <a:avLst/>
          </a:prstGeom>
        </p:spPr>
      </p:pic>
      <p:pic>
        <p:nvPicPr>
          <p:cNvPr id="36" name="図 35" descr="グラフ, 棒グラフ&#10;&#10;自動的に生成された説明">
            <a:extLst>
              <a:ext uri="{FF2B5EF4-FFF2-40B4-BE49-F238E27FC236}">
                <a16:creationId xmlns:a16="http://schemas.microsoft.com/office/drawing/2014/main" id="{543671D6-7A58-4352-A087-CDD4F8839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254" y="2300151"/>
            <a:ext cx="3079032" cy="1539516"/>
          </a:xfrm>
          <a:prstGeom prst="rect">
            <a:avLst/>
          </a:prstGeom>
        </p:spPr>
      </p:pic>
      <p:sp>
        <p:nvSpPr>
          <p:cNvPr id="37" name="楕円 36">
            <a:extLst>
              <a:ext uri="{FF2B5EF4-FFF2-40B4-BE49-F238E27FC236}">
                <a16:creationId xmlns:a16="http://schemas.microsoft.com/office/drawing/2014/main" id="{727F3494-1B0C-4B22-B133-AE4C9F70FDDC}"/>
              </a:ext>
            </a:extLst>
          </p:cNvPr>
          <p:cNvSpPr/>
          <p:nvPr/>
        </p:nvSpPr>
        <p:spPr>
          <a:xfrm>
            <a:off x="2657464" y="3051689"/>
            <a:ext cx="990826"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38" name="楕円 37">
            <a:extLst>
              <a:ext uri="{FF2B5EF4-FFF2-40B4-BE49-F238E27FC236}">
                <a16:creationId xmlns:a16="http://schemas.microsoft.com/office/drawing/2014/main" id="{64413BEA-AFC2-49F3-AF09-C051582C0FC5}"/>
              </a:ext>
            </a:extLst>
          </p:cNvPr>
          <p:cNvSpPr/>
          <p:nvPr/>
        </p:nvSpPr>
        <p:spPr>
          <a:xfrm>
            <a:off x="7567217" y="3162182"/>
            <a:ext cx="262870" cy="733334"/>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39" name="楕円 38">
            <a:extLst>
              <a:ext uri="{FF2B5EF4-FFF2-40B4-BE49-F238E27FC236}">
                <a16:creationId xmlns:a16="http://schemas.microsoft.com/office/drawing/2014/main" id="{C61C9038-BD45-454D-A954-DF3033879FB6}"/>
              </a:ext>
            </a:extLst>
          </p:cNvPr>
          <p:cNvSpPr/>
          <p:nvPr/>
        </p:nvSpPr>
        <p:spPr>
          <a:xfrm>
            <a:off x="3751656" y="3429000"/>
            <a:ext cx="388903" cy="458536"/>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sp>
        <p:nvSpPr>
          <p:cNvPr id="40" name="テキスト ボックス 39">
            <a:extLst>
              <a:ext uri="{FF2B5EF4-FFF2-40B4-BE49-F238E27FC236}">
                <a16:creationId xmlns:a16="http://schemas.microsoft.com/office/drawing/2014/main" id="{2F0299A0-20B0-4680-9E7E-1A7BDD6A0AC7}"/>
              </a:ext>
            </a:extLst>
          </p:cNvPr>
          <p:cNvSpPr txBox="1"/>
          <p:nvPr/>
        </p:nvSpPr>
        <p:spPr>
          <a:xfrm>
            <a:off x="5797531" y="2146321"/>
            <a:ext cx="1029449" cy="261610"/>
          </a:xfrm>
          <a:prstGeom prst="rect">
            <a:avLst/>
          </a:prstGeom>
          <a:noFill/>
        </p:spPr>
        <p:txBody>
          <a:bodyPr wrap="none" rtlCol="0">
            <a:spAutoFit/>
          </a:bodyPr>
          <a:lstStyle/>
          <a:p>
            <a:pPr algn="l"/>
            <a:r>
              <a:rPr kumimoji="1" lang="en-US" altLang="ja-JP" sz="1100" b="1" dirty="0"/>
              <a:t>Recipient #3</a:t>
            </a:r>
            <a:endParaRPr kumimoji="1" lang="ja-JP" altLang="en-US" sz="1100" b="1" dirty="0"/>
          </a:p>
        </p:txBody>
      </p:sp>
      <p:sp>
        <p:nvSpPr>
          <p:cNvPr id="41" name="テキスト ボックス 40">
            <a:extLst>
              <a:ext uri="{FF2B5EF4-FFF2-40B4-BE49-F238E27FC236}">
                <a16:creationId xmlns:a16="http://schemas.microsoft.com/office/drawing/2014/main" id="{72DF3D9A-FF5A-4E01-B8C2-A02AB96E1100}"/>
              </a:ext>
            </a:extLst>
          </p:cNvPr>
          <p:cNvSpPr txBox="1"/>
          <p:nvPr/>
        </p:nvSpPr>
        <p:spPr>
          <a:xfrm>
            <a:off x="2155370" y="2170129"/>
            <a:ext cx="1243833" cy="261610"/>
          </a:xfrm>
          <a:prstGeom prst="rect">
            <a:avLst/>
          </a:prstGeom>
          <a:noFill/>
        </p:spPr>
        <p:txBody>
          <a:bodyPr wrap="square" rtlCol="0">
            <a:spAutoFit/>
          </a:bodyPr>
          <a:lstStyle/>
          <a:p>
            <a:pPr algn="l"/>
            <a:r>
              <a:rPr kumimoji="1" lang="en-US" altLang="ja-JP" sz="1100" b="1" dirty="0"/>
              <a:t>Recipient #2</a:t>
            </a:r>
            <a:endParaRPr kumimoji="1" lang="ja-JP" altLang="en-US" sz="1100" b="1" dirty="0"/>
          </a:p>
        </p:txBody>
      </p:sp>
      <p:sp>
        <p:nvSpPr>
          <p:cNvPr id="42" name="楕円 41">
            <a:extLst>
              <a:ext uri="{FF2B5EF4-FFF2-40B4-BE49-F238E27FC236}">
                <a16:creationId xmlns:a16="http://schemas.microsoft.com/office/drawing/2014/main" id="{709EAAE8-7A37-4F42-AFF1-66FBDD4B6FAB}"/>
              </a:ext>
            </a:extLst>
          </p:cNvPr>
          <p:cNvSpPr/>
          <p:nvPr/>
        </p:nvSpPr>
        <p:spPr>
          <a:xfrm>
            <a:off x="6289874" y="3050118"/>
            <a:ext cx="1281560" cy="679122"/>
          </a:xfrm>
          <a:prstGeom prst="ellipse">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endParaRPr>
          </a:p>
        </p:txBody>
      </p:sp>
      <p:graphicFrame>
        <p:nvGraphicFramePr>
          <p:cNvPr id="361" name="表 360">
            <a:extLst>
              <a:ext uri="{FF2B5EF4-FFF2-40B4-BE49-F238E27FC236}">
                <a16:creationId xmlns:a16="http://schemas.microsoft.com/office/drawing/2014/main" id="{585F12BE-77BD-4286-8733-A0BFB81967D5}"/>
              </a:ext>
            </a:extLst>
          </p:cNvPr>
          <p:cNvGraphicFramePr>
            <a:graphicFrameLocks noGrp="1"/>
          </p:cNvGraphicFramePr>
          <p:nvPr/>
        </p:nvGraphicFramePr>
        <p:xfrm>
          <a:off x="617919" y="4092231"/>
          <a:ext cx="7542395" cy="643636"/>
        </p:xfrm>
        <a:graphic>
          <a:graphicData uri="http://schemas.openxmlformats.org/drawingml/2006/table">
            <a:tbl>
              <a:tblPr firstRow="1" firstCol="1" bandRow="1">
                <a:tableStyleId>{5C22544A-7EE6-4342-B048-85BDC9FD1C3A}</a:tableStyleId>
              </a:tblPr>
              <a:tblGrid>
                <a:gridCol w="3470756">
                  <a:extLst>
                    <a:ext uri="{9D8B030D-6E8A-4147-A177-3AD203B41FA5}">
                      <a16:colId xmlns:a16="http://schemas.microsoft.com/office/drawing/2014/main" val="1048973433"/>
                    </a:ext>
                  </a:extLst>
                </a:gridCol>
                <a:gridCol w="1498322">
                  <a:extLst>
                    <a:ext uri="{9D8B030D-6E8A-4147-A177-3AD203B41FA5}">
                      <a16:colId xmlns:a16="http://schemas.microsoft.com/office/drawing/2014/main" val="3583586173"/>
                    </a:ext>
                  </a:extLst>
                </a:gridCol>
                <a:gridCol w="2573317">
                  <a:extLst>
                    <a:ext uri="{9D8B030D-6E8A-4147-A177-3AD203B41FA5}">
                      <a16:colId xmlns:a16="http://schemas.microsoft.com/office/drawing/2014/main" val="1561783049"/>
                    </a:ext>
                  </a:extLst>
                </a:gridCol>
              </a:tblGrid>
              <a:tr h="115189">
                <a:tc>
                  <a:txBody>
                    <a:bodyPr/>
                    <a:lstStyle/>
                    <a:p>
                      <a:pPr algn="ctr">
                        <a:tabLst>
                          <a:tab pos="228600" algn="l"/>
                          <a:tab pos="325755" algn="l"/>
                          <a:tab pos="325755" algn="l"/>
                        </a:tabLst>
                      </a:pPr>
                      <a:r>
                        <a:rPr lang="en-US" sz="1200" b="1" kern="100" dirty="0">
                          <a:effectLst/>
                          <a:latin typeface="+mn-ea"/>
                          <a:ea typeface="+mn-ea"/>
                        </a:rPr>
                        <a:t> AUC</a:t>
                      </a:r>
                      <a:endParaRPr lang="ja-JP" sz="1200" b="1"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altLang="ja-JP" sz="1200" b="1" kern="100" dirty="0">
                          <a:effectLst/>
                          <a:latin typeface="+mn-ea"/>
                          <a:ea typeface="+mn-ea"/>
                        </a:rPr>
                        <a:t>Recipient #2</a:t>
                      </a:r>
                      <a:endParaRPr lang="ja-JP" sz="1200" b="1"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altLang="ja-JP" sz="1200" b="1" kern="100" dirty="0">
                          <a:effectLst/>
                          <a:latin typeface="+mn-ea"/>
                          <a:ea typeface="+mn-ea"/>
                        </a:rPr>
                        <a:t>Recipient #3</a:t>
                      </a:r>
                      <a:endParaRPr lang="ja-JP" sz="1200" b="1" kern="100" dirty="0">
                        <a:effectLst/>
                        <a:latin typeface="+mn-ea"/>
                        <a:ea typeface="+mn-ea"/>
                      </a:endParaRPr>
                    </a:p>
                  </a:txBody>
                  <a:tcPr marL="68580" marR="68580" marT="0" marB="0" anchor="ctr"/>
                </a:tc>
                <a:extLst>
                  <a:ext uri="{0D108BD9-81ED-4DB2-BD59-A6C34878D82A}">
                    <a16:rowId xmlns:a16="http://schemas.microsoft.com/office/drawing/2014/main" val="2452041884"/>
                  </a:ext>
                </a:extLst>
              </a:tr>
              <a:tr h="230378">
                <a:tc>
                  <a:txBody>
                    <a:bodyPr/>
                    <a:lstStyle/>
                    <a:p>
                      <a:pPr algn="just">
                        <a:tabLst>
                          <a:tab pos="228600" algn="l"/>
                          <a:tab pos="325755" algn="l"/>
                          <a:tab pos="325755" algn="l"/>
                        </a:tabLst>
                      </a:pPr>
                      <a:r>
                        <a:rPr lang="en-US" altLang="ja-JP" sz="1200" b="1" kern="100" dirty="0">
                          <a:effectLst/>
                          <a:latin typeface="+mn-ea"/>
                          <a:ea typeface="+mn-ea"/>
                        </a:rPr>
                        <a:t>Heavy abnormal condition for individual</a:t>
                      </a:r>
                      <a:endParaRPr lang="ja-JP" sz="1200" b="1"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sz="1200" b="0" kern="100" dirty="0">
                          <a:effectLst/>
                          <a:latin typeface="+mn-ea"/>
                          <a:ea typeface="+mn-ea"/>
                        </a:rPr>
                        <a:t>0.712 </a:t>
                      </a:r>
                      <a:endParaRPr lang="ja-JP" sz="1200" b="0" kern="100" dirty="0">
                        <a:effectLst/>
                        <a:latin typeface="+mn-ea"/>
                        <a:ea typeface="+mn-ea"/>
                      </a:endParaRPr>
                    </a:p>
                  </a:txBody>
                  <a:tcPr marL="68580" marR="68580" marT="0" marB="0" anchor="ctr"/>
                </a:tc>
                <a:tc>
                  <a:txBody>
                    <a:bodyPr/>
                    <a:lstStyle/>
                    <a:p>
                      <a:pPr algn="ctr">
                        <a:tabLst>
                          <a:tab pos="228600" algn="l"/>
                          <a:tab pos="325755" algn="l"/>
                          <a:tab pos="325755" algn="l"/>
                        </a:tabLst>
                      </a:pPr>
                      <a:r>
                        <a:rPr lang="en-US" sz="1200" b="0" kern="100" dirty="0">
                          <a:effectLst/>
                          <a:latin typeface="+mn-ea"/>
                          <a:ea typeface="+mn-ea"/>
                        </a:rPr>
                        <a:t>0.921 </a:t>
                      </a:r>
                      <a:endParaRPr lang="ja-JP" sz="1200" b="0" kern="100" dirty="0">
                        <a:effectLst/>
                        <a:latin typeface="+mn-ea"/>
                        <a:ea typeface="+mn-ea"/>
                      </a:endParaRPr>
                    </a:p>
                  </a:txBody>
                  <a:tcPr marL="68580" marR="68580" marT="0" marB="0" anchor="ctr"/>
                </a:tc>
                <a:extLst>
                  <a:ext uri="{0D108BD9-81ED-4DB2-BD59-A6C34878D82A}">
                    <a16:rowId xmlns:a16="http://schemas.microsoft.com/office/drawing/2014/main" val="4209867824"/>
                  </a:ext>
                </a:extLst>
              </a:tr>
              <a:tr h="230378">
                <a:tc>
                  <a:txBody>
                    <a:bodyPr/>
                    <a:lstStyle/>
                    <a:p>
                      <a:pPr algn="just">
                        <a:tabLst>
                          <a:tab pos="228600" algn="l"/>
                          <a:tab pos="325755" algn="l"/>
                          <a:tab pos="325755" algn="l"/>
                        </a:tabLst>
                      </a:pPr>
                      <a:r>
                        <a:rPr kumimoji="1" lang="en-US" altLang="ja-JP" sz="1200" b="1" kern="100" dirty="0">
                          <a:solidFill>
                            <a:schemeClr val="lt1"/>
                          </a:solidFill>
                          <a:effectLst/>
                          <a:latin typeface="+mn-ea"/>
                          <a:ea typeface="+mn-ea"/>
                          <a:cs typeface="+mn-cs"/>
                        </a:rPr>
                        <a:t>Heavy abnormal condition for genal </a:t>
                      </a:r>
                      <a:endParaRPr kumimoji="1" lang="ja-JP" altLang="ja-JP" sz="1200" b="1" kern="100" dirty="0">
                        <a:solidFill>
                          <a:schemeClr val="lt1"/>
                        </a:solidFill>
                        <a:effectLst/>
                        <a:latin typeface="+mn-ea"/>
                        <a:ea typeface="+mn-ea"/>
                        <a:cs typeface="+mn-cs"/>
                      </a:endParaRPr>
                    </a:p>
                  </a:txBody>
                  <a:tcPr marL="68580" marR="68580" marT="0" marB="0" anchor="ctr"/>
                </a:tc>
                <a:tc>
                  <a:txBody>
                    <a:bodyPr/>
                    <a:lstStyle/>
                    <a:p>
                      <a:pPr algn="ctr" fontAlgn="ctr"/>
                      <a:r>
                        <a:rPr lang="en-US" altLang="ja-JP" sz="1200" b="0" i="0" u="none" strike="noStrike" dirty="0">
                          <a:solidFill>
                            <a:srgbClr val="000000"/>
                          </a:solidFill>
                          <a:effectLst/>
                          <a:latin typeface="+mn-ea"/>
                          <a:ea typeface="+mn-ea"/>
                        </a:rPr>
                        <a:t>0.805</a:t>
                      </a:r>
                    </a:p>
                  </a:txBody>
                  <a:tcPr marL="6350" marR="6350" marT="6350" marB="0" anchor="ctr"/>
                </a:tc>
                <a:tc>
                  <a:txBody>
                    <a:bodyPr/>
                    <a:lstStyle/>
                    <a:p>
                      <a:pPr algn="ctr" fontAlgn="ctr"/>
                      <a:r>
                        <a:rPr lang="en-US" altLang="ja-JP" sz="1200" b="0" i="0" u="none" strike="noStrike" dirty="0">
                          <a:solidFill>
                            <a:srgbClr val="000000"/>
                          </a:solidFill>
                          <a:effectLst/>
                          <a:latin typeface="+mn-ea"/>
                          <a:ea typeface="+mn-ea"/>
                        </a:rPr>
                        <a:t>0.734</a:t>
                      </a:r>
                    </a:p>
                  </a:txBody>
                  <a:tcPr marL="6350" marR="6350" marT="6350" marB="0" anchor="ctr"/>
                </a:tc>
                <a:extLst>
                  <a:ext uri="{0D108BD9-81ED-4DB2-BD59-A6C34878D82A}">
                    <a16:rowId xmlns:a16="http://schemas.microsoft.com/office/drawing/2014/main" val="4073278934"/>
                  </a:ext>
                </a:extLst>
              </a:tr>
            </a:tbl>
          </a:graphicData>
        </a:graphic>
      </p:graphicFrame>
      <p:sp>
        <p:nvSpPr>
          <p:cNvPr id="372" name="コンテンツ プレースホルダー 2">
            <a:extLst>
              <a:ext uri="{FF2B5EF4-FFF2-40B4-BE49-F238E27FC236}">
                <a16:creationId xmlns:a16="http://schemas.microsoft.com/office/drawing/2014/main" id="{AAFD360C-CB43-45A8-BE14-894F2D798A30}"/>
              </a:ext>
            </a:extLst>
          </p:cNvPr>
          <p:cNvSpPr>
            <a:spLocks noGrp="1"/>
          </p:cNvSpPr>
          <p:nvPr>
            <p:ph idx="1"/>
          </p:nvPr>
        </p:nvSpPr>
        <p:spPr>
          <a:xfrm>
            <a:off x="253816" y="781744"/>
            <a:ext cx="8679600" cy="371415"/>
          </a:xfrm>
        </p:spPr>
        <p:txBody>
          <a:bodyPr/>
          <a:lstStyle/>
          <a:p>
            <a:r>
              <a:rPr kumimoji="1" lang="en-US" altLang="ja-JP" dirty="0"/>
              <a:t>Results of applied general model in field trial</a:t>
            </a:r>
            <a:endParaRPr kumimoji="1" lang="ja-JP" altLang="en-US" dirty="0"/>
          </a:p>
        </p:txBody>
      </p:sp>
      <p:sp>
        <p:nvSpPr>
          <p:cNvPr id="381" name="テキスト ボックス 380">
            <a:extLst>
              <a:ext uri="{FF2B5EF4-FFF2-40B4-BE49-F238E27FC236}">
                <a16:creationId xmlns:a16="http://schemas.microsoft.com/office/drawing/2014/main" id="{D3444113-7BE7-4A38-B26B-36DE7202B2C9}"/>
              </a:ext>
            </a:extLst>
          </p:cNvPr>
          <p:cNvSpPr txBox="1"/>
          <p:nvPr/>
        </p:nvSpPr>
        <p:spPr>
          <a:xfrm>
            <a:off x="253816" y="4805473"/>
            <a:ext cx="8659785" cy="95410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400" dirty="0"/>
              <a:t>In case of recipient #2 accuracy of detection is improved but in case of recipient #3 accuracy is degraded, so detection performance may not always be improved using general model.2.</a:t>
            </a:r>
          </a:p>
          <a:p>
            <a:pPr marL="285750" indent="-285750">
              <a:buFont typeface="Arial" panose="020B0604020202020204" pitchFamily="34" charset="0"/>
              <a:buChar char="•"/>
            </a:pPr>
            <a:r>
              <a:rPr kumimoji="1" lang="en-US" altLang="ja-JP" sz="1400" dirty="0"/>
              <a:t>General model may be useful to detect abnormal condition of recipients because AUC is over 0.5.</a:t>
            </a:r>
          </a:p>
          <a:p>
            <a:pPr marL="285750" indent="-285750">
              <a:buFont typeface="Arial" panose="020B0604020202020204" pitchFamily="34" charset="0"/>
              <a:buChar char="•"/>
            </a:pPr>
            <a:r>
              <a:rPr kumimoji="1" lang="en-US" altLang="ja-JP" sz="1400" dirty="0"/>
              <a:t>Need further study for modeling.</a:t>
            </a:r>
            <a:endParaRPr kumimoji="1" lang="ja-JP" altLang="en-US" sz="1400" dirty="0"/>
          </a:p>
        </p:txBody>
      </p:sp>
      <p:sp>
        <p:nvSpPr>
          <p:cNvPr id="423" name="スライド番号プレースホルダー 422">
            <a:extLst>
              <a:ext uri="{FF2B5EF4-FFF2-40B4-BE49-F238E27FC236}">
                <a16:creationId xmlns:a16="http://schemas.microsoft.com/office/drawing/2014/main" id="{3DC61F8D-3686-4849-AAF5-9F384FF8578E}"/>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46</a:t>
            </a:fld>
            <a:endParaRPr kumimoji="1" lang="ja-JP" altLang="en-US"/>
          </a:p>
        </p:txBody>
      </p:sp>
      <p:pic>
        <p:nvPicPr>
          <p:cNvPr id="21" name="図 20">
            <a:extLst>
              <a:ext uri="{FF2B5EF4-FFF2-40B4-BE49-F238E27FC236}">
                <a16:creationId xmlns:a16="http://schemas.microsoft.com/office/drawing/2014/main" id="{569A8CF1-DC97-4873-B49B-67F9F2280AD0}"/>
              </a:ext>
            </a:extLst>
          </p:cNvPr>
          <p:cNvPicPr>
            <a:picLocks noChangeAspect="1"/>
          </p:cNvPicPr>
          <p:nvPr/>
        </p:nvPicPr>
        <p:blipFill>
          <a:blip r:embed="rId5"/>
          <a:stretch>
            <a:fillRect/>
          </a:stretch>
        </p:blipFill>
        <p:spPr>
          <a:xfrm>
            <a:off x="6715598" y="1416149"/>
            <a:ext cx="2432515" cy="774259"/>
          </a:xfrm>
          <a:prstGeom prst="rect">
            <a:avLst/>
          </a:prstGeom>
        </p:spPr>
      </p:pic>
      <p:sp>
        <p:nvSpPr>
          <p:cNvPr id="26" name="テキスト ボックス 25">
            <a:extLst>
              <a:ext uri="{FF2B5EF4-FFF2-40B4-BE49-F238E27FC236}">
                <a16:creationId xmlns:a16="http://schemas.microsoft.com/office/drawing/2014/main" id="{8416CE3A-A798-69B7-4FFF-3268B000E7FF}"/>
              </a:ext>
            </a:extLst>
          </p:cNvPr>
          <p:cNvSpPr txBox="1"/>
          <p:nvPr/>
        </p:nvSpPr>
        <p:spPr>
          <a:xfrm>
            <a:off x="3762100" y="2424788"/>
            <a:ext cx="627017" cy="382395"/>
          </a:xfrm>
          <a:prstGeom prst="rect">
            <a:avLst/>
          </a:prstGeom>
          <a:solidFill>
            <a:schemeClr val="bg1"/>
          </a:solidFill>
        </p:spPr>
        <p:txBody>
          <a:bodyPr wrap="square" rtlCol="0">
            <a:spAutoFit/>
          </a:bodyPr>
          <a:lstStyle/>
          <a:p>
            <a:pPr algn="l"/>
            <a:endParaRPr kumimoji="1" lang="ja-JP" altLang="en-US" dirty="0"/>
          </a:p>
        </p:txBody>
      </p:sp>
      <p:sp>
        <p:nvSpPr>
          <p:cNvPr id="22" name="テキスト ボックス 21">
            <a:extLst>
              <a:ext uri="{FF2B5EF4-FFF2-40B4-BE49-F238E27FC236}">
                <a16:creationId xmlns:a16="http://schemas.microsoft.com/office/drawing/2014/main" id="{B4CC5B0A-9290-4021-A672-57ABCF47D69C}"/>
              </a:ext>
            </a:extLst>
          </p:cNvPr>
          <p:cNvSpPr txBox="1"/>
          <p:nvPr/>
        </p:nvSpPr>
        <p:spPr>
          <a:xfrm>
            <a:off x="7872206" y="3710998"/>
            <a:ext cx="865137" cy="253916"/>
          </a:xfrm>
          <a:prstGeom prst="rect">
            <a:avLst/>
          </a:prstGeom>
          <a:noFill/>
        </p:spPr>
        <p:txBody>
          <a:bodyPr wrap="square" rtlCol="0">
            <a:spAutoFit/>
          </a:bodyPr>
          <a:lstStyle/>
          <a:p>
            <a:pPr algn="l"/>
            <a:r>
              <a:rPr kumimoji="1" lang="en-US" altLang="ja-JP" sz="1050" dirty="0"/>
              <a:t>Abnormal</a:t>
            </a:r>
            <a:endParaRPr kumimoji="1" lang="ja-JP" altLang="en-US" sz="1050" dirty="0"/>
          </a:p>
        </p:txBody>
      </p:sp>
      <p:sp>
        <p:nvSpPr>
          <p:cNvPr id="27" name="テキスト ボックス 26">
            <a:extLst>
              <a:ext uri="{FF2B5EF4-FFF2-40B4-BE49-F238E27FC236}">
                <a16:creationId xmlns:a16="http://schemas.microsoft.com/office/drawing/2014/main" id="{902264A4-A51B-C903-2B19-79D1A6B9F46E}"/>
              </a:ext>
            </a:extLst>
          </p:cNvPr>
          <p:cNvSpPr txBox="1"/>
          <p:nvPr/>
        </p:nvSpPr>
        <p:spPr>
          <a:xfrm>
            <a:off x="7406651" y="2372534"/>
            <a:ext cx="627017" cy="382395"/>
          </a:xfrm>
          <a:prstGeom prst="rect">
            <a:avLst/>
          </a:prstGeom>
          <a:solidFill>
            <a:schemeClr val="bg1"/>
          </a:solidFill>
        </p:spPr>
        <p:txBody>
          <a:bodyPr wrap="square" rtlCol="0">
            <a:spAutoFit/>
          </a:bodyPr>
          <a:lstStyle/>
          <a:p>
            <a:pPr algn="l"/>
            <a:endParaRPr kumimoji="1" lang="ja-JP" altLang="en-US" dirty="0"/>
          </a:p>
        </p:txBody>
      </p:sp>
    </p:spTree>
    <p:extLst>
      <p:ext uri="{BB962C8B-B14F-4D97-AF65-F5344CB8AC3E}">
        <p14:creationId xmlns:p14="http://schemas.microsoft.com/office/powerpoint/2010/main" val="39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CE6C1E6-055F-D46F-6627-2D08E84810C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B7B1C997-C6D4-40E2-AC52-00A90AC89ADB}"/>
              </a:ext>
            </a:extLst>
          </p:cNvPr>
          <p:cNvSpPr>
            <a:spLocks noGrp="1"/>
          </p:cNvSpPr>
          <p:nvPr>
            <p:ph type="title"/>
          </p:nvPr>
        </p:nvSpPr>
        <p:spPr/>
        <p:txBody>
          <a:bodyPr>
            <a:normAutofit/>
          </a:bodyPr>
          <a:lstStyle/>
          <a:p>
            <a:r>
              <a:rPr kumimoji="1" lang="en-US" altLang="ja-JP" kern="100" dirty="0">
                <a:ea typeface="メイリオ" panose="020B0604030504040204" pitchFamily="50" charset="-128"/>
                <a:cs typeface="Times New Roman" panose="02020603050405020304" pitchFamily="18" charset="0"/>
              </a:rPr>
              <a:t>(8) Concluding Remark</a:t>
            </a:r>
            <a:endParaRPr kumimoji="1" lang="ja-JP" altLang="en-US" dirty="0"/>
          </a:p>
        </p:txBody>
      </p:sp>
      <p:sp>
        <p:nvSpPr>
          <p:cNvPr id="4" name="フッター プレースホルダー 3">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endParaRPr kumimoji="1" lang="ja-JP" altLang="en-US" dirty="0"/>
          </a:p>
        </p:txBody>
      </p:sp>
      <p:sp>
        <p:nvSpPr>
          <p:cNvPr id="8" name="コンテンツ プレースホルダー 2">
            <a:extLst>
              <a:ext uri="{FF2B5EF4-FFF2-40B4-BE49-F238E27FC236}">
                <a16:creationId xmlns:a16="http://schemas.microsoft.com/office/drawing/2014/main" id="{A1B07A90-936C-40E0-9B4E-98C6131E742A}"/>
              </a:ext>
            </a:extLst>
          </p:cNvPr>
          <p:cNvSpPr>
            <a:spLocks noGrp="1"/>
          </p:cNvSpPr>
          <p:nvPr>
            <p:ph idx="1"/>
          </p:nvPr>
        </p:nvSpPr>
        <p:spPr>
          <a:xfrm>
            <a:off x="0" y="1722576"/>
            <a:ext cx="8679600" cy="2067863"/>
          </a:xfrm>
        </p:spPr>
        <p:txBody>
          <a:bodyPr/>
          <a:lstStyle/>
          <a:p>
            <a:pPr indent="-171450">
              <a:tabLst>
                <a:tab pos="325755" algn="l"/>
              </a:tabLst>
            </a:pPr>
            <a:r>
              <a:rPr kumimoji="1" lang="en-US" altLang="ja-JP" sz="2400" dirty="0">
                <a:latin typeface="メイリオ" panose="020B0604030504040204" pitchFamily="50" charset="-128"/>
                <a:ea typeface="メイリオ" panose="020B0604030504040204" pitchFamily="50" charset="-128"/>
              </a:rPr>
              <a:t>We can confirm feasibility of applying Vital Sensor/BAN/AI platform for the developed supporting system to detect infection by field trials.</a:t>
            </a:r>
          </a:p>
          <a:p>
            <a:pPr indent="-171450">
              <a:tabLst>
                <a:tab pos="325755" algn="l"/>
              </a:tabLst>
            </a:pPr>
            <a:r>
              <a:rPr lang="en-US" altLang="ja-JP" sz="2400" dirty="0">
                <a:latin typeface="メイリオ" panose="020B0604030504040204" pitchFamily="50" charset="-128"/>
                <a:ea typeface="メイリオ" panose="020B0604030504040204" pitchFamily="50" charset="-128"/>
              </a:rPr>
              <a:t>Further study is needed for improving the system for data collection and detection as well as BAN with selected sensors.</a:t>
            </a:r>
          </a:p>
          <a:p>
            <a:pPr indent="-171450">
              <a:tabLst>
                <a:tab pos="325755" algn="l"/>
              </a:tabLst>
            </a:pPr>
            <a:r>
              <a:rPr lang="en-US" altLang="ja-JP" sz="1800" kern="100" dirty="0">
                <a:latin typeface="メイリオ" panose="020B0604030504040204" pitchFamily="50" charset="-128"/>
                <a:ea typeface="メイリオ" panose="020B0604030504040204" pitchFamily="50" charset="-128"/>
              </a:rPr>
              <a:t>We keep improving the system for below issues.</a:t>
            </a:r>
          </a:p>
          <a:p>
            <a:pPr lvl="1">
              <a:tabLst>
                <a:tab pos="325755" algn="l"/>
              </a:tabLst>
            </a:pPr>
            <a:r>
              <a:rPr lang="en-US" altLang="ja-JP" sz="1600" kern="100" dirty="0">
                <a:latin typeface="メイリオ" panose="020B0604030504040204" pitchFamily="50" charset="-128"/>
                <a:ea typeface="メイリオ" panose="020B0604030504040204" pitchFamily="50" charset="-128"/>
              </a:rPr>
              <a:t>Collecting more data for field trial</a:t>
            </a:r>
          </a:p>
          <a:p>
            <a:pPr lvl="1">
              <a:tabLst>
                <a:tab pos="325755" algn="l"/>
              </a:tabLst>
            </a:pPr>
            <a:r>
              <a:rPr lang="en-US" altLang="ja-JP" sz="1600" kern="100" dirty="0">
                <a:latin typeface="メイリオ" panose="020B0604030504040204" pitchFamily="50" charset="-128"/>
                <a:ea typeface="メイリオ" panose="020B0604030504040204" pitchFamily="50" charset="-128"/>
              </a:rPr>
              <a:t>Saving high quality data with </a:t>
            </a:r>
          </a:p>
          <a:p>
            <a:pPr marL="342900" lvl="1" indent="0">
              <a:buNone/>
              <a:tabLst>
                <a:tab pos="325755" algn="l"/>
              </a:tabLst>
            </a:pPr>
            <a:r>
              <a:rPr lang="en-US" altLang="ja-JP" sz="1600" kern="100" dirty="0">
                <a:latin typeface="メイリオ" panose="020B0604030504040204" pitchFamily="50" charset="-128"/>
                <a:ea typeface="メイリオ" panose="020B0604030504040204" pitchFamily="50" charset="-128"/>
              </a:rPr>
              <a:t>medical vital sensor and BAN</a:t>
            </a:r>
          </a:p>
          <a:p>
            <a:pPr lvl="1">
              <a:tabLst>
                <a:tab pos="325755" algn="l"/>
              </a:tabLst>
            </a:pPr>
            <a:r>
              <a:rPr lang="en-US" altLang="ja-JP" sz="1600" kern="100" dirty="0">
                <a:latin typeface="メイリオ" panose="020B0604030504040204" pitchFamily="50" charset="-128"/>
                <a:ea typeface="メイリオ" panose="020B0604030504040204" pitchFamily="50" charset="-128"/>
              </a:rPr>
              <a:t>Improving performance of machine</a:t>
            </a:r>
          </a:p>
          <a:p>
            <a:pPr marL="342900" lvl="1" indent="0">
              <a:buNone/>
              <a:tabLst>
                <a:tab pos="325755" algn="l"/>
              </a:tabLst>
            </a:pPr>
            <a:r>
              <a:rPr lang="en-US" altLang="ja-JP" sz="1600" kern="100" dirty="0">
                <a:latin typeface="メイリオ" panose="020B0604030504040204" pitchFamily="50" charset="-128"/>
                <a:ea typeface="メイリオ" panose="020B0604030504040204" pitchFamily="50" charset="-128"/>
              </a:rPr>
              <a:t>learning with teacher data.</a:t>
            </a:r>
            <a:endParaRPr kumimoji="1" lang="ja-JP" altLang="en-US" sz="2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2C5475B4-6044-4738-B42A-B13793492B62}"/>
              </a:ext>
            </a:extLst>
          </p:cNvPr>
          <p:cNvPicPr>
            <a:picLocks noChangeAspect="1"/>
          </p:cNvPicPr>
          <p:nvPr/>
        </p:nvPicPr>
        <p:blipFill>
          <a:blip r:embed="rId3"/>
          <a:stretch>
            <a:fillRect/>
          </a:stretch>
        </p:blipFill>
        <p:spPr>
          <a:xfrm>
            <a:off x="4905864" y="4531987"/>
            <a:ext cx="4037339" cy="1716983"/>
          </a:xfrm>
          <a:prstGeom prst="rect">
            <a:avLst/>
          </a:prstGeom>
        </p:spPr>
      </p:pic>
      <p:sp>
        <p:nvSpPr>
          <p:cNvPr id="422" name="スライド番号プレースホルダー 421">
            <a:extLst>
              <a:ext uri="{FF2B5EF4-FFF2-40B4-BE49-F238E27FC236}">
                <a16:creationId xmlns:a16="http://schemas.microsoft.com/office/drawing/2014/main" id="{C66DE304-6CE5-4881-BCD2-35D7FE478C94}"/>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47</a:t>
            </a:fld>
            <a:endParaRPr kumimoji="1" lang="ja-JP" altLang="en-US"/>
          </a:p>
        </p:txBody>
      </p:sp>
    </p:spTree>
    <p:extLst>
      <p:ext uri="{BB962C8B-B14F-4D97-AF65-F5344CB8AC3E}">
        <p14:creationId xmlns:p14="http://schemas.microsoft.com/office/powerpoint/2010/main" val="1487001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100B89A-3984-F345-F18F-C4575E46DF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タイトル 1">
            <a:extLst>
              <a:ext uri="{FF2B5EF4-FFF2-40B4-BE49-F238E27FC236}">
                <a16:creationId xmlns:a16="http://schemas.microsoft.com/office/drawing/2014/main" id="{DBF6E1CC-F9BB-47A4-AF20-C4A128414D31}"/>
              </a:ext>
            </a:extLst>
          </p:cNvPr>
          <p:cNvSpPr>
            <a:spLocks noGrp="1"/>
          </p:cNvSpPr>
          <p:nvPr>
            <p:ph type="title"/>
          </p:nvPr>
        </p:nvSpPr>
        <p:spPr/>
        <p:txBody>
          <a:bodyPr/>
          <a:lstStyle/>
          <a:p>
            <a:r>
              <a:rPr lang="en-US" altLang="ja-JP" dirty="0" err="1"/>
              <a:t>Acknowlegement</a:t>
            </a:r>
            <a:endParaRPr kumimoji="1" lang="ja-JP" altLang="en-US" dirty="0"/>
          </a:p>
        </p:txBody>
      </p:sp>
      <p:sp>
        <p:nvSpPr>
          <p:cNvPr id="3" name="コンテンツ プレースホルダー 2">
            <a:extLst>
              <a:ext uri="{FF2B5EF4-FFF2-40B4-BE49-F238E27FC236}">
                <a16:creationId xmlns:a16="http://schemas.microsoft.com/office/drawing/2014/main" id="{7EF399B9-A6E6-4BBA-9F94-E7E131379358}"/>
              </a:ext>
            </a:extLst>
          </p:cNvPr>
          <p:cNvSpPr>
            <a:spLocks noGrp="1"/>
          </p:cNvSpPr>
          <p:nvPr>
            <p:ph idx="1"/>
          </p:nvPr>
        </p:nvSpPr>
        <p:spPr/>
        <p:txBody>
          <a:bodyPr/>
          <a:lstStyle/>
          <a:p>
            <a:pPr marL="0" indent="0">
              <a:buNone/>
            </a:pPr>
            <a:r>
              <a:rPr lang="en-US" altLang="ja-JP" sz="2000" kern="100" dirty="0">
                <a:latin typeface="+mn-ea"/>
                <a:cs typeface="Courier New" panose="02070309020205020404" pitchFamily="49" charset="0"/>
              </a:rPr>
              <a:t>A part of this research and development project has been supported by National Institute of Information and Communication Technology (NICT), Japan in the program on “ Networking and AI Platform for Supporting Strategies of healthcare in Care Center and home against COVID-19 Pandemic.</a:t>
            </a:r>
          </a:p>
          <a:p>
            <a:pPr marL="0" indent="0">
              <a:buNone/>
            </a:pPr>
            <a:r>
              <a:rPr lang="en-US" altLang="ja-JP" sz="2000" kern="100" dirty="0">
                <a:latin typeface="+mn-ea"/>
                <a:cs typeface="Courier New" panose="02070309020205020404" pitchFamily="49" charset="0"/>
              </a:rPr>
              <a:t>On behalf of organizing team of this project, we deeply appreciate for NICT support. </a:t>
            </a:r>
            <a:endParaRPr lang="ja-JP" altLang="en-US" sz="2000" dirty="0">
              <a:latin typeface="+mn-ea"/>
            </a:endParaRPr>
          </a:p>
        </p:txBody>
      </p:sp>
      <p:sp>
        <p:nvSpPr>
          <p:cNvPr id="4" name="フッター プレースホルダー 3">
            <a:extLst>
              <a:ext uri="{FF2B5EF4-FFF2-40B4-BE49-F238E27FC236}">
                <a16:creationId xmlns:a16="http://schemas.microsoft.com/office/drawing/2014/main" id="{4E898571-5684-485E-8569-201A1053D311}"/>
              </a:ext>
            </a:extLst>
          </p:cNvPr>
          <p:cNvSpPr>
            <a:spLocks noGrp="1"/>
          </p:cNvSpPr>
          <p:nvPr>
            <p:ph type="ftr" sz="quarter" idx="11"/>
          </p:nvPr>
        </p:nvSpPr>
        <p:spPr/>
        <p:txBody>
          <a:bodyPr/>
          <a:lstStyle/>
          <a:p>
            <a:endParaRPr kumimoji="1" lang="ja-JP" altLang="en-US" dirty="0"/>
          </a:p>
        </p:txBody>
      </p:sp>
      <p:sp>
        <p:nvSpPr>
          <p:cNvPr id="421" name="スライド番号プレースホルダー 420">
            <a:extLst>
              <a:ext uri="{FF2B5EF4-FFF2-40B4-BE49-F238E27FC236}">
                <a16:creationId xmlns:a16="http://schemas.microsoft.com/office/drawing/2014/main" id="{90167F0F-CC90-43AD-AE7E-F8B6DEF4A81D}"/>
              </a:ext>
            </a:extLst>
          </p:cNvPr>
          <p:cNvSpPr>
            <a:spLocks noGrp="1"/>
          </p:cNvSpPr>
          <p:nvPr>
            <p:ph type="sldNum" sz="quarter" idx="12"/>
          </p:nvPr>
        </p:nvSpPr>
        <p:spPr>
          <a:xfrm>
            <a:off x="4472614" y="6504000"/>
            <a:ext cx="198772" cy="215444"/>
          </a:xfrm>
        </p:spPr>
        <p:txBody>
          <a:bodyPr/>
          <a:lstStyle/>
          <a:p>
            <a:fld id="{4D029D89-7B63-4C94-AD4D-2E4D6BB83637}" type="slidenum">
              <a:rPr kumimoji="1" lang="ja-JP" altLang="en-US" smtClean="0"/>
              <a:t>48</a:t>
            </a:fld>
            <a:endParaRPr kumimoji="1" lang="ja-JP" altLang="en-US"/>
          </a:p>
        </p:txBody>
      </p:sp>
    </p:spTree>
    <p:extLst>
      <p:ext uri="{BB962C8B-B14F-4D97-AF65-F5344CB8AC3E}">
        <p14:creationId xmlns:p14="http://schemas.microsoft.com/office/powerpoint/2010/main" val="3459302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956D3FA-A5EA-0C04-0430-669190CCD1BB}"/>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a:extLst>
              <a:ext uri="{FF2B5EF4-FFF2-40B4-BE49-F238E27FC236}">
                <a16:creationId xmlns:a16="http://schemas.microsoft.com/office/drawing/2014/main" id="{4C23A392-4DEC-E963-572E-3B9491130ABC}"/>
              </a:ext>
            </a:extLst>
          </p:cNvPr>
          <p:cNvSpPr>
            <a:spLocks noGrp="1"/>
          </p:cNvSpPr>
          <p:nvPr>
            <p:ph idx="1"/>
          </p:nvPr>
        </p:nvSpPr>
        <p:spPr>
          <a:xfrm>
            <a:off x="1876687" y="2824716"/>
            <a:ext cx="6799520" cy="1208567"/>
          </a:xfrm>
        </p:spPr>
        <p:txBody>
          <a:bodyPr/>
          <a:lstStyle/>
          <a:p>
            <a:pPr marL="0" indent="0">
              <a:buNone/>
            </a:pPr>
            <a:r>
              <a:rPr kumimoji="1" lang="en-US" altLang="ja-JP" dirty="0"/>
              <a:t>Thank you for your attention</a:t>
            </a:r>
          </a:p>
          <a:p>
            <a:endParaRPr kumimoji="1" lang="ja-JP" altLang="en-US" dirty="0"/>
          </a:p>
        </p:txBody>
      </p:sp>
      <p:sp>
        <p:nvSpPr>
          <p:cNvPr id="4" name="フッター プレースホルダー 3">
            <a:extLst>
              <a:ext uri="{FF2B5EF4-FFF2-40B4-BE49-F238E27FC236}">
                <a16:creationId xmlns:a16="http://schemas.microsoft.com/office/drawing/2014/main" id="{E30D01C0-7BDF-89CF-EBA8-E10CDD70E40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C7703C1-9DF3-B6D4-BF38-79ECDCE1AE8E}"/>
              </a:ext>
            </a:extLst>
          </p:cNvPr>
          <p:cNvSpPr>
            <a:spLocks noGrp="1"/>
          </p:cNvSpPr>
          <p:nvPr>
            <p:ph type="sldNum" sz="quarter" idx="12"/>
          </p:nvPr>
        </p:nvSpPr>
        <p:spPr/>
        <p:txBody>
          <a:bodyPr/>
          <a:lstStyle/>
          <a:p>
            <a:fld id="{4D029D89-7B63-4C94-AD4D-2E4D6BB83637}" type="slidenum">
              <a:rPr kumimoji="1" lang="ja-JP" altLang="en-US" smtClean="0"/>
              <a:t>49</a:t>
            </a:fld>
            <a:endParaRPr kumimoji="1" lang="ja-JP" altLang="en-US"/>
          </a:p>
        </p:txBody>
      </p:sp>
    </p:spTree>
    <p:extLst>
      <p:ext uri="{BB962C8B-B14F-4D97-AF65-F5344CB8AC3E}">
        <p14:creationId xmlns:p14="http://schemas.microsoft.com/office/powerpoint/2010/main" val="253081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5</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6</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7</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8</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9</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2022</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60858</TotalTime>
  <Words>9450</Words>
  <Application>Microsoft Office PowerPoint</Application>
  <PresentationFormat>画面に合わせる (4:3)</PresentationFormat>
  <Paragraphs>977</Paragraphs>
  <Slides>49</Slides>
  <Notes>47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49</vt:i4>
      </vt:variant>
    </vt:vector>
  </HeadingPairs>
  <TitlesOfParts>
    <vt:vector size="63" baseType="lpstr">
      <vt:lpstr>Fujitsu Infinity Pro</vt:lpstr>
      <vt:lpstr>Fujitsu Infinity Pro Bold</vt:lpstr>
      <vt:lpstr>Meiryo UI</vt:lpstr>
      <vt:lpstr>Monotype Sorts</vt:lpstr>
      <vt:lpstr>ＭＳ Ｐゴシック</vt:lpstr>
      <vt:lpstr>ＭＳ ゴシック</vt:lpstr>
      <vt:lpstr>メイリオ</vt:lpstr>
      <vt:lpstr>游ゴシック</vt:lpstr>
      <vt:lpstr>Arial</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Plenary Session July 12th, 2022  Ryuji Kohno Yokohama National University(YNU), YRP International Alliance Institute(YRP-IAI)</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Objectives of TG 6a – Enhanced Dependability Body Area Network (ED-BAN)</vt:lpstr>
      <vt:lpstr>Agenda items for the week</vt:lpstr>
      <vt:lpstr>TG15.6ma Plenary Session Schedule for 10-18th, July 2022</vt:lpstr>
      <vt:lpstr>TG15.6ma  Plenary Session Schedule for 10-18th July 2022</vt:lpstr>
      <vt:lpstr>Contacts and Conference call</vt:lpstr>
      <vt:lpstr>Thank you for your attention</vt:lpstr>
      <vt:lpstr>PowerPoint プレゼンテーション</vt:lpstr>
      <vt:lpstr>BAN Application for Healthcare under COVID-19 ;Field Trial of Detecting Symptom Using Machine Learning in Care Center   Ryuji Kohno Yokohama National University(YNU), YRP International Alliance Institute(YRP-IAI)</vt:lpstr>
      <vt:lpstr>Agenda</vt:lpstr>
      <vt:lpstr>(1) Overview of this Project</vt:lpstr>
      <vt:lpstr>(1) Organization of this Project</vt:lpstr>
      <vt:lpstr>(2) Problems in Care Center under COVID-19</vt:lpstr>
      <vt:lpstr>(2)Applied Care Centers and Its Current Service for Preventing Infection</vt:lpstr>
      <vt:lpstr>(3) Supporting System for Infection Using Vital Sensor/BAN/Cloud/AI Platform</vt:lpstr>
      <vt:lpstr>(3) Approach Using BAN and Machine Learning</vt:lpstr>
      <vt:lpstr>(4) Feasible Solution: Selected Technologies</vt:lpstr>
      <vt:lpstr>(4) Feasible Solution: Vital Sensor</vt:lpstr>
      <vt:lpstr>(4) Feasible Solution: Wireless BAN</vt:lpstr>
      <vt:lpstr>(4) Feasible Solution: AI Machine Learning</vt:lpstr>
      <vt:lpstr>(５) Field Trial</vt:lpstr>
      <vt:lpstr>(５) Field Trial: Phase 1 Result</vt:lpstr>
      <vt:lpstr>(6)Experiment and Evaluation for Applied Machine Learning</vt:lpstr>
      <vt:lpstr>(6)Experiment and Evaluation for Applied Machine Learning</vt:lpstr>
      <vt:lpstr>PowerPoint プレゼンテーション</vt:lpstr>
      <vt:lpstr>(6)Experiment and Evaluation for Applied Machine Learning</vt:lpstr>
      <vt:lpstr>(6)Experiment and Evaluation for Applied Machine Learning</vt:lpstr>
      <vt:lpstr>(6) Reference: Machine Learning Trial and Evaluation</vt:lpstr>
      <vt:lpstr>(6)Experiment and Evaluation for Applied Machine Learning</vt:lpstr>
      <vt:lpstr>(6)Experiment and Evaluation for Applied Machine Learning</vt:lpstr>
      <vt:lpstr>(6)Experiment and Evaluation for Applied Machine Learning</vt:lpstr>
      <vt:lpstr>（7) Scalability for More General Cases</vt:lpstr>
      <vt:lpstr>(7) Application of General Model  in Field Trial</vt:lpstr>
      <vt:lpstr>(7) Result of General Model  in Field Trial</vt:lpstr>
      <vt:lpstr>(8) Concluding Remark</vt:lpstr>
      <vt:lpstr>Acknowlegement</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 Ryuji</cp:lastModifiedBy>
  <cp:revision>96</cp:revision>
  <cp:lastPrinted>2022-07-06T15:32:43Z</cp:lastPrinted>
  <dcterms:created xsi:type="dcterms:W3CDTF">2020-12-17T10:56:09Z</dcterms:created>
  <dcterms:modified xsi:type="dcterms:W3CDTF">2022-07-07T12:10:58Z</dcterms:modified>
</cp:coreProperties>
</file>