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2"/>
  </p:notesMasterIdLst>
  <p:sldIdLst>
    <p:sldId id="363" r:id="rId2"/>
    <p:sldId id="322" r:id="rId3"/>
    <p:sldId id="365" r:id="rId4"/>
    <p:sldId id="304" r:id="rId5"/>
    <p:sldId id="317" r:id="rId6"/>
    <p:sldId id="302" r:id="rId7"/>
    <p:sldId id="312" r:id="rId8"/>
    <p:sldId id="2385" r:id="rId9"/>
    <p:sldId id="2375" r:id="rId10"/>
    <p:sldId id="2377" r:id="rId11"/>
    <p:sldId id="2390" r:id="rId12"/>
    <p:sldId id="2406" r:id="rId13"/>
    <p:sldId id="2402" r:id="rId14"/>
    <p:sldId id="326" r:id="rId15"/>
    <p:sldId id="2405" r:id="rId16"/>
    <p:sldId id="2389" r:id="rId17"/>
    <p:sldId id="2403" r:id="rId18"/>
    <p:sldId id="2404" r:id="rId19"/>
    <p:sldId id="298" r:id="rId20"/>
    <p:sldId id="296" r:id="rId21"/>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49E296-7127-4FAF-8E00-BDBAFCAE642A}" v="15" dt="2022-06-25T00:41:13.9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46" autoAdjust="0"/>
  </p:normalViewPr>
  <p:slideViewPr>
    <p:cSldViewPr>
      <p:cViewPr varScale="1">
        <p:scale>
          <a:sx n="133" d="100"/>
          <a:sy n="133" d="100"/>
        </p:scale>
        <p:origin x="987" y="8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jamin Rolfe" userId="2cb8745b51aa14eb" providerId="LiveId" clId="{FB49E296-7127-4FAF-8E00-BDBAFCAE642A}"/>
    <pc:docChg chg="undo custSel addSld delSld modSld modMainMaster">
      <pc:chgData name="Benjamin Rolfe" userId="2cb8745b51aa14eb" providerId="LiveId" clId="{FB49E296-7127-4FAF-8E00-BDBAFCAE642A}" dt="2022-06-25T00:41:51.930" v="410" actId="20577"/>
      <pc:docMkLst>
        <pc:docMk/>
      </pc:docMkLst>
      <pc:sldChg chg="modSp mod">
        <pc:chgData name="Benjamin Rolfe" userId="2cb8745b51aa14eb" providerId="LiveId" clId="{FB49E296-7127-4FAF-8E00-BDBAFCAE642A}" dt="2022-06-24T23:41:49.916" v="81" actId="27636"/>
        <pc:sldMkLst>
          <pc:docMk/>
          <pc:sldMk cId="0" sldId="302"/>
        </pc:sldMkLst>
        <pc:spChg chg="mod">
          <ac:chgData name="Benjamin Rolfe" userId="2cb8745b51aa14eb" providerId="LiveId" clId="{FB49E296-7127-4FAF-8E00-BDBAFCAE642A}" dt="2022-06-24T23:41:49.916" v="81" actId="27636"/>
          <ac:spMkLst>
            <pc:docMk/>
            <pc:sldMk cId="0" sldId="302"/>
            <ac:spMk id="9219" creationId="{F8A5F01F-52D6-47BD-9336-35C5CE265C10}"/>
          </ac:spMkLst>
        </pc:spChg>
      </pc:sldChg>
      <pc:sldChg chg="modSp mod">
        <pc:chgData name="Benjamin Rolfe" userId="2cb8745b51aa14eb" providerId="LiveId" clId="{FB49E296-7127-4FAF-8E00-BDBAFCAE642A}" dt="2022-06-24T23:40:28.567" v="10" actId="20577"/>
        <pc:sldMkLst>
          <pc:docMk/>
          <pc:sldMk cId="1190557096" sldId="322"/>
        </pc:sldMkLst>
        <pc:spChg chg="mod">
          <ac:chgData name="Benjamin Rolfe" userId="2cb8745b51aa14eb" providerId="LiveId" clId="{FB49E296-7127-4FAF-8E00-BDBAFCAE642A}" dt="2022-06-24T23:40:28.567" v="10" actId="20577"/>
          <ac:spMkLst>
            <pc:docMk/>
            <pc:sldMk cId="1190557096" sldId="322"/>
            <ac:spMk id="4" creationId="{D457DDDA-2EC7-4A5E-95DB-E9907484AFBA}"/>
          </ac:spMkLst>
        </pc:spChg>
      </pc:sldChg>
      <pc:sldChg chg="modSp mod">
        <pc:chgData name="Benjamin Rolfe" userId="2cb8745b51aa14eb" providerId="LiveId" clId="{FB49E296-7127-4FAF-8E00-BDBAFCAE642A}" dt="2022-06-24T23:40:03.246" v="3" actId="20577"/>
        <pc:sldMkLst>
          <pc:docMk/>
          <pc:sldMk cId="0" sldId="363"/>
        </pc:sldMkLst>
        <pc:spChg chg="mod">
          <ac:chgData name="Benjamin Rolfe" userId="2cb8745b51aa14eb" providerId="LiveId" clId="{FB49E296-7127-4FAF-8E00-BDBAFCAE642A}" dt="2022-06-24T23:40:03.246" v="3" actId="20577"/>
          <ac:spMkLst>
            <pc:docMk/>
            <pc:sldMk cId="0" sldId="363"/>
            <ac:spMk id="2" creationId="{11B74706-8CE8-446F-ADD5-944A55CFBC25}"/>
          </ac:spMkLst>
        </pc:spChg>
      </pc:sldChg>
      <pc:sldChg chg="del">
        <pc:chgData name="Benjamin Rolfe" userId="2cb8745b51aa14eb" providerId="LiveId" clId="{FB49E296-7127-4FAF-8E00-BDBAFCAE642A}" dt="2022-06-24T23:52:22.645" v="388" actId="47"/>
        <pc:sldMkLst>
          <pc:docMk/>
          <pc:sldMk cId="4134502904" sldId="376"/>
        </pc:sldMkLst>
      </pc:sldChg>
      <pc:sldChg chg="modSp mod">
        <pc:chgData name="Benjamin Rolfe" userId="2cb8745b51aa14eb" providerId="LiveId" clId="{FB49E296-7127-4FAF-8E00-BDBAFCAE642A}" dt="2022-06-24T23:42:09.796" v="87" actId="1037"/>
        <pc:sldMkLst>
          <pc:docMk/>
          <pc:sldMk cId="1435232689" sldId="2375"/>
        </pc:sldMkLst>
        <pc:spChg chg="mod">
          <ac:chgData name="Benjamin Rolfe" userId="2cb8745b51aa14eb" providerId="LiveId" clId="{FB49E296-7127-4FAF-8E00-BDBAFCAE642A}" dt="2022-06-24T23:42:09.796" v="87" actId="1037"/>
          <ac:spMkLst>
            <pc:docMk/>
            <pc:sldMk cId="1435232689" sldId="2375"/>
            <ac:spMk id="5" creationId="{5BC9C866-68AA-4871-BE43-83F038AE3F20}"/>
          </ac:spMkLst>
        </pc:spChg>
      </pc:sldChg>
      <pc:sldChg chg="modSp mod">
        <pc:chgData name="Benjamin Rolfe" userId="2cb8745b51aa14eb" providerId="LiveId" clId="{FB49E296-7127-4FAF-8E00-BDBAFCAE642A}" dt="2022-06-24T23:43:46.546" v="298" actId="20577"/>
        <pc:sldMkLst>
          <pc:docMk/>
          <pc:sldMk cId="113431375" sldId="2377"/>
        </pc:sldMkLst>
        <pc:spChg chg="mod">
          <ac:chgData name="Benjamin Rolfe" userId="2cb8745b51aa14eb" providerId="LiveId" clId="{FB49E296-7127-4FAF-8E00-BDBAFCAE642A}" dt="2022-06-24T23:43:46.546" v="298" actId="20577"/>
          <ac:spMkLst>
            <pc:docMk/>
            <pc:sldMk cId="113431375" sldId="2377"/>
            <ac:spMk id="3" creationId="{224F98A0-E940-F886-D17C-A23945797259}"/>
          </ac:spMkLst>
        </pc:spChg>
        <pc:spChg chg="mod">
          <ac:chgData name="Benjamin Rolfe" userId="2cb8745b51aa14eb" providerId="LiveId" clId="{FB49E296-7127-4FAF-8E00-BDBAFCAE642A}" dt="2022-06-24T23:42:54.286" v="109" actId="1036"/>
          <ac:spMkLst>
            <pc:docMk/>
            <pc:sldMk cId="113431375" sldId="2377"/>
            <ac:spMk id="7" creationId="{A3114569-34CC-A905-6AED-B81DC4F69FFE}"/>
          </ac:spMkLst>
        </pc:spChg>
      </pc:sldChg>
      <pc:sldChg chg="addSp delSp modSp mod">
        <pc:chgData name="Benjamin Rolfe" userId="2cb8745b51aa14eb" providerId="LiveId" clId="{FB49E296-7127-4FAF-8E00-BDBAFCAE642A}" dt="2022-06-25T00:41:13.970" v="408" actId="20577"/>
        <pc:sldMkLst>
          <pc:docMk/>
          <pc:sldMk cId="1144624620" sldId="2403"/>
        </pc:sldMkLst>
        <pc:spChg chg="add mod">
          <ac:chgData name="Benjamin Rolfe" userId="2cb8745b51aa14eb" providerId="LiveId" clId="{FB49E296-7127-4FAF-8E00-BDBAFCAE642A}" dt="2022-06-25T00:41:13.970" v="408" actId="20577"/>
          <ac:spMkLst>
            <pc:docMk/>
            <pc:sldMk cId="1144624620" sldId="2403"/>
            <ac:spMk id="8" creationId="{4309F43E-DF2C-46C3-6C17-E5771362727D}"/>
          </ac:spMkLst>
        </pc:spChg>
        <pc:graphicFrameChg chg="add del mod">
          <ac:chgData name="Benjamin Rolfe" userId="2cb8745b51aa14eb" providerId="LiveId" clId="{FB49E296-7127-4FAF-8E00-BDBAFCAE642A}" dt="2022-06-24T23:49:18.195" v="373"/>
          <ac:graphicFrameMkLst>
            <pc:docMk/>
            <pc:sldMk cId="1144624620" sldId="2403"/>
            <ac:graphicFrameMk id="3" creationId="{F0E185F8-7634-779D-5F45-92E1EE0E0787}"/>
          </ac:graphicFrameMkLst>
        </pc:graphicFrameChg>
        <pc:graphicFrameChg chg="add mod">
          <ac:chgData name="Benjamin Rolfe" userId="2cb8745b51aa14eb" providerId="LiveId" clId="{FB49E296-7127-4FAF-8E00-BDBAFCAE642A}" dt="2022-06-24T23:49:27.095" v="386" actId="1035"/>
          <ac:graphicFrameMkLst>
            <pc:docMk/>
            <pc:sldMk cId="1144624620" sldId="2403"/>
            <ac:graphicFrameMk id="5" creationId="{6FB2EE6B-2335-D95C-5B72-EAE727C38EDC}"/>
          </ac:graphicFrameMkLst>
        </pc:graphicFrameChg>
        <pc:graphicFrameChg chg="del">
          <ac:chgData name="Benjamin Rolfe" userId="2cb8745b51aa14eb" providerId="LiveId" clId="{FB49E296-7127-4FAF-8E00-BDBAFCAE642A}" dt="2022-06-24T23:49:09.745" v="369" actId="478"/>
          <ac:graphicFrameMkLst>
            <pc:docMk/>
            <pc:sldMk cId="1144624620" sldId="2403"/>
            <ac:graphicFrameMk id="12" creationId="{729094F9-5E9C-3E42-5727-7DF7C06720DB}"/>
          </ac:graphicFrameMkLst>
        </pc:graphicFrameChg>
      </pc:sldChg>
      <pc:sldChg chg="addSp delSp modSp mod">
        <pc:chgData name="Benjamin Rolfe" userId="2cb8745b51aa14eb" providerId="LiveId" clId="{FB49E296-7127-4FAF-8E00-BDBAFCAE642A}" dt="2022-06-24T23:46:07.905" v="368" actId="11529"/>
        <pc:sldMkLst>
          <pc:docMk/>
          <pc:sldMk cId="612490076" sldId="2404"/>
        </pc:sldMkLst>
        <pc:spChg chg="mod">
          <ac:chgData name="Benjamin Rolfe" userId="2cb8745b51aa14eb" providerId="LiveId" clId="{FB49E296-7127-4FAF-8E00-BDBAFCAE642A}" dt="2022-06-24T23:45:37.140" v="366" actId="207"/>
          <ac:spMkLst>
            <pc:docMk/>
            <pc:sldMk cId="612490076" sldId="2404"/>
            <ac:spMk id="2" creationId="{D9091F20-F73E-CD04-AAF3-2AC567ABB409}"/>
          </ac:spMkLst>
        </pc:spChg>
        <pc:spChg chg="add del">
          <ac:chgData name="Benjamin Rolfe" userId="2cb8745b51aa14eb" providerId="LiveId" clId="{FB49E296-7127-4FAF-8E00-BDBAFCAE642A}" dt="2022-06-24T23:46:07.905" v="368" actId="11529"/>
          <ac:spMkLst>
            <pc:docMk/>
            <pc:sldMk cId="612490076" sldId="2404"/>
            <ac:spMk id="3" creationId="{570681D8-329D-085C-82CE-DE8F9D2D365A}"/>
          </ac:spMkLst>
        </pc:spChg>
        <pc:graphicFrameChg chg="mod modGraphic">
          <ac:chgData name="Benjamin Rolfe" userId="2cb8745b51aa14eb" providerId="LiveId" clId="{FB49E296-7127-4FAF-8E00-BDBAFCAE642A}" dt="2022-06-24T23:44:30.097" v="315" actId="108"/>
          <ac:graphicFrameMkLst>
            <pc:docMk/>
            <pc:sldMk cId="612490076" sldId="2404"/>
            <ac:graphicFrameMk id="8" creationId="{5B25969A-8153-894A-A720-AFD9A68968C2}"/>
          </ac:graphicFrameMkLst>
        </pc:graphicFrameChg>
      </pc:sldChg>
      <pc:sldChg chg="modSp mod">
        <pc:chgData name="Benjamin Rolfe" userId="2cb8745b51aa14eb" providerId="LiveId" clId="{FB49E296-7127-4FAF-8E00-BDBAFCAE642A}" dt="2022-06-24T23:52:50.585" v="399" actId="20577"/>
        <pc:sldMkLst>
          <pc:docMk/>
          <pc:sldMk cId="1010045052" sldId="2405"/>
        </pc:sldMkLst>
        <pc:spChg chg="mod">
          <ac:chgData name="Benjamin Rolfe" userId="2cb8745b51aa14eb" providerId="LiveId" clId="{FB49E296-7127-4FAF-8E00-BDBAFCAE642A}" dt="2022-06-24T23:52:50.585" v="399" actId="20577"/>
          <ac:spMkLst>
            <pc:docMk/>
            <pc:sldMk cId="1010045052" sldId="2405"/>
            <ac:spMk id="5" creationId="{E1804F29-3B9A-92CD-2A9A-D59D55560C8B}"/>
          </ac:spMkLst>
        </pc:spChg>
      </pc:sldChg>
      <pc:sldChg chg="add">
        <pc:chgData name="Benjamin Rolfe" userId="2cb8745b51aa14eb" providerId="LiveId" clId="{FB49E296-7127-4FAF-8E00-BDBAFCAE642A}" dt="2022-06-24T23:52:16.005" v="387"/>
        <pc:sldMkLst>
          <pc:docMk/>
          <pc:sldMk cId="3917590710" sldId="2406"/>
        </pc:sldMkLst>
      </pc:sldChg>
      <pc:sldMasterChg chg="modSp mod">
        <pc:chgData name="Benjamin Rolfe" userId="2cb8745b51aa14eb" providerId="LiveId" clId="{FB49E296-7127-4FAF-8E00-BDBAFCAE642A}" dt="2022-06-25T00:41:51.930" v="410" actId="20577"/>
        <pc:sldMasterMkLst>
          <pc:docMk/>
          <pc:sldMasterMk cId="0" sldId="2147483648"/>
        </pc:sldMasterMkLst>
        <pc:spChg chg="mod">
          <ac:chgData name="Benjamin Rolfe" userId="2cb8745b51aa14eb" providerId="LiveId" clId="{FB49E296-7127-4FAF-8E00-BDBAFCAE642A}" dt="2022-06-25T00:41:51.930" v="410" actId="20577"/>
          <ac:spMkLst>
            <pc:docMk/>
            <pc:sldMasterMk cId="0" sldId="2147483648"/>
            <ac:spMk id="1026" creationId="{8AF5D4AB-E353-4EAB-9E5C-B82B00CB74A2}"/>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1888" y="698500"/>
            <a:ext cx="4591050" cy="34432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doc.: IEEE 802.15-&lt;15-09-0758-00-004e&gt;</a:t>
            </a:r>
            <a:endParaRPr lang="en-US" dirty="0"/>
          </a:p>
        </p:txBody>
      </p:sp>
      <p:sp>
        <p:nvSpPr>
          <p:cNvPr id="5" name="Date Placeholder 4"/>
          <p:cNvSpPr>
            <a:spLocks noGrp="1"/>
          </p:cNvSpPr>
          <p:nvPr>
            <p:ph type="dt" idx="1"/>
          </p:nvPr>
        </p:nvSpPr>
        <p:spPr/>
        <p:txBody>
          <a:bodyPr/>
          <a:lstStyle/>
          <a:p>
            <a:pPr>
              <a:defRPr/>
            </a:pPr>
            <a:r>
              <a:rPr lang="en-US"/>
              <a:t>&lt;month year&gt;</a:t>
            </a:r>
            <a:endParaRPr lang="en-US" dirty="0"/>
          </a:p>
        </p:txBody>
      </p:sp>
      <p:sp>
        <p:nvSpPr>
          <p:cNvPr id="6" name="Footer Placeholder 5"/>
          <p:cNvSpPr>
            <a:spLocks noGrp="1"/>
          </p:cNvSpPr>
          <p:nvPr>
            <p:ph type="ftr" sz="quarter" idx="4"/>
          </p:nvPr>
        </p:nvSpPr>
        <p:spPr/>
        <p:txBody>
          <a:bodyPr/>
          <a:lstStyle/>
          <a:p>
            <a:pPr lvl="4">
              <a:defRPr/>
            </a:pPr>
            <a:r>
              <a:rPr lang="en-US"/>
              <a:t>&lt;Pat Kinney&gt;, &lt;Kinney Consulting LLC&gt;</a:t>
            </a:r>
            <a:endParaRPr lang="en-US" dirty="0"/>
          </a:p>
        </p:txBody>
      </p:sp>
      <p:sp>
        <p:nvSpPr>
          <p:cNvPr id="7" name="Slide Number Placeholder 6"/>
          <p:cNvSpPr>
            <a:spLocks noGrp="1"/>
          </p:cNvSpPr>
          <p:nvPr>
            <p:ph type="sldNum" sz="quarter" idx="5"/>
          </p:nvPr>
        </p:nvSpPr>
        <p:spPr/>
        <p:txBody>
          <a:bodyPr/>
          <a:lstStyle/>
          <a:p>
            <a:pPr>
              <a:defRPr/>
            </a:pPr>
            <a:r>
              <a:rPr lang="en-US"/>
              <a:t>Page </a:t>
            </a:r>
            <a:fld id="{44150747-EEFC-F243-90C1-8A0124CC47EF}" type="slidenum">
              <a:rPr lang="en-US" smtClean="0"/>
              <a:pPr>
                <a:defRPr/>
              </a:pPr>
              <a:t>12</a:t>
            </a:fld>
            <a:endParaRPr lang="en-US" dirty="0"/>
          </a:p>
        </p:txBody>
      </p:sp>
    </p:spTree>
    <p:extLst>
      <p:ext uri="{BB962C8B-B14F-4D97-AF65-F5344CB8AC3E}">
        <p14:creationId xmlns:p14="http://schemas.microsoft.com/office/powerpoint/2010/main" val="3214289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802.15-22-0329-00-04ab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June 2022</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mentor.ieee.org/802.15/dcn/22/15-22-0328-00-04ab-july-2022-tg4ab-agenda.xls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June 24, 2022</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Teleconference (WebEx) Agenda and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Emulate organization, encourage participation and make further progress </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755576" y="685801"/>
            <a:ext cx="7764463" cy="531494"/>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10</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nvPr>
        </p:nvGraphicFramePr>
        <p:xfrm>
          <a:off x="1691679" y="2708920"/>
          <a:ext cx="6768753" cy="1767840"/>
        </p:xfrm>
        <a:graphic>
          <a:graphicData uri="http://schemas.openxmlformats.org/drawingml/2006/table">
            <a:tbl>
              <a:tblPr>
                <a:tableStyleId>{5C22544A-7EE6-4342-B048-85BDC9FD1C3A}</a:tableStyleId>
              </a:tblPr>
              <a:tblGrid>
                <a:gridCol w="4256639">
                  <a:extLst>
                    <a:ext uri="{9D8B030D-6E8A-4147-A177-3AD203B41FA5}">
                      <a16:colId xmlns:a16="http://schemas.microsoft.com/office/drawing/2014/main" val="4020299781"/>
                    </a:ext>
                  </a:extLst>
                </a:gridCol>
                <a:gridCol w="2512114">
                  <a:extLst>
                    <a:ext uri="{9D8B030D-6E8A-4147-A177-3AD203B41FA5}">
                      <a16:colId xmlns:a16="http://schemas.microsoft.com/office/drawing/2014/main" val="1015812903"/>
                    </a:ext>
                  </a:extLst>
                </a:gridCol>
              </a:tblGrid>
              <a:tr h="182880">
                <a:tc>
                  <a:txBody>
                    <a:bodyPr/>
                    <a:lstStyle/>
                    <a:p>
                      <a:pPr algn="l" fontAlgn="b"/>
                      <a:r>
                        <a:rPr lang="en-US" sz="1400" u="none" strike="noStrike" dirty="0">
                          <a:effectLst/>
                        </a:rPr>
                        <a:t>Call for proposals</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3">
                        <a:lumMod val="95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November 2021</a:t>
                      </a:r>
                    </a:p>
                  </a:txBody>
                  <a:tcPr marL="7620" marR="7620" marT="7620" marB="0" anchor="b">
                    <a:solidFill>
                      <a:schemeClr val="accent3">
                        <a:lumMod val="95000"/>
                      </a:schemeClr>
                    </a:solidFill>
                  </a:tcPr>
                </a:tc>
                <a:extLst>
                  <a:ext uri="{0D108BD9-81ED-4DB2-BD59-A6C34878D82A}">
                    <a16:rowId xmlns:a16="http://schemas.microsoft.com/office/drawing/2014/main" val="3321393315"/>
                  </a:ext>
                </a:extLst>
              </a:tr>
              <a:tr h="182880">
                <a:tc>
                  <a:txBody>
                    <a:bodyPr/>
                    <a:lstStyle/>
                    <a:p>
                      <a:pPr algn="l" fontAlgn="b"/>
                      <a:r>
                        <a:rPr lang="en-US" sz="1400" u="none" strike="noStrike" dirty="0">
                          <a:effectLst/>
                          <a:highlight>
                            <a:srgbClr val="FFFF00"/>
                          </a:highlight>
                        </a:rPr>
                        <a:t>Cut-off for new features (high level feature set), PHY</a:t>
                      </a:r>
                      <a:endParaRPr lang="en-US" sz="1400" b="0" i="0" u="none" strike="noStrike" dirty="0">
                        <a:solidFill>
                          <a:srgbClr val="000000"/>
                        </a:solidFill>
                        <a:effectLst/>
                        <a:highlight>
                          <a:srgbClr val="FFFF00"/>
                        </a:highlight>
                        <a:latin typeface="Calibri" panose="020F0502020204030204" pitchFamily="34" charset="0"/>
                      </a:endParaRPr>
                    </a:p>
                  </a:txBody>
                  <a:tcPr marL="7620" marR="7620" marT="762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highlight>
                            <a:srgbClr val="FFFF00"/>
                          </a:highlight>
                          <a:latin typeface="Calibri" panose="020F0502020204030204" pitchFamily="34" charset="0"/>
                        </a:rPr>
                        <a:t>May 2022 </a:t>
                      </a:r>
                    </a:p>
                  </a:txBody>
                  <a:tcPr marL="7620" marR="7620" marT="7620" marB="0" anchor="b"/>
                </a:tc>
                <a:extLst>
                  <a:ext uri="{0D108BD9-81ED-4DB2-BD59-A6C34878D82A}">
                    <a16:rowId xmlns:a16="http://schemas.microsoft.com/office/drawing/2014/main" val="269491527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Cut-off for new features (high level feature set), MAC</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2022</a:t>
                      </a:r>
                    </a:p>
                  </a:txBody>
                  <a:tcPr marL="7620" marR="7620" marT="7620" marB="0" anchor="b"/>
                </a:tc>
                <a:extLst>
                  <a:ext uri="{0D108BD9-81ED-4DB2-BD59-A6C34878D82A}">
                    <a16:rowId xmlns:a16="http://schemas.microsoft.com/office/drawing/2014/main" val="3657201518"/>
                  </a:ext>
                </a:extLst>
              </a:tr>
              <a:tr h="182880">
                <a:tc>
                  <a:txBody>
                    <a:bodyPr/>
                    <a:lstStyle/>
                    <a:p>
                      <a:pPr algn="l" fontAlgn="b"/>
                      <a:r>
                        <a:rPr lang="en-US" sz="1400" u="none" strike="noStrike" dirty="0">
                          <a:effectLst/>
                        </a:rPr>
                        <a:t>Draft 0</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September 2022 </a:t>
                      </a:r>
                    </a:p>
                  </a:txBody>
                  <a:tcPr marL="7620" marR="7620" marT="7620" marB="0" anchor="b"/>
                </a:tc>
                <a:extLst>
                  <a:ext uri="{0D108BD9-81ED-4DB2-BD59-A6C34878D82A}">
                    <a16:rowId xmlns:a16="http://schemas.microsoft.com/office/drawing/2014/main" val="3811737940"/>
                  </a:ext>
                </a:extLst>
              </a:tr>
              <a:tr h="182880">
                <a:tc>
                  <a:txBody>
                    <a:bodyPr/>
                    <a:lstStyle/>
                    <a:p>
                      <a:pPr algn="l" fontAlgn="b"/>
                      <a:r>
                        <a:rPr lang="en-US" sz="1400" u="none" strike="noStrike" dirty="0">
                          <a:effectLst/>
                        </a:rPr>
                        <a:t>TG draft review and revision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 2022</a:t>
                      </a:r>
                    </a:p>
                  </a:txBody>
                  <a:tcPr marL="7620" marR="7620" marT="7620" marB="0" anchor="b"/>
                </a:tc>
                <a:extLst>
                  <a:ext uri="{0D108BD9-81ED-4DB2-BD59-A6C34878D82A}">
                    <a16:rowId xmlns:a16="http://schemas.microsoft.com/office/drawing/2014/main" val="244108333"/>
                  </a:ext>
                </a:extLst>
              </a:tr>
              <a:tr h="182880">
                <a:tc>
                  <a:txBody>
                    <a:bodyPr/>
                    <a:lstStyle/>
                    <a:p>
                      <a:pPr algn="l" fontAlgn="b"/>
                      <a:r>
                        <a:rPr lang="en-US" sz="1400" u="none" strike="noStrike" dirty="0">
                          <a:effectLst/>
                        </a:rPr>
                        <a:t>Working group pre-ballot review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January 2022 (before meeting)</a:t>
                      </a:r>
                    </a:p>
                  </a:txBody>
                  <a:tcPr marL="7620" marR="7620" marT="7620" marB="0" anchor="b"/>
                </a:tc>
                <a:extLst>
                  <a:ext uri="{0D108BD9-81ED-4DB2-BD59-A6C34878D82A}">
                    <a16:rowId xmlns:a16="http://schemas.microsoft.com/office/drawing/2014/main" val="871787359"/>
                  </a:ext>
                </a:extLst>
              </a:tr>
              <a:tr h="182880">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March 2023 (following meeting)</a:t>
                      </a:r>
                    </a:p>
                  </a:txBody>
                  <a:tcPr marL="7620" marR="7620" marT="7620" marB="0" anchor="b"/>
                </a:tc>
                <a:extLst>
                  <a:ext uri="{0D108BD9-81ED-4DB2-BD59-A6C34878D82A}">
                    <a16:rowId xmlns:a16="http://schemas.microsoft.com/office/drawing/2014/main" val="75038035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076283" y="1844824"/>
            <a:ext cx="4384149" cy="461665"/>
          </a:xfrm>
          <a:prstGeom prst="rect">
            <a:avLst/>
          </a:prstGeom>
          <a:solidFill>
            <a:schemeClr val="bg1">
              <a:lumMod val="85000"/>
            </a:schemeClr>
          </a:solidFill>
        </p:spPr>
        <p:txBody>
          <a:bodyPr wrap="none" rtlCol="0">
            <a:spAutoFit/>
          </a:bodyPr>
          <a:lstStyle/>
          <a:p>
            <a:r>
              <a:rPr lang="en-US" sz="24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971600" y="3068960"/>
            <a:ext cx="648072" cy="21602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224F98A0-E940-F886-D17C-A23945797259}"/>
              </a:ext>
            </a:extLst>
          </p:cNvPr>
          <p:cNvSpPr txBox="1"/>
          <p:nvPr/>
        </p:nvSpPr>
        <p:spPr>
          <a:xfrm>
            <a:off x="467544" y="4653136"/>
            <a:ext cx="8424936" cy="1631216"/>
          </a:xfrm>
          <a:prstGeom prst="rect">
            <a:avLst/>
          </a:prstGeom>
          <a:noFill/>
        </p:spPr>
        <p:txBody>
          <a:bodyPr wrap="square" rtlCol="0">
            <a:spAutoFit/>
          </a:bodyPr>
          <a:lstStyle/>
          <a:p>
            <a:r>
              <a:rPr lang="en-US" sz="2000" dirty="0">
                <a:solidFill>
                  <a:schemeClr val="accent2">
                    <a:lumMod val="75000"/>
                  </a:schemeClr>
                </a:solidFill>
                <a:latin typeface="Calibri" panose="020F0502020204030204" pitchFamily="34" charset="0"/>
                <a:cs typeface="Calibri" panose="020F0502020204030204" pitchFamily="34" charset="0"/>
              </a:rPr>
              <a:t>Progress as of June 28th:</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We have most of the PHY features identified</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Multiple proposals in some areas, with collaborative convergence underway</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Identified gaps being worked (probably more to be found)</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Two more telecons before July (including today)</a:t>
            </a:r>
          </a:p>
        </p:txBody>
      </p:sp>
    </p:spTree>
    <p:extLst>
      <p:ext uri="{BB962C8B-B14F-4D97-AF65-F5344CB8AC3E}">
        <p14:creationId xmlns:p14="http://schemas.microsoft.com/office/powerpoint/2010/main" val="113431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945BBA-8065-8723-1921-FEDD59DF4A25}"/>
              </a:ext>
            </a:extLst>
          </p:cNvPr>
          <p:cNvSpPr>
            <a:spLocks noGrp="1"/>
          </p:cNvSpPr>
          <p:nvPr>
            <p:ph type="title"/>
          </p:nvPr>
        </p:nvSpPr>
        <p:spPr>
          <a:xfrm>
            <a:off x="722313" y="1844824"/>
            <a:ext cx="7772400" cy="1362075"/>
          </a:xfrm>
        </p:spPr>
        <p:txBody>
          <a:bodyPr/>
          <a:lstStyle/>
          <a:p>
            <a:pPr algn="ctr"/>
            <a:r>
              <a:rPr lang="en-US" dirty="0"/>
              <a:t>Moving Forward</a:t>
            </a:r>
          </a:p>
        </p:txBody>
      </p:sp>
      <p:sp>
        <p:nvSpPr>
          <p:cNvPr id="4" name="Slide Number Placeholder 3">
            <a:extLst>
              <a:ext uri="{FF2B5EF4-FFF2-40B4-BE49-F238E27FC236}">
                <a16:creationId xmlns:a16="http://schemas.microsoft.com/office/drawing/2014/main" id="{DE59FB78-969A-A16C-5F24-7F19E971BF72}"/>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11</a:t>
            </a:fld>
            <a:endParaRPr lang="en-US" altLang="en-US"/>
          </a:p>
        </p:txBody>
      </p:sp>
    </p:spTree>
    <p:extLst>
      <p:ext uri="{BB962C8B-B14F-4D97-AF65-F5344CB8AC3E}">
        <p14:creationId xmlns:p14="http://schemas.microsoft.com/office/powerpoint/2010/main" val="1454888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292773" y="1327085"/>
            <a:ext cx="8686801" cy="343024"/>
          </a:xfrm>
          <a:solidFill>
            <a:schemeClr val="bg1">
              <a:alpha val="68000"/>
            </a:schemeClr>
          </a:solidFill>
        </p:spPr>
        <p:txBody>
          <a:bodyPr/>
          <a:lstStyle/>
          <a:p>
            <a:pPr algn="l"/>
            <a:r>
              <a:rPr lang="en-US" sz="3000" dirty="0"/>
              <a:t>A map of the P802.15.4ab enhancements</a:t>
            </a:r>
            <a:endParaRPr lang="en-US" sz="2625" dirty="0">
              <a:latin typeface="Arial" charset="0"/>
            </a:endParaRPr>
          </a:p>
        </p:txBody>
      </p:sp>
      <p:pic>
        <p:nvPicPr>
          <p:cNvPr id="16" name="Picture 15">
            <a:extLst>
              <a:ext uri="{FF2B5EF4-FFF2-40B4-BE49-F238E27FC236}">
                <a16:creationId xmlns:a16="http://schemas.microsoft.com/office/drawing/2014/main" id="{6310AB7E-18EE-491A-8B97-F8C28F8B904B}"/>
              </a:ext>
            </a:extLst>
          </p:cNvPr>
          <p:cNvPicPr>
            <a:picLocks noChangeAspect="1"/>
          </p:cNvPicPr>
          <p:nvPr/>
        </p:nvPicPr>
        <p:blipFill>
          <a:blip r:embed="rId3"/>
          <a:stretch>
            <a:fillRect/>
          </a:stretch>
        </p:blipFill>
        <p:spPr>
          <a:xfrm>
            <a:off x="1" y="1799106"/>
            <a:ext cx="9144000" cy="3801877"/>
          </a:xfrm>
          <a:prstGeom prst="rect">
            <a:avLst/>
          </a:prstGeom>
        </p:spPr>
      </p:pic>
    </p:spTree>
    <p:extLst>
      <p:ext uri="{BB962C8B-B14F-4D97-AF65-F5344CB8AC3E}">
        <p14:creationId xmlns:p14="http://schemas.microsoft.com/office/powerpoint/2010/main" val="3917590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C9875-A92F-000F-E9FA-BAFC882455A0}"/>
              </a:ext>
            </a:extLst>
          </p:cNvPr>
          <p:cNvSpPr>
            <a:spLocks noGrp="1"/>
          </p:cNvSpPr>
          <p:nvPr>
            <p:ph type="title"/>
          </p:nvPr>
        </p:nvSpPr>
        <p:spPr/>
        <p:txBody>
          <a:bodyPr/>
          <a:lstStyle/>
          <a:p>
            <a:r>
              <a:rPr lang="en-US" dirty="0"/>
              <a:t>Volunteer List </a:t>
            </a:r>
          </a:p>
        </p:txBody>
      </p:sp>
      <p:sp>
        <p:nvSpPr>
          <p:cNvPr id="3" name="Content Placeholder 2">
            <a:extLst>
              <a:ext uri="{FF2B5EF4-FFF2-40B4-BE49-F238E27FC236}">
                <a16:creationId xmlns:a16="http://schemas.microsoft.com/office/drawing/2014/main" id="{9BC516C0-AED7-5218-1CA6-D2CC44BE8C43}"/>
              </a:ext>
            </a:extLst>
          </p:cNvPr>
          <p:cNvSpPr>
            <a:spLocks noGrp="1"/>
          </p:cNvSpPr>
          <p:nvPr>
            <p:ph idx="1"/>
          </p:nvPr>
        </p:nvSpPr>
        <p:spPr/>
        <p:txBody>
          <a:bodyPr>
            <a:normAutofit fontScale="70000" lnSpcReduction="20000"/>
          </a:bodyPr>
          <a:lstStyle/>
          <a:p>
            <a:r>
              <a:rPr lang="en-US" dirty="0"/>
              <a:t>So Far (more expected):</a:t>
            </a:r>
          </a:p>
          <a:p>
            <a:pPr marL="0" indent="0"/>
            <a:r>
              <a:rPr lang="en-US" dirty="0"/>
              <a:t>Narrow band assist and improved ranging: </a:t>
            </a:r>
          </a:p>
          <a:p>
            <a:pPr marL="457200" indent="-457200">
              <a:buFont typeface="Arial" panose="020B0604020202020204" pitchFamily="34" charset="0"/>
              <a:buChar char="•"/>
            </a:pPr>
            <a:r>
              <a:rPr lang="en-US" dirty="0" err="1"/>
              <a:t>Xiliang</a:t>
            </a:r>
            <a:r>
              <a:rPr lang="en-US" dirty="0"/>
              <a:t> Luo, Jonathan </a:t>
            </a:r>
            <a:r>
              <a:rPr lang="en-US" dirty="0" err="1"/>
              <a:t>Segev</a:t>
            </a:r>
            <a:r>
              <a:rPr lang="en-US" dirty="0"/>
              <a:t>, David B., Boris</a:t>
            </a:r>
          </a:p>
          <a:p>
            <a:pPr marL="0" indent="0"/>
            <a:r>
              <a:rPr lang="en-US" dirty="0"/>
              <a:t>Sensing </a:t>
            </a:r>
          </a:p>
          <a:p>
            <a:pPr marL="0" indent="0"/>
            <a:r>
              <a:rPr lang="en-US" dirty="0"/>
              <a:t>	</a:t>
            </a:r>
            <a:r>
              <a:rPr lang="en-US" dirty="0" err="1"/>
              <a:t>Xiaohui</a:t>
            </a:r>
            <a:r>
              <a:rPr lang="en-US" dirty="0"/>
              <a:t> Peng, </a:t>
            </a:r>
            <a:r>
              <a:rPr lang="en-US" dirty="0" err="1"/>
              <a:t>Pooria</a:t>
            </a:r>
            <a:r>
              <a:rPr lang="en-US" dirty="0"/>
              <a:t> </a:t>
            </a:r>
            <a:r>
              <a:rPr lang="en-US" dirty="0" err="1"/>
              <a:t>Pakrooh</a:t>
            </a:r>
            <a:endParaRPr lang="en-US" dirty="0"/>
          </a:p>
          <a:p>
            <a:pPr marL="0" indent="0"/>
            <a:r>
              <a:rPr lang="en-US" dirty="0"/>
              <a:t>MAC scheduling </a:t>
            </a:r>
          </a:p>
          <a:p>
            <a:pPr marL="457200" indent="-457200">
              <a:buFont typeface="Arial" panose="020B0604020202020204" pitchFamily="34" charset="0"/>
              <a:buChar char="•"/>
            </a:pPr>
            <a:r>
              <a:rPr lang="en-US" dirty="0" err="1"/>
              <a:t>Kangin</a:t>
            </a:r>
            <a:r>
              <a:rPr lang="en-US" dirty="0"/>
              <a:t> Yoon, </a:t>
            </a:r>
            <a:r>
              <a:rPr lang="en-US" dirty="0" err="1"/>
              <a:t>Kuan</a:t>
            </a:r>
            <a:r>
              <a:rPr lang="en-US" dirty="0"/>
              <a:t> Wu</a:t>
            </a:r>
          </a:p>
          <a:p>
            <a:pPr marL="0" indent="0"/>
            <a:r>
              <a:rPr lang="en-US" dirty="0"/>
              <a:t>DL-</a:t>
            </a:r>
            <a:r>
              <a:rPr lang="en-US" dirty="0" err="1"/>
              <a:t>TDoA</a:t>
            </a:r>
            <a:r>
              <a:rPr lang="en-US" dirty="0"/>
              <a:t>: </a:t>
            </a:r>
          </a:p>
          <a:p>
            <a:pPr marL="457200" indent="-457200">
              <a:buFont typeface="Arial" panose="020B0604020202020204" pitchFamily="34" charset="0"/>
              <a:buChar char="•"/>
            </a:pPr>
            <a:r>
              <a:rPr lang="en-US" dirty="0"/>
              <a:t>Zhenzhen Ye, Jean-Marie</a:t>
            </a:r>
          </a:p>
          <a:p>
            <a:pPr marL="0" indent="0"/>
            <a:r>
              <a:rPr lang="en-US" dirty="0"/>
              <a:t>Channel access MAC and PHY: </a:t>
            </a:r>
          </a:p>
          <a:p>
            <a:pPr marL="457200" indent="-457200">
              <a:buFont typeface="Arial" panose="020B0604020202020204" pitchFamily="34" charset="0"/>
              <a:buChar char="•"/>
            </a:pPr>
            <a:r>
              <a:rPr lang="en-US" dirty="0"/>
              <a:t>Alex Krebs, Frederic Nabki </a:t>
            </a:r>
          </a:p>
          <a:p>
            <a:pPr marL="0" indent="0"/>
            <a:r>
              <a:rPr lang="en-US" dirty="0"/>
              <a:t>Data com improvements</a:t>
            </a:r>
          </a:p>
          <a:p>
            <a:pPr marL="457200" indent="-457200">
              <a:buFont typeface="Arial" panose="020B0604020202020204" pitchFamily="34" charset="0"/>
              <a:buChar char="•"/>
            </a:pPr>
            <a:r>
              <a:rPr lang="en-US" dirty="0"/>
              <a:t>Bin Qian, Frederic Nabki, Carlos Aldana</a:t>
            </a:r>
          </a:p>
          <a:p>
            <a:pPr marL="0" indent="0"/>
            <a:endParaRPr lang="en-US" dirty="0"/>
          </a:p>
        </p:txBody>
      </p:sp>
      <p:sp>
        <p:nvSpPr>
          <p:cNvPr id="4" name="Slide Number Placeholder 3">
            <a:extLst>
              <a:ext uri="{FF2B5EF4-FFF2-40B4-BE49-F238E27FC236}">
                <a16:creationId xmlns:a16="http://schemas.microsoft.com/office/drawing/2014/main" id="{7D7457B0-4F73-8CF7-AEED-1289FB2CFA3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13</a:t>
            </a:fld>
            <a:endParaRPr lang="en-US" altLang="en-US"/>
          </a:p>
        </p:txBody>
      </p:sp>
    </p:spTree>
    <p:extLst>
      <p:ext uri="{BB962C8B-B14F-4D97-AF65-F5344CB8AC3E}">
        <p14:creationId xmlns:p14="http://schemas.microsoft.com/office/powerpoint/2010/main" val="2838666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Discussion</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14</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FF07F-7901-C8F4-3F74-8982A490EFDA}"/>
              </a:ext>
            </a:extLst>
          </p:cNvPr>
          <p:cNvSpPr>
            <a:spLocks noGrp="1"/>
          </p:cNvSpPr>
          <p:nvPr>
            <p:ph type="title"/>
          </p:nvPr>
        </p:nvSpPr>
        <p:spPr/>
        <p:txBody>
          <a:bodyPr/>
          <a:lstStyle/>
          <a:p>
            <a:r>
              <a:rPr lang="en-US" dirty="0"/>
              <a:t>Topics for Discussion</a:t>
            </a:r>
          </a:p>
        </p:txBody>
      </p:sp>
      <p:sp>
        <p:nvSpPr>
          <p:cNvPr id="3" name="Content Placeholder 2">
            <a:extLst>
              <a:ext uri="{FF2B5EF4-FFF2-40B4-BE49-F238E27FC236}">
                <a16:creationId xmlns:a16="http://schemas.microsoft.com/office/drawing/2014/main" id="{4A055F6D-1AB8-1893-D150-B38CD7006155}"/>
              </a:ext>
            </a:extLst>
          </p:cNvPr>
          <p:cNvSpPr>
            <a:spLocks noGrp="1"/>
          </p:cNvSpPr>
          <p:nvPr>
            <p:ph idx="1"/>
          </p:nvPr>
        </p:nvSpPr>
        <p:spPr>
          <a:xfrm>
            <a:off x="767977" y="3933056"/>
            <a:ext cx="7764463" cy="230740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20000"/>
          </a:bodyPr>
          <a:lstStyle/>
          <a:p>
            <a:pPr marL="0" indent="0"/>
            <a:r>
              <a:rPr lang="en-US" dirty="0"/>
              <a:t>Notes  </a:t>
            </a:r>
          </a:p>
          <a:p>
            <a:pPr marL="457200" indent="-457200">
              <a:buFont typeface="Arial" panose="020B0604020202020204" pitchFamily="34" charset="0"/>
              <a:buChar char="•"/>
            </a:pPr>
            <a:r>
              <a:rPr lang="en-US" dirty="0"/>
              <a:t>Our time in July will be very packed</a:t>
            </a:r>
          </a:p>
          <a:p>
            <a:pPr marL="457200" indent="-457200">
              <a:buFont typeface="Arial" panose="020B0604020202020204" pitchFamily="34" charset="0"/>
              <a:buChar char="•"/>
            </a:pPr>
            <a:r>
              <a:rPr lang="en-US" dirty="0"/>
              <a:t>The interim call time can be very useful to collaborate, discuss and converge</a:t>
            </a:r>
          </a:p>
          <a:p>
            <a:pPr marL="457200" indent="-457200">
              <a:buFont typeface="Arial" panose="020B0604020202020204" pitchFamily="34" charset="0"/>
              <a:buChar char="•"/>
            </a:pPr>
            <a:r>
              <a:rPr lang="en-US" dirty="0"/>
              <a:t>We have 3 calls left before July!</a:t>
            </a:r>
          </a:p>
        </p:txBody>
      </p:sp>
      <p:sp>
        <p:nvSpPr>
          <p:cNvPr id="4" name="Slide Number Placeholder 3">
            <a:extLst>
              <a:ext uri="{FF2B5EF4-FFF2-40B4-BE49-F238E27FC236}">
                <a16:creationId xmlns:a16="http://schemas.microsoft.com/office/drawing/2014/main" id="{C101E4A3-FABA-380C-4223-673F5052633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a:p>
        </p:txBody>
      </p:sp>
      <p:sp>
        <p:nvSpPr>
          <p:cNvPr id="5" name="Content Placeholder 2">
            <a:extLst>
              <a:ext uri="{FF2B5EF4-FFF2-40B4-BE49-F238E27FC236}">
                <a16:creationId xmlns:a16="http://schemas.microsoft.com/office/drawing/2014/main" id="{E1804F29-3B9A-92CD-2A9A-D59D55560C8B}"/>
              </a:ext>
            </a:extLst>
          </p:cNvPr>
          <p:cNvSpPr txBox="1">
            <a:spLocks/>
          </p:cNvSpPr>
          <p:nvPr/>
        </p:nvSpPr>
        <p:spPr bwMode="auto">
          <a:xfrm>
            <a:off x="920377" y="1524001"/>
            <a:ext cx="7764463" cy="204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algn="ctr"/>
            <a:endParaRPr lang="en-US" kern="0" dirty="0"/>
          </a:p>
          <a:p>
            <a:pPr algn="ctr"/>
            <a:r>
              <a:rPr lang="en-US" kern="0" dirty="0"/>
              <a:t>LDPC Update</a:t>
            </a:r>
          </a:p>
          <a:p>
            <a:pPr algn="ctr"/>
            <a:endParaRPr lang="en-US" kern="0" dirty="0"/>
          </a:p>
        </p:txBody>
      </p:sp>
    </p:spTree>
    <p:extLst>
      <p:ext uri="{BB962C8B-B14F-4D97-AF65-F5344CB8AC3E}">
        <p14:creationId xmlns:p14="http://schemas.microsoft.com/office/powerpoint/2010/main" val="1010045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16</a:t>
            </a:fld>
            <a:endParaRPr lang="en-US" altLang="en-US"/>
          </a:p>
        </p:txBody>
      </p:sp>
    </p:spTree>
    <p:extLst>
      <p:ext uri="{BB962C8B-B14F-4D97-AF65-F5344CB8AC3E}">
        <p14:creationId xmlns:p14="http://schemas.microsoft.com/office/powerpoint/2010/main" val="3754970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1F11B-0AE4-B6F1-CBCA-72BAEC811A3D}"/>
              </a:ext>
            </a:extLst>
          </p:cNvPr>
          <p:cNvSpPr>
            <a:spLocks noGrp="1"/>
          </p:cNvSpPr>
          <p:nvPr>
            <p:ph type="title"/>
          </p:nvPr>
        </p:nvSpPr>
        <p:spPr>
          <a:xfrm>
            <a:off x="689768" y="188640"/>
            <a:ext cx="7764463" cy="466031"/>
          </a:xfrm>
        </p:spPr>
        <p:txBody>
          <a:bodyPr/>
          <a:lstStyle/>
          <a:p>
            <a:r>
              <a:rPr lang="en-US" sz="2400" dirty="0"/>
              <a:t>July Plenary</a:t>
            </a:r>
          </a:p>
        </p:txBody>
      </p:sp>
      <p:sp>
        <p:nvSpPr>
          <p:cNvPr id="4" name="Slide Number Placeholder 3">
            <a:extLst>
              <a:ext uri="{FF2B5EF4-FFF2-40B4-BE49-F238E27FC236}">
                <a16:creationId xmlns:a16="http://schemas.microsoft.com/office/drawing/2014/main" id="{5EE127FF-75D8-5B13-3B8B-FF88BEA670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graphicFrame>
        <p:nvGraphicFramePr>
          <p:cNvPr id="5" name="Table 4">
            <a:extLst>
              <a:ext uri="{FF2B5EF4-FFF2-40B4-BE49-F238E27FC236}">
                <a16:creationId xmlns:a16="http://schemas.microsoft.com/office/drawing/2014/main" id="{6FB2EE6B-2335-D95C-5B72-EAE727C38EDC}"/>
              </a:ext>
            </a:extLst>
          </p:cNvPr>
          <p:cNvGraphicFramePr>
            <a:graphicFrameLocks noGrp="1"/>
          </p:cNvGraphicFramePr>
          <p:nvPr>
            <p:extLst>
              <p:ext uri="{D42A27DB-BD31-4B8C-83A1-F6EECF244321}">
                <p14:modId xmlns:p14="http://schemas.microsoft.com/office/powerpoint/2010/main" val="3667414067"/>
              </p:ext>
            </p:extLst>
          </p:nvPr>
        </p:nvGraphicFramePr>
        <p:xfrm>
          <a:off x="768354" y="980728"/>
          <a:ext cx="7764455" cy="3972565"/>
        </p:xfrm>
        <a:graphic>
          <a:graphicData uri="http://schemas.openxmlformats.org/drawingml/2006/table">
            <a:tbl>
              <a:tblPr/>
              <a:tblGrid>
                <a:gridCol w="357712">
                  <a:extLst>
                    <a:ext uri="{9D8B030D-6E8A-4147-A177-3AD203B41FA5}">
                      <a16:colId xmlns:a16="http://schemas.microsoft.com/office/drawing/2014/main" val="3262157105"/>
                    </a:ext>
                  </a:extLst>
                </a:gridCol>
                <a:gridCol w="357712">
                  <a:extLst>
                    <a:ext uri="{9D8B030D-6E8A-4147-A177-3AD203B41FA5}">
                      <a16:colId xmlns:a16="http://schemas.microsoft.com/office/drawing/2014/main" val="2384036458"/>
                    </a:ext>
                  </a:extLst>
                </a:gridCol>
                <a:gridCol w="357712">
                  <a:extLst>
                    <a:ext uri="{9D8B030D-6E8A-4147-A177-3AD203B41FA5}">
                      <a16:colId xmlns:a16="http://schemas.microsoft.com/office/drawing/2014/main" val="3993656035"/>
                    </a:ext>
                  </a:extLst>
                </a:gridCol>
                <a:gridCol w="357712">
                  <a:extLst>
                    <a:ext uri="{9D8B030D-6E8A-4147-A177-3AD203B41FA5}">
                      <a16:colId xmlns:a16="http://schemas.microsoft.com/office/drawing/2014/main" val="2886168331"/>
                    </a:ext>
                  </a:extLst>
                </a:gridCol>
                <a:gridCol w="610215">
                  <a:extLst>
                    <a:ext uri="{9D8B030D-6E8A-4147-A177-3AD203B41FA5}">
                      <a16:colId xmlns:a16="http://schemas.microsoft.com/office/drawing/2014/main" val="2453239437"/>
                    </a:ext>
                  </a:extLst>
                </a:gridCol>
                <a:gridCol w="357712">
                  <a:extLst>
                    <a:ext uri="{9D8B030D-6E8A-4147-A177-3AD203B41FA5}">
                      <a16:colId xmlns:a16="http://schemas.microsoft.com/office/drawing/2014/main" val="3946542959"/>
                    </a:ext>
                  </a:extLst>
                </a:gridCol>
                <a:gridCol w="357712">
                  <a:extLst>
                    <a:ext uri="{9D8B030D-6E8A-4147-A177-3AD203B41FA5}">
                      <a16:colId xmlns:a16="http://schemas.microsoft.com/office/drawing/2014/main" val="1243608027"/>
                    </a:ext>
                  </a:extLst>
                </a:gridCol>
                <a:gridCol w="357712">
                  <a:extLst>
                    <a:ext uri="{9D8B030D-6E8A-4147-A177-3AD203B41FA5}">
                      <a16:colId xmlns:a16="http://schemas.microsoft.com/office/drawing/2014/main" val="1463937690"/>
                    </a:ext>
                  </a:extLst>
                </a:gridCol>
                <a:gridCol w="357712">
                  <a:extLst>
                    <a:ext uri="{9D8B030D-6E8A-4147-A177-3AD203B41FA5}">
                      <a16:colId xmlns:a16="http://schemas.microsoft.com/office/drawing/2014/main" val="2635884301"/>
                    </a:ext>
                  </a:extLst>
                </a:gridCol>
                <a:gridCol w="357712">
                  <a:extLst>
                    <a:ext uri="{9D8B030D-6E8A-4147-A177-3AD203B41FA5}">
                      <a16:colId xmlns:a16="http://schemas.microsoft.com/office/drawing/2014/main" val="405229538"/>
                    </a:ext>
                  </a:extLst>
                </a:gridCol>
                <a:gridCol w="357712">
                  <a:extLst>
                    <a:ext uri="{9D8B030D-6E8A-4147-A177-3AD203B41FA5}">
                      <a16:colId xmlns:a16="http://schemas.microsoft.com/office/drawing/2014/main" val="2141356495"/>
                    </a:ext>
                  </a:extLst>
                </a:gridCol>
                <a:gridCol w="357712">
                  <a:extLst>
                    <a:ext uri="{9D8B030D-6E8A-4147-A177-3AD203B41FA5}">
                      <a16:colId xmlns:a16="http://schemas.microsoft.com/office/drawing/2014/main" val="4062104703"/>
                    </a:ext>
                  </a:extLst>
                </a:gridCol>
                <a:gridCol w="357712">
                  <a:extLst>
                    <a:ext uri="{9D8B030D-6E8A-4147-A177-3AD203B41FA5}">
                      <a16:colId xmlns:a16="http://schemas.microsoft.com/office/drawing/2014/main" val="3344627776"/>
                    </a:ext>
                  </a:extLst>
                </a:gridCol>
                <a:gridCol w="357712">
                  <a:extLst>
                    <a:ext uri="{9D8B030D-6E8A-4147-A177-3AD203B41FA5}">
                      <a16:colId xmlns:a16="http://schemas.microsoft.com/office/drawing/2014/main" val="4191711386"/>
                    </a:ext>
                  </a:extLst>
                </a:gridCol>
                <a:gridCol w="357712">
                  <a:extLst>
                    <a:ext uri="{9D8B030D-6E8A-4147-A177-3AD203B41FA5}">
                      <a16:colId xmlns:a16="http://schemas.microsoft.com/office/drawing/2014/main" val="2664035636"/>
                    </a:ext>
                  </a:extLst>
                </a:gridCol>
                <a:gridCol w="357712">
                  <a:extLst>
                    <a:ext uri="{9D8B030D-6E8A-4147-A177-3AD203B41FA5}">
                      <a16:colId xmlns:a16="http://schemas.microsoft.com/office/drawing/2014/main" val="2392477657"/>
                    </a:ext>
                  </a:extLst>
                </a:gridCol>
                <a:gridCol w="357712">
                  <a:extLst>
                    <a:ext uri="{9D8B030D-6E8A-4147-A177-3AD203B41FA5}">
                      <a16:colId xmlns:a16="http://schemas.microsoft.com/office/drawing/2014/main" val="3306516076"/>
                    </a:ext>
                  </a:extLst>
                </a:gridCol>
                <a:gridCol w="357712">
                  <a:extLst>
                    <a:ext uri="{9D8B030D-6E8A-4147-A177-3AD203B41FA5}">
                      <a16:colId xmlns:a16="http://schemas.microsoft.com/office/drawing/2014/main" val="3446408690"/>
                    </a:ext>
                  </a:extLst>
                </a:gridCol>
                <a:gridCol w="357712">
                  <a:extLst>
                    <a:ext uri="{9D8B030D-6E8A-4147-A177-3AD203B41FA5}">
                      <a16:colId xmlns:a16="http://schemas.microsoft.com/office/drawing/2014/main" val="1408712264"/>
                    </a:ext>
                  </a:extLst>
                </a:gridCol>
                <a:gridCol w="357712">
                  <a:extLst>
                    <a:ext uri="{9D8B030D-6E8A-4147-A177-3AD203B41FA5}">
                      <a16:colId xmlns:a16="http://schemas.microsoft.com/office/drawing/2014/main" val="248803692"/>
                    </a:ext>
                  </a:extLst>
                </a:gridCol>
                <a:gridCol w="357712">
                  <a:extLst>
                    <a:ext uri="{9D8B030D-6E8A-4147-A177-3AD203B41FA5}">
                      <a16:colId xmlns:a16="http://schemas.microsoft.com/office/drawing/2014/main" val="3034699343"/>
                    </a:ext>
                  </a:extLst>
                </a:gridCol>
              </a:tblGrid>
              <a:tr h="123446">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gridSpan="6">
                  <a:txBody>
                    <a:bodyPr/>
                    <a:lstStyle/>
                    <a:p>
                      <a:pPr algn="ctr" fontAlgn="b"/>
                      <a:r>
                        <a:rPr lang="en-US" sz="800" b="1" i="0" u="none" strike="noStrike">
                          <a:effectLst/>
                          <a:latin typeface="Arial" panose="020B0604020202020204" pitchFamily="34" charset="0"/>
                        </a:rPr>
                        <a:t>July 2022 Wireless Plenary</a:t>
                      </a:r>
                    </a:p>
                  </a:txBody>
                  <a:tcPr marL="3006" marR="3006" marT="3006"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extLst>
                  <a:ext uri="{0D108BD9-81ED-4DB2-BD59-A6C34878D82A}">
                    <a16:rowId xmlns:a16="http://schemas.microsoft.com/office/drawing/2014/main" val="3185244129"/>
                  </a:ext>
                </a:extLst>
              </a:tr>
              <a:tr h="105210">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gridSpan="6">
                  <a:txBody>
                    <a:bodyPr/>
                    <a:lstStyle/>
                    <a:p>
                      <a:pPr algn="ctr" fontAlgn="b"/>
                      <a:r>
                        <a:rPr lang="en-US" sz="700" b="0" i="0" u="none" strike="noStrike">
                          <a:effectLst/>
                          <a:latin typeface="Arial" panose="020B0604020202020204" pitchFamily="34" charset="0"/>
                        </a:rPr>
                        <a:t>Task Group 15.4ab - Next Generation UWB</a:t>
                      </a:r>
                    </a:p>
                  </a:txBody>
                  <a:tcPr marL="3006" marR="3006" marT="3006"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extLst>
                  <a:ext uri="{0D108BD9-81ED-4DB2-BD59-A6C34878D82A}">
                    <a16:rowId xmlns:a16="http://schemas.microsoft.com/office/drawing/2014/main" val="3895792676"/>
                  </a:ext>
                </a:extLst>
              </a:tr>
              <a:tr h="87324">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extLst>
                  <a:ext uri="{0D108BD9-81ED-4DB2-BD59-A6C34878D82A}">
                    <a16:rowId xmlns:a16="http://schemas.microsoft.com/office/drawing/2014/main" val="3268816578"/>
                  </a:ext>
                </a:extLst>
              </a:tr>
              <a:tr h="90480">
                <a:tc>
                  <a:txBody>
                    <a:bodyPr/>
                    <a:lstStyle/>
                    <a:p>
                      <a:pPr algn="ctr" fontAlgn="b"/>
                      <a:r>
                        <a:rPr lang="en-US" sz="600" b="1" i="0" u="none" strike="noStrike">
                          <a:effectLst/>
                          <a:latin typeface="Arial" panose="020B0604020202020204" pitchFamily="34" charset="0"/>
                        </a:rPr>
                        <a:t>EDT</a:t>
                      </a:r>
                    </a:p>
                  </a:txBody>
                  <a:tcPr marL="3006" marR="3006" marT="300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PDT</a:t>
                      </a:r>
                    </a:p>
                  </a:txBody>
                  <a:tcPr marL="3006" marR="3006" marT="300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UTC</a:t>
                      </a:r>
                    </a:p>
                  </a:txBody>
                  <a:tcPr marL="3006" marR="3006" marT="300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JST</a:t>
                      </a:r>
                    </a:p>
                  </a:txBody>
                  <a:tcPr marL="3006" marR="3006" marT="300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Local Time</a:t>
                      </a:r>
                    </a:p>
                  </a:txBody>
                  <a:tcPr marL="3006" marR="3006" marT="300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Rm 1</a:t>
                      </a:r>
                    </a:p>
                  </a:txBody>
                  <a:tcPr marL="3006" marR="3006" marT="30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Rm 2</a:t>
                      </a:r>
                    </a:p>
                  </a:txBody>
                  <a:tcPr marL="3006" marR="3006" marT="30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Rm 3</a:t>
                      </a:r>
                    </a:p>
                  </a:txBody>
                  <a:tcPr marL="3006" marR="3006" marT="30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Rm 4</a:t>
                      </a:r>
                    </a:p>
                  </a:txBody>
                  <a:tcPr marL="3006" marR="3006" marT="30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600" b="1" i="0" u="none" strike="noStrike">
                        <a:effectLst/>
                        <a:latin typeface="Arial" panose="020B0604020202020204" pitchFamily="34" charset="0"/>
                      </a:endParaRPr>
                    </a:p>
                  </a:txBody>
                  <a:tcPr marL="3006" marR="3006" marT="30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600" b="1" i="0" u="none" strike="noStrike">
                        <a:effectLst/>
                        <a:latin typeface="Arial" panose="020B0604020202020204" pitchFamily="34" charset="0"/>
                      </a:endParaRPr>
                    </a:p>
                  </a:txBody>
                  <a:tcPr marL="3006" marR="3006" marT="30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600" b="1" i="0" u="none" strike="noStrike">
                        <a:effectLst/>
                        <a:latin typeface="Arial" panose="020B0604020202020204" pitchFamily="34" charset="0"/>
                      </a:endParaRPr>
                    </a:p>
                  </a:txBody>
                  <a:tcPr marL="3006" marR="3006" marT="30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600" b="1" i="0" u="none" strike="noStrike">
                        <a:effectLst/>
                        <a:latin typeface="Arial" panose="020B0604020202020204" pitchFamily="34" charset="0"/>
                      </a:endParaRPr>
                    </a:p>
                  </a:txBody>
                  <a:tcPr marL="3006" marR="3006" marT="30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600" b="1" i="0" u="none" strike="noStrike">
                        <a:effectLst/>
                        <a:latin typeface="Arial" panose="020B0604020202020204" pitchFamily="34" charset="0"/>
                      </a:endParaRPr>
                    </a:p>
                  </a:txBody>
                  <a:tcPr marL="3006" marR="3006" marT="30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600" b="1" i="0" u="none" strike="noStrike">
                        <a:effectLst/>
                        <a:latin typeface="Arial" panose="020B0604020202020204" pitchFamily="34" charset="0"/>
                      </a:endParaRPr>
                    </a:p>
                  </a:txBody>
                  <a:tcPr marL="3006" marR="3006" marT="30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600" b="1" i="0" u="none" strike="noStrike">
                        <a:effectLst/>
                        <a:latin typeface="Arial" panose="020B0604020202020204" pitchFamily="34" charset="0"/>
                      </a:endParaRPr>
                    </a:p>
                  </a:txBody>
                  <a:tcPr marL="3006" marR="3006" marT="30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600" b="1" i="0" u="none" strike="noStrike">
                        <a:effectLst/>
                        <a:latin typeface="Arial" panose="020B0604020202020204" pitchFamily="34" charset="0"/>
                      </a:endParaRPr>
                    </a:p>
                  </a:txBody>
                  <a:tcPr marL="3006" marR="3006" marT="30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600" b="1" i="0" u="none" strike="noStrike">
                        <a:effectLst/>
                        <a:latin typeface="Arial" panose="020B0604020202020204" pitchFamily="34" charset="0"/>
                      </a:endParaRPr>
                    </a:p>
                  </a:txBody>
                  <a:tcPr marL="3006" marR="3006" marT="30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600" b="1" i="0" u="none" strike="noStrike">
                        <a:effectLst/>
                        <a:latin typeface="Arial" panose="020B0604020202020204" pitchFamily="34" charset="0"/>
                      </a:endParaRPr>
                    </a:p>
                  </a:txBody>
                  <a:tcPr marL="3006" marR="3006" marT="30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600" b="1" i="0" u="none" strike="noStrike">
                        <a:effectLst/>
                        <a:latin typeface="Arial" panose="020B0604020202020204" pitchFamily="34" charset="0"/>
                      </a:endParaRPr>
                    </a:p>
                  </a:txBody>
                  <a:tcPr marL="3006" marR="3006" marT="30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600" b="1" i="0" u="none" strike="noStrike">
                        <a:effectLst/>
                        <a:latin typeface="Arial" panose="020B0604020202020204" pitchFamily="34" charset="0"/>
                      </a:endParaRPr>
                    </a:p>
                  </a:txBody>
                  <a:tcPr marL="3006" marR="3006" marT="3006"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2438773"/>
                  </a:ext>
                </a:extLst>
              </a:tr>
              <a:tr h="154307">
                <a:tc>
                  <a:txBody>
                    <a:bodyPr/>
                    <a:lstStyle/>
                    <a:p>
                      <a:pPr algn="ctr" fontAlgn="b"/>
                      <a:r>
                        <a:rPr lang="en-US" sz="700" b="1" i="0" u="none" strike="noStrike">
                          <a:effectLst/>
                          <a:latin typeface="Arial" panose="020B0604020202020204" pitchFamily="34" charset="0"/>
                        </a:rPr>
                        <a:t>7:00</a:t>
                      </a:r>
                    </a:p>
                  </a:txBody>
                  <a:tcPr marL="3006" marR="3006" marT="30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4:00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11:00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20:00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Arial" panose="020B0604020202020204" pitchFamily="34" charset="0"/>
                        </a:rPr>
                        <a:t>07:00-07:30</a:t>
                      </a:r>
                    </a:p>
                  </a:txBody>
                  <a:tcPr marL="3006" marR="3006" marT="3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rowSpan="2" gridSpan="4">
                  <a:txBody>
                    <a:bodyPr/>
                    <a:lstStyle/>
                    <a:p>
                      <a:pPr algn="ctr" fontAlgn="ctr"/>
                      <a:r>
                        <a:rPr lang="en-US" sz="600" b="1" i="0" u="none" strike="noStrike">
                          <a:effectLst/>
                          <a:latin typeface="Arial" panose="020B0604020202020204" pitchFamily="34" charset="0"/>
                        </a:rPr>
                        <a:t>CONTINENTAL BREAKFAST</a:t>
                      </a:r>
                    </a:p>
                  </a:txBody>
                  <a:tcPr marL="3006" marR="3006" marT="30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600" b="1" i="0" u="none" strike="noStrike">
                          <a:effectLst/>
                          <a:latin typeface="Arial" panose="020B0604020202020204" pitchFamily="34" charset="0"/>
                        </a:rPr>
                        <a:t>CONTINENTAL BREAKFAST</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CONTINENTAL BREAKFAST</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4">
                  <a:txBody>
                    <a:bodyPr/>
                    <a:lstStyle/>
                    <a:p>
                      <a:pPr algn="ctr" fontAlgn="ctr"/>
                      <a:r>
                        <a:rPr lang="en-US" sz="600" b="1" i="0" u="none" strike="noStrike">
                          <a:effectLst/>
                          <a:latin typeface="Arial" panose="020B0604020202020204" pitchFamily="34" charset="0"/>
                        </a:rPr>
                        <a:t>CONTINENTAL BREAKFAST</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2710920249"/>
                  </a:ext>
                </a:extLst>
              </a:tr>
              <a:tr h="154307">
                <a:tc>
                  <a:txBody>
                    <a:bodyPr/>
                    <a:lstStyle/>
                    <a:p>
                      <a:pPr algn="ctr" fontAlgn="b"/>
                      <a:r>
                        <a:rPr lang="en-US" sz="700" b="1" i="0" u="none" strike="noStrike">
                          <a:effectLst/>
                          <a:latin typeface="Arial" panose="020B0604020202020204" pitchFamily="34" charset="0"/>
                        </a:rPr>
                        <a:t>7:30</a:t>
                      </a:r>
                    </a:p>
                  </a:txBody>
                  <a:tcPr marL="3006" marR="3006" marT="30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4:30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11:30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20:30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Arial" panose="020B0604020202020204" pitchFamily="34" charset="0"/>
                        </a:rPr>
                        <a:t>07:30-08:00</a:t>
                      </a:r>
                    </a:p>
                  </a:txBody>
                  <a:tcPr marL="3006" marR="3006" marT="3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2" gridSpan="4">
                  <a:txBody>
                    <a:bodyPr/>
                    <a:lstStyle/>
                    <a:p>
                      <a:pPr algn="ctr" fontAlgn="ctr"/>
                      <a:r>
                        <a:rPr lang="en-US" sz="400" b="1" i="0" u="none" strike="noStrike">
                          <a:solidFill>
                            <a:srgbClr val="FFFFFF"/>
                          </a:solidFill>
                          <a:effectLst/>
                          <a:latin typeface="Arial" panose="020B0604020202020204" pitchFamily="34" charset="0"/>
                        </a:rPr>
                        <a:t>802.15 AC</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Meeting Rm 3</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167897253"/>
                  </a:ext>
                </a:extLst>
              </a:tr>
              <a:tr h="154307">
                <a:tc>
                  <a:txBody>
                    <a:bodyPr/>
                    <a:lstStyle/>
                    <a:p>
                      <a:pPr algn="ctr" fontAlgn="b"/>
                      <a:r>
                        <a:rPr lang="en-US" sz="700" b="1" i="0" u="none" strike="noStrike">
                          <a:effectLst/>
                          <a:latin typeface="Arial" panose="020B0604020202020204" pitchFamily="34" charset="0"/>
                        </a:rPr>
                        <a:t>8:00</a:t>
                      </a:r>
                    </a:p>
                  </a:txBody>
                  <a:tcPr marL="3006" marR="3006" marT="30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5:00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12:00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21:00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effectLst/>
                          <a:latin typeface="Arial" panose="020B0604020202020204" pitchFamily="34" charset="0"/>
                        </a:rPr>
                        <a:t>08:00-08:30</a:t>
                      </a:r>
                    </a:p>
                  </a:txBody>
                  <a:tcPr marL="3006" marR="3006" marT="3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rowSpan="4" gridSpan="4">
                  <a:txBody>
                    <a:bodyPr/>
                    <a:lstStyle/>
                    <a:p>
                      <a:pPr algn="ctr" fontAlgn="ctr"/>
                      <a:r>
                        <a:rPr lang="en-US" sz="600" b="1" i="0" u="none" strike="noStrike">
                          <a:solidFill>
                            <a:srgbClr val="000000"/>
                          </a:solidFill>
                          <a:effectLst/>
                          <a:latin typeface="Arial" panose="020B0604020202020204" pitchFamily="34" charset="0"/>
                        </a:rPr>
                        <a:t>OPENING 802 EC MEETING</a:t>
                      </a:r>
                    </a:p>
                  </a:txBody>
                  <a:tcPr marL="3006" marR="3006" marT="30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a:txBody>
                    <a:bodyPr/>
                    <a:lstStyle/>
                    <a:p>
                      <a:pPr algn="ctr" fontAlgn="ctr"/>
                      <a:r>
                        <a:rPr lang="en-US" sz="700" b="1" i="0" u="none" strike="noStrike">
                          <a:solidFill>
                            <a:srgbClr val="FFFFFF"/>
                          </a:solidFill>
                          <a:effectLst/>
                          <a:latin typeface="Arial" panose="020B0604020202020204" pitchFamily="34" charset="0"/>
                        </a:rPr>
                        <a:t>TG4ab</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4">
                  <a:txBody>
                    <a:bodyPr/>
                    <a:lstStyle/>
                    <a:p>
                      <a:pPr algn="ctr" fontAlgn="ctr"/>
                      <a:r>
                        <a:rPr lang="en-US" sz="400" b="1" i="0" u="none" strike="noStrike">
                          <a:solidFill>
                            <a:srgbClr val="FFFFFF"/>
                          </a:solidFill>
                          <a:effectLst/>
                          <a:latin typeface="Arial" panose="020B0604020202020204" pitchFamily="34" charset="0"/>
                        </a:rPr>
                        <a:t>TG13  OWC</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rowSpan="4">
                  <a:txBody>
                    <a:bodyPr/>
                    <a:lstStyle/>
                    <a:p>
                      <a:pPr algn="ctr" fontAlgn="ctr"/>
                      <a:r>
                        <a:rPr lang="en-US" sz="400" b="1" i="0" u="none" strike="noStrike">
                          <a:solidFill>
                            <a:srgbClr val="FFFFFF"/>
                          </a:solidFill>
                          <a:effectLst/>
                          <a:latin typeface="Arial" panose="020B0604020202020204" pitchFamily="34" charset="0"/>
                        </a:rPr>
                        <a:t>TG3ma</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rowSpan="4">
                  <a:txBody>
                    <a:bodyPr/>
                    <a:lstStyle/>
                    <a:p>
                      <a:pPr algn="ctr" fontAlgn="ctr"/>
                      <a:r>
                        <a:rPr lang="en-US" sz="400" b="1" i="0" u="none" strike="noStrike">
                          <a:solidFill>
                            <a:srgbClr val="FFFFFF"/>
                          </a:solidFill>
                          <a:effectLst/>
                          <a:latin typeface="Arial" panose="020B0604020202020204" pitchFamily="34" charset="0"/>
                        </a:rPr>
                        <a:t>TG6ma</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4">
                  <a:txBody>
                    <a:bodyPr/>
                    <a:lstStyle/>
                    <a:p>
                      <a:pPr algn="ctr" fontAlgn="ctr"/>
                      <a:r>
                        <a:rPr lang="en-US" sz="700" b="1" i="0" u="none" strike="noStrike">
                          <a:solidFill>
                            <a:srgbClr val="FFFFFF"/>
                          </a:solidFill>
                          <a:effectLst/>
                          <a:latin typeface="Arial" panose="020B0604020202020204" pitchFamily="34" charset="0"/>
                        </a:rPr>
                        <a:t>TG4ab</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4">
                  <a:txBody>
                    <a:bodyPr/>
                    <a:lstStyle/>
                    <a:p>
                      <a:pPr algn="ctr" fontAlgn="ctr"/>
                      <a:r>
                        <a:rPr lang="en-US" sz="400" b="1" i="0" u="none" strike="noStrike">
                          <a:solidFill>
                            <a:srgbClr val="FFFFFF"/>
                          </a:solidFill>
                          <a:effectLst/>
                          <a:latin typeface="Arial" panose="020B0604020202020204" pitchFamily="34" charset="0"/>
                        </a:rPr>
                        <a:t>TG13  OWC</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rowSpan="4">
                  <a:txBody>
                    <a:bodyPr/>
                    <a:lstStyle/>
                    <a:p>
                      <a:pPr algn="ctr" fontAlgn="ctr"/>
                      <a:r>
                        <a:rPr lang="en-US" sz="400" b="1" i="0" u="none" strike="noStrike">
                          <a:solidFill>
                            <a:srgbClr val="FFFFFF"/>
                          </a:solidFill>
                          <a:effectLst/>
                          <a:latin typeface="Arial" panose="020B0604020202020204" pitchFamily="34" charset="0"/>
                        </a:rPr>
                        <a:t>SC THz</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00FF"/>
                    </a:solidFill>
                  </a:tcPr>
                </a:tc>
                <a:tc rowSpan="4">
                  <a:txBody>
                    <a:bodyPr/>
                    <a:lstStyle/>
                    <a:p>
                      <a:pPr algn="ctr" fontAlgn="ctr"/>
                      <a:r>
                        <a:rPr lang="en-US" sz="400" b="1" i="0" u="none" strike="noStrike">
                          <a:solidFill>
                            <a:srgbClr val="FFFFFF"/>
                          </a:solidFill>
                          <a:effectLst/>
                          <a:latin typeface="Arial" panose="020B0604020202020204" pitchFamily="34" charset="0"/>
                        </a:rPr>
                        <a:t>TG6ma</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extLst>
                  <a:ext uri="{0D108BD9-81ED-4DB2-BD59-A6C34878D82A}">
                    <a16:rowId xmlns:a16="http://schemas.microsoft.com/office/drawing/2014/main" val="1279597689"/>
                  </a:ext>
                </a:extLst>
              </a:tr>
              <a:tr h="154307">
                <a:tc>
                  <a:txBody>
                    <a:bodyPr/>
                    <a:lstStyle/>
                    <a:p>
                      <a:pPr algn="ctr" fontAlgn="b"/>
                      <a:r>
                        <a:rPr lang="en-US" sz="700" b="1" i="0" u="none" strike="noStrike">
                          <a:effectLst/>
                          <a:latin typeface="Arial" panose="020B0604020202020204" pitchFamily="34" charset="0"/>
                        </a:rPr>
                        <a:t>8:30</a:t>
                      </a:r>
                    </a:p>
                  </a:txBody>
                  <a:tcPr marL="3006" marR="3006" marT="30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5:30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12:30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21:30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effectLst/>
                          <a:latin typeface="Arial" panose="020B0604020202020204" pitchFamily="34" charset="0"/>
                        </a:rPr>
                        <a:t>08:30-09:00</a:t>
                      </a:r>
                    </a:p>
                  </a:txBody>
                  <a:tcPr marL="3006" marR="3006" marT="3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3">
                  <a:txBody>
                    <a:bodyPr/>
                    <a:lstStyle/>
                    <a:p>
                      <a:pPr algn="ctr" fontAlgn="ctr"/>
                      <a:r>
                        <a:rPr lang="en-US" sz="400" b="1" i="0" u="none" strike="noStrike">
                          <a:effectLst/>
                          <a:latin typeface="Arial" panose="020B0604020202020204" pitchFamily="34" charset="0"/>
                        </a:rPr>
                        <a:t>SC-M/ </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Rules</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3">
                  <a:txBody>
                    <a:bodyPr/>
                    <a:lstStyle/>
                    <a:p>
                      <a:pPr algn="ctr" fontAlgn="ctr"/>
                      <a:r>
                        <a:rPr lang="en-US" sz="400" b="1" i="0" u="none" strike="noStrike">
                          <a:solidFill>
                            <a:srgbClr val="FFFFFF"/>
                          </a:solidFill>
                          <a:effectLst/>
                          <a:latin typeface="Arial" panose="020B0604020202020204" pitchFamily="34" charset="0"/>
                        </a:rPr>
                        <a:t>TG13  OWC</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rowSpan="3">
                  <a:txBody>
                    <a:bodyPr/>
                    <a:lstStyle/>
                    <a:p>
                      <a:pPr algn="ctr" fontAlgn="ctr"/>
                      <a:r>
                        <a:rPr lang="en-US" sz="400" b="1" i="0" u="none" strike="noStrike">
                          <a:solidFill>
                            <a:srgbClr val="FFFFFF"/>
                          </a:solidFill>
                          <a:effectLst/>
                          <a:latin typeface="Arial" panose="020B0604020202020204" pitchFamily="34" charset="0"/>
                        </a:rPr>
                        <a:t>TG3ma</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rowSpan="3">
                  <a:txBody>
                    <a:bodyPr/>
                    <a:lstStyle/>
                    <a:p>
                      <a:pPr algn="ctr" fontAlgn="ctr"/>
                      <a:r>
                        <a:rPr lang="en-US" sz="400" b="1" i="0" u="none" strike="noStrike">
                          <a:solidFill>
                            <a:srgbClr val="FFFFFF"/>
                          </a:solidFill>
                          <a:effectLst/>
                          <a:latin typeface="Arial" panose="020B0604020202020204" pitchFamily="34" charset="0"/>
                        </a:rPr>
                        <a:t>TG6ma</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74445488"/>
                  </a:ext>
                </a:extLst>
              </a:tr>
              <a:tr h="154307">
                <a:tc>
                  <a:txBody>
                    <a:bodyPr/>
                    <a:lstStyle/>
                    <a:p>
                      <a:pPr algn="ctr" fontAlgn="b"/>
                      <a:r>
                        <a:rPr lang="en-US" sz="700" b="1" i="0" u="none" strike="noStrike">
                          <a:effectLst/>
                          <a:latin typeface="Arial" panose="020B0604020202020204" pitchFamily="34" charset="0"/>
                        </a:rPr>
                        <a:t>9:00</a:t>
                      </a:r>
                    </a:p>
                  </a:txBody>
                  <a:tcPr marL="3006" marR="3006" marT="30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6:00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13:00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22:00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effectLst/>
                          <a:latin typeface="Arial" panose="020B0604020202020204" pitchFamily="34" charset="0"/>
                        </a:rPr>
                        <a:t>09:00-09:30</a:t>
                      </a:r>
                    </a:p>
                  </a:txBody>
                  <a:tcPr marL="3006" marR="3006" marT="3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358132254"/>
                  </a:ext>
                </a:extLst>
              </a:tr>
              <a:tr h="154307">
                <a:tc>
                  <a:txBody>
                    <a:bodyPr/>
                    <a:lstStyle/>
                    <a:p>
                      <a:pPr algn="ctr" fontAlgn="b"/>
                      <a:r>
                        <a:rPr lang="en-US" sz="700" b="1" i="0" u="none" strike="noStrike">
                          <a:effectLst/>
                          <a:latin typeface="Arial" panose="020B0604020202020204" pitchFamily="34" charset="0"/>
                        </a:rPr>
                        <a:t>9:30</a:t>
                      </a:r>
                    </a:p>
                  </a:txBody>
                  <a:tcPr marL="3006" marR="3006" marT="30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6:30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13:30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22:30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effectLst/>
                          <a:latin typeface="Arial" panose="020B0604020202020204" pitchFamily="34" charset="0"/>
                        </a:rPr>
                        <a:t>09:30-10:00</a:t>
                      </a:r>
                    </a:p>
                  </a:txBody>
                  <a:tcPr marL="3006" marR="3006" marT="3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313461344"/>
                  </a:ext>
                </a:extLst>
              </a:tr>
              <a:tr h="154307">
                <a:tc>
                  <a:txBody>
                    <a:bodyPr/>
                    <a:lstStyle/>
                    <a:p>
                      <a:pPr algn="ctr" fontAlgn="b"/>
                      <a:r>
                        <a:rPr lang="en-US" sz="700" b="1" i="0" u="none" strike="noStrike">
                          <a:effectLst/>
                          <a:latin typeface="Arial" panose="020B0604020202020204" pitchFamily="34" charset="0"/>
                        </a:rPr>
                        <a:t>10:00</a:t>
                      </a:r>
                    </a:p>
                  </a:txBody>
                  <a:tcPr marL="3006" marR="3006" marT="30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7:00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14:00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23:00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effectLst/>
                          <a:latin typeface="Arial" panose="020B0604020202020204" pitchFamily="34" charset="0"/>
                        </a:rPr>
                        <a:t>10:00-10:30</a:t>
                      </a:r>
                    </a:p>
                  </a:txBody>
                  <a:tcPr marL="3006" marR="3006" marT="3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4">
                  <a:txBody>
                    <a:bodyPr/>
                    <a:lstStyle/>
                    <a:p>
                      <a:pPr algn="ctr" fontAlgn="ctr"/>
                      <a:r>
                        <a:rPr lang="en-US" sz="400" b="1" i="0" u="none" strike="noStrike">
                          <a:effectLst/>
                          <a:latin typeface="Arial" panose="020B0604020202020204" pitchFamily="34" charset="0"/>
                        </a:rPr>
                        <a:t>Break</a:t>
                      </a:r>
                    </a:p>
                  </a:txBody>
                  <a:tcPr marL="3006" marR="3006" marT="30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68104108"/>
                  </a:ext>
                </a:extLst>
              </a:tr>
              <a:tr h="154307">
                <a:tc>
                  <a:txBody>
                    <a:bodyPr/>
                    <a:lstStyle/>
                    <a:p>
                      <a:pPr algn="ctr" fontAlgn="b"/>
                      <a:r>
                        <a:rPr lang="en-US" sz="700" b="1" i="0" u="none" strike="noStrike">
                          <a:effectLst/>
                          <a:latin typeface="Arial" panose="020B0604020202020204" pitchFamily="34" charset="0"/>
                        </a:rPr>
                        <a:t>10:30</a:t>
                      </a:r>
                    </a:p>
                  </a:txBody>
                  <a:tcPr marL="3006" marR="3006" marT="30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7:30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14:30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23:30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effectLst/>
                          <a:latin typeface="Arial" panose="020B0604020202020204" pitchFamily="34" charset="0"/>
                        </a:rPr>
                        <a:t>10:30-11:00</a:t>
                      </a:r>
                    </a:p>
                  </a:txBody>
                  <a:tcPr marL="3006" marR="3006" marT="3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rowSpan="2" gridSpan="4">
                  <a:txBody>
                    <a:bodyPr/>
                    <a:lstStyle/>
                    <a:p>
                      <a:pPr algn="ctr" fontAlgn="ctr"/>
                      <a:r>
                        <a:rPr lang="en-US" sz="600" b="1" i="0" u="none" strike="noStrike">
                          <a:effectLst/>
                          <a:latin typeface="Arial" panose="020B0604020202020204" pitchFamily="34" charset="0"/>
                        </a:rPr>
                        <a:t>802 Joint Plenary</a:t>
                      </a:r>
                    </a:p>
                  </a:txBody>
                  <a:tcPr marL="3006" marR="3006" marT="30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600" b="1" i="0" u="none" strike="noStrike">
                          <a:effectLst/>
                          <a:latin typeface="Arial" panose="020B0604020202020204" pitchFamily="34" charset="0"/>
                        </a:rPr>
                        <a:t>Joint .6a, .4ab, .14</a:t>
                      </a:r>
                      <a:br>
                        <a:rPr lang="en-US" sz="600" b="1" i="0" u="none" strike="noStrike">
                          <a:effectLst/>
                          <a:latin typeface="Arial" panose="020B0604020202020204" pitchFamily="34" charset="0"/>
                        </a:rPr>
                      </a:br>
                      <a:r>
                        <a:rPr lang="en-US" sz="600" b="1" i="0" u="none" strike="noStrike">
                          <a:effectLst/>
                          <a:latin typeface="Arial" panose="020B0604020202020204" pitchFamily="34" charset="0"/>
                        </a:rPr>
                        <a:t>Rm1</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600" b="1" i="0" u="none" strike="noStrike">
                          <a:solidFill>
                            <a:srgbClr val="FFFFFF"/>
                          </a:solidFill>
                          <a:effectLst/>
                          <a:latin typeface="Arial" panose="020B0604020202020204" pitchFamily="34" charset="0"/>
                        </a:rPr>
                        <a:t>802.15 WG Midweek</a:t>
                      </a:r>
                      <a:br>
                        <a:rPr lang="en-US" sz="600" b="1" i="0" u="none" strike="noStrike">
                          <a:solidFill>
                            <a:srgbClr val="FFFFFF"/>
                          </a:solidFill>
                          <a:effectLst/>
                          <a:latin typeface="Arial" panose="020B0604020202020204" pitchFamily="34" charset="0"/>
                        </a:rPr>
                      </a:br>
                      <a:r>
                        <a:rPr lang="en-US" sz="600" b="1" i="0" u="none" strike="noStrike">
                          <a:solidFill>
                            <a:srgbClr val="FFFFFF"/>
                          </a:solidFill>
                          <a:effectLst/>
                          <a:latin typeface="Arial" panose="020B0604020202020204" pitchFamily="34" charset="0"/>
                        </a:rPr>
                        <a:t>Plenary Rm 1</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700" b="1" i="0" u="none" strike="noStrike">
                          <a:solidFill>
                            <a:srgbClr val="FFFFFF"/>
                          </a:solidFill>
                          <a:effectLst/>
                          <a:latin typeface="Arial" panose="020B0604020202020204" pitchFamily="34" charset="0"/>
                        </a:rPr>
                        <a:t>TG4ab</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4">
                  <a:txBody>
                    <a:bodyPr/>
                    <a:lstStyle/>
                    <a:p>
                      <a:pPr algn="ctr" fontAlgn="ctr"/>
                      <a:r>
                        <a:rPr lang="en-US" sz="400" b="1" i="0" u="none" strike="noStrike">
                          <a:effectLst/>
                          <a:latin typeface="Arial" panose="020B0604020202020204" pitchFamily="34" charset="0"/>
                        </a:rPr>
                        <a:t>SC IETF</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7FDD"/>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extLst>
                  <a:ext uri="{0D108BD9-81ED-4DB2-BD59-A6C34878D82A}">
                    <a16:rowId xmlns:a16="http://schemas.microsoft.com/office/drawing/2014/main" val="1279405497"/>
                  </a:ext>
                </a:extLst>
              </a:tr>
              <a:tr h="154307">
                <a:tc>
                  <a:txBody>
                    <a:bodyPr/>
                    <a:lstStyle/>
                    <a:p>
                      <a:pPr algn="ctr" fontAlgn="b"/>
                      <a:r>
                        <a:rPr lang="en-US" sz="700" b="1" i="0" u="none" strike="noStrike">
                          <a:effectLst/>
                          <a:latin typeface="Arial" panose="020B0604020202020204" pitchFamily="34" charset="0"/>
                        </a:rPr>
                        <a:t>11:00</a:t>
                      </a:r>
                    </a:p>
                  </a:txBody>
                  <a:tcPr marL="3006" marR="3006" marT="30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8:00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15:00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0:00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solidFill>
                            <a:srgbClr val="FFFFFF"/>
                          </a:solidFill>
                          <a:effectLst/>
                          <a:latin typeface="Arial" panose="020B0604020202020204" pitchFamily="34" charset="0"/>
                        </a:rPr>
                        <a:t>11:00-11:30</a:t>
                      </a:r>
                    </a:p>
                  </a:txBody>
                  <a:tcPr marL="3006" marR="3006" marT="3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52263267"/>
                  </a:ext>
                </a:extLst>
              </a:tr>
              <a:tr h="154307">
                <a:tc>
                  <a:txBody>
                    <a:bodyPr/>
                    <a:lstStyle/>
                    <a:p>
                      <a:pPr algn="ctr" fontAlgn="b"/>
                      <a:r>
                        <a:rPr lang="en-US" sz="700" b="1" i="0" u="none" strike="noStrike">
                          <a:effectLst/>
                          <a:latin typeface="Arial" panose="020B0604020202020204" pitchFamily="34" charset="0"/>
                        </a:rPr>
                        <a:t>11:30</a:t>
                      </a:r>
                    </a:p>
                  </a:txBody>
                  <a:tcPr marL="3006" marR="3006" marT="30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8:30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15:30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0:30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solidFill>
                            <a:srgbClr val="FFFFFF"/>
                          </a:solidFill>
                          <a:effectLst/>
                          <a:latin typeface="Arial" panose="020B0604020202020204" pitchFamily="34" charset="0"/>
                        </a:rPr>
                        <a:t>11:30-12:00</a:t>
                      </a:r>
                    </a:p>
                  </a:txBody>
                  <a:tcPr marL="3006" marR="3006" marT="3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rowSpan="2" gridSpan="4">
                  <a:txBody>
                    <a:bodyPr/>
                    <a:lstStyle/>
                    <a:p>
                      <a:pPr algn="ctr" fontAlgn="ctr"/>
                      <a:r>
                        <a:rPr lang="en-US" sz="600" b="1" i="0" u="none" strike="noStrike">
                          <a:solidFill>
                            <a:srgbClr val="FFFFFF"/>
                          </a:solidFill>
                          <a:effectLst/>
                          <a:latin typeface="Arial" panose="020B0604020202020204" pitchFamily="34" charset="0"/>
                        </a:rPr>
                        <a:t>802.15 WG Opening</a:t>
                      </a:r>
                      <a:br>
                        <a:rPr lang="en-US" sz="600" b="1" i="0" u="none" strike="noStrike">
                          <a:solidFill>
                            <a:srgbClr val="FFFFFF"/>
                          </a:solidFill>
                          <a:effectLst/>
                          <a:latin typeface="Arial" panose="020B0604020202020204" pitchFamily="34" charset="0"/>
                        </a:rPr>
                      </a:br>
                      <a:r>
                        <a:rPr lang="en-US" sz="600" b="1" i="0" u="none" strike="noStrike">
                          <a:solidFill>
                            <a:srgbClr val="FFFFFF"/>
                          </a:solidFill>
                          <a:effectLst/>
                          <a:latin typeface="Arial" panose="020B0604020202020204" pitchFamily="34" charset="0"/>
                        </a:rPr>
                        <a:t>Plenary Rm 1</a:t>
                      </a:r>
                    </a:p>
                  </a:txBody>
                  <a:tcPr marL="3006" marR="3006" marT="30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600" b="1" i="0" u="none" strike="noStrike">
                          <a:solidFill>
                            <a:srgbClr val="FFFFFF"/>
                          </a:solidFill>
                          <a:effectLst/>
                          <a:latin typeface="Arial" panose="020B0604020202020204" pitchFamily="34" charset="0"/>
                        </a:rPr>
                        <a:t>Joint all TG prep for 802.1</a:t>
                      </a:r>
                      <a:br>
                        <a:rPr lang="en-US" sz="600" b="1" i="0" u="none" strike="noStrike">
                          <a:solidFill>
                            <a:srgbClr val="FFFFFF"/>
                          </a:solidFill>
                          <a:effectLst/>
                          <a:latin typeface="Arial" panose="020B0604020202020204" pitchFamily="34" charset="0"/>
                        </a:rPr>
                      </a:br>
                      <a:r>
                        <a:rPr lang="en-US" sz="600" b="1" i="0" u="none" strike="noStrike">
                          <a:solidFill>
                            <a:srgbClr val="FFFFFF"/>
                          </a:solidFill>
                          <a:effectLst/>
                          <a:latin typeface="Arial" panose="020B0604020202020204" pitchFamily="34" charset="0"/>
                        </a:rPr>
                        <a:t>Rm 1</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600" b="1" i="0" u="none" strike="noStrike">
                          <a:solidFill>
                            <a:srgbClr val="FFFFFF"/>
                          </a:solidFill>
                          <a:effectLst/>
                          <a:latin typeface="Arial" panose="020B0604020202020204" pitchFamily="34" charset="0"/>
                        </a:rPr>
                        <a:t>WNG  Rm1</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55896953"/>
                  </a:ext>
                </a:extLst>
              </a:tr>
              <a:tr h="154307">
                <a:tc>
                  <a:txBody>
                    <a:bodyPr/>
                    <a:lstStyle/>
                    <a:p>
                      <a:pPr algn="ctr" fontAlgn="b"/>
                      <a:r>
                        <a:rPr lang="en-US" sz="700" b="1" i="0" u="none" strike="noStrike">
                          <a:effectLst/>
                          <a:latin typeface="Arial" panose="020B0604020202020204" pitchFamily="34" charset="0"/>
                        </a:rPr>
                        <a:t>12:00</a:t>
                      </a:r>
                    </a:p>
                  </a:txBody>
                  <a:tcPr marL="3006" marR="3006" marT="30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9:00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16:00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solidFill>
                            <a:srgbClr val="FFFFFF"/>
                          </a:solidFill>
                          <a:effectLst/>
                          <a:latin typeface="Arial" panose="020B0604020202020204" pitchFamily="34" charset="0"/>
                        </a:rPr>
                        <a:t>12:00-12:30</a:t>
                      </a:r>
                    </a:p>
                  </a:txBody>
                  <a:tcPr marL="3006" marR="3006" marT="3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61444567"/>
                  </a:ext>
                </a:extLst>
              </a:tr>
              <a:tr h="154307">
                <a:tc>
                  <a:txBody>
                    <a:bodyPr/>
                    <a:lstStyle/>
                    <a:p>
                      <a:pPr algn="ctr" fontAlgn="b"/>
                      <a:r>
                        <a:rPr lang="en-US" sz="700" b="1" i="0" u="none" strike="noStrike">
                          <a:effectLst/>
                          <a:latin typeface="Arial" panose="020B0604020202020204" pitchFamily="34" charset="0"/>
                        </a:rPr>
                        <a:t>12:30</a:t>
                      </a:r>
                    </a:p>
                  </a:txBody>
                  <a:tcPr marL="3006" marR="3006" marT="30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9:30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16:30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1:30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solidFill>
                            <a:srgbClr val="000000"/>
                          </a:solidFill>
                          <a:effectLst/>
                          <a:latin typeface="Arial" panose="020B0604020202020204" pitchFamily="34" charset="0"/>
                        </a:rPr>
                        <a:t>12:30-13:00</a:t>
                      </a:r>
                    </a:p>
                  </a:txBody>
                  <a:tcPr marL="3006" marR="3006" marT="3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rowSpan="2" gridSpan="4">
                  <a:txBody>
                    <a:bodyPr/>
                    <a:lstStyle/>
                    <a:p>
                      <a:pPr algn="ctr" fontAlgn="ctr"/>
                      <a:r>
                        <a:rPr lang="en-US" sz="600" b="1" i="0" u="none" strike="noStrike">
                          <a:effectLst/>
                          <a:latin typeface="Arial" panose="020B0604020202020204" pitchFamily="34" charset="0"/>
                        </a:rPr>
                        <a:t>LUNCH ON YOUR OWN</a:t>
                      </a:r>
                    </a:p>
                  </a:txBody>
                  <a:tcPr marL="3006" marR="3006" marT="30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600" b="1" i="0" u="none" strike="noStrike">
                          <a:effectLst/>
                          <a:latin typeface="Arial" panose="020B0604020202020204" pitchFamily="34" charset="0"/>
                        </a:rPr>
                        <a:t>LUNCH ON YOUR OWN</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600" b="1" i="0" u="none" strike="noStrike">
                          <a:effectLst/>
                          <a:latin typeface="Arial" panose="020B0604020202020204" pitchFamily="34" charset="0"/>
                        </a:rPr>
                        <a:t>LUNCH ON YOUR OWN</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600" b="1" i="0" u="none" strike="noStrike">
                          <a:effectLst/>
                          <a:latin typeface="Arial" panose="020B0604020202020204" pitchFamily="34" charset="0"/>
                        </a:rPr>
                        <a:t>LUNCH ON YOUR OWN</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2552755319"/>
                  </a:ext>
                </a:extLst>
              </a:tr>
              <a:tr h="154307">
                <a:tc>
                  <a:txBody>
                    <a:bodyPr/>
                    <a:lstStyle/>
                    <a:p>
                      <a:pPr algn="ctr" fontAlgn="b"/>
                      <a:r>
                        <a:rPr lang="en-US" sz="700" b="1" i="0" u="none" strike="noStrike">
                          <a:effectLst/>
                          <a:latin typeface="Arial" panose="020B0604020202020204" pitchFamily="34" charset="0"/>
                        </a:rPr>
                        <a:t>13:00</a:t>
                      </a:r>
                    </a:p>
                  </a:txBody>
                  <a:tcPr marL="3006" marR="3006" marT="30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10:00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17:00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2:00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solidFill>
                            <a:srgbClr val="000000"/>
                          </a:solidFill>
                          <a:effectLst/>
                          <a:latin typeface="Arial" panose="020B0604020202020204" pitchFamily="34" charset="0"/>
                        </a:rPr>
                        <a:t>13:00-13:30</a:t>
                      </a:r>
                    </a:p>
                  </a:txBody>
                  <a:tcPr marL="3006" marR="3006" marT="3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854390567"/>
                  </a:ext>
                </a:extLst>
              </a:tr>
              <a:tr h="154307">
                <a:tc>
                  <a:txBody>
                    <a:bodyPr/>
                    <a:lstStyle/>
                    <a:p>
                      <a:pPr algn="ctr" fontAlgn="b"/>
                      <a:r>
                        <a:rPr lang="en-US" sz="700" b="1" i="0" u="none" strike="noStrike">
                          <a:effectLst/>
                          <a:latin typeface="Arial" panose="020B0604020202020204" pitchFamily="34" charset="0"/>
                        </a:rPr>
                        <a:t>13:30</a:t>
                      </a:r>
                    </a:p>
                  </a:txBody>
                  <a:tcPr marL="3006" marR="3006" marT="30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10:30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17:30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2:30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solidFill>
                            <a:srgbClr val="FFFFFF"/>
                          </a:solidFill>
                          <a:effectLst/>
                          <a:latin typeface="Arial" panose="020B0604020202020204" pitchFamily="34" charset="0"/>
                        </a:rPr>
                        <a:t>13:30-14:00</a:t>
                      </a:r>
                    </a:p>
                  </a:txBody>
                  <a:tcPr marL="3006" marR="3006" marT="3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3006" marR="3006" marT="30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700" b="1" i="0" u="none" strike="noStrike">
                          <a:solidFill>
                            <a:srgbClr val="FFFFFF"/>
                          </a:solidFill>
                          <a:effectLst/>
                          <a:latin typeface="Arial" panose="020B0604020202020204" pitchFamily="34" charset="0"/>
                        </a:rPr>
                        <a:t>TG4ab</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effectLst/>
                          <a:latin typeface="Arial" panose="020B0604020202020204" pitchFamily="34" charset="0"/>
                        </a:rPr>
                        <a:t>TG7a OCC</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2">
                  <a:txBody>
                    <a:bodyPr/>
                    <a:lstStyle/>
                    <a:p>
                      <a:pPr algn="ctr" fontAlgn="ctr"/>
                      <a:r>
                        <a:rPr lang="en-US" sz="400" b="1" i="0" u="none" strike="noStrike">
                          <a:effectLst/>
                          <a:latin typeface="Arial" panose="020B0604020202020204" pitchFamily="34" charset="0"/>
                        </a:rPr>
                        <a:t>Joint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14/15</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tc rowSpan="4">
                  <a:txBody>
                    <a:bodyPr/>
                    <a:lstStyle/>
                    <a:p>
                      <a:pPr algn="ctr" fontAlgn="ctr"/>
                      <a:r>
                        <a:rPr lang="en-US" sz="400" b="1" i="0" u="none" strike="noStrike">
                          <a:effectLst/>
                          <a:latin typeface="Arial" panose="020B0604020202020204" pitchFamily="34" charset="0"/>
                        </a:rPr>
                        <a:t>TG16t</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400" b="1" i="0" u="none" strike="noStrike">
                          <a:effectLst/>
                          <a:latin typeface="Arial" panose="020B0604020202020204" pitchFamily="34" charset="0"/>
                        </a:rPr>
                        <a:t>TG7a OCC</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effectLst/>
                          <a:latin typeface="Arial" panose="020B0604020202020204" pitchFamily="34" charset="0"/>
                        </a:rPr>
                        <a:t>SC-M/ </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Rules</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4">
                  <a:txBody>
                    <a:bodyPr/>
                    <a:lstStyle/>
                    <a:p>
                      <a:pPr algn="ctr" fontAlgn="ctr"/>
                      <a:r>
                        <a:rPr lang="en-US" sz="400" b="1" i="0" u="none" strike="noStrike">
                          <a:effectLst/>
                          <a:latin typeface="Arial" panose="020B0604020202020204" pitchFamily="34" charset="0"/>
                        </a:rPr>
                        <a:t>TG16t</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400" b="1" i="0" u="none" strike="noStrike">
                          <a:effectLst/>
                          <a:latin typeface="Arial" panose="020B0604020202020204" pitchFamily="34" charset="0"/>
                        </a:rPr>
                        <a:t>TG7a OCC</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700" b="1" i="0" u="none" strike="noStrike">
                          <a:solidFill>
                            <a:srgbClr val="FFFFFF"/>
                          </a:solidFill>
                          <a:effectLst/>
                          <a:latin typeface="Arial" panose="020B0604020202020204" pitchFamily="34" charset="0"/>
                        </a:rPr>
                        <a:t>TG4ab</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4">
                  <a:txBody>
                    <a:bodyPr/>
                    <a:lstStyle/>
                    <a:p>
                      <a:pPr algn="ctr" fontAlgn="ctr"/>
                      <a:r>
                        <a:rPr lang="en-US" sz="400" b="1" i="0" u="none" strike="noStrike">
                          <a:effectLst/>
                          <a:latin typeface="Arial" panose="020B0604020202020204" pitchFamily="34" charset="0"/>
                        </a:rPr>
                        <a:t>TG16t</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extLst>
                  <a:ext uri="{0D108BD9-81ED-4DB2-BD59-A6C34878D82A}">
                    <a16:rowId xmlns:a16="http://schemas.microsoft.com/office/drawing/2014/main" val="1223344900"/>
                  </a:ext>
                </a:extLst>
              </a:tr>
              <a:tr h="154307">
                <a:tc>
                  <a:txBody>
                    <a:bodyPr/>
                    <a:lstStyle/>
                    <a:p>
                      <a:pPr algn="ctr" fontAlgn="b"/>
                      <a:r>
                        <a:rPr lang="en-US" sz="700" b="1" i="0" u="none" strike="noStrike">
                          <a:effectLst/>
                          <a:latin typeface="Arial" panose="020B0604020202020204" pitchFamily="34" charset="0"/>
                        </a:rPr>
                        <a:t>14:00</a:t>
                      </a:r>
                    </a:p>
                  </a:txBody>
                  <a:tcPr marL="3006" marR="3006" marT="30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11:00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18:00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3:00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solidFill>
                            <a:srgbClr val="FFFFFF"/>
                          </a:solidFill>
                          <a:effectLst/>
                          <a:latin typeface="Arial" panose="020B0604020202020204" pitchFamily="34" charset="0"/>
                        </a:rPr>
                        <a:t>14:00-14:30</a:t>
                      </a:r>
                    </a:p>
                  </a:txBody>
                  <a:tcPr marL="3006" marR="3006" marT="3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772482441"/>
                  </a:ext>
                </a:extLst>
              </a:tr>
              <a:tr h="154307">
                <a:tc>
                  <a:txBody>
                    <a:bodyPr/>
                    <a:lstStyle/>
                    <a:p>
                      <a:pPr algn="ctr" fontAlgn="b"/>
                      <a:r>
                        <a:rPr lang="en-US" sz="700" b="1" i="0" u="none" strike="noStrike">
                          <a:effectLst/>
                          <a:latin typeface="Arial" panose="020B0604020202020204" pitchFamily="34" charset="0"/>
                        </a:rPr>
                        <a:t>14:30</a:t>
                      </a:r>
                    </a:p>
                  </a:txBody>
                  <a:tcPr marL="3006" marR="3006" marT="30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11:30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18:30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3:30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solidFill>
                            <a:srgbClr val="FFFFFF"/>
                          </a:solidFill>
                          <a:effectLst/>
                          <a:latin typeface="Arial" panose="020B0604020202020204" pitchFamily="34" charset="0"/>
                        </a:rPr>
                        <a:t>14:30-15:00</a:t>
                      </a:r>
                    </a:p>
                  </a:txBody>
                  <a:tcPr marL="3006" marR="3006" marT="3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algn="ctr" fontAlgn="ctr"/>
                      <a:r>
                        <a:rPr lang="en-US" sz="400" b="1" i="0" u="none" strike="noStrike">
                          <a:effectLst/>
                          <a:latin typeface="Arial" panose="020B0604020202020204" pitchFamily="34" charset="0"/>
                        </a:rPr>
                        <a:t>TG4 Cor1</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760988652"/>
                  </a:ext>
                </a:extLst>
              </a:tr>
              <a:tr h="154307">
                <a:tc>
                  <a:txBody>
                    <a:bodyPr/>
                    <a:lstStyle/>
                    <a:p>
                      <a:pPr algn="ctr" fontAlgn="b"/>
                      <a:r>
                        <a:rPr lang="en-US" sz="700" b="1" i="0" u="none" strike="noStrike">
                          <a:effectLst/>
                          <a:latin typeface="Arial" panose="020B0604020202020204" pitchFamily="34" charset="0"/>
                        </a:rPr>
                        <a:t>15:00</a:t>
                      </a:r>
                    </a:p>
                  </a:txBody>
                  <a:tcPr marL="3006" marR="3006" marT="30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12:00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19:00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4:00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solidFill>
                            <a:srgbClr val="FFFFFF"/>
                          </a:solidFill>
                          <a:effectLst/>
                          <a:latin typeface="Arial" panose="020B0604020202020204" pitchFamily="34" charset="0"/>
                        </a:rPr>
                        <a:t>15:00-15:30</a:t>
                      </a:r>
                    </a:p>
                  </a:txBody>
                  <a:tcPr marL="3006" marR="3006" marT="3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193858139"/>
                  </a:ext>
                </a:extLst>
              </a:tr>
              <a:tr h="154307">
                <a:tc>
                  <a:txBody>
                    <a:bodyPr/>
                    <a:lstStyle/>
                    <a:p>
                      <a:pPr algn="ctr" fontAlgn="b"/>
                      <a:r>
                        <a:rPr lang="en-US" sz="700" b="1" i="0" u="none" strike="noStrike">
                          <a:effectLst/>
                          <a:latin typeface="Arial" panose="020B0604020202020204" pitchFamily="34" charset="0"/>
                        </a:rPr>
                        <a:t>15:30</a:t>
                      </a:r>
                    </a:p>
                  </a:txBody>
                  <a:tcPr marL="3006" marR="3006" marT="30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12:30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19:30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4:30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effectLst/>
                          <a:latin typeface="Arial" panose="020B0604020202020204" pitchFamily="34" charset="0"/>
                        </a:rPr>
                        <a:t>15:30-16:00</a:t>
                      </a:r>
                    </a:p>
                  </a:txBody>
                  <a:tcPr marL="3006" marR="3006" marT="3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4">
                  <a:txBody>
                    <a:bodyPr/>
                    <a:lstStyle/>
                    <a:p>
                      <a:pPr algn="ctr" fontAlgn="ctr"/>
                      <a:r>
                        <a:rPr lang="en-US" sz="400" b="1" i="0" u="none" strike="noStrike">
                          <a:effectLst/>
                          <a:latin typeface="Arial" panose="020B0604020202020204" pitchFamily="34" charset="0"/>
                        </a:rPr>
                        <a:t>Break</a:t>
                      </a:r>
                    </a:p>
                  </a:txBody>
                  <a:tcPr marL="3006" marR="3006" marT="30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14548217"/>
                  </a:ext>
                </a:extLst>
              </a:tr>
              <a:tr h="154307">
                <a:tc>
                  <a:txBody>
                    <a:bodyPr/>
                    <a:lstStyle/>
                    <a:p>
                      <a:pPr algn="ctr" fontAlgn="b"/>
                      <a:r>
                        <a:rPr lang="en-US" sz="700" b="1" i="0" u="none" strike="noStrike">
                          <a:effectLst/>
                          <a:latin typeface="Arial" panose="020B0604020202020204" pitchFamily="34" charset="0"/>
                        </a:rPr>
                        <a:t>16:00</a:t>
                      </a:r>
                    </a:p>
                  </a:txBody>
                  <a:tcPr marL="3006" marR="3006" marT="30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13:00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20:00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5:00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solidFill>
                            <a:srgbClr val="FFFFFF"/>
                          </a:solidFill>
                          <a:effectLst/>
                          <a:latin typeface="Arial" panose="020B0604020202020204" pitchFamily="34" charset="0"/>
                        </a:rPr>
                        <a:t>16:00-16:30</a:t>
                      </a:r>
                    </a:p>
                  </a:txBody>
                  <a:tcPr marL="3006" marR="3006" marT="3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3006" marR="3006" marT="30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700" b="1" i="0" u="none" strike="noStrike">
                          <a:solidFill>
                            <a:srgbClr val="FFFFFF"/>
                          </a:solidFill>
                          <a:effectLst/>
                          <a:latin typeface="Arial" panose="020B0604020202020204" pitchFamily="34" charset="0"/>
                        </a:rPr>
                        <a:t>TG4ab</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4">
                  <a:txBody>
                    <a:bodyPr/>
                    <a:lstStyle/>
                    <a:p>
                      <a:pPr algn="ctr" fontAlgn="ctr"/>
                      <a:r>
                        <a:rPr lang="en-US" sz="400" b="1" i="0" u="none" strike="noStrike">
                          <a:solidFill>
                            <a:srgbClr val="FFFFFF"/>
                          </a:solidFill>
                          <a:effectLst/>
                          <a:latin typeface="Arial" panose="020B0604020202020204" pitchFamily="34" charset="0"/>
                        </a:rPr>
                        <a:t>TG13  OWC</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700" b="1" i="0" u="none" strike="noStrike">
                          <a:solidFill>
                            <a:srgbClr val="FFFFFF"/>
                          </a:solidFill>
                          <a:effectLst/>
                          <a:latin typeface="Arial" panose="020B0604020202020204" pitchFamily="34" charset="0"/>
                        </a:rPr>
                        <a:t>TG4ab</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4">
                  <a:txBody>
                    <a:bodyPr/>
                    <a:lstStyle/>
                    <a:p>
                      <a:pPr algn="ctr" fontAlgn="ctr"/>
                      <a:r>
                        <a:rPr lang="en-US" sz="400" b="1" i="0" u="none" strike="noStrike">
                          <a:effectLst/>
                          <a:latin typeface="Arial" panose="020B0604020202020204" pitchFamily="34" charset="0"/>
                        </a:rPr>
                        <a:t>SC-M/ </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Rules</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700" b="1" i="0" u="none" strike="noStrike">
                          <a:solidFill>
                            <a:srgbClr val="FFFFFF"/>
                          </a:solidFill>
                          <a:effectLst/>
                          <a:latin typeface="Arial" panose="020B0604020202020204" pitchFamily="34" charset="0"/>
                        </a:rPr>
                        <a:t>TG4ab</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4">
                  <a:txBody>
                    <a:bodyPr/>
                    <a:lstStyle/>
                    <a:p>
                      <a:pPr algn="ctr" fontAlgn="ctr"/>
                      <a:r>
                        <a:rPr lang="en-US" sz="400" b="1" i="0" u="none" strike="noStrike">
                          <a:effectLst/>
                          <a:latin typeface="Arial" panose="020B0604020202020204" pitchFamily="34" charset="0"/>
                        </a:rPr>
                        <a:t>SC-M/ </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Rules</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gridSpan="4">
                  <a:txBody>
                    <a:bodyPr/>
                    <a:lstStyle/>
                    <a:p>
                      <a:pPr algn="ctr" fontAlgn="ctr"/>
                      <a:r>
                        <a:rPr lang="en-US" sz="600" b="1" i="0" u="none" strike="noStrike">
                          <a:solidFill>
                            <a:srgbClr val="FFFFFF"/>
                          </a:solidFill>
                          <a:effectLst/>
                          <a:latin typeface="Arial" panose="020B0604020202020204" pitchFamily="34" charset="0"/>
                        </a:rPr>
                        <a:t>802.15 WG Closing</a:t>
                      </a:r>
                      <a:br>
                        <a:rPr lang="en-US" sz="600" b="1" i="0" u="none" strike="noStrike">
                          <a:solidFill>
                            <a:srgbClr val="FFFFFF"/>
                          </a:solidFill>
                          <a:effectLst/>
                          <a:latin typeface="Arial" panose="020B0604020202020204" pitchFamily="34" charset="0"/>
                        </a:rPr>
                      </a:br>
                      <a:r>
                        <a:rPr lang="en-US" sz="600" b="1" i="0" u="none" strike="noStrike">
                          <a:solidFill>
                            <a:srgbClr val="FFFFFF"/>
                          </a:solidFill>
                          <a:effectLst/>
                          <a:latin typeface="Arial" panose="020B0604020202020204" pitchFamily="34" charset="0"/>
                        </a:rPr>
                        <a:t>Plenary Rm 1</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extLst>
                  <a:ext uri="{0D108BD9-81ED-4DB2-BD59-A6C34878D82A}">
                    <a16:rowId xmlns:a16="http://schemas.microsoft.com/office/drawing/2014/main" val="740445884"/>
                  </a:ext>
                </a:extLst>
              </a:tr>
              <a:tr h="154307">
                <a:tc>
                  <a:txBody>
                    <a:bodyPr/>
                    <a:lstStyle/>
                    <a:p>
                      <a:pPr algn="ctr" fontAlgn="b"/>
                      <a:r>
                        <a:rPr lang="en-US" sz="700" b="1" i="0" u="none" strike="noStrike">
                          <a:effectLst/>
                          <a:latin typeface="Arial" panose="020B0604020202020204" pitchFamily="34" charset="0"/>
                        </a:rPr>
                        <a:t>16:30</a:t>
                      </a:r>
                    </a:p>
                  </a:txBody>
                  <a:tcPr marL="3006" marR="3006" marT="30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13:30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20:30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5:30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solidFill>
                            <a:srgbClr val="FFFFFF"/>
                          </a:solidFill>
                          <a:effectLst/>
                          <a:latin typeface="Arial" panose="020B0604020202020204" pitchFamily="34" charset="0"/>
                        </a:rPr>
                        <a:t>16:30-17:00</a:t>
                      </a:r>
                    </a:p>
                  </a:txBody>
                  <a:tcPr marL="3006" marR="3006" marT="3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47069052"/>
                  </a:ext>
                </a:extLst>
              </a:tr>
              <a:tr h="154307">
                <a:tc>
                  <a:txBody>
                    <a:bodyPr/>
                    <a:lstStyle/>
                    <a:p>
                      <a:pPr algn="ctr" fontAlgn="b"/>
                      <a:r>
                        <a:rPr lang="en-US" sz="700" b="1" i="0" u="none" strike="noStrike">
                          <a:effectLst/>
                          <a:latin typeface="Arial" panose="020B0604020202020204" pitchFamily="34" charset="0"/>
                        </a:rPr>
                        <a:t>17:00</a:t>
                      </a:r>
                    </a:p>
                  </a:txBody>
                  <a:tcPr marL="3006" marR="3006" marT="30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14:00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21:00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6:00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solidFill>
                            <a:srgbClr val="FFFFFF"/>
                          </a:solidFill>
                          <a:effectLst/>
                          <a:latin typeface="Arial" panose="020B0604020202020204" pitchFamily="34" charset="0"/>
                        </a:rPr>
                        <a:t>17:00-17:30</a:t>
                      </a:r>
                    </a:p>
                  </a:txBody>
                  <a:tcPr marL="3006" marR="3006" marT="3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902352058"/>
                  </a:ext>
                </a:extLst>
              </a:tr>
              <a:tr h="154307">
                <a:tc>
                  <a:txBody>
                    <a:bodyPr/>
                    <a:lstStyle/>
                    <a:p>
                      <a:pPr algn="ctr" fontAlgn="b"/>
                      <a:r>
                        <a:rPr lang="en-US" sz="700" b="1" i="0" u="none" strike="noStrike">
                          <a:effectLst/>
                          <a:latin typeface="Arial" panose="020B0604020202020204" pitchFamily="34" charset="0"/>
                        </a:rPr>
                        <a:t>17:30</a:t>
                      </a:r>
                    </a:p>
                  </a:txBody>
                  <a:tcPr marL="3006" marR="3006" marT="30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14:30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21:30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6:30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solidFill>
                            <a:srgbClr val="FFFFFF"/>
                          </a:solidFill>
                          <a:effectLst/>
                          <a:latin typeface="Arial" panose="020B0604020202020204" pitchFamily="34" charset="0"/>
                        </a:rPr>
                        <a:t>17:30-18:00</a:t>
                      </a:r>
                    </a:p>
                  </a:txBody>
                  <a:tcPr marL="3006" marR="3006" marT="3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19851564"/>
                  </a:ext>
                </a:extLst>
              </a:tr>
              <a:tr h="154307">
                <a:tc>
                  <a:txBody>
                    <a:bodyPr/>
                    <a:lstStyle/>
                    <a:p>
                      <a:pPr algn="ctr" fontAlgn="b"/>
                      <a:r>
                        <a:rPr lang="en-US" sz="700" b="1" i="0" u="none" strike="noStrike">
                          <a:effectLst/>
                          <a:latin typeface="Arial" panose="020B0604020202020204" pitchFamily="34" charset="0"/>
                        </a:rPr>
                        <a:t>18:00</a:t>
                      </a:r>
                    </a:p>
                  </a:txBody>
                  <a:tcPr marL="3006" marR="3006" marT="30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15:00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22:00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7:00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solidFill>
                            <a:srgbClr val="000000"/>
                          </a:solidFill>
                          <a:effectLst/>
                          <a:latin typeface="Arial" panose="020B0604020202020204" pitchFamily="34" charset="0"/>
                        </a:rPr>
                        <a:t>18:00-18:30</a:t>
                      </a:r>
                    </a:p>
                  </a:txBody>
                  <a:tcPr marL="3006" marR="3006" marT="3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gridSpan="4">
                  <a:txBody>
                    <a:bodyPr/>
                    <a:lstStyle/>
                    <a:p>
                      <a:pPr algn="ctr" fontAlgn="ctr"/>
                      <a:r>
                        <a:rPr lang="en-US" sz="400" b="1" i="0" u="none" strike="noStrike">
                          <a:effectLst/>
                          <a:latin typeface="Arial" panose="020B0604020202020204" pitchFamily="34" charset="0"/>
                        </a:rPr>
                        <a:t>Break</a:t>
                      </a:r>
                    </a:p>
                  </a:txBody>
                  <a:tcPr marL="3006" marR="3006" marT="30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dirty="0">
                          <a:effectLst/>
                          <a:latin typeface="Arial" panose="020B0604020202020204" pitchFamily="34" charset="0"/>
                        </a:rPr>
                        <a:t>Break</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37695084"/>
                  </a:ext>
                </a:extLst>
              </a:tr>
            </a:tbl>
          </a:graphicData>
        </a:graphic>
      </p:graphicFrame>
      <p:sp>
        <p:nvSpPr>
          <p:cNvPr id="8" name="TextBox 7">
            <a:extLst>
              <a:ext uri="{FF2B5EF4-FFF2-40B4-BE49-F238E27FC236}">
                <a16:creationId xmlns:a16="http://schemas.microsoft.com/office/drawing/2014/main" id="{4309F43E-DF2C-46C3-6C17-E5771362727D}"/>
              </a:ext>
            </a:extLst>
          </p:cNvPr>
          <p:cNvSpPr txBox="1"/>
          <p:nvPr/>
        </p:nvSpPr>
        <p:spPr>
          <a:xfrm>
            <a:off x="755576" y="5301208"/>
            <a:ext cx="7777233" cy="523220"/>
          </a:xfrm>
          <a:prstGeom prst="rect">
            <a:avLst/>
          </a:prstGeom>
          <a:noFill/>
        </p:spPr>
        <p:txBody>
          <a:bodyPr wrap="square">
            <a:spAutoFit/>
          </a:bodyPr>
          <a:lstStyle/>
          <a:p>
            <a:pPr algn="ctr"/>
            <a:r>
              <a:rPr lang="en-US" sz="1400" dirty="0">
                <a:solidFill>
                  <a:schemeClr val="tx1"/>
                </a:solidFill>
                <a:latin typeface="Source Sans Pro SemiBold" panose="020B0604020202020204" pitchFamily="34" charset="0"/>
                <a:hlinkClick r:id="rId2"/>
              </a:rPr>
              <a:t>https://mentor.ieee.org/802.15/dcn/22/15-22-0328-00-04ab-july-2022-tg4ab-agenda.xlsx</a:t>
            </a:r>
            <a:endParaRPr lang="en-US" sz="1400" dirty="0">
              <a:solidFill>
                <a:schemeClr val="tx1"/>
              </a:solidFill>
              <a:latin typeface="Source Sans Pro SemiBold" panose="020B0604020202020204" pitchFamily="34" charset="0"/>
            </a:endParaRPr>
          </a:p>
          <a:p>
            <a:pPr algn="ctr"/>
            <a:endParaRPr lang="en-US" sz="1400" dirty="0">
              <a:solidFill>
                <a:schemeClr val="tx1"/>
              </a:solidFill>
              <a:latin typeface="Source Sans Pro SemiBold" panose="020B0604020202020204" pitchFamily="34" charset="0"/>
            </a:endParaRPr>
          </a:p>
        </p:txBody>
      </p:sp>
    </p:spTree>
    <p:extLst>
      <p:ext uri="{BB962C8B-B14F-4D97-AF65-F5344CB8AC3E}">
        <p14:creationId xmlns:p14="http://schemas.microsoft.com/office/powerpoint/2010/main" val="1144624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7DF51DA-3EF4-211C-1B99-7FE957386940}"/>
              </a:ext>
            </a:extLst>
          </p:cNvPr>
          <p:cNvSpPr>
            <a:spLocks noGrp="1"/>
          </p:cNvSpPr>
          <p:nvPr>
            <p:ph type="title"/>
          </p:nvPr>
        </p:nvSpPr>
        <p:spPr>
          <a:xfrm>
            <a:off x="457200" y="605624"/>
            <a:ext cx="8229600" cy="812014"/>
          </a:xfrm>
        </p:spPr>
        <p:txBody>
          <a:bodyPr/>
          <a:lstStyle/>
          <a:p>
            <a:r>
              <a:rPr lang="en-US" dirty="0"/>
              <a:t>Telecon Schedule</a:t>
            </a:r>
          </a:p>
        </p:txBody>
      </p:sp>
      <p:graphicFrame>
        <p:nvGraphicFramePr>
          <p:cNvPr id="7" name="Content Placeholder 6">
            <a:extLst>
              <a:ext uri="{FF2B5EF4-FFF2-40B4-BE49-F238E27FC236}">
                <a16:creationId xmlns:a16="http://schemas.microsoft.com/office/drawing/2014/main" id="{076ECD31-7F16-F61C-1F53-B13AD60EB4CE}"/>
              </a:ext>
            </a:extLst>
          </p:cNvPr>
          <p:cNvGraphicFramePr>
            <a:graphicFrameLocks noGrp="1"/>
          </p:cNvGraphicFramePr>
          <p:nvPr>
            <p:ph sz="quarter" idx="4"/>
            <p:extLst>
              <p:ext uri="{D42A27DB-BD31-4B8C-83A1-F6EECF244321}">
                <p14:modId xmlns:p14="http://schemas.microsoft.com/office/powerpoint/2010/main" val="1158791701"/>
              </p:ext>
            </p:extLst>
          </p:nvPr>
        </p:nvGraphicFramePr>
        <p:xfrm>
          <a:off x="4788024" y="1813964"/>
          <a:ext cx="3898776" cy="3532484"/>
        </p:xfrm>
        <a:graphic>
          <a:graphicData uri="http://schemas.openxmlformats.org/drawingml/2006/table">
            <a:tbl>
              <a:tblPr>
                <a:tableStyleId>{5C22544A-7EE6-4342-B048-85BDC9FD1C3A}</a:tableStyleId>
              </a:tblPr>
              <a:tblGrid>
                <a:gridCol w="556968">
                  <a:extLst>
                    <a:ext uri="{9D8B030D-6E8A-4147-A177-3AD203B41FA5}">
                      <a16:colId xmlns:a16="http://schemas.microsoft.com/office/drawing/2014/main" val="2160493254"/>
                    </a:ext>
                  </a:extLst>
                </a:gridCol>
                <a:gridCol w="556968">
                  <a:extLst>
                    <a:ext uri="{9D8B030D-6E8A-4147-A177-3AD203B41FA5}">
                      <a16:colId xmlns:a16="http://schemas.microsoft.com/office/drawing/2014/main" val="2280425445"/>
                    </a:ext>
                  </a:extLst>
                </a:gridCol>
                <a:gridCol w="556968">
                  <a:extLst>
                    <a:ext uri="{9D8B030D-6E8A-4147-A177-3AD203B41FA5}">
                      <a16:colId xmlns:a16="http://schemas.microsoft.com/office/drawing/2014/main" val="2213994602"/>
                    </a:ext>
                  </a:extLst>
                </a:gridCol>
                <a:gridCol w="556968">
                  <a:extLst>
                    <a:ext uri="{9D8B030D-6E8A-4147-A177-3AD203B41FA5}">
                      <a16:colId xmlns:a16="http://schemas.microsoft.com/office/drawing/2014/main" val="1453535471"/>
                    </a:ext>
                  </a:extLst>
                </a:gridCol>
                <a:gridCol w="556968">
                  <a:extLst>
                    <a:ext uri="{9D8B030D-6E8A-4147-A177-3AD203B41FA5}">
                      <a16:colId xmlns:a16="http://schemas.microsoft.com/office/drawing/2014/main" val="207656513"/>
                    </a:ext>
                  </a:extLst>
                </a:gridCol>
                <a:gridCol w="556968">
                  <a:extLst>
                    <a:ext uri="{9D8B030D-6E8A-4147-A177-3AD203B41FA5}">
                      <a16:colId xmlns:a16="http://schemas.microsoft.com/office/drawing/2014/main" val="1031370758"/>
                    </a:ext>
                  </a:extLst>
                </a:gridCol>
                <a:gridCol w="556968">
                  <a:extLst>
                    <a:ext uri="{9D8B030D-6E8A-4147-A177-3AD203B41FA5}">
                      <a16:colId xmlns:a16="http://schemas.microsoft.com/office/drawing/2014/main" val="2111222616"/>
                    </a:ext>
                  </a:extLst>
                </a:gridCol>
              </a:tblGrid>
              <a:tr h="269007">
                <a:tc gridSpan="7">
                  <a:txBody>
                    <a:bodyPr/>
                    <a:lstStyle/>
                    <a:p>
                      <a:pPr algn="ctr" fontAlgn="ctr"/>
                      <a:r>
                        <a:rPr lang="en-US" sz="2400" u="none" strike="noStrike" dirty="0">
                          <a:effectLst/>
                        </a:rPr>
                        <a:t>July '22</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36971922"/>
                  </a:ext>
                </a:extLst>
              </a:tr>
              <a:tr h="280170">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M</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742794383"/>
                  </a:ext>
                </a:extLst>
              </a:tr>
              <a:tr h="280170">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1161393125"/>
                  </a:ext>
                </a:extLst>
              </a:tr>
              <a:tr h="280170">
                <a:tc>
                  <a:txBody>
                    <a:bodyPr/>
                    <a:lstStyle/>
                    <a:p>
                      <a:pPr algn="ctr" fontAlgn="ctr"/>
                      <a:r>
                        <a:rPr lang="en-US" sz="2400" u="none" strike="noStrike">
                          <a:effectLst/>
                        </a:rPr>
                        <a:t>3</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dirty="0">
                          <a:solidFill>
                            <a:schemeClr val="bg1">
                              <a:lumMod val="85000"/>
                            </a:schemeClr>
                          </a:solidFill>
                          <a:effectLst/>
                        </a:rPr>
                        <a:t>4</a:t>
                      </a:r>
                      <a:endParaRPr lang="en-US" sz="2400" b="0" i="0" u="none" strike="noStrike" dirty="0">
                        <a:solidFill>
                          <a:schemeClr val="bg1">
                            <a:lumMod val="85000"/>
                          </a:schemeClr>
                        </a:solidFill>
                        <a:effectLst/>
                        <a:latin typeface="Calibri" panose="020F0502020204030204" pitchFamily="34" charset="0"/>
                      </a:endParaRPr>
                    </a:p>
                  </a:txBody>
                  <a:tcPr marL="5443" marR="5443" marT="5443" marB="0" anchor="ctr"/>
                </a:tc>
                <a:tc>
                  <a:txBody>
                    <a:bodyPr/>
                    <a:lstStyle/>
                    <a:p>
                      <a:pPr algn="ctr" fontAlgn="ctr"/>
                      <a:r>
                        <a:rPr lang="en-US" sz="2400" b="1" u="none" strike="noStrike" dirty="0">
                          <a:solidFill>
                            <a:srgbClr val="C00000"/>
                          </a:solidFill>
                          <a:effectLst/>
                        </a:rPr>
                        <a:t>5</a:t>
                      </a:r>
                      <a:endParaRPr lang="en-US" sz="2400" b="1"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6</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7</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8</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9</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3121799772"/>
                  </a:ext>
                </a:extLst>
              </a:tr>
              <a:tr h="511918">
                <a:tc>
                  <a:txBody>
                    <a:bodyPr/>
                    <a:lstStyle/>
                    <a:p>
                      <a:pPr algn="ctr" fontAlgn="ctr"/>
                      <a:r>
                        <a:rPr lang="en-US" sz="2400" u="none" strike="noStrike">
                          <a:effectLst/>
                        </a:rPr>
                        <a:t>10</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b="1" u="none" strike="noStrike" dirty="0">
                          <a:solidFill>
                            <a:srgbClr val="FF0000"/>
                          </a:solidFill>
                          <a:effectLst/>
                        </a:rPr>
                        <a:t>11</a:t>
                      </a:r>
                      <a:endParaRPr lang="en-US" sz="2400" b="1" i="0" u="none" strike="noStrike" dirty="0">
                        <a:solidFill>
                          <a:srgbClr val="FF0000"/>
                        </a:solidFill>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12</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13</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14</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15</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16</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4055813801"/>
                  </a:ext>
                </a:extLst>
              </a:tr>
              <a:tr h="511918">
                <a:tc>
                  <a:txBody>
                    <a:bodyPr/>
                    <a:lstStyle/>
                    <a:p>
                      <a:pPr algn="ctr" fontAlgn="ctr"/>
                      <a:r>
                        <a:rPr lang="en-US" sz="2400" u="none" strike="noStrike">
                          <a:effectLst/>
                        </a:rPr>
                        <a:t>17</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18</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19</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20</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21</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22</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23</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3190482646"/>
                  </a:ext>
                </a:extLst>
              </a:tr>
              <a:tr h="511918">
                <a:tc>
                  <a:txBody>
                    <a:bodyPr/>
                    <a:lstStyle/>
                    <a:p>
                      <a:pPr algn="ctr" fontAlgn="ctr"/>
                      <a:r>
                        <a:rPr lang="en-US" sz="2400" u="none" strike="noStrike">
                          <a:effectLst/>
                        </a:rPr>
                        <a:t>24</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25</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26</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27</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28</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29</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30</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2587037463"/>
                  </a:ext>
                </a:extLst>
              </a:tr>
              <a:tr h="511918">
                <a:tc>
                  <a:txBody>
                    <a:bodyPr/>
                    <a:lstStyle/>
                    <a:p>
                      <a:pPr algn="ctr" fontAlgn="ctr"/>
                      <a:r>
                        <a:rPr lang="en-US" sz="2400" u="none" strike="noStrike">
                          <a:effectLst/>
                        </a:rPr>
                        <a:t>31</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2824372085"/>
                  </a:ext>
                </a:extLst>
              </a:tr>
            </a:tbl>
          </a:graphicData>
        </a:graphic>
      </p:graphicFrame>
      <p:sp>
        <p:nvSpPr>
          <p:cNvPr id="4" name="Slide Number Placeholder 3">
            <a:extLst>
              <a:ext uri="{FF2B5EF4-FFF2-40B4-BE49-F238E27FC236}">
                <a16:creationId xmlns:a16="http://schemas.microsoft.com/office/drawing/2014/main" id="{9B346605-16B8-35F6-A700-6A915A6E00E3}"/>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18</a:t>
            </a:fld>
            <a:endParaRPr lang="en-US" altLang="en-US"/>
          </a:p>
        </p:txBody>
      </p:sp>
      <p:graphicFrame>
        <p:nvGraphicFramePr>
          <p:cNvPr id="8" name="Table 7">
            <a:extLst>
              <a:ext uri="{FF2B5EF4-FFF2-40B4-BE49-F238E27FC236}">
                <a16:creationId xmlns:a16="http://schemas.microsoft.com/office/drawing/2014/main" id="{5B25969A-8153-894A-A720-AFD9A68968C2}"/>
              </a:ext>
            </a:extLst>
          </p:cNvPr>
          <p:cNvGraphicFramePr>
            <a:graphicFrameLocks noGrp="1"/>
          </p:cNvGraphicFramePr>
          <p:nvPr>
            <p:extLst>
              <p:ext uri="{D42A27DB-BD31-4B8C-83A1-F6EECF244321}">
                <p14:modId xmlns:p14="http://schemas.microsoft.com/office/powerpoint/2010/main" val="3706377256"/>
              </p:ext>
            </p:extLst>
          </p:nvPr>
        </p:nvGraphicFramePr>
        <p:xfrm>
          <a:off x="457200" y="1813966"/>
          <a:ext cx="3744412" cy="3532482"/>
        </p:xfrm>
        <a:graphic>
          <a:graphicData uri="http://schemas.openxmlformats.org/drawingml/2006/table">
            <a:tbl>
              <a:tblPr>
                <a:tableStyleId>{5C22544A-7EE6-4342-B048-85BDC9FD1C3A}</a:tableStyleId>
              </a:tblPr>
              <a:tblGrid>
                <a:gridCol w="534916">
                  <a:extLst>
                    <a:ext uri="{9D8B030D-6E8A-4147-A177-3AD203B41FA5}">
                      <a16:colId xmlns:a16="http://schemas.microsoft.com/office/drawing/2014/main" val="3508457828"/>
                    </a:ext>
                  </a:extLst>
                </a:gridCol>
                <a:gridCol w="534916">
                  <a:extLst>
                    <a:ext uri="{9D8B030D-6E8A-4147-A177-3AD203B41FA5}">
                      <a16:colId xmlns:a16="http://schemas.microsoft.com/office/drawing/2014/main" val="1535023548"/>
                    </a:ext>
                  </a:extLst>
                </a:gridCol>
                <a:gridCol w="534916">
                  <a:extLst>
                    <a:ext uri="{9D8B030D-6E8A-4147-A177-3AD203B41FA5}">
                      <a16:colId xmlns:a16="http://schemas.microsoft.com/office/drawing/2014/main" val="1129273791"/>
                    </a:ext>
                  </a:extLst>
                </a:gridCol>
                <a:gridCol w="534916">
                  <a:extLst>
                    <a:ext uri="{9D8B030D-6E8A-4147-A177-3AD203B41FA5}">
                      <a16:colId xmlns:a16="http://schemas.microsoft.com/office/drawing/2014/main" val="1382645284"/>
                    </a:ext>
                  </a:extLst>
                </a:gridCol>
                <a:gridCol w="534916">
                  <a:extLst>
                    <a:ext uri="{9D8B030D-6E8A-4147-A177-3AD203B41FA5}">
                      <a16:colId xmlns:a16="http://schemas.microsoft.com/office/drawing/2014/main" val="1972396253"/>
                    </a:ext>
                  </a:extLst>
                </a:gridCol>
                <a:gridCol w="534916">
                  <a:extLst>
                    <a:ext uri="{9D8B030D-6E8A-4147-A177-3AD203B41FA5}">
                      <a16:colId xmlns:a16="http://schemas.microsoft.com/office/drawing/2014/main" val="1906195796"/>
                    </a:ext>
                  </a:extLst>
                </a:gridCol>
                <a:gridCol w="534916">
                  <a:extLst>
                    <a:ext uri="{9D8B030D-6E8A-4147-A177-3AD203B41FA5}">
                      <a16:colId xmlns:a16="http://schemas.microsoft.com/office/drawing/2014/main" val="1483240505"/>
                    </a:ext>
                  </a:extLst>
                </a:gridCol>
              </a:tblGrid>
              <a:tr h="390036">
                <a:tc gridSpan="7">
                  <a:txBody>
                    <a:bodyPr/>
                    <a:lstStyle/>
                    <a:p>
                      <a:pPr algn="ctr" fontAlgn="ctr"/>
                      <a:r>
                        <a:rPr lang="en-US" sz="2400" u="none" strike="noStrike" dirty="0">
                          <a:effectLst/>
                        </a:rPr>
                        <a:t>June '22</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6155318"/>
                  </a:ext>
                </a:extLst>
              </a:tr>
              <a:tr h="523741">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M</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008230415"/>
                  </a:ext>
                </a:extLst>
              </a:tr>
              <a:tr h="523741">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3</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4</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804905794"/>
                  </a:ext>
                </a:extLst>
              </a:tr>
              <a:tr h="523741">
                <a:tc>
                  <a:txBody>
                    <a:bodyPr/>
                    <a:lstStyle/>
                    <a:p>
                      <a:pPr algn="ctr" fontAlgn="ctr"/>
                      <a:r>
                        <a:rPr lang="en-US" sz="2400" u="none" strike="noStrike">
                          <a:effectLst/>
                        </a:rPr>
                        <a:t>5</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6</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dirty="0">
                          <a:solidFill>
                            <a:schemeClr val="bg1">
                              <a:lumMod val="50000"/>
                            </a:schemeClr>
                          </a:solidFill>
                          <a:effectLst/>
                        </a:rPr>
                        <a:t>7</a:t>
                      </a:r>
                      <a:endParaRPr lang="en-US" sz="2400" b="0" i="0" u="none" strike="noStrike" dirty="0">
                        <a:solidFill>
                          <a:schemeClr val="bg1">
                            <a:lumMod val="50000"/>
                          </a:schemeClr>
                        </a:solidFill>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8</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9</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10</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11</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2892619755"/>
                  </a:ext>
                </a:extLst>
              </a:tr>
              <a:tr h="523741">
                <a:tc>
                  <a:txBody>
                    <a:bodyPr/>
                    <a:lstStyle/>
                    <a:p>
                      <a:pPr algn="ctr" fontAlgn="ctr"/>
                      <a:r>
                        <a:rPr lang="en-US" sz="2400" u="none" strike="noStrike">
                          <a:effectLst/>
                        </a:rPr>
                        <a:t>12</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13</a:t>
                      </a:r>
                      <a:endParaRPr lang="en-US" sz="2400" b="0" i="0" u="none" strike="noStrike">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r>
                        <a:rPr lang="en-US" sz="2400" u="none" strike="noStrike" kern="1200" dirty="0">
                          <a:solidFill>
                            <a:schemeClr val="bg1">
                              <a:lumMod val="50000"/>
                            </a:schemeClr>
                          </a:solidFill>
                          <a:effectLst/>
                          <a:latin typeface="+mn-lt"/>
                          <a:ea typeface="+mn-ea"/>
                          <a:cs typeface="+mn-cs"/>
                        </a:rPr>
                        <a:t>14</a:t>
                      </a:r>
                    </a:p>
                  </a:txBody>
                  <a:tcPr marL="5443" marR="5443" marT="5443" marB="0" anchor="ctr"/>
                </a:tc>
                <a:tc>
                  <a:txBody>
                    <a:bodyPr/>
                    <a:lstStyle/>
                    <a:p>
                      <a:pPr algn="ctr" fontAlgn="ctr"/>
                      <a:r>
                        <a:rPr lang="en-US" sz="2400" u="none" strike="noStrike">
                          <a:effectLst/>
                        </a:rPr>
                        <a:t>15</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16</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17</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18</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3893115474"/>
                  </a:ext>
                </a:extLst>
              </a:tr>
              <a:tr h="523741">
                <a:tc>
                  <a:txBody>
                    <a:bodyPr/>
                    <a:lstStyle/>
                    <a:p>
                      <a:pPr algn="ctr" fontAlgn="ctr"/>
                      <a:r>
                        <a:rPr lang="en-US" sz="2400" u="none" strike="noStrike">
                          <a:effectLst/>
                        </a:rPr>
                        <a:t>19</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20</a:t>
                      </a:r>
                      <a:endParaRPr lang="en-US" sz="2400" b="0" i="0" u="none" strike="noStrike">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r>
                        <a:rPr lang="en-US" sz="2400" u="none" strike="noStrike" kern="1200" dirty="0">
                          <a:solidFill>
                            <a:schemeClr val="bg1">
                              <a:lumMod val="50000"/>
                            </a:schemeClr>
                          </a:solidFill>
                          <a:effectLst/>
                          <a:latin typeface="+mn-lt"/>
                          <a:ea typeface="+mn-ea"/>
                          <a:cs typeface="+mn-cs"/>
                        </a:rPr>
                        <a:t>21</a:t>
                      </a:r>
                    </a:p>
                  </a:txBody>
                  <a:tcPr marL="5443" marR="5443" marT="5443" marB="0" anchor="ctr"/>
                </a:tc>
                <a:tc>
                  <a:txBody>
                    <a:bodyPr/>
                    <a:lstStyle/>
                    <a:p>
                      <a:pPr algn="ctr" fontAlgn="ctr"/>
                      <a:r>
                        <a:rPr lang="en-US" sz="2400" u="none" strike="noStrike">
                          <a:effectLst/>
                        </a:rPr>
                        <a:t>22</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23</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24</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25</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3777630749"/>
                  </a:ext>
                </a:extLst>
              </a:tr>
              <a:tr h="523741">
                <a:tc>
                  <a:txBody>
                    <a:bodyPr/>
                    <a:lstStyle/>
                    <a:p>
                      <a:pPr algn="ctr" fontAlgn="ctr"/>
                      <a:r>
                        <a:rPr lang="en-US" sz="2400" u="none" strike="noStrike" dirty="0">
                          <a:effectLst/>
                        </a:rPr>
                        <a:t>26</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27</a:t>
                      </a:r>
                      <a:endParaRPr lang="en-US" sz="2400" b="0" i="0" u="none" strike="noStrike">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r>
                        <a:rPr lang="en-US" sz="2400" b="1" u="none" strike="noStrike" kern="1200" dirty="0">
                          <a:solidFill>
                            <a:srgbClr val="C00000"/>
                          </a:solidFill>
                          <a:effectLst/>
                          <a:latin typeface="+mn-lt"/>
                          <a:ea typeface="+mn-ea"/>
                          <a:cs typeface="+mn-cs"/>
                        </a:rPr>
                        <a:t>28</a:t>
                      </a:r>
                    </a:p>
                  </a:txBody>
                  <a:tcPr marL="5443" marR="5443" marT="5443" marB="0" anchor="ctr"/>
                </a:tc>
                <a:tc>
                  <a:txBody>
                    <a:bodyPr/>
                    <a:lstStyle/>
                    <a:p>
                      <a:pPr algn="ctr" fontAlgn="ctr"/>
                      <a:r>
                        <a:rPr lang="en-US" sz="2400" u="none" strike="noStrike" dirty="0">
                          <a:effectLst/>
                        </a:rPr>
                        <a:t>29</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30</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81256473"/>
                  </a:ext>
                </a:extLst>
              </a:tr>
            </a:tbl>
          </a:graphicData>
        </a:graphic>
      </p:graphicFrame>
      <p:sp>
        <p:nvSpPr>
          <p:cNvPr id="9" name="Oval 8">
            <a:extLst>
              <a:ext uri="{FF2B5EF4-FFF2-40B4-BE49-F238E27FC236}">
                <a16:creationId xmlns:a16="http://schemas.microsoft.com/office/drawing/2014/main" id="{D4CBD762-C586-3B8C-0F50-FFF4CD1E0A24}"/>
              </a:ext>
            </a:extLst>
          </p:cNvPr>
          <p:cNvSpPr/>
          <p:nvPr/>
        </p:nvSpPr>
        <p:spPr bwMode="auto">
          <a:xfrm>
            <a:off x="5364088" y="3212976"/>
            <a:ext cx="504056" cy="720080"/>
          </a:xfrm>
          <a:prstGeom prst="ellipse">
            <a:avLst/>
          </a:prstGeom>
          <a:noFill/>
          <a:ln w="1905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noFill/>
              <a:effectLst/>
              <a:latin typeface="Times New Roman" charset="0"/>
              <a:ea typeface="ＭＳ Ｐゴシック" charset="0"/>
              <a:cs typeface="ＭＳ Ｐゴシック" charset="0"/>
            </a:endParaRPr>
          </a:p>
        </p:txBody>
      </p:sp>
      <p:sp>
        <p:nvSpPr>
          <p:cNvPr id="15" name="Arrow: Right 14">
            <a:extLst>
              <a:ext uri="{FF2B5EF4-FFF2-40B4-BE49-F238E27FC236}">
                <a16:creationId xmlns:a16="http://schemas.microsoft.com/office/drawing/2014/main" id="{094124CE-B31E-B0FD-22E6-7E74B34EE2FD}"/>
              </a:ext>
            </a:extLst>
          </p:cNvPr>
          <p:cNvSpPr/>
          <p:nvPr/>
        </p:nvSpPr>
        <p:spPr bwMode="auto">
          <a:xfrm rot="16200000">
            <a:off x="4351217" y="4729903"/>
            <a:ext cx="2520280" cy="92658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24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Plenary</a:t>
            </a:r>
          </a:p>
        </p:txBody>
      </p:sp>
      <p:sp>
        <p:nvSpPr>
          <p:cNvPr id="2" name="Oval 1">
            <a:extLst>
              <a:ext uri="{FF2B5EF4-FFF2-40B4-BE49-F238E27FC236}">
                <a16:creationId xmlns:a16="http://schemas.microsoft.com/office/drawing/2014/main" id="{D9091F20-F73E-CD04-AAF3-2AC567ABB409}"/>
              </a:ext>
            </a:extLst>
          </p:cNvPr>
          <p:cNvSpPr/>
          <p:nvPr/>
        </p:nvSpPr>
        <p:spPr bwMode="auto">
          <a:xfrm>
            <a:off x="1547664" y="4869160"/>
            <a:ext cx="504056" cy="504056"/>
          </a:xfrm>
          <a:prstGeom prst="ellipse">
            <a:avLst/>
          </a:prstGeom>
          <a:solidFill>
            <a:schemeClr val="accent2">
              <a:lumMod val="40000"/>
              <a:lumOff val="60000"/>
              <a:alpha val="30000"/>
            </a:schemeClr>
          </a:solidFill>
          <a:ln w="317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612490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19</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463031"/>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lstStyle/>
          <a:p>
            <a:r>
              <a:rPr lang="en-US" dirty="0"/>
              <a:t>Teleconference / Virtual Meeting</a:t>
            </a:r>
          </a:p>
          <a:p>
            <a:r>
              <a:rPr lang="en-US" dirty="0"/>
              <a:t>June 29</a:t>
            </a:r>
            <a:r>
              <a:rPr lang="en-US" baseline="30000" dirty="0"/>
              <a:t>th</a:t>
            </a:r>
            <a:r>
              <a:rPr lang="en-US" dirty="0"/>
              <a:t>, 2022</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1865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pic>
        <p:nvPicPr>
          <p:cNvPr id="3074" name="Picture 2">
            <a:extLst>
              <a:ext uri="{FF2B5EF4-FFF2-40B4-BE49-F238E27FC236}">
                <a16:creationId xmlns:a16="http://schemas.microsoft.com/office/drawing/2014/main" id="{6F83986E-C5D0-476F-EF55-F07A3F62A5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045" b="27705"/>
          <a:stretch/>
        </p:blipFill>
        <p:spPr bwMode="auto">
          <a:xfrm>
            <a:off x="1865312" y="753276"/>
            <a:ext cx="5486400" cy="4114800"/>
          </a:xfrm>
          <a:prstGeom prst="rect">
            <a:avLst/>
          </a:prstGeom>
          <a:solidFill>
            <a:srgbClr val="FFFFFF"/>
          </a:solidFill>
        </p:spPr>
      </p:pic>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20</a:t>
            </a:fld>
            <a:endParaRPr lang="en-US" altLang="en-US">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t>Formal motions: WG voters</a:t>
            </a:r>
          </a:p>
          <a:p>
            <a:pPr marL="857250" lvl="1" indent="-457200">
              <a:buFont typeface="Arial" panose="020B0604020202020204" pitchFamily="34" charset="0"/>
              <a:buChar char="•"/>
            </a:pPr>
            <a:r>
              <a:rPr lang="en-US" dirty="0"/>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4</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626071"/>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p:txBody>
          <a:bodyPr>
            <a:normAutofit lnSpcReduction="10000"/>
          </a:bodyPr>
          <a:lstStyle/>
          <a:p>
            <a:pPr marL="514350" indent="-514350">
              <a:buFont typeface="Arial" panose="020B0604020202020204" pitchFamily="34" charset="0"/>
              <a:buAutoNum type="arabicPeriod"/>
            </a:pPr>
            <a:r>
              <a:rPr lang="en-US" altLang="en-US" dirty="0"/>
              <a:t>Opening and meeting preamble</a:t>
            </a:r>
          </a:p>
          <a:p>
            <a:pPr marL="514350" indent="-514350">
              <a:buFont typeface="Arial" panose="020B0604020202020204" pitchFamily="34" charset="0"/>
              <a:buAutoNum type="arabicPeriod"/>
            </a:pPr>
            <a:r>
              <a:rPr lang="en-US" altLang="en-US" dirty="0"/>
              <a:t>Recap and Reminders </a:t>
            </a:r>
          </a:p>
          <a:p>
            <a:pPr marL="514350" indent="-514350">
              <a:buFont typeface="Arial" panose="020B0604020202020204" pitchFamily="34" charset="0"/>
              <a:buAutoNum type="arabicPeriod"/>
            </a:pPr>
            <a:r>
              <a:rPr lang="en-US" altLang="en-US" dirty="0"/>
              <a:t>Technical discussions</a:t>
            </a:r>
          </a:p>
          <a:p>
            <a:pPr marL="914400" lvl="1" indent="-514350">
              <a:buFont typeface="+mj-lt"/>
              <a:buAutoNum type="alphaLcPeriod"/>
            </a:pPr>
            <a:r>
              <a:rPr lang="en-US" altLang="en-US" dirty="0"/>
              <a:t>LDPC Analysis Update </a:t>
            </a:r>
          </a:p>
          <a:p>
            <a:pPr marL="514350" indent="-514350">
              <a:buFont typeface="Arial" panose="020B0604020202020204" pitchFamily="34" charset="0"/>
              <a:buAutoNum type="arabicPeriod"/>
            </a:pPr>
            <a:r>
              <a:rPr lang="en-US" altLang="en-US" dirty="0"/>
              <a:t>Progressing to drafting</a:t>
            </a:r>
          </a:p>
          <a:p>
            <a:pPr marL="914400" lvl="1" indent="-514350">
              <a:buFont typeface="+mj-lt"/>
              <a:buAutoNum type="alphaLcPeriod"/>
            </a:pPr>
            <a:r>
              <a:rPr lang="en-US" altLang="en-US" dirty="0"/>
              <a:t>Status for convergence</a:t>
            </a:r>
          </a:p>
          <a:p>
            <a:pPr marL="514350" indent="-514350">
              <a:buFont typeface="Arial" panose="020B0604020202020204" pitchFamily="34" charset="0"/>
              <a:buAutoNum type="arabicPeriod"/>
            </a:pPr>
            <a:r>
              <a:rPr lang="en-US" altLang="en-US" dirty="0"/>
              <a:t>Next steps</a:t>
            </a:r>
          </a:p>
          <a:p>
            <a:pPr marL="914400" lvl="1" indent="-514350">
              <a:buFont typeface="+mj-lt"/>
              <a:buAutoNum type="alphaLcPeriod"/>
            </a:pPr>
            <a:r>
              <a:rPr lang="en-US" altLang="en-US" dirty="0"/>
              <a:t>July agenda review </a:t>
            </a:r>
          </a:p>
          <a:p>
            <a:pPr marL="514350" indent="-514350">
              <a:buFont typeface="Arial" panose="020B0604020202020204" pitchFamily="34" charset="0"/>
              <a:buAutoNum type="arabicPeriod"/>
            </a:pPr>
            <a:r>
              <a:rPr lang="en-US" altLang="en-US" dirty="0"/>
              <a:t>Any other Business</a:t>
            </a:r>
          </a:p>
          <a:p>
            <a:pPr marL="514350" indent="-514350">
              <a:buFont typeface="Arial" panose="020B0604020202020204" pitchFamily="34" charset="0"/>
              <a:buAutoNum type="arabicPeriod"/>
            </a:pPr>
            <a:endParaRPr lang="en-US" altLang="en-US"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6</a:t>
            </a:fld>
            <a:endParaRPr lang="en-US" altLang="en-US">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772816"/>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a:p>
        </p:txBody>
      </p:sp>
    </p:spTree>
    <p:extLst>
      <p:ext uri="{BB962C8B-B14F-4D97-AF65-F5344CB8AC3E}">
        <p14:creationId xmlns:p14="http://schemas.microsoft.com/office/powerpoint/2010/main" val="3850218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8</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899270" y="188640"/>
            <a:ext cx="6624736" cy="450662"/>
          </a:xfrm>
        </p:spPr>
        <p:txBody>
          <a:bodyPr>
            <a:normAutofit/>
          </a:bodyPr>
          <a:lstStyle/>
          <a:p>
            <a:r>
              <a:rPr lang="en-US" sz="20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9</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293205" y="5741182"/>
            <a:ext cx="4733544" cy="276999"/>
          </a:xfrm>
          <a:prstGeom prst="rect">
            <a:avLst/>
          </a:prstGeom>
          <a:noFill/>
        </p:spPr>
        <p:txBody>
          <a:bodyPr wrap="square">
            <a:spAutoFit/>
          </a:bodyPr>
          <a:lstStyle/>
          <a:p>
            <a:r>
              <a:rPr lang="en-US" sz="1200" b="0" i="0" u="none" strike="noStrike" dirty="0">
                <a:solidFill>
                  <a:srgbClr val="000000"/>
                </a:solidFill>
                <a:effectLst/>
                <a:latin typeface="Calibri" panose="020F0502020204030204" pitchFamily="34" charset="0"/>
              </a:rPr>
              <a:t>Notes:  SASB/</a:t>
            </a:r>
            <a:r>
              <a:rPr lang="en-US" sz="1200" b="0" i="0" u="none" strike="noStrike" dirty="0" err="1">
                <a:solidFill>
                  <a:srgbClr val="000000"/>
                </a:solidFill>
                <a:effectLst/>
                <a:latin typeface="Calibri" panose="020F0502020204030204" pitchFamily="34" charset="0"/>
              </a:rPr>
              <a:t>RevCom</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schdule</a:t>
            </a:r>
            <a:r>
              <a:rPr lang="en-US" sz="1200" b="0" i="0" u="none" strike="noStrike" dirty="0">
                <a:solidFill>
                  <a:srgbClr val="000000"/>
                </a:solidFill>
                <a:effectLst/>
                <a:latin typeface="Calibri" panose="020F0502020204030204" pitchFamily="34" charset="0"/>
              </a:rPr>
              <a:t> for 2024 a guess</a:t>
            </a:r>
            <a:r>
              <a:rPr lang="en-US"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395536" y="595695"/>
          <a:ext cx="8568957" cy="5857641"/>
        </p:xfrm>
        <a:graphic>
          <a:graphicData uri="http://schemas.openxmlformats.org/drawingml/2006/table">
            <a:tbl>
              <a:tblPr/>
              <a:tblGrid>
                <a:gridCol w="1079841">
                  <a:extLst>
                    <a:ext uri="{9D8B030D-6E8A-4147-A177-3AD203B41FA5}">
                      <a16:colId xmlns:a16="http://schemas.microsoft.com/office/drawing/2014/main" val="859022375"/>
                    </a:ext>
                  </a:extLst>
                </a:gridCol>
                <a:gridCol w="197082">
                  <a:extLst>
                    <a:ext uri="{9D8B030D-6E8A-4147-A177-3AD203B41FA5}">
                      <a16:colId xmlns:a16="http://schemas.microsoft.com/office/drawing/2014/main" val="3056671812"/>
                    </a:ext>
                  </a:extLst>
                </a:gridCol>
                <a:gridCol w="197082">
                  <a:extLst>
                    <a:ext uri="{9D8B030D-6E8A-4147-A177-3AD203B41FA5}">
                      <a16:colId xmlns:a16="http://schemas.microsoft.com/office/drawing/2014/main" val="2801988721"/>
                    </a:ext>
                  </a:extLst>
                </a:gridCol>
                <a:gridCol w="197082">
                  <a:extLst>
                    <a:ext uri="{9D8B030D-6E8A-4147-A177-3AD203B41FA5}">
                      <a16:colId xmlns:a16="http://schemas.microsoft.com/office/drawing/2014/main" val="3486883837"/>
                    </a:ext>
                  </a:extLst>
                </a:gridCol>
                <a:gridCol w="197082">
                  <a:extLst>
                    <a:ext uri="{9D8B030D-6E8A-4147-A177-3AD203B41FA5}">
                      <a16:colId xmlns:a16="http://schemas.microsoft.com/office/drawing/2014/main" val="2943955052"/>
                    </a:ext>
                  </a:extLst>
                </a:gridCol>
                <a:gridCol w="197082">
                  <a:extLst>
                    <a:ext uri="{9D8B030D-6E8A-4147-A177-3AD203B41FA5}">
                      <a16:colId xmlns:a16="http://schemas.microsoft.com/office/drawing/2014/main" val="1635642405"/>
                    </a:ext>
                  </a:extLst>
                </a:gridCol>
                <a:gridCol w="197082">
                  <a:extLst>
                    <a:ext uri="{9D8B030D-6E8A-4147-A177-3AD203B41FA5}">
                      <a16:colId xmlns:a16="http://schemas.microsoft.com/office/drawing/2014/main" val="4247004466"/>
                    </a:ext>
                  </a:extLst>
                </a:gridCol>
                <a:gridCol w="197082">
                  <a:extLst>
                    <a:ext uri="{9D8B030D-6E8A-4147-A177-3AD203B41FA5}">
                      <a16:colId xmlns:a16="http://schemas.microsoft.com/office/drawing/2014/main" val="722315258"/>
                    </a:ext>
                  </a:extLst>
                </a:gridCol>
                <a:gridCol w="197082">
                  <a:extLst>
                    <a:ext uri="{9D8B030D-6E8A-4147-A177-3AD203B41FA5}">
                      <a16:colId xmlns:a16="http://schemas.microsoft.com/office/drawing/2014/main" val="2755150756"/>
                    </a:ext>
                  </a:extLst>
                </a:gridCol>
                <a:gridCol w="197082">
                  <a:extLst>
                    <a:ext uri="{9D8B030D-6E8A-4147-A177-3AD203B41FA5}">
                      <a16:colId xmlns:a16="http://schemas.microsoft.com/office/drawing/2014/main" val="1837462061"/>
                    </a:ext>
                  </a:extLst>
                </a:gridCol>
                <a:gridCol w="197082">
                  <a:extLst>
                    <a:ext uri="{9D8B030D-6E8A-4147-A177-3AD203B41FA5}">
                      <a16:colId xmlns:a16="http://schemas.microsoft.com/office/drawing/2014/main" val="1694553603"/>
                    </a:ext>
                  </a:extLst>
                </a:gridCol>
                <a:gridCol w="197082">
                  <a:extLst>
                    <a:ext uri="{9D8B030D-6E8A-4147-A177-3AD203B41FA5}">
                      <a16:colId xmlns:a16="http://schemas.microsoft.com/office/drawing/2014/main" val="805340123"/>
                    </a:ext>
                  </a:extLst>
                </a:gridCol>
                <a:gridCol w="197082">
                  <a:extLst>
                    <a:ext uri="{9D8B030D-6E8A-4147-A177-3AD203B41FA5}">
                      <a16:colId xmlns:a16="http://schemas.microsoft.com/office/drawing/2014/main" val="204235997"/>
                    </a:ext>
                  </a:extLst>
                </a:gridCol>
                <a:gridCol w="197082">
                  <a:extLst>
                    <a:ext uri="{9D8B030D-6E8A-4147-A177-3AD203B41FA5}">
                      <a16:colId xmlns:a16="http://schemas.microsoft.com/office/drawing/2014/main" val="315157008"/>
                    </a:ext>
                  </a:extLst>
                </a:gridCol>
                <a:gridCol w="197082">
                  <a:extLst>
                    <a:ext uri="{9D8B030D-6E8A-4147-A177-3AD203B41FA5}">
                      <a16:colId xmlns:a16="http://schemas.microsoft.com/office/drawing/2014/main" val="1414150232"/>
                    </a:ext>
                  </a:extLst>
                </a:gridCol>
                <a:gridCol w="197082">
                  <a:extLst>
                    <a:ext uri="{9D8B030D-6E8A-4147-A177-3AD203B41FA5}">
                      <a16:colId xmlns:a16="http://schemas.microsoft.com/office/drawing/2014/main" val="1197699624"/>
                    </a:ext>
                  </a:extLst>
                </a:gridCol>
                <a:gridCol w="197082">
                  <a:extLst>
                    <a:ext uri="{9D8B030D-6E8A-4147-A177-3AD203B41FA5}">
                      <a16:colId xmlns:a16="http://schemas.microsoft.com/office/drawing/2014/main" val="1106251956"/>
                    </a:ext>
                  </a:extLst>
                </a:gridCol>
                <a:gridCol w="197082">
                  <a:extLst>
                    <a:ext uri="{9D8B030D-6E8A-4147-A177-3AD203B41FA5}">
                      <a16:colId xmlns:a16="http://schemas.microsoft.com/office/drawing/2014/main" val="3499333147"/>
                    </a:ext>
                  </a:extLst>
                </a:gridCol>
                <a:gridCol w="197082">
                  <a:extLst>
                    <a:ext uri="{9D8B030D-6E8A-4147-A177-3AD203B41FA5}">
                      <a16:colId xmlns:a16="http://schemas.microsoft.com/office/drawing/2014/main" val="330155105"/>
                    </a:ext>
                  </a:extLst>
                </a:gridCol>
                <a:gridCol w="197082">
                  <a:extLst>
                    <a:ext uri="{9D8B030D-6E8A-4147-A177-3AD203B41FA5}">
                      <a16:colId xmlns:a16="http://schemas.microsoft.com/office/drawing/2014/main" val="423061777"/>
                    </a:ext>
                  </a:extLst>
                </a:gridCol>
                <a:gridCol w="197082">
                  <a:extLst>
                    <a:ext uri="{9D8B030D-6E8A-4147-A177-3AD203B41FA5}">
                      <a16:colId xmlns:a16="http://schemas.microsoft.com/office/drawing/2014/main" val="1243999009"/>
                    </a:ext>
                  </a:extLst>
                </a:gridCol>
                <a:gridCol w="197082">
                  <a:extLst>
                    <a:ext uri="{9D8B030D-6E8A-4147-A177-3AD203B41FA5}">
                      <a16:colId xmlns:a16="http://schemas.microsoft.com/office/drawing/2014/main" val="210366518"/>
                    </a:ext>
                  </a:extLst>
                </a:gridCol>
                <a:gridCol w="197082">
                  <a:extLst>
                    <a:ext uri="{9D8B030D-6E8A-4147-A177-3AD203B41FA5}">
                      <a16:colId xmlns:a16="http://schemas.microsoft.com/office/drawing/2014/main" val="3447638966"/>
                    </a:ext>
                  </a:extLst>
                </a:gridCol>
                <a:gridCol w="197082">
                  <a:extLst>
                    <a:ext uri="{9D8B030D-6E8A-4147-A177-3AD203B41FA5}">
                      <a16:colId xmlns:a16="http://schemas.microsoft.com/office/drawing/2014/main" val="2903488451"/>
                    </a:ext>
                  </a:extLst>
                </a:gridCol>
                <a:gridCol w="197082">
                  <a:extLst>
                    <a:ext uri="{9D8B030D-6E8A-4147-A177-3AD203B41FA5}">
                      <a16:colId xmlns:a16="http://schemas.microsoft.com/office/drawing/2014/main" val="1062964703"/>
                    </a:ext>
                  </a:extLst>
                </a:gridCol>
                <a:gridCol w="197082">
                  <a:extLst>
                    <a:ext uri="{9D8B030D-6E8A-4147-A177-3AD203B41FA5}">
                      <a16:colId xmlns:a16="http://schemas.microsoft.com/office/drawing/2014/main" val="1234199519"/>
                    </a:ext>
                  </a:extLst>
                </a:gridCol>
                <a:gridCol w="197082">
                  <a:extLst>
                    <a:ext uri="{9D8B030D-6E8A-4147-A177-3AD203B41FA5}">
                      <a16:colId xmlns:a16="http://schemas.microsoft.com/office/drawing/2014/main" val="2272667793"/>
                    </a:ext>
                  </a:extLst>
                </a:gridCol>
                <a:gridCol w="197082">
                  <a:extLst>
                    <a:ext uri="{9D8B030D-6E8A-4147-A177-3AD203B41FA5}">
                      <a16:colId xmlns:a16="http://schemas.microsoft.com/office/drawing/2014/main" val="4088176425"/>
                    </a:ext>
                  </a:extLst>
                </a:gridCol>
                <a:gridCol w="197082">
                  <a:extLst>
                    <a:ext uri="{9D8B030D-6E8A-4147-A177-3AD203B41FA5}">
                      <a16:colId xmlns:a16="http://schemas.microsoft.com/office/drawing/2014/main" val="3962572487"/>
                    </a:ext>
                  </a:extLst>
                </a:gridCol>
                <a:gridCol w="197082">
                  <a:extLst>
                    <a:ext uri="{9D8B030D-6E8A-4147-A177-3AD203B41FA5}">
                      <a16:colId xmlns:a16="http://schemas.microsoft.com/office/drawing/2014/main" val="4109095285"/>
                    </a:ext>
                  </a:extLst>
                </a:gridCol>
                <a:gridCol w="197082">
                  <a:extLst>
                    <a:ext uri="{9D8B030D-6E8A-4147-A177-3AD203B41FA5}">
                      <a16:colId xmlns:a16="http://schemas.microsoft.com/office/drawing/2014/main" val="767843840"/>
                    </a:ext>
                  </a:extLst>
                </a:gridCol>
                <a:gridCol w="197082">
                  <a:extLst>
                    <a:ext uri="{9D8B030D-6E8A-4147-A177-3AD203B41FA5}">
                      <a16:colId xmlns:a16="http://schemas.microsoft.com/office/drawing/2014/main" val="1761253281"/>
                    </a:ext>
                  </a:extLst>
                </a:gridCol>
                <a:gridCol w="197082">
                  <a:extLst>
                    <a:ext uri="{9D8B030D-6E8A-4147-A177-3AD203B41FA5}">
                      <a16:colId xmlns:a16="http://schemas.microsoft.com/office/drawing/2014/main" val="3088102511"/>
                    </a:ext>
                  </a:extLst>
                </a:gridCol>
                <a:gridCol w="197082">
                  <a:extLst>
                    <a:ext uri="{9D8B030D-6E8A-4147-A177-3AD203B41FA5}">
                      <a16:colId xmlns:a16="http://schemas.microsoft.com/office/drawing/2014/main" val="1106079071"/>
                    </a:ext>
                  </a:extLst>
                </a:gridCol>
                <a:gridCol w="197082">
                  <a:extLst>
                    <a:ext uri="{9D8B030D-6E8A-4147-A177-3AD203B41FA5}">
                      <a16:colId xmlns:a16="http://schemas.microsoft.com/office/drawing/2014/main" val="2112302469"/>
                    </a:ext>
                  </a:extLst>
                </a:gridCol>
                <a:gridCol w="197082">
                  <a:extLst>
                    <a:ext uri="{9D8B030D-6E8A-4147-A177-3AD203B41FA5}">
                      <a16:colId xmlns:a16="http://schemas.microsoft.com/office/drawing/2014/main" val="875399749"/>
                    </a:ext>
                  </a:extLst>
                </a:gridCol>
                <a:gridCol w="197082">
                  <a:extLst>
                    <a:ext uri="{9D8B030D-6E8A-4147-A177-3AD203B41FA5}">
                      <a16:colId xmlns:a16="http://schemas.microsoft.com/office/drawing/2014/main" val="4011572350"/>
                    </a:ext>
                  </a:extLst>
                </a:gridCol>
                <a:gridCol w="197082">
                  <a:extLst>
                    <a:ext uri="{9D8B030D-6E8A-4147-A177-3AD203B41FA5}">
                      <a16:colId xmlns:a16="http://schemas.microsoft.com/office/drawing/2014/main" val="118711575"/>
                    </a:ext>
                  </a:extLst>
                </a:gridCol>
                <a:gridCol w="197082">
                  <a:extLst>
                    <a:ext uri="{9D8B030D-6E8A-4147-A177-3AD203B41FA5}">
                      <a16:colId xmlns:a16="http://schemas.microsoft.com/office/drawing/2014/main" val="1721140086"/>
                    </a:ext>
                  </a:extLst>
                </a:gridCol>
              </a:tblGrid>
              <a:tr h="266473">
                <a:tc>
                  <a:txBody>
                    <a:bodyPr/>
                    <a:lstStyle/>
                    <a:p>
                      <a:pPr algn="l" fontAlgn="b"/>
                      <a:r>
                        <a:rPr lang="en-US" sz="800" b="0" i="0" u="none" strike="noStrike">
                          <a:solidFill>
                            <a:srgbClr val="000000"/>
                          </a:solidFill>
                          <a:effectLst/>
                          <a:latin typeface="Calibri" panose="020F0502020204030204" pitchFamily="34" charset="0"/>
                        </a:rPr>
                        <a:t>Proposed project schedule</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Nov-21</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Dec-21</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Nov-24</a:t>
                      </a: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754048683"/>
                  </a:ext>
                </a:extLst>
              </a:tr>
              <a:tr h="119419">
                <a:tc>
                  <a:txBody>
                    <a:bodyPr/>
                    <a:lstStyle/>
                    <a:p>
                      <a:pPr algn="l" fontAlgn="b"/>
                      <a:r>
                        <a:rPr lang="en-US" sz="800" b="0" i="0" u="none" strike="noStrike">
                          <a:solidFill>
                            <a:srgbClr val="000000"/>
                          </a:solidFill>
                          <a:effectLst/>
                          <a:latin typeface="Calibri" panose="020F0502020204030204" pitchFamily="34" charset="0"/>
                        </a:rPr>
                        <a:t>Call for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63354957"/>
                  </a:ext>
                </a:extLst>
              </a:tr>
              <a:tr h="236692">
                <a:tc>
                  <a:txBody>
                    <a:bodyPr/>
                    <a:lstStyle/>
                    <a:p>
                      <a:pPr algn="l" fontAlgn="b"/>
                      <a:r>
                        <a:rPr lang="en-US" sz="800" b="0" i="0" u="none" strike="noStrike">
                          <a:solidFill>
                            <a:srgbClr val="000000"/>
                          </a:solidFill>
                          <a:effectLst/>
                          <a:latin typeface="Calibri" panose="020F0502020204030204" pitchFamily="34" charset="0"/>
                        </a:rPr>
                        <a:t>Hear and evaluate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592098040"/>
                  </a:ext>
                </a:extLst>
              </a:tr>
              <a:tr h="236692">
                <a:tc>
                  <a:txBody>
                    <a:bodyPr/>
                    <a:lstStyle/>
                    <a:p>
                      <a:pPr algn="l" fontAlgn="b"/>
                      <a:r>
                        <a:rPr lang="en-US" sz="800" b="0" i="0" u="none" strike="noStrike">
                          <a:solidFill>
                            <a:srgbClr val="000000"/>
                          </a:solidFill>
                          <a:effectLst/>
                          <a:latin typeface="Calibri" panose="020F0502020204030204" pitchFamily="34" charset="0"/>
                        </a:rPr>
                        <a:t>Cut-off for new proposals, PHY</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52197904"/>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MAC</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229021214"/>
                  </a:ext>
                </a:extLst>
              </a:tr>
              <a:tr h="353964">
                <a:tc>
                  <a:txBody>
                    <a:bodyPr/>
                    <a:lstStyle/>
                    <a:p>
                      <a:pPr algn="l" fontAlgn="b"/>
                      <a:r>
                        <a:rPr lang="en-US" sz="800" b="0" i="0" u="none" strike="noStrike">
                          <a:solidFill>
                            <a:srgbClr val="000000"/>
                          </a:solidFill>
                          <a:effectLst/>
                          <a:latin typeface="Calibri" panose="020F0502020204030204" pitchFamily="34" charset="0"/>
                        </a:rPr>
                        <a:t>Integrate poposals/contributions into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41120262"/>
                  </a:ext>
                </a:extLst>
              </a:tr>
              <a:tr h="119419">
                <a:tc>
                  <a:txBody>
                    <a:bodyPr/>
                    <a:lstStyle/>
                    <a:p>
                      <a:pPr algn="l" fontAlgn="b"/>
                      <a:r>
                        <a:rPr lang="en-US" sz="800" b="0" i="0" u="none" strike="noStrike">
                          <a:solidFill>
                            <a:srgbClr val="000000"/>
                          </a:solidFill>
                          <a:effectLst/>
                          <a:latin typeface="Calibri" panose="020F0502020204030204" pitchFamily="34" charset="0"/>
                        </a:rPr>
                        <a:t>Develop draft from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484602179"/>
                  </a:ext>
                </a:extLst>
              </a:tr>
              <a:tr h="119419">
                <a:tc>
                  <a:txBody>
                    <a:bodyPr/>
                    <a:lstStyle/>
                    <a:p>
                      <a:pPr algn="l" fontAlgn="b"/>
                      <a:r>
                        <a:rPr lang="en-US" sz="800" b="0" i="0" u="none" strike="noStrike">
                          <a:solidFill>
                            <a:srgbClr val="000000"/>
                          </a:solidFill>
                          <a:effectLst/>
                          <a:latin typeface="Calibri" panose="020F0502020204030204" pitchFamily="34" charset="0"/>
                        </a:rPr>
                        <a:t>Draft 0</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122470232"/>
                  </a:ext>
                </a:extLst>
              </a:tr>
              <a:tr h="236692">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92765712"/>
                  </a:ext>
                </a:extLst>
              </a:tr>
              <a:tr h="236692">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250532966"/>
                  </a:ext>
                </a:extLst>
              </a:tr>
              <a:tr h="236692">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807331602"/>
                  </a:ext>
                </a:extLst>
              </a:tr>
              <a:tr h="119419">
                <a:tc>
                  <a:txBody>
                    <a:bodyPr/>
                    <a:lstStyle/>
                    <a:p>
                      <a:pPr algn="ctr" fontAlgn="b"/>
                      <a:r>
                        <a:rPr lang="en-US" sz="800" b="0" i="0" u="none" strike="noStrike">
                          <a:solidFill>
                            <a:srgbClr val="3F3F76"/>
                          </a:solidFill>
                          <a:effectLst/>
                          <a:latin typeface="Calibri" panose="020F0502020204030204" pitchFamily="34" charset="0"/>
                        </a:rPr>
                        <a:t>First letter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78362126"/>
                  </a:ext>
                </a:extLst>
              </a:tr>
              <a:tr h="178187">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319822025"/>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6074031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27567655"/>
                  </a:ext>
                </a:extLst>
              </a:tr>
              <a:tr h="236692">
                <a:tc>
                  <a:txBody>
                    <a:bodyPr/>
                    <a:lstStyle/>
                    <a:p>
                      <a:pPr algn="l" fontAlgn="b"/>
                      <a:r>
                        <a:rPr lang="en-US" sz="800" b="0" i="0" u="none" strike="noStrike">
                          <a:solidFill>
                            <a:srgbClr val="9C5700"/>
                          </a:solidFill>
                          <a:effectLst/>
                          <a:latin typeface="Calibri" panose="020F0502020204030204" pitchFamily="34" charset="0"/>
                        </a:rPr>
                        <a:t>Conditional approval for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185908550"/>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18537944"/>
                  </a:ext>
                </a:extLst>
              </a:tr>
              <a:tr h="266473">
                <a:tc>
                  <a:txBody>
                    <a:bodyPr/>
                    <a:lstStyle/>
                    <a:p>
                      <a:pPr algn="l" fontAlgn="b"/>
                      <a:r>
                        <a:rPr lang="en-US" sz="800" b="0" i="0" u="none" strike="noStrike">
                          <a:solidFill>
                            <a:srgbClr val="000000"/>
                          </a:solidFill>
                          <a:effectLst/>
                          <a:latin typeface="Calibri" panose="020F0502020204030204" pitchFamily="34" charset="0"/>
                        </a:rPr>
                        <a:t>Comment resolution, 2nd recirc and final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86936665"/>
                  </a:ext>
                </a:extLst>
              </a:tr>
              <a:tr h="119419">
                <a:tc>
                  <a:txBody>
                    <a:bodyPr/>
                    <a:lstStyle/>
                    <a:p>
                      <a:pPr algn="l" fontAlgn="b"/>
                      <a:r>
                        <a:rPr lang="en-US" sz="800" b="0" i="0" u="none" strike="noStrike">
                          <a:solidFill>
                            <a:srgbClr val="FFFFFF"/>
                          </a:solidFill>
                          <a:effectLst/>
                          <a:latin typeface="Calibri" panose="020F0502020204030204" pitchFamily="34" charset="0"/>
                        </a:rPr>
                        <a:t>First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26868868"/>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54832120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17839258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26559833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11637180"/>
                  </a:ext>
                </a:extLst>
              </a:tr>
              <a:tr h="236692">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871386347"/>
                  </a:ext>
                </a:extLst>
              </a:tr>
              <a:tr h="353964">
                <a:tc>
                  <a:txBody>
                    <a:bodyPr/>
                    <a:lstStyle/>
                    <a:p>
                      <a:pPr algn="l" fontAlgn="b"/>
                      <a:r>
                        <a:rPr lang="en-US" sz="800" b="0" i="0" u="none" strike="noStrike">
                          <a:solidFill>
                            <a:srgbClr val="9C5700"/>
                          </a:solidFill>
                          <a:effectLst/>
                          <a:latin typeface="Calibri" panose="020F0502020204030204" pitchFamily="34" charset="0"/>
                        </a:rPr>
                        <a:t>Conditional or unconditional approval to RevCom</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541026467"/>
                  </a:ext>
                </a:extLst>
              </a:tr>
              <a:tr h="236692">
                <a:tc>
                  <a:txBody>
                    <a:bodyPr/>
                    <a:lstStyle/>
                    <a:p>
                      <a:pPr algn="l" fontAlgn="b"/>
                      <a:r>
                        <a:rPr lang="en-US" sz="800" b="0" i="0" u="none" strike="noStrike">
                          <a:solidFill>
                            <a:srgbClr val="000000"/>
                          </a:solidFill>
                          <a:effectLst/>
                          <a:latin typeface="Calibri" panose="020F0502020204030204" pitchFamily="34" charset="0"/>
                        </a:rPr>
                        <a:t>Optional 3rd SA recirc if needed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119419">
                <a:tc>
                  <a:txBody>
                    <a:bodyPr/>
                    <a:lstStyle/>
                    <a:p>
                      <a:pPr algn="l" fontAlgn="b"/>
                      <a:r>
                        <a:rPr lang="en-US" sz="800" b="0" i="0" u="none" strike="noStrike">
                          <a:solidFill>
                            <a:srgbClr val="3F3F76"/>
                          </a:solidFill>
                          <a:effectLst/>
                          <a:latin typeface="Calibri" panose="020F0502020204030204" pitchFamily="34" charset="0"/>
                        </a:rPr>
                        <a:t>RevCom meets</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5" name="Rectangle 4">
            <a:extLst>
              <a:ext uri="{FF2B5EF4-FFF2-40B4-BE49-F238E27FC236}">
                <a16:creationId xmlns:a16="http://schemas.microsoft.com/office/drawing/2014/main" id="{5BC9C866-68AA-4871-BE43-83F038AE3F20}"/>
              </a:ext>
            </a:extLst>
          </p:cNvPr>
          <p:cNvSpPr/>
          <p:nvPr/>
        </p:nvSpPr>
        <p:spPr bwMode="auto">
          <a:xfrm>
            <a:off x="2915816" y="595695"/>
            <a:ext cx="288032" cy="2617281"/>
          </a:xfrm>
          <a:prstGeom prst="rect">
            <a:avLst/>
          </a:prstGeom>
          <a:solidFill>
            <a:srgbClr val="00B8FF">
              <a:alpha val="14000"/>
            </a:srgbClr>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dirty="0">
                <a:solidFill>
                  <a:schemeClr val="tx1"/>
                </a:solidFill>
                <a:latin typeface="+mn-lt"/>
                <a:ea typeface="ＭＳ Ｐゴシック" charset="0"/>
                <a:cs typeface="ＭＳ Ｐゴシック" charset="0"/>
              </a:rPr>
              <a:t>You are Here &gt;</a:t>
            </a:r>
            <a:endParaRPr kumimoji="0" lang="en-US" sz="1200" b="0" i="0" u="none" strike="noStrike" cap="none" normalizeH="0" baseline="0" dirty="0">
              <a:ln>
                <a:noFill/>
              </a:ln>
              <a:solidFill>
                <a:schemeClr val="tx1"/>
              </a:solidFill>
              <a:effectLst/>
              <a:latin typeface="+mn-lt"/>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39603</TotalTime>
  <Words>1670</Words>
  <Application>Microsoft Office PowerPoint</Application>
  <PresentationFormat>On-screen Show (4:3)</PresentationFormat>
  <Paragraphs>545</Paragraphs>
  <Slides>20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Open Sans</vt:lpstr>
      <vt:lpstr>Source Sans Pro SemiBold</vt:lpstr>
      <vt:lpstr>Tahoma</vt:lpstr>
      <vt:lpstr>Times New Roman</vt:lpstr>
      <vt:lpstr>Verdana-Bold</vt:lpstr>
      <vt:lpstr>Office Theme</vt:lpstr>
      <vt:lpstr>PowerPoint Presentation</vt:lpstr>
      <vt:lpstr>Task Group 15.4ab Next Generation UWB Amendment</vt:lpstr>
      <vt:lpstr>Task Group Rules</vt:lpstr>
      <vt:lpstr>IEEE-SA Patent, Copyright, and Participation Policies</vt:lpstr>
      <vt:lpstr>IEEE 802 Ground Rules</vt:lpstr>
      <vt:lpstr>Proposed Agenda</vt:lpstr>
      <vt:lpstr>Recap</vt:lpstr>
      <vt:lpstr>5.2.b Scope of the project (As approved): </vt:lpstr>
      <vt:lpstr>Project Schedule (working baseline)</vt:lpstr>
      <vt:lpstr>Schedule Major Milestones</vt:lpstr>
      <vt:lpstr>Moving Forward</vt:lpstr>
      <vt:lpstr>A map of the P802.15.4ab enhancements</vt:lpstr>
      <vt:lpstr>Volunteer List </vt:lpstr>
      <vt:lpstr>Technical Discussion</vt:lpstr>
      <vt:lpstr>Topics for Discussion</vt:lpstr>
      <vt:lpstr>Next Steps</vt:lpstr>
      <vt:lpstr>July Plenary</vt:lpstr>
      <vt:lpstr>Telecon Schedule</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Benjamin Rolfe</cp:lastModifiedBy>
  <cp:revision>229</cp:revision>
  <cp:lastPrinted>2000-03-07T00:55:37Z</cp:lastPrinted>
  <dcterms:created xsi:type="dcterms:W3CDTF">2016-01-17T22:48:36Z</dcterms:created>
  <dcterms:modified xsi:type="dcterms:W3CDTF">2022-06-25T00:42:02Z</dcterms:modified>
  <cp:category/>
</cp:coreProperties>
</file>