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363" r:id="rId2"/>
    <p:sldId id="322" r:id="rId3"/>
    <p:sldId id="365" r:id="rId4"/>
    <p:sldId id="304" r:id="rId5"/>
    <p:sldId id="317" r:id="rId6"/>
    <p:sldId id="302" r:id="rId7"/>
    <p:sldId id="312" r:id="rId8"/>
    <p:sldId id="2385" r:id="rId9"/>
    <p:sldId id="2375" r:id="rId10"/>
    <p:sldId id="2377" r:id="rId11"/>
    <p:sldId id="2390" r:id="rId12"/>
    <p:sldId id="376" r:id="rId13"/>
    <p:sldId id="2402" r:id="rId14"/>
    <p:sldId id="326" r:id="rId15"/>
    <p:sldId id="2405" r:id="rId16"/>
    <p:sldId id="2389" r:id="rId17"/>
    <p:sldId id="2403" r:id="rId18"/>
    <p:sldId id="2404" r:id="rId19"/>
    <p:sldId id="298" r:id="rId20"/>
    <p:sldId id="296" r:id="rId2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DAFE3-9E38-476E-8B81-8D71A8FE7188}" v="17" dt="2022-06-21T13:05:17.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12</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802.15-22-0327-00-04ab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June 21,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2924944"/>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gaps identified to be worked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Plan to continue with weekly teleconferences (Webex)</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45BBA-8065-8723-1921-FEDD59DF4A25}"/>
              </a:ext>
            </a:extLst>
          </p:cNvPr>
          <p:cNvSpPr>
            <a:spLocks noGrp="1"/>
          </p:cNvSpPr>
          <p:nvPr>
            <p:ph type="title"/>
          </p:nvPr>
        </p:nvSpPr>
        <p:spPr>
          <a:xfrm>
            <a:off x="722313" y="1844824"/>
            <a:ext cx="7772400" cy="1362075"/>
          </a:xfrm>
        </p:spPr>
        <p:txBody>
          <a:bodyPr/>
          <a:lstStyle/>
          <a:p>
            <a:pPr algn="ctr"/>
            <a:r>
              <a:rPr lang="en-US" dirty="0"/>
              <a:t>Moving Forward</a:t>
            </a:r>
          </a:p>
        </p:txBody>
      </p:sp>
      <p:sp>
        <p:nvSpPr>
          <p:cNvPr id="4" name="Slide Number Placeholder 3">
            <a:extLst>
              <a:ext uri="{FF2B5EF4-FFF2-40B4-BE49-F238E27FC236}">
                <a16:creationId xmlns:a16="http://schemas.microsoft.com/office/drawing/2014/main" id="{DE59FB78-969A-A16C-5F24-7F19E971BF7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145488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3B296C-9F10-4E2A-BC5A-66B21BDC4976}"/>
              </a:ext>
            </a:extLst>
          </p:cNvPr>
          <p:cNvPicPr>
            <a:picLocks noChangeAspect="1"/>
          </p:cNvPicPr>
          <p:nvPr/>
        </p:nvPicPr>
        <p:blipFill>
          <a:blip r:embed="rId3"/>
          <a:stretch>
            <a:fillRect/>
          </a:stretch>
        </p:blipFill>
        <p:spPr>
          <a:xfrm>
            <a:off x="76201" y="1652366"/>
            <a:ext cx="8915401" cy="4289953"/>
          </a:xfrm>
          <a:prstGeom prst="rect">
            <a:avLst/>
          </a:prstGeom>
        </p:spPr>
      </p:pic>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sp>
        <p:nvSpPr>
          <p:cNvPr id="2" name="TextBox 1">
            <a:extLst>
              <a:ext uri="{FF2B5EF4-FFF2-40B4-BE49-F238E27FC236}">
                <a16:creationId xmlns:a16="http://schemas.microsoft.com/office/drawing/2014/main" id="{E1311399-5E51-09F1-8BB7-E35317ED9015}"/>
              </a:ext>
            </a:extLst>
          </p:cNvPr>
          <p:cNvSpPr txBox="1"/>
          <p:nvPr/>
        </p:nvSpPr>
        <p:spPr>
          <a:xfrm rot="19505916">
            <a:off x="1742234" y="3070133"/>
            <a:ext cx="5359733" cy="769441"/>
          </a:xfrm>
          <a:prstGeom prst="rect">
            <a:avLst/>
          </a:prstGeom>
          <a:noFill/>
        </p:spPr>
        <p:txBody>
          <a:bodyPr wrap="square" rtlCol="0">
            <a:spAutoFit/>
          </a:bodyPr>
          <a:lstStyle/>
          <a:p>
            <a:pPr algn="ctr"/>
            <a:r>
              <a:rPr lang="en-US" sz="4400" dirty="0">
                <a:solidFill>
                  <a:srgbClr val="FF0000"/>
                </a:solidFill>
                <a:highlight>
                  <a:srgbClr val="FFFF00"/>
                </a:highlight>
                <a:latin typeface="Copperplate Gothic Bold" panose="020E0705020206020404" pitchFamily="34" charset="0"/>
                <a:ea typeface="STHupo" panose="020B0503020204020204" pitchFamily="2" charset="-122"/>
              </a:rPr>
              <a:t>Update Pending</a:t>
            </a:r>
          </a:p>
        </p:txBody>
      </p:sp>
    </p:spTree>
    <p:extLst>
      <p:ext uri="{BB962C8B-B14F-4D97-AF65-F5344CB8AC3E}">
        <p14:creationId xmlns:p14="http://schemas.microsoft.com/office/powerpoint/2010/main" val="413450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7F-7901-C8F4-3F74-8982A490EFD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4A055F6D-1AB8-1893-D150-B38CD7006155}"/>
              </a:ext>
            </a:extLst>
          </p:cNvPr>
          <p:cNvSpPr>
            <a:spLocks noGrp="1"/>
          </p:cNvSpPr>
          <p:nvPr>
            <p:ph idx="1"/>
          </p:nvPr>
        </p:nvSpPr>
        <p:spPr>
          <a:xfrm>
            <a:off x="767977" y="3933056"/>
            <a:ext cx="7764463" cy="23074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r>
              <a:rPr lang="en-US" dirty="0"/>
              <a:t>Notes  </a:t>
            </a:r>
          </a:p>
          <a:p>
            <a:pPr marL="457200" indent="-457200">
              <a:buFont typeface="Arial" panose="020B0604020202020204" pitchFamily="34" charset="0"/>
              <a:buChar char="•"/>
            </a:pPr>
            <a:r>
              <a:rPr lang="en-US" dirty="0"/>
              <a:t>Our time in July will be very packed</a:t>
            </a:r>
          </a:p>
          <a:p>
            <a:pPr marL="457200" indent="-457200">
              <a:buFont typeface="Arial" panose="020B0604020202020204" pitchFamily="34" charset="0"/>
              <a:buChar char="•"/>
            </a:pPr>
            <a:r>
              <a:rPr lang="en-US" dirty="0"/>
              <a:t>The interim call time can be very useful to collaborate, discuss and converge</a:t>
            </a:r>
          </a:p>
          <a:p>
            <a:pPr marL="457200" indent="-457200">
              <a:buFont typeface="Arial" panose="020B0604020202020204" pitchFamily="34" charset="0"/>
              <a:buChar char="•"/>
            </a:pPr>
            <a:r>
              <a:rPr lang="en-US" dirty="0"/>
              <a:t>We have 3 calls left before July!</a:t>
            </a:r>
          </a:p>
        </p:txBody>
      </p:sp>
      <p:sp>
        <p:nvSpPr>
          <p:cNvPr id="4" name="Slide Number Placeholder 3">
            <a:extLst>
              <a:ext uri="{FF2B5EF4-FFF2-40B4-BE49-F238E27FC236}">
                <a16:creationId xmlns:a16="http://schemas.microsoft.com/office/drawing/2014/main" id="{C101E4A3-FABA-380C-4223-673F5052633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Content Placeholder 2">
            <a:extLst>
              <a:ext uri="{FF2B5EF4-FFF2-40B4-BE49-F238E27FC236}">
                <a16:creationId xmlns:a16="http://schemas.microsoft.com/office/drawing/2014/main" id="{E1804F29-3B9A-92CD-2A9A-D59D55560C8B}"/>
              </a:ext>
            </a:extLst>
          </p:cNvPr>
          <p:cNvSpPr txBox="1">
            <a:spLocks/>
          </p:cNvSpPr>
          <p:nvPr/>
        </p:nvSpPr>
        <p:spPr bwMode="auto">
          <a:xfrm>
            <a:off x="920377" y="1524001"/>
            <a:ext cx="7764463" cy="20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lgn="ctr"/>
            <a:endParaRPr lang="en-US" kern="0" dirty="0"/>
          </a:p>
          <a:p>
            <a:pPr algn="ctr"/>
            <a:r>
              <a:rPr lang="en-US" kern="0" dirty="0"/>
              <a:t>TBD</a:t>
            </a:r>
          </a:p>
          <a:p>
            <a:pPr algn="ctr"/>
            <a:endParaRPr lang="en-US" kern="0" dirty="0"/>
          </a:p>
        </p:txBody>
      </p:sp>
    </p:spTree>
    <p:extLst>
      <p:ext uri="{BB962C8B-B14F-4D97-AF65-F5344CB8AC3E}">
        <p14:creationId xmlns:p14="http://schemas.microsoft.com/office/powerpoint/2010/main" val="101004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F11B-0AE4-B6F1-CBCA-72BAEC811A3D}"/>
              </a:ext>
            </a:extLst>
          </p:cNvPr>
          <p:cNvSpPr>
            <a:spLocks noGrp="1"/>
          </p:cNvSpPr>
          <p:nvPr>
            <p:ph type="title"/>
          </p:nvPr>
        </p:nvSpPr>
        <p:spPr>
          <a:xfrm>
            <a:off x="689768" y="188640"/>
            <a:ext cx="7764463" cy="466031"/>
          </a:xfrm>
        </p:spPr>
        <p:txBody>
          <a:bodyPr/>
          <a:lstStyle/>
          <a:p>
            <a:r>
              <a:rPr lang="en-US" sz="2400" dirty="0"/>
              <a:t>July Plenary</a:t>
            </a:r>
          </a:p>
        </p:txBody>
      </p:sp>
      <p:sp>
        <p:nvSpPr>
          <p:cNvPr id="4" name="Slide Number Placeholder 3">
            <a:extLst>
              <a:ext uri="{FF2B5EF4-FFF2-40B4-BE49-F238E27FC236}">
                <a16:creationId xmlns:a16="http://schemas.microsoft.com/office/drawing/2014/main" id="{5EE127FF-75D8-5B13-3B8B-FF88BEA670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graphicFrame>
        <p:nvGraphicFramePr>
          <p:cNvPr id="12" name="Table 11">
            <a:extLst>
              <a:ext uri="{FF2B5EF4-FFF2-40B4-BE49-F238E27FC236}">
                <a16:creationId xmlns:a16="http://schemas.microsoft.com/office/drawing/2014/main" id="{729094F9-5E9C-3E42-5727-7DF7C06720DB}"/>
              </a:ext>
            </a:extLst>
          </p:cNvPr>
          <p:cNvGraphicFramePr>
            <a:graphicFrameLocks noGrp="1"/>
          </p:cNvGraphicFramePr>
          <p:nvPr>
            <p:extLst>
              <p:ext uri="{D42A27DB-BD31-4B8C-83A1-F6EECF244321}">
                <p14:modId xmlns:p14="http://schemas.microsoft.com/office/powerpoint/2010/main" val="685461934"/>
              </p:ext>
            </p:extLst>
          </p:nvPr>
        </p:nvGraphicFramePr>
        <p:xfrm>
          <a:off x="768352" y="1484783"/>
          <a:ext cx="7764467" cy="4666852"/>
        </p:xfrm>
        <a:graphic>
          <a:graphicData uri="http://schemas.openxmlformats.org/drawingml/2006/table">
            <a:tbl>
              <a:tblPr/>
              <a:tblGrid>
                <a:gridCol w="878801">
                  <a:extLst>
                    <a:ext uri="{9D8B030D-6E8A-4147-A177-3AD203B41FA5}">
                      <a16:colId xmlns:a16="http://schemas.microsoft.com/office/drawing/2014/main" val="2650338175"/>
                    </a:ext>
                  </a:extLst>
                </a:gridCol>
                <a:gridCol w="382537">
                  <a:extLst>
                    <a:ext uri="{9D8B030D-6E8A-4147-A177-3AD203B41FA5}">
                      <a16:colId xmlns:a16="http://schemas.microsoft.com/office/drawing/2014/main" val="2765579279"/>
                    </a:ext>
                  </a:extLst>
                </a:gridCol>
                <a:gridCol w="382537">
                  <a:extLst>
                    <a:ext uri="{9D8B030D-6E8A-4147-A177-3AD203B41FA5}">
                      <a16:colId xmlns:a16="http://schemas.microsoft.com/office/drawing/2014/main" val="1397895015"/>
                    </a:ext>
                  </a:extLst>
                </a:gridCol>
                <a:gridCol w="382537">
                  <a:extLst>
                    <a:ext uri="{9D8B030D-6E8A-4147-A177-3AD203B41FA5}">
                      <a16:colId xmlns:a16="http://schemas.microsoft.com/office/drawing/2014/main" val="3345771516"/>
                    </a:ext>
                  </a:extLst>
                </a:gridCol>
                <a:gridCol w="382537">
                  <a:extLst>
                    <a:ext uri="{9D8B030D-6E8A-4147-A177-3AD203B41FA5}">
                      <a16:colId xmlns:a16="http://schemas.microsoft.com/office/drawing/2014/main" val="2758570061"/>
                    </a:ext>
                  </a:extLst>
                </a:gridCol>
                <a:gridCol w="382537">
                  <a:extLst>
                    <a:ext uri="{9D8B030D-6E8A-4147-A177-3AD203B41FA5}">
                      <a16:colId xmlns:a16="http://schemas.microsoft.com/office/drawing/2014/main" val="1953000234"/>
                    </a:ext>
                  </a:extLst>
                </a:gridCol>
                <a:gridCol w="382537">
                  <a:extLst>
                    <a:ext uri="{9D8B030D-6E8A-4147-A177-3AD203B41FA5}">
                      <a16:colId xmlns:a16="http://schemas.microsoft.com/office/drawing/2014/main" val="1618654283"/>
                    </a:ext>
                  </a:extLst>
                </a:gridCol>
                <a:gridCol w="382537">
                  <a:extLst>
                    <a:ext uri="{9D8B030D-6E8A-4147-A177-3AD203B41FA5}">
                      <a16:colId xmlns:a16="http://schemas.microsoft.com/office/drawing/2014/main" val="4161190709"/>
                    </a:ext>
                  </a:extLst>
                </a:gridCol>
                <a:gridCol w="382537">
                  <a:extLst>
                    <a:ext uri="{9D8B030D-6E8A-4147-A177-3AD203B41FA5}">
                      <a16:colId xmlns:a16="http://schemas.microsoft.com/office/drawing/2014/main" val="4254864305"/>
                    </a:ext>
                  </a:extLst>
                </a:gridCol>
                <a:gridCol w="382537">
                  <a:extLst>
                    <a:ext uri="{9D8B030D-6E8A-4147-A177-3AD203B41FA5}">
                      <a16:colId xmlns:a16="http://schemas.microsoft.com/office/drawing/2014/main" val="2465081723"/>
                    </a:ext>
                  </a:extLst>
                </a:gridCol>
                <a:gridCol w="382537">
                  <a:extLst>
                    <a:ext uri="{9D8B030D-6E8A-4147-A177-3AD203B41FA5}">
                      <a16:colId xmlns:a16="http://schemas.microsoft.com/office/drawing/2014/main" val="1991875987"/>
                    </a:ext>
                  </a:extLst>
                </a:gridCol>
                <a:gridCol w="382537">
                  <a:extLst>
                    <a:ext uri="{9D8B030D-6E8A-4147-A177-3AD203B41FA5}">
                      <a16:colId xmlns:a16="http://schemas.microsoft.com/office/drawing/2014/main" val="77127451"/>
                    </a:ext>
                  </a:extLst>
                </a:gridCol>
                <a:gridCol w="382537">
                  <a:extLst>
                    <a:ext uri="{9D8B030D-6E8A-4147-A177-3AD203B41FA5}">
                      <a16:colId xmlns:a16="http://schemas.microsoft.com/office/drawing/2014/main" val="3822163906"/>
                    </a:ext>
                  </a:extLst>
                </a:gridCol>
                <a:gridCol w="382537">
                  <a:extLst>
                    <a:ext uri="{9D8B030D-6E8A-4147-A177-3AD203B41FA5}">
                      <a16:colId xmlns:a16="http://schemas.microsoft.com/office/drawing/2014/main" val="1625158025"/>
                    </a:ext>
                  </a:extLst>
                </a:gridCol>
                <a:gridCol w="382537">
                  <a:extLst>
                    <a:ext uri="{9D8B030D-6E8A-4147-A177-3AD203B41FA5}">
                      <a16:colId xmlns:a16="http://schemas.microsoft.com/office/drawing/2014/main" val="3357484317"/>
                    </a:ext>
                  </a:extLst>
                </a:gridCol>
                <a:gridCol w="382537">
                  <a:extLst>
                    <a:ext uri="{9D8B030D-6E8A-4147-A177-3AD203B41FA5}">
                      <a16:colId xmlns:a16="http://schemas.microsoft.com/office/drawing/2014/main" val="1088315057"/>
                    </a:ext>
                  </a:extLst>
                </a:gridCol>
                <a:gridCol w="382537">
                  <a:extLst>
                    <a:ext uri="{9D8B030D-6E8A-4147-A177-3AD203B41FA5}">
                      <a16:colId xmlns:a16="http://schemas.microsoft.com/office/drawing/2014/main" val="1154160154"/>
                    </a:ext>
                  </a:extLst>
                </a:gridCol>
                <a:gridCol w="382537">
                  <a:extLst>
                    <a:ext uri="{9D8B030D-6E8A-4147-A177-3AD203B41FA5}">
                      <a16:colId xmlns:a16="http://schemas.microsoft.com/office/drawing/2014/main" val="3907412351"/>
                    </a:ext>
                  </a:extLst>
                </a:gridCol>
                <a:gridCol w="382537">
                  <a:extLst>
                    <a:ext uri="{9D8B030D-6E8A-4147-A177-3AD203B41FA5}">
                      <a16:colId xmlns:a16="http://schemas.microsoft.com/office/drawing/2014/main" val="247283769"/>
                    </a:ext>
                  </a:extLst>
                </a:gridCol>
              </a:tblGrid>
              <a:tr h="132678">
                <a:tc>
                  <a:txBody>
                    <a:bodyPr/>
                    <a:lstStyle/>
                    <a:p>
                      <a:pPr algn="ctr" fontAlgn="ctr"/>
                      <a:r>
                        <a:rPr lang="en-US" sz="800" b="1" i="0" u="none" strike="noStrike">
                          <a:solidFill>
                            <a:srgbClr val="000000"/>
                          </a:solidFill>
                          <a:effectLst/>
                          <a:latin typeface="Arial" panose="020B0604020202020204" pitchFamily="34" charset="0"/>
                        </a:rPr>
                        <a:t>Mtg. Local Time</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SUNDAY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MONDAY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TUESDAY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WEDNESDAY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THURSDAY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408877"/>
                  </a:ext>
                </a:extLst>
              </a:tr>
              <a:tr h="129592">
                <a:tc>
                  <a:txBody>
                    <a:bodyPr/>
                    <a:lstStyle/>
                    <a:p>
                      <a:pPr algn="ctr" fontAlgn="ctr"/>
                      <a:r>
                        <a:rPr lang="en-US" sz="800" b="1" i="0" u="none" strike="noStrike">
                          <a:solidFill>
                            <a:srgbClr val="000000"/>
                          </a:solidFill>
                          <a:effectLst/>
                          <a:latin typeface="Arial" panose="020B0604020202020204" pitchFamily="34" charset="0"/>
                        </a:rPr>
                        <a:t>Eastern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10-Jul-2022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11-Jul-2022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12-Jul-2022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13-Jul-2022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14-Jul-2022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442610"/>
                  </a:ext>
                </a:extLst>
              </a:tr>
              <a:tr h="393406">
                <a:tc>
                  <a:txBody>
                    <a:bodyPr/>
                    <a:lstStyle/>
                    <a:p>
                      <a:pPr algn="l" fontAlgn="b"/>
                      <a:r>
                        <a:rPr lang="en-US" sz="800" b="1" i="0" u="none" strike="noStrike">
                          <a:solidFill>
                            <a:srgbClr val="000000"/>
                          </a:solidFill>
                          <a:effectLst/>
                          <a:latin typeface="Arial" panose="020B0604020202020204" pitchFamily="34" charset="0"/>
                        </a:rPr>
                        <a:t> </a:t>
                      </a:r>
                    </a:p>
                  </a:txBody>
                  <a:tcPr marL="4431" marR="4431" marT="44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991196"/>
                  </a:ext>
                </a:extLst>
              </a:tr>
              <a:tr h="154276">
                <a:tc>
                  <a:txBody>
                    <a:bodyPr/>
                    <a:lstStyle/>
                    <a:p>
                      <a:pPr algn="ctr" fontAlgn="ctr"/>
                      <a:r>
                        <a:rPr lang="en-US" sz="800" b="1" i="0" u="none" strike="noStrike">
                          <a:solidFill>
                            <a:srgbClr val="000000"/>
                          </a:solidFill>
                          <a:effectLst/>
                          <a:latin typeface="Arial" panose="020B0604020202020204" pitchFamily="34" charset="0"/>
                        </a:rPr>
                        <a:t>07:00-07:30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29686120"/>
                  </a:ext>
                </a:extLst>
              </a:tr>
              <a:tr h="154276">
                <a:tc>
                  <a:txBody>
                    <a:bodyPr/>
                    <a:lstStyle/>
                    <a:p>
                      <a:pPr algn="ctr" fontAlgn="ctr"/>
                      <a:r>
                        <a:rPr lang="en-US" sz="800" b="1" i="0" u="none" strike="noStrike">
                          <a:solidFill>
                            <a:srgbClr val="000000"/>
                          </a:solidFill>
                          <a:effectLst/>
                          <a:latin typeface="Arial" panose="020B0604020202020204" pitchFamily="34" charset="0"/>
                        </a:rPr>
                        <a:t>07:30-08:00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06507346"/>
                  </a:ext>
                </a:extLst>
              </a:tr>
              <a:tr h="154276">
                <a:tc>
                  <a:txBody>
                    <a:bodyPr/>
                    <a:lstStyle/>
                    <a:p>
                      <a:pPr algn="ctr" fontAlgn="ctr"/>
                      <a:r>
                        <a:rPr lang="en-US" sz="800" b="1" i="0" u="none" strike="noStrike">
                          <a:solidFill>
                            <a:srgbClr val="FFFFFF"/>
                          </a:solidFill>
                          <a:effectLst/>
                          <a:latin typeface="Arial" panose="020B0604020202020204" pitchFamily="34" charset="0"/>
                        </a:rPr>
                        <a:t>08:00-08:30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800" b="1" i="0" u="none" strike="noStrike">
                          <a:solidFill>
                            <a:srgbClr val="000000"/>
                          </a:solidFill>
                          <a:effectLst/>
                          <a:latin typeface="Arial" panose="020B0604020202020204" pitchFamily="34" charset="0"/>
                        </a:rPr>
                        <a:t>OPENING 802 EC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2" vMerge="1">
                  <a:txBody>
                    <a:bodyPr/>
                    <a:lstStyle/>
                    <a:p>
                      <a:endParaRPr lang="en-US"/>
                    </a:p>
                  </a:txBody>
                  <a:tcPr/>
                </a:tc>
                <a:tc hMerge="1"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SC THz</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804944210"/>
                  </a:ext>
                </a:extLst>
              </a:tr>
              <a:tr h="154276">
                <a:tc>
                  <a:txBody>
                    <a:bodyPr/>
                    <a:lstStyle/>
                    <a:p>
                      <a:pPr algn="ctr" fontAlgn="ctr"/>
                      <a:r>
                        <a:rPr lang="en-US" sz="800" b="1" i="0" u="none" strike="noStrike">
                          <a:solidFill>
                            <a:srgbClr val="FFFFFF"/>
                          </a:solidFill>
                          <a:effectLst/>
                          <a:latin typeface="Arial" panose="020B0604020202020204" pitchFamily="34" charset="0"/>
                        </a:rPr>
                        <a:t>08:30-09:00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3">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2581656584"/>
                  </a:ext>
                </a:extLst>
              </a:tr>
              <a:tr h="154276">
                <a:tc>
                  <a:txBody>
                    <a:bodyPr/>
                    <a:lstStyle/>
                    <a:p>
                      <a:pPr algn="ctr" fontAlgn="ctr"/>
                      <a:r>
                        <a:rPr lang="en-US" sz="800" b="1" i="0" u="none" strike="noStrike">
                          <a:solidFill>
                            <a:srgbClr val="FFFFFF"/>
                          </a:solidFill>
                          <a:effectLst/>
                          <a:latin typeface="Arial" panose="020B0604020202020204" pitchFamily="34" charset="0"/>
                        </a:rPr>
                        <a:t>09:00-09:30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896584191"/>
                  </a:ext>
                </a:extLst>
              </a:tr>
              <a:tr h="154276">
                <a:tc>
                  <a:txBody>
                    <a:bodyPr/>
                    <a:lstStyle/>
                    <a:p>
                      <a:pPr algn="ctr" fontAlgn="ctr"/>
                      <a:r>
                        <a:rPr lang="en-US" sz="800" b="1" i="0" u="none" strike="noStrike">
                          <a:solidFill>
                            <a:srgbClr val="FFFFFF"/>
                          </a:solidFill>
                          <a:effectLst/>
                          <a:latin typeface="Arial" panose="020B0604020202020204" pitchFamily="34" charset="0"/>
                        </a:rPr>
                        <a:t>09:30-10:00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693612512"/>
                  </a:ext>
                </a:extLst>
              </a:tr>
              <a:tr h="154276">
                <a:tc>
                  <a:txBody>
                    <a:bodyPr/>
                    <a:lstStyle/>
                    <a:p>
                      <a:pPr algn="ctr" fontAlgn="ctr"/>
                      <a:r>
                        <a:rPr lang="en-US" sz="800" b="1" i="0" u="none" strike="noStrike">
                          <a:solidFill>
                            <a:srgbClr val="000000"/>
                          </a:solidFill>
                          <a:effectLst/>
                          <a:latin typeface="Arial" panose="020B0604020202020204" pitchFamily="34" charset="0"/>
                        </a:rPr>
                        <a:t>10:00-10:30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6827127"/>
                  </a:ext>
                </a:extLst>
              </a:tr>
              <a:tr h="154276">
                <a:tc>
                  <a:txBody>
                    <a:bodyPr/>
                    <a:lstStyle/>
                    <a:p>
                      <a:pPr algn="ctr" fontAlgn="ctr"/>
                      <a:r>
                        <a:rPr lang="en-US" sz="800" b="1" i="0" u="none" strike="noStrike">
                          <a:solidFill>
                            <a:srgbClr val="FFFFFF"/>
                          </a:solidFill>
                          <a:effectLst/>
                          <a:latin typeface="Arial" panose="020B0604020202020204" pitchFamily="34" charset="0"/>
                        </a:rPr>
                        <a:t>10:30-11:00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900" b="1" i="0" u="none" strike="noStrike">
                          <a:solidFill>
                            <a:srgbClr val="000000"/>
                          </a:solidFill>
                          <a:effectLst/>
                          <a:latin typeface="Arial" panose="020B0604020202020204" pitchFamily="34" charset="0"/>
                        </a:rPr>
                        <a:t>802 Joint Plenary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Joint .6a, .4ab, .14</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Rm1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FFFFFF"/>
                          </a:solidFill>
                          <a:effectLst/>
                          <a:latin typeface="Arial" panose="020B0604020202020204" pitchFamily="34" charset="0"/>
                        </a:rPr>
                        <a:t>802.15 WG Midweek</a:t>
                      </a:r>
                      <a:br>
                        <a:rPr lang="en-US" sz="800" b="1" i="0" u="none" strike="noStrike">
                          <a:solidFill>
                            <a:srgbClr val="FFFFFF"/>
                          </a:solidFill>
                          <a:effectLst/>
                          <a:latin typeface="Arial" panose="020B0604020202020204" pitchFamily="34" charset="0"/>
                        </a:rPr>
                      </a:br>
                      <a:r>
                        <a:rPr lang="en-US" sz="8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 IETF</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314853313"/>
                  </a:ext>
                </a:extLst>
              </a:tr>
              <a:tr h="154276">
                <a:tc>
                  <a:txBody>
                    <a:bodyPr/>
                    <a:lstStyle/>
                    <a:p>
                      <a:pPr algn="ctr" fontAlgn="ctr"/>
                      <a:r>
                        <a:rPr lang="en-US" sz="800" b="1" i="0" u="none" strike="noStrike">
                          <a:solidFill>
                            <a:srgbClr val="FFFFFF"/>
                          </a:solidFill>
                          <a:effectLst/>
                          <a:latin typeface="Arial" panose="020B0604020202020204" pitchFamily="34" charset="0"/>
                        </a:rPr>
                        <a:t>11:00-11:30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651949843"/>
                  </a:ext>
                </a:extLst>
              </a:tr>
              <a:tr h="154276">
                <a:tc>
                  <a:txBody>
                    <a:bodyPr/>
                    <a:lstStyle/>
                    <a:p>
                      <a:pPr algn="ctr" fontAlgn="ctr"/>
                      <a:r>
                        <a:rPr lang="en-US" sz="800" b="1" i="0" u="none" strike="noStrike">
                          <a:solidFill>
                            <a:srgbClr val="FFFFFF"/>
                          </a:solidFill>
                          <a:effectLst/>
                          <a:latin typeface="Arial" panose="020B0604020202020204" pitchFamily="34" charset="0"/>
                        </a:rPr>
                        <a:t>11:30-12:00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 WG Opening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Joint all TG prep for 802.1</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WNG  Rm1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778158876"/>
                  </a:ext>
                </a:extLst>
              </a:tr>
              <a:tr h="154276">
                <a:tc>
                  <a:txBody>
                    <a:bodyPr/>
                    <a:lstStyle/>
                    <a:p>
                      <a:pPr algn="ctr" fontAlgn="ctr"/>
                      <a:r>
                        <a:rPr lang="en-US" sz="800" b="1" i="0" u="none" strike="noStrike">
                          <a:solidFill>
                            <a:srgbClr val="FFFFFF"/>
                          </a:solidFill>
                          <a:effectLst/>
                          <a:latin typeface="Arial" panose="020B0604020202020204" pitchFamily="34" charset="0"/>
                        </a:rPr>
                        <a:t>12:00-12:30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497411385"/>
                  </a:ext>
                </a:extLst>
              </a:tr>
              <a:tr h="154276">
                <a:tc>
                  <a:txBody>
                    <a:bodyPr/>
                    <a:lstStyle/>
                    <a:p>
                      <a:pPr algn="ctr" fontAlgn="ctr"/>
                      <a:r>
                        <a:rPr lang="en-US" sz="800" b="1" i="0" u="none" strike="noStrike">
                          <a:solidFill>
                            <a:srgbClr val="000000"/>
                          </a:solidFill>
                          <a:effectLst/>
                          <a:latin typeface="Arial" panose="020B0604020202020204" pitchFamily="34" charset="0"/>
                        </a:rPr>
                        <a:t>12:30-13:00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53932328"/>
                  </a:ext>
                </a:extLst>
              </a:tr>
              <a:tr h="154276">
                <a:tc>
                  <a:txBody>
                    <a:bodyPr/>
                    <a:lstStyle/>
                    <a:p>
                      <a:pPr algn="ctr" fontAlgn="ctr"/>
                      <a:r>
                        <a:rPr lang="en-US" sz="800" b="1" i="0" u="none" strike="noStrike">
                          <a:solidFill>
                            <a:srgbClr val="000000"/>
                          </a:solidFill>
                          <a:effectLst/>
                          <a:latin typeface="Arial" panose="020B0604020202020204" pitchFamily="34" charset="0"/>
                        </a:rPr>
                        <a:t>13:00-13:30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64552562"/>
                  </a:ext>
                </a:extLst>
              </a:tr>
              <a:tr h="154276">
                <a:tc>
                  <a:txBody>
                    <a:bodyPr/>
                    <a:lstStyle/>
                    <a:p>
                      <a:pPr algn="ctr" fontAlgn="ctr"/>
                      <a:r>
                        <a:rPr lang="en-US" sz="800" b="1" i="0" u="none" strike="noStrike">
                          <a:solidFill>
                            <a:srgbClr val="FFFFFF"/>
                          </a:solidFill>
                          <a:effectLst/>
                          <a:latin typeface="Arial" panose="020B0604020202020204" pitchFamily="34" charset="0"/>
                        </a:rPr>
                        <a:t>13:30-14:00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9050" cap="flat" cmpd="sng" algn="ctr">
                      <a:solidFill>
                        <a:srgbClr val="0000FF"/>
                      </a:solidFill>
                      <a:prstDash val="solid"/>
                      <a:round/>
                      <a:headEnd type="none" w="med" len="med"/>
                      <a:tailEnd type="none" w="med" len="med"/>
                    </a:lnR>
                    <a:lnT>
                      <a:noFill/>
                    </a:lnT>
                    <a:lnB>
                      <a:noFill/>
                    </a:lnB>
                    <a:solidFill>
                      <a:srgbClr val="969696"/>
                    </a:solidFill>
                  </a:tcPr>
                </a:tc>
                <a:tc rowSpan="4">
                  <a:txBody>
                    <a:bodyPr/>
                    <a:lstStyle/>
                    <a:p>
                      <a:pPr algn="ctr" fontAlgn="ctr"/>
                      <a:r>
                        <a:rPr lang="en-US" sz="800" b="1" i="0" u="none" strike="noStrike" dirty="0">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900" b="1" i="0" u="none" strike="noStrike">
                          <a:solidFill>
                            <a:srgbClr val="000000"/>
                          </a:solidFill>
                          <a:effectLst/>
                          <a:latin typeface="Arial" panose="020B0604020202020204" pitchFamily="34" charset="0"/>
                        </a:rPr>
                        <a:t>Joint</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14/15</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0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973777639"/>
                  </a:ext>
                </a:extLst>
              </a:tr>
              <a:tr h="154276">
                <a:tc>
                  <a:txBody>
                    <a:bodyPr/>
                    <a:lstStyle/>
                    <a:p>
                      <a:pPr algn="ctr" fontAlgn="ctr"/>
                      <a:r>
                        <a:rPr lang="en-US" sz="800" b="1" i="0" u="none" strike="noStrike">
                          <a:solidFill>
                            <a:srgbClr val="FFFFFF"/>
                          </a:solidFill>
                          <a:effectLst/>
                          <a:latin typeface="Arial" panose="020B0604020202020204" pitchFamily="34" charset="0"/>
                        </a:rPr>
                        <a:t>14:00-14:30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653533335"/>
                  </a:ext>
                </a:extLst>
              </a:tr>
              <a:tr h="154276">
                <a:tc>
                  <a:txBody>
                    <a:bodyPr/>
                    <a:lstStyle/>
                    <a:p>
                      <a:pPr algn="ctr" fontAlgn="ctr"/>
                      <a:r>
                        <a:rPr lang="en-US" sz="800" b="1" i="0" u="none" strike="noStrike">
                          <a:solidFill>
                            <a:srgbClr val="FFFFFF"/>
                          </a:solidFill>
                          <a:effectLst/>
                          <a:latin typeface="Arial" panose="020B0604020202020204" pitchFamily="34" charset="0"/>
                        </a:rPr>
                        <a:t>14:30-15:00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4231616846"/>
                  </a:ext>
                </a:extLst>
              </a:tr>
              <a:tr h="154276">
                <a:tc>
                  <a:txBody>
                    <a:bodyPr/>
                    <a:lstStyle/>
                    <a:p>
                      <a:pPr algn="ctr" fontAlgn="ctr"/>
                      <a:r>
                        <a:rPr lang="en-US" sz="800" b="1" i="0" u="none" strike="noStrike">
                          <a:solidFill>
                            <a:srgbClr val="FFFFFF"/>
                          </a:solidFill>
                          <a:effectLst/>
                          <a:latin typeface="Arial" panose="020B0604020202020204" pitchFamily="34" charset="0"/>
                        </a:rPr>
                        <a:t>15:00-15:30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61671667"/>
                  </a:ext>
                </a:extLst>
              </a:tr>
              <a:tr h="154276">
                <a:tc>
                  <a:txBody>
                    <a:bodyPr/>
                    <a:lstStyle/>
                    <a:p>
                      <a:pPr algn="ctr" fontAlgn="ctr"/>
                      <a:r>
                        <a:rPr lang="en-US" sz="800" b="1" i="0" u="none" strike="noStrike">
                          <a:solidFill>
                            <a:srgbClr val="000000"/>
                          </a:solidFill>
                          <a:effectLst/>
                          <a:latin typeface="Arial" panose="020B0604020202020204" pitchFamily="34" charset="0"/>
                        </a:rPr>
                        <a:t>15:30-16:00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3787383"/>
                  </a:ext>
                </a:extLst>
              </a:tr>
              <a:tr h="154276">
                <a:tc>
                  <a:txBody>
                    <a:bodyPr/>
                    <a:lstStyle/>
                    <a:p>
                      <a:pPr algn="ctr" fontAlgn="ctr"/>
                      <a:r>
                        <a:rPr lang="en-US" sz="800" b="1" i="0" u="none" strike="noStrike">
                          <a:solidFill>
                            <a:srgbClr val="FFFFFF"/>
                          </a:solidFill>
                          <a:effectLst/>
                          <a:latin typeface="Arial" panose="020B0604020202020204" pitchFamily="34" charset="0"/>
                        </a:rPr>
                        <a:t>16:00-16:30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600" b="1" i="0" u="none" strike="noStrike">
                          <a:solidFill>
                            <a:srgbClr val="FFFFFF"/>
                          </a:solidFill>
                          <a:effectLst/>
                          <a:latin typeface="Arial" panose="020B0604020202020204" pitchFamily="34" charset="0"/>
                        </a:rPr>
                        <a:t>WIRELESS CHAIRS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gridSpan="4">
                  <a:txBody>
                    <a:bodyPr/>
                    <a:lstStyle/>
                    <a:p>
                      <a:pPr algn="ctr" fontAlgn="ctr"/>
                      <a:r>
                        <a:rPr lang="en-US" sz="900" b="1" i="0" u="none" strike="noStrike">
                          <a:solidFill>
                            <a:srgbClr val="FFFFFF"/>
                          </a:solidFill>
                          <a:effectLst/>
                          <a:latin typeface="Arial" panose="020B0604020202020204" pitchFamily="34" charset="0"/>
                        </a:rPr>
                        <a:t>802.15 WG Closing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053917101"/>
                  </a:ext>
                </a:extLst>
              </a:tr>
              <a:tr h="154276">
                <a:tc>
                  <a:txBody>
                    <a:bodyPr/>
                    <a:lstStyle/>
                    <a:p>
                      <a:pPr algn="ctr" fontAlgn="ctr"/>
                      <a:r>
                        <a:rPr lang="en-US" sz="800" b="1" i="0" u="none" strike="noStrike">
                          <a:solidFill>
                            <a:srgbClr val="FFFFFF"/>
                          </a:solidFill>
                          <a:effectLst/>
                          <a:latin typeface="Arial" panose="020B0604020202020204" pitchFamily="34" charset="0"/>
                        </a:rPr>
                        <a:t>16:30-17:00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222024722"/>
                  </a:ext>
                </a:extLst>
              </a:tr>
              <a:tr h="154276">
                <a:tc>
                  <a:txBody>
                    <a:bodyPr/>
                    <a:lstStyle/>
                    <a:p>
                      <a:pPr algn="ctr" fontAlgn="ctr"/>
                      <a:r>
                        <a:rPr lang="en-US" sz="800" b="1" i="0" u="none" strike="noStrike">
                          <a:solidFill>
                            <a:srgbClr val="FFFFFF"/>
                          </a:solidFill>
                          <a:effectLst/>
                          <a:latin typeface="Arial" panose="020B0604020202020204" pitchFamily="34" charset="0"/>
                        </a:rPr>
                        <a:t>17:00-17:30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66996808"/>
                  </a:ext>
                </a:extLst>
              </a:tr>
              <a:tr h="154276">
                <a:tc>
                  <a:txBody>
                    <a:bodyPr/>
                    <a:lstStyle/>
                    <a:p>
                      <a:pPr algn="ctr" fontAlgn="ctr"/>
                      <a:r>
                        <a:rPr lang="en-US" sz="800" b="1" i="0" u="none" strike="noStrike">
                          <a:solidFill>
                            <a:srgbClr val="FFFFFF"/>
                          </a:solidFill>
                          <a:effectLst/>
                          <a:latin typeface="Arial" panose="020B0604020202020204" pitchFamily="34" charset="0"/>
                        </a:rPr>
                        <a:t>17:30-18:00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86209448"/>
                  </a:ext>
                </a:extLst>
              </a:tr>
              <a:tr h="154276">
                <a:tc>
                  <a:txBody>
                    <a:bodyPr/>
                    <a:lstStyle/>
                    <a:p>
                      <a:pPr algn="ctr" fontAlgn="ctr"/>
                      <a:r>
                        <a:rPr lang="en-US" sz="800" b="1" i="0" u="none" strike="noStrike">
                          <a:solidFill>
                            <a:srgbClr val="000000"/>
                          </a:solidFill>
                          <a:effectLst/>
                          <a:latin typeface="Arial" panose="020B0604020202020204" pitchFamily="34" charset="0"/>
                        </a:rPr>
                        <a:t>18:00-18:30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660817"/>
                  </a:ext>
                </a:extLst>
              </a:tr>
              <a:tr h="154276">
                <a:tc rowSpan="3">
                  <a:txBody>
                    <a:bodyPr/>
                    <a:lstStyle/>
                    <a:p>
                      <a:pPr algn="ctr" fontAlgn="ctr"/>
                      <a:r>
                        <a:rPr lang="en-US" sz="800" b="1" i="0" u="none" strike="noStrike">
                          <a:solidFill>
                            <a:srgbClr val="000000"/>
                          </a:solidFill>
                          <a:effectLst/>
                          <a:latin typeface="Arial" panose="020B0604020202020204" pitchFamily="34" charset="0"/>
                        </a:rPr>
                        <a:t>18:30-3:00</a:t>
                      </a:r>
                    </a:p>
                  </a:txBody>
                  <a:tcPr marL="4431" marR="4431" marT="44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3" gridSpan="2">
                  <a:txBody>
                    <a:bodyPr/>
                    <a:lstStyle/>
                    <a:p>
                      <a:pPr algn="ctr" fontAlgn="ctr"/>
                      <a:r>
                        <a:rPr lang="en-US" sz="800" b="1" i="0" u="none" strike="noStrike">
                          <a:solidFill>
                            <a:srgbClr val="000000"/>
                          </a:solidFill>
                          <a:effectLst/>
                          <a:latin typeface="Arial" panose="020B0604020202020204" pitchFamily="34" charset="0"/>
                        </a:rPr>
                        <a:t>Tutorials (3)</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802.15/802.1 Joint Mtg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Lite Social - TBD</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999686618"/>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541966826"/>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dirty="0">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654469922"/>
                  </a:ext>
                </a:extLst>
              </a:tr>
            </a:tbl>
          </a:graphicData>
        </a:graphic>
      </p:graphicFrame>
    </p:spTree>
    <p:extLst>
      <p:ext uri="{BB962C8B-B14F-4D97-AF65-F5344CB8AC3E}">
        <p14:creationId xmlns:p14="http://schemas.microsoft.com/office/powerpoint/2010/main" val="114462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158791701"/>
              </p:ext>
            </p:extLst>
          </p:nvPr>
        </p:nvGraphicFramePr>
        <p:xfrm>
          <a:off x="4788024" y="1813964"/>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85000"/>
                            </a:schemeClr>
                          </a:solidFill>
                          <a:effectLst/>
                        </a:rPr>
                        <a:t>4</a:t>
                      </a:r>
                      <a:endParaRPr lang="en-US" sz="2400" b="0" i="0" u="none" strike="noStrike" dirty="0">
                        <a:solidFill>
                          <a:schemeClr val="bg1">
                            <a:lumMod val="85000"/>
                          </a:schemeClr>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5</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11</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1426366046"/>
              </p:ext>
            </p:extLst>
          </p:nvPr>
        </p:nvGraphicFramePr>
        <p:xfrm>
          <a:off x="457200" y="1813966"/>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June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4</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u="none" strike="noStrike">
                          <a:effectLst/>
                        </a:rPr>
                        <a:t>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50000"/>
                            </a:schemeClr>
                          </a:solidFill>
                          <a:effectLst/>
                        </a:rPr>
                        <a:t>7</a:t>
                      </a:r>
                      <a:endParaRPr lang="en-US" sz="2400" b="0" i="0" u="none" strike="noStrike" dirty="0">
                        <a:solidFill>
                          <a:schemeClr val="bg1">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11</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14</a:t>
                      </a: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21</a:t>
                      </a: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5364088" y="3212976"/>
            <a:ext cx="504056" cy="72008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094124CE-B31E-B0FD-22E6-7E74B34EE2FD}"/>
              </a:ext>
            </a:extLst>
          </p:cNvPr>
          <p:cNvSpPr/>
          <p:nvPr/>
        </p:nvSpPr>
        <p:spPr bwMode="auto">
          <a:xfrm rot="16200000">
            <a:off x="4351217" y="4729903"/>
            <a:ext cx="2520280"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Oval 1">
            <a:extLst>
              <a:ext uri="{FF2B5EF4-FFF2-40B4-BE49-F238E27FC236}">
                <a16:creationId xmlns:a16="http://schemas.microsoft.com/office/drawing/2014/main" id="{D9091F20-F73E-CD04-AAF3-2AC567ABB409}"/>
              </a:ext>
            </a:extLst>
          </p:cNvPr>
          <p:cNvSpPr/>
          <p:nvPr/>
        </p:nvSpPr>
        <p:spPr bwMode="auto">
          <a:xfrm>
            <a:off x="1547664" y="3789040"/>
            <a:ext cx="504056" cy="504056"/>
          </a:xfrm>
          <a:prstGeom prst="ellipse">
            <a:avLst/>
          </a:prstGeom>
          <a:solidFill>
            <a:schemeClr val="bg1">
              <a:lumMod val="85000"/>
              <a:alpha val="7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21</a:t>
            </a:r>
            <a:r>
              <a:rPr lang="en-US" baseline="30000" dirty="0"/>
              <a:t>st</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53276"/>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20</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Review of grouping </a:t>
            </a:r>
          </a:p>
          <a:p>
            <a:pPr marL="914400" lvl="1" indent="-514350">
              <a:buFont typeface="+mj-lt"/>
              <a:buAutoNum type="alphaLcPeriod"/>
            </a:pPr>
            <a:r>
              <a:rPr lang="en-US" altLang="en-US" dirty="0"/>
              <a:t>Status for convergence</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altLang="en-US" dirty="0"/>
              <a:t>TBD</a:t>
            </a:r>
          </a:p>
          <a:p>
            <a:pPr marL="514350" indent="-514350">
              <a:buFont typeface="Arial" panose="020B0604020202020204" pitchFamily="34" charset="0"/>
              <a:buAutoNum type="arabicPeriod"/>
            </a:pPr>
            <a:r>
              <a:rPr lang="en-US" altLang="en-US" dirty="0"/>
              <a:t>Next steps</a:t>
            </a:r>
          </a:p>
          <a:p>
            <a:pPr marL="914400" lvl="1" indent="-514350">
              <a:buFont typeface="+mj-lt"/>
              <a:buAutoNum type="alphaLcPeriod"/>
            </a:pPr>
            <a:r>
              <a:rPr lang="en-US" altLang="en-US" dirty="0"/>
              <a:t>July overview </a:t>
            </a:r>
          </a:p>
          <a:p>
            <a:pPr marL="914400" lvl="1" indent="-514350">
              <a:buFont typeface="+mj-lt"/>
              <a:buAutoNum type="alphaLcPeriod"/>
            </a:pPr>
            <a:r>
              <a:rPr lang="en-US" altLang="en-US" dirty="0"/>
              <a:t>July agenda requests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62778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39539</TotalTime>
  <Words>1732</Words>
  <Application>Microsoft Office PowerPoint</Application>
  <PresentationFormat>On-screen Show (4:3)</PresentationFormat>
  <Paragraphs>564</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Copperplate Gothic Bold</vt:lpstr>
      <vt:lpstr>Open Sans</vt:lpstr>
      <vt:lpstr>Tahoma</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Moving Forward</vt:lpstr>
      <vt:lpstr>A map of the P802.15.4ab enhancements</vt:lpstr>
      <vt:lpstr>Volunteer List </vt:lpstr>
      <vt:lpstr>Technical Discussion</vt:lpstr>
      <vt:lpstr>Topics for Discussion</vt:lpstr>
      <vt:lpstr>Next Steps</vt:lpstr>
      <vt:lpstr>July Plenary</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229</cp:revision>
  <cp:lastPrinted>2000-03-07T00:55:37Z</cp:lastPrinted>
  <dcterms:created xsi:type="dcterms:W3CDTF">2016-01-17T22:48:36Z</dcterms:created>
  <dcterms:modified xsi:type="dcterms:W3CDTF">2022-06-21T13:50:22Z</dcterms:modified>
  <cp:category/>
</cp:coreProperties>
</file>