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31" r:id="rId14"/>
    <p:sldId id="1017" r:id="rId15"/>
    <p:sldId id="990" r:id="rId16"/>
    <p:sldId id="1003" r:id="rId17"/>
    <p:sldId id="256" r:id="rId18"/>
    <p:sldId id="965" r:id="rId19"/>
    <p:sldId id="985" r:id="rId2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133" d="100"/>
          <a:sy n="133" d="100"/>
        </p:scale>
        <p:origin x="150" y="71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June_2022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doc.:IEEE802.15-22-00323r0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June_2022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hyperlink" Target="https://cvent.me/Z1zqo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June 2022 Teleconference</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2022-06-15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F42A2-2A5C-494C-97DE-D5236C1DFBA8}"/>
              </a:ext>
            </a:extLst>
          </p:cNvPr>
          <p:cNvSpPr>
            <a:spLocks noGrp="1"/>
          </p:cNvSpPr>
          <p:nvPr>
            <p:ph type="title"/>
          </p:nvPr>
        </p:nvSpPr>
        <p:spPr/>
        <p:txBody>
          <a:bodyPr/>
          <a:lstStyle/>
          <a:p>
            <a:r>
              <a:rPr lang="en-US" dirty="0"/>
              <a:t>Minutes</a:t>
            </a:r>
          </a:p>
        </p:txBody>
      </p:sp>
      <p:sp>
        <p:nvSpPr>
          <p:cNvPr id="3" name="Content Placeholder 2">
            <a:extLst>
              <a:ext uri="{FF2B5EF4-FFF2-40B4-BE49-F238E27FC236}">
                <a16:creationId xmlns:a16="http://schemas.microsoft.com/office/drawing/2014/main" id="{93A44387-FDE9-4850-9CDD-CE36ADDE62BF}"/>
              </a:ext>
            </a:extLst>
          </p:cNvPr>
          <p:cNvSpPr>
            <a:spLocks noGrp="1"/>
          </p:cNvSpPr>
          <p:nvPr>
            <p:ph idx="1"/>
          </p:nvPr>
        </p:nvSpPr>
        <p:spPr>
          <a:xfrm>
            <a:off x="838200" y="1295400"/>
            <a:ext cx="10515600" cy="4881563"/>
          </a:xfrm>
        </p:spPr>
        <p:txBody>
          <a:bodyPr>
            <a:normAutofit fontScale="92500" lnSpcReduction="20000"/>
          </a:bodyPr>
          <a:lstStyle/>
          <a:p>
            <a:r>
              <a:rPr lang="en-US" dirty="0"/>
              <a:t>Approve Minutes from March Plenary</a:t>
            </a:r>
          </a:p>
          <a:p>
            <a:pPr lvl="1"/>
            <a:r>
              <a:rPr lang="en-US" dirty="0"/>
              <a:t>2022 	153 	0 	TG16t 	March 22 Plenary Meeting Minutes 	</a:t>
            </a:r>
            <a:r>
              <a:rPr lang="en-US" dirty="0" err="1"/>
              <a:t>Bivesh</a:t>
            </a:r>
            <a:r>
              <a:rPr lang="en-US" dirty="0"/>
              <a:t> </a:t>
            </a:r>
            <a:r>
              <a:rPr lang="en-US" dirty="0" err="1"/>
              <a:t>Paudyal</a:t>
            </a:r>
            <a:r>
              <a:rPr lang="en-US" dirty="0"/>
              <a:t> (TTCI)</a:t>
            </a:r>
          </a:p>
          <a:p>
            <a:pPr lvl="1"/>
            <a:endParaRPr lang="en-US" dirty="0"/>
          </a:p>
          <a:p>
            <a:pPr lvl="1"/>
            <a:r>
              <a:rPr lang="en-US" dirty="0"/>
              <a:t>Approved with unanimous consent</a:t>
            </a:r>
          </a:p>
          <a:p>
            <a:endParaRPr lang="en-US" dirty="0"/>
          </a:p>
          <a:p>
            <a:r>
              <a:rPr lang="en-US" dirty="0"/>
              <a:t>Approve Minutes from April Telecon</a:t>
            </a:r>
          </a:p>
          <a:p>
            <a:pPr lvl="1"/>
            <a:r>
              <a:rPr lang="en-US" dirty="0"/>
              <a:t>2022 	212 	0 	TG16t 	April 14, 2022, TG16t Meeting Minutes 	Nathan Clanney (Siemens Mobility, Inc.)</a:t>
            </a:r>
          </a:p>
          <a:p>
            <a:pPr lvl="1"/>
            <a:endParaRPr lang="en-US" dirty="0"/>
          </a:p>
          <a:p>
            <a:pPr lvl="1"/>
            <a:r>
              <a:rPr lang="en-US" dirty="0"/>
              <a:t>Discussion – Daoud provides additional details of the discussion on PAPR/OFDM tradeoffs in narrow channels </a:t>
            </a:r>
          </a:p>
          <a:p>
            <a:pPr lvl="1"/>
            <a:r>
              <a:rPr lang="en-US" dirty="0"/>
              <a:t>Daoud will upload edits to the minutes with additional discussion as 212r1. </a:t>
            </a:r>
          </a:p>
          <a:p>
            <a:pPr lvl="1"/>
            <a:r>
              <a:rPr lang="en-US" dirty="0"/>
              <a:t>The TG reviews the changes and agrees the edits represent the discussion.</a:t>
            </a:r>
          </a:p>
          <a:p>
            <a:pPr lvl="1"/>
            <a:endParaRPr lang="en-US" dirty="0"/>
          </a:p>
          <a:p>
            <a:pPr lvl="1"/>
            <a:r>
              <a:rPr lang="en-US" dirty="0"/>
              <a:t>Approved with unanimous consent</a:t>
            </a:r>
          </a:p>
        </p:txBody>
      </p:sp>
      <p:sp>
        <p:nvSpPr>
          <p:cNvPr id="4" name="Date Placeholder 3">
            <a:extLst>
              <a:ext uri="{FF2B5EF4-FFF2-40B4-BE49-F238E27FC236}">
                <a16:creationId xmlns:a16="http://schemas.microsoft.com/office/drawing/2014/main" id="{F5CA0197-4DCB-4C45-B12D-7569D6BDA627}"/>
              </a:ext>
            </a:extLst>
          </p:cNvPr>
          <p:cNvSpPr>
            <a:spLocks noGrp="1"/>
          </p:cNvSpPr>
          <p:nvPr>
            <p:ph type="dt" sz="half" idx="10"/>
          </p:nvPr>
        </p:nvSpPr>
        <p:spPr/>
        <p:txBody>
          <a:bodyPr/>
          <a:lstStyle/>
          <a:p>
            <a:r>
              <a:rPr lang="en-US" dirty="0"/>
              <a:t>June_2022</a:t>
            </a:r>
          </a:p>
        </p:txBody>
      </p:sp>
      <p:sp>
        <p:nvSpPr>
          <p:cNvPr id="5" name="Footer Placeholder 4">
            <a:extLst>
              <a:ext uri="{FF2B5EF4-FFF2-40B4-BE49-F238E27FC236}">
                <a16:creationId xmlns:a16="http://schemas.microsoft.com/office/drawing/2014/main" id="{CC3F07E7-2406-47D2-96D3-F96B6CE83C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C54A42C-DCAB-4999-BA26-6F3874603B94}"/>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424370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June Teleconference</a:t>
            </a:r>
          </a:p>
        </p:txBody>
      </p:sp>
      <p:graphicFrame>
        <p:nvGraphicFramePr>
          <p:cNvPr id="7" name="Table 6">
            <a:extLst>
              <a:ext uri="{FF2B5EF4-FFF2-40B4-BE49-F238E27FC236}">
                <a16:creationId xmlns:a16="http://schemas.microsoft.com/office/drawing/2014/main" id="{A050F864-985C-4DCD-A8D1-9DAF60716136}"/>
              </a:ext>
            </a:extLst>
          </p:cNvPr>
          <p:cNvGraphicFramePr>
            <a:graphicFrameLocks noGrp="1"/>
          </p:cNvGraphicFramePr>
          <p:nvPr>
            <p:extLst>
              <p:ext uri="{D42A27DB-BD31-4B8C-83A1-F6EECF244321}">
                <p14:modId xmlns:p14="http://schemas.microsoft.com/office/powerpoint/2010/main" val="802307618"/>
              </p:ext>
            </p:extLst>
          </p:nvPr>
        </p:nvGraphicFramePr>
        <p:xfrm>
          <a:off x="685800" y="2438400"/>
          <a:ext cx="10515603" cy="1188720"/>
        </p:xfrm>
        <a:graphic>
          <a:graphicData uri="http://schemas.openxmlformats.org/drawingml/2006/table">
            <a:tbl>
              <a:tblPr/>
              <a:tblGrid>
                <a:gridCol w="1502229">
                  <a:extLst>
                    <a:ext uri="{9D8B030D-6E8A-4147-A177-3AD203B41FA5}">
                      <a16:colId xmlns:a16="http://schemas.microsoft.com/office/drawing/2014/main" val="1422975996"/>
                    </a:ext>
                  </a:extLst>
                </a:gridCol>
                <a:gridCol w="1502229">
                  <a:extLst>
                    <a:ext uri="{9D8B030D-6E8A-4147-A177-3AD203B41FA5}">
                      <a16:colId xmlns:a16="http://schemas.microsoft.com/office/drawing/2014/main" val="2670879455"/>
                    </a:ext>
                  </a:extLst>
                </a:gridCol>
                <a:gridCol w="1502229">
                  <a:extLst>
                    <a:ext uri="{9D8B030D-6E8A-4147-A177-3AD203B41FA5}">
                      <a16:colId xmlns:a16="http://schemas.microsoft.com/office/drawing/2014/main" val="2570234450"/>
                    </a:ext>
                  </a:extLst>
                </a:gridCol>
                <a:gridCol w="1502229">
                  <a:extLst>
                    <a:ext uri="{9D8B030D-6E8A-4147-A177-3AD203B41FA5}">
                      <a16:colId xmlns:a16="http://schemas.microsoft.com/office/drawing/2014/main" val="2019948591"/>
                    </a:ext>
                  </a:extLst>
                </a:gridCol>
                <a:gridCol w="1306285">
                  <a:extLst>
                    <a:ext uri="{9D8B030D-6E8A-4147-A177-3AD203B41FA5}">
                      <a16:colId xmlns:a16="http://schemas.microsoft.com/office/drawing/2014/main" val="2371269190"/>
                    </a:ext>
                  </a:extLst>
                </a:gridCol>
                <a:gridCol w="1698173">
                  <a:extLst>
                    <a:ext uri="{9D8B030D-6E8A-4147-A177-3AD203B41FA5}">
                      <a16:colId xmlns:a16="http://schemas.microsoft.com/office/drawing/2014/main" val="4168130391"/>
                    </a:ext>
                  </a:extLst>
                </a:gridCol>
                <a:gridCol w="1502229">
                  <a:extLst>
                    <a:ext uri="{9D8B030D-6E8A-4147-A177-3AD203B41FA5}">
                      <a16:colId xmlns:a16="http://schemas.microsoft.com/office/drawing/2014/main" val="1701843111"/>
                    </a:ext>
                  </a:extLst>
                </a:gridCol>
              </a:tblGrid>
              <a:tr h="914400">
                <a:tc>
                  <a:txBody>
                    <a:bodyPr/>
                    <a:lstStyle/>
                    <a:p>
                      <a:r>
                        <a:rPr lang="en-US"/>
                        <a:t>14-Jun-2022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322</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Filtering Considerations</a:t>
                      </a:r>
                    </a:p>
                  </a:txBody>
                  <a:tcPr anchor="ctr">
                    <a:lnL>
                      <a:noFill/>
                    </a:lnL>
                    <a:lnR>
                      <a:noFill/>
                    </a:lnR>
                    <a:lnT>
                      <a:noFill/>
                    </a:lnT>
                    <a:lnB>
                      <a:noFill/>
                    </a:lnB>
                  </a:tcPr>
                </a:tc>
                <a:tc>
                  <a:txBody>
                    <a:bodyPr/>
                    <a:lstStyle/>
                    <a:p>
                      <a:r>
                        <a:rPr lang="en-US" dirty="0"/>
                        <a:t>Menashe Shahar (</a:t>
                      </a:r>
                      <a:r>
                        <a:rPr lang="en-US" dirty="0" err="1"/>
                        <a:t>Ondas</a:t>
                      </a:r>
                      <a:r>
                        <a:rPr lang="en-US" dirty="0"/>
                        <a:t> Networks)</a:t>
                      </a:r>
                    </a:p>
                  </a:txBody>
                  <a:tcPr anchor="ctr">
                    <a:lnL>
                      <a:noFill/>
                    </a:lnL>
                    <a:lnR>
                      <a:noFill/>
                    </a:lnR>
                    <a:lnT>
                      <a:noFill/>
                    </a:lnT>
                    <a:lnB>
                      <a:noFill/>
                    </a:lnB>
                  </a:tcPr>
                </a:tc>
                <a:extLst>
                  <a:ext uri="{0D108BD9-81ED-4DB2-BD59-A6C34878D82A}">
                    <a16:rowId xmlns:a16="http://schemas.microsoft.com/office/drawing/2014/main" val="3667359561"/>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June_2022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42125722"/>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2819400"/>
            <a:ext cx="1295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 July 2022</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June_2022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62500" lnSpcReduction="20000"/>
          </a:bodyPr>
          <a:lstStyle/>
          <a:p>
            <a:r>
              <a:rPr lang="en-US" sz="3800" b="1" dirty="0"/>
              <a:t>July Plenary (Montreal)  </a:t>
            </a:r>
          </a:p>
          <a:p>
            <a:pPr lvl="1"/>
            <a:r>
              <a:rPr lang="en-US" dirty="0"/>
              <a:t>July 10, 2022—July 15, 2022</a:t>
            </a:r>
          </a:p>
          <a:p>
            <a:pPr lvl="1"/>
            <a:r>
              <a:rPr lang="en-US" dirty="0"/>
              <a:t>TG16t will meet 3 times for July Plenary</a:t>
            </a:r>
          </a:p>
          <a:p>
            <a:pPr lvl="1"/>
            <a:r>
              <a:rPr lang="en-US" dirty="0"/>
              <a:t>Tuesday, Wednesday, Thursday at 13:30 ET </a:t>
            </a:r>
          </a:p>
          <a:p>
            <a:pPr marL="457200" lvl="1">
              <a:spcBef>
                <a:spcPts val="0"/>
              </a:spcBef>
              <a:spcAft>
                <a:spcPts val="1200"/>
              </a:spcAft>
            </a:pPr>
            <a:endParaRPr lang="en-US" sz="1800" b="1"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1800" b="1" dirty="0">
                <a:effectLst/>
                <a:latin typeface="Calibri" panose="020F0502020204030204" pitchFamily="34" charset="0"/>
                <a:ea typeface="Times New Roman" panose="02020603050405020304" pitchFamily="18" charset="0"/>
              </a:rPr>
              <a:t>Session Registration Website: </a:t>
            </a:r>
            <a:r>
              <a:rPr lang="en-US" sz="1800" u="sng" dirty="0">
                <a:solidFill>
                  <a:srgbClr val="0000FF"/>
                </a:solidFill>
                <a:effectLst/>
                <a:latin typeface="Calibri" panose="020F0502020204030204" pitchFamily="34" charset="0"/>
                <a:ea typeface="Times New Roman" panose="02020603050405020304" pitchFamily="18" charset="0"/>
                <a:hlinkClick r:id="rId2"/>
              </a:rPr>
              <a:t>https://cvent.me/Z1zqo0</a:t>
            </a:r>
            <a:endParaRPr lang="en-US" sz="1800" dirty="0">
              <a:effectLst/>
              <a:latin typeface="Calibri" panose="020F0502020204030204" pitchFamily="34" charset="0"/>
              <a:ea typeface="Times New Roman" panose="02020603050405020304" pitchFamily="18" charset="0"/>
            </a:endParaRPr>
          </a:p>
          <a:p>
            <a:pPr marL="457200" lvl="1">
              <a:spcBef>
                <a:spcPts val="0"/>
              </a:spcBef>
            </a:pPr>
            <a:r>
              <a:rPr lang="en-US" sz="1800" b="1" dirty="0">
                <a:effectLst/>
                <a:latin typeface="Calibri" panose="020F0502020204030204" pitchFamily="34" charset="0"/>
                <a:ea typeface="Times New Roman" panose="02020603050405020304" pitchFamily="18" charset="0"/>
              </a:rPr>
              <a:t>Registration Fees and Deadlines</a:t>
            </a:r>
            <a:endParaRPr lang="en-US" sz="1800" dirty="0">
              <a:effectLst/>
              <a:latin typeface="Calibri" panose="020F0502020204030204" pitchFamily="34" charset="0"/>
              <a:ea typeface="Times New Roman" panose="02020603050405020304" pitchFamily="18" charset="0"/>
            </a:endParaRPr>
          </a:p>
          <a:p>
            <a:pPr marL="800100" lvl="1" indent="-342900">
              <a:spcBef>
                <a:spcPts val="0"/>
              </a:spcBef>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Standard         </a:t>
            </a:r>
            <a:r>
              <a:rPr lang="en-US" sz="1800" dirty="0">
                <a:effectLst/>
                <a:latin typeface="Calibri" panose="020F0502020204030204" pitchFamily="34" charset="0"/>
                <a:ea typeface="Times New Roman" panose="02020603050405020304" pitchFamily="18" charset="0"/>
              </a:rPr>
              <a:t>$US700.00 until June 24, 2022</a:t>
            </a:r>
          </a:p>
          <a:p>
            <a:pPr marL="800100" lvl="1" indent="-342900">
              <a:spcBef>
                <a:spcPts val="0"/>
              </a:spcBef>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Late/Onsite        </a:t>
            </a:r>
            <a:r>
              <a:rPr lang="en-US" sz="1800" dirty="0">
                <a:effectLst/>
                <a:latin typeface="Calibri" panose="020F0502020204030204" pitchFamily="34" charset="0"/>
                <a:ea typeface="Times New Roman" panose="02020603050405020304" pitchFamily="18" charset="0"/>
              </a:rPr>
              <a:t> $US900.00 after June 24, 2022</a:t>
            </a:r>
          </a:p>
          <a:p>
            <a:pPr lvl="1"/>
            <a:endParaRPr lang="en-US" dirty="0"/>
          </a:p>
          <a:p>
            <a:r>
              <a:rPr lang="en-US" sz="3800" b="1" dirty="0"/>
              <a:t>September Interim</a:t>
            </a:r>
          </a:p>
          <a:p>
            <a:pPr marL="0" marR="0">
              <a:lnSpc>
                <a:spcPct val="120000"/>
              </a:lnSpc>
              <a:spcBef>
                <a:spcPts val="0"/>
              </a:spcBef>
              <a:spcAft>
                <a:spcPts val="0"/>
              </a:spcAft>
            </a:pPr>
            <a:r>
              <a:rPr lang="en-US" sz="1800" dirty="0">
                <a:effectLst/>
                <a:latin typeface="Tahoma" panose="020B0604030504040204" pitchFamily="34" charset="0"/>
                <a:ea typeface="Times New Roman" panose="02020603050405020304" pitchFamily="18" charset="0"/>
              </a:rPr>
              <a:t>The September 2022 IEEE 802 Wireless Interim is scheduled to take place in Waikoloa, on the Big Island of Hawaii at the Hilton Waikoloa Village.</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br>
              <a:rPr lang="en-US" sz="1800" dirty="0">
                <a:effectLst/>
                <a:latin typeface="Tahoma" panose="020B0604030504040204" pitchFamily="34" charset="0"/>
                <a:ea typeface="Times New Roman" panose="02020603050405020304" pitchFamily="18" charset="0"/>
              </a:rPr>
            </a:br>
            <a:r>
              <a:rPr lang="en-US" sz="1800" b="1" dirty="0">
                <a:effectLst/>
                <a:latin typeface="Tahoma" panose="020B0604030504040204" pitchFamily="34" charset="0"/>
                <a:ea typeface="Times New Roman" panose="02020603050405020304" pitchFamily="18" charset="0"/>
              </a:rPr>
              <a:t>Session Registration and Hotel Reservations are Available Now</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r>
              <a:rPr lang="en-US" sz="1800" dirty="0">
                <a:effectLst/>
                <a:latin typeface="Tahoma" panose="020B0604030504040204" pitchFamily="34" charset="0"/>
                <a:ea typeface="Times New Roman" panose="02020603050405020304" pitchFamily="18" charset="0"/>
              </a:rPr>
              <a:t>In-Person and Virtual participation will be available for this session.</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1200"/>
              </a:spcAft>
            </a:pPr>
            <a:r>
              <a:rPr lang="en-US" sz="1800" b="1" dirty="0">
                <a:effectLst/>
                <a:latin typeface="Tahoma" panose="020B0604030504040204" pitchFamily="34" charset="0"/>
                <a:ea typeface="Times New Roman" panose="02020603050405020304" pitchFamily="18" charset="0"/>
              </a:rPr>
              <a:t>Session Registration Website:        </a:t>
            </a:r>
            <a:r>
              <a:rPr lang="en-US" sz="1800" b="1" u="sng" dirty="0">
                <a:solidFill>
                  <a:srgbClr val="0000FF"/>
                </a:solidFill>
                <a:effectLst/>
                <a:latin typeface="Tahoma" panose="020B0604030504040204" pitchFamily="34" charset="0"/>
                <a:ea typeface="Times New Roman" panose="02020603050405020304" pitchFamily="18" charset="0"/>
                <a:hlinkClick r:id="rId3"/>
              </a:rPr>
              <a:t>https://cvent.me/PvDkQV</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r>
              <a:rPr lang="en-US" sz="1800" b="1" dirty="0">
                <a:effectLst/>
                <a:latin typeface="Tahoma" panose="020B0604030504040204" pitchFamily="34" charset="0"/>
                <a:ea typeface="Times New Roman" panose="02020603050405020304" pitchFamily="18" charset="0"/>
              </a:rPr>
              <a:t>Registration Fees and Deadlines</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solidFill>
                  <a:srgbClr val="000000"/>
                </a:solidFill>
                <a:effectLst/>
                <a:latin typeface="Tahoma" panose="020B0604030504040204" pitchFamily="34" charset="0"/>
                <a:ea typeface="Times New Roman" panose="02020603050405020304" pitchFamily="18" charset="0"/>
              </a:rPr>
              <a:t>Early</a:t>
            </a:r>
            <a:r>
              <a:rPr lang="en-US" sz="1800" dirty="0">
                <a:solidFill>
                  <a:srgbClr val="000000"/>
                </a:solidFill>
                <a:effectLst/>
                <a:latin typeface="Tahoma" panose="020B0604030504040204" pitchFamily="34" charset="0"/>
                <a:ea typeface="Times New Roman" panose="02020603050405020304" pitchFamily="18" charset="0"/>
              </a:rPr>
              <a:t>                 $US950.00 until June 30, 2022</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effectLst/>
                <a:latin typeface="Tahoma" panose="020B0604030504040204" pitchFamily="34" charset="0"/>
                <a:ea typeface="Times New Roman" panose="02020603050405020304" pitchFamily="18" charset="0"/>
              </a:rPr>
              <a:t>Standard</a:t>
            </a:r>
            <a:r>
              <a:rPr lang="en-US" sz="1800" dirty="0">
                <a:effectLst/>
                <a:latin typeface="Tahoma" panose="020B0604030504040204" pitchFamily="34" charset="0"/>
                <a:ea typeface="Times New Roman" panose="02020603050405020304" pitchFamily="18" charset="0"/>
              </a:rPr>
              <a:t>         $US1200.00 until August 15, 2022</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effectLst/>
                <a:latin typeface="Tahoma" panose="020B0604030504040204" pitchFamily="34" charset="0"/>
                <a:ea typeface="Times New Roman" panose="02020603050405020304" pitchFamily="18" charset="0"/>
              </a:rPr>
              <a:t>Late/Onsite</a:t>
            </a:r>
            <a:r>
              <a:rPr lang="en-US" sz="1800" dirty="0">
                <a:effectLst/>
                <a:latin typeface="Tahoma" panose="020B0604030504040204" pitchFamily="34" charset="0"/>
                <a:ea typeface="Times New Roman" panose="02020603050405020304" pitchFamily="18" charset="0"/>
              </a:rPr>
              <a:t>     $US1450.00 after August 15, 2022</a:t>
            </a:r>
            <a:endParaRPr lang="en-US" sz="1800" dirty="0">
              <a:effectLst/>
              <a:latin typeface="Calibri" panose="020F0502020204030204" pitchFamily="34" charset="0"/>
              <a:ea typeface="Times New Roman" panose="02020603050405020304" pitchFamily="18" charset="0"/>
            </a:endParaRP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391923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June_2022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June Teleconference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15176</TotalTime>
  <Words>2060</Words>
  <Application>Microsoft Office PowerPoint</Application>
  <PresentationFormat>Widescreen</PresentationFormat>
  <Paragraphs>243</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Calibri Light</vt:lpstr>
      <vt:lpstr>Helvetica</vt:lpstr>
      <vt:lpstr>Symbol</vt:lpstr>
      <vt:lpstr>Tahoma</vt:lpstr>
      <vt:lpstr>Times New Roman</vt:lpstr>
      <vt:lpstr>Custom Design</vt:lpstr>
      <vt:lpstr>PowerPoint Presentation</vt:lpstr>
      <vt:lpstr>Opening</vt:lpstr>
      <vt:lpstr>TG16t June Teleconference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Minutes</vt:lpstr>
      <vt:lpstr>Status Update</vt:lpstr>
      <vt:lpstr>Contributions for June Teleconference</vt:lpstr>
      <vt:lpstr>Editor and Draft Development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507</cp:revision>
  <cp:lastPrinted>1998-02-10T13:28:06Z</cp:lastPrinted>
  <dcterms:created xsi:type="dcterms:W3CDTF">2020-01-06T16:34:14Z</dcterms:created>
  <dcterms:modified xsi:type="dcterms:W3CDTF">2022-06-15T15:31:40Z</dcterms:modified>
</cp:coreProperties>
</file>