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8" r:id="rId3"/>
    <p:sldId id="284" r:id="rId4"/>
    <p:sldId id="280" r:id="rId5"/>
    <p:sldId id="281" r:id="rId6"/>
    <p:sldId id="295" r:id="rId7"/>
    <p:sldId id="293" r:id="rId8"/>
    <p:sldId id="282" r:id="rId9"/>
    <p:sldId id="286" r:id="rId10"/>
    <p:sldId id="285" r:id="rId11"/>
    <p:sldId id="287" r:id="rId12"/>
    <p:sldId id="291" r:id="rId13"/>
    <p:sldId id="267" r:id="rId14"/>
    <p:sldId id="296" r:id="rId15"/>
    <p:sldId id="268" r:id="rId16"/>
    <p:sldId id="266" r:id="rId17"/>
    <p:sldId id="277" r:id="rId18"/>
    <p:sldId id="297" r:id="rId19"/>
    <p:sldId id="270" r:id="rId20"/>
    <p:sldId id="292" r:id="rId21"/>
    <p:sldId id="294" r:id="rId22"/>
    <p:sldId id="288" r:id="rId23"/>
    <p:sldId id="289" r:id="rId24"/>
    <p:sldId id="272" r:id="rId25"/>
    <p:sldId id="276" r:id="rId26"/>
    <p:sldId id="275" r:id="rId27"/>
    <p:sldId id="290" r:id="rId28"/>
    <p:sldId id="274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318E36-4950-5484-621C-DD30B0A0BC17}" v="170" dt="2022-06-12T10:46:40.470"/>
    <p1510:client id="{0CB661B5-C417-AD50-E678-8C0C3C0487FC}" v="439" dt="2022-06-11T13:23:02.680"/>
    <p1510:client id="{38F749E8-5B58-7EDD-F07A-E988CAC8BEF1}" v="1186" dt="2022-06-13T12:47:06.955"/>
    <p1510:client id="{9B25AB63-9723-E0E4-2444-1DDE467F72F1}" v="1431" dt="2022-06-13T09:38:47.454"/>
    <p1510:client id="{AD1BD6EE-AA99-72D6-386E-649C54368E00}" v="399" dt="2022-06-10T10:35:01.6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A769-9E7E-4770-8CF0-F82024AB0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44955"/>
          </a:xfrm>
        </p:spPr>
        <p:txBody>
          <a:bodyPr/>
          <a:lstStyle/>
          <a:p>
            <a:r>
              <a:rPr lang="en-IN" dirty="0"/>
              <a:t>Ieee802.16t Filtering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9B8CD-C4CE-475C-B27C-BCFDEA9D3BF5}"/>
              </a:ext>
            </a:extLst>
          </p:cNvPr>
          <p:cNvSpPr txBox="1"/>
          <p:nvPr/>
        </p:nvSpPr>
        <p:spPr>
          <a:xfrm>
            <a:off x="5213229" y="350232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dirty="0">
                <a:latin typeface="Calibri Light"/>
                <a:cs typeface="Calibri Light"/>
              </a:rPr>
              <a:t>June 14</a:t>
            </a:r>
            <a:r>
              <a:rPr lang="en-US" sz="2200" b="1" baseline="30000" dirty="0">
                <a:latin typeface="Calibri Light"/>
                <a:cs typeface="Calibri Light"/>
              </a:rPr>
              <a:t>th</a:t>
            </a:r>
            <a:r>
              <a:rPr lang="en-US" sz="2200" b="1" dirty="0">
                <a:latin typeface="Calibri Light"/>
                <a:cs typeface="Calibri Light"/>
              </a:rPr>
              <a:t>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49822-AE14-4539-D4A8-3AE9E93E9D39}"/>
              </a:ext>
            </a:extLst>
          </p:cNvPr>
          <p:cNvSpPr txBox="1"/>
          <p:nvPr/>
        </p:nvSpPr>
        <p:spPr>
          <a:xfrm>
            <a:off x="7704666" y="937697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DCN </a:t>
            </a:r>
            <a:r>
              <a:rPr lang="en-US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15-22-0322-00-016t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12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2B591737-8E2C-ACD3-EA62-D0D4115CC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847" y="1169511"/>
            <a:ext cx="4832948" cy="4202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2BA80-9985-A73B-CB0A-153F3A2F5002}"/>
              </a:ext>
            </a:extLst>
          </p:cNvPr>
          <p:cNvSpPr txBox="1"/>
          <p:nvPr/>
        </p:nvSpPr>
        <p:spPr>
          <a:xfrm>
            <a:off x="1086928" y="5687683"/>
            <a:ext cx="111108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As shown in the figure, the passband of the filter can be a subchannel (Fig. 1) or subchannels which may be adjacent (Fig. 2) or non-adjacent (Fig. 3). 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BC03C-8850-72CA-7763-92A7191EFDDE}"/>
              </a:ext>
            </a:extLst>
          </p:cNvPr>
          <p:cNvSpPr txBox="1"/>
          <p:nvPr/>
        </p:nvSpPr>
        <p:spPr>
          <a:xfrm>
            <a:off x="4796287" y="497457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IBR FILTER – Contd.</a:t>
            </a:r>
            <a:endParaRPr lang="en-US" sz="2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04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E5633D-3340-6709-B7CF-88A186636209}"/>
              </a:ext>
            </a:extLst>
          </p:cNvPr>
          <p:cNvSpPr txBox="1"/>
          <p:nvPr/>
        </p:nvSpPr>
        <p:spPr>
          <a:xfrm>
            <a:off x="957532" y="511835"/>
            <a:ext cx="1027693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This is converted to time domain using IFFT to get a truncated </a:t>
            </a:r>
            <a:r>
              <a:rPr lang="en-US" dirty="0" err="1">
                <a:ea typeface="+mn-lt"/>
                <a:cs typeface="+mn-lt"/>
              </a:rPr>
              <a:t>sinc</a:t>
            </a:r>
            <a:r>
              <a:rPr lang="en-US" dirty="0">
                <a:ea typeface="+mn-lt"/>
                <a:cs typeface="+mn-lt"/>
              </a:rPr>
              <a:t> function on which windowing is applied to further improve the filter response.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resultant IBR filter provides reasonably high levels of stop band rejection.  </a:t>
            </a:r>
            <a:endParaRPr lang="en-US">
              <a:cs typeface="Calibri"/>
            </a:endParaRPr>
          </a:p>
          <a:p>
            <a:pPr algn="l"/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A3239-A0FE-1092-FF6A-D477E2822736}"/>
              </a:ext>
            </a:extLst>
          </p:cNvPr>
          <p:cNvSpPr txBox="1"/>
          <p:nvPr/>
        </p:nvSpPr>
        <p:spPr>
          <a:xfrm>
            <a:off x="5227608" y="4687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6BE53-8B31-ACE2-665C-6CFADEE46E2E}"/>
              </a:ext>
            </a:extLst>
          </p:cNvPr>
          <p:cNvSpPr txBox="1"/>
          <p:nvPr/>
        </p:nvSpPr>
        <p:spPr>
          <a:xfrm>
            <a:off x="4422475" y="123646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IBR FILTER – Contd.</a:t>
            </a:r>
            <a:endParaRPr lang="en-US" sz="2200" b="1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3753B9-587B-A695-A6A7-4F2CFF30D935}"/>
              </a:ext>
            </a:extLst>
          </p:cNvPr>
          <p:cNvSpPr txBox="1"/>
          <p:nvPr/>
        </p:nvSpPr>
        <p:spPr>
          <a:xfrm>
            <a:off x="1403229" y="6047117"/>
            <a:ext cx="37496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IBR Filter response in time domain</a:t>
            </a:r>
          </a:p>
        </p:txBody>
      </p:sp>
      <p:pic>
        <p:nvPicPr>
          <p:cNvPr id="3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2BEDBE9D-0897-FDA1-AB97-88557949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249" y="1907129"/>
            <a:ext cx="5273615" cy="3963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A7547C-3224-6B6D-8CD3-DC78D90E6464}"/>
              </a:ext>
            </a:extLst>
          </p:cNvPr>
          <p:cNvSpPr txBox="1"/>
          <p:nvPr/>
        </p:nvSpPr>
        <p:spPr>
          <a:xfrm>
            <a:off x="6852249" y="6047117"/>
            <a:ext cx="40371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IBR Filter response in frequency domain</a:t>
            </a:r>
            <a:endParaRPr lang="en-US" dirty="0"/>
          </a:p>
        </p:txBody>
      </p:sp>
      <p:pic>
        <p:nvPicPr>
          <p:cNvPr id="10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5142C148-A7C3-13C2-1397-891049836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15" y="1913508"/>
            <a:ext cx="5172973" cy="403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A5F192-6BC5-0C3B-D664-F90C82E8D393}"/>
              </a:ext>
            </a:extLst>
          </p:cNvPr>
          <p:cNvSpPr txBox="1"/>
          <p:nvPr/>
        </p:nvSpPr>
        <p:spPr>
          <a:xfrm>
            <a:off x="1086929" y="267419"/>
            <a:ext cx="685512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cs typeface="Calibri"/>
              </a:rPr>
              <a:t>PERFORMANCE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B0CC6-FAE2-B175-5006-57F4D9221186}"/>
              </a:ext>
            </a:extLst>
          </p:cNvPr>
          <p:cNvSpPr txBox="1"/>
          <p:nvPr/>
        </p:nvSpPr>
        <p:spPr>
          <a:xfrm>
            <a:off x="611577" y="1028521"/>
            <a:ext cx="10967048" cy="59093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Tx signal is generated by subchannel mapping, taking IFFT, CP addition, followed by raised cosine windowing and IBR filtering.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At the receiver, followed by noise addition, IBR filtering can be done, followed by FFT and data symbol extraction. The modulation symbols can be further demodulated to recover the bits.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this document, the results of the following three simulations are summarized.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1) Plotting the Tx signal spectrum after raised cosine windowing and IBR filtering and to check if the FCC Mask D requirements are satisfied.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2) Computing the SNR and EVM for the received symbols.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3) Demodulating the symbols to bits and finding the number of bits in error for different values of SNR.</a:t>
            </a:r>
          </a:p>
          <a:p>
            <a:r>
              <a:rPr lang="en-US" dirty="0">
                <a:cs typeface="Calibri"/>
              </a:rPr>
              <a:t>The results for steps 2 and 3 have been obtained with Tx filtering alone and with both Tx and Rx filtering.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256QAM modulation scheme has been considered for the simulations. The number of IBR filter taps is 257.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BER analysis is done without using forward error correction (FEC).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09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9C8C8-CE16-C850-DF16-97080E9C07ED}"/>
              </a:ext>
            </a:extLst>
          </p:cNvPr>
          <p:cNvSpPr txBox="1"/>
          <p:nvPr/>
        </p:nvSpPr>
        <p:spPr>
          <a:xfrm>
            <a:off x="382437" y="727494"/>
            <a:ext cx="11743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WITH RAISED COSINE WINDOWING, CP 1/4, IBR FILTERING (257 taps), 256QAM no noise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E49C5-491F-7618-8291-CC9366890425}"/>
              </a:ext>
            </a:extLst>
          </p:cNvPr>
          <p:cNvSpPr txBox="1"/>
          <p:nvPr/>
        </p:nvSpPr>
        <p:spPr>
          <a:xfrm>
            <a:off x="1058173" y="5975230"/>
            <a:ext cx="4410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Floating point</a:t>
            </a:r>
            <a:endParaRPr lang="en-US" dirty="0">
              <a:cs typeface="Calibri"/>
            </a:endParaRPr>
          </a:p>
        </p:txBody>
      </p:sp>
      <p:pic>
        <p:nvPicPr>
          <p:cNvPr id="3" name="Picture 4" descr="Chart&#10;&#10;Description automatically generated">
            <a:extLst>
              <a:ext uri="{FF2B5EF4-FFF2-40B4-BE49-F238E27FC236}">
                <a16:creationId xmlns:a16="http://schemas.microsoft.com/office/drawing/2014/main" id="{B7CFCC28-FAC8-2E46-A319-1A94DC7A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1295184"/>
            <a:ext cx="5762445" cy="4555179"/>
          </a:xfrm>
          <a:prstGeom prst="rect">
            <a:avLst/>
          </a:prstGeom>
        </p:spPr>
      </p:pic>
      <p:pic>
        <p:nvPicPr>
          <p:cNvPr id="6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15D7CBE-3480-DE85-A99A-557A70D6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292759"/>
            <a:ext cx="5877464" cy="45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2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9C8C8-CE16-C850-DF16-97080E9C07ED}"/>
              </a:ext>
            </a:extLst>
          </p:cNvPr>
          <p:cNvSpPr txBox="1"/>
          <p:nvPr/>
        </p:nvSpPr>
        <p:spPr>
          <a:xfrm>
            <a:off x="382437" y="727494"/>
            <a:ext cx="11743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WITH RAISED COSINE WINDOWING, CP 1/4, IBR FILTERING (257 taps), 256QAM no noise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E49C5-491F-7618-8291-CC9366890425}"/>
              </a:ext>
            </a:extLst>
          </p:cNvPr>
          <p:cNvSpPr txBox="1"/>
          <p:nvPr/>
        </p:nvSpPr>
        <p:spPr>
          <a:xfrm>
            <a:off x="1058173" y="5975230"/>
            <a:ext cx="4410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Fixed point : 12 bits Filtered output</a:t>
            </a:r>
          </a:p>
        </p:txBody>
      </p:sp>
      <p:pic>
        <p:nvPicPr>
          <p:cNvPr id="4" name="Picture 7" descr="Chart&#10;&#10;Description automatically generated">
            <a:extLst>
              <a:ext uri="{FF2B5EF4-FFF2-40B4-BE49-F238E27FC236}">
                <a16:creationId xmlns:a16="http://schemas.microsoft.com/office/drawing/2014/main" id="{719FFD8A-8D4C-FFA8-60DB-EC21C7A7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1" y="1307103"/>
            <a:ext cx="5661803" cy="4560096"/>
          </a:xfrm>
          <a:prstGeom prst="rect">
            <a:avLst/>
          </a:prstGeom>
        </p:spPr>
      </p:pic>
      <p:pic>
        <p:nvPicPr>
          <p:cNvPr id="8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45A5561B-6CCB-73BE-76B7-D5D797714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891" y="1300606"/>
            <a:ext cx="5748068" cy="45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90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9C8C8-CE16-C850-DF16-97080E9C07ED}"/>
              </a:ext>
            </a:extLst>
          </p:cNvPr>
          <p:cNvSpPr txBox="1"/>
          <p:nvPr/>
        </p:nvSpPr>
        <p:spPr>
          <a:xfrm>
            <a:off x="382437" y="727494"/>
            <a:ext cx="11743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WITH RAISED COSINE WINDOWING, CP 1/4, IBR FILTERING (257 taps), 256QAM no noise</a:t>
            </a:r>
          </a:p>
        </p:txBody>
      </p:sp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347DE5E8-CEAC-EFED-6F7D-445B7BBB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2" y="1283811"/>
            <a:ext cx="5719313" cy="4592299"/>
          </a:xfrm>
          <a:prstGeom prst="rect">
            <a:avLst/>
          </a:prstGeom>
        </p:spPr>
      </p:pic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01078BE4-F1DE-E67A-A9D8-C277FE6B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17" y="1308970"/>
            <a:ext cx="5920596" cy="4541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7E49C5-491F-7618-8291-CC9366890425}"/>
              </a:ext>
            </a:extLst>
          </p:cNvPr>
          <p:cNvSpPr txBox="1"/>
          <p:nvPr/>
        </p:nvSpPr>
        <p:spPr>
          <a:xfrm>
            <a:off x="1058173" y="5975230"/>
            <a:ext cx="4410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Fixed point : 16 bits Filtered output</a:t>
            </a:r>
          </a:p>
        </p:txBody>
      </p:sp>
    </p:spTree>
    <p:extLst>
      <p:ext uri="{BB962C8B-B14F-4D97-AF65-F5344CB8AC3E}">
        <p14:creationId xmlns:p14="http://schemas.microsoft.com/office/powerpoint/2010/main" val="101745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9C8C8-CE16-C850-DF16-97080E9C07ED}"/>
              </a:ext>
            </a:extLst>
          </p:cNvPr>
          <p:cNvSpPr txBox="1"/>
          <p:nvPr/>
        </p:nvSpPr>
        <p:spPr>
          <a:xfrm>
            <a:off x="684362" y="80513"/>
            <a:ext cx="109239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WITH RAISED COSINE WINDOWING, CP 1/4, IBR FILTERING at </a:t>
            </a:r>
            <a:r>
              <a:rPr lang="en-US" sz="2400" b="1" dirty="0">
                <a:highlight>
                  <a:srgbClr val="FFFF00"/>
                </a:highlight>
                <a:cs typeface="Calibri"/>
              </a:rPr>
              <a:t>Tx</a:t>
            </a:r>
            <a:r>
              <a:rPr lang="en-US" sz="2400" b="1" dirty="0">
                <a:cs typeface="Calibri"/>
              </a:rPr>
              <a:t> (257 taps), </a:t>
            </a:r>
            <a:r>
              <a:rPr lang="en-US" sz="2400" b="1" dirty="0">
                <a:ea typeface="+mn-lt"/>
                <a:cs typeface="+mn-lt"/>
              </a:rPr>
              <a:t>256QAM, </a:t>
            </a:r>
            <a:r>
              <a:rPr lang="en-US" sz="2400" b="1" dirty="0">
                <a:cs typeface="Calibri"/>
              </a:rPr>
              <a:t>no noise, 16 bits Filtered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D9EA4-FC38-E758-099B-19BE5F7ED976}"/>
              </a:ext>
            </a:extLst>
          </p:cNvPr>
          <p:cNvSpPr txBox="1"/>
          <p:nvPr/>
        </p:nvSpPr>
        <p:spPr>
          <a:xfrm>
            <a:off x="1676400" y="5903344"/>
            <a:ext cx="37352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All subchannels enabled in IBR filter</a:t>
            </a:r>
            <a:endParaRPr lang="en-US" dirty="0"/>
          </a:p>
          <a:p>
            <a:r>
              <a:rPr lang="en-US" dirty="0"/>
              <a:t>SNR : 44.27 dB</a:t>
            </a:r>
          </a:p>
          <a:p>
            <a:r>
              <a:rPr lang="en-US" dirty="0">
                <a:cs typeface="Calibri" panose="020F0502020204030204"/>
              </a:rPr>
              <a:t>EVM : 0.61% (-44.27 dB)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18940-6C88-E713-0390-551540CA759C}"/>
              </a:ext>
            </a:extLst>
          </p:cNvPr>
          <p:cNvSpPr txBox="1"/>
          <p:nvPr/>
        </p:nvSpPr>
        <p:spPr>
          <a:xfrm>
            <a:off x="7771502" y="5902444"/>
            <a:ext cx="38358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One subchannel in IBR filter</a:t>
            </a:r>
          </a:p>
          <a:p>
            <a:r>
              <a:rPr lang="en-US" dirty="0">
                <a:cs typeface="Calibri"/>
              </a:rPr>
              <a:t>SNR : 32.31 dB</a:t>
            </a:r>
          </a:p>
          <a:p>
            <a:r>
              <a:rPr lang="en-US" dirty="0">
                <a:cs typeface="Calibri"/>
              </a:rPr>
              <a:t>EVM : 2.38% (-32.45 dB)</a:t>
            </a:r>
          </a:p>
        </p:txBody>
      </p:sp>
      <p:pic>
        <p:nvPicPr>
          <p:cNvPr id="4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7D62B6FF-B3F8-35ED-54D0-2C078BBE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343" y="893636"/>
            <a:ext cx="4712898" cy="4926953"/>
          </a:xfrm>
          <a:prstGeom prst="rect">
            <a:avLst/>
          </a:prstGeom>
        </p:spPr>
      </p:pic>
      <p:pic>
        <p:nvPicPr>
          <p:cNvPr id="6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1D2A6B1F-4E08-641A-EF6C-39BCE659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" y="896060"/>
            <a:ext cx="4712898" cy="49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1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9C8C8-CE16-C850-DF16-97080E9C07ED}"/>
              </a:ext>
            </a:extLst>
          </p:cNvPr>
          <p:cNvSpPr txBox="1"/>
          <p:nvPr/>
        </p:nvSpPr>
        <p:spPr>
          <a:xfrm>
            <a:off x="454324" y="-5751"/>
            <a:ext cx="1139836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cs typeface="Calibri"/>
              </a:rPr>
              <a:t>WITH RAISED COSINE WINDOWING, CP 1/4, IBR FILTERING </a:t>
            </a:r>
            <a:r>
              <a:rPr lang="en-US" sz="2400" b="1" dirty="0">
                <a:highlight>
                  <a:srgbClr val="FFFF00"/>
                </a:highlight>
                <a:cs typeface="Calibri"/>
              </a:rPr>
              <a:t>Tx &amp; Rx</a:t>
            </a:r>
            <a:r>
              <a:rPr lang="en-US" sz="2400" b="1" dirty="0">
                <a:cs typeface="Calibri"/>
              </a:rPr>
              <a:t> (257 taps), </a:t>
            </a:r>
            <a:r>
              <a:rPr lang="en-US" sz="2400" b="1" dirty="0">
                <a:ea typeface="+mn-lt"/>
                <a:cs typeface="+mn-lt"/>
              </a:rPr>
              <a:t>256QAM, </a:t>
            </a:r>
            <a:r>
              <a:rPr lang="en-US" sz="2400" b="1" dirty="0">
                <a:cs typeface="Calibri"/>
              </a:rPr>
              <a:t>no noise, 16 bits at filtered output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D9EA4-FC38-E758-099B-19BE5F7ED976}"/>
              </a:ext>
            </a:extLst>
          </p:cNvPr>
          <p:cNvSpPr txBox="1"/>
          <p:nvPr/>
        </p:nvSpPr>
        <p:spPr>
          <a:xfrm>
            <a:off x="1676400" y="5903344"/>
            <a:ext cx="373523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All subchannels enabled in IBR filter</a:t>
            </a:r>
            <a:endParaRPr lang="en-US" dirty="0"/>
          </a:p>
          <a:p>
            <a:r>
              <a:rPr lang="en-US" dirty="0"/>
              <a:t>SNR : 38.25 dB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EVM : 1.22% (-38.25 dB)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18940-6C88-E713-0390-551540CA759C}"/>
              </a:ext>
            </a:extLst>
          </p:cNvPr>
          <p:cNvSpPr txBox="1"/>
          <p:nvPr/>
        </p:nvSpPr>
        <p:spPr>
          <a:xfrm>
            <a:off x="7771502" y="5902444"/>
            <a:ext cx="38358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One subchannel in IBR filter</a:t>
            </a:r>
          </a:p>
          <a:p>
            <a:r>
              <a:rPr lang="en-US" dirty="0">
                <a:cs typeface="Calibri"/>
              </a:rPr>
              <a:t>SNR : 31.52 dB</a:t>
            </a:r>
          </a:p>
          <a:p>
            <a:r>
              <a:rPr lang="en-US" dirty="0">
                <a:cs typeface="Calibri"/>
              </a:rPr>
              <a:t>EVM : 2.61% (-31.67 dB)</a:t>
            </a:r>
          </a:p>
        </p:txBody>
      </p:sp>
      <p:pic>
        <p:nvPicPr>
          <p:cNvPr id="3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86DA1A0-CF14-E887-3F0F-2C75CF77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55" y="810580"/>
            <a:ext cx="4899803" cy="5035558"/>
          </a:xfrm>
          <a:prstGeom prst="rect">
            <a:avLst/>
          </a:prstGeom>
        </p:spPr>
      </p:pic>
      <p:pic>
        <p:nvPicPr>
          <p:cNvPr id="4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17653A00-D14A-CB70-8FA5-3939F692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63" y="809514"/>
            <a:ext cx="4827916" cy="50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72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162149C-2E2E-1455-B092-532AD8FE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22" y="1047027"/>
            <a:ext cx="5834332" cy="4620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3AEA10-16B3-58B8-9D3D-4B53E9336BB6}"/>
              </a:ext>
            </a:extLst>
          </p:cNvPr>
          <p:cNvSpPr txBox="1"/>
          <p:nvPr/>
        </p:nvSpPr>
        <p:spPr>
          <a:xfrm>
            <a:off x="339306" y="281797"/>
            <a:ext cx="1185844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SNR vs BER with RC windowing and </a:t>
            </a:r>
            <a:r>
              <a:rPr lang="en-US" sz="2200" b="1" dirty="0">
                <a:highlight>
                  <a:srgbClr val="FFFF00"/>
                </a:highlight>
              </a:rPr>
              <a:t>Tx </a:t>
            </a:r>
            <a:r>
              <a:rPr lang="en-US" sz="2200" b="1" dirty="0"/>
              <a:t>IBR filtering for Single subchannel : 256QAM : floating point</a:t>
            </a:r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67914DAA-ADAB-163F-D9AA-8BF7D44B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211" y="961437"/>
            <a:ext cx="6337539" cy="4661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138C-0E1B-F9ED-153E-16C5BC29122C}"/>
              </a:ext>
            </a:extLst>
          </p:cNvPr>
          <p:cNvSpPr txBox="1"/>
          <p:nvPr/>
        </p:nvSpPr>
        <p:spPr>
          <a:xfrm>
            <a:off x="7427345" y="5658928"/>
            <a:ext cx="44828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SNR = Eb/No + 10log10(bits per symbol)</a:t>
            </a:r>
          </a:p>
          <a:p>
            <a:r>
              <a:rPr lang="en-US" dirty="0">
                <a:ea typeface="+mn-lt"/>
                <a:cs typeface="+mn-lt"/>
              </a:rPr>
              <a:t>SNR for 10^-4 BER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        : 21+10*log10(8) = 30.03 dB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5AB0A8-81D5-60C4-F36F-F788D3DD6CC8}"/>
              </a:ext>
            </a:extLst>
          </p:cNvPr>
          <p:cNvSpPr txBox="1"/>
          <p:nvPr/>
        </p:nvSpPr>
        <p:spPr>
          <a:xfrm>
            <a:off x="1446363" y="5831457"/>
            <a:ext cx="33901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SNR for 10^-4 BER ~ 29.5 dB</a:t>
            </a: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554601C-1B20-014D-F3EB-8F9ED680DD49}"/>
              </a:ext>
            </a:extLst>
          </p:cNvPr>
          <p:cNvSpPr txBox="1"/>
          <p:nvPr/>
        </p:nvSpPr>
        <p:spPr>
          <a:xfrm>
            <a:off x="2596551" y="71311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SIMULATED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B3D1981-50AB-2A5D-4FF0-AC6FA830C5F3}"/>
              </a:ext>
            </a:extLst>
          </p:cNvPr>
          <p:cNvSpPr txBox="1"/>
          <p:nvPr/>
        </p:nvSpPr>
        <p:spPr>
          <a:xfrm>
            <a:off x="8663796" y="713116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0061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3AEA10-16B3-58B8-9D3D-4B53E9336BB6}"/>
              </a:ext>
            </a:extLst>
          </p:cNvPr>
          <p:cNvSpPr txBox="1"/>
          <p:nvPr/>
        </p:nvSpPr>
        <p:spPr>
          <a:xfrm>
            <a:off x="497458" y="123645"/>
            <a:ext cx="1157089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SNR vs BER </a:t>
            </a:r>
            <a:r>
              <a:rPr lang="en-US" sz="2200" b="1" dirty="0">
                <a:ea typeface="+mn-lt"/>
                <a:cs typeface="+mn-lt"/>
              </a:rPr>
              <a:t>with RC windowing and </a:t>
            </a:r>
            <a:r>
              <a:rPr lang="en-US" sz="2200" b="1" dirty="0">
                <a:highlight>
                  <a:srgbClr val="FFFF00"/>
                </a:highlight>
                <a:ea typeface="+mn-lt"/>
                <a:cs typeface="+mn-lt"/>
              </a:rPr>
              <a:t>Tx</a:t>
            </a:r>
            <a:r>
              <a:rPr lang="en-US" sz="2200" b="1" dirty="0">
                <a:ea typeface="+mn-lt"/>
                <a:cs typeface="+mn-lt"/>
              </a:rPr>
              <a:t> IBR filtering</a:t>
            </a:r>
            <a:r>
              <a:rPr lang="en-US" sz="2200" b="1" dirty="0"/>
              <a:t> for single subchannel : 256QAM : 16 bits fixed point at filtered output</a:t>
            </a:r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67914DAA-ADAB-163F-D9AA-8BF7D44B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8" y="1119588"/>
            <a:ext cx="6337539" cy="4633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138C-0E1B-F9ED-153E-16C5BC29122C}"/>
              </a:ext>
            </a:extLst>
          </p:cNvPr>
          <p:cNvSpPr txBox="1"/>
          <p:nvPr/>
        </p:nvSpPr>
        <p:spPr>
          <a:xfrm>
            <a:off x="7513608" y="5745192"/>
            <a:ext cx="44828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SNR = Eb/No + 10log10(bits per symbol)</a:t>
            </a:r>
          </a:p>
          <a:p>
            <a:r>
              <a:rPr lang="en-US" dirty="0">
                <a:cs typeface="Calibri" panose="020F0502020204030204"/>
              </a:rPr>
              <a:t>SNR for 10^-4 BER</a:t>
            </a:r>
          </a:p>
          <a:p>
            <a:r>
              <a:rPr lang="en-US" dirty="0">
                <a:cs typeface="Calibri" panose="020F0502020204030204"/>
              </a:rPr>
              <a:t>        : 21+10*log10(8) = 30.03 dB</a:t>
            </a:r>
          </a:p>
        </p:txBody>
      </p:sp>
      <p:pic>
        <p:nvPicPr>
          <p:cNvPr id="7" name="Picture 7" descr="Chart&#10;&#10;Description automatically generated">
            <a:extLst>
              <a:ext uri="{FF2B5EF4-FFF2-40B4-BE49-F238E27FC236}">
                <a16:creationId xmlns:a16="http://schemas.microsoft.com/office/drawing/2014/main" id="{4474B22B-28FE-E698-02A3-FCE2AEF9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1220256"/>
            <a:ext cx="5819954" cy="4633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DEA02-7B4B-71FF-1861-A95A8231F9BE}"/>
              </a:ext>
            </a:extLst>
          </p:cNvPr>
          <p:cNvSpPr txBox="1"/>
          <p:nvPr/>
        </p:nvSpPr>
        <p:spPr>
          <a:xfrm>
            <a:off x="1647645" y="5917721"/>
            <a:ext cx="32176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SNR for 10^-4 BER ~ 29.5 dB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DFE6-6CCE-2289-9711-E16110ADDBDD}"/>
              </a:ext>
            </a:extLst>
          </p:cNvPr>
          <p:cNvSpPr txBox="1"/>
          <p:nvPr/>
        </p:nvSpPr>
        <p:spPr>
          <a:xfrm>
            <a:off x="2582174" y="856891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SIMULATED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5A7E5-9813-9EAE-1DCD-41F54033A6B9}"/>
              </a:ext>
            </a:extLst>
          </p:cNvPr>
          <p:cNvSpPr txBox="1"/>
          <p:nvPr/>
        </p:nvSpPr>
        <p:spPr>
          <a:xfrm>
            <a:off x="8390626" y="856891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68190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FE07-7992-FC48-6468-50F870B54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+mn-lt"/>
                <a:ea typeface="+mn-ea"/>
                <a:cs typeface="+mn-cs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629D5-C85C-C154-68A9-E7489C2A5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8047"/>
            <a:ext cx="10515600" cy="3648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Show how TX and RX filtering can be applied to the proposed waveform to meet ACLR requirements while maintaining low ISI such that high level QAM can be supported. </a:t>
            </a:r>
          </a:p>
        </p:txBody>
      </p:sp>
    </p:spTree>
    <p:extLst>
      <p:ext uri="{BB962C8B-B14F-4D97-AF65-F5344CB8AC3E}">
        <p14:creationId xmlns:p14="http://schemas.microsoft.com/office/powerpoint/2010/main" val="8038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3AEA10-16B3-58B8-9D3D-4B53E9336BB6}"/>
              </a:ext>
            </a:extLst>
          </p:cNvPr>
          <p:cNvSpPr txBox="1"/>
          <p:nvPr/>
        </p:nvSpPr>
        <p:spPr>
          <a:xfrm>
            <a:off x="425571" y="166777"/>
            <a:ext cx="113408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SNR vs BER </a:t>
            </a:r>
            <a:r>
              <a:rPr lang="en-US" sz="2200" b="1" dirty="0">
                <a:ea typeface="+mn-lt"/>
                <a:cs typeface="+mn-lt"/>
              </a:rPr>
              <a:t>with RC windowing and IBR filtering</a:t>
            </a:r>
            <a:r>
              <a:rPr lang="en-US" sz="2200" b="1" dirty="0"/>
              <a:t> at </a:t>
            </a:r>
            <a:r>
              <a:rPr lang="en-US" sz="2200" b="1" dirty="0">
                <a:highlight>
                  <a:srgbClr val="FFFF00"/>
                </a:highlight>
              </a:rPr>
              <a:t>Tx and Rx</a:t>
            </a:r>
            <a:r>
              <a:rPr lang="en-US" sz="2200" b="1" dirty="0"/>
              <a:t> for single subchannel : 256QAM : 16 bits fixed point at filtered output</a:t>
            </a:r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67914DAA-ADAB-163F-D9AA-8BF7D44B7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28" y="1119588"/>
            <a:ext cx="6337539" cy="4633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D0138C-0E1B-F9ED-153E-16C5BC29122C}"/>
              </a:ext>
            </a:extLst>
          </p:cNvPr>
          <p:cNvSpPr txBox="1"/>
          <p:nvPr/>
        </p:nvSpPr>
        <p:spPr>
          <a:xfrm>
            <a:off x="7513608" y="5745192"/>
            <a:ext cx="448286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SNR = Eb/No + 10log10(bits per symbol)</a:t>
            </a:r>
          </a:p>
          <a:p>
            <a:r>
              <a:rPr lang="en-US" dirty="0">
                <a:cs typeface="Calibri" panose="020F0502020204030204"/>
              </a:rPr>
              <a:t>SNR for 10^-4 BER</a:t>
            </a:r>
          </a:p>
          <a:p>
            <a:r>
              <a:rPr lang="en-US" dirty="0">
                <a:cs typeface="Calibri" panose="020F0502020204030204"/>
              </a:rPr>
              <a:t>        : 21+10*log10(8) = 30.03 dB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CDEA02-7B4B-71FF-1861-A95A8231F9BE}"/>
              </a:ext>
            </a:extLst>
          </p:cNvPr>
          <p:cNvSpPr txBox="1"/>
          <p:nvPr/>
        </p:nvSpPr>
        <p:spPr>
          <a:xfrm>
            <a:off x="1647645" y="5917721"/>
            <a:ext cx="32176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SNR for 10^-4 BER ~ 29.5  dB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1DFE6-6CCE-2289-9711-E16110ADDBDD}"/>
              </a:ext>
            </a:extLst>
          </p:cNvPr>
          <p:cNvSpPr txBox="1"/>
          <p:nvPr/>
        </p:nvSpPr>
        <p:spPr>
          <a:xfrm>
            <a:off x="2582174" y="856891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SIMULATED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B5A7E5-9813-9EAE-1DCD-41F54033A6B9}"/>
              </a:ext>
            </a:extLst>
          </p:cNvPr>
          <p:cNvSpPr txBox="1"/>
          <p:nvPr/>
        </p:nvSpPr>
        <p:spPr>
          <a:xfrm>
            <a:off x="8390626" y="856891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REFERENCE</a:t>
            </a:r>
          </a:p>
        </p:txBody>
      </p:sp>
      <p:pic>
        <p:nvPicPr>
          <p:cNvPr id="4" name="Picture 7" descr="Chart&#10;&#10;Description automatically generated">
            <a:extLst>
              <a:ext uri="{FF2B5EF4-FFF2-40B4-BE49-F238E27FC236}">
                <a16:creationId xmlns:a16="http://schemas.microsoft.com/office/drawing/2014/main" id="{81C964C2-B658-3AA8-F448-3D4617A0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3" y="1222981"/>
            <a:ext cx="5819954" cy="462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0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A4048A-F98C-E9D6-91F3-BCC9E49D4756}"/>
              </a:ext>
            </a:extLst>
          </p:cNvPr>
          <p:cNvSpPr txBox="1"/>
          <p:nvPr/>
        </p:nvSpPr>
        <p:spPr>
          <a:xfrm>
            <a:off x="856891" y="94315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 dirty="0"/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880342-411F-04C4-0FA0-077F8DF4ED5E}"/>
              </a:ext>
            </a:extLst>
          </p:cNvPr>
          <p:cNvSpPr txBox="1"/>
          <p:nvPr/>
        </p:nvSpPr>
        <p:spPr>
          <a:xfrm>
            <a:off x="855992" y="1718634"/>
            <a:ext cx="987436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1) The Tx signal spectrum after RC windowing and IBR filtering satisfies the FCC Part 90 Mask 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2) The minimum SNR and EVM requirements are satisfied for 256QAM.</a:t>
            </a:r>
          </a:p>
          <a:p>
            <a:endParaRPr lang="en-US"/>
          </a:p>
          <a:p>
            <a:r>
              <a:rPr lang="en-US" dirty="0">
                <a:cs typeface="Calibri"/>
              </a:rPr>
              <a:t>3) The SNR for 10^(-4) BER matches with that of the reference curve for 256QAM.</a:t>
            </a:r>
          </a:p>
        </p:txBody>
      </p:sp>
    </p:spTree>
    <p:extLst>
      <p:ext uri="{BB962C8B-B14F-4D97-AF65-F5344CB8AC3E}">
        <p14:creationId xmlns:p14="http://schemas.microsoft.com/office/powerpoint/2010/main" val="210126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3A5A37F-164F-2BDE-A5A5-01232A2A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3" y="1576009"/>
            <a:ext cx="5589916" cy="4338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CB9D0-B6DC-2C7F-8DF1-817E2AA73E3D}"/>
              </a:ext>
            </a:extLst>
          </p:cNvPr>
          <p:cNvSpPr txBox="1"/>
          <p:nvPr/>
        </p:nvSpPr>
        <p:spPr>
          <a:xfrm>
            <a:off x="2007079" y="75624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SNR COMPUTATION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6678B32-3803-E301-5A6C-4D5E9037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96" y="3732782"/>
            <a:ext cx="7631501" cy="196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3A5A37F-164F-2BDE-A5A5-01232A2A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2" y="1662273"/>
            <a:ext cx="5589916" cy="4338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CCB9D0-B6DC-2C7F-8DF1-817E2AA73E3D}"/>
              </a:ext>
            </a:extLst>
          </p:cNvPr>
          <p:cNvSpPr txBox="1"/>
          <p:nvPr/>
        </p:nvSpPr>
        <p:spPr>
          <a:xfrm>
            <a:off x="2007079" y="756249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EVM COMPUTATION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D7CF7D1-6A12-BB53-539F-A350A299E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288" y="2390073"/>
            <a:ext cx="6265652" cy="48196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665DFC9-F7DF-846F-67EE-96D4A64AD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853" y="2990163"/>
            <a:ext cx="5446143" cy="489485"/>
          </a:xfrm>
          <a:prstGeom prst="rect">
            <a:avLst/>
          </a:prstGeom>
        </p:spPr>
      </p:pic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E4DAACB3-3888-605D-BB24-427B29050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468" y="3538447"/>
            <a:ext cx="3398985" cy="20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225B655-921D-536D-06C0-005E6A8D8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758" y="1280392"/>
            <a:ext cx="7185803" cy="5016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C31F6C-52B8-0421-D097-8312B463C062}"/>
              </a:ext>
            </a:extLst>
          </p:cNvPr>
          <p:cNvSpPr txBox="1"/>
          <p:nvPr/>
        </p:nvSpPr>
        <p:spPr>
          <a:xfrm>
            <a:off x="4839419" y="641230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FCC PART 90 MASK D</a:t>
            </a:r>
          </a:p>
        </p:txBody>
      </p:sp>
    </p:spTree>
    <p:extLst>
      <p:ext uri="{BB962C8B-B14F-4D97-AF65-F5344CB8AC3E}">
        <p14:creationId xmlns:p14="http://schemas.microsoft.com/office/powerpoint/2010/main" val="1847119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B7EED32-B428-0DC5-8909-B01F1247B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57" y="1068755"/>
            <a:ext cx="11211464" cy="4303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7FC2A0-4374-D9FD-CD8E-A3DF0BEA312F}"/>
              </a:ext>
            </a:extLst>
          </p:cNvPr>
          <p:cNvSpPr txBox="1"/>
          <p:nvPr/>
        </p:nvSpPr>
        <p:spPr>
          <a:xfrm>
            <a:off x="813758" y="6277155"/>
            <a:ext cx="112114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**Extracted from </a:t>
            </a:r>
            <a:r>
              <a:rPr lang="en-US" b="1" dirty="0">
                <a:ea typeface="+mn-lt"/>
                <a:cs typeface="+mn-lt"/>
              </a:rPr>
              <a:t>Si446X AND FCC PART 90 COMPLIANCE AT 450–470 MHZ, Silcon labs, AN866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21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BEB19E-FD27-D7E6-2D23-160CDC8C7CE0}"/>
              </a:ext>
            </a:extLst>
          </p:cNvPr>
          <p:cNvSpPr txBox="1"/>
          <p:nvPr/>
        </p:nvSpPr>
        <p:spPr>
          <a:xfrm>
            <a:off x="1158815" y="468703"/>
            <a:ext cx="1062199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VARIATION OF FCC PART 90 SPECTRAL EMISSION MASK D</a:t>
            </a:r>
            <a:r>
              <a:rPr lang="en-US" sz="2200" dirty="0"/>
              <a:t> </a:t>
            </a:r>
            <a:r>
              <a:rPr lang="en-US" sz="2200" b="1" dirty="0"/>
              <a:t>DEPENDING ON PEAK POWER </a:t>
            </a:r>
            <a:endParaRPr lang="en-US" sz="2200" b="1">
              <a:cs typeface="Calibri"/>
            </a:endParaRPr>
          </a:p>
        </p:txBody>
      </p:sp>
      <p:pic>
        <p:nvPicPr>
          <p:cNvPr id="3" name="Picture 5" descr="Chart&#10;&#10;Description automatically generated">
            <a:extLst>
              <a:ext uri="{FF2B5EF4-FFF2-40B4-BE49-F238E27FC236}">
                <a16:creationId xmlns:a16="http://schemas.microsoft.com/office/drawing/2014/main" id="{4270F117-A36C-B0B1-816D-D1AF88F8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902" y="1375785"/>
            <a:ext cx="5676181" cy="4496147"/>
          </a:xfrm>
          <a:prstGeom prst="rect">
            <a:avLst/>
          </a:prstGeom>
        </p:spPr>
      </p:pic>
      <p:pic>
        <p:nvPicPr>
          <p:cNvPr id="7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D9CE634-60B3-0346-BC25-C185AB44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7" y="1347436"/>
            <a:ext cx="5690559" cy="4551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1262B-C39E-BDBC-0EAC-E920D6BB25CF}"/>
              </a:ext>
            </a:extLst>
          </p:cNvPr>
          <p:cNvSpPr txBox="1"/>
          <p:nvPr/>
        </p:nvSpPr>
        <p:spPr>
          <a:xfrm>
            <a:off x="641230" y="6104627"/>
            <a:ext cx="1092391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As per the third point of the above slide, the FCC Mask can take either of the shapes as shown above depending on the peak power</a:t>
            </a:r>
          </a:p>
        </p:txBody>
      </p:sp>
    </p:spTree>
    <p:extLst>
      <p:ext uri="{BB962C8B-B14F-4D97-AF65-F5344CB8AC3E}">
        <p14:creationId xmlns:p14="http://schemas.microsoft.com/office/powerpoint/2010/main" val="318743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BC235-750A-C62C-8C24-6C8E8A741A3B}"/>
              </a:ext>
            </a:extLst>
          </p:cNvPr>
          <p:cNvSpPr txBox="1"/>
          <p:nvPr/>
        </p:nvSpPr>
        <p:spPr>
          <a:xfrm>
            <a:off x="2093345" y="5615796"/>
            <a:ext cx="93136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1. The spectrum of the signal is first plotted with 200 Hz resolution bandwidth.</a:t>
            </a:r>
          </a:p>
          <a:p>
            <a:r>
              <a:rPr lang="en-US" dirty="0">
                <a:ea typeface="Calibri"/>
                <a:cs typeface="Calibri"/>
              </a:rPr>
              <a:t>2. Mark the line that is 26 dB below the maximum PSD value at 0 Hz.</a:t>
            </a:r>
          </a:p>
          <a:p>
            <a:r>
              <a:rPr lang="en-US" dirty="0">
                <a:ea typeface="Calibri"/>
                <a:cs typeface="Calibri"/>
              </a:rPr>
              <a:t>3. Obtain the bandwidth corresponding to the 26 dB line which is the emission bandwidth. (</a:t>
            </a:r>
            <a:r>
              <a:rPr lang="en-US" dirty="0" err="1">
                <a:ea typeface="Calibri"/>
                <a:cs typeface="Calibri"/>
              </a:rPr>
              <a:t>eg</a:t>
            </a:r>
            <a:r>
              <a:rPr lang="en-US" dirty="0">
                <a:ea typeface="Calibri"/>
                <a:cs typeface="Calibri"/>
              </a:rPr>
              <a:t> : from the fig 7.8kHz*2)</a:t>
            </a:r>
          </a:p>
        </p:txBody>
      </p:sp>
      <p:pic>
        <p:nvPicPr>
          <p:cNvPr id="2" name="Picture 4" descr="Chart&#10;&#10;Description automatically generated">
            <a:extLst>
              <a:ext uri="{FF2B5EF4-FFF2-40B4-BE49-F238E27FC236}">
                <a16:creationId xmlns:a16="http://schemas.microsoft.com/office/drawing/2014/main" id="{DBEC81CB-AF7C-51EB-E8D9-8024CF3FE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306" y="654032"/>
            <a:ext cx="6078746" cy="4946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BEB19E-FD27-D7E6-2D23-160CDC8C7CE0}"/>
              </a:ext>
            </a:extLst>
          </p:cNvPr>
          <p:cNvSpPr txBox="1"/>
          <p:nvPr/>
        </p:nvSpPr>
        <p:spPr>
          <a:xfrm>
            <a:off x="971909" y="224288"/>
            <a:ext cx="1062199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STEPS FOR PLOTTING SIGNAL SPECTRUM WITH FCC PART 90 SPECTRAL EMISSION MASK D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7490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7F9BD-176B-8384-6E0E-3D9CDE8F1FDF}"/>
              </a:ext>
            </a:extLst>
          </p:cNvPr>
          <p:cNvSpPr txBox="1"/>
          <p:nvPr/>
        </p:nvSpPr>
        <p:spPr>
          <a:xfrm>
            <a:off x="1561382" y="5845834"/>
            <a:ext cx="103200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4. Plot the spectrum with three times the emission bandwidth (i.e. 3*7.8*2kHz) obtained in step3.(above fig)</a:t>
            </a:r>
          </a:p>
          <a:p>
            <a:r>
              <a:rPr lang="en-US" dirty="0">
                <a:ea typeface="Calibri"/>
                <a:cs typeface="Calibri"/>
              </a:rPr>
              <a:t>5. The peak value of this PSD plot gives the peak power in dB of the spectrum emission mask.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A426D0D-3B5D-F4D6-977C-15244181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52" y="750178"/>
            <a:ext cx="6049992" cy="4983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0B1030-5905-A385-CBEE-BAB64DA36DFE}"/>
              </a:ext>
            </a:extLst>
          </p:cNvPr>
          <p:cNvSpPr txBox="1"/>
          <p:nvPr/>
        </p:nvSpPr>
        <p:spPr>
          <a:xfrm>
            <a:off x="971909" y="224288"/>
            <a:ext cx="1062199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STEPS FOR PLOTTING SIGNAL SPECTRUM WITH FCC PART 90 SPECTRAL EMISSION MASK D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8436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872FFAA-78CF-9CF8-C3CC-4C144171DEE3}"/>
              </a:ext>
            </a:extLst>
          </p:cNvPr>
          <p:cNvSpPr txBox="1"/>
          <p:nvPr/>
        </p:nvSpPr>
        <p:spPr>
          <a:xfrm>
            <a:off x="1791419" y="6090249"/>
            <a:ext cx="91411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6. Plot the spectrum again with resolution bandwidth of 100 Hz and plot the mask on top of it.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D76729B-CE4E-76D3-F0F9-9A8DBB5E8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08" y="829852"/>
            <a:ext cx="6366293" cy="51264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2C88DC-EB34-6CC8-5AE2-F33637B5AF9D}"/>
              </a:ext>
            </a:extLst>
          </p:cNvPr>
          <p:cNvSpPr txBox="1"/>
          <p:nvPr/>
        </p:nvSpPr>
        <p:spPr>
          <a:xfrm>
            <a:off x="971909" y="224288"/>
            <a:ext cx="1062199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STEPS FOR PLOTTING SIGNAL SPECTRUM WITH FCC PART 90 SPECTRAL EMISSION MASK D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601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D474DEF1-DEB4-A389-A8DB-8802EE9A8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136" y="1142"/>
            <a:ext cx="6898255" cy="685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7F2FC1-A9B8-07D6-8822-5CEA458E3EDD}"/>
              </a:ext>
            </a:extLst>
          </p:cNvPr>
          <p:cNvSpPr txBox="1"/>
          <p:nvPr/>
        </p:nvSpPr>
        <p:spPr>
          <a:xfrm>
            <a:off x="971909" y="2107721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TIME FREQUENCY GRID IN SINGLE CARRIER SYSTEMS</a:t>
            </a:r>
          </a:p>
        </p:txBody>
      </p:sp>
    </p:spTree>
    <p:extLst>
      <p:ext uri="{BB962C8B-B14F-4D97-AF65-F5344CB8AC3E}">
        <p14:creationId xmlns:p14="http://schemas.microsoft.com/office/powerpoint/2010/main" val="20695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165288-662C-E85A-3F21-CBFAF7D4371E}"/>
              </a:ext>
            </a:extLst>
          </p:cNvPr>
          <p:cNvSpPr txBox="1"/>
          <p:nvPr/>
        </p:nvSpPr>
        <p:spPr>
          <a:xfrm>
            <a:off x="4825042" y="1144438"/>
            <a:ext cx="27432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dirty="0"/>
              <a:t>TRANSMIT CHAIN</a:t>
            </a:r>
          </a:p>
        </p:txBody>
      </p:sp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151E5211-1F3D-21CA-F316-AB21615A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9" y="1955220"/>
            <a:ext cx="11197086" cy="30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165288-662C-E85A-3F21-CBFAF7D4371E}"/>
              </a:ext>
            </a:extLst>
          </p:cNvPr>
          <p:cNvSpPr txBox="1"/>
          <p:nvPr/>
        </p:nvSpPr>
        <p:spPr>
          <a:xfrm>
            <a:off x="4825042" y="114443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RECEIVE CHAIN</a:t>
            </a:r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72452CEB-00B5-FDFB-9EC8-26E136E4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1" y="1867583"/>
            <a:ext cx="11599652" cy="27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FFC53E-F2BF-FE53-9627-0E981CBF1C19}"/>
              </a:ext>
            </a:extLst>
          </p:cNvPr>
          <p:cNvSpPr txBox="1"/>
          <p:nvPr/>
        </p:nvSpPr>
        <p:spPr>
          <a:xfrm>
            <a:off x="612475" y="713117"/>
            <a:ext cx="10981425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RAISED COSINE WINDOWING AND IBR FILTERING</a:t>
            </a:r>
          </a:p>
          <a:p>
            <a:endParaRPr lang="en-US" sz="2200" b="1" dirty="0">
              <a:cs typeface="Calibri"/>
            </a:endParaRPr>
          </a:p>
          <a:p>
            <a:endParaRPr lang="en-US" sz="2000" b="1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The sudden discontinuities that are present across the symbols in the single carrier system result in high frequency harmonics leading to poor adjacent channel leakage ratio. 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This can lead to harmful interference to adjacent channels and in order to combat this effect, </a:t>
            </a:r>
            <a:r>
              <a:rPr lang="en-US" sz="2000" b="1" dirty="0">
                <a:ea typeface="+mn-lt"/>
                <a:cs typeface="+mn-lt"/>
              </a:rPr>
              <a:t>Raised Cosine windowing </a:t>
            </a:r>
            <a:r>
              <a:rPr lang="en-US" sz="2000" dirty="0">
                <a:ea typeface="+mn-lt"/>
                <a:cs typeface="+mn-lt"/>
              </a:rPr>
              <a:t>technique that smooth the transitions across the symbols are used.</a:t>
            </a:r>
          </a:p>
          <a:p>
            <a:pPr marL="342900" indent="-342900">
              <a:buFont typeface="Arial"/>
              <a:buChar char="•"/>
            </a:pPr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 Since the spectrum emission mask (SEM) requirements are more stringent and may not be satisfied by windowing alone, this is followed by </a:t>
            </a:r>
            <a:r>
              <a:rPr lang="en-US" sz="2000" b="1" dirty="0">
                <a:ea typeface="+mn-lt"/>
                <a:cs typeface="+mn-lt"/>
              </a:rPr>
              <a:t>IBR filtering</a:t>
            </a:r>
            <a:r>
              <a:rPr lang="en-US" sz="2000" dirty="0">
                <a:ea typeface="+mn-lt"/>
                <a:cs typeface="+mn-lt"/>
              </a:rPr>
              <a:t> to further restrict the out of band emissions.</a:t>
            </a:r>
            <a:endParaRPr lang="en-US" sz="2000">
              <a:cs typeface="Calibri"/>
            </a:endParaRPr>
          </a:p>
          <a:p>
            <a:endParaRPr lang="en-US" sz="2200" b="1" dirty="0">
              <a:cs typeface="Calibri"/>
            </a:endParaRPr>
          </a:p>
          <a:p>
            <a:endParaRPr lang="en-US" sz="22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511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942BA8-7EDB-C03A-B16B-52ECED3BB817}"/>
              </a:ext>
            </a:extLst>
          </p:cNvPr>
          <p:cNvSpPr txBox="1"/>
          <p:nvPr/>
        </p:nvSpPr>
        <p:spPr>
          <a:xfrm>
            <a:off x="3574211" y="382438"/>
            <a:ext cx="589184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STEPS FOR WINDOWING IN TIME DOMAIN</a:t>
            </a: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CDB56B24-4C8B-8BD9-FEA6-36E4940E7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45" y="972645"/>
            <a:ext cx="6481312" cy="57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942BA8-7EDB-C03A-B16B-52ECED3BB817}"/>
              </a:ext>
            </a:extLst>
          </p:cNvPr>
          <p:cNvSpPr txBox="1"/>
          <p:nvPr/>
        </p:nvSpPr>
        <p:spPr>
          <a:xfrm>
            <a:off x="4019909" y="224287"/>
            <a:ext cx="589184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RAISED COSINE WINDOWING</a:t>
            </a: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16DBEA3D-9152-DB0C-3FF8-0A7F64FA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4" y="1226468"/>
            <a:ext cx="9083615" cy="13714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6D2E3-A819-A1B2-E5AE-BBE8E733B7A6}"/>
              </a:ext>
            </a:extLst>
          </p:cNvPr>
          <p:cNvSpPr txBox="1"/>
          <p:nvPr/>
        </p:nvSpPr>
        <p:spPr>
          <a:xfrm>
            <a:off x="6593457" y="4019910"/>
            <a:ext cx="419531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WINDOW APPLIED ON SAMPLES AFTER CYCLIC PREFIX AND SUFFIX ADDITION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D3DC8-AA34-ADDC-59F5-9468BBE61612}"/>
              </a:ext>
            </a:extLst>
          </p:cNvPr>
          <p:cNvSpPr txBox="1"/>
          <p:nvPr/>
        </p:nvSpPr>
        <p:spPr>
          <a:xfrm>
            <a:off x="1531728" y="812860"/>
            <a:ext cx="53886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RC Window Generation Code</a:t>
            </a:r>
          </a:p>
        </p:txBody>
      </p:sp>
      <p:pic>
        <p:nvPicPr>
          <p:cNvPr id="4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4B63133-B731-AF58-B59D-C38C1040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75" y="2806692"/>
            <a:ext cx="5230482" cy="393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4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D80B40F7-50D5-474A-92ED-75C8504AD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5" y="1518968"/>
            <a:ext cx="4896029" cy="4179497"/>
          </a:xfrm>
          <a:prstGeom prst="rect">
            <a:avLst/>
          </a:prstGeom>
        </p:spPr>
      </p:pic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FD1E3CD4-1376-5C49-CB6E-E4BC46817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466" y="1566683"/>
            <a:ext cx="4905554" cy="40840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C0CDD8-2BBA-9241-7EEB-AD008FA18279}"/>
              </a:ext>
            </a:extLst>
          </p:cNvPr>
          <p:cNvSpPr txBox="1"/>
          <p:nvPr/>
        </p:nvSpPr>
        <p:spPr>
          <a:xfrm>
            <a:off x="4997570" y="669985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/>
              <a:t>IBR FILTER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1890B-90D2-8871-594F-88CAA485216F}"/>
              </a:ext>
            </a:extLst>
          </p:cNvPr>
          <p:cNvSpPr txBox="1"/>
          <p:nvPr/>
        </p:nvSpPr>
        <p:spPr>
          <a:xfrm>
            <a:off x="755350" y="5945577"/>
            <a:ext cx="1078014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 order to design the in-band rejection filter, a brick wall filter in the frequency domain is considered with the passband comprising of the active subchannels.</a:t>
            </a:r>
          </a:p>
        </p:txBody>
      </p:sp>
    </p:spTree>
    <p:extLst>
      <p:ext uri="{BB962C8B-B14F-4D97-AF65-F5344CB8AC3E}">
        <p14:creationId xmlns:p14="http://schemas.microsoft.com/office/powerpoint/2010/main" val="177049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1148</Words>
  <Application>Microsoft Office PowerPoint</Application>
  <PresentationFormat>Widescreen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Verdana</vt:lpstr>
      <vt:lpstr>office theme</vt:lpstr>
      <vt:lpstr>Ieee802.16t Filtering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Guy Simpson</cp:lastModifiedBy>
  <cp:revision>758</cp:revision>
  <dcterms:created xsi:type="dcterms:W3CDTF">2022-05-26T11:09:22Z</dcterms:created>
  <dcterms:modified xsi:type="dcterms:W3CDTF">2022-06-15T00:53:14Z</dcterms:modified>
</cp:coreProperties>
</file>