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3"/>
  </p:sldMasterIdLst>
  <p:notesMasterIdLst>
    <p:notesMasterId r:id="rId9"/>
  </p:notesMasterIdLst>
  <p:handoutMasterIdLst>
    <p:handoutMasterId r:id="rId10"/>
  </p:handoutMasterIdLst>
  <p:sldIdLst>
    <p:sldId id="287" r:id="rId4"/>
    <p:sldId id="370" r:id="rId5"/>
    <p:sldId id="376" r:id="rId6"/>
    <p:sldId id="375" r:id="rId7"/>
    <p:sldId id="359" r:id="rId8"/>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Lst>
        </p14:section>
        <p14:section name="Presentation" id="{423C3B5B-A901-8240-AD93-EF2BDAB31CDF}">
          <p14:sldIdLst>
            <p14:sldId id="370"/>
            <p14:sldId id="376"/>
            <p14:sldId id="375"/>
            <p14:sldId id="3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3DCB8C-D854-4021-A234-5D86A3933872}" v="2" dt="2022-05-31T07:40:48.8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4995" autoAdjust="0"/>
    <p:restoredTop sz="95226" autoAdjust="0"/>
  </p:normalViewPr>
  <p:slideViewPr>
    <p:cSldViewPr>
      <p:cViewPr varScale="1">
        <p:scale>
          <a:sx n="158" d="100"/>
          <a:sy n="158" d="100"/>
        </p:scale>
        <p:origin x="426" y="144"/>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1.xml"/><Relationship Id="rId7" Type="http://schemas.openxmlformats.org/officeDocument/2006/relationships/slide" Target="slides/slide4.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commentAuthors" Target="commentAuthors.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1.xml"/><Relationship Id="rId9" Type="http://schemas.openxmlformats.org/officeDocument/2006/relationships/notesMaster" Target="notesMasters/notesMaster1.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rl Murray" userId="0fa448e9-0c80-42fa-b17b-f1247a0cf387" providerId="ADAL" clId="{493DCB8C-D854-4021-A234-5D86A3933872}"/>
    <pc:docChg chg="modMainMaster">
      <pc:chgData name="Carl Murray" userId="0fa448e9-0c80-42fa-b17b-f1247a0cf387" providerId="ADAL" clId="{493DCB8C-D854-4021-A234-5D86A3933872}" dt="2022-05-31T07:40:40.463" v="7" actId="6549"/>
      <pc:docMkLst>
        <pc:docMk/>
      </pc:docMkLst>
      <pc:sldMasterChg chg="modSp mod">
        <pc:chgData name="Carl Murray" userId="0fa448e9-0c80-42fa-b17b-f1247a0cf387" providerId="ADAL" clId="{493DCB8C-D854-4021-A234-5D86A3933872}" dt="2022-05-31T07:40:40.463" v="7" actId="6549"/>
        <pc:sldMasterMkLst>
          <pc:docMk/>
          <pc:sldMasterMk cId="0" sldId="2147483648"/>
        </pc:sldMasterMkLst>
        <pc:spChg chg="mod">
          <ac:chgData name="Carl Murray" userId="0fa448e9-0c80-42fa-b17b-f1247a0cf387" providerId="ADAL" clId="{493DCB8C-D854-4021-A234-5D86A3933872}" dt="2022-05-31T07:40:40.463" v="7" actId="6549"/>
          <ac:spMkLst>
            <pc:docMk/>
            <pc:sldMasterMk cId="0" sldId="2147483648"/>
            <ac:spMk id="1031"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2</a:t>
            </a:fld>
            <a:endParaRPr lang="en-US" dirty="0"/>
          </a:p>
        </p:txBody>
      </p:sp>
    </p:spTree>
    <p:extLst>
      <p:ext uri="{BB962C8B-B14F-4D97-AF65-F5344CB8AC3E}">
        <p14:creationId xmlns:p14="http://schemas.microsoft.com/office/powerpoint/2010/main" val="11527739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802.15-&lt;15-09-0758-00-004e&gt;</a:t>
            </a:r>
            <a:endParaRPr lang="en-US" dirty="0"/>
          </a:p>
        </p:txBody>
      </p:sp>
      <p:sp>
        <p:nvSpPr>
          <p:cNvPr id="5" name="Date Placeholder 4"/>
          <p:cNvSpPr>
            <a:spLocks noGrp="1"/>
          </p:cNvSpPr>
          <p:nvPr>
            <p:ph type="dt" idx="1"/>
          </p:nvPr>
        </p:nvSpPr>
        <p:spPr/>
        <p:txBody>
          <a:bodyPr/>
          <a:lstStyle/>
          <a:p>
            <a:pPr>
              <a:defRPr/>
            </a:pPr>
            <a:r>
              <a:rPr lang="en-US"/>
              <a:t>&lt;month year&gt;</a:t>
            </a:r>
            <a:endParaRPr lang="en-US" dirty="0"/>
          </a:p>
        </p:txBody>
      </p:sp>
      <p:sp>
        <p:nvSpPr>
          <p:cNvPr id="6" name="Footer Placeholder 5"/>
          <p:cNvSpPr>
            <a:spLocks noGrp="1"/>
          </p:cNvSpPr>
          <p:nvPr>
            <p:ph type="ftr" sz="quarter" idx="4"/>
          </p:nvPr>
        </p:nvSpPr>
        <p:spPr/>
        <p:txBody>
          <a:bodyPr/>
          <a:lstStyle/>
          <a:p>
            <a:pPr lvl="4">
              <a:defRPr/>
            </a:pPr>
            <a:r>
              <a:rPr lang="en-US"/>
              <a:t>&lt;Pat Kinney&gt;, &lt;Kinney Consulting LLC&gt;</a:t>
            </a:r>
            <a:endParaRPr lang="en-US" dirty="0"/>
          </a:p>
        </p:txBody>
      </p:sp>
      <p:sp>
        <p:nvSpPr>
          <p:cNvPr id="7" name="Slide Number Placeholder 6"/>
          <p:cNvSpPr>
            <a:spLocks noGrp="1"/>
          </p:cNvSpPr>
          <p:nvPr>
            <p:ph type="sldNum" sz="quarter" idx="5"/>
          </p:nvPr>
        </p:nvSpPr>
        <p:spPr/>
        <p:txBody>
          <a:bodyPr/>
          <a:lstStyle/>
          <a:p>
            <a:pPr>
              <a:defRPr/>
            </a:pPr>
            <a:r>
              <a:rPr lang="en-US"/>
              <a:t>Page </a:t>
            </a:r>
            <a:fld id="{44150747-EEFC-F243-90C1-8A0124CC47EF}" type="slidenum">
              <a:rPr lang="en-US" smtClean="0"/>
              <a:pPr>
                <a:defRPr/>
              </a:pPr>
              <a:t>3</a:t>
            </a:fld>
            <a:endParaRPr lang="en-US" dirty="0"/>
          </a:p>
        </p:txBody>
      </p:sp>
    </p:spTree>
    <p:extLst>
      <p:ext uri="{BB962C8B-B14F-4D97-AF65-F5344CB8AC3E}">
        <p14:creationId xmlns:p14="http://schemas.microsoft.com/office/powerpoint/2010/main" val="32142893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4</a:t>
            </a:fld>
            <a:endParaRPr lang="en-US" dirty="0"/>
          </a:p>
        </p:txBody>
      </p:sp>
    </p:spTree>
    <p:extLst>
      <p:ext uri="{BB962C8B-B14F-4D97-AF65-F5344CB8AC3E}">
        <p14:creationId xmlns:p14="http://schemas.microsoft.com/office/powerpoint/2010/main" val="19736322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pPr>
              <a:defRPr/>
            </a:pPr>
            <a:r>
              <a:rPr lang="en-US" dirty="0"/>
              <a:t>doc.: IEEE 802.15-&lt;15-09-0758-00-004e&gt;</a:t>
            </a:r>
          </a:p>
        </p:txBody>
      </p:sp>
      <p:sp>
        <p:nvSpPr>
          <p:cNvPr id="5" name="Date Placeholder 4"/>
          <p:cNvSpPr>
            <a:spLocks noGrp="1"/>
          </p:cNvSpPr>
          <p:nvPr>
            <p:ph type="dt" idx="1"/>
          </p:nvPr>
        </p:nvSpPr>
        <p:spPr/>
        <p:txBody>
          <a:bodyPr/>
          <a:lstStyle/>
          <a:p>
            <a:pPr>
              <a:defRPr/>
            </a:pPr>
            <a:r>
              <a:rPr lang="en-US" dirty="0"/>
              <a:t>&lt;month year&gt;</a:t>
            </a:r>
          </a:p>
        </p:txBody>
      </p:sp>
      <p:sp>
        <p:nvSpPr>
          <p:cNvPr id="6" name="Footer Placeholder 5"/>
          <p:cNvSpPr>
            <a:spLocks noGrp="1"/>
          </p:cNvSpPr>
          <p:nvPr>
            <p:ph type="ftr" sz="quarter" idx="4"/>
          </p:nvPr>
        </p:nvSpPr>
        <p:spPr/>
        <p:txBody>
          <a:bodyPr/>
          <a:lstStyle/>
          <a:p>
            <a:pPr lvl="4">
              <a:defRPr/>
            </a:pPr>
            <a:r>
              <a:rPr lang="en-US" dirty="0"/>
              <a:t>&lt;Pat Kinney&gt;, &lt;Kinney Consulting LLC&gt;</a:t>
            </a:r>
          </a:p>
        </p:txBody>
      </p:sp>
      <p:sp>
        <p:nvSpPr>
          <p:cNvPr id="7" name="Slide Number Placeholder 6"/>
          <p:cNvSpPr>
            <a:spLocks noGrp="1"/>
          </p:cNvSpPr>
          <p:nvPr>
            <p:ph type="sldNum" sz="quarter" idx="5"/>
          </p:nvPr>
        </p:nvSpPr>
        <p:spPr/>
        <p:txBody>
          <a:bodyPr/>
          <a:lstStyle/>
          <a:p>
            <a:pPr>
              <a:defRPr/>
            </a:pPr>
            <a:r>
              <a:rPr lang="en-US" dirty="0"/>
              <a:t>Page </a:t>
            </a:r>
            <a:fld id="{44150747-EEFC-F243-90C1-8A0124CC47EF}" type="slidenum">
              <a:rPr lang="en-US" smtClean="0"/>
              <a:pPr>
                <a:defRPr/>
              </a:pPr>
              <a:t>5</a:t>
            </a:fld>
            <a:endParaRPr lang="en-US" dirty="0"/>
          </a:p>
        </p:txBody>
      </p:sp>
    </p:spTree>
    <p:extLst>
      <p:ext uri="{BB962C8B-B14F-4D97-AF65-F5344CB8AC3E}">
        <p14:creationId xmlns:p14="http://schemas.microsoft.com/office/powerpoint/2010/main" val="36572814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a:t>
            </a:r>
            <a:r>
              <a:rPr lang="en-US" sz="1500" b="1"/>
              <a:t>&lt;15-22-0316-00-04ab</a:t>
            </a:r>
            <a:r>
              <a:rPr lang="en-US" sz="1500" b="1" dirty="0"/>
              <a:t>&gt;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a:t>May </a:t>
            </a:r>
            <a:r>
              <a:rPr lang="en-US" sz="1500" baseline="0" dirty="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Billy Verso, (Qorvo)</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3" y="838994"/>
            <a:ext cx="11784066" cy="4871069"/>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IE" sz="1700" dirty="0">
                <a:solidFill>
                  <a:srgbClr val="FF0000"/>
                </a:solidFill>
                <a:latin typeface="Times New Roman" pitchFamily="18" charset="0"/>
                <a:ea typeface="ＭＳ Ｐゴシック" pitchFamily="-65" charset="-128"/>
                <a:cs typeface="+mn-cs"/>
              </a:rPr>
              <a:t>A map of 4ab enhancements</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a:solidFill>
                  <a:schemeClr val="tx2"/>
                </a:solidFill>
                <a:latin typeface="Times New Roman" pitchFamily="18" charset="0"/>
                <a:ea typeface="ＭＳ Ｐゴシック" pitchFamily="-65" charset="-128"/>
                <a:cs typeface="+mn-cs"/>
              </a:rPr>
              <a:t>[</a:t>
            </a:r>
            <a:r>
              <a:rPr lang="en-US" sz="1700" dirty="0">
                <a:solidFill>
                  <a:srgbClr val="FF0000"/>
                </a:solidFill>
                <a:latin typeface="Times New Roman" pitchFamily="18" charset="0"/>
                <a:ea typeface="ＭＳ Ｐゴシック" pitchFamily="-65" charset="-128"/>
                <a:cs typeface="+mn-cs"/>
              </a:rPr>
              <a:t>31st May 2022</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a:solidFill>
                  <a:srgbClr val="FF0000"/>
                </a:solidFill>
                <a:latin typeface="Times New Roman" pitchFamily="18" charset="0"/>
                <a:ea typeface="ＭＳ Ｐゴシック" pitchFamily="-65" charset="-128"/>
                <a:cs typeface="+mn-cs"/>
              </a:rPr>
              <a:t>Billy Verso</a:t>
            </a:r>
            <a:r>
              <a:rPr lang="en-US" sz="1700" dirty="0">
                <a:solidFill>
                  <a:schemeClr val="tx2"/>
                </a:solidFill>
                <a:latin typeface="Times New Roman" pitchFamily="18" charset="0"/>
                <a:ea typeface="ＭＳ Ｐゴシック" pitchFamily="-65" charset="-128"/>
                <a:cs typeface="+mn-cs"/>
              </a:rPr>
              <a:t>] Company [</a:t>
            </a:r>
            <a:r>
              <a:rPr lang="en-US" sz="1700" dirty="0">
                <a:solidFill>
                  <a:srgbClr val="FF0000"/>
                </a:solidFill>
                <a:latin typeface="Times New Roman" pitchFamily="18" charset="0"/>
                <a:ea typeface="ＭＳ Ｐゴシック" pitchFamily="-65" charset="-128"/>
                <a:cs typeface="+mn-cs"/>
              </a:rPr>
              <a:t>Qorvo, Inc.</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sz="1700" dirty="0">
                <a:solidFill>
                  <a:srgbClr val="FF0000"/>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err="1">
                <a:solidFill>
                  <a:srgbClr val="FF0000"/>
                </a:solidFill>
                <a:latin typeface="Times New Roman" pitchFamily="18" charset="0"/>
                <a:ea typeface="ＭＳ Ｐゴシック" pitchFamily="-65" charset="-128"/>
                <a:cs typeface="+mn-cs"/>
              </a:rPr>
              <a:t>billy.verso</a:t>
            </a:r>
            <a:r>
              <a:rPr lang="en-US" sz="1700" dirty="0">
                <a:solidFill>
                  <a:srgbClr val="FF0000"/>
                </a:solidFill>
                <a:latin typeface="Times New Roman" pitchFamily="18" charset="0"/>
                <a:ea typeface="ＭＳ Ｐゴシック" pitchFamily="-65" charset="-128"/>
                <a:cs typeface="+mn-cs"/>
              </a:rPr>
              <a:t> (at) qorvo.com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[Proposals for TG4ab next generation UWB project]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 graphic representation of items under consideration for inclusion into the IEEE 802.15.4ab amendment.]</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[To promote further discussion and convergence on the content for the IEEE 802.15.4ab amendment.]</a:t>
            </a: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Introduction</a:t>
            </a:r>
            <a:endParaRPr lang="en-US" sz="3500" dirty="0">
              <a:latin typeface="Arial" charset="0"/>
            </a:endParaRPr>
          </a:p>
        </p:txBody>
      </p:sp>
      <p:sp>
        <p:nvSpPr>
          <p:cNvPr id="10243" name="Rectangle 1027"/>
          <p:cNvSpPr>
            <a:spLocks noGrp="1" noChangeArrowheads="1"/>
          </p:cNvSpPr>
          <p:nvPr>
            <p:ph type="body" idx="1"/>
          </p:nvPr>
        </p:nvSpPr>
        <p:spPr>
          <a:xfrm>
            <a:off x="507935" y="1296194"/>
            <a:ext cx="11073671" cy="4648200"/>
          </a:xfrm>
        </p:spPr>
        <p:txBody>
          <a:bodyPr>
            <a:normAutofit/>
          </a:bodyPr>
          <a:lstStyle/>
          <a:p>
            <a:pPr>
              <a:lnSpc>
                <a:spcPct val="120000"/>
              </a:lnSpc>
              <a:spcBef>
                <a:spcPts val="600"/>
              </a:spcBef>
            </a:pPr>
            <a:r>
              <a:rPr lang="en-US" sz="2600" dirty="0">
                <a:latin typeface="Arial" charset="0"/>
              </a:rPr>
              <a:t>This submission presents a graphic overview of the various items proposed to TG4ab for inclusion into the IEEE 802.15.4ab amendment.</a:t>
            </a:r>
          </a:p>
          <a:p>
            <a:pPr>
              <a:lnSpc>
                <a:spcPct val="120000"/>
              </a:lnSpc>
              <a:spcBef>
                <a:spcPts val="600"/>
              </a:spcBef>
            </a:pPr>
            <a:r>
              <a:rPr lang="en-US" sz="2600" dirty="0">
                <a:latin typeface="Arial" charset="0"/>
              </a:rPr>
              <a:t>This is presented as a single page “map” showing how these items are interrelated and overlapping.</a:t>
            </a:r>
          </a:p>
          <a:p>
            <a:pPr>
              <a:lnSpc>
                <a:spcPct val="120000"/>
              </a:lnSpc>
              <a:spcBef>
                <a:spcPts val="600"/>
              </a:spcBef>
            </a:pPr>
            <a:r>
              <a:rPr lang="en-US" sz="2600" dirty="0">
                <a:latin typeface="Arial" charset="0"/>
              </a:rPr>
              <a:t>The hope is that seeing these relationships will facilitate the group to converge more smoothly as the various parties understand the relationships between the items.</a:t>
            </a:r>
          </a:p>
          <a:p>
            <a:pPr lvl="1">
              <a:lnSpc>
                <a:spcPct val="120000"/>
              </a:lnSpc>
              <a:spcBef>
                <a:spcPts val="600"/>
              </a:spcBef>
            </a:pPr>
            <a:r>
              <a:rPr lang="en-US" sz="2100" dirty="0">
                <a:latin typeface="Arial" charset="0"/>
              </a:rPr>
              <a:t>Where there are overlaps it is preferrable to converge to a common solution rather than have multiple separate options that increase implementation burden.</a:t>
            </a:r>
          </a:p>
          <a:p>
            <a:pPr>
              <a:lnSpc>
                <a:spcPct val="120000"/>
              </a:lnSpc>
              <a:spcBef>
                <a:spcPts val="600"/>
              </a:spcBef>
            </a:pPr>
            <a:endParaRPr lang="en-US" sz="2600" dirty="0">
              <a:latin typeface="Arial" charset="0"/>
            </a:endParaRPr>
          </a:p>
          <a:p>
            <a:pPr>
              <a:lnSpc>
                <a:spcPct val="120000"/>
              </a:lnSpc>
              <a:spcBef>
                <a:spcPts val="600"/>
              </a:spcBef>
            </a:pPr>
            <a:endParaRPr lang="en-US" sz="2600" dirty="0">
              <a:latin typeface="Arial" charset="0"/>
            </a:endParaRPr>
          </a:p>
        </p:txBody>
      </p:sp>
    </p:spTree>
    <p:extLst>
      <p:ext uri="{BB962C8B-B14F-4D97-AF65-F5344CB8AC3E}">
        <p14:creationId xmlns:p14="http://schemas.microsoft.com/office/powerpoint/2010/main" val="9691400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BC3B296C-9F10-4E2A-BC5A-66B21BDC4976}"/>
              </a:ext>
            </a:extLst>
          </p:cNvPr>
          <p:cNvPicPr>
            <a:picLocks noChangeAspect="1"/>
          </p:cNvPicPr>
          <p:nvPr/>
        </p:nvPicPr>
        <p:blipFill>
          <a:blip r:embed="rId3"/>
          <a:stretch>
            <a:fillRect/>
          </a:stretch>
        </p:blipFill>
        <p:spPr>
          <a:xfrm>
            <a:off x="101587" y="1061257"/>
            <a:ext cx="11885653" cy="5719192"/>
          </a:xfrm>
          <a:prstGeom prst="rect">
            <a:avLst/>
          </a:prstGeom>
        </p:spPr>
      </p:pic>
      <p:sp>
        <p:nvSpPr>
          <p:cNvPr id="10242" name="Rectangle 1026"/>
          <p:cNvSpPr>
            <a:spLocks noGrp="1" noChangeArrowheads="1"/>
          </p:cNvSpPr>
          <p:nvPr>
            <p:ph type="title"/>
          </p:nvPr>
        </p:nvSpPr>
        <p:spPr>
          <a:xfrm>
            <a:off x="390313" y="627605"/>
            <a:ext cx="11580893" cy="457306"/>
          </a:xfrm>
          <a:solidFill>
            <a:schemeClr val="bg1">
              <a:alpha val="68000"/>
            </a:schemeClr>
          </a:solidFill>
        </p:spPr>
        <p:txBody>
          <a:bodyPr/>
          <a:lstStyle/>
          <a:p>
            <a:pPr algn="l"/>
            <a:r>
              <a:rPr lang="en-US" sz="4000" dirty="0"/>
              <a:t>A map of the P802.15.4ab enhancements</a:t>
            </a:r>
            <a:endParaRPr lang="en-US" sz="3500" dirty="0">
              <a:latin typeface="Arial" charset="0"/>
            </a:endParaRPr>
          </a:p>
        </p:txBody>
      </p:sp>
    </p:spTree>
    <p:extLst>
      <p:ext uri="{BB962C8B-B14F-4D97-AF65-F5344CB8AC3E}">
        <p14:creationId xmlns:p14="http://schemas.microsoft.com/office/powerpoint/2010/main" val="4134502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GB" sz="4000" dirty="0"/>
              <a:t>Conclusion</a:t>
            </a:r>
            <a:endParaRPr lang="en-US" sz="3500" dirty="0">
              <a:latin typeface="Arial" charset="0"/>
            </a:endParaRPr>
          </a:p>
        </p:txBody>
      </p:sp>
      <p:sp>
        <p:nvSpPr>
          <p:cNvPr id="10243" name="Rectangle 1027"/>
          <p:cNvSpPr>
            <a:spLocks noGrp="1" noChangeArrowheads="1"/>
          </p:cNvSpPr>
          <p:nvPr>
            <p:ph type="body" idx="1"/>
          </p:nvPr>
        </p:nvSpPr>
        <p:spPr>
          <a:xfrm>
            <a:off x="507935" y="1448594"/>
            <a:ext cx="11149871" cy="4800600"/>
          </a:xfrm>
        </p:spPr>
        <p:txBody>
          <a:bodyPr>
            <a:noAutofit/>
          </a:bodyPr>
          <a:lstStyle/>
          <a:p>
            <a:r>
              <a:rPr lang="en-US" sz="2400" dirty="0">
                <a:latin typeface="Arial" charset="0"/>
              </a:rPr>
              <a:t>This submission presented a single page </a:t>
            </a:r>
            <a:r>
              <a:rPr lang="en-US" sz="2400" dirty="0">
                <a:solidFill>
                  <a:srgbClr val="000000"/>
                </a:solidFill>
                <a:effectLst/>
                <a:latin typeface="Arial" panose="020B0604020202020204" pitchFamily="34" charset="0"/>
              </a:rPr>
              <a:t>graphic overview of the elements TG4ab is considering for the standard and shows how these are interrelated.</a:t>
            </a:r>
          </a:p>
          <a:p>
            <a:endParaRPr lang="en-US" sz="2400" dirty="0">
              <a:solidFill>
                <a:srgbClr val="000000"/>
              </a:solidFill>
              <a:effectLst/>
              <a:latin typeface="Arial" panose="020B0604020202020204" pitchFamily="34" charset="0"/>
            </a:endParaRPr>
          </a:p>
          <a:p>
            <a:pPr>
              <a:lnSpc>
                <a:spcPct val="120000"/>
              </a:lnSpc>
              <a:spcBef>
                <a:spcPts val="600"/>
              </a:spcBef>
            </a:pPr>
            <a:r>
              <a:rPr lang="en-US" sz="2400" dirty="0">
                <a:latin typeface="Arial" charset="0"/>
              </a:rPr>
              <a:t>To reduce the complexity of implementation, t</a:t>
            </a:r>
            <a:r>
              <a:rPr lang="en-US" sz="2400" dirty="0">
                <a:solidFill>
                  <a:srgbClr val="000000"/>
                </a:solidFill>
                <a:latin typeface="Arial" panose="020B0604020202020204" pitchFamily="34" charset="0"/>
              </a:rPr>
              <a:t>he author recommends that the group works to progress convergence of the elements </a:t>
            </a:r>
            <a:r>
              <a:rPr lang="en-US" sz="2400" u="sng" dirty="0">
                <a:solidFill>
                  <a:srgbClr val="000000"/>
                </a:solidFill>
                <a:latin typeface="Arial" panose="020B0604020202020204" pitchFamily="34" charset="0"/>
              </a:rPr>
              <a:t>before</a:t>
            </a:r>
            <a:r>
              <a:rPr lang="en-US" sz="2400" dirty="0">
                <a:solidFill>
                  <a:srgbClr val="000000"/>
                </a:solidFill>
                <a:latin typeface="Arial" panose="020B0604020202020204" pitchFamily="34" charset="0"/>
              </a:rPr>
              <a:t> moving on to the generation of text for the draft and believes also that the technical editor will thank the group for taking this approach.  </a:t>
            </a:r>
            <a:endParaRPr lang="en-US" sz="2400" dirty="0">
              <a:latin typeface="Arial" charset="0"/>
            </a:endParaRPr>
          </a:p>
        </p:txBody>
      </p:sp>
    </p:spTree>
    <p:extLst>
      <p:ext uri="{BB962C8B-B14F-4D97-AF65-F5344CB8AC3E}">
        <p14:creationId xmlns:p14="http://schemas.microsoft.com/office/powerpoint/2010/main" val="303217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500642"/>
          </a:xfrm>
          <a:prstGeom prst="rect">
            <a:avLst/>
          </a:prstGeom>
          <a:noFill/>
        </p:spPr>
        <p:txBody>
          <a:bodyPr wrap="square" lIns="99560" tIns="49780" rIns="99560" bIns="49780" rtlCol="0">
            <a:spAutoFit/>
          </a:bodyPr>
          <a:lstStyle/>
          <a:p>
            <a:pPr algn="ctr"/>
            <a:r>
              <a:rPr lang="en-IE" sz="2600" b="1" dirty="0"/>
              <a:t>THE END.</a:t>
            </a:r>
          </a:p>
        </p:txBody>
      </p:sp>
    </p:spTree>
    <p:extLst>
      <p:ext uri="{BB962C8B-B14F-4D97-AF65-F5344CB8AC3E}">
        <p14:creationId xmlns:p14="http://schemas.microsoft.com/office/powerpoint/2010/main" val="2145405521"/>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WrappedLabelHistory xmlns:xsd="http://www.w3.org/2001/XMLSchema" xmlns:xsi="http://www.w3.org/2001/XMLSchema-instance" xmlns="http://www.boldonjames.com/2016/02/Classifier/internal/wrappedLabelHistory">
  <Value>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I4MjA0OTQxMy0yZDNlLTQwODMtYTU5Mi1hYzIzZjkxNTc1MzkiIG9yaWdpbj0idXNlclNlbGVjdGVkIj48ZWxlbWVudCB1aWQ9ImVlNzFlNDNjLTY5NTItNGFhMC1iYTkzLTFjMzk4MTQzOWEwNSIgdmFsdWU9IiIgeG1sbnM9Imh0dHA6Ly93d3cuYm9sZG9uamFtZXMuY29tLzIwMDgvMDEvc2llL2ludGVybmFsL2xhYmVsIiAvPjwvc2lzbD48VXNlck5hbWU+Q09SUFxidjA4MDI0NzwvVXNlck5hbWU+PERhdGVUaW1lPjA4LzAxLzIwMjEgMTI6NTk6MDI8L0RhdGVUaW1lPjxMYWJlbFN0cmluZz5VTlJFU1RSSUNURUQ8L0xhYmVsU3RyaW5nPjwvaXRlbT48L2xhYmVsSGlzdG9yeT4=</Value>
</WrappedLabelHistory>
</file>

<file path=customXml/item2.xml><?xml version="1.0" encoding="utf-8"?>
<sisl xmlns:xsd="http://www.w3.org/2001/XMLSchema" xmlns:xsi="http://www.w3.org/2001/XMLSchema-instance" xmlns="http://www.boldonjames.com/2008/01/sie/internal/label" sislVersion="0" policy="82049413-2d3e-4083-a592-ac23f9157539" origin="userSelected">
  <element uid="ee71e43c-6952-4aa0-ba93-1c3981439a05" value=""/>
</sisl>
</file>

<file path=customXml/itemProps1.xml><?xml version="1.0" encoding="utf-8"?>
<ds:datastoreItem xmlns:ds="http://schemas.openxmlformats.org/officeDocument/2006/customXml" ds:itemID="{D356AA49-1F13-4EB0-AA8E-57FAD09BD349}">
  <ds:schemaRefs>
    <ds:schemaRef ds:uri="http://www.w3.org/2001/XMLSchema"/>
    <ds:schemaRef ds:uri="http://www.boldonjames.com/2016/02/Classifier/internal/wrappedLabelHistory"/>
  </ds:schemaRefs>
</ds:datastoreItem>
</file>

<file path=customXml/itemProps2.xml><?xml version="1.0" encoding="utf-8"?>
<ds:datastoreItem xmlns:ds="http://schemas.openxmlformats.org/officeDocument/2006/customXml" ds:itemID="{6C4C4B43-F123-4DCF-B13F-2FF76BB11572}">
  <ds:schemaRefs>
    <ds:schemaRef ds:uri="http://www.w3.org/2001/XMLSchema"/>
    <ds:schemaRef ds:uri="http://www.boldonjames.com/2008/01/sie/internal/label"/>
  </ds:schemaRefs>
</ds:datastoreItem>
</file>

<file path=docProps/app.xml><?xml version="1.0" encoding="utf-8"?>
<Properties xmlns="http://schemas.openxmlformats.org/officeDocument/2006/extended-properties" xmlns:vt="http://schemas.openxmlformats.org/officeDocument/2006/docPropsVTypes">
  <Template/>
  <TotalTime>0</TotalTime>
  <Words>487</Words>
  <Application>Microsoft Office PowerPoint</Application>
  <PresentationFormat>Custom</PresentationFormat>
  <Paragraphs>43</Paragraphs>
  <Slides>5</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5</vt:i4>
      </vt:variant>
    </vt:vector>
  </HeadingPairs>
  <TitlesOfParts>
    <vt:vector size="8" baseType="lpstr">
      <vt:lpstr>Arial</vt:lpstr>
      <vt:lpstr>Times New Roman</vt:lpstr>
      <vt:lpstr>Default Design</vt:lpstr>
      <vt:lpstr>PowerPoint Presentation</vt:lpstr>
      <vt:lpstr>Introduction</vt:lpstr>
      <vt:lpstr>A map of the P802.15.4ab enhancements</vt:lpstr>
      <vt:lpstr>Conclusion</vt:lpstr>
      <vt:lpstr>PowerPoint Presentation</vt:lpstr>
    </vt:vector>
  </TitlesOfParts>
  <Company>Decawave Ltd</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Carl Murray</cp:lastModifiedBy>
  <cp:revision>1195</cp:revision>
  <cp:lastPrinted>2015-07-14T16:02:16Z</cp:lastPrinted>
  <dcterms:created xsi:type="dcterms:W3CDTF">2009-07-12T16:25:16Z</dcterms:created>
  <dcterms:modified xsi:type="dcterms:W3CDTF">2022-05-31T07:40:48Z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ocIndexRef">
    <vt:lpwstr>225dd63a-9fe9-42b5-b45a-7874dd072f50</vt:lpwstr>
  </property>
  <property fmtid="{D5CDD505-2E9C-101B-9397-08002B2CF9AE}" pid="3" name="bjClsUserRVM">
    <vt:lpwstr>[]</vt:lpwstr>
  </property>
  <property fmtid="{D5CDD505-2E9C-101B-9397-08002B2CF9AE}" pid="4" name="bjSaver">
    <vt:lpwstr>iwBQqIGM6YJfvP+wd87oT95wYEBiIJN0</vt:lpwstr>
  </property>
  <property fmtid="{D5CDD505-2E9C-101B-9397-08002B2CF9AE}" pid="5" name="bjDocumentLabelXML">
    <vt:lpwstr>&lt;?xml version="1.0" encoding="us-ascii"?&gt;&lt;sisl xmlns:xsd="http://www.w3.org/2001/XMLSchema" xmlns:xsi="http://www.w3.org/2001/XMLSchema-instance" sislVersion="0" policy="82049413-2d3e-4083-a592-ac23f9157539" origin="userSelected" xmlns="http://www.boldonj</vt:lpwstr>
  </property>
  <property fmtid="{D5CDD505-2E9C-101B-9397-08002B2CF9AE}" pid="6" name="bjDocumentLabelXML-0">
    <vt:lpwstr>ames.com/2008/01/sie/internal/label"&gt;&lt;element uid="ee71e43c-6952-4aa0-ba93-1c3981439a05" value="" /&gt;&lt;/sisl&gt;</vt:lpwstr>
  </property>
  <property fmtid="{D5CDD505-2E9C-101B-9397-08002B2CF9AE}" pid="7" name="bjDocumentSecurityLabel">
    <vt:lpwstr>UNRESTRICTED</vt:lpwstr>
  </property>
  <property fmtid="{D5CDD505-2E9C-101B-9397-08002B2CF9AE}" pid="8" name="bjLabelHistoryID">
    <vt:lpwstr>{D356AA49-1F13-4EB0-AA8E-57FAD09BD349}</vt:lpwstr>
  </property>
</Properties>
</file>