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287" r:id="rId2"/>
    <p:sldId id="322" r:id="rId3"/>
    <p:sldId id="363" r:id="rId4"/>
    <p:sldId id="2385" r:id="rId5"/>
    <p:sldId id="2368" r:id="rId6"/>
    <p:sldId id="361" r:id="rId7"/>
    <p:sldId id="2388" r:id="rId8"/>
    <p:sldId id="2375" r:id="rId9"/>
    <p:sldId id="2377" r:id="rId10"/>
    <p:sldId id="326" r:id="rId11"/>
    <p:sldId id="2394" r:id="rId12"/>
    <p:sldId id="2395" r:id="rId13"/>
    <p:sldId id="2396" r:id="rId14"/>
    <p:sldId id="2397" r:id="rId15"/>
    <p:sldId id="330" r:id="rId16"/>
    <p:sldId id="2398" r:id="rId17"/>
    <p:sldId id="2389" r:id="rId18"/>
    <p:sldId id="2390" r:id="rId19"/>
    <p:sldId id="2393" r:id="rId20"/>
    <p:sldId id="296" r:id="rId2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46" autoAdjust="0"/>
  </p:normalViewPr>
  <p:slideViewPr>
    <p:cSldViewPr>
      <p:cViewPr>
        <p:scale>
          <a:sx n="90" d="100"/>
          <a:sy n="90" d="100"/>
        </p:scale>
        <p:origin x="2178" y="53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15-22-0310-00-04ab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5/dcn/22/15-22-0265-01-04ab-discussion-on-advanced-channel-coding-for-15-4ab.pptx" TargetMode="External"/><Relationship Id="rId2" Type="http://schemas.openxmlformats.org/officeDocument/2006/relationships/hyperlink" Target="https://mentor.ieee.org/802.15/dcn/22/15-22-0242-00-04ab-review-of-uwb-coex-contributions.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255-00-04ab-mac-considerations-on-unified-control-for-uwb-sensing-and-ranging.pptx" TargetMode="External"/><Relationship Id="rId5" Type="http://schemas.openxmlformats.org/officeDocument/2006/relationships/hyperlink" Target="https://mentor.ieee.org/802.15/dcn/22/15-22-0257-00-04ab-cir-feedback-scheme-for-uwb-sensing-continue.pptx" TargetMode="External"/><Relationship Id="rId4" Type="http://schemas.openxmlformats.org/officeDocument/2006/relationships/hyperlink" Target="https://mentor.ieee.org/802.15/dcn/22/15-22-0256-00-04ab-simultaneous-ranging-solutions.pptx"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mentor.ieee.org/802.15/dcn/22/15-22-0261-00-04ab-coexistence-discussion-on-nb-assisted-uwb.pptx" TargetMode="External"/><Relationship Id="rId3" Type="http://schemas.openxmlformats.org/officeDocument/2006/relationships/hyperlink" Target="https://mentor.ieee.org/802.15/dcn/22/15-22-0248-00-04ab-privacy-preserving-and-performance-enhancement-for-uwb-sensing.pptx" TargetMode="External"/><Relationship Id="rId7" Type="http://schemas.openxmlformats.org/officeDocument/2006/relationships/hyperlink" Target="https://mentor.ieee.org/802.15/dcn/22/15-22-0280-01-04ab-deterministic-sts-for-sensing-applications.pptx" TargetMode="External"/><Relationship Id="rId2" Type="http://schemas.openxmlformats.org/officeDocument/2006/relationships/hyperlink" Target="https://mentor.ieee.org/802.15/dcn/22/15-22-0275-00-04ab-proposal-of-nb-phy-assisted-cca-for-uwb-medium-access.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262-01-04ab-nba-uwb-technical-framework-proposal.docx" TargetMode="External"/><Relationship Id="rId5" Type="http://schemas.openxmlformats.org/officeDocument/2006/relationships/hyperlink" Target="https://mentor.ieee.org/802.15/dcn/22/15-22-0274-00-04ab-high-data-rates-and-coding.pptx" TargetMode="External"/><Relationship Id="rId10" Type="http://schemas.openxmlformats.org/officeDocument/2006/relationships/hyperlink" Target="https://mentor.ieee.org/802.15/dcn/22/15-22-0150-02-04ab-channel-access-considerations-on-fragmented-uwb-format.pptx" TargetMode="External"/><Relationship Id="rId4" Type="http://schemas.openxmlformats.org/officeDocument/2006/relationships/hyperlink" Target="https://mentor.ieee.org/802.15/dcn/22/15-22-0276-01-04ab-details-of-nb-mirroring-channel.pptx" TargetMode="External"/><Relationship Id="rId9" Type="http://schemas.openxmlformats.org/officeDocument/2006/relationships/hyperlink" Target="https://mentor.ieee.org/802.15/dcn/22/15-22-0266-00-04ab-discussion-on-nb-assisted-uwb-message-sequence-and-synchronization.ppt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5/dcn/22/15-22-0282-01-04ab-the-advantages-of-uwb-wakeup.pptx" TargetMode="External"/><Relationship Id="rId7" Type="http://schemas.openxmlformats.org/officeDocument/2006/relationships/hyperlink" Target="https://mentor.ieee.org/802.15/dcn/22/15-22-0296-01-04ab-a-higher-data-rate-proposal-for-uwb.ppt" TargetMode="External"/><Relationship Id="rId2" Type="http://schemas.openxmlformats.org/officeDocument/2006/relationships/hyperlink" Target="https://mentor.ieee.org/802.15/dcn/22/15-22-0289-01-04ab-time-hopping-for-fragmented-uwb-transmission-in-mms-uwb-systems.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297-00-04ab-non-coherent-hrp-option-for-data-communication.pdf" TargetMode="External"/><Relationship Id="rId5" Type="http://schemas.openxmlformats.org/officeDocument/2006/relationships/hyperlink" Target="https://mentor.ieee.org/802.15/dcn/22/15-22-0243-00-04ab-golay-complementary-sequences-preamble-construction-for-uwb-ranging-beyond-4z-ipatov.pptx" TargetMode="External"/><Relationship Id="rId4" Type="http://schemas.openxmlformats.org/officeDocument/2006/relationships/hyperlink" Target="https://mentor.ieee.org/802.15/dcn/22/15-22-0284-00-04ab-multi-user-interference-mitigation.ppt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5/dcn/22/15-22-0305-00-04ab-a-summary-of-proposals-and-interests.pptx" TargetMode="External"/><Relationship Id="rId7" Type="http://schemas.openxmlformats.org/officeDocument/2006/relationships/hyperlink" Target="https://mentor.ieee.org/802.15/dcn/21/15-21-0638-03-04ab-tg4ab-presentations-by-tgd-categories.xlsx" TargetMode="External"/><Relationship Id="rId2" Type="http://schemas.openxmlformats.org/officeDocument/2006/relationships/hyperlink" Target="https://mentor.ieee.org/802.15/dcn/22/15-22-0291-01-04ab-proposal-of-sensing-framework.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308-00-04ab-air-time-efficiency-improvements.pptx" TargetMode="External"/><Relationship Id="rId5" Type="http://schemas.openxmlformats.org/officeDocument/2006/relationships/hyperlink" Target="https://mentor.ieee.org/802.15/dcn/22/15-22-0267-01-04ab-preamble-only-packet-for-uwb.pptx" TargetMode="External"/><Relationship Id="rId4" Type="http://schemas.openxmlformats.org/officeDocument/2006/relationships/hyperlink" Target="https://mentor.ieee.org/802.15/dcn/22/15-22-0298-00-04ab-converging-downlink-tdoa-dl-tdoa-location-service-proposals-in-802-15.pptx"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5/dcn/22/15-22-0216-11-04ab-tg-agenda-may-2022.xlsx"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May 2022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17,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Task Group Closing Report, May 2022 Wireless Interim</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Report on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4209538712"/>
              </p:ext>
            </p:extLst>
          </p:nvPr>
        </p:nvGraphicFramePr>
        <p:xfrm>
          <a:off x="1074924" y="908720"/>
          <a:ext cx="7125763" cy="4703719"/>
        </p:xfrm>
        <a:graphic>
          <a:graphicData uri="http://schemas.openxmlformats.org/drawingml/2006/table">
            <a:tbl>
              <a:tblPr>
                <a:tableStyleId>{5C22544A-7EE6-4342-B048-85BDC9FD1C3A}</a:tableStyleId>
              </a:tblPr>
              <a:tblGrid>
                <a:gridCol w="344261">
                  <a:extLst>
                    <a:ext uri="{9D8B030D-6E8A-4147-A177-3AD203B41FA5}">
                      <a16:colId xmlns:a16="http://schemas.microsoft.com/office/drawing/2014/main" val="49818497"/>
                    </a:ext>
                  </a:extLst>
                </a:gridCol>
                <a:gridCol w="6781502">
                  <a:extLst>
                    <a:ext uri="{9D8B030D-6E8A-4147-A177-3AD203B41FA5}">
                      <a16:colId xmlns:a16="http://schemas.microsoft.com/office/drawing/2014/main" val="2830794870"/>
                    </a:ext>
                  </a:extLst>
                </a:gridCol>
              </a:tblGrid>
              <a:tr h="163830">
                <a:tc>
                  <a:txBody>
                    <a:bodyPr/>
                    <a:lstStyle/>
                    <a:p>
                      <a:pPr algn="ctr" fontAlgn="b"/>
                      <a:endParaRPr lang="en-US" sz="16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Tuesday 10-May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600" u="none" strike="noStrike" dirty="0">
                          <a:effectLst/>
                        </a:rPr>
                        <a:t>1.7</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contribution: Review of UWB </a:t>
                      </a:r>
                      <a:r>
                        <a:rPr lang="en-US" sz="1600" u="none" strike="noStrike" dirty="0" err="1">
                          <a:effectLst/>
                        </a:rPr>
                        <a:t>coex</a:t>
                      </a:r>
                      <a:r>
                        <a:rPr lang="en-US" sz="1600" u="none" strike="noStrike" dirty="0">
                          <a:effectLst/>
                        </a:rPr>
                        <a:t> contributions</a:t>
                      </a:r>
                      <a:endParaRPr lang="en-US" sz="1600" b="0" i="0" u="none" strike="noStrike" dirty="0">
                        <a:effectLst/>
                        <a:latin typeface="Times New Roman" panose="02020603050405020304" pitchFamily="18" charset="0"/>
                      </a:endParaRP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sng" strike="noStrike" dirty="0">
                          <a:effectLst/>
                          <a:hlinkClick r:id="rId2"/>
                        </a:rPr>
                        <a:t>https://mentor.ieee.org/802.15/dcn/22/15-22-0242-00-04ab-review-of-uwb-coex-contributions.pptx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600" u="none" strike="noStrike" dirty="0">
                          <a:effectLst/>
                        </a:rPr>
                        <a:t>1.8</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contribution: Coding discussion</a:t>
                      </a:r>
                      <a:endParaRPr lang="en-US" sz="1600" b="0" i="0" u="none" strike="noStrike" dirty="0">
                        <a:effectLst/>
                        <a:latin typeface="Times New Roman" panose="02020603050405020304" pitchFamily="18" charset="0"/>
                      </a:endParaRP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sng" strike="noStrike" dirty="0">
                          <a:effectLst/>
                          <a:hlinkClick r:id="rId3"/>
                        </a:rPr>
                        <a:t>https://mentor.ieee.org/802.15/dcn/22/15-22-0265-01-04ab-discussion-on-advanced-channel-coding-for-15-4ab.pptx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052779664"/>
                  </a:ext>
                </a:extLst>
              </a:tr>
              <a:tr h="80476">
                <a:tc>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1590130651"/>
                  </a:ext>
                </a:extLst>
              </a:tr>
              <a:tr h="80476">
                <a:tc>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Wednesday 11-May</a:t>
                      </a:r>
                    </a:p>
                  </a:txBody>
                  <a:tcPr marL="5443" marR="5443" marT="5443" marB="0" anchor="b"/>
                </a:tc>
                <a:extLst>
                  <a:ext uri="{0D108BD9-81ED-4DB2-BD59-A6C34878D82A}">
                    <a16:rowId xmlns:a16="http://schemas.microsoft.com/office/drawing/2014/main" val="868947741"/>
                  </a:ext>
                </a:extLst>
              </a:tr>
              <a:tr h="80476">
                <a:tc rowSpan="2">
                  <a:txBody>
                    <a:bodyPr/>
                    <a:lstStyle/>
                    <a:p>
                      <a:pPr algn="r" fontAlgn="b"/>
                      <a:r>
                        <a:rPr lang="en-US" sz="1600" u="none" strike="noStrike" kern="1200" dirty="0">
                          <a:solidFill>
                            <a:schemeClr val="dk1"/>
                          </a:solidFill>
                          <a:effectLst/>
                          <a:latin typeface="+mn-lt"/>
                          <a:ea typeface="+mn-ea"/>
                          <a:cs typeface="+mn-cs"/>
                        </a:rPr>
                        <a:t>2.3</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Technical contribution: Simultaneous ranging solutions</a:t>
                      </a:r>
                    </a:p>
                  </a:txBody>
                  <a:tcPr marL="5443" marR="5443" marT="5443" marB="0" anchor="b"/>
                </a:tc>
                <a:extLst>
                  <a:ext uri="{0D108BD9-81ED-4DB2-BD59-A6C34878D82A}">
                    <a16:rowId xmlns:a16="http://schemas.microsoft.com/office/drawing/2014/main" val="120560636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4"/>
                        </a:rPr>
                        <a:t>https://mentor.ieee.org/802.15/dcn/22/15-22-0256-00-04ab-simultaneous-ranging-solutions.pptx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600" u="none" strike="noStrike" kern="1200" dirty="0">
                          <a:solidFill>
                            <a:schemeClr val="dk1"/>
                          </a:solidFill>
                          <a:effectLst/>
                          <a:latin typeface="+mn-lt"/>
                          <a:ea typeface="+mn-ea"/>
                          <a:cs typeface="+mn-cs"/>
                        </a:rPr>
                        <a:t>2.4</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Technical contribution: CIR feedback scheme for UWB sensing – continue</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5"/>
                        </a:rPr>
                        <a:t>https://mentor.ieee.org/802.15/dcn/22/15-22-0257-00-04ab-cir-feedback-scheme-for-uwb-sensing-continue.pptx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600" u="none" strike="noStrike" kern="1200" dirty="0">
                          <a:solidFill>
                            <a:schemeClr val="dk1"/>
                          </a:solidFill>
                          <a:effectLst/>
                          <a:latin typeface="+mn-lt"/>
                          <a:ea typeface="+mn-ea"/>
                          <a:cs typeface="+mn-cs"/>
                        </a:rPr>
                        <a:t>2.5</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Technical contribution: MAC considerations on unified control for UWB sensing and ranging</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hlinkClick r:id="rId6"/>
                        </a:rPr>
                        <a:t>https://mentor.ieee.org/802.15/dcn/22/15-22-0255-00-04ab-mac-considerations-on-unified-control-for-uwb-sensing-and-ranging.pptx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729957322"/>
                  </a:ext>
                </a:extLst>
              </a:tr>
            </a:tbl>
          </a:graphicData>
        </a:graphic>
      </p:graphicFrame>
      <p:sp>
        <p:nvSpPr>
          <p:cNvPr id="12" name="Title 1">
            <a:extLst>
              <a:ext uri="{FF2B5EF4-FFF2-40B4-BE49-F238E27FC236}">
                <a16:creationId xmlns:a16="http://schemas.microsoft.com/office/drawing/2014/main" id="{BDE05270-797F-4A80-DED3-A0E1EE7556E5}"/>
              </a:ext>
            </a:extLst>
          </p:cNvPr>
          <p:cNvSpPr txBox="1">
            <a:spLocks/>
          </p:cNvSpPr>
          <p:nvPr/>
        </p:nvSpPr>
        <p:spPr bwMode="auto">
          <a:xfrm>
            <a:off x="755575" y="278963"/>
            <a:ext cx="7764463" cy="3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sz="2000" kern="0"/>
              <a:t>Technical Presentations </a:t>
            </a:r>
            <a:endParaRPr lang="en-US" sz="2000" kern="0" dirty="0"/>
          </a:p>
        </p:txBody>
      </p:sp>
    </p:spTree>
    <p:extLst>
      <p:ext uri="{BB962C8B-B14F-4D97-AF65-F5344CB8AC3E}">
        <p14:creationId xmlns:p14="http://schemas.microsoft.com/office/powerpoint/2010/main" val="421110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522E-9F9A-56E7-15D5-5611842E4B27}"/>
              </a:ext>
            </a:extLst>
          </p:cNvPr>
          <p:cNvSpPr>
            <a:spLocks noGrp="1"/>
          </p:cNvSpPr>
          <p:nvPr>
            <p:ph type="title"/>
          </p:nvPr>
        </p:nvSpPr>
        <p:spPr>
          <a:xfrm>
            <a:off x="755575" y="278963"/>
            <a:ext cx="7764463" cy="366936"/>
          </a:xfrm>
        </p:spPr>
        <p:txBody>
          <a:bodyPr/>
          <a:lstStyle/>
          <a:p>
            <a:r>
              <a:rPr lang="en-US" sz="2000" dirty="0"/>
              <a:t>Technical Presentations </a:t>
            </a:r>
          </a:p>
        </p:txBody>
      </p:sp>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219749034"/>
              </p:ext>
            </p:extLst>
          </p:nvPr>
        </p:nvGraphicFramePr>
        <p:xfrm>
          <a:off x="425338" y="748067"/>
          <a:ext cx="8424936" cy="5650777"/>
        </p:xfrm>
        <a:graphic>
          <a:graphicData uri="http://schemas.openxmlformats.org/drawingml/2006/table">
            <a:tbl>
              <a:tblPr>
                <a:tableStyleId>{5C22544A-7EE6-4342-B048-85BDC9FD1C3A}</a:tableStyleId>
              </a:tblPr>
              <a:tblGrid>
                <a:gridCol w="407027">
                  <a:extLst>
                    <a:ext uri="{9D8B030D-6E8A-4147-A177-3AD203B41FA5}">
                      <a16:colId xmlns:a16="http://schemas.microsoft.com/office/drawing/2014/main" val="49818497"/>
                    </a:ext>
                  </a:extLst>
                </a:gridCol>
                <a:gridCol w="8017909">
                  <a:extLst>
                    <a:ext uri="{9D8B030D-6E8A-4147-A177-3AD203B41FA5}">
                      <a16:colId xmlns:a16="http://schemas.microsoft.com/office/drawing/2014/main" val="2830794870"/>
                    </a:ext>
                  </a:extLst>
                </a:gridCol>
              </a:tblGrid>
              <a:tr h="163830">
                <a:tc>
                  <a:txBody>
                    <a:bodyPr/>
                    <a:lstStyle/>
                    <a:p>
                      <a:pPr algn="ct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1" u="none" strike="noStrike" kern="1200" dirty="0">
                          <a:solidFill>
                            <a:srgbClr val="C00000"/>
                          </a:solidFill>
                          <a:effectLst/>
                          <a:latin typeface="+mn-lt"/>
                          <a:ea typeface="+mn-ea"/>
                          <a:cs typeface="+mn-cs"/>
                        </a:rPr>
                        <a:t>Thursday 12-May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400" u="none" strike="noStrike" kern="1200" dirty="0">
                          <a:solidFill>
                            <a:schemeClr val="dk1"/>
                          </a:solidFill>
                          <a:effectLst/>
                          <a:latin typeface="+mn-lt"/>
                          <a:ea typeface="+mn-ea"/>
                          <a:cs typeface="+mn-cs"/>
                        </a:rPr>
                        <a:t>3.3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Narrow Band Assist Clear Channel Assessment</a:t>
                      </a: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2"/>
                        </a:rPr>
                        <a:t>https://mentor.ieee.org/802.15/dcn/22/15-22-0275-00-04ab-proposal-of-nb-phy-assisted-cca-for-uwb-medium-access.docx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400" u="none" strike="noStrike" kern="1200" dirty="0">
                          <a:solidFill>
                            <a:schemeClr val="dk1"/>
                          </a:solidFill>
                          <a:effectLst/>
                          <a:latin typeface="+mn-lt"/>
                          <a:ea typeface="+mn-ea"/>
                          <a:cs typeface="+mn-cs"/>
                        </a:rPr>
                        <a:t>3.4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Privacy preserving and performance enhancement for UWB sensing</a:t>
                      </a: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3"/>
                        </a:rPr>
                        <a:t>https://mentor.ieee.org/802.15/dcn/22/15-22-0248-00-04ab-privacy-preserving-and-performance-enhancement-for-uwb-sensing.pptx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052779664"/>
                  </a:ext>
                </a:extLst>
              </a:tr>
              <a:tr h="80476">
                <a:tc rowSpan="2">
                  <a:txBody>
                    <a:bodyPr/>
                    <a:lstStyle/>
                    <a:p>
                      <a:pPr algn="ctr" fontAlgn="b"/>
                      <a:r>
                        <a:rPr lang="en-US" sz="1400" u="none" strike="noStrike" kern="1200" dirty="0">
                          <a:solidFill>
                            <a:schemeClr val="dk1"/>
                          </a:solidFill>
                          <a:effectLst/>
                          <a:latin typeface="+mn-lt"/>
                          <a:ea typeface="+mn-ea"/>
                          <a:cs typeface="+mn-cs"/>
                        </a:rPr>
                        <a:t>3.4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Topic to be Announced</a:t>
                      </a:r>
                    </a:p>
                  </a:txBody>
                  <a:tcPr marL="5443" marR="5443" marT="5443" marB="0" anchor="b"/>
                </a:tc>
                <a:extLst>
                  <a:ext uri="{0D108BD9-81ED-4DB2-BD59-A6C34878D82A}">
                    <a16:rowId xmlns:a16="http://schemas.microsoft.com/office/drawing/2014/main" val="1590130651"/>
                  </a:ext>
                </a:extLst>
              </a:tr>
              <a:tr h="80476">
                <a:tc vMerge="1">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4"/>
                        </a:rPr>
                        <a:t>https://mentor.ieee.org/802.15/dcn/22/15-22-0276-01-04ab-details-of-nb-mirroring-channel.pptx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2945517815"/>
                  </a:ext>
                </a:extLst>
              </a:tr>
              <a:tr h="80476">
                <a:tc rowSpan="2">
                  <a:txBody>
                    <a:bodyPr/>
                    <a:lstStyle/>
                    <a:p>
                      <a:pPr algn="r" fontAlgn="b"/>
                      <a:r>
                        <a:rPr lang="en-US" sz="1400" u="none" strike="noStrike" kern="1200" dirty="0">
                          <a:solidFill>
                            <a:schemeClr val="dk1"/>
                          </a:solidFill>
                          <a:effectLst/>
                          <a:latin typeface="+mn-lt"/>
                          <a:ea typeface="+mn-ea"/>
                          <a:cs typeface="+mn-cs"/>
                        </a:rPr>
                        <a:t>4.3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More on higher data rate coding</a:t>
                      </a:r>
                    </a:p>
                  </a:txBody>
                  <a:tcPr marL="5443" marR="5443" marT="5443" marB="0" anchor="b"/>
                </a:tc>
                <a:extLst>
                  <a:ext uri="{0D108BD9-81ED-4DB2-BD59-A6C34878D82A}">
                    <a16:rowId xmlns:a16="http://schemas.microsoft.com/office/drawing/2014/main" val="120560636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5"/>
                        </a:rPr>
                        <a:t>https://mentor.ieee.org/802.15/dcn/22/15-22-0274-00-04ab-high-data-rates-and-coding.pptx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400" u="none" strike="noStrike" kern="1200" dirty="0">
                          <a:solidFill>
                            <a:schemeClr val="dk1"/>
                          </a:solidFill>
                          <a:effectLst/>
                          <a:latin typeface="+mn-lt"/>
                          <a:ea typeface="+mn-ea"/>
                          <a:cs typeface="+mn-cs"/>
                        </a:rPr>
                        <a:t>4.4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NBA-UWB framework proposal update</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6"/>
                        </a:rPr>
                        <a:t>https://mentor.ieee.org/802.15/dcn/22/15-22-0262-01-04ab-nba-uwb-technical-framework-proposal.docx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400" u="none" strike="noStrike" kern="1200" dirty="0">
                          <a:solidFill>
                            <a:schemeClr val="dk1"/>
                          </a:solidFill>
                          <a:effectLst/>
                          <a:latin typeface="+mn-lt"/>
                          <a:ea typeface="+mn-ea"/>
                          <a:cs typeface="+mn-cs"/>
                        </a:rPr>
                        <a:t>4.5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HRP Packet Structure Options for Sensing</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7"/>
                        </a:rPr>
                        <a:t>https://mentor.ieee.org/802.15/dcn/22/15-22-0280-01-04ab-deterministic-sts-for-sensing-applications.pptx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729957322"/>
                  </a:ext>
                </a:extLst>
              </a:tr>
              <a:tr h="80476">
                <a:tc rowSpan="2">
                  <a:txBody>
                    <a:bodyPr/>
                    <a:lstStyle/>
                    <a:p>
                      <a:pPr algn="r" fontAlgn="b"/>
                      <a:r>
                        <a:rPr lang="en-US" sz="1400" u="none" strike="noStrike" kern="1200" dirty="0">
                          <a:solidFill>
                            <a:schemeClr val="dk1"/>
                          </a:solidFill>
                          <a:effectLst/>
                          <a:latin typeface="+mn-lt"/>
                          <a:ea typeface="+mn-ea"/>
                          <a:cs typeface="+mn-cs"/>
                        </a:rPr>
                        <a:t>5.3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Coexistence discussion on NB assisted UWB</a:t>
                      </a:r>
                    </a:p>
                  </a:txBody>
                  <a:tcPr marL="5443" marR="5443" marT="5443" marB="0" anchor="b"/>
                </a:tc>
                <a:extLst>
                  <a:ext uri="{0D108BD9-81ED-4DB2-BD59-A6C34878D82A}">
                    <a16:rowId xmlns:a16="http://schemas.microsoft.com/office/drawing/2014/main" val="3907682481"/>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8"/>
                        </a:rPr>
                        <a:t>https://mentor.ieee.org/802.15/dcn/22/15-22-0261-00-04ab-coexistence-discussion-on-nb-assisted-uwb.pptx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768652512"/>
                  </a:ext>
                </a:extLst>
              </a:tr>
              <a:tr h="80476">
                <a:tc rowSpan="2">
                  <a:txBody>
                    <a:bodyPr/>
                    <a:lstStyle/>
                    <a:p>
                      <a:pPr algn="r" fontAlgn="b"/>
                      <a:r>
                        <a:rPr lang="en-US" sz="1400" u="none" strike="noStrike" kern="1200" dirty="0">
                          <a:solidFill>
                            <a:schemeClr val="dk1"/>
                          </a:solidFill>
                          <a:effectLst/>
                          <a:latin typeface="+mn-lt"/>
                          <a:ea typeface="+mn-ea"/>
                          <a:cs typeface="+mn-cs"/>
                        </a:rPr>
                        <a:t>5.4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Discussion on NB assisted UWB message sequence and synchronization</a:t>
                      </a:r>
                    </a:p>
                  </a:txBody>
                  <a:tcPr marL="5443" marR="5443" marT="5443" marB="0" anchor="b"/>
                </a:tc>
                <a:extLst>
                  <a:ext uri="{0D108BD9-81ED-4DB2-BD59-A6C34878D82A}">
                    <a16:rowId xmlns:a16="http://schemas.microsoft.com/office/drawing/2014/main" val="3230346133"/>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9"/>
                        </a:rPr>
                        <a:t>https://mentor.ieee.org/802.15/dcn/22/15-22-0266-00-04ab-discussion-on-nb-assisted-uwb-message-sequence-and-synchronization.pptx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940935081"/>
                  </a:ext>
                </a:extLst>
              </a:tr>
              <a:tr h="80476">
                <a:tc rowSpan="2">
                  <a:txBody>
                    <a:bodyPr/>
                    <a:lstStyle/>
                    <a:p>
                      <a:pPr algn="r" fontAlgn="b"/>
                      <a:r>
                        <a:rPr lang="en-US" sz="1400" u="none" strike="noStrike" kern="1200" dirty="0">
                          <a:solidFill>
                            <a:schemeClr val="dk1"/>
                          </a:solidFill>
                          <a:effectLst/>
                          <a:latin typeface="+mn-lt"/>
                          <a:ea typeface="+mn-ea"/>
                          <a:cs typeface="+mn-cs"/>
                        </a:rPr>
                        <a:t>5.5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Channel Access Considerations on Fragmented UWB Format </a:t>
                      </a:r>
                    </a:p>
                  </a:txBody>
                  <a:tcPr marL="5443" marR="5443" marT="5443" marB="0" anchor="b"/>
                </a:tc>
                <a:extLst>
                  <a:ext uri="{0D108BD9-81ED-4DB2-BD59-A6C34878D82A}">
                    <a16:rowId xmlns:a16="http://schemas.microsoft.com/office/drawing/2014/main" val="332286763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hlinkClick r:id="rId10"/>
                        </a:rPr>
                        <a:t>https://mentor.ieee.org/802.15/dcn/22/15-22-0150-02-04ab-channel-access-considerations-on-fragmented-uwb-format.pptx</a:t>
                      </a:r>
                      <a:endParaRPr lang="en-US" sz="14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174063515"/>
                  </a:ext>
                </a:extLst>
              </a:tr>
            </a:tbl>
          </a:graphicData>
        </a:graphic>
      </p:graphicFrame>
    </p:spTree>
    <p:extLst>
      <p:ext uri="{BB962C8B-B14F-4D97-AF65-F5344CB8AC3E}">
        <p14:creationId xmlns:p14="http://schemas.microsoft.com/office/powerpoint/2010/main" val="360567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989370562"/>
              </p:ext>
            </p:extLst>
          </p:nvPr>
        </p:nvGraphicFramePr>
        <p:xfrm>
          <a:off x="976574" y="955220"/>
          <a:ext cx="7125763" cy="4947559"/>
        </p:xfrm>
        <a:graphic>
          <a:graphicData uri="http://schemas.openxmlformats.org/drawingml/2006/table">
            <a:tbl>
              <a:tblPr>
                <a:tableStyleId>{5C22544A-7EE6-4342-B048-85BDC9FD1C3A}</a:tableStyleId>
              </a:tblPr>
              <a:tblGrid>
                <a:gridCol w="344261">
                  <a:extLst>
                    <a:ext uri="{9D8B030D-6E8A-4147-A177-3AD203B41FA5}">
                      <a16:colId xmlns:a16="http://schemas.microsoft.com/office/drawing/2014/main" val="49818497"/>
                    </a:ext>
                  </a:extLst>
                </a:gridCol>
                <a:gridCol w="6781502">
                  <a:extLst>
                    <a:ext uri="{9D8B030D-6E8A-4147-A177-3AD203B41FA5}">
                      <a16:colId xmlns:a16="http://schemas.microsoft.com/office/drawing/2014/main" val="2830794870"/>
                    </a:ext>
                  </a:extLst>
                </a:gridCol>
              </a:tblGrid>
              <a:tr h="163830">
                <a:tc>
                  <a:txBody>
                    <a:bodyPr/>
                    <a:lstStyle/>
                    <a:p>
                      <a:pPr algn="ctr" fontAlgn="b"/>
                      <a:endParaRPr lang="en-US" sz="16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Monday 16-May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600" u="none" strike="noStrike" dirty="0">
                          <a:effectLst/>
                        </a:rPr>
                        <a:t>7.3</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Time Hopping for Fragmented UWB Transmission</a:t>
                      </a: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2"/>
                        </a:rPr>
                        <a:t>https://mentor.ieee.org/802.15/dcn/22/15-22-0289-01-04ab-time-hopping-for-fragmented-uwb-transmission-in-mms-uwb-systems.pptx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600" u="none" strike="noStrike" kern="1200" dirty="0">
                          <a:solidFill>
                            <a:schemeClr val="dk1"/>
                          </a:solidFill>
                          <a:effectLst/>
                          <a:latin typeface="+mn-lt"/>
                          <a:ea typeface="+mn-ea"/>
                          <a:cs typeface="+mn-cs"/>
                        </a:rPr>
                        <a:t>7.4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More on wake-up radio (WUR)</a:t>
                      </a: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3"/>
                        </a:rPr>
                        <a:t>https://mentor.ieee.org/802.15/dcn/22/15-22-0282-01-04ab-the-advantages-of-uwb-wakeup.pptx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052779664"/>
                  </a:ext>
                </a:extLst>
              </a:tr>
              <a:tr h="80476">
                <a:tc rowSpan="2">
                  <a:txBody>
                    <a:bodyPr/>
                    <a:lstStyle/>
                    <a:p>
                      <a:pPr algn="ctr" fontAlgn="b"/>
                      <a:r>
                        <a:rPr lang="en-US" sz="1600" u="none" strike="noStrike" kern="1200" dirty="0">
                          <a:solidFill>
                            <a:schemeClr val="dk1"/>
                          </a:solidFill>
                          <a:effectLst/>
                          <a:latin typeface="+mn-lt"/>
                          <a:ea typeface="+mn-ea"/>
                          <a:cs typeface="+mn-cs"/>
                        </a:rPr>
                        <a:t>7.5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err="1">
                          <a:solidFill>
                            <a:schemeClr val="dk1"/>
                          </a:solidFill>
                          <a:effectLst/>
                          <a:latin typeface="Times New Roman" panose="02020603050405020304" pitchFamily="18" charset="0"/>
                          <a:ea typeface="+mn-ea"/>
                          <a:cs typeface="+mn-cs"/>
                        </a:rPr>
                        <a:t>Mulit</a:t>
                      </a:r>
                      <a:r>
                        <a:rPr lang="en-US" sz="1600" b="0" i="0" u="none" strike="noStrike" kern="1200" dirty="0">
                          <a:solidFill>
                            <a:schemeClr val="dk1"/>
                          </a:solidFill>
                          <a:effectLst/>
                          <a:latin typeface="Times New Roman" panose="02020603050405020304" pitchFamily="18" charset="0"/>
                          <a:ea typeface="+mn-ea"/>
                          <a:cs typeface="+mn-cs"/>
                        </a:rPr>
                        <a:t>-user </a:t>
                      </a:r>
                      <a:r>
                        <a:rPr lang="en-US" sz="1600" b="0" i="0" u="none" strike="noStrike" kern="1200" dirty="0" err="1">
                          <a:solidFill>
                            <a:schemeClr val="dk1"/>
                          </a:solidFill>
                          <a:effectLst/>
                          <a:latin typeface="Times New Roman" panose="02020603050405020304" pitchFamily="18" charset="0"/>
                          <a:ea typeface="+mn-ea"/>
                          <a:cs typeface="+mn-cs"/>
                        </a:rPr>
                        <a:t>interferecne</a:t>
                      </a:r>
                      <a:r>
                        <a:rPr lang="en-US" sz="1600" b="0" i="0" u="none" strike="noStrike" kern="1200" dirty="0">
                          <a:solidFill>
                            <a:schemeClr val="dk1"/>
                          </a:solidFill>
                          <a:effectLst/>
                          <a:latin typeface="Times New Roman" panose="02020603050405020304" pitchFamily="18" charset="0"/>
                          <a:ea typeface="+mn-ea"/>
                          <a:cs typeface="+mn-cs"/>
                        </a:rPr>
                        <a:t> mitigation</a:t>
                      </a:r>
                    </a:p>
                  </a:txBody>
                  <a:tcPr marL="5443" marR="5443" marT="5443" marB="0" anchor="b"/>
                </a:tc>
                <a:extLst>
                  <a:ext uri="{0D108BD9-81ED-4DB2-BD59-A6C34878D82A}">
                    <a16:rowId xmlns:a16="http://schemas.microsoft.com/office/drawing/2014/main" val="1590130651"/>
                  </a:ext>
                </a:extLst>
              </a:tr>
              <a:tr h="80476">
                <a:tc vMerge="1">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4"/>
                        </a:rPr>
                        <a:t>https://mentor.ieee.org/802.15/dcn/22/15-22-0284-00-04ab-multi-user-interference-mitigation.pptx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1197246825"/>
                  </a:ext>
                </a:extLst>
              </a:tr>
              <a:tr h="80476">
                <a:tc rowSpan="2">
                  <a:txBody>
                    <a:bodyPr/>
                    <a:lstStyle/>
                    <a:p>
                      <a:pPr algn="r" fontAlgn="b"/>
                      <a:r>
                        <a:rPr lang="en-US" sz="1600" u="none" strike="noStrike" kern="1200" dirty="0">
                          <a:solidFill>
                            <a:schemeClr val="dk1"/>
                          </a:solidFill>
                          <a:effectLst/>
                          <a:latin typeface="+mn-lt"/>
                          <a:ea typeface="+mn-ea"/>
                          <a:cs typeface="+mn-cs"/>
                        </a:rPr>
                        <a:t>8.3</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More on </a:t>
                      </a:r>
                      <a:r>
                        <a:rPr lang="en-US" sz="1600" u="none" strike="noStrike" kern="1200" dirty="0" err="1">
                          <a:solidFill>
                            <a:schemeClr val="dk1"/>
                          </a:solidFill>
                          <a:effectLst/>
                          <a:latin typeface="+mn-lt"/>
                          <a:ea typeface="+mn-ea"/>
                          <a:cs typeface="+mn-cs"/>
                        </a:rPr>
                        <a:t>Golay</a:t>
                      </a:r>
                      <a:r>
                        <a:rPr lang="en-US" sz="1600" u="none" strike="noStrike" kern="1200" dirty="0">
                          <a:solidFill>
                            <a:schemeClr val="dk1"/>
                          </a:solidFill>
                          <a:effectLst/>
                          <a:latin typeface="+mn-lt"/>
                          <a:ea typeface="+mn-ea"/>
                          <a:cs typeface="+mn-cs"/>
                        </a:rPr>
                        <a:t> Sequences for preambles</a:t>
                      </a:r>
                    </a:p>
                  </a:txBody>
                  <a:tcPr marL="5443" marR="5443" marT="5443" marB="0" anchor="b"/>
                </a:tc>
                <a:extLst>
                  <a:ext uri="{0D108BD9-81ED-4DB2-BD59-A6C34878D82A}">
                    <a16:rowId xmlns:a16="http://schemas.microsoft.com/office/drawing/2014/main" val="1205606368"/>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5"/>
                        </a:rPr>
                        <a:t>https://mentor.ieee.org/802.15/dcn/22/15-22-0243-00-04ab-golay-complementary-sequences-preamble-construction-for-uwb-ranging-beyond-4z-ipatov.pptx</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600" u="none" strike="noStrike" kern="1200" dirty="0">
                          <a:solidFill>
                            <a:schemeClr val="dk1"/>
                          </a:solidFill>
                          <a:effectLst/>
                          <a:latin typeface="+mn-lt"/>
                          <a:ea typeface="+mn-ea"/>
                          <a:cs typeface="+mn-cs"/>
                        </a:rPr>
                        <a:t>8.4</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Non-coherent option for data communication</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u="none" strike="noStrike" kern="1200" dirty="0">
                          <a:solidFill>
                            <a:schemeClr val="dk1"/>
                          </a:solidFill>
                          <a:effectLst/>
                          <a:latin typeface="+mn-lt"/>
                          <a:ea typeface="+mn-ea"/>
                          <a:cs typeface="+mn-cs"/>
                          <a:hlinkClick r:id="rId6"/>
                        </a:rPr>
                        <a:t>https://mentor.ieee.org/802.15/dcn/22/15-22-0297-00-04ab-non-coherent-hrp-option-for-data-communication.pdf</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600" u="none" strike="noStrike" kern="1200" dirty="0">
                          <a:solidFill>
                            <a:schemeClr val="dk1"/>
                          </a:solidFill>
                          <a:effectLst/>
                          <a:latin typeface="+mn-lt"/>
                          <a:ea typeface="+mn-ea"/>
                          <a:cs typeface="+mn-cs"/>
                        </a:rPr>
                        <a:t>8.5</a:t>
                      </a:r>
                    </a:p>
                  </a:txBody>
                  <a:tcPr marL="5443" marR="5443" marT="5443" marB="0" anchor="ctr" anchorCtr="1"/>
                </a:tc>
                <a:tc>
                  <a:txBody>
                    <a:bodyPr/>
                    <a:lstStyle/>
                    <a:p>
                      <a:pPr algn="l" fontAlgn="b"/>
                      <a:r>
                        <a:rPr lang="en-US" sz="1600" u="none" strike="noStrike" kern="1200" dirty="0">
                          <a:solidFill>
                            <a:schemeClr val="dk1"/>
                          </a:solidFill>
                          <a:effectLst/>
                          <a:latin typeface="+mn-lt"/>
                          <a:ea typeface="+mn-ea"/>
                          <a:cs typeface="+mn-cs"/>
                        </a:rPr>
                        <a:t>More on higher data rates</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kern="1200" dirty="0">
                          <a:solidFill>
                            <a:schemeClr val="dk1"/>
                          </a:solidFill>
                          <a:effectLst/>
                          <a:latin typeface="+mn-lt"/>
                          <a:ea typeface="+mn-ea"/>
                          <a:cs typeface="+mn-cs"/>
                          <a:hlinkClick r:id="rId7"/>
                        </a:rPr>
                        <a:t>https://mentor.ieee.org/802.15/dcn/22/15-22-0296-01-04ab-a-higher-data-rate-proposal-for-uwb.ppt</a:t>
                      </a:r>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729957322"/>
                  </a:ext>
                </a:extLst>
              </a:tr>
            </a:tbl>
          </a:graphicData>
        </a:graphic>
      </p:graphicFrame>
      <p:sp>
        <p:nvSpPr>
          <p:cNvPr id="5" name="Title 1">
            <a:extLst>
              <a:ext uri="{FF2B5EF4-FFF2-40B4-BE49-F238E27FC236}">
                <a16:creationId xmlns:a16="http://schemas.microsoft.com/office/drawing/2014/main" id="{973889A1-B5BD-B652-D21A-A5C253AE47AF}"/>
              </a:ext>
            </a:extLst>
          </p:cNvPr>
          <p:cNvSpPr txBox="1">
            <a:spLocks/>
          </p:cNvSpPr>
          <p:nvPr/>
        </p:nvSpPr>
        <p:spPr bwMode="auto">
          <a:xfrm>
            <a:off x="755575" y="278963"/>
            <a:ext cx="7764463" cy="3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sz="2000" kern="0"/>
              <a:t>Technical Presentations </a:t>
            </a:r>
            <a:endParaRPr lang="en-US" sz="2000" kern="0" dirty="0"/>
          </a:p>
        </p:txBody>
      </p:sp>
    </p:spTree>
    <p:extLst>
      <p:ext uri="{BB962C8B-B14F-4D97-AF65-F5344CB8AC3E}">
        <p14:creationId xmlns:p14="http://schemas.microsoft.com/office/powerpoint/2010/main" val="408123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522E-9F9A-56E7-15D5-5611842E4B27}"/>
              </a:ext>
            </a:extLst>
          </p:cNvPr>
          <p:cNvSpPr>
            <a:spLocks noGrp="1"/>
          </p:cNvSpPr>
          <p:nvPr>
            <p:ph type="title"/>
          </p:nvPr>
        </p:nvSpPr>
        <p:spPr/>
        <p:txBody>
          <a:bodyPr/>
          <a:lstStyle/>
          <a:p>
            <a:r>
              <a:rPr lang="en-US" dirty="0"/>
              <a:t>Technical Presentations </a:t>
            </a:r>
          </a:p>
        </p:txBody>
      </p:sp>
      <p:sp>
        <p:nvSpPr>
          <p:cNvPr id="4" name="Slide Number Placeholder 3">
            <a:extLst>
              <a:ext uri="{FF2B5EF4-FFF2-40B4-BE49-F238E27FC236}">
                <a16:creationId xmlns:a16="http://schemas.microsoft.com/office/drawing/2014/main" id="{5E185D25-B955-E050-53BF-BF7F441DA3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graphicFrame>
        <p:nvGraphicFramePr>
          <p:cNvPr id="8" name="Table 7">
            <a:extLst>
              <a:ext uri="{FF2B5EF4-FFF2-40B4-BE49-F238E27FC236}">
                <a16:creationId xmlns:a16="http://schemas.microsoft.com/office/drawing/2014/main" id="{CF23753F-EB33-7FDD-1D64-CA13EDCA274C}"/>
              </a:ext>
            </a:extLst>
          </p:cNvPr>
          <p:cNvGraphicFramePr>
            <a:graphicFrameLocks noGrp="1"/>
          </p:cNvGraphicFramePr>
          <p:nvPr>
            <p:extLst>
              <p:ext uri="{D42A27DB-BD31-4B8C-83A1-F6EECF244321}">
                <p14:modId xmlns:p14="http://schemas.microsoft.com/office/powerpoint/2010/main" val="2233428931"/>
              </p:ext>
            </p:extLst>
          </p:nvPr>
        </p:nvGraphicFramePr>
        <p:xfrm>
          <a:off x="958850" y="1628800"/>
          <a:ext cx="7125763" cy="4703719"/>
        </p:xfrm>
        <a:graphic>
          <a:graphicData uri="http://schemas.openxmlformats.org/drawingml/2006/table">
            <a:tbl>
              <a:tblPr>
                <a:tableStyleId>{5C22544A-7EE6-4342-B048-85BDC9FD1C3A}</a:tableStyleId>
              </a:tblPr>
              <a:tblGrid>
                <a:gridCol w="444798">
                  <a:extLst>
                    <a:ext uri="{9D8B030D-6E8A-4147-A177-3AD203B41FA5}">
                      <a16:colId xmlns:a16="http://schemas.microsoft.com/office/drawing/2014/main" val="49818497"/>
                    </a:ext>
                  </a:extLst>
                </a:gridCol>
                <a:gridCol w="6680965">
                  <a:extLst>
                    <a:ext uri="{9D8B030D-6E8A-4147-A177-3AD203B41FA5}">
                      <a16:colId xmlns:a16="http://schemas.microsoft.com/office/drawing/2014/main" val="2830794870"/>
                    </a:ext>
                  </a:extLst>
                </a:gridCol>
              </a:tblGrid>
              <a:tr h="163830">
                <a:tc>
                  <a:txBody>
                    <a:bodyPr/>
                    <a:lstStyle/>
                    <a:p>
                      <a:pPr algn="ctr" fontAlgn="b"/>
                      <a:endParaRPr lang="en-US" sz="1600" b="0" i="0" u="none" strike="noStrike" dirty="0">
                        <a:effectLst/>
                        <a:latin typeface="Times New Roman" panose="02020603050405020304" pitchFamily="18" charset="0"/>
                      </a:endParaRPr>
                    </a:p>
                  </a:txBody>
                  <a:tcPr marL="5443" marR="5443" marT="5443"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u="none" strike="noStrike" kern="1200" dirty="0">
                          <a:solidFill>
                            <a:srgbClr val="C00000"/>
                          </a:solidFill>
                          <a:effectLst/>
                          <a:latin typeface="+mn-lt"/>
                          <a:ea typeface="+mn-ea"/>
                          <a:cs typeface="+mn-cs"/>
                        </a:rPr>
                        <a:t>Tuesday 17-May</a:t>
                      </a:r>
                    </a:p>
                  </a:txBody>
                  <a:tcPr marL="5443" marR="5443" marT="5443" marB="0" anchor="b"/>
                </a:tc>
                <a:extLst>
                  <a:ext uri="{0D108BD9-81ED-4DB2-BD59-A6C34878D82A}">
                    <a16:rowId xmlns:a16="http://schemas.microsoft.com/office/drawing/2014/main" val="725242311"/>
                  </a:ext>
                </a:extLst>
              </a:tr>
              <a:tr h="163830">
                <a:tc rowSpan="2">
                  <a:txBody>
                    <a:bodyPr/>
                    <a:lstStyle/>
                    <a:p>
                      <a:pPr algn="ctr" fontAlgn="b"/>
                      <a:r>
                        <a:rPr lang="en-US" sz="1600" u="none" strike="noStrike" dirty="0">
                          <a:effectLst/>
                        </a:rPr>
                        <a:t>9.3</a:t>
                      </a:r>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More on Sensing</a:t>
                      </a:r>
                    </a:p>
                  </a:txBody>
                  <a:tcPr marL="5443" marR="5443" marT="5443" marB="0" anchor="b"/>
                </a:tc>
                <a:extLst>
                  <a:ext uri="{0D108BD9-81ED-4DB2-BD59-A6C34878D82A}">
                    <a16:rowId xmlns:a16="http://schemas.microsoft.com/office/drawing/2014/main" val="2062084621"/>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2"/>
                        </a:rPr>
                        <a:t>https://mentor.ieee.org/802.15/dcn/22/15-22-0291-01-04ab-proposal-of-sensing-framework.docx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593607080"/>
                  </a:ext>
                </a:extLst>
              </a:tr>
              <a:tr h="163830">
                <a:tc rowSpan="2">
                  <a:txBody>
                    <a:bodyPr/>
                    <a:lstStyle/>
                    <a:p>
                      <a:pPr algn="ctr" fontAlgn="b"/>
                      <a:r>
                        <a:rPr lang="en-US" sz="1600" u="none" strike="noStrike" kern="1200" dirty="0">
                          <a:solidFill>
                            <a:schemeClr val="dk1"/>
                          </a:solidFill>
                          <a:effectLst/>
                          <a:latin typeface="+mn-lt"/>
                          <a:ea typeface="+mn-ea"/>
                          <a:cs typeface="+mn-cs"/>
                        </a:rPr>
                        <a:t>9.4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effectLst/>
                          <a:latin typeface="Times New Roman" panose="02020603050405020304" pitchFamily="18" charset="0"/>
                        </a:rPr>
                        <a:t>Summary of interests</a:t>
                      </a:r>
                    </a:p>
                  </a:txBody>
                  <a:tcPr marL="5443" marR="5443" marT="5443" marB="0" anchor="b"/>
                </a:tc>
                <a:extLst>
                  <a:ext uri="{0D108BD9-81ED-4DB2-BD59-A6C34878D82A}">
                    <a16:rowId xmlns:a16="http://schemas.microsoft.com/office/drawing/2014/main" val="939681424"/>
                  </a:ext>
                </a:extLst>
              </a:tr>
              <a:tr h="163830">
                <a:tc vMerge="1">
                  <a:txBody>
                    <a:bodyPr/>
                    <a:lstStyle/>
                    <a:p>
                      <a:pPr algn="r" fontAlgn="b"/>
                      <a:endParaRPr lang="en-US" sz="1400" b="0" i="0" u="none" strike="noStrike" dirty="0">
                        <a:effectLst/>
                        <a:latin typeface="Times New Roman" panose="02020603050405020304" pitchFamily="18" charset="0"/>
                      </a:endParaRPr>
                    </a:p>
                  </a:txBody>
                  <a:tcPr marL="5443" marR="5443" marT="5443"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3"/>
                        </a:rPr>
                        <a:t>https://mentor.ieee.org/802.15/dcn/22/15-22-0305-00-04ab-a-summary-of-proposals-and-interests.pptx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3052779664"/>
                  </a:ext>
                </a:extLst>
              </a:tr>
              <a:tr h="80476">
                <a:tc rowSpan="2">
                  <a:txBody>
                    <a:bodyPr/>
                    <a:lstStyle/>
                    <a:p>
                      <a:pPr algn="ctr" fontAlgn="b"/>
                      <a:r>
                        <a:rPr lang="en-US" sz="1600" u="none" strike="noStrike" kern="1200" dirty="0">
                          <a:solidFill>
                            <a:schemeClr val="dk1"/>
                          </a:solidFill>
                          <a:effectLst/>
                          <a:latin typeface="+mn-lt"/>
                          <a:ea typeface="+mn-ea"/>
                          <a:cs typeface="+mn-cs"/>
                        </a:rPr>
                        <a:t>9.5</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DL-TDOA convergence</a:t>
                      </a:r>
                    </a:p>
                  </a:txBody>
                  <a:tcPr marL="5443" marR="5443" marT="5443" marB="0" anchor="b"/>
                </a:tc>
                <a:extLst>
                  <a:ext uri="{0D108BD9-81ED-4DB2-BD59-A6C34878D82A}">
                    <a16:rowId xmlns:a16="http://schemas.microsoft.com/office/drawing/2014/main" val="1590130651"/>
                  </a:ext>
                </a:extLst>
              </a:tr>
              <a:tr h="124255">
                <a:tc vMerge="1">
                  <a:txBody>
                    <a:bodyPr/>
                    <a:lstStyle/>
                    <a:p>
                      <a:pPr algn="ctr" fontAlgn="b"/>
                      <a:endParaRPr lang="en-US" sz="1600" b="0" i="0" u="none" strike="noStrike" dirty="0">
                        <a:effectLst/>
                        <a:latin typeface="Times New Roman" panose="02020603050405020304" pitchFamily="18" charset="0"/>
                      </a:endParaRP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sng" strike="noStrike" dirty="0">
                          <a:solidFill>
                            <a:srgbClr val="0000FF"/>
                          </a:solidFill>
                          <a:effectLst/>
                          <a:latin typeface="Arial" panose="020B0604020202020204" pitchFamily="34" charset="0"/>
                          <a:hlinkClick r:id="rId4"/>
                        </a:rPr>
                        <a:t>https://mentor.ieee.org/802.15/dcn/22/15-22-0298-00-04ab-converging-downlink-tdoa-dl-tdoa-location-service-proposals-in-802-15.pptx</a:t>
                      </a:r>
                      <a:endParaRPr lang="en-US" sz="1600" b="0" i="0" u="sng" strike="noStrike" dirty="0">
                        <a:solidFill>
                          <a:srgbClr val="0000FF"/>
                        </a:solidFill>
                        <a:effectLst/>
                        <a:latin typeface="Arial" panose="020B0604020202020204" pitchFamily="34" charset="0"/>
                      </a:endParaRPr>
                    </a:p>
                  </a:txBody>
                  <a:tcPr marL="5443" marR="5443" marT="5443" marB="0" anchor="b"/>
                </a:tc>
                <a:extLst>
                  <a:ext uri="{0D108BD9-81ED-4DB2-BD59-A6C34878D82A}">
                    <a16:rowId xmlns:a16="http://schemas.microsoft.com/office/drawing/2014/main" val="1197246825"/>
                  </a:ext>
                </a:extLst>
              </a:tr>
              <a:tr h="80476">
                <a:tc rowSpan="2">
                  <a:txBody>
                    <a:bodyPr/>
                    <a:lstStyle/>
                    <a:p>
                      <a:pPr algn="r" fontAlgn="b"/>
                      <a:r>
                        <a:rPr lang="en-US" sz="1600" u="none" strike="noStrike" kern="1200" dirty="0">
                          <a:solidFill>
                            <a:schemeClr val="dk1"/>
                          </a:solidFill>
                          <a:effectLst/>
                          <a:latin typeface="+mn-lt"/>
                          <a:ea typeface="+mn-ea"/>
                          <a:cs typeface="+mn-cs"/>
                        </a:rPr>
                        <a:t>9.6</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Preamble only packet</a:t>
                      </a:r>
                    </a:p>
                  </a:txBody>
                  <a:tcPr marL="5443" marR="5443" marT="5443" marB="0" anchor="b"/>
                </a:tc>
                <a:extLst>
                  <a:ext uri="{0D108BD9-81ED-4DB2-BD59-A6C34878D82A}">
                    <a16:rowId xmlns:a16="http://schemas.microsoft.com/office/drawing/2014/main" val="1205606368"/>
                  </a:ext>
                </a:extLst>
              </a:tr>
              <a:tr h="168494">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b="0" i="0" u="none" strike="noStrike" kern="1200" dirty="0">
                          <a:solidFill>
                            <a:schemeClr val="dk1"/>
                          </a:solidFill>
                          <a:effectLst/>
                          <a:latin typeface="Times New Roman" panose="02020603050405020304" pitchFamily="18" charset="0"/>
                          <a:ea typeface="+mn-ea"/>
                          <a:cs typeface="+mn-cs"/>
                          <a:hlinkClick r:id="rId5"/>
                        </a:rPr>
                        <a:t>https://mentor.ieee.org/802.15/dcn/22/15-22-0267-01-04ab-preamble-only-packet-for-uwb.pptx</a:t>
                      </a:r>
                      <a:endParaRPr lang="en-US" sz="1600" b="0" i="0" u="none" strike="noStrike" kern="1200" dirty="0">
                        <a:solidFill>
                          <a:schemeClr val="dk1"/>
                        </a:solidFill>
                        <a:effectLst/>
                        <a:latin typeface="Times New Roman" panose="02020603050405020304" pitchFamily="18" charset="0"/>
                        <a:ea typeface="+mn-ea"/>
                        <a:cs typeface="+mn-cs"/>
                      </a:endParaRPr>
                    </a:p>
                  </a:txBody>
                  <a:tcPr marL="5443" marR="5443" marT="5443" marB="0" anchor="b"/>
                </a:tc>
                <a:extLst>
                  <a:ext uri="{0D108BD9-81ED-4DB2-BD59-A6C34878D82A}">
                    <a16:rowId xmlns:a16="http://schemas.microsoft.com/office/drawing/2014/main" val="1446409349"/>
                  </a:ext>
                </a:extLst>
              </a:tr>
              <a:tr h="80476">
                <a:tc rowSpan="2">
                  <a:txBody>
                    <a:bodyPr/>
                    <a:lstStyle/>
                    <a:p>
                      <a:pPr algn="r" fontAlgn="b"/>
                      <a:r>
                        <a:rPr lang="en-US" sz="1600" u="none" strike="noStrike" kern="1200" dirty="0">
                          <a:solidFill>
                            <a:schemeClr val="dk1"/>
                          </a:solidFill>
                          <a:effectLst/>
                          <a:latin typeface="+mn-lt"/>
                          <a:ea typeface="+mn-ea"/>
                          <a:cs typeface="+mn-cs"/>
                        </a:rPr>
                        <a:t>10.3</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Air-time efficiency improvements</a:t>
                      </a:r>
                    </a:p>
                  </a:txBody>
                  <a:tcPr marL="5443" marR="5443" marT="5443" marB="0" anchor="b"/>
                </a:tc>
                <a:extLst>
                  <a:ext uri="{0D108BD9-81ED-4DB2-BD59-A6C34878D82A}">
                    <a16:rowId xmlns:a16="http://schemas.microsoft.com/office/drawing/2014/main" val="893245920"/>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b="0" i="0" u="none" strike="noStrike" kern="1200" dirty="0">
                          <a:solidFill>
                            <a:schemeClr val="dk1"/>
                          </a:solidFill>
                          <a:effectLst/>
                          <a:latin typeface="Times New Roman" panose="02020603050405020304" pitchFamily="18" charset="0"/>
                          <a:ea typeface="+mn-ea"/>
                          <a:cs typeface="+mn-cs"/>
                          <a:hlinkClick r:id="rId6"/>
                        </a:rPr>
                        <a:t>https://mentor.ieee.org/802.15/dcn/22/15-22-0308-00-04ab-air-time-efficiency-improvements.pptx</a:t>
                      </a:r>
                      <a:endParaRPr lang="en-US" sz="1600" b="0" i="0" u="none" strike="noStrike" kern="1200" dirty="0">
                        <a:solidFill>
                          <a:schemeClr val="dk1"/>
                        </a:solidFill>
                        <a:effectLst/>
                        <a:latin typeface="Times New Roman" panose="02020603050405020304" pitchFamily="18" charset="0"/>
                        <a:ea typeface="+mn-ea"/>
                        <a:cs typeface="+mn-cs"/>
                      </a:endParaRPr>
                    </a:p>
                  </a:txBody>
                  <a:tcPr marL="5443" marR="5443" marT="5443" marB="0" anchor="b"/>
                </a:tc>
                <a:extLst>
                  <a:ext uri="{0D108BD9-81ED-4DB2-BD59-A6C34878D82A}">
                    <a16:rowId xmlns:a16="http://schemas.microsoft.com/office/drawing/2014/main" val="3734185017"/>
                  </a:ext>
                </a:extLst>
              </a:tr>
              <a:tr h="80476">
                <a:tc rowSpan="2">
                  <a:txBody>
                    <a:bodyPr/>
                    <a:lstStyle/>
                    <a:p>
                      <a:pPr algn="r" fontAlgn="b"/>
                      <a:r>
                        <a:rPr lang="en-US" sz="1600" u="none" strike="noStrike" kern="1200" dirty="0">
                          <a:solidFill>
                            <a:schemeClr val="dk1"/>
                          </a:solidFill>
                          <a:effectLst/>
                          <a:latin typeface="+mn-lt"/>
                          <a:ea typeface="+mn-ea"/>
                          <a:cs typeface="+mn-cs"/>
                        </a:rPr>
                        <a:t>10.4</a:t>
                      </a:r>
                    </a:p>
                  </a:txBody>
                  <a:tcPr marL="5443" marR="5443" marT="5443" marB="0" anchor="ctr" anchorCtr="1"/>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Times New Roman" panose="02020603050405020304" pitchFamily="18" charset="0"/>
                          <a:ea typeface="+mn-ea"/>
                          <a:cs typeface="+mn-cs"/>
                        </a:rPr>
                        <a:t> TG4ab Presentations by TGD Categories</a:t>
                      </a:r>
                    </a:p>
                  </a:txBody>
                  <a:tcPr marL="5443" marR="5443" marT="5443" marB="0" anchor="b"/>
                </a:tc>
                <a:extLst>
                  <a:ext uri="{0D108BD9-81ED-4DB2-BD59-A6C34878D82A}">
                    <a16:rowId xmlns:a16="http://schemas.microsoft.com/office/drawing/2014/main" val="738470935"/>
                  </a:ext>
                </a:extLst>
              </a:tr>
              <a:tr h="80476">
                <a:tc vMerge="1">
                  <a:txBody>
                    <a:bodyPr/>
                    <a:lstStyle/>
                    <a:p>
                      <a:pPr algn="r" fontAlgn="b"/>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algn="l" fontAlgn="b"/>
                      <a:r>
                        <a:rPr lang="en-US" sz="1600" b="0" i="0" u="none" strike="noStrike" kern="1200" dirty="0">
                          <a:solidFill>
                            <a:schemeClr val="dk1"/>
                          </a:solidFill>
                          <a:effectLst/>
                          <a:latin typeface="Times New Roman" panose="02020603050405020304" pitchFamily="18" charset="0"/>
                          <a:ea typeface="+mn-ea"/>
                          <a:cs typeface="+mn-cs"/>
                          <a:hlinkClick r:id="rId7"/>
                        </a:rPr>
                        <a:t>https://mentor.ieee.org/802.15/dcn/21/15-21-0638-03-04ab-tg4ab-presentations-by-tgd-categories.xlsx</a:t>
                      </a:r>
                      <a:endParaRPr lang="en-US" sz="1600" b="0" i="0" u="none" strike="noStrike" kern="1200" dirty="0">
                        <a:solidFill>
                          <a:schemeClr val="dk1"/>
                        </a:solidFill>
                        <a:effectLst/>
                        <a:latin typeface="Times New Roman" panose="02020603050405020304" pitchFamily="18" charset="0"/>
                        <a:ea typeface="+mn-ea"/>
                        <a:cs typeface="+mn-cs"/>
                      </a:endParaRPr>
                    </a:p>
                  </a:txBody>
                  <a:tcPr marL="5443" marR="5443" marT="5443" marB="0" anchor="b"/>
                </a:tc>
                <a:extLst>
                  <a:ext uri="{0D108BD9-81ED-4DB2-BD59-A6C34878D82A}">
                    <a16:rowId xmlns:a16="http://schemas.microsoft.com/office/drawing/2014/main" val="729957322"/>
                  </a:ext>
                </a:extLst>
              </a:tr>
            </a:tbl>
          </a:graphicData>
        </a:graphic>
      </p:graphicFrame>
    </p:spTree>
    <p:extLst>
      <p:ext uri="{BB962C8B-B14F-4D97-AF65-F5344CB8AC3E}">
        <p14:creationId xmlns:p14="http://schemas.microsoft.com/office/powerpoint/2010/main" val="115770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ABA8-202E-3DC7-5F98-D9CA59A55EA6}"/>
              </a:ext>
            </a:extLst>
          </p:cNvPr>
          <p:cNvSpPr>
            <a:spLocks noGrp="1"/>
          </p:cNvSpPr>
          <p:nvPr>
            <p:ph type="title"/>
          </p:nvPr>
        </p:nvSpPr>
        <p:spPr/>
        <p:txBody>
          <a:bodyPr/>
          <a:lstStyle/>
          <a:p>
            <a:r>
              <a:rPr lang="en-US" dirty="0"/>
              <a:t>Convergence</a:t>
            </a:r>
          </a:p>
        </p:txBody>
      </p:sp>
      <p:sp>
        <p:nvSpPr>
          <p:cNvPr id="3" name="Content Placeholder 2">
            <a:extLst>
              <a:ext uri="{FF2B5EF4-FFF2-40B4-BE49-F238E27FC236}">
                <a16:creationId xmlns:a16="http://schemas.microsoft.com/office/drawing/2014/main" id="{BAB0221F-8187-081C-1CE6-C8148F90D78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Preferred Method: Collaboration</a:t>
            </a:r>
          </a:p>
          <a:p>
            <a:pPr marL="857250" lvl="1" indent="-457200">
              <a:buFont typeface="Arial" panose="020B0604020202020204" pitchFamily="34" charset="0"/>
              <a:buChar char="•"/>
            </a:pPr>
            <a:r>
              <a:rPr lang="en-US" dirty="0">
                <a:solidFill>
                  <a:schemeClr val="accent2">
                    <a:lumMod val="75000"/>
                  </a:schemeClr>
                </a:solidFill>
              </a:rPr>
              <a:t>Have identified major topics to be worked</a:t>
            </a:r>
          </a:p>
          <a:p>
            <a:pPr marL="857250" lvl="1" indent="-457200">
              <a:buFont typeface="Arial" panose="020B0604020202020204" pitchFamily="34" charset="0"/>
              <a:buChar char="•"/>
            </a:pPr>
            <a:r>
              <a:rPr lang="en-US" dirty="0">
                <a:solidFill>
                  <a:schemeClr val="accent2">
                    <a:lumMod val="75000"/>
                  </a:schemeClr>
                </a:solidFill>
              </a:rPr>
              <a:t>Have identified areas for collaboration</a:t>
            </a:r>
          </a:p>
          <a:p>
            <a:pPr marL="1257300" lvl="2" indent="-457200">
              <a:buFont typeface="Arial" panose="020B0604020202020204" pitchFamily="34" charset="0"/>
              <a:buChar char="•"/>
            </a:pPr>
            <a:r>
              <a:rPr lang="en-US" dirty="0">
                <a:solidFill>
                  <a:schemeClr val="accent2">
                    <a:lumMod val="75000"/>
                  </a:schemeClr>
                </a:solidFill>
              </a:rPr>
              <a:t>Collaboration well underway</a:t>
            </a:r>
          </a:p>
          <a:p>
            <a:pPr marL="1257300" lvl="2" indent="-457200">
              <a:buFont typeface="Arial" panose="020B0604020202020204" pitchFamily="34" charset="0"/>
              <a:buChar char="•"/>
            </a:pPr>
            <a:r>
              <a:rPr lang="en-US" dirty="0">
                <a:solidFill>
                  <a:schemeClr val="accent2">
                    <a:lumMod val="75000"/>
                  </a:schemeClr>
                </a:solidFill>
              </a:rPr>
              <a:t>Plan is to continue and accelerate </a:t>
            </a:r>
          </a:p>
          <a:p>
            <a:pPr marL="857250" lvl="1" indent="-457200">
              <a:buFont typeface="Arial" panose="020B0604020202020204" pitchFamily="34" charset="0"/>
              <a:buChar char="•"/>
            </a:pPr>
            <a:r>
              <a:rPr lang="en-US" dirty="0">
                <a:solidFill>
                  <a:schemeClr val="accent2">
                    <a:lumMod val="75000"/>
                  </a:schemeClr>
                </a:solidFill>
              </a:rPr>
              <a:t>Refining the Technical Framework </a:t>
            </a:r>
          </a:p>
          <a:p>
            <a:pPr marL="857250" lvl="1" indent="-457200">
              <a:buFont typeface="Arial" panose="020B0604020202020204" pitchFamily="34" charset="0"/>
              <a:buChar char="•"/>
            </a:pPr>
            <a:r>
              <a:rPr lang="en-US" dirty="0">
                <a:solidFill>
                  <a:schemeClr val="accent2">
                    <a:lumMod val="75000"/>
                  </a:schemeClr>
                </a:solidFill>
              </a:rPr>
              <a:t>Will continue to refine topic list and structure on interim calls</a:t>
            </a:r>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5D67E8-4EDD-BB3E-2B5D-D4006C17D58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15487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fontScale="70000" lnSpcReduction="20000"/>
          </a:bodyPr>
          <a:lstStyle/>
          <a:p>
            <a:r>
              <a:rPr lang="en-US" b="1" dirty="0">
                <a:solidFill>
                  <a:srgbClr val="00B050"/>
                </a:solidFill>
              </a:rPr>
              <a:t>Call frequency and phase: </a:t>
            </a:r>
          </a:p>
          <a:p>
            <a:pPr marL="457200" indent="-457200">
              <a:buFont typeface="Arial" panose="020B0604020202020204" pitchFamily="34" charset="0"/>
              <a:buChar char="•"/>
            </a:pPr>
            <a:r>
              <a:rPr lang="en-US" b="1" dirty="0">
                <a:solidFill>
                  <a:srgbClr val="00B050"/>
                </a:solidFill>
              </a:rPr>
              <a:t>Weekly, Tuesday 06:00 PT / 09:00 ET</a:t>
            </a:r>
          </a:p>
          <a:p>
            <a:pPr marL="457200" indent="-457200">
              <a:buFont typeface="Arial" panose="020B0604020202020204" pitchFamily="34" charset="0"/>
              <a:buChar char="•"/>
            </a:pPr>
            <a:r>
              <a:rPr lang="en-US" b="1" dirty="0">
                <a:solidFill>
                  <a:srgbClr val="00B050"/>
                </a:solidFill>
              </a:rPr>
              <a:t>Commencing 31-May provides 6 calls</a:t>
            </a:r>
          </a:p>
          <a:p>
            <a:pPr marL="400050" lvl="1" indent="0"/>
            <a:endParaRPr lang="en-US" dirty="0"/>
          </a:p>
          <a:p>
            <a:r>
              <a:rPr lang="en-US" dirty="0"/>
              <a:t>Call organization:</a:t>
            </a:r>
          </a:p>
          <a:p>
            <a:pPr marL="457200" indent="-457200">
              <a:buFont typeface="Arial" panose="020B0604020202020204" pitchFamily="34" charset="0"/>
              <a:buChar char="•"/>
            </a:pPr>
            <a:r>
              <a:rPr lang="en-US" dirty="0"/>
              <a:t>Status of collaborations Technical presentations: provide requests for presentation time 24 hours prior</a:t>
            </a:r>
          </a:p>
          <a:p>
            <a:pPr marL="457200" indent="-457200">
              <a:buFont typeface="Arial" panose="020B0604020202020204" pitchFamily="34" charset="0"/>
              <a:buChar char="•"/>
            </a:pPr>
            <a:r>
              <a:rPr lang="en-US" dirty="0"/>
              <a:t>If nothing to report or present call will be cancelled</a:t>
            </a:r>
          </a:p>
          <a:p>
            <a:pPr marL="0" indent="0"/>
            <a:endParaRPr lang="en-US" dirty="0"/>
          </a:p>
          <a:p>
            <a:pPr marL="0" indent="0"/>
            <a:r>
              <a:rPr lang="en-US" dirty="0"/>
              <a:t>Topics:</a:t>
            </a:r>
          </a:p>
          <a:p>
            <a:pPr marL="457200" indent="-457200">
              <a:buFont typeface="Arial" panose="020B0604020202020204" pitchFamily="34" charset="0"/>
              <a:buChar char="•"/>
            </a:pPr>
            <a:r>
              <a:rPr lang="en-US" dirty="0"/>
              <a:t>Technical convergence on PHY features proposals</a:t>
            </a:r>
          </a:p>
          <a:p>
            <a:pPr marL="457200" indent="-457200">
              <a:buFont typeface="Arial" panose="020B0604020202020204" pitchFamily="34" charset="0"/>
              <a:buChar char="•"/>
            </a:pPr>
            <a:r>
              <a:rPr lang="en-US" dirty="0"/>
              <a:t>Technical Framework</a:t>
            </a:r>
          </a:p>
          <a:p>
            <a:pPr marL="457200" indent="-457200">
              <a:buFont typeface="Arial" panose="020B0604020202020204" pitchFamily="34" charset="0"/>
              <a:buChar char="•"/>
            </a:pPr>
            <a:r>
              <a:rPr lang="en-US" dirty="0"/>
              <a:t>MAC proposals</a:t>
            </a:r>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071675-2E85-4A8A-8720-CECB7D3E6AF9}"/>
              </a:ext>
            </a:extLst>
          </p:cNvPr>
          <p:cNvSpPr>
            <a:spLocks noGrp="1"/>
          </p:cNvSpPr>
          <p:nvPr>
            <p:ph type="title"/>
          </p:nvPr>
        </p:nvSpPr>
        <p:spPr/>
        <p:txBody>
          <a:bodyPr/>
          <a:lstStyle/>
          <a:p>
            <a:pPr algn="ctr"/>
            <a:r>
              <a:rPr lang="en-US" dirty="0"/>
              <a:t>Other stuff</a:t>
            </a:r>
          </a:p>
        </p:txBody>
      </p:sp>
      <p:sp>
        <p:nvSpPr>
          <p:cNvPr id="4" name="Slide Number Placeholder 3">
            <a:extLst>
              <a:ext uri="{FF2B5EF4-FFF2-40B4-BE49-F238E27FC236}">
                <a16:creationId xmlns:a16="http://schemas.microsoft.com/office/drawing/2014/main" id="{572820D4-C301-4502-9C17-D10AEE5DB1D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pic>
        <p:nvPicPr>
          <p:cNvPr id="8" name="Picture 7" descr="A picture containing indoor&#10;&#10;Description automatically generated">
            <a:extLst>
              <a:ext uri="{FF2B5EF4-FFF2-40B4-BE49-F238E27FC236}">
                <a16:creationId xmlns:a16="http://schemas.microsoft.com/office/drawing/2014/main" id="{98CE14D5-5BB7-4F34-B21F-5723DCAD8F4C}"/>
              </a:ext>
            </a:extLst>
          </p:cNvPr>
          <p:cNvPicPr>
            <a:picLocks noChangeAspect="1"/>
          </p:cNvPicPr>
          <p:nvPr/>
        </p:nvPicPr>
        <p:blipFill>
          <a:blip r:embed="rId2"/>
          <a:stretch>
            <a:fillRect/>
          </a:stretch>
        </p:blipFill>
        <p:spPr>
          <a:xfrm>
            <a:off x="2362682" y="908720"/>
            <a:ext cx="4418635" cy="3313064"/>
          </a:xfrm>
          <a:prstGeom prst="rect">
            <a:avLst/>
          </a:prstGeom>
        </p:spPr>
      </p:pic>
    </p:spTree>
    <p:extLst>
      <p:ext uri="{BB962C8B-B14F-4D97-AF65-F5344CB8AC3E}">
        <p14:creationId xmlns:p14="http://schemas.microsoft.com/office/powerpoint/2010/main" val="214259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A109-076B-3ACB-A491-CB0466BBE09D}"/>
              </a:ext>
            </a:extLst>
          </p:cNvPr>
          <p:cNvSpPr>
            <a:spLocks noGrp="1"/>
          </p:cNvSpPr>
          <p:nvPr>
            <p:ph type="title"/>
          </p:nvPr>
        </p:nvSpPr>
        <p:spPr/>
        <p:txBody>
          <a:bodyPr/>
          <a:lstStyle/>
          <a:p>
            <a:r>
              <a:rPr lang="en-US" dirty="0"/>
              <a:t>Straw Polls on July Session</a:t>
            </a:r>
          </a:p>
        </p:txBody>
      </p:sp>
      <p:sp>
        <p:nvSpPr>
          <p:cNvPr id="3" name="Content Placeholder 2">
            <a:extLst>
              <a:ext uri="{FF2B5EF4-FFF2-40B4-BE49-F238E27FC236}">
                <a16:creationId xmlns:a16="http://schemas.microsoft.com/office/drawing/2014/main" id="{C3B7B0C6-59AA-F954-9526-23534D1C3B0E}"/>
              </a:ext>
            </a:extLst>
          </p:cNvPr>
          <p:cNvSpPr>
            <a:spLocks noGrp="1"/>
          </p:cNvSpPr>
          <p:nvPr>
            <p:ph idx="1"/>
          </p:nvPr>
        </p:nvSpPr>
        <p:spPr/>
        <p:txBody>
          <a:bodyPr>
            <a:normAutofit fontScale="92500" lnSpcReduction="20000"/>
          </a:bodyPr>
          <a:lstStyle/>
          <a:p>
            <a:r>
              <a:rPr lang="en-US" dirty="0"/>
              <a:t>Straw poll question: Will you attend the July meeting:</a:t>
            </a:r>
          </a:p>
          <a:p>
            <a:pPr marL="914400" lvl="1" indent="-514350">
              <a:buFont typeface="+mj-lt"/>
              <a:buAutoNum type="alphaLcPeriod"/>
            </a:pPr>
            <a:r>
              <a:rPr lang="en-US" dirty="0"/>
              <a:t>in person?</a:t>
            </a:r>
          </a:p>
          <a:p>
            <a:pPr marL="914400" lvl="1" indent="-514350">
              <a:buFont typeface="+mj-lt"/>
              <a:buAutoNum type="alphaLcPeriod"/>
            </a:pPr>
            <a:r>
              <a:rPr lang="en-US" dirty="0"/>
              <a:t>virtually?</a:t>
            </a:r>
          </a:p>
          <a:p>
            <a:pPr marL="914400" lvl="1" indent="-514350">
              <a:buFont typeface="+mj-lt"/>
              <a:buAutoNum type="alphaLcPeriod"/>
            </a:pPr>
            <a:r>
              <a:rPr lang="en-US" dirty="0"/>
              <a:t>not at all?</a:t>
            </a:r>
          </a:p>
          <a:p>
            <a:pPr marL="457200" indent="-457200">
              <a:buFont typeface="Arial" panose="020B0604020202020204" pitchFamily="34" charset="0"/>
              <a:buChar char="•"/>
            </a:pPr>
            <a:r>
              <a:rPr lang="en-US" dirty="0"/>
              <a:t>Result:</a:t>
            </a:r>
          </a:p>
          <a:p>
            <a:pPr marL="857250" lvl="1" indent="-457200">
              <a:buFont typeface="Arial" panose="020B0604020202020204" pitchFamily="34" charset="0"/>
              <a:buChar char="•"/>
            </a:pPr>
            <a:r>
              <a:rPr lang="en-US" dirty="0"/>
              <a:t>In person: 28 (24 + 4 email responses)</a:t>
            </a:r>
          </a:p>
          <a:p>
            <a:pPr marL="857250" lvl="1" indent="-457200">
              <a:buFont typeface="Arial" panose="020B0604020202020204" pitchFamily="34" charset="0"/>
              <a:buChar char="•"/>
            </a:pPr>
            <a:r>
              <a:rPr lang="en-US" dirty="0"/>
              <a:t>Virtual: 13</a:t>
            </a:r>
          </a:p>
          <a:p>
            <a:pPr marL="857250" lvl="1" indent="-457200">
              <a:buFont typeface="Arial" panose="020B0604020202020204" pitchFamily="34" charset="0"/>
              <a:buChar char="•"/>
            </a:pPr>
            <a:r>
              <a:rPr lang="en-US" dirty="0"/>
              <a:t>Will not attend: 3</a:t>
            </a:r>
          </a:p>
          <a:p>
            <a:pPr marL="857250" lvl="1" indent="-457200">
              <a:buFont typeface="Arial" panose="020B0604020202020204" pitchFamily="34" charset="0"/>
              <a:buChar char="•"/>
            </a:pPr>
            <a:r>
              <a:rPr lang="en-US" dirty="0"/>
              <a:t>Number responding / number present: 61</a:t>
            </a:r>
          </a:p>
          <a:p>
            <a:pPr marL="1257300" lvl="2" indent="-457200">
              <a:buFont typeface="Arial" panose="020B0604020202020204" pitchFamily="34" charset="0"/>
              <a:buChar char="•"/>
            </a:pPr>
            <a:r>
              <a:rPr lang="en-US" dirty="0"/>
              <a:t>21 regarded as undecided</a:t>
            </a:r>
          </a:p>
        </p:txBody>
      </p:sp>
      <p:sp>
        <p:nvSpPr>
          <p:cNvPr id="4" name="Slide Number Placeholder 3">
            <a:extLst>
              <a:ext uri="{FF2B5EF4-FFF2-40B4-BE49-F238E27FC236}">
                <a16:creationId xmlns:a16="http://schemas.microsoft.com/office/drawing/2014/main" id="{01C7EB46-31DD-C9A4-060C-644A430A901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169891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F43288D3-4C1D-6AAA-F8D1-0BF49D333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64" y="836712"/>
            <a:ext cx="7174871" cy="538115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828798" y="5157192"/>
            <a:ext cx="5486401" cy="804861"/>
          </a:xfrm>
          <a:solidFill>
            <a:schemeClr val="accent5">
              <a:lumMod val="20000"/>
              <a:lumOff val="80000"/>
            </a:schemeClr>
          </a:solidFill>
        </p:spPr>
        <p:txBody>
          <a:bodyPr wrap="square" anchor="b">
            <a:noAutofit/>
          </a:bodyPr>
          <a:lstStyle/>
          <a:p>
            <a:pPr algn="ctr">
              <a:lnSpc>
                <a:spcPct val="90000"/>
              </a:lnSpc>
            </a:pPr>
            <a:r>
              <a:rPr lang="en-US" sz="2400" dirty="0"/>
              <a:t>Task Group 15.4ab </a:t>
            </a:r>
            <a:br>
              <a:rPr lang="en-US" sz="2400" dirty="0"/>
            </a:br>
            <a:r>
              <a:rPr lang="en-US" sz="2400" dirty="0"/>
              <a:t>Virtual Interim May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962053"/>
            <a:ext cx="5486400" cy="474439"/>
          </a:xfrm>
          <a:solidFill>
            <a:schemeClr val="accent5">
              <a:lumMod val="20000"/>
              <a:lumOff val="80000"/>
            </a:schemeClr>
          </a:solidFill>
        </p:spPr>
        <p:txBody>
          <a:bodyPr wrap="square" anchor="t">
            <a:normAutofit/>
          </a:bodyPr>
          <a:lstStyle/>
          <a:p>
            <a:pPr algn="ctr"/>
            <a:r>
              <a:rPr lang="en-US" sz="1600" dirty="0"/>
              <a:t>May 10</a:t>
            </a:r>
            <a:r>
              <a:rPr lang="en-US" sz="1600" baseline="30000" dirty="0"/>
              <a:t>th</a:t>
            </a:r>
            <a:r>
              <a:rPr lang="en-US" sz="1600" dirty="0"/>
              <a:t> through May 17</a:t>
            </a:r>
            <a:r>
              <a:rPr lang="en-US" sz="1600" baseline="30000" dirty="0"/>
              <a:t>th</a:t>
            </a:r>
            <a:r>
              <a:rPr lang="en-US" sz="1600" dirty="0"/>
              <a:t>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53256" y="1303548"/>
            <a:ext cx="7772400" cy="2810743"/>
          </a:xfrm>
        </p:spPr>
        <p:txBody>
          <a:bodyPr/>
          <a:lstStyle/>
          <a:p>
            <a:r>
              <a:rPr lang="en-US" altLang="en-US" dirty="0"/>
              <a:t>Thanks </a:t>
            </a:r>
            <a:br>
              <a:rPr lang="en-US" altLang="en-US" dirty="0"/>
            </a:br>
            <a:r>
              <a:rPr lang="en-US" altLang="en-US" dirty="0"/>
              <a:t>See you in Montreal!</a:t>
            </a: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20</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92" y="3446894"/>
            <a:ext cx="3415816" cy="2561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3</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4</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767977" y="1700808"/>
            <a:ext cx="7764463" cy="3384376"/>
          </a:xfrm>
        </p:spPr>
        <p:txBody>
          <a:bodyPr>
            <a:normAutofit fontScale="85000" lnSpcReduction="20000"/>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Lead Technical Editor: Billy Verso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256827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Hear technical contributions and develop technical content</a:t>
            </a:r>
          </a:p>
          <a:p>
            <a:pPr marL="457200" indent="-457200">
              <a:buFont typeface="Arial" panose="020B0604020202020204" pitchFamily="34" charset="0"/>
              <a:buChar char="•"/>
            </a:pPr>
            <a:r>
              <a:rPr lang="en-US" dirty="0"/>
              <a:t>Continue collaborations and convergence</a:t>
            </a:r>
          </a:p>
          <a:p>
            <a:pPr marL="457200" indent="-457200">
              <a:buFont typeface="Arial" panose="020B0604020202020204" pitchFamily="34" charset="0"/>
              <a:buChar char="•"/>
            </a:pPr>
            <a:r>
              <a:rPr lang="en-US" dirty="0">
                <a:solidFill>
                  <a:schemeClr val="accent1">
                    <a:lumMod val="50000"/>
                  </a:schemeClr>
                </a:solidFill>
              </a:rPr>
              <a:t>Commit to PHY feature set </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MAY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extLst>
              <p:ext uri="{D42A27DB-BD31-4B8C-83A1-F6EECF244321}">
                <p14:modId xmlns:p14="http://schemas.microsoft.com/office/powerpoint/2010/main" val="2274954917"/>
              </p:ext>
            </p:extLst>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graphicFrame>
        <p:nvGraphicFramePr>
          <p:cNvPr id="8" name="Table 7">
            <a:extLst>
              <a:ext uri="{FF2B5EF4-FFF2-40B4-BE49-F238E27FC236}">
                <a16:creationId xmlns:a16="http://schemas.microsoft.com/office/drawing/2014/main" id="{BF3F92C8-1D2A-EA06-E691-4287A00500F6}"/>
              </a:ext>
            </a:extLst>
          </p:cNvPr>
          <p:cNvGraphicFramePr>
            <a:graphicFrameLocks noGrp="1"/>
          </p:cNvGraphicFramePr>
          <p:nvPr/>
        </p:nvGraphicFramePr>
        <p:xfrm>
          <a:off x="768354" y="2597720"/>
          <a:ext cx="7764455" cy="2416623"/>
        </p:xfrm>
        <a:graphic>
          <a:graphicData uri="http://schemas.openxmlformats.org/drawingml/2006/table">
            <a:tbl>
              <a:tblPr/>
              <a:tblGrid>
                <a:gridCol w="337585">
                  <a:extLst>
                    <a:ext uri="{9D8B030D-6E8A-4147-A177-3AD203B41FA5}">
                      <a16:colId xmlns:a16="http://schemas.microsoft.com/office/drawing/2014/main" val="4109719275"/>
                    </a:ext>
                  </a:extLst>
                </a:gridCol>
                <a:gridCol w="337585">
                  <a:extLst>
                    <a:ext uri="{9D8B030D-6E8A-4147-A177-3AD203B41FA5}">
                      <a16:colId xmlns:a16="http://schemas.microsoft.com/office/drawing/2014/main" val="4053316498"/>
                    </a:ext>
                  </a:extLst>
                </a:gridCol>
                <a:gridCol w="337585">
                  <a:extLst>
                    <a:ext uri="{9D8B030D-6E8A-4147-A177-3AD203B41FA5}">
                      <a16:colId xmlns:a16="http://schemas.microsoft.com/office/drawing/2014/main" val="2696330980"/>
                    </a:ext>
                  </a:extLst>
                </a:gridCol>
                <a:gridCol w="337585">
                  <a:extLst>
                    <a:ext uri="{9D8B030D-6E8A-4147-A177-3AD203B41FA5}">
                      <a16:colId xmlns:a16="http://schemas.microsoft.com/office/drawing/2014/main" val="2312947247"/>
                    </a:ext>
                  </a:extLst>
                </a:gridCol>
                <a:gridCol w="337585">
                  <a:extLst>
                    <a:ext uri="{9D8B030D-6E8A-4147-A177-3AD203B41FA5}">
                      <a16:colId xmlns:a16="http://schemas.microsoft.com/office/drawing/2014/main" val="386428179"/>
                    </a:ext>
                  </a:extLst>
                </a:gridCol>
                <a:gridCol w="337585">
                  <a:extLst>
                    <a:ext uri="{9D8B030D-6E8A-4147-A177-3AD203B41FA5}">
                      <a16:colId xmlns:a16="http://schemas.microsoft.com/office/drawing/2014/main" val="4011796464"/>
                    </a:ext>
                  </a:extLst>
                </a:gridCol>
                <a:gridCol w="337585">
                  <a:extLst>
                    <a:ext uri="{9D8B030D-6E8A-4147-A177-3AD203B41FA5}">
                      <a16:colId xmlns:a16="http://schemas.microsoft.com/office/drawing/2014/main" val="862582304"/>
                    </a:ext>
                  </a:extLst>
                </a:gridCol>
                <a:gridCol w="337585">
                  <a:extLst>
                    <a:ext uri="{9D8B030D-6E8A-4147-A177-3AD203B41FA5}">
                      <a16:colId xmlns:a16="http://schemas.microsoft.com/office/drawing/2014/main" val="2704323075"/>
                    </a:ext>
                  </a:extLst>
                </a:gridCol>
                <a:gridCol w="337585">
                  <a:extLst>
                    <a:ext uri="{9D8B030D-6E8A-4147-A177-3AD203B41FA5}">
                      <a16:colId xmlns:a16="http://schemas.microsoft.com/office/drawing/2014/main" val="1507869572"/>
                    </a:ext>
                  </a:extLst>
                </a:gridCol>
                <a:gridCol w="337585">
                  <a:extLst>
                    <a:ext uri="{9D8B030D-6E8A-4147-A177-3AD203B41FA5}">
                      <a16:colId xmlns:a16="http://schemas.microsoft.com/office/drawing/2014/main" val="3781992730"/>
                    </a:ext>
                  </a:extLst>
                </a:gridCol>
                <a:gridCol w="337585">
                  <a:extLst>
                    <a:ext uri="{9D8B030D-6E8A-4147-A177-3AD203B41FA5}">
                      <a16:colId xmlns:a16="http://schemas.microsoft.com/office/drawing/2014/main" val="2173165062"/>
                    </a:ext>
                  </a:extLst>
                </a:gridCol>
                <a:gridCol w="337585">
                  <a:extLst>
                    <a:ext uri="{9D8B030D-6E8A-4147-A177-3AD203B41FA5}">
                      <a16:colId xmlns:a16="http://schemas.microsoft.com/office/drawing/2014/main" val="2739677620"/>
                    </a:ext>
                  </a:extLst>
                </a:gridCol>
                <a:gridCol w="337585">
                  <a:extLst>
                    <a:ext uri="{9D8B030D-6E8A-4147-A177-3AD203B41FA5}">
                      <a16:colId xmlns:a16="http://schemas.microsoft.com/office/drawing/2014/main" val="579021861"/>
                    </a:ext>
                  </a:extLst>
                </a:gridCol>
                <a:gridCol w="337585">
                  <a:extLst>
                    <a:ext uri="{9D8B030D-6E8A-4147-A177-3AD203B41FA5}">
                      <a16:colId xmlns:a16="http://schemas.microsoft.com/office/drawing/2014/main" val="2948504432"/>
                    </a:ext>
                  </a:extLst>
                </a:gridCol>
                <a:gridCol w="337585">
                  <a:extLst>
                    <a:ext uri="{9D8B030D-6E8A-4147-A177-3AD203B41FA5}">
                      <a16:colId xmlns:a16="http://schemas.microsoft.com/office/drawing/2014/main" val="1963622334"/>
                    </a:ext>
                  </a:extLst>
                </a:gridCol>
                <a:gridCol w="337585">
                  <a:extLst>
                    <a:ext uri="{9D8B030D-6E8A-4147-A177-3AD203B41FA5}">
                      <a16:colId xmlns:a16="http://schemas.microsoft.com/office/drawing/2014/main" val="24267002"/>
                    </a:ext>
                  </a:extLst>
                </a:gridCol>
                <a:gridCol w="337585">
                  <a:extLst>
                    <a:ext uri="{9D8B030D-6E8A-4147-A177-3AD203B41FA5}">
                      <a16:colId xmlns:a16="http://schemas.microsoft.com/office/drawing/2014/main" val="2064183239"/>
                    </a:ext>
                  </a:extLst>
                </a:gridCol>
                <a:gridCol w="337585">
                  <a:extLst>
                    <a:ext uri="{9D8B030D-6E8A-4147-A177-3AD203B41FA5}">
                      <a16:colId xmlns:a16="http://schemas.microsoft.com/office/drawing/2014/main" val="1877752843"/>
                    </a:ext>
                  </a:extLst>
                </a:gridCol>
                <a:gridCol w="337585">
                  <a:extLst>
                    <a:ext uri="{9D8B030D-6E8A-4147-A177-3AD203B41FA5}">
                      <a16:colId xmlns:a16="http://schemas.microsoft.com/office/drawing/2014/main" val="678165050"/>
                    </a:ext>
                  </a:extLst>
                </a:gridCol>
                <a:gridCol w="337585">
                  <a:extLst>
                    <a:ext uri="{9D8B030D-6E8A-4147-A177-3AD203B41FA5}">
                      <a16:colId xmlns:a16="http://schemas.microsoft.com/office/drawing/2014/main" val="2095541571"/>
                    </a:ext>
                  </a:extLst>
                </a:gridCol>
                <a:gridCol w="337585">
                  <a:extLst>
                    <a:ext uri="{9D8B030D-6E8A-4147-A177-3AD203B41FA5}">
                      <a16:colId xmlns:a16="http://schemas.microsoft.com/office/drawing/2014/main" val="3545336396"/>
                    </a:ext>
                  </a:extLst>
                </a:gridCol>
                <a:gridCol w="337585">
                  <a:extLst>
                    <a:ext uri="{9D8B030D-6E8A-4147-A177-3AD203B41FA5}">
                      <a16:colId xmlns:a16="http://schemas.microsoft.com/office/drawing/2014/main" val="3614297"/>
                    </a:ext>
                  </a:extLst>
                </a:gridCol>
                <a:gridCol w="337585">
                  <a:extLst>
                    <a:ext uri="{9D8B030D-6E8A-4147-A177-3AD203B41FA5}">
                      <a16:colId xmlns:a16="http://schemas.microsoft.com/office/drawing/2014/main" val="229045218"/>
                    </a:ext>
                  </a:extLst>
                </a:gridCol>
              </a:tblGrid>
              <a:tr h="193473">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Thursday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Sunday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Monday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 Wednesday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2060924067"/>
                  </a:ext>
                </a:extLst>
              </a:tr>
              <a:tr h="105247">
                <a:tc>
                  <a:txBody>
                    <a:bodyPr/>
                    <a:lstStyle/>
                    <a:p>
                      <a:pPr algn="r" fontAlgn="b"/>
                      <a:r>
                        <a:rPr lang="en-US" sz="600" b="1" i="0" u="none" strike="noStrike">
                          <a:effectLst/>
                          <a:latin typeface="Arial" panose="020B0604020202020204" pitchFamily="34" charset="0"/>
                        </a:rPr>
                        <a:t>EST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PST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10-May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11-May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12-May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13-May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15-May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16-May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17-May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18-May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97662631"/>
                  </a:ext>
                </a:extLst>
              </a:tr>
              <a:tr h="102269">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rowSpan="4" gridSpan="2">
                  <a:txBody>
                    <a:bodyPr/>
                    <a:lstStyle/>
                    <a:p>
                      <a:pPr algn="ctr" fontAlgn="ctr"/>
                      <a:r>
                        <a:rPr lang="en-US" sz="600" b="0" i="0" u="none" strike="noStrike">
                          <a:effectLst/>
                          <a:latin typeface="Arial" panose="020B0604020202020204" pitchFamily="34" charset="0"/>
                        </a:rPr>
                        <a:t> </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4"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999650405"/>
                  </a:ext>
                </a:extLst>
              </a:tr>
              <a:tr h="102269">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908699982"/>
                  </a:ext>
                </a:extLst>
              </a:tr>
              <a:tr h="102269">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SC THz</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30309751"/>
                  </a:ext>
                </a:extLst>
              </a:tr>
              <a:tr h="102269">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163583280"/>
                  </a:ext>
                </a:extLst>
              </a:tr>
              <a:tr h="103592">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Opening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Joint 6a/4ab/14</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Closing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extLst>
                  <a:ext uri="{0D108BD9-81ED-4DB2-BD59-A6C34878D82A}">
                    <a16:rowId xmlns:a16="http://schemas.microsoft.com/office/drawing/2014/main" val="2665885105"/>
                  </a:ext>
                </a:extLst>
              </a:tr>
              <a:tr h="185199">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40559736"/>
                  </a:ext>
                </a:extLst>
              </a:tr>
              <a:tr h="104254">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Joint 802.15/802.1</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IETF</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WNG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2417506405"/>
                  </a:ext>
                </a:extLst>
              </a:tr>
              <a:tr h="102269">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820473490"/>
                  </a:ext>
                </a:extLst>
              </a:tr>
              <a:tr h="103592">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Joint</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14/15/4ab</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2F2F2"/>
                          </a:solidFill>
                          <a:effectLst/>
                          <a:latin typeface="Arial" panose="020B0604020202020204" pitchFamily="34" charset="0"/>
                        </a:rPr>
                        <a:t>TG4ab (TBC)</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40920622"/>
                  </a:ext>
                </a:extLst>
              </a:tr>
              <a:tr h="185199">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602673618"/>
                  </a:ext>
                </a:extLst>
              </a:tr>
              <a:tr h="103592">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83600011"/>
                  </a:ext>
                </a:extLst>
              </a:tr>
              <a:tr h="102269">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51530310"/>
                  </a:ext>
                </a:extLst>
              </a:tr>
              <a:tr h="102269">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568922361"/>
                  </a:ext>
                </a:extLst>
              </a:tr>
              <a:tr h="102269">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414836105"/>
                  </a:ext>
                </a:extLst>
              </a:tr>
              <a:tr h="102269">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6538502"/>
                  </a:ext>
                </a:extLst>
              </a:tr>
              <a:tr h="102269">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02792826"/>
                  </a:ext>
                </a:extLst>
              </a:tr>
              <a:tr h="102269">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146961685"/>
                  </a:ext>
                </a:extLst>
              </a:tr>
              <a:tr h="102269">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260978414"/>
                  </a:ext>
                </a:extLst>
              </a:tr>
              <a:tr h="105247">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866538905"/>
                  </a:ext>
                </a:extLst>
              </a:tr>
            </a:tbl>
          </a:graphicData>
        </a:graphic>
      </p:graphicFrame>
      <p:sp>
        <p:nvSpPr>
          <p:cNvPr id="10" name="TextBox 9">
            <a:extLst>
              <a:ext uri="{FF2B5EF4-FFF2-40B4-BE49-F238E27FC236}">
                <a16:creationId xmlns:a16="http://schemas.microsoft.com/office/drawing/2014/main" id="{AB2E8B85-57AA-2969-C167-EEC86B3852EF}"/>
              </a:ext>
            </a:extLst>
          </p:cNvPr>
          <p:cNvSpPr txBox="1"/>
          <p:nvPr/>
        </p:nvSpPr>
        <p:spPr>
          <a:xfrm>
            <a:off x="662356" y="1869512"/>
            <a:ext cx="7976449" cy="584775"/>
          </a:xfrm>
          <a:prstGeom prst="rect">
            <a:avLst/>
          </a:prstGeom>
          <a:noFill/>
        </p:spPr>
        <p:txBody>
          <a:bodyPr wrap="square">
            <a:spAutoFit/>
          </a:bodyPr>
          <a:lstStyle/>
          <a:p>
            <a:pPr algn="ctr"/>
            <a:r>
              <a:rPr lang="en-US" sz="1600" dirty="0">
                <a:solidFill>
                  <a:schemeClr val="accent2">
                    <a:lumMod val="75000"/>
                  </a:schemeClr>
                </a:solidFill>
                <a:latin typeface="+mn-lt"/>
                <a:hlinkClick r:id="rId2">
                  <a:extLst>
                    <a:ext uri="{A12FA001-AC4F-418D-AE19-62706E023703}">
                      <ahyp:hlinkClr xmlns:ahyp="http://schemas.microsoft.com/office/drawing/2018/hyperlinkcolor" val="tx"/>
                    </a:ext>
                  </a:extLst>
                </a:hlinkClick>
              </a:rPr>
              <a:t>https://mentor.ieee.org/802.15/dcn/22/15-22-0216-11-04ab-tg-agenda-may-2022.xlsx</a:t>
            </a:r>
            <a:endParaRPr lang="en-US" sz="1600" dirty="0">
              <a:solidFill>
                <a:schemeClr val="accent2">
                  <a:lumMod val="75000"/>
                </a:schemeClr>
              </a:solidFill>
              <a:latin typeface="+mn-lt"/>
            </a:endParaRPr>
          </a:p>
          <a:p>
            <a:pPr algn="ctr"/>
            <a:endParaRPr lang="en-US" sz="1600" dirty="0">
              <a:solidFill>
                <a:schemeClr val="tx1"/>
              </a:solidFill>
              <a:latin typeface="+mn-lt"/>
            </a:endParaRPr>
          </a:p>
        </p:txBody>
      </p:sp>
    </p:spTree>
    <p:extLst>
      <p:ext uri="{BB962C8B-B14F-4D97-AF65-F5344CB8AC3E}">
        <p14:creationId xmlns:p14="http://schemas.microsoft.com/office/powerpoint/2010/main" val="203143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627784"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391936136"/>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highlight>
                            <a:srgbClr val="FFFF00"/>
                          </a:highlight>
                        </a:rPr>
                        <a:t>Cut-off for new features (high level feature set), PHY</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2924944"/>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We have most of the PHY features identified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Multiple proposals in some areas, with collaborative convergence underway</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Some gaps identified to be worked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Plan to continue with weekly teleconferences (Webex)</a:t>
            </a:r>
          </a:p>
        </p:txBody>
      </p:sp>
    </p:spTree>
    <p:extLst>
      <p:ext uri="{BB962C8B-B14F-4D97-AF65-F5344CB8AC3E}">
        <p14:creationId xmlns:p14="http://schemas.microsoft.com/office/powerpoint/2010/main" val="11343137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68661</TotalTime>
  <Words>2142</Words>
  <Application>Microsoft Office PowerPoint</Application>
  <PresentationFormat>On-screen Show (4:3)</PresentationFormat>
  <Paragraphs>702</Paragraphs>
  <Slides>20</Slides>
  <Notes>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vt:lpstr>
      <vt:lpstr>Open Sans</vt:lpstr>
      <vt:lpstr>Times New Roman</vt:lpstr>
      <vt:lpstr>Verdana-Bold</vt:lpstr>
      <vt:lpstr>Office Theme</vt:lpstr>
      <vt:lpstr>PowerPoint Presentation</vt:lpstr>
      <vt:lpstr>Task Group 15.4ab  Virtual Interim May 2022</vt:lpstr>
      <vt:lpstr>Task Group 15.4ab Next Generation UWB Amendment</vt:lpstr>
      <vt:lpstr>5.2.b Scope of the project (As approved): </vt:lpstr>
      <vt:lpstr>Task Group Organization </vt:lpstr>
      <vt:lpstr>Session Objectives</vt:lpstr>
      <vt:lpstr>MAY Agenda</vt:lpstr>
      <vt:lpstr>Project Schedule (working baseline)</vt:lpstr>
      <vt:lpstr>Schedule Major Milestones</vt:lpstr>
      <vt:lpstr>Technical Contributions</vt:lpstr>
      <vt:lpstr>PowerPoint Presentation</vt:lpstr>
      <vt:lpstr>Technical Presentations </vt:lpstr>
      <vt:lpstr>PowerPoint Presentation</vt:lpstr>
      <vt:lpstr>Technical Presentations </vt:lpstr>
      <vt:lpstr>Next Steps</vt:lpstr>
      <vt:lpstr>Convergence</vt:lpstr>
      <vt:lpstr>Interim TC planning</vt:lpstr>
      <vt:lpstr>Other stuff</vt:lpstr>
      <vt:lpstr>Straw Polls on July Session</vt:lpstr>
      <vt:lpstr>Thanks  See you in Montreal!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245</cp:revision>
  <cp:lastPrinted>2000-03-07T00:55:37Z</cp:lastPrinted>
  <dcterms:created xsi:type="dcterms:W3CDTF">2016-01-17T22:48:36Z</dcterms:created>
  <dcterms:modified xsi:type="dcterms:W3CDTF">2022-05-18T01:37:42Z</dcterms:modified>
  <cp:category/>
</cp:coreProperties>
</file>