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424" r:id="rId3"/>
    <p:sldId id="868" r:id="rId4"/>
    <p:sldId id="869" r:id="rId5"/>
    <p:sldId id="862" r:id="rId6"/>
    <p:sldId id="867" r:id="rId7"/>
    <p:sldId id="828" r:id="rId8"/>
    <p:sldId id="870" r:id="rId9"/>
    <p:sldId id="857" r:id="rId10"/>
    <p:sldId id="853" r:id="rId11"/>
    <p:sldId id="86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20" autoAdjust="0"/>
    <p:restoredTop sz="95409" autoAdjust="0"/>
  </p:normalViewPr>
  <p:slideViewPr>
    <p:cSldViewPr>
      <p:cViewPr varScale="1">
        <p:scale>
          <a:sx n="77" d="100"/>
          <a:sy n="77" d="100"/>
        </p:scale>
        <p:origin x="1080" y="2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070403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5</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11</a:t>
            </a:fld>
            <a:endParaRPr lang="en-US" altLang="en-US" smtClean="0"/>
          </a:p>
        </p:txBody>
      </p:sp>
    </p:spTree>
    <p:extLst>
      <p:ext uri="{BB962C8B-B14F-4D97-AF65-F5344CB8AC3E}">
        <p14:creationId xmlns:p14="http://schemas.microsoft.com/office/powerpoint/2010/main" val="2210728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15-22</a:t>
            </a:r>
            <a:r>
              <a:rPr lang="en-US" sz="1800" b="1" dirty="0" smtClean="0"/>
              <a:t>-0309-02-0013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May 2022 </a:t>
            </a:r>
            <a:r>
              <a:rPr lang="en-US" altLang="en-US" sz="3000" dirty="0" smtClean="0"/>
              <a:t>Closing Report</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2022-05-18</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192"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2133600"/>
            <a:ext cx="8534400" cy="2286000"/>
          </a:xfrm>
        </p:spPr>
        <p:txBody>
          <a:bodyPr/>
          <a:lstStyle/>
          <a:p>
            <a:pPr marL="400050"/>
            <a:r>
              <a:rPr lang="de-DE" dirty="0" smtClean="0"/>
              <a:t>D7.0 </a:t>
            </a:r>
            <a:r>
              <a:rPr lang="de-DE" dirty="0" err="1" smtClean="0"/>
              <a:t>is</a:t>
            </a:r>
            <a:r>
              <a:rPr lang="de-DE" dirty="0" smtClean="0"/>
              <a:t> </a:t>
            </a:r>
            <a:r>
              <a:rPr lang="de-DE" dirty="0" err="1" smtClean="0"/>
              <a:t>created</a:t>
            </a:r>
            <a:r>
              <a:rPr lang="de-DE" dirty="0" smtClean="0"/>
              <a:t> </a:t>
            </a:r>
            <a:r>
              <a:rPr lang="de-DE" dirty="0" err="1" smtClean="0"/>
              <a:t>and</a:t>
            </a:r>
            <a:r>
              <a:rPr lang="de-DE" dirty="0" smtClean="0"/>
              <a:t> </a:t>
            </a:r>
            <a:r>
              <a:rPr lang="de-DE" dirty="0" err="1" smtClean="0"/>
              <a:t>goes</a:t>
            </a:r>
            <a:r>
              <a:rPr lang="de-DE" dirty="0" smtClean="0"/>
              <a:t> </a:t>
            </a:r>
            <a:r>
              <a:rPr lang="de-DE" dirty="0" err="1" smtClean="0"/>
              <a:t>to</a:t>
            </a:r>
            <a:r>
              <a:rPr lang="de-DE" dirty="0" smtClean="0"/>
              <a:t> 3</a:t>
            </a:r>
            <a:r>
              <a:rPr lang="de-DE" baseline="30000" dirty="0" smtClean="0"/>
              <a:t>rd</a:t>
            </a:r>
            <a:r>
              <a:rPr lang="de-DE" dirty="0" smtClean="0"/>
              <a:t> </a:t>
            </a:r>
            <a:r>
              <a:rPr lang="de-DE" dirty="0" err="1" smtClean="0"/>
              <a:t>recirc</a:t>
            </a:r>
            <a:r>
              <a:rPr lang="de-DE" dirty="0" smtClean="0"/>
              <a:t> after May</a:t>
            </a:r>
            <a:endParaRPr lang="de-DE" dirty="0"/>
          </a:p>
          <a:p>
            <a:pPr marL="1143000" lvl="2"/>
            <a:r>
              <a:rPr lang="de-DE" sz="2000" dirty="0" smtClean="0"/>
              <a:t>Find </a:t>
            </a:r>
            <a:r>
              <a:rPr lang="de-DE" sz="2000" dirty="0" err="1" smtClean="0"/>
              <a:t>consensus</a:t>
            </a:r>
            <a:r>
              <a:rPr lang="de-DE" sz="2000" dirty="0" smtClean="0"/>
              <a:t> </a:t>
            </a:r>
            <a:r>
              <a:rPr lang="de-DE" sz="2000" dirty="0" err="1" smtClean="0"/>
              <a:t>about</a:t>
            </a:r>
            <a:r>
              <a:rPr lang="de-DE" sz="2000" dirty="0" smtClean="0"/>
              <a:t> </a:t>
            </a:r>
            <a:r>
              <a:rPr lang="de-DE" sz="2000" dirty="0" err="1" smtClean="0"/>
              <a:t>text</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reinserted</a:t>
            </a:r>
            <a:endParaRPr lang="de-DE" sz="2000" dirty="0" smtClean="0"/>
          </a:p>
          <a:p>
            <a:pPr marL="1143000" lvl="2"/>
            <a:r>
              <a:rPr lang="de-DE" sz="2000" dirty="0" smtClean="0"/>
              <a:t>Further </a:t>
            </a:r>
            <a:r>
              <a:rPr lang="de-DE" sz="2000" dirty="0" err="1" smtClean="0"/>
              <a:t>changes</a:t>
            </a:r>
            <a:r>
              <a:rPr lang="de-DE" sz="2000" dirty="0" smtClean="0"/>
              <a:t> </a:t>
            </a:r>
            <a:r>
              <a:rPr lang="de-DE" sz="2000" dirty="0" err="1" smtClean="0"/>
              <a:t>are</a:t>
            </a:r>
            <a:r>
              <a:rPr lang="de-DE" sz="2000" dirty="0" smtClean="0"/>
              <a:t> </a:t>
            </a:r>
            <a:r>
              <a:rPr lang="de-DE" sz="2000" dirty="0" err="1" smtClean="0"/>
              <a:t>expected</a:t>
            </a:r>
            <a:r>
              <a:rPr lang="de-DE" sz="2000" dirty="0" smtClean="0"/>
              <a:t> due </a:t>
            </a:r>
            <a:r>
              <a:rPr lang="de-DE" sz="2000" dirty="0" err="1" smtClean="0"/>
              <a:t>to</a:t>
            </a:r>
            <a:r>
              <a:rPr lang="de-DE" sz="2000" dirty="0" smtClean="0"/>
              <a:t> </a:t>
            </a:r>
            <a:r>
              <a:rPr lang="de-DE" sz="2000" dirty="0" err="1" smtClean="0"/>
              <a:t>comment</a:t>
            </a:r>
            <a:r>
              <a:rPr lang="de-DE" sz="2000" dirty="0" smtClean="0"/>
              <a:t> </a:t>
            </a:r>
            <a:r>
              <a:rPr lang="de-DE" sz="2000" dirty="0" err="1" smtClean="0"/>
              <a:t>resolutions</a:t>
            </a:r>
            <a:endParaRPr lang="de-DE" sz="2000" dirty="0" smtClean="0"/>
          </a:p>
          <a:p>
            <a:pPr marL="1143000" lvl="2"/>
            <a:r>
              <a:rPr lang="de-DE" sz="2000" dirty="0" smtClean="0"/>
              <a:t>After May: Create D7.0, </a:t>
            </a:r>
            <a:r>
              <a:rPr lang="de-DE" sz="2000" dirty="0" err="1" smtClean="0"/>
              <a:t>start</a:t>
            </a:r>
            <a:r>
              <a:rPr lang="de-DE" sz="2000" dirty="0" smtClean="0"/>
              <a:t> 3</a:t>
            </a:r>
            <a:r>
              <a:rPr lang="de-DE" sz="2000" baseline="30000" dirty="0" smtClean="0"/>
              <a:t>rd</a:t>
            </a:r>
            <a:r>
              <a:rPr lang="de-DE" sz="2000" dirty="0" smtClean="0"/>
              <a:t> </a:t>
            </a:r>
            <a:r>
              <a:rPr lang="de-DE" sz="2000" dirty="0" err="1" smtClean="0"/>
              <a:t>recirculation</a:t>
            </a:r>
            <a:endParaRPr lang="de-DE" sz="2000" dirty="0" smtClean="0"/>
          </a:p>
          <a:p>
            <a:pPr marL="400050"/>
            <a:r>
              <a:rPr lang="de-DE" b="1" dirty="0" smtClean="0"/>
              <a:t>Plan </a:t>
            </a:r>
            <a:r>
              <a:rPr lang="de-DE" b="1" dirty="0" err="1" smtClean="0"/>
              <a:t>to</a:t>
            </a:r>
            <a:r>
              <a:rPr lang="de-DE" b="1" dirty="0" smtClean="0"/>
              <a:t> </a:t>
            </a:r>
            <a:r>
              <a:rPr lang="de-DE" b="1" dirty="0" err="1" smtClean="0"/>
              <a:t>submit</a:t>
            </a:r>
            <a:r>
              <a:rPr lang="de-DE" b="1" dirty="0" smtClean="0"/>
              <a:t> </a:t>
            </a:r>
            <a:r>
              <a:rPr lang="de-DE" b="1" dirty="0" err="1"/>
              <a:t>to</a:t>
            </a:r>
            <a:r>
              <a:rPr lang="de-DE" b="1" dirty="0"/>
              <a:t> </a:t>
            </a:r>
            <a:r>
              <a:rPr lang="de-DE" b="1" dirty="0" err="1"/>
              <a:t>RevCom</a:t>
            </a:r>
            <a:r>
              <a:rPr lang="de-DE" b="1" dirty="0"/>
              <a:t> </a:t>
            </a:r>
            <a:r>
              <a:rPr lang="de-DE" b="1" dirty="0" err="1" smtClean="0"/>
              <a:t>is</a:t>
            </a:r>
            <a:r>
              <a:rPr lang="de-DE" b="1" dirty="0" smtClean="0"/>
              <a:t> </a:t>
            </a:r>
            <a:r>
              <a:rPr lang="de-DE" b="1" dirty="0" err="1" smtClean="0"/>
              <a:t>possibly</a:t>
            </a:r>
            <a:r>
              <a:rPr lang="de-DE" b="1" dirty="0" smtClean="0"/>
              <a:t> after </a:t>
            </a:r>
            <a:r>
              <a:rPr lang="de-DE" b="1" dirty="0" err="1" smtClean="0"/>
              <a:t>July</a:t>
            </a:r>
            <a:endParaRPr lang="de-DE" b="1"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indent="-381000"/>
            <a:r>
              <a:rPr lang="en-US" dirty="0" smtClean="0"/>
              <a:t>Informal straw poll</a:t>
            </a:r>
            <a:endParaRPr lang="en-US" sz="2000" dirty="0" smtClean="0"/>
          </a:p>
          <a:p>
            <a:pPr marL="719138" lvl="1" indent="-358775"/>
            <a:r>
              <a:rPr lang="en-US" b="0" dirty="0"/>
              <a:t> </a:t>
            </a:r>
            <a:r>
              <a:rPr lang="en-US" b="0" dirty="0" smtClean="0"/>
              <a:t># </a:t>
            </a:r>
            <a:r>
              <a:rPr lang="en-US" b="0" dirty="0"/>
              <a:t>in person attending </a:t>
            </a:r>
            <a:r>
              <a:rPr lang="en-US" b="0" dirty="0" smtClean="0"/>
              <a:t>– 4…5</a:t>
            </a:r>
            <a:endParaRPr lang="de-DE" b="0" dirty="0"/>
          </a:p>
          <a:p>
            <a:pPr marL="719138" lvl="1" indent="-358775"/>
            <a:r>
              <a:rPr lang="en-US" b="0" dirty="0"/>
              <a:t> </a:t>
            </a:r>
            <a:r>
              <a:rPr lang="en-US" b="0" dirty="0" smtClean="0"/>
              <a:t># </a:t>
            </a:r>
            <a:r>
              <a:rPr lang="en-US" b="0" dirty="0"/>
              <a:t>virtually attending </a:t>
            </a:r>
            <a:r>
              <a:rPr lang="en-US" b="0" dirty="0" smtClean="0"/>
              <a:t>– 2</a:t>
            </a:r>
            <a:endParaRPr lang="de-DE" b="0" dirty="0"/>
          </a:p>
          <a:p>
            <a:pPr marL="719138" lvl="1" indent="-358775"/>
            <a:r>
              <a:rPr lang="en-US" b="0" dirty="0"/>
              <a:t> </a:t>
            </a:r>
            <a:r>
              <a:rPr lang="en-US" b="0" dirty="0" smtClean="0"/>
              <a:t>total </a:t>
            </a:r>
            <a:r>
              <a:rPr lang="en-US" b="0" dirty="0"/>
              <a:t># in </a:t>
            </a:r>
            <a:r>
              <a:rPr lang="en-US" b="0" dirty="0" smtClean="0"/>
              <a:t>TG during </a:t>
            </a:r>
            <a:r>
              <a:rPr lang="en-US" b="0" dirty="0"/>
              <a:t>the poll </a:t>
            </a:r>
            <a:r>
              <a:rPr lang="en-US" b="0" dirty="0" smtClean="0"/>
              <a:t>– 14</a:t>
            </a:r>
          </a:p>
          <a:p>
            <a:pPr indent="-382587"/>
            <a:r>
              <a:rPr lang="en-US" dirty="0" smtClean="0"/>
              <a:t>TG13 is looking forward to meet in Montreal</a:t>
            </a:r>
            <a:endParaRPr lang="de-DE" dirty="0"/>
          </a:p>
          <a:p>
            <a:pPr marL="719138" lvl="1" indent="-357188"/>
            <a:r>
              <a:rPr lang="en-US" dirty="0" smtClean="0"/>
              <a:t>small room might be sufficient</a:t>
            </a:r>
          </a:p>
          <a:p>
            <a:pPr marL="719138" lvl="1" indent="-357188"/>
            <a:r>
              <a:rPr lang="en-US" dirty="0" smtClean="0"/>
              <a:t>WG members are always welcome </a:t>
            </a:r>
            <a:r>
              <a:rPr lang="en-US" dirty="0" smtClean="0">
                <a:sym typeface="Wingdings" panose="05000000000000000000" pitchFamily="2" charset="2"/>
              </a:rPr>
              <a:t></a:t>
            </a:r>
          </a:p>
          <a:p>
            <a:pPr indent="-381000"/>
            <a:r>
              <a:rPr lang="en-US" dirty="0" smtClean="0">
                <a:sym typeface="Wingdings" panose="05000000000000000000" pitchFamily="2" charset="2"/>
              </a:rPr>
              <a:t>4 + 1 slots for TG13 and joint meeting with 802.1</a:t>
            </a:r>
            <a:endParaRPr lang="en-US"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11</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smtClean="0">
                <a:solidFill>
                  <a:schemeClr val="tx2"/>
                </a:solidFill>
              </a:rPr>
              <a:t>Hybrid meeting in July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7557017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Closing Report for </a:t>
            </a:r>
            <a:r>
              <a:rPr lang="en-US" altLang="en-US" dirty="0"/>
              <a:t>the </a:t>
            </a:r>
            <a:r>
              <a:rPr lang="en-US" altLang="en-US" dirty="0" smtClean="0"/>
              <a:t>May 2022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Approve Sang-</a:t>
            </a:r>
            <a:r>
              <a:rPr lang="en-GB" altLang="en-US" dirty="0" err="1" smtClean="0">
                <a:sym typeface="Wingdings" panose="05000000000000000000" pitchFamily="2" charset="2"/>
              </a:rPr>
              <a:t>Kyu</a:t>
            </a:r>
            <a:r>
              <a:rPr lang="en-GB" altLang="en-US" dirty="0" smtClean="0">
                <a:sym typeface="Wingdings" panose="05000000000000000000" pitchFamily="2" charset="2"/>
              </a:rPr>
              <a:t> Lim and </a:t>
            </a:r>
            <a:r>
              <a:rPr lang="en-GB" altLang="en-US" dirty="0" err="1" smtClean="0">
                <a:sym typeface="Wingdings" panose="05000000000000000000" pitchFamily="2" charset="2"/>
              </a:rPr>
              <a:t>Tuncer</a:t>
            </a:r>
            <a:r>
              <a:rPr lang="en-GB" altLang="en-US" dirty="0" smtClean="0">
                <a:sym typeface="Wingdings" panose="05000000000000000000" pitchFamily="2" charset="2"/>
              </a:rPr>
              <a:t> </a:t>
            </a:r>
            <a:r>
              <a:rPr lang="en-GB" altLang="en-US" dirty="0" err="1" smtClean="0">
                <a:sym typeface="Wingdings" panose="05000000000000000000" pitchFamily="2" charset="2"/>
              </a:rPr>
              <a:t>Baykas</a:t>
            </a:r>
            <a:r>
              <a:rPr lang="en-GB" altLang="en-US" dirty="0" smtClean="0">
                <a:sym typeface="Wingdings" panose="05000000000000000000" pitchFamily="2" charset="2"/>
              </a:rPr>
              <a:t> as vice chairs of TG13.</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a:sym typeface="Wingdings" panose="05000000000000000000" pitchFamily="2" charset="2"/>
              </a:rPr>
              <a:t>Rias </a:t>
            </a:r>
            <a:r>
              <a:rPr lang="en-GB" altLang="en-US" dirty="0" smtClean="0">
                <a:sym typeface="Wingdings" panose="05000000000000000000" pitchFamily="2" charset="2"/>
              </a:rPr>
              <a:t>AL-</a:t>
            </a:r>
            <a:r>
              <a:rPr lang="en-GB" altLang="en-US" dirty="0" err="1" smtClean="0">
                <a:sym typeface="Wingdings" panose="05000000000000000000" pitchFamily="2" charset="2"/>
              </a:rPr>
              <a:t>kadi</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Kai Lennert Bober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5606242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dirty="0" smtClean="0"/>
              <a:t>Initial SA letter ballot</a:t>
            </a:r>
          </a:p>
          <a:p>
            <a:pPr lvl="1"/>
            <a:r>
              <a:rPr lang="en-US" sz="1800" dirty="0" smtClean="0"/>
              <a:t>82% </a:t>
            </a:r>
            <a:r>
              <a:rPr lang="en-US" sz="1800" dirty="0"/>
              <a:t>return rate, </a:t>
            </a:r>
            <a:r>
              <a:rPr lang="en-US" sz="1800" dirty="0" smtClean="0"/>
              <a:t>95% </a:t>
            </a:r>
            <a:r>
              <a:rPr lang="en-US" sz="1800" dirty="0"/>
              <a:t>approval rate </a:t>
            </a:r>
          </a:p>
          <a:p>
            <a:pPr lvl="1"/>
            <a:r>
              <a:rPr lang="en-US" sz="1800" b="0" dirty="0" smtClean="0"/>
              <a:t>3 NO votes with 21 MBS comments</a:t>
            </a:r>
          </a:p>
          <a:p>
            <a:pPr lvl="1"/>
            <a:r>
              <a:rPr lang="en-US" sz="1800" b="0" dirty="0" smtClean="0"/>
              <a:t>314 comments were </a:t>
            </a:r>
            <a:r>
              <a:rPr lang="en-US" sz="1800" dirty="0"/>
              <a:t>received (9 </a:t>
            </a:r>
            <a:r>
              <a:rPr lang="en-US" sz="1800" dirty="0" smtClean="0"/>
              <a:t>general, 112 </a:t>
            </a:r>
            <a:r>
              <a:rPr lang="en-US" sz="1800" dirty="0"/>
              <a:t>technical, 193 </a:t>
            </a:r>
            <a:r>
              <a:rPr lang="en-US" sz="1800" dirty="0" smtClean="0"/>
              <a:t>editorial)</a:t>
            </a:r>
            <a:endParaRPr lang="en-US" sz="1800" b="0" dirty="0" smtClean="0"/>
          </a:p>
          <a:p>
            <a:r>
              <a:rPr lang="en-US" sz="2000" dirty="0" smtClean="0"/>
              <a:t>1</a:t>
            </a:r>
            <a:r>
              <a:rPr lang="en-US" sz="2000" baseline="30000" dirty="0" smtClean="0"/>
              <a:t>st</a:t>
            </a:r>
            <a:r>
              <a:rPr lang="en-US" sz="2000" dirty="0" smtClean="0"/>
              <a:t> Recirculation</a:t>
            </a:r>
          </a:p>
          <a:p>
            <a:pPr lvl="1"/>
            <a:r>
              <a:rPr lang="en-US" sz="1800" dirty="0" smtClean="0"/>
              <a:t>83% </a:t>
            </a:r>
            <a:r>
              <a:rPr lang="en-US" sz="1800" dirty="0"/>
              <a:t>return rate, </a:t>
            </a:r>
            <a:r>
              <a:rPr lang="en-US" sz="1800" dirty="0" smtClean="0"/>
              <a:t>98% </a:t>
            </a:r>
            <a:r>
              <a:rPr lang="en-US" sz="1800" dirty="0"/>
              <a:t>approval rate </a:t>
            </a:r>
          </a:p>
          <a:p>
            <a:pPr lvl="1"/>
            <a:r>
              <a:rPr lang="en-US" sz="1800" b="0" dirty="0" smtClean="0"/>
              <a:t>1 NO vote with 10 MBS comments</a:t>
            </a:r>
          </a:p>
          <a:p>
            <a:pPr lvl="1"/>
            <a:r>
              <a:rPr lang="en-US" sz="1800" b="0" dirty="0" smtClean="0"/>
              <a:t>158 comments were received (1 general, 96 technical, 61 editorial)</a:t>
            </a:r>
          </a:p>
          <a:p>
            <a:pPr marL="361950" indent="-361950"/>
            <a:r>
              <a:rPr lang="en-GB" sz="2000" dirty="0" smtClean="0"/>
              <a:t>2</a:t>
            </a:r>
            <a:r>
              <a:rPr lang="en-GB" sz="2000" baseline="30000" dirty="0" smtClean="0"/>
              <a:t>nd</a:t>
            </a:r>
            <a:r>
              <a:rPr lang="en-GB" sz="2000" dirty="0" smtClean="0"/>
              <a:t> Recirculation</a:t>
            </a:r>
            <a:endParaRPr lang="en-GB" sz="2000" dirty="0"/>
          </a:p>
          <a:p>
            <a:pPr lvl="1"/>
            <a:r>
              <a:rPr lang="en-US" sz="1800" dirty="0" smtClean="0"/>
              <a:t>84</a:t>
            </a:r>
            <a:r>
              <a:rPr lang="en-US" sz="1800" dirty="0"/>
              <a:t>% return </a:t>
            </a:r>
            <a:r>
              <a:rPr lang="en-US" sz="1800" dirty="0" smtClean="0"/>
              <a:t>rate, </a:t>
            </a:r>
            <a:r>
              <a:rPr lang="en-US" sz="1800" dirty="0"/>
              <a:t>97% approval </a:t>
            </a:r>
            <a:r>
              <a:rPr lang="en-US" sz="1800" dirty="0" smtClean="0"/>
              <a:t>rate </a:t>
            </a:r>
            <a:endParaRPr lang="en-US" sz="1800" dirty="0"/>
          </a:p>
          <a:p>
            <a:pPr lvl="1"/>
            <a:r>
              <a:rPr lang="en-US" sz="1800" dirty="0" smtClean="0"/>
              <a:t>2 </a:t>
            </a:r>
            <a:r>
              <a:rPr lang="en-US" sz="1800" dirty="0"/>
              <a:t>NO votes with </a:t>
            </a:r>
            <a:r>
              <a:rPr lang="en-US" sz="1800" dirty="0" smtClean="0"/>
              <a:t>6 MBS comments</a:t>
            </a:r>
          </a:p>
          <a:p>
            <a:pPr lvl="1"/>
            <a:r>
              <a:rPr lang="en-US" sz="1800" dirty="0"/>
              <a:t>94 comments were received (0 general, 45 technical, 49 editorial)</a:t>
            </a:r>
          </a:p>
          <a:p>
            <a:pPr marL="457200" lvl="1" indent="0">
              <a:buNone/>
            </a:pPr>
            <a:endParaRPr lang="en-US" sz="1800" dirty="0" smtClean="0"/>
          </a:p>
          <a:p>
            <a:pPr lvl="1"/>
            <a:endParaRPr lang="en-US" sz="1800" dirty="0"/>
          </a:p>
          <a:p>
            <a:pPr lvl="1"/>
            <a:endParaRPr lang="en-US" sz="1800" dirty="0" smtClean="0"/>
          </a:p>
          <a:p>
            <a:pPr lvl="1"/>
            <a:endParaRPr lang="en-US" sz="18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0710372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096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spcBef>
                <a:spcPts val="0"/>
              </a:spcBef>
              <a:spcAft>
                <a:spcPts val="600"/>
              </a:spcAft>
              <a:buFont typeface="Arial" panose="020B0604020202020204" pitchFamily="34" charset="0"/>
              <a:buChar char="•"/>
              <a:defRPr/>
            </a:pPr>
            <a:r>
              <a:rPr lang="de-DE" sz="2800" dirty="0" smtClean="0"/>
              <a:t>Agenda in </a:t>
            </a:r>
            <a:r>
              <a:rPr lang="de-DE" sz="2800" dirty="0" err="1" smtClean="0"/>
              <a:t>doc</a:t>
            </a:r>
            <a:r>
              <a:rPr lang="de-DE" sz="2800" dirty="0" smtClean="0"/>
              <a:t>. 15-22/0230r3</a:t>
            </a:r>
          </a:p>
          <a:p>
            <a:pPr marL="719138" lvl="1" indent="-363538" algn="just">
              <a:spcBef>
                <a:spcPts val="0"/>
              </a:spcBef>
              <a:spcAft>
                <a:spcPts val="600"/>
              </a:spcAft>
              <a:buFont typeface="Symbol" panose="05050102010706020507" pitchFamily="18" charset="2"/>
              <a:buChar char="-"/>
              <a:defRPr/>
            </a:pPr>
            <a:r>
              <a:rPr lang="de-DE" dirty="0" smtClean="0"/>
              <a:t>WED May-11 AM0</a:t>
            </a:r>
          </a:p>
          <a:p>
            <a:pPr marL="719138" lvl="1" indent="-363538" algn="just">
              <a:spcBef>
                <a:spcPts val="0"/>
              </a:spcBef>
              <a:spcAft>
                <a:spcPts val="600"/>
              </a:spcAft>
              <a:buFont typeface="Symbol" panose="05050102010706020507" pitchFamily="18" charset="2"/>
              <a:buChar char="-"/>
              <a:defRPr/>
            </a:pPr>
            <a:r>
              <a:rPr lang="de-DE" dirty="0" smtClean="0"/>
              <a:t>WED </a:t>
            </a:r>
            <a:r>
              <a:rPr lang="de-DE" dirty="0"/>
              <a:t>May-11 </a:t>
            </a:r>
            <a:r>
              <a:rPr lang="de-DE" dirty="0" smtClean="0"/>
              <a:t>AM2 </a:t>
            </a:r>
            <a:r>
              <a:rPr lang="de-DE" dirty="0"/>
              <a:t>Joint </a:t>
            </a:r>
            <a:r>
              <a:rPr lang="de-DE" dirty="0" err="1"/>
              <a:t>session</a:t>
            </a:r>
            <a:r>
              <a:rPr lang="de-DE" dirty="0"/>
              <a:t> 802.15/802.1 </a:t>
            </a:r>
          </a:p>
          <a:p>
            <a:pPr marL="719138" lvl="1" indent="-363538" algn="just">
              <a:spcBef>
                <a:spcPts val="0"/>
              </a:spcBef>
              <a:spcAft>
                <a:spcPts val="600"/>
              </a:spcAft>
              <a:buFont typeface="Symbol" panose="05050102010706020507" pitchFamily="18" charset="2"/>
              <a:buChar char="-"/>
              <a:defRPr/>
            </a:pPr>
            <a:r>
              <a:rPr lang="de-DE" dirty="0" smtClean="0"/>
              <a:t>THUR May-12 AM0</a:t>
            </a:r>
            <a:endParaRPr lang="de-DE" dirty="0"/>
          </a:p>
          <a:p>
            <a:pPr marL="719138" lvl="1" indent="-363538" algn="just">
              <a:spcBef>
                <a:spcPts val="0"/>
              </a:spcBef>
              <a:spcAft>
                <a:spcPts val="600"/>
              </a:spcAft>
              <a:buFont typeface="Symbol" panose="05050102010706020507" pitchFamily="18" charset="2"/>
              <a:buChar char="-"/>
              <a:defRPr/>
            </a:pPr>
            <a:r>
              <a:rPr lang="de-DE" dirty="0" smtClean="0"/>
              <a:t>MO May-16 AM0 </a:t>
            </a:r>
          </a:p>
          <a:p>
            <a:pPr marL="719138" lvl="1" indent="-363538" algn="just">
              <a:spcBef>
                <a:spcPts val="0"/>
              </a:spcBef>
              <a:spcAft>
                <a:spcPts val="600"/>
              </a:spcAft>
              <a:buFont typeface="Symbol" panose="05050102010706020507" pitchFamily="18" charset="2"/>
              <a:buChar char="-"/>
              <a:defRPr/>
            </a:pPr>
            <a:r>
              <a:rPr lang="de-DE" dirty="0" smtClean="0"/>
              <a:t>TUE May-17 AM0 </a:t>
            </a:r>
            <a:endParaRPr lang="de-DE" sz="2400" dirty="0"/>
          </a:p>
          <a:p>
            <a:pPr marL="457200" lvl="1" indent="-457200" algn="just">
              <a:spcBef>
                <a:spcPts val="0"/>
              </a:spcBef>
              <a:spcAft>
                <a:spcPts val="600"/>
              </a:spcAft>
              <a:buFont typeface="Arial" panose="020B0604020202020204" pitchFamily="34" charset="0"/>
              <a:buChar char="•"/>
              <a:defRPr/>
            </a:pPr>
            <a:r>
              <a:rPr lang="de-DE" sz="2800" b="1" dirty="0" smtClean="0"/>
              <a:t>Major </a:t>
            </a:r>
            <a:r>
              <a:rPr lang="de-DE" sz="2800" b="1" dirty="0" err="1" smtClean="0"/>
              <a:t>achievements</a:t>
            </a:r>
            <a:endParaRPr lang="de-DE" sz="2800" b="1" dirty="0" smtClean="0"/>
          </a:p>
          <a:p>
            <a:pPr marL="719138" lvl="1" indent="-342900" algn="just">
              <a:spcBef>
                <a:spcPts val="0"/>
              </a:spcBef>
              <a:spcAft>
                <a:spcPts val="600"/>
              </a:spcAft>
              <a:buFont typeface="Symbol" panose="05050102010706020507" pitchFamily="18" charset="2"/>
              <a:buChar char="-"/>
              <a:defRPr/>
            </a:pPr>
            <a:r>
              <a:rPr lang="de-DE" dirty="0"/>
              <a:t>93/94 </a:t>
            </a:r>
            <a:r>
              <a:rPr lang="de-DE" dirty="0" smtClean="0"/>
              <a:t>SA </a:t>
            </a:r>
            <a:r>
              <a:rPr lang="de-DE" dirty="0" err="1" smtClean="0"/>
              <a:t>ballot</a:t>
            </a:r>
            <a:r>
              <a:rPr lang="de-DE" dirty="0" smtClean="0"/>
              <a:t> </a:t>
            </a:r>
            <a:r>
              <a:rPr lang="de-DE" dirty="0" err="1" smtClean="0"/>
              <a:t>comments</a:t>
            </a:r>
            <a:r>
              <a:rPr lang="de-DE" dirty="0" smtClean="0"/>
              <a:t> </a:t>
            </a:r>
            <a:r>
              <a:rPr lang="de-DE" dirty="0" err="1" smtClean="0"/>
              <a:t>against</a:t>
            </a:r>
            <a:r>
              <a:rPr lang="de-DE" dirty="0" smtClean="0"/>
              <a:t> D6.0 </a:t>
            </a:r>
            <a:r>
              <a:rPr lang="de-DE" dirty="0" err="1" smtClean="0"/>
              <a:t>were</a:t>
            </a:r>
            <a:r>
              <a:rPr lang="de-DE" dirty="0" smtClean="0"/>
              <a:t> </a:t>
            </a:r>
            <a:r>
              <a:rPr lang="de-DE" dirty="0" err="1" smtClean="0"/>
              <a:t>resolved</a:t>
            </a:r>
            <a:endParaRPr lang="de-DE" dirty="0"/>
          </a:p>
          <a:p>
            <a:pPr marL="719138" lvl="1" indent="-342900" algn="just">
              <a:spcBef>
                <a:spcPts val="0"/>
              </a:spcBef>
              <a:spcAft>
                <a:spcPts val="600"/>
              </a:spcAft>
              <a:buFont typeface="Symbol" panose="05050102010706020507" pitchFamily="18" charset="2"/>
              <a:buChar char="-"/>
              <a:defRPr/>
            </a:pPr>
            <a:r>
              <a:rPr lang="de-DE" dirty="0" err="1" smtClean="0"/>
              <a:t>Consented</a:t>
            </a:r>
            <a:r>
              <a:rPr lang="de-DE" dirty="0" smtClean="0"/>
              <a:t>: Major </a:t>
            </a:r>
            <a:r>
              <a:rPr lang="de-DE" dirty="0" err="1"/>
              <a:t>text</a:t>
            </a:r>
            <a:r>
              <a:rPr lang="de-DE" dirty="0"/>
              <a:t> </a:t>
            </a:r>
            <a:r>
              <a:rPr lang="de-DE" dirty="0" err="1"/>
              <a:t>updates</a:t>
            </a:r>
            <a:r>
              <a:rPr lang="de-DE" dirty="0"/>
              <a:t> on MAC (flexible </a:t>
            </a:r>
            <a:r>
              <a:rPr lang="de-DE" dirty="0" err="1"/>
              <a:t>beacon</a:t>
            </a:r>
            <a:r>
              <a:rPr lang="de-DE" dirty="0"/>
              <a:t> </a:t>
            </a:r>
            <a:r>
              <a:rPr lang="de-DE" dirty="0" err="1" smtClean="0"/>
              <a:t>position</a:t>
            </a:r>
            <a:r>
              <a:rPr lang="de-DE" dirty="0" smtClean="0"/>
              <a:t>)</a:t>
            </a:r>
            <a:endParaRPr lang="de-DE" dirty="0"/>
          </a:p>
          <a:p>
            <a:pPr marL="719138" lvl="1" indent="-342900" algn="just">
              <a:spcBef>
                <a:spcPts val="0"/>
              </a:spcBef>
              <a:spcAft>
                <a:spcPts val="600"/>
              </a:spcAft>
              <a:buFont typeface="Symbol" panose="05050102010706020507" pitchFamily="18" charset="2"/>
              <a:buChar char="-"/>
              <a:defRPr/>
            </a:pPr>
            <a:r>
              <a:rPr lang="de-DE" dirty="0" err="1" smtClean="0"/>
              <a:t>Mostly</a:t>
            </a:r>
            <a:r>
              <a:rPr lang="de-DE" dirty="0" smtClean="0"/>
              <a:t> </a:t>
            </a:r>
            <a:r>
              <a:rPr lang="de-DE" dirty="0" err="1" smtClean="0"/>
              <a:t>consented</a:t>
            </a:r>
            <a:r>
              <a:rPr lang="de-DE" dirty="0" smtClean="0"/>
              <a:t>: TG13 PICS</a:t>
            </a:r>
            <a:endParaRPr lang="de-DE" dirty="0"/>
          </a:p>
          <a:p>
            <a:pPr marL="719138" lvl="1" indent="-342900" algn="just">
              <a:spcBef>
                <a:spcPts val="0"/>
              </a:spcBef>
              <a:spcAft>
                <a:spcPts val="600"/>
              </a:spcAft>
              <a:buFont typeface="Symbol" panose="05050102010706020507" pitchFamily="18" charset="2"/>
              <a:buChar char="-"/>
              <a:defRPr/>
            </a:pPr>
            <a:r>
              <a:rPr lang="de-DE" dirty="0" smtClean="0"/>
              <a:t>TBD: </a:t>
            </a:r>
            <a:r>
              <a:rPr lang="de-DE" dirty="0" err="1" smtClean="0"/>
              <a:t>Reinsert</a:t>
            </a:r>
            <a:r>
              <a:rPr lang="de-DE" dirty="0" smtClean="0"/>
              <a:t> </a:t>
            </a:r>
            <a:r>
              <a:rPr lang="de-DE" dirty="0" err="1"/>
              <a:t>removed</a:t>
            </a:r>
            <a:r>
              <a:rPr lang="de-DE" dirty="0"/>
              <a:t> </a:t>
            </a:r>
            <a:r>
              <a:rPr lang="de-DE" dirty="0" err="1"/>
              <a:t>text</a:t>
            </a:r>
            <a:r>
              <a:rPr lang="de-DE" dirty="0"/>
              <a:t> (LB PHY, </a:t>
            </a:r>
            <a:r>
              <a:rPr lang="de-DE" dirty="0" err="1"/>
              <a:t>polling</a:t>
            </a:r>
            <a:r>
              <a:rPr lang="de-DE" dirty="0"/>
              <a:t> </a:t>
            </a:r>
            <a:r>
              <a:rPr lang="de-DE" dirty="0" smtClean="0"/>
              <a:t>MAC)</a:t>
            </a:r>
            <a:endParaRPr lang="de-DE" dirty="0"/>
          </a:p>
          <a:p>
            <a:pPr indent="-742950" algn="just">
              <a:spcBef>
                <a:spcPts val="0"/>
              </a:spcBef>
              <a:spcAft>
                <a:spcPts val="600"/>
              </a:spcAft>
              <a:buFont typeface="Arial" panose="020B0604020202020204" pitchFamily="34" charset="0"/>
              <a:buChar char="•"/>
              <a:defRPr/>
            </a:pPr>
            <a:endParaRPr lang="de-DE" sz="2000" b="1"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5</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achievements this week</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J</a:t>
            </a:r>
            <a:r>
              <a:rPr lang="de-DE" dirty="0" smtClean="0"/>
              <a:t>oint </a:t>
            </a:r>
            <a:r>
              <a:rPr lang="de-DE" dirty="0" err="1" smtClean="0"/>
              <a:t>meeting</a:t>
            </a:r>
            <a:r>
              <a:rPr lang="de-DE" dirty="0" smtClean="0"/>
              <a:t> </a:t>
            </a:r>
            <a:r>
              <a:rPr lang="de-DE" dirty="0" err="1" smtClean="0"/>
              <a:t>with</a:t>
            </a:r>
            <a:r>
              <a:rPr lang="de-DE" dirty="0" smtClean="0"/>
              <a:t> 802.1</a:t>
            </a:r>
            <a:endParaRPr lang="de-DE" dirty="0"/>
          </a:p>
        </p:txBody>
      </p:sp>
      <p:sp>
        <p:nvSpPr>
          <p:cNvPr id="3" name="Inhaltsplatzhalter 2"/>
          <p:cNvSpPr>
            <a:spLocks noGrp="1"/>
          </p:cNvSpPr>
          <p:nvPr>
            <p:ph idx="1"/>
          </p:nvPr>
        </p:nvSpPr>
        <p:spPr/>
        <p:txBody>
          <a:bodyPr/>
          <a:lstStyle/>
          <a:p>
            <a:r>
              <a:rPr lang="de-DE" dirty="0" smtClean="0"/>
              <a:t>TG 13 </a:t>
            </a:r>
            <a:r>
              <a:rPr lang="de-DE" dirty="0" err="1" smtClean="0"/>
              <a:t>slides</a:t>
            </a:r>
            <a:r>
              <a:rPr lang="de-DE" dirty="0" smtClean="0"/>
              <a:t> in </a:t>
            </a:r>
            <a:r>
              <a:rPr lang="de-DE" dirty="0" err="1" smtClean="0"/>
              <a:t>doc</a:t>
            </a:r>
            <a:r>
              <a:rPr lang="de-DE" dirty="0" smtClean="0"/>
              <a:t>. 15-22/0271r1</a:t>
            </a:r>
          </a:p>
          <a:p>
            <a:pPr lvl="1"/>
            <a:r>
              <a:rPr lang="de-DE" dirty="0" err="1" smtClean="0"/>
              <a:t>Questions</a:t>
            </a:r>
            <a:r>
              <a:rPr lang="de-DE" dirty="0" smtClean="0"/>
              <a:t> on </a:t>
            </a:r>
          </a:p>
          <a:p>
            <a:pPr lvl="2"/>
            <a:r>
              <a:rPr lang="de-DE" dirty="0" err="1" smtClean="0"/>
              <a:t>Ethertype</a:t>
            </a:r>
            <a:endParaRPr lang="de-DE" dirty="0" smtClean="0"/>
          </a:p>
          <a:p>
            <a:pPr lvl="2"/>
            <a:r>
              <a:rPr lang="de-DE" dirty="0" smtClean="0"/>
              <a:t>Handling </a:t>
            </a:r>
            <a:r>
              <a:rPr lang="de-DE" dirty="0" err="1" smtClean="0"/>
              <a:t>of</a:t>
            </a:r>
            <a:r>
              <a:rPr lang="de-DE" dirty="0" smtClean="0"/>
              <a:t> </a:t>
            </a:r>
            <a:r>
              <a:rPr lang="de-DE" dirty="0" err="1" smtClean="0"/>
              <a:t>multicast</a:t>
            </a:r>
            <a:endParaRPr lang="de-DE" dirty="0" smtClean="0"/>
          </a:p>
          <a:p>
            <a:pPr lvl="2"/>
            <a:r>
              <a:rPr lang="de-DE" dirty="0" smtClean="0"/>
              <a:t>TSN </a:t>
            </a:r>
            <a:r>
              <a:rPr lang="de-DE" dirty="0" err="1" smtClean="0"/>
              <a:t>support</a:t>
            </a:r>
            <a:endParaRPr lang="de-DE" dirty="0" smtClean="0"/>
          </a:p>
          <a:p>
            <a:pPr lvl="2"/>
            <a:r>
              <a:rPr lang="de-DE" dirty="0" err="1" smtClean="0"/>
              <a:t>What</a:t>
            </a:r>
            <a:r>
              <a:rPr lang="de-DE" dirty="0" smtClean="0"/>
              <a:t> </a:t>
            </a:r>
            <a:r>
              <a:rPr lang="de-DE" dirty="0" err="1" smtClean="0"/>
              <a:t>to</a:t>
            </a:r>
            <a:r>
              <a:rPr lang="de-DE" dirty="0" smtClean="0"/>
              <a:t> </a:t>
            </a:r>
            <a:r>
              <a:rPr lang="de-DE" dirty="0" err="1" smtClean="0"/>
              <a:t>learn</a:t>
            </a:r>
            <a:r>
              <a:rPr lang="de-DE" dirty="0" smtClean="0"/>
              <a:t> </a:t>
            </a:r>
            <a:r>
              <a:rPr lang="de-DE" dirty="0" err="1" smtClean="0"/>
              <a:t>from</a:t>
            </a:r>
            <a:r>
              <a:rPr lang="de-DE" dirty="0" smtClean="0"/>
              <a:t> 802.3 TDMA PON</a:t>
            </a:r>
          </a:p>
          <a:p>
            <a:pPr lvl="1"/>
            <a:r>
              <a:rPr lang="de-DE" dirty="0" err="1" smtClean="0"/>
              <a:t>Answers</a:t>
            </a:r>
            <a:r>
              <a:rPr lang="de-DE" dirty="0" smtClean="0"/>
              <a:t> </a:t>
            </a:r>
            <a:r>
              <a:rPr lang="de-DE" dirty="0" err="1" smtClean="0"/>
              <a:t>were</a:t>
            </a:r>
            <a:r>
              <a:rPr lang="de-DE" dirty="0" smtClean="0"/>
              <a:t> </a:t>
            </a:r>
            <a:r>
              <a:rPr lang="de-DE" dirty="0" err="1" smtClean="0"/>
              <a:t>provided</a:t>
            </a:r>
            <a:r>
              <a:rPr lang="de-DE" dirty="0" smtClean="0"/>
              <a:t> </a:t>
            </a:r>
            <a:r>
              <a:rPr lang="de-DE" dirty="0" err="1" smtClean="0"/>
              <a:t>and</a:t>
            </a:r>
            <a:r>
              <a:rPr lang="de-DE" dirty="0" smtClean="0"/>
              <a:t> </a:t>
            </a:r>
            <a:r>
              <a:rPr lang="de-DE" dirty="0" err="1" smtClean="0"/>
              <a:t>discussed</a:t>
            </a:r>
            <a:endParaRPr lang="de-DE" dirty="0" smtClean="0"/>
          </a:p>
          <a:p>
            <a:r>
              <a:rPr lang="de-DE" dirty="0" smtClean="0"/>
              <a:t>Meeting </a:t>
            </a:r>
            <a:r>
              <a:rPr lang="de-DE" dirty="0" err="1" smtClean="0"/>
              <a:t>Minutes</a:t>
            </a:r>
            <a:r>
              <a:rPr lang="de-DE" dirty="0" smtClean="0"/>
              <a:t> in </a:t>
            </a:r>
            <a:r>
              <a:rPr lang="de-DE" dirty="0" err="1" smtClean="0"/>
              <a:t>doc</a:t>
            </a:r>
            <a:r>
              <a:rPr lang="de-DE" dirty="0" smtClean="0"/>
              <a:t>. 15-22/0273r0</a:t>
            </a: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839166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P802.15.13_D7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Sang-</a:t>
            </a:r>
            <a:r>
              <a:rPr lang="en-US" sz="1800" b="1" dirty="0" err="1" smtClean="0"/>
              <a:t>Kyu</a:t>
            </a:r>
            <a:r>
              <a:rPr lang="en-US" sz="1800" b="1" dirty="0" smtClean="0"/>
              <a:t> Lim	</a:t>
            </a:r>
          </a:p>
          <a:p>
            <a:pPr marL="457200" lvl="1" indent="0">
              <a:buNone/>
            </a:pPr>
            <a:r>
              <a:rPr lang="en-US" sz="1800" b="1" dirty="0" smtClean="0"/>
              <a:t>Second:	Joerg Robert</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a:t>
            </a:r>
            <a:r>
              <a:rPr lang="en-US" sz="1800" b="0" i="1" dirty="0" smtClean="0"/>
              <a:t>that </a:t>
            </a:r>
            <a:r>
              <a:rPr lang="en-US" sz="1800" b="0" i="1" dirty="0"/>
              <a:t>802.15 WG approves the formation of a Comment Resolution Group (CRG) for the Standards Association balloting of the </a:t>
            </a:r>
            <a:r>
              <a:rPr lang="en-US" sz="1800" b="0" i="1" dirty="0" smtClean="0"/>
              <a:t>P802.15.13_D7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smtClean="0"/>
              <a:t>Volker Jungnickel</a:t>
            </a:r>
            <a:r>
              <a:rPr lang="en-US" sz="1800" b="1" dirty="0" smtClean="0"/>
              <a:t>	</a:t>
            </a:r>
          </a:p>
          <a:p>
            <a:pPr marL="457200" lvl="1" indent="0">
              <a:buNone/>
            </a:pPr>
            <a:r>
              <a:rPr lang="en-US" sz="1800" b="1" dirty="0" smtClean="0"/>
              <a:t>Second:	</a:t>
            </a:r>
            <a:r>
              <a:rPr lang="en-US" sz="1800" b="1" dirty="0" smtClean="0"/>
              <a:t>Ben Rolfe</a:t>
            </a:r>
            <a:endParaRPr lang="en-US" sz="1800" dirty="0" smtClean="0"/>
          </a:p>
          <a:p>
            <a:pPr marL="457200" lvl="1" indent="0">
              <a:buNone/>
            </a:pPr>
            <a:endParaRPr lang="en-US" sz="1800" dirty="0" smtClean="0"/>
          </a:p>
          <a:p>
            <a:pPr marL="457200" lvl="1" indent="0">
              <a:buNone/>
            </a:pPr>
            <a:r>
              <a:rPr lang="en-US" sz="1800" dirty="0" smtClean="0"/>
              <a:t>Result: Y / N / A : 34 / 0 / 3</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6119899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30 May </a:t>
            </a:r>
            <a:r>
              <a:rPr lang="de-DE" dirty="0"/>
              <a:t>2022, </a:t>
            </a:r>
            <a:r>
              <a:rPr lang="de-DE" dirty="0" smtClean="0"/>
              <a:t>11:00-12.30 </a:t>
            </a:r>
            <a:r>
              <a:rPr lang="de-DE" dirty="0"/>
              <a:t>CET </a:t>
            </a:r>
            <a:r>
              <a:rPr lang="de-DE" dirty="0" smtClean="0"/>
              <a:t>(5:00-6:30 </a:t>
            </a:r>
            <a:r>
              <a:rPr lang="de-DE" dirty="0"/>
              <a:t>ET, </a:t>
            </a:r>
            <a:r>
              <a:rPr lang="de-DE" dirty="0" smtClean="0"/>
              <a:t>18:00-19:30 </a:t>
            </a:r>
            <a:r>
              <a:rPr lang="de-DE" dirty="0"/>
              <a:t>KT)</a:t>
            </a:r>
          </a:p>
          <a:p>
            <a:pPr marL="800100" lvl="1"/>
            <a:r>
              <a:rPr lang="de-DE" dirty="0" smtClean="0"/>
              <a:t>  6 June </a:t>
            </a:r>
            <a:r>
              <a:rPr lang="de-DE" dirty="0"/>
              <a:t>2022, 11:00-12.30 CET (5:00-6:30 ET, 18:00-19:30 KT)</a:t>
            </a:r>
          </a:p>
          <a:p>
            <a:pPr marL="800100" lvl="1"/>
            <a:r>
              <a:rPr lang="de-DE" dirty="0" smtClean="0"/>
              <a:t>13 June </a:t>
            </a:r>
            <a:r>
              <a:rPr lang="de-DE" dirty="0"/>
              <a:t>2022, 11:00-12.30 CET (5:00-6:30 ET, 18:00-19:30 KT)</a:t>
            </a:r>
          </a:p>
          <a:p>
            <a:pPr marL="800100" lvl="1"/>
            <a:r>
              <a:rPr lang="de-DE" dirty="0" smtClean="0"/>
              <a:t>20 June 2022</a:t>
            </a:r>
            <a:r>
              <a:rPr lang="de-DE" dirty="0"/>
              <a:t>, 11:00-12.30 CET (5:00-6:30 ET, 18:00-19:30 KT</a:t>
            </a:r>
            <a:r>
              <a:rPr lang="de-DE" dirty="0" smtClean="0"/>
              <a:t>)</a:t>
            </a:r>
          </a:p>
          <a:p>
            <a:pPr marL="800100" lvl="1"/>
            <a:r>
              <a:rPr lang="de-DE" dirty="0" smtClean="0"/>
              <a:t>27 </a:t>
            </a:r>
            <a:r>
              <a:rPr lang="de-DE" dirty="0"/>
              <a:t>June 2022, 11:00-12.30 CET (5:00-6:30 ET, 18:00-19:30 KT</a:t>
            </a:r>
            <a:r>
              <a:rPr lang="de-DE" dirty="0" smtClean="0"/>
              <a:t>)</a:t>
            </a:r>
          </a:p>
          <a:p>
            <a:pPr marL="800100" lvl="1"/>
            <a:r>
              <a:rPr lang="de-DE" dirty="0" smtClean="0"/>
              <a:t>  4 </a:t>
            </a:r>
            <a:r>
              <a:rPr lang="de-DE" dirty="0" err="1" smtClean="0"/>
              <a:t>July</a:t>
            </a:r>
            <a:r>
              <a:rPr lang="de-DE" dirty="0" smtClean="0"/>
              <a:t> </a:t>
            </a:r>
            <a:r>
              <a:rPr lang="de-DE" dirty="0"/>
              <a:t>2022, 11:00-12.30 CET (5:00-6:30 ET, 18:00-19:30 KT)</a:t>
            </a:r>
          </a:p>
          <a:p>
            <a:pPr marL="800100" lvl="1"/>
            <a:r>
              <a:rPr lang="de-DE" sz="2400" dirty="0" smtClean="0"/>
              <a:t> </a:t>
            </a:r>
            <a:r>
              <a:rPr lang="de-DE" sz="2400" dirty="0" err="1" smtClean="0"/>
              <a:t>meetings</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9</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909</Words>
  <Application>Microsoft Office PowerPoint</Application>
  <PresentationFormat>Bildschirmpräsentation (4:3)</PresentationFormat>
  <Paragraphs>131</Paragraphs>
  <Slides>11</Slides>
  <Notes>5</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11</vt:i4>
      </vt:variant>
    </vt:vector>
  </HeadingPairs>
  <TitlesOfParts>
    <vt:vector size="19" baseType="lpstr">
      <vt:lpstr>MS PGothic</vt:lpstr>
      <vt:lpstr>MS PGothic</vt:lpstr>
      <vt:lpstr>Arial</vt:lpstr>
      <vt:lpstr>Symbol</vt:lpstr>
      <vt:lpstr>Times New Roman</vt:lpstr>
      <vt:lpstr>Wingdings</vt:lpstr>
      <vt:lpstr>802-11-Submission</vt:lpstr>
      <vt:lpstr>Document</vt:lpstr>
      <vt:lpstr>IEEE 802.15 TG13  Multi-Gbit/s Optical Wireless Communication  May 2022 Closing Report</vt:lpstr>
      <vt:lpstr>PowerPoint-Präsentation</vt:lpstr>
      <vt:lpstr>PowerPoint-Präsentation</vt:lpstr>
      <vt:lpstr>TG13 SA ballot status</vt:lpstr>
      <vt:lpstr>PowerPoint-Präsentation</vt:lpstr>
      <vt:lpstr>Joint meeting with 802.1</vt:lpstr>
      <vt:lpstr>TG 13 Motion to reconfirm CRG</vt:lpstr>
      <vt:lpstr>WG Motion to reconfirm CRG</vt:lpstr>
      <vt:lpstr>Plan for CRG Telcos</vt:lpstr>
      <vt:lpstr>Plan for finalization of TG13 Spec</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5912</cp:revision>
  <cp:lastPrinted>2014-11-04T15:04:57Z</cp:lastPrinted>
  <dcterms:created xsi:type="dcterms:W3CDTF">2007-04-17T18:10:23Z</dcterms:created>
  <dcterms:modified xsi:type="dcterms:W3CDTF">2022-05-18T14:29:49Z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