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5"/>
  </p:sldMasterIdLst>
  <p:notesMasterIdLst>
    <p:notesMasterId r:id="rId49"/>
  </p:notesMasterIdLst>
  <p:handoutMasterIdLst>
    <p:handoutMasterId r:id="rId50"/>
  </p:handoutMasterIdLst>
  <p:sldIdLst>
    <p:sldId id="259" r:id="rId6"/>
    <p:sldId id="258" r:id="rId7"/>
    <p:sldId id="985" r:id="rId8"/>
    <p:sldId id="953" r:id="rId9"/>
    <p:sldId id="954" r:id="rId10"/>
    <p:sldId id="951" r:id="rId11"/>
    <p:sldId id="955" r:id="rId12"/>
    <p:sldId id="956" r:id="rId13"/>
    <p:sldId id="957" r:id="rId14"/>
    <p:sldId id="958" r:id="rId15"/>
    <p:sldId id="989" r:id="rId16"/>
    <p:sldId id="990" r:id="rId17"/>
    <p:sldId id="991" r:id="rId18"/>
    <p:sldId id="992" r:id="rId19"/>
    <p:sldId id="993" r:id="rId20"/>
    <p:sldId id="994" r:id="rId21"/>
    <p:sldId id="995" r:id="rId22"/>
    <p:sldId id="996" r:id="rId23"/>
    <p:sldId id="997" r:id="rId24"/>
    <p:sldId id="998" r:id="rId25"/>
    <p:sldId id="999" r:id="rId26"/>
    <p:sldId id="962" r:id="rId27"/>
    <p:sldId id="963" r:id="rId28"/>
    <p:sldId id="964" r:id="rId29"/>
    <p:sldId id="965" r:id="rId30"/>
    <p:sldId id="966" r:id="rId31"/>
    <p:sldId id="961" r:id="rId32"/>
    <p:sldId id="967" r:id="rId33"/>
    <p:sldId id="969" r:id="rId34"/>
    <p:sldId id="972" r:id="rId35"/>
    <p:sldId id="976" r:id="rId36"/>
    <p:sldId id="981" r:id="rId37"/>
    <p:sldId id="982" r:id="rId38"/>
    <p:sldId id="983" r:id="rId39"/>
    <p:sldId id="978" r:id="rId40"/>
    <p:sldId id="979" r:id="rId41"/>
    <p:sldId id="980" r:id="rId42"/>
    <p:sldId id="984" r:id="rId43"/>
    <p:sldId id="977" r:id="rId44"/>
    <p:sldId id="975" r:id="rId45"/>
    <p:sldId id="988" r:id="rId46"/>
    <p:sldId id="974" r:id="rId47"/>
    <p:sldId id="960" r:id="rId4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49688-9B67-4F90-8EF2-FE38B407F0B1}" vWet="9" dt="2022-05-17T18:46:51.986"/>
    <p1510:client id="{2EA02610-73F3-9B46-A862-74ACC5F8F796}" v="6" dt="2022-05-17T18:19:42.066"/>
    <p1510:client id="{85300185-9AF3-4159-AB9A-78AD7CACF21F}" v="113" vWet="124" dt="2022-05-17T18:46:49.477"/>
    <p1510:client id="{B1B7E959-BFAC-2B7B-40CB-02A3FB1DC754}" v="2959" dt="2022-05-17T12:28:57.623"/>
    <p1510:client id="{C5B8E837-6F0B-7947-8A07-80DFC028602C}" v="445" dt="2022-05-17T18:47:41.409"/>
    <p1510:client id="{DFC22000-510A-4738-AD7A-6CEE16D04185}" v="1" dt="2022-05-17T14:07:07.359"/>
    <p1510:client id="{E10C2ECB-B259-2373-7066-5B5350D3A492}" v="581" dt="2022-05-17T20:35:59.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2"/>
    <p:restoredTop sz="94830"/>
  </p:normalViewPr>
  <p:slideViewPr>
    <p:cSldViewPr>
      <p:cViewPr varScale="1">
        <p:scale>
          <a:sx n="121" d="100"/>
          <a:sy n="121" d="100"/>
        </p:scale>
        <p:origin x="204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May 2022</a:t>
            </a:r>
          </a:p>
        </p:txBody>
      </p:sp>
      <p:sp>
        <p:nvSpPr>
          <p:cNvPr id="5" name="Footer Placeholder 4"/>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May 2022</a:t>
            </a:r>
          </a:p>
        </p:txBody>
      </p:sp>
      <p:sp>
        <p:nvSpPr>
          <p:cNvPr id="5" name="Footer Placeholder 4"/>
          <p:cNvSpPr>
            <a:spLocks noGrp="1"/>
          </p:cNvSpPr>
          <p:nvPr>
            <p:ph type="ftr" sz="quarter" idx="11"/>
          </p:nvPr>
        </p:nvSpPr>
        <p:spPr/>
        <p:txBody>
          <a:bodyPr/>
          <a:lstStyle>
            <a:lvl1pPr>
              <a:defRPr/>
            </a:lvl1pPr>
          </a:lstStyle>
          <a:p>
            <a:r>
              <a:rPr lang="en-US" altLang="en-US" dirty="0" err="1"/>
              <a:t>Wisland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May 2022</a:t>
            </a:r>
          </a:p>
        </p:txBody>
      </p:sp>
      <p:sp>
        <p:nvSpPr>
          <p:cNvPr id="5" name="Footer Placeholder 4"/>
          <p:cNvSpPr>
            <a:spLocks noGrp="1"/>
          </p:cNvSpPr>
          <p:nvPr>
            <p:ph type="ftr" sz="quarter" idx="11"/>
          </p:nvPr>
        </p:nvSpPr>
        <p:spPr/>
        <p:txBody>
          <a:bodyPr/>
          <a:lstStyle>
            <a:lvl1pPr>
              <a:defRPr/>
            </a:lvl1pPr>
          </a:lstStyle>
          <a:p>
            <a:r>
              <a:rPr lang="en-US" altLang="en-US" dirty="0" err="1"/>
              <a:t>Wisland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May 2022</a:t>
            </a:r>
          </a:p>
        </p:txBody>
      </p:sp>
      <p:sp>
        <p:nvSpPr>
          <p:cNvPr id="5" name="Footer Placeholder 4"/>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7FFA85FD-E192-4C2D-9860-28C59D48001D}" type="slidenum">
              <a:rPr lang="en-US" altLang="en-US"/>
              <a:pPr/>
              <a:t>‹#›</a:t>
            </a:fld>
            <a:endParaRPr lang="en-US" altLang="en-US"/>
          </a:p>
        </p:txBody>
      </p:sp>
    </p:spTree>
    <p:extLst>
      <p:ext uri="{BB962C8B-B14F-4D97-AF65-F5344CB8AC3E}">
        <p14:creationId xmlns:p14="http://schemas.microsoft.com/office/powerpoint/2010/main" val="29460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May 2022</a:t>
            </a:r>
          </a:p>
        </p:txBody>
      </p:sp>
      <p:sp>
        <p:nvSpPr>
          <p:cNvPr id="5" name="Footer Placeholder 4"/>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May 2022</a:t>
            </a:r>
          </a:p>
        </p:txBody>
      </p:sp>
      <p:sp>
        <p:nvSpPr>
          <p:cNvPr id="6" name="Footer Placeholder 5"/>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May 2022</a:t>
            </a:r>
          </a:p>
        </p:txBody>
      </p:sp>
      <p:sp>
        <p:nvSpPr>
          <p:cNvPr id="8" name="Footer Placeholder 7"/>
          <p:cNvSpPr>
            <a:spLocks noGrp="1"/>
          </p:cNvSpPr>
          <p:nvPr>
            <p:ph type="ftr" sz="quarter" idx="11"/>
          </p:nvPr>
        </p:nvSpPr>
        <p:spPr/>
        <p:txBody>
          <a:bodyPr/>
          <a:lstStyle>
            <a:lvl1pPr>
              <a:defRPr/>
            </a:lvl1pPr>
          </a:lstStyle>
          <a:p>
            <a:r>
              <a:rPr lang="en-US" altLang="en-US" dirty="0" err="1"/>
              <a:t>Wisland</a:t>
            </a:r>
            <a:r>
              <a:rPr lang="en-US" altLang="en-US" dirty="0"/>
              <a:t>, et al., </a:t>
            </a:r>
            <a:r>
              <a:rPr lang="en-US" altLang="en-US" dirty="0" err="1"/>
              <a:t>Novelda</a:t>
            </a:r>
            <a:r>
              <a:rPr lang="en-US" altLang="en-US" dirty="0"/>
              <a:t> AS</a:t>
            </a:r>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May 2022</a:t>
            </a:r>
          </a:p>
        </p:txBody>
      </p:sp>
      <p:sp>
        <p:nvSpPr>
          <p:cNvPr id="4" name="Footer Placeholder 3"/>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altLang="en-US" dirty="0"/>
              <a:t>May 2022</a:t>
            </a:r>
          </a:p>
        </p:txBody>
      </p:sp>
      <p:sp>
        <p:nvSpPr>
          <p:cNvPr id="3" name="Footer Placeholder 2"/>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May 2022</a:t>
            </a:r>
          </a:p>
        </p:txBody>
      </p:sp>
      <p:sp>
        <p:nvSpPr>
          <p:cNvPr id="6" name="Footer Placeholder 5"/>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May 2022</a:t>
            </a:r>
          </a:p>
        </p:txBody>
      </p:sp>
      <p:sp>
        <p:nvSpPr>
          <p:cNvPr id="6" name="Footer Placeholder 5"/>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a:t>May 2022</a:t>
            </a:r>
          </a:p>
        </p:txBody>
      </p:sp>
      <p:sp>
        <p:nvSpPr>
          <p:cNvPr id="1029" name="Rectangle 5"/>
          <p:cNvSpPr>
            <a:spLocks noGrp="1" noChangeArrowheads="1"/>
          </p:cNvSpPr>
          <p:nvPr>
            <p:ph type="ftr" sz="quarter" idx="3"/>
          </p:nvPr>
        </p:nvSpPr>
        <p:spPr bwMode="auto">
          <a:xfrm>
            <a:off x="5508104"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&lt;15-22-</a:t>
            </a:r>
            <a:r>
              <a:rPr lang="nb-NO" sz="1400" b="1" i="0" u="none" strike="noStrike" kern="1200">
                <a:solidFill>
                  <a:schemeClr val="tx1"/>
                </a:solidFill>
                <a:effectLst/>
                <a:latin typeface="Times New Roman" pitchFamily="18" charset="0"/>
                <a:ea typeface="+mn-ea"/>
                <a:cs typeface="+mn-cs"/>
              </a:rPr>
              <a:t>0308-00-04ab</a:t>
            </a:r>
            <a:r>
              <a:rPr lang="en-US" altLang="en-US" sz="1400" b="1"/>
              <a:t>&gt;</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16539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May 2022</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1</a:t>
            </a:fld>
            <a:endParaRPr lang="en-US" altLang="en-US"/>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latin typeface="Times New Roman"/>
                <a:cs typeface="Times New Roman"/>
              </a:rPr>
              <a:t>Submission Title:</a:t>
            </a:r>
            <a:r>
              <a:rPr lang="en-US" altLang="en-US" sz="1600" dirty="0">
                <a:solidFill>
                  <a:schemeClr val="tx2"/>
                </a:solidFill>
                <a:latin typeface="Times New Roman"/>
                <a:cs typeface="Times New Roman"/>
              </a:rPr>
              <a:t> [</a:t>
            </a:r>
            <a:r>
              <a:rPr lang="en-US" sz="1600" dirty="0">
                <a:latin typeface="Times New Roman"/>
                <a:cs typeface="Times New Roman"/>
              </a:rPr>
              <a:t>Air-Time Efficiency Improvements</a:t>
            </a:r>
            <a:r>
              <a:rPr lang="en-US" altLang="en-US" sz="1600" dirty="0">
                <a:latin typeface="Times New Roman"/>
                <a:cs typeface="Times New Roman"/>
              </a:rPr>
              <a:t>]	</a:t>
            </a:r>
          </a:p>
          <a:p>
            <a:r>
              <a:rPr lang="en-US" altLang="en-US" sz="1600" b="1" dirty="0">
                <a:latin typeface="Times New Roman"/>
                <a:cs typeface="Times New Roman"/>
              </a:rPr>
              <a:t>Date Submitted:</a:t>
            </a:r>
            <a:r>
              <a:rPr lang="en-US" altLang="en-US" dirty="0">
                <a:latin typeface="Times New Roman"/>
                <a:cs typeface="Times New Roman"/>
              </a:rPr>
              <a:t> </a:t>
            </a:r>
            <a:r>
              <a:rPr lang="en-US" altLang="en-US" sz="1600" dirty="0">
                <a:latin typeface="Times New Roman"/>
                <a:cs typeface="Times New Roman"/>
              </a:rPr>
              <a:t>[17 May, 2022]	</a:t>
            </a:r>
          </a:p>
          <a:p>
            <a:r>
              <a:rPr lang="en-US" altLang="en-US" sz="1600" b="1" dirty="0">
                <a:latin typeface="Times New Roman"/>
                <a:cs typeface="Times New Roman"/>
              </a:rPr>
              <a:t>Source:</a:t>
            </a:r>
            <a:r>
              <a:rPr lang="en-US" altLang="en-US" sz="1600" dirty="0">
                <a:latin typeface="Times New Roman"/>
                <a:cs typeface="Times New Roman"/>
              </a:rPr>
              <a:t> [</a:t>
            </a:r>
            <a:r>
              <a:rPr lang="en-US" altLang="en-US" sz="1600" dirty="0" err="1">
                <a:latin typeface="Times New Roman"/>
                <a:cs typeface="Times New Roman"/>
              </a:rPr>
              <a:t>Håkon</a:t>
            </a:r>
            <a:r>
              <a:rPr lang="en-US" altLang="en-US" sz="1600" dirty="0">
                <a:latin typeface="Times New Roman"/>
                <a:cs typeface="Times New Roman"/>
              </a:rPr>
              <a:t> A. </a:t>
            </a:r>
            <a:r>
              <a:rPr lang="en-US" altLang="en-US" sz="1600" dirty="0" err="1">
                <a:latin typeface="Times New Roman"/>
                <a:cs typeface="Times New Roman"/>
              </a:rPr>
              <a:t>Hjortland</a:t>
            </a:r>
            <a:r>
              <a:rPr lang="en-US" sz="1600" dirty="0">
                <a:latin typeface="Times New Roman"/>
                <a:cs typeface="Times New Roman"/>
              </a:rPr>
              <a:t>, Nikolaj Andersen, Kristian </a:t>
            </a:r>
            <a:r>
              <a:rPr lang="en-US" sz="1600" dirty="0" err="1">
                <a:latin typeface="Times New Roman"/>
                <a:cs typeface="Times New Roman"/>
              </a:rPr>
              <a:t>Granhaug</a:t>
            </a:r>
            <a:r>
              <a:rPr lang="en-US" sz="1600" dirty="0">
                <a:latin typeface="Times New Roman"/>
                <a:cs typeface="Times New Roman"/>
              </a:rPr>
              <a:t>, Dries </a:t>
            </a:r>
            <a:r>
              <a:rPr lang="en-US" sz="1600" dirty="0" err="1">
                <a:latin typeface="Times New Roman"/>
                <a:cs typeface="Times New Roman"/>
              </a:rPr>
              <a:t>Neirynck</a:t>
            </a:r>
            <a:r>
              <a:rPr lang="en-US" sz="1600" dirty="0">
                <a:latin typeface="Times New Roman"/>
                <a:cs typeface="Times New Roman"/>
              </a:rPr>
              <a:t>, Jan Roar Pleym</a:t>
            </a:r>
            <a:r>
              <a:rPr lang="en-US" altLang="en-US" sz="1600" dirty="0">
                <a:latin typeface="Times New Roman"/>
                <a:cs typeface="Times New Roman"/>
              </a:rPr>
              <a:t>, Dag T. </a:t>
            </a:r>
            <a:r>
              <a:rPr lang="en-US" altLang="en-US" sz="1600" dirty="0" err="1">
                <a:latin typeface="Times New Roman"/>
                <a:cs typeface="Times New Roman"/>
              </a:rPr>
              <a:t>Wisland</a:t>
            </a:r>
            <a:r>
              <a:rPr lang="en-US" altLang="en-US" sz="1600" dirty="0">
                <a:latin typeface="Times New Roman"/>
                <a:cs typeface="Times New Roman"/>
              </a:rPr>
              <a:t>] Company [</a:t>
            </a:r>
            <a:r>
              <a:rPr lang="en-US" altLang="en-US" sz="1600" dirty="0" err="1">
                <a:latin typeface="Times New Roman"/>
                <a:cs typeface="Times New Roman"/>
              </a:rPr>
              <a:t>Novelda</a:t>
            </a:r>
            <a:r>
              <a:rPr lang="en-US" altLang="en-US" sz="1600" dirty="0">
                <a:latin typeface="Times New Roman"/>
                <a:cs typeface="Times New Roman"/>
              </a:rPr>
              <a:t> AS]</a:t>
            </a:r>
          </a:p>
          <a:p>
            <a:endParaRPr lang="en-US" altLang="en-US" sz="1600" dirty="0"/>
          </a:p>
          <a:p>
            <a:r>
              <a:rPr lang="en-US" altLang="en-US" sz="1600" b="1" dirty="0">
                <a:latin typeface="Times New Roman"/>
                <a:cs typeface="Times New Roman"/>
              </a:rPr>
              <a:t>E-mail:</a:t>
            </a:r>
            <a:r>
              <a:rPr lang="en-US" altLang="en-US" sz="1600" dirty="0">
                <a:latin typeface="Times New Roman"/>
                <a:cs typeface="Times New Roman"/>
              </a:rPr>
              <a:t> [</a:t>
            </a:r>
            <a:r>
              <a:rPr lang="en-US" altLang="en-US" sz="1600" dirty="0" err="1">
                <a:latin typeface="Times New Roman"/>
                <a:cs typeface="Times New Roman"/>
              </a:rPr>
              <a:t>haakon.hjortland@novelda.com</a:t>
            </a:r>
            <a:r>
              <a:rPr lang="en-US" altLang="en-US" sz="1600" dirty="0">
                <a:latin typeface="Times New Roman"/>
                <a:cs typeface="Times New Roman"/>
              </a:rPr>
              <a:t>]</a:t>
            </a:r>
          </a:p>
          <a:p>
            <a:r>
              <a:rPr lang="en-US" altLang="en-US" sz="1600" dirty="0"/>
              <a:t>	</a:t>
            </a:r>
          </a:p>
          <a:p>
            <a:pPr>
              <a:spcBef>
                <a:spcPts val="600"/>
              </a:spcBef>
              <a:spcAft>
                <a:spcPts val="600"/>
              </a:spcAft>
            </a:pPr>
            <a:r>
              <a:rPr lang="en-US" altLang="en-US" sz="1600" b="1" dirty="0"/>
              <a:t>Re:</a:t>
            </a:r>
            <a:r>
              <a:rPr lang="en-US" altLang="en-US" sz="1600" dirty="0"/>
              <a:t> [Working Group input]</a:t>
            </a:r>
            <a:endParaRPr lang="en-US" altLang="en-US" dirty="0">
              <a:solidFill>
                <a:schemeClr val="tx2"/>
              </a:solidFill>
              <a:highlight>
                <a:srgbClr val="FFFF00"/>
              </a:highlight>
            </a:endParaRPr>
          </a:p>
          <a:p>
            <a:pPr>
              <a:spcBef>
                <a:spcPts val="600"/>
              </a:spcBef>
              <a:spcAft>
                <a:spcPts val="600"/>
              </a:spcAft>
            </a:pPr>
            <a:r>
              <a:rPr lang="en-US" altLang="en-US" sz="1600" b="1" dirty="0">
                <a:solidFill>
                  <a:schemeClr val="tx2"/>
                </a:solidFill>
                <a:latin typeface="Times New Roman"/>
                <a:cs typeface="Times New Roman"/>
              </a:rPr>
              <a:t>Abstract:</a:t>
            </a:r>
            <a:r>
              <a:rPr lang="en-US" altLang="en-US" sz="1600" dirty="0">
                <a:solidFill>
                  <a:schemeClr val="tx2"/>
                </a:solidFill>
                <a:latin typeface="Times New Roman"/>
                <a:cs typeface="Times New Roman"/>
              </a:rPr>
              <a:t>	[Presents pulse burst sensing, where bursts of pulses is transmitted instead of single pulses. Also presents the super packet, which uses the same transmitted energy to provide both communication, ranging, and sensing.]</a:t>
            </a: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4798-9465-101B-78CB-D5B68A7C763B}"/>
              </a:ext>
            </a:extLst>
          </p:cNvPr>
          <p:cNvSpPr>
            <a:spLocks noGrp="1"/>
          </p:cNvSpPr>
          <p:nvPr>
            <p:ph type="title"/>
          </p:nvPr>
        </p:nvSpPr>
        <p:spPr/>
        <p:txBody>
          <a:bodyPr/>
          <a:lstStyle/>
          <a:p>
            <a:r>
              <a:rPr lang="en-US" dirty="0">
                <a:ea typeface="+mj-lt"/>
                <a:cs typeface="+mj-lt"/>
              </a:rPr>
              <a:t>Shifted-Ipatov-Code Pulse Burst Sensing</a:t>
            </a:r>
            <a:endParaRPr lang="en-US" dirty="0">
              <a:cs typeface="Times New Roman"/>
            </a:endParaRPr>
          </a:p>
        </p:txBody>
      </p:sp>
      <p:sp>
        <p:nvSpPr>
          <p:cNvPr id="3" name="Content Placeholder 2">
            <a:extLst>
              <a:ext uri="{FF2B5EF4-FFF2-40B4-BE49-F238E27FC236}">
                <a16:creationId xmlns:a16="http://schemas.microsoft.com/office/drawing/2014/main" id="{AEB20FAA-410C-2E67-E860-416D68AE6ADB}"/>
              </a:ext>
            </a:extLst>
          </p:cNvPr>
          <p:cNvSpPr>
            <a:spLocks noGrp="1"/>
          </p:cNvSpPr>
          <p:nvPr>
            <p:ph idx="1"/>
          </p:nvPr>
        </p:nvSpPr>
        <p:spPr>
          <a:xfrm>
            <a:off x="685800" y="1981200"/>
            <a:ext cx="7772400" cy="4265427"/>
          </a:xfrm>
        </p:spPr>
        <p:txBody>
          <a:bodyPr/>
          <a:lstStyle/>
          <a:p>
            <a:r>
              <a:rPr lang="en-US" sz="1800" dirty="0">
                <a:cs typeface="Arial"/>
              </a:rPr>
              <a:t>Send multiple Ipatov sequences at once</a:t>
            </a:r>
          </a:p>
          <a:p>
            <a:pPr lvl="1"/>
            <a:r>
              <a:rPr lang="en-US" sz="1600" dirty="0">
                <a:cs typeface="Arial"/>
              </a:rPr>
              <a:t>Circular-shifted to avoid interference with each other</a:t>
            </a:r>
          </a:p>
          <a:p>
            <a:pPr lvl="1"/>
            <a:r>
              <a:rPr lang="en-US" sz="1600" dirty="0">
                <a:ea typeface="+mn-lt"/>
                <a:cs typeface="+mn-lt"/>
              </a:rPr>
              <a:t>Pulses separated by a few chip intervals</a:t>
            </a:r>
          </a:p>
          <a:p>
            <a:r>
              <a:rPr lang="en-US" sz="1800" dirty="0">
                <a:cs typeface="Arial"/>
              </a:rPr>
              <a:t>Add padding to ensure periodic cross-correlation between received signal and template. Can be done in one of three ways:</a:t>
            </a:r>
          </a:p>
          <a:p>
            <a:pPr lvl="1"/>
            <a:r>
              <a:rPr lang="en-US" sz="1600" dirty="0">
                <a:ea typeface="+mn-lt"/>
                <a:cs typeface="+mn-lt"/>
              </a:rPr>
              <a:t>Pad the transmitted sequences</a:t>
            </a:r>
            <a:endParaRPr lang="en-US" sz="1600" dirty="0">
              <a:cs typeface="Arial"/>
            </a:endParaRPr>
          </a:p>
          <a:p>
            <a:pPr lvl="1"/>
            <a:r>
              <a:rPr lang="en-US" sz="1600" dirty="0">
                <a:ea typeface="+mn-lt"/>
                <a:cs typeface="+mn-lt"/>
              </a:rPr>
              <a:t>Pad the cross-correlation template</a:t>
            </a:r>
          </a:p>
          <a:p>
            <a:pPr lvl="2"/>
            <a:r>
              <a:rPr lang="en-US" sz="1200" dirty="0">
                <a:cs typeface="Arial"/>
              </a:rPr>
              <a:t>Will then always integrate some noise-only samples, lowering the SNR</a:t>
            </a:r>
          </a:p>
          <a:p>
            <a:pPr lvl="1"/>
            <a:r>
              <a:rPr lang="en-US" sz="1600" dirty="0">
                <a:cs typeface="Arial"/>
              </a:rPr>
              <a:t>No padding is needed if the resulting artifacts are acceptable</a:t>
            </a:r>
          </a:p>
          <a:p>
            <a:r>
              <a:rPr lang="en-US" sz="1800" dirty="0">
                <a:cs typeface="Arial"/>
              </a:rPr>
              <a:t>Perfect cross-correlation between transmitted signal and template for range of interest</a:t>
            </a:r>
          </a:p>
          <a:p>
            <a:r>
              <a:rPr lang="en-US" sz="1800" dirty="0">
                <a:cs typeface="Arial"/>
              </a:rPr>
              <a:t>We have called this "</a:t>
            </a:r>
            <a:r>
              <a:rPr lang="en-US" sz="1800" dirty="0">
                <a:ea typeface="+mn-lt"/>
                <a:cs typeface="+mn-lt"/>
              </a:rPr>
              <a:t>Shifted-</a:t>
            </a:r>
            <a:r>
              <a:rPr lang="en-US" sz="1800" dirty="0" err="1">
                <a:ea typeface="+mn-lt"/>
                <a:cs typeface="+mn-lt"/>
              </a:rPr>
              <a:t>Ipatov</a:t>
            </a:r>
            <a:r>
              <a:rPr lang="en-US" sz="1800" dirty="0">
                <a:ea typeface="+mn-lt"/>
                <a:cs typeface="+mn-lt"/>
              </a:rPr>
              <a:t>-Code</a:t>
            </a:r>
            <a:r>
              <a:rPr lang="en-US" sz="1800" dirty="0">
                <a:cs typeface="Arial"/>
              </a:rPr>
              <a:t> </a:t>
            </a:r>
            <a:r>
              <a:rPr lang="en-US" sz="1800" dirty="0">
                <a:ea typeface="+mn-lt"/>
                <a:cs typeface="+mn-lt"/>
              </a:rPr>
              <a:t>Pulse Burst Sensing</a:t>
            </a:r>
            <a:r>
              <a:rPr lang="en-US" sz="1800" dirty="0">
                <a:cs typeface="Arial"/>
              </a:rPr>
              <a:t>"</a:t>
            </a:r>
            <a:endParaRPr lang="en-US" sz="1800">
              <a:cs typeface="Arial"/>
            </a:endParaRPr>
          </a:p>
        </p:txBody>
      </p:sp>
      <p:sp>
        <p:nvSpPr>
          <p:cNvPr id="4" name="Date Placeholder 3">
            <a:extLst>
              <a:ext uri="{FF2B5EF4-FFF2-40B4-BE49-F238E27FC236}">
                <a16:creationId xmlns:a16="http://schemas.microsoft.com/office/drawing/2014/main" id="{9C30A582-E229-D2F6-A4ED-68D27BEDD9E5}"/>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9C896B11-0470-9070-5727-D592AB5DED8F}"/>
              </a:ext>
            </a:extLst>
          </p:cNvPr>
          <p:cNvSpPr>
            <a:spLocks noGrp="1"/>
          </p:cNvSpPr>
          <p:nvPr>
            <p:ph type="sldNum" sz="quarter" idx="12"/>
          </p:nvPr>
        </p:nvSpPr>
        <p:spPr/>
        <p:txBody>
          <a:bodyPr/>
          <a:lstStyle/>
          <a:p>
            <a:r>
              <a:rPr lang="en-US" altLang="en-US"/>
              <a:t>Slide </a:t>
            </a:r>
            <a:fld id="{7FFA85FD-E192-4C2D-9860-28C59D48001D}" type="slidenum">
              <a:rPr lang="en-US" altLang="en-US"/>
              <a:pPr/>
              <a:t>10</a:t>
            </a:fld>
            <a:endParaRPr lang="en-US" altLang="en-US"/>
          </a:p>
        </p:txBody>
      </p:sp>
      <p:sp>
        <p:nvSpPr>
          <p:cNvPr id="7" name="Footer Placeholder 2">
            <a:extLst>
              <a:ext uri="{FF2B5EF4-FFF2-40B4-BE49-F238E27FC236}">
                <a16:creationId xmlns:a16="http://schemas.microsoft.com/office/drawing/2014/main" id="{1DAC2BEE-D30C-164D-AEEA-9F69483F7E1F}"/>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199972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11</a:t>
            </a:fld>
            <a:endParaRPr lang="en-US" altLang="en-US"/>
          </a:p>
        </p:txBody>
      </p:sp>
      <p:pic>
        <p:nvPicPr>
          <p:cNvPr id="5" name="Picture 5" descr="A picture containing 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3709"/>
            <a:ext cx="8012934" cy="5345016"/>
          </a:xfrm>
          <a:prstGeom prst="rect">
            <a:avLst/>
          </a:prstGeom>
        </p:spPr>
      </p:pic>
    </p:spTree>
    <p:extLst>
      <p:ext uri="{BB962C8B-B14F-4D97-AF65-F5344CB8AC3E}">
        <p14:creationId xmlns:p14="http://schemas.microsoft.com/office/powerpoint/2010/main" val="326141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12</a:t>
            </a:fld>
            <a:endParaRPr lang="en-US" altLang="en-US"/>
          </a:p>
        </p:txBody>
      </p:sp>
      <p:pic>
        <p:nvPicPr>
          <p:cNvPr id="5" name="Picture 5">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378338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13</a:t>
            </a:fld>
            <a:endParaRPr lang="en-US" altLang="en-US"/>
          </a:p>
        </p:txBody>
      </p:sp>
      <p:pic>
        <p:nvPicPr>
          <p:cNvPr id="5" name="Picture 5" descr="A picture containing 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112758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14</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29157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15</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79316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16</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368443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17</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215668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18</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76637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19</a:t>
            </a:fld>
            <a:endParaRPr lang="en-US" altLang="en-US"/>
          </a:p>
        </p:txBody>
      </p:sp>
      <p:pic>
        <p:nvPicPr>
          <p:cNvPr id="5" name="Picture 5">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51666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ltLang="en-US"/>
              <a:t>Slide </a:t>
            </a:r>
            <a:fld id="{CEC4BC45-39E3-4AF4-A985-1621094AE46F}" type="slidenum">
              <a:rPr lang="en-US" altLang="en-US"/>
              <a:pPr/>
              <a:t>2</a:t>
            </a:fld>
            <a:endParaRPr lang="en-US" altLang="en-US"/>
          </a:p>
        </p:txBody>
      </p:sp>
      <p:sp>
        <p:nvSpPr>
          <p:cNvPr id="10" name="Date Placeholder 1">
            <a:extLst>
              <a:ext uri="{FF2B5EF4-FFF2-40B4-BE49-F238E27FC236}">
                <a16:creationId xmlns:a16="http://schemas.microsoft.com/office/drawing/2014/main" id="{1D35E43F-4ED9-4E69-B4D6-9989C6446EE2}"/>
              </a:ext>
            </a:extLst>
          </p:cNvPr>
          <p:cNvSpPr>
            <a:spLocks noGrp="1"/>
          </p:cNvSpPr>
          <p:nvPr>
            <p:ph type="dt" sz="half" idx="10"/>
          </p:nvPr>
        </p:nvSpPr>
        <p:spPr>
          <a:xfrm>
            <a:off x="685800" y="378281"/>
            <a:ext cx="1600200" cy="215444"/>
          </a:xfrm>
        </p:spPr>
        <p:txBody>
          <a:bodyPr/>
          <a:lstStyle/>
          <a:p>
            <a:r>
              <a:rPr lang="en-US" altLang="en-US" dirty="0"/>
              <a:t>May 2022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1311881287"/>
              </p:ext>
            </p:extLst>
          </p:nvPr>
        </p:nvGraphicFramePr>
        <p:xfrm>
          <a:off x="685800" y="908720"/>
          <a:ext cx="7774632" cy="5510435"/>
        </p:xfrm>
        <a:graphic>
          <a:graphicData uri="http://schemas.openxmlformats.org/drawingml/2006/table">
            <a:tbl>
              <a:tblPr firstRow="1" bandRow="1">
                <a:tableStyleId>{5940675A-B579-460E-94D1-54222C63F5DA}</a:tableStyleId>
              </a:tblPr>
              <a:tblGrid>
                <a:gridCol w="4187492">
                  <a:extLst>
                    <a:ext uri="{9D8B030D-6E8A-4147-A177-3AD203B41FA5}">
                      <a16:colId xmlns:a16="http://schemas.microsoft.com/office/drawing/2014/main" val="1745747388"/>
                    </a:ext>
                  </a:extLst>
                </a:gridCol>
                <a:gridCol w="3587140">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rPr>
                        <a:t>PAR Objective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b="1" dirty="0">
                          <a:effectLst/>
                        </a:rPr>
                        <a:t>Proposed Solution (how addressed)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251274">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251274">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effectLst/>
                        </a:rPr>
                        <a:t>Other coexistence improvement</a:t>
                      </a:r>
                      <a:endParaRPr lang="en-US" sz="1200" dirty="0">
                        <a:effectLst/>
                        <a:latin typeface="Calibri" panose="020F0502020204030204" pitchFamily="34" charset="0"/>
                        <a:ea typeface="+mn-ea"/>
                        <a:cs typeface="Times New Roman" panose="02020603050405020304" pitchFamily="18" charset="0"/>
                      </a:endParaRPr>
                    </a:p>
                  </a:txBody>
                  <a:tcPr marL="62197" marR="62197" marT="0" marB="0"/>
                </a:tc>
                <a:tc>
                  <a:txBody>
                    <a:bodyPr/>
                    <a:lstStyle/>
                    <a:p>
                      <a:pPr>
                        <a:lnSpc>
                          <a:spcPct val="107000"/>
                        </a:lnSpc>
                        <a:spcAft>
                          <a:spcPts val="800"/>
                        </a:spcAft>
                      </a:pPr>
                      <a:r>
                        <a:rPr lang="en-US" sz="1200" kern="1200">
                          <a:solidFill>
                            <a:schemeClr val="tx1"/>
                          </a:solidFill>
                          <a:effectLst/>
                          <a:latin typeface="+mn-lt"/>
                          <a:ea typeface="+mn-ea"/>
                          <a:cs typeface="+mn-cs"/>
                        </a:rPr>
                        <a:t>Super packet promotes coex across sensing/ranging/comms applications</a:t>
                      </a:r>
                      <a:endParaRPr lang="en-US" sz="1200" kern="1200" dirty="0">
                        <a:solidFill>
                          <a:schemeClr val="tx1"/>
                        </a:solidFill>
                        <a:effectLst/>
                        <a:latin typeface="+mn-lt"/>
                        <a:ea typeface="+mn-ea"/>
                        <a:cs typeface="+mn-cs"/>
                      </a:endParaRPr>
                    </a:p>
                  </a:txBody>
                  <a:tcPr marL="62197" marR="62197" marT="0" marB="0"/>
                </a:tc>
                <a:extLst>
                  <a:ext uri="{0D108BD9-81ED-4DB2-BD59-A6C34878D82A}">
                    <a16:rowId xmlns:a16="http://schemas.microsoft.com/office/drawing/2014/main" val="3550120941"/>
                  </a:ext>
                </a:extLst>
              </a:tr>
              <a:tr h="251274">
                <a:tc>
                  <a:txBody>
                    <a:bodyPr/>
                    <a:lstStyle/>
                    <a:p>
                      <a:pPr>
                        <a:lnSpc>
                          <a:spcPct val="107000"/>
                        </a:lnSpc>
                        <a:spcAft>
                          <a:spcPts val="800"/>
                        </a:spcAft>
                      </a:pPr>
                      <a:r>
                        <a:rPr lang="en-US" sz="1200" dirty="0">
                          <a:effectLst/>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effectLst/>
                        </a:rPr>
                        <a:t>Improved link budget and/or reduced air-time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rtl="0" eaLnBrk="1" fontAlgn="auto" latinLnBrk="0" hangingPunct="1">
                        <a:lnSpc>
                          <a:spcPct val="107000"/>
                        </a:lnSpc>
                        <a:spcBef>
                          <a:spcPts val="0"/>
                        </a:spcBef>
                        <a:spcAft>
                          <a:spcPts val="800"/>
                        </a:spcAft>
                        <a:buClrTx/>
                        <a:buSzTx/>
                        <a:buFontTx/>
                        <a:buNone/>
                      </a:pPr>
                      <a:r>
                        <a:rPr lang="en-US" sz="1200" kern="1200" dirty="0">
                          <a:solidFill>
                            <a:schemeClr val="tx1"/>
                          </a:solidFill>
                          <a:effectLst/>
                          <a:latin typeface="+mn-lt"/>
                          <a:ea typeface="+mn-ea"/>
                          <a:cs typeface="+mn-cs"/>
                        </a:rPr>
                        <a:t>Pulse burst sensing coding scheme reduces air-time for monostatic sensing</a:t>
                      </a:r>
                    </a:p>
                  </a:txBody>
                  <a:tcPr marL="62197" marR="62197" marT="0" marB="0"/>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effectLst/>
                        </a:rPr>
                        <a:t>Additional channels and operating frequencies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251274">
                <a:tc>
                  <a:txBody>
                    <a:bodyPr/>
                    <a:lstStyle/>
                    <a:p>
                      <a:pPr>
                        <a:lnSpc>
                          <a:spcPct val="107000"/>
                        </a:lnSpc>
                        <a:spcAft>
                          <a:spcPts val="800"/>
                        </a:spcAft>
                      </a:pPr>
                      <a:r>
                        <a:rPr lang="en-US" sz="1200" dirty="0">
                          <a:effectLst/>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dirty="0">
                          <a:effectLst/>
                        </a:rPr>
                        <a:t>Reduced complexity and power consumption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effectLst/>
                        </a:rPr>
                        <a:t>Hybrid operation with narrowband signaling to assist UWB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251274">
                <a:tc>
                  <a:txBody>
                    <a:bodyPr/>
                    <a:lstStyle/>
                    <a:p>
                      <a:pPr>
                        <a:lnSpc>
                          <a:spcPct val="107000"/>
                        </a:lnSpc>
                        <a:spcAft>
                          <a:spcPts val="800"/>
                        </a:spcAft>
                      </a:pPr>
                      <a:r>
                        <a:rPr lang="en-US" sz="1200" dirty="0">
                          <a:effectLst/>
                        </a:rPr>
                        <a:t>Enhanced native discovery and connection setup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251274">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kern="1200" dirty="0">
                          <a:solidFill>
                            <a:schemeClr val="tx1"/>
                          </a:solidFill>
                          <a:effectLst/>
                          <a:latin typeface="+mn-lt"/>
                          <a:ea typeface="+mn-ea"/>
                          <a:cs typeface="+mn-cs"/>
                        </a:rPr>
                        <a:t>PRF considerations for sensing applications</a:t>
                      </a: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251274">
                <a:tc>
                  <a:txBody>
                    <a:bodyPr/>
                    <a:lstStyle/>
                    <a:p>
                      <a:pPr>
                        <a:lnSpc>
                          <a:spcPct val="107000"/>
                        </a:lnSpc>
                        <a:spcAft>
                          <a:spcPts val="800"/>
                        </a:spcAft>
                      </a:pPr>
                      <a:r>
                        <a:rPr lang="en-US" sz="1200" dirty="0">
                          <a:effectLst/>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251274">
                <a:tc>
                  <a:txBody>
                    <a:bodyPr/>
                    <a:lstStyle/>
                    <a:p>
                      <a:pPr>
                        <a:lnSpc>
                          <a:spcPct val="107000"/>
                        </a:lnSpc>
                        <a:spcAft>
                          <a:spcPts val="800"/>
                        </a:spcAft>
                      </a:pPr>
                      <a:r>
                        <a:rPr lang="en-US" sz="1200" dirty="0">
                          <a:effectLst/>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rPr>
                        <a:t>Infrastructure synchronization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
        <p:nvSpPr>
          <p:cNvPr id="8" name="Footer Placeholder 2">
            <a:extLst>
              <a:ext uri="{FF2B5EF4-FFF2-40B4-BE49-F238E27FC236}">
                <a16:creationId xmlns:a16="http://schemas.microsoft.com/office/drawing/2014/main" id="{8B482060-C0B6-CE42-B5CD-26CAA773AC97}"/>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20</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265309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5ADF-84F6-F800-231B-F4F45B3EFAAC}"/>
              </a:ext>
            </a:extLst>
          </p:cNvPr>
          <p:cNvSpPr>
            <a:spLocks noGrp="1"/>
          </p:cNvSpPr>
          <p:nvPr>
            <p:ph type="dt" sz="half" idx="10"/>
          </p:nvPr>
        </p:nvSpPr>
        <p:spPr/>
        <p:txBody>
          <a:bodyPr/>
          <a:lstStyle/>
          <a:p>
            <a:r>
              <a:rPr lang="en-US" altLang="en-US" dirty="0"/>
              <a:t>May 2022</a:t>
            </a:r>
          </a:p>
        </p:txBody>
      </p:sp>
      <p:sp>
        <p:nvSpPr>
          <p:cNvPr id="3" name="Footer Placeholder 2">
            <a:extLst>
              <a:ext uri="{FF2B5EF4-FFF2-40B4-BE49-F238E27FC236}">
                <a16:creationId xmlns:a16="http://schemas.microsoft.com/office/drawing/2014/main" id="{56198BC0-7AD6-018E-F1B5-01DBC1BC3D86}"/>
              </a:ext>
            </a:extLst>
          </p:cNvPr>
          <p:cNvSpPr>
            <a:spLocks noGrp="1"/>
          </p:cNvSpPr>
          <p:nvPr>
            <p:ph type="ftr" sz="quarter" idx="11"/>
          </p:nvPr>
        </p:nvSpPr>
        <p:spPr/>
        <p:txBody>
          <a:body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a:extLst>
              <a:ext uri="{FF2B5EF4-FFF2-40B4-BE49-F238E27FC236}">
                <a16:creationId xmlns:a16="http://schemas.microsoft.com/office/drawing/2014/main" id="{6D83EF4B-0AAA-1008-820B-10909ACE1BCB}"/>
              </a:ext>
            </a:extLst>
          </p:cNvPr>
          <p:cNvSpPr>
            <a:spLocks noGrp="1"/>
          </p:cNvSpPr>
          <p:nvPr>
            <p:ph type="sldNum" sz="quarter" idx="12"/>
          </p:nvPr>
        </p:nvSpPr>
        <p:spPr/>
        <p:txBody>
          <a:bodyPr/>
          <a:lstStyle/>
          <a:p>
            <a:r>
              <a:rPr lang="en-US" altLang="en-US"/>
              <a:t>Slide </a:t>
            </a:r>
            <a:fld id="{77849D27-6DDF-4CEA-A842-3715DABEA1B1}" type="slidenum">
              <a:rPr lang="en-US" altLang="en-US"/>
              <a:pPr/>
              <a:t>21</a:t>
            </a:fld>
            <a:endParaRPr lang="en-US" altLang="en-US"/>
          </a:p>
        </p:txBody>
      </p:sp>
      <p:pic>
        <p:nvPicPr>
          <p:cNvPr id="5" name="Picture 5" descr="Table&#10;&#10;Description automatically generated">
            <a:extLst>
              <a:ext uri="{FF2B5EF4-FFF2-40B4-BE49-F238E27FC236}">
                <a16:creationId xmlns:a16="http://schemas.microsoft.com/office/drawing/2014/main" id="{30140DAF-E4BA-D03E-2EC8-4A3F3E4BCB9B}"/>
              </a:ext>
            </a:extLst>
          </p:cNvPr>
          <p:cNvPicPr>
            <a:picLocks noChangeAspect="1"/>
          </p:cNvPicPr>
          <p:nvPr/>
        </p:nvPicPr>
        <p:blipFill>
          <a:blip r:embed="rId2"/>
          <a:stretch>
            <a:fillRect/>
          </a:stretch>
        </p:blipFill>
        <p:spPr>
          <a:xfrm>
            <a:off x="620617" y="845239"/>
            <a:ext cx="8012934" cy="5341956"/>
          </a:xfrm>
          <a:prstGeom prst="rect">
            <a:avLst/>
          </a:prstGeom>
        </p:spPr>
      </p:pic>
    </p:spTree>
    <p:extLst>
      <p:ext uri="{BB962C8B-B14F-4D97-AF65-F5344CB8AC3E}">
        <p14:creationId xmlns:p14="http://schemas.microsoft.com/office/powerpoint/2010/main" val="54105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D003-675B-203F-1F86-08C256A99A5E}"/>
              </a:ext>
            </a:extLst>
          </p:cNvPr>
          <p:cNvSpPr>
            <a:spLocks noGrp="1"/>
          </p:cNvSpPr>
          <p:nvPr>
            <p:ph type="title"/>
          </p:nvPr>
        </p:nvSpPr>
        <p:spPr/>
        <p:txBody>
          <a:bodyPr/>
          <a:lstStyle/>
          <a:p>
            <a:r>
              <a:rPr lang="en-US" dirty="0">
                <a:cs typeface="Times New Roman"/>
              </a:rPr>
              <a:t>Signals (2D View)</a:t>
            </a:r>
            <a:endParaRPr lang="en-US" dirty="0"/>
          </a:p>
        </p:txBody>
      </p:sp>
      <p:sp>
        <p:nvSpPr>
          <p:cNvPr id="3" name="Date Placeholder 2">
            <a:extLst>
              <a:ext uri="{FF2B5EF4-FFF2-40B4-BE49-F238E27FC236}">
                <a16:creationId xmlns:a16="http://schemas.microsoft.com/office/drawing/2014/main" id="{FF96488A-D979-0F04-41FA-ECCD09AECB5D}"/>
              </a:ext>
            </a:extLst>
          </p:cNvPr>
          <p:cNvSpPr>
            <a:spLocks noGrp="1"/>
          </p:cNvSpPr>
          <p:nvPr>
            <p:ph type="dt" sz="half" idx="10"/>
          </p:nvPr>
        </p:nvSpPr>
        <p:spPr/>
        <p:txBody>
          <a:bodyPr/>
          <a:lstStyle/>
          <a:p>
            <a:r>
              <a:rPr lang="en-US" altLang="en-US" dirty="0"/>
              <a:t>May 2022</a:t>
            </a:r>
          </a:p>
        </p:txBody>
      </p:sp>
      <p:sp>
        <p:nvSpPr>
          <p:cNvPr id="5" name="Slide Number Placeholder 4">
            <a:extLst>
              <a:ext uri="{FF2B5EF4-FFF2-40B4-BE49-F238E27FC236}">
                <a16:creationId xmlns:a16="http://schemas.microsoft.com/office/drawing/2014/main" id="{F50A8B4A-B3C0-1A8E-BCAC-E42B02B65F69}"/>
              </a:ext>
            </a:extLst>
          </p:cNvPr>
          <p:cNvSpPr>
            <a:spLocks noGrp="1"/>
          </p:cNvSpPr>
          <p:nvPr>
            <p:ph type="sldNum" sz="quarter" idx="12"/>
          </p:nvPr>
        </p:nvSpPr>
        <p:spPr/>
        <p:txBody>
          <a:bodyPr/>
          <a:lstStyle/>
          <a:p>
            <a:r>
              <a:rPr lang="en-US" altLang="en-US"/>
              <a:t>Slide </a:t>
            </a:r>
            <a:fld id="{CA3A8BFF-9C7C-44C4-9364-A9BB01D83082}" type="slidenum">
              <a:rPr lang="en-US" altLang="en-US"/>
              <a:pPr/>
              <a:t>22</a:t>
            </a:fld>
            <a:endParaRPr lang="en-US" altLang="en-US"/>
          </a:p>
        </p:txBody>
      </p:sp>
      <p:pic>
        <p:nvPicPr>
          <p:cNvPr id="6" name="Picture 6" descr="A picture containing diagram&#10;&#10;Description automatically generated">
            <a:extLst>
              <a:ext uri="{FF2B5EF4-FFF2-40B4-BE49-F238E27FC236}">
                <a16:creationId xmlns:a16="http://schemas.microsoft.com/office/drawing/2014/main" id="{59179D2E-FE90-FFA7-7134-CE62A9EE6254}"/>
              </a:ext>
            </a:extLst>
          </p:cNvPr>
          <p:cNvPicPr>
            <a:picLocks noChangeAspect="1"/>
          </p:cNvPicPr>
          <p:nvPr/>
        </p:nvPicPr>
        <p:blipFill>
          <a:blip r:embed="rId2"/>
          <a:stretch>
            <a:fillRect/>
          </a:stretch>
        </p:blipFill>
        <p:spPr>
          <a:xfrm>
            <a:off x="1237021" y="1662881"/>
            <a:ext cx="6209070" cy="4675238"/>
          </a:xfrm>
          <a:prstGeom prst="rect">
            <a:avLst/>
          </a:prstGeom>
        </p:spPr>
      </p:pic>
      <p:sp>
        <p:nvSpPr>
          <p:cNvPr id="7" name="Footer Placeholder 2">
            <a:extLst>
              <a:ext uri="{FF2B5EF4-FFF2-40B4-BE49-F238E27FC236}">
                <a16:creationId xmlns:a16="http://schemas.microsoft.com/office/drawing/2014/main" id="{4EAB8FAC-BE44-C44B-BA33-A624301D5AD9}"/>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349091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D535-4F6F-4A6D-8324-05E9F1799697}"/>
              </a:ext>
            </a:extLst>
          </p:cNvPr>
          <p:cNvSpPr>
            <a:spLocks noGrp="1"/>
          </p:cNvSpPr>
          <p:nvPr>
            <p:ph type="title"/>
          </p:nvPr>
        </p:nvSpPr>
        <p:spPr/>
        <p:txBody>
          <a:bodyPr/>
          <a:lstStyle/>
          <a:p>
            <a:r>
              <a:rPr lang="en-US" dirty="0">
                <a:cs typeface="Times New Roman"/>
              </a:rPr>
              <a:t>Signals (1D View)</a:t>
            </a:r>
            <a:endParaRPr lang="en-US" dirty="0"/>
          </a:p>
        </p:txBody>
      </p:sp>
      <p:sp>
        <p:nvSpPr>
          <p:cNvPr id="3" name="Date Placeholder 2">
            <a:extLst>
              <a:ext uri="{FF2B5EF4-FFF2-40B4-BE49-F238E27FC236}">
                <a16:creationId xmlns:a16="http://schemas.microsoft.com/office/drawing/2014/main" id="{D66B4FD4-A47F-37C8-37C5-F6FAE0BB2AEF}"/>
              </a:ext>
            </a:extLst>
          </p:cNvPr>
          <p:cNvSpPr>
            <a:spLocks noGrp="1"/>
          </p:cNvSpPr>
          <p:nvPr>
            <p:ph type="dt" sz="half" idx="10"/>
          </p:nvPr>
        </p:nvSpPr>
        <p:spPr/>
        <p:txBody>
          <a:bodyPr/>
          <a:lstStyle/>
          <a:p>
            <a:r>
              <a:rPr lang="en-US" altLang="en-US" dirty="0"/>
              <a:t>May 2022</a:t>
            </a:r>
          </a:p>
        </p:txBody>
      </p:sp>
      <p:sp>
        <p:nvSpPr>
          <p:cNvPr id="5" name="Slide Number Placeholder 4">
            <a:extLst>
              <a:ext uri="{FF2B5EF4-FFF2-40B4-BE49-F238E27FC236}">
                <a16:creationId xmlns:a16="http://schemas.microsoft.com/office/drawing/2014/main" id="{9CEF4C96-4FAC-637B-CC28-665F953CDFB7}"/>
              </a:ext>
            </a:extLst>
          </p:cNvPr>
          <p:cNvSpPr>
            <a:spLocks noGrp="1"/>
          </p:cNvSpPr>
          <p:nvPr>
            <p:ph type="sldNum" sz="quarter" idx="12"/>
          </p:nvPr>
        </p:nvSpPr>
        <p:spPr/>
        <p:txBody>
          <a:bodyPr/>
          <a:lstStyle/>
          <a:p>
            <a:r>
              <a:rPr lang="en-US" altLang="en-US"/>
              <a:t>Slide </a:t>
            </a:r>
            <a:fld id="{CA3A8BFF-9C7C-44C4-9364-A9BB01D83082}" type="slidenum">
              <a:rPr lang="en-US" altLang="en-US"/>
              <a:pPr/>
              <a:t>23</a:t>
            </a:fld>
            <a:endParaRPr lang="en-US" altLang="en-US"/>
          </a:p>
        </p:txBody>
      </p:sp>
      <p:pic>
        <p:nvPicPr>
          <p:cNvPr id="6" name="Picture 6" descr="Chart&#10;&#10;Description automatically generated">
            <a:extLst>
              <a:ext uri="{FF2B5EF4-FFF2-40B4-BE49-F238E27FC236}">
                <a16:creationId xmlns:a16="http://schemas.microsoft.com/office/drawing/2014/main" id="{AF9D9579-DE05-39A4-1B33-B7457478DD4A}"/>
              </a:ext>
            </a:extLst>
          </p:cNvPr>
          <p:cNvPicPr>
            <a:picLocks noChangeAspect="1"/>
          </p:cNvPicPr>
          <p:nvPr/>
        </p:nvPicPr>
        <p:blipFill>
          <a:blip r:embed="rId2"/>
          <a:stretch>
            <a:fillRect/>
          </a:stretch>
        </p:blipFill>
        <p:spPr>
          <a:xfrm>
            <a:off x="167762" y="2140360"/>
            <a:ext cx="8974393" cy="3370006"/>
          </a:xfrm>
          <a:prstGeom prst="rect">
            <a:avLst/>
          </a:prstGeom>
        </p:spPr>
      </p:pic>
      <p:sp>
        <p:nvSpPr>
          <p:cNvPr id="7" name="Footer Placeholder 2">
            <a:extLst>
              <a:ext uri="{FF2B5EF4-FFF2-40B4-BE49-F238E27FC236}">
                <a16:creationId xmlns:a16="http://schemas.microsoft.com/office/drawing/2014/main" id="{6EE78984-7F26-8C46-B0FC-B2E17821F2F8}"/>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29756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5A76-48A7-9243-63A9-255CCB8E21AE}"/>
              </a:ext>
            </a:extLst>
          </p:cNvPr>
          <p:cNvSpPr>
            <a:spLocks noGrp="1"/>
          </p:cNvSpPr>
          <p:nvPr>
            <p:ph type="title"/>
          </p:nvPr>
        </p:nvSpPr>
        <p:spPr/>
        <p:txBody>
          <a:bodyPr/>
          <a:lstStyle/>
          <a:p>
            <a:r>
              <a:rPr lang="en-US" dirty="0">
                <a:ea typeface="+mj-lt"/>
                <a:cs typeface="+mj-lt"/>
              </a:rPr>
              <a:t>Signals (1D View, Zoomed)</a:t>
            </a:r>
          </a:p>
        </p:txBody>
      </p:sp>
      <p:sp>
        <p:nvSpPr>
          <p:cNvPr id="3" name="Date Placeholder 2">
            <a:extLst>
              <a:ext uri="{FF2B5EF4-FFF2-40B4-BE49-F238E27FC236}">
                <a16:creationId xmlns:a16="http://schemas.microsoft.com/office/drawing/2014/main" id="{D15EA399-C77C-5B00-D7CC-DCFD38146CB8}"/>
              </a:ext>
            </a:extLst>
          </p:cNvPr>
          <p:cNvSpPr>
            <a:spLocks noGrp="1"/>
          </p:cNvSpPr>
          <p:nvPr>
            <p:ph type="dt" sz="half" idx="10"/>
          </p:nvPr>
        </p:nvSpPr>
        <p:spPr/>
        <p:txBody>
          <a:bodyPr/>
          <a:lstStyle/>
          <a:p>
            <a:r>
              <a:rPr lang="en-US" altLang="en-US" dirty="0"/>
              <a:t>May 2022</a:t>
            </a:r>
          </a:p>
        </p:txBody>
      </p:sp>
      <p:sp>
        <p:nvSpPr>
          <p:cNvPr id="5" name="Slide Number Placeholder 4">
            <a:extLst>
              <a:ext uri="{FF2B5EF4-FFF2-40B4-BE49-F238E27FC236}">
                <a16:creationId xmlns:a16="http://schemas.microsoft.com/office/drawing/2014/main" id="{6F207F76-D03C-E495-8289-E95D02931D86}"/>
              </a:ext>
            </a:extLst>
          </p:cNvPr>
          <p:cNvSpPr>
            <a:spLocks noGrp="1"/>
          </p:cNvSpPr>
          <p:nvPr>
            <p:ph type="sldNum" sz="quarter" idx="12"/>
          </p:nvPr>
        </p:nvSpPr>
        <p:spPr/>
        <p:txBody>
          <a:bodyPr/>
          <a:lstStyle/>
          <a:p>
            <a:r>
              <a:rPr lang="en-US" altLang="en-US"/>
              <a:t>Slide </a:t>
            </a:r>
            <a:fld id="{CA3A8BFF-9C7C-44C4-9364-A9BB01D83082}" type="slidenum">
              <a:rPr lang="en-US" altLang="en-US"/>
              <a:pPr/>
              <a:t>24</a:t>
            </a:fld>
            <a:endParaRPr lang="en-US" altLang="en-US"/>
          </a:p>
        </p:txBody>
      </p:sp>
      <p:pic>
        <p:nvPicPr>
          <p:cNvPr id="6" name="Picture 6" descr="Timeline&#10;&#10;Description automatically generated">
            <a:extLst>
              <a:ext uri="{FF2B5EF4-FFF2-40B4-BE49-F238E27FC236}">
                <a16:creationId xmlns:a16="http://schemas.microsoft.com/office/drawing/2014/main" id="{810E8074-B5C4-694A-C4E2-ED2B8F3BEE51}"/>
              </a:ext>
            </a:extLst>
          </p:cNvPr>
          <p:cNvPicPr>
            <a:picLocks noChangeAspect="1"/>
          </p:cNvPicPr>
          <p:nvPr/>
        </p:nvPicPr>
        <p:blipFill>
          <a:blip r:embed="rId2"/>
          <a:stretch>
            <a:fillRect/>
          </a:stretch>
        </p:blipFill>
        <p:spPr>
          <a:xfrm>
            <a:off x="1642602" y="1681317"/>
            <a:ext cx="5858796" cy="4407924"/>
          </a:xfrm>
          <a:prstGeom prst="rect">
            <a:avLst/>
          </a:prstGeom>
        </p:spPr>
      </p:pic>
      <p:sp>
        <p:nvSpPr>
          <p:cNvPr id="7" name="Footer Placeholder 2">
            <a:extLst>
              <a:ext uri="{FF2B5EF4-FFF2-40B4-BE49-F238E27FC236}">
                <a16:creationId xmlns:a16="http://schemas.microsoft.com/office/drawing/2014/main" id="{63C777CF-5857-ED4D-8910-BBF46D54F52E}"/>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3723582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A876-CD58-7308-DE93-A7E3D2109B70}"/>
              </a:ext>
            </a:extLst>
          </p:cNvPr>
          <p:cNvSpPr>
            <a:spLocks noGrp="1"/>
          </p:cNvSpPr>
          <p:nvPr>
            <p:ph type="title"/>
          </p:nvPr>
        </p:nvSpPr>
        <p:spPr/>
        <p:txBody>
          <a:bodyPr/>
          <a:lstStyle/>
          <a:p>
            <a:r>
              <a:rPr lang="en-US" dirty="0">
                <a:cs typeface="Times New Roman"/>
              </a:rPr>
              <a:t>Cross-Correlator Output</a:t>
            </a:r>
            <a:endParaRPr lang="en-US" dirty="0"/>
          </a:p>
        </p:txBody>
      </p:sp>
      <p:sp>
        <p:nvSpPr>
          <p:cNvPr id="3" name="Date Placeholder 2">
            <a:extLst>
              <a:ext uri="{FF2B5EF4-FFF2-40B4-BE49-F238E27FC236}">
                <a16:creationId xmlns:a16="http://schemas.microsoft.com/office/drawing/2014/main" id="{8FA6E282-6F18-519A-43FD-AD4A51A17321}"/>
              </a:ext>
            </a:extLst>
          </p:cNvPr>
          <p:cNvSpPr>
            <a:spLocks noGrp="1"/>
          </p:cNvSpPr>
          <p:nvPr>
            <p:ph type="dt" sz="half" idx="10"/>
          </p:nvPr>
        </p:nvSpPr>
        <p:spPr/>
        <p:txBody>
          <a:bodyPr/>
          <a:lstStyle/>
          <a:p>
            <a:r>
              <a:rPr lang="en-US" altLang="en-US" dirty="0"/>
              <a:t>May 2022</a:t>
            </a:r>
          </a:p>
        </p:txBody>
      </p:sp>
      <p:sp>
        <p:nvSpPr>
          <p:cNvPr id="5" name="Slide Number Placeholder 4">
            <a:extLst>
              <a:ext uri="{FF2B5EF4-FFF2-40B4-BE49-F238E27FC236}">
                <a16:creationId xmlns:a16="http://schemas.microsoft.com/office/drawing/2014/main" id="{891498CE-4A56-4FFA-97C7-B3B925C9CFF2}"/>
              </a:ext>
            </a:extLst>
          </p:cNvPr>
          <p:cNvSpPr>
            <a:spLocks noGrp="1"/>
          </p:cNvSpPr>
          <p:nvPr>
            <p:ph type="sldNum" sz="quarter" idx="12"/>
          </p:nvPr>
        </p:nvSpPr>
        <p:spPr/>
        <p:txBody>
          <a:bodyPr/>
          <a:lstStyle/>
          <a:p>
            <a:r>
              <a:rPr lang="en-US" altLang="en-US"/>
              <a:t>Slide </a:t>
            </a:r>
            <a:fld id="{CA3A8BFF-9C7C-44C4-9364-A9BB01D83082}" type="slidenum">
              <a:rPr lang="en-US" altLang="en-US"/>
              <a:pPr/>
              <a:t>25</a:t>
            </a:fld>
            <a:endParaRPr lang="en-US" altLang="en-US"/>
          </a:p>
        </p:txBody>
      </p:sp>
      <p:pic>
        <p:nvPicPr>
          <p:cNvPr id="6" name="Picture 6" descr="Chart, box and whisker chart&#10;&#10;Description automatically generated">
            <a:extLst>
              <a:ext uri="{FF2B5EF4-FFF2-40B4-BE49-F238E27FC236}">
                <a16:creationId xmlns:a16="http://schemas.microsoft.com/office/drawing/2014/main" id="{D6CD2719-AF95-1C36-A3CE-B12A2372EF93}"/>
              </a:ext>
            </a:extLst>
          </p:cNvPr>
          <p:cNvPicPr>
            <a:picLocks noChangeAspect="1"/>
          </p:cNvPicPr>
          <p:nvPr/>
        </p:nvPicPr>
        <p:blipFill>
          <a:blip r:embed="rId2"/>
          <a:stretch>
            <a:fillRect/>
          </a:stretch>
        </p:blipFill>
        <p:spPr>
          <a:xfrm>
            <a:off x="1605731" y="1684773"/>
            <a:ext cx="5941756" cy="4456316"/>
          </a:xfrm>
          <a:prstGeom prst="rect">
            <a:avLst/>
          </a:prstGeom>
        </p:spPr>
      </p:pic>
      <p:sp>
        <p:nvSpPr>
          <p:cNvPr id="7" name="Footer Placeholder 2">
            <a:extLst>
              <a:ext uri="{FF2B5EF4-FFF2-40B4-BE49-F238E27FC236}">
                <a16:creationId xmlns:a16="http://schemas.microsoft.com/office/drawing/2014/main" id="{0485F9BF-6C57-4849-9462-4AF3C4E5AD97}"/>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32609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76C1-5343-7024-B859-8B13D2DDDFAA}"/>
              </a:ext>
            </a:extLst>
          </p:cNvPr>
          <p:cNvSpPr>
            <a:spLocks noGrp="1"/>
          </p:cNvSpPr>
          <p:nvPr>
            <p:ph type="title"/>
          </p:nvPr>
        </p:nvSpPr>
        <p:spPr/>
        <p:txBody>
          <a:bodyPr/>
          <a:lstStyle/>
          <a:p>
            <a:r>
              <a:rPr lang="en-US" dirty="0">
                <a:ea typeface="+mj-lt"/>
                <a:cs typeface="+mj-lt"/>
              </a:rPr>
              <a:t>Cross-Correlator Output (Zoomed)</a:t>
            </a:r>
            <a:endParaRPr lang="en-US" dirty="0"/>
          </a:p>
        </p:txBody>
      </p:sp>
      <p:sp>
        <p:nvSpPr>
          <p:cNvPr id="3" name="Date Placeholder 2">
            <a:extLst>
              <a:ext uri="{FF2B5EF4-FFF2-40B4-BE49-F238E27FC236}">
                <a16:creationId xmlns:a16="http://schemas.microsoft.com/office/drawing/2014/main" id="{0BEEA41C-676B-B65F-A4AB-5507601C41B2}"/>
              </a:ext>
            </a:extLst>
          </p:cNvPr>
          <p:cNvSpPr>
            <a:spLocks noGrp="1"/>
          </p:cNvSpPr>
          <p:nvPr>
            <p:ph type="dt" sz="half" idx="10"/>
          </p:nvPr>
        </p:nvSpPr>
        <p:spPr/>
        <p:txBody>
          <a:bodyPr/>
          <a:lstStyle/>
          <a:p>
            <a:r>
              <a:rPr lang="en-US" altLang="en-US" dirty="0"/>
              <a:t>May 2022</a:t>
            </a:r>
          </a:p>
        </p:txBody>
      </p:sp>
      <p:sp>
        <p:nvSpPr>
          <p:cNvPr id="5" name="Slide Number Placeholder 4">
            <a:extLst>
              <a:ext uri="{FF2B5EF4-FFF2-40B4-BE49-F238E27FC236}">
                <a16:creationId xmlns:a16="http://schemas.microsoft.com/office/drawing/2014/main" id="{E049FDA0-FA82-1CE7-5F33-573192650AF3}"/>
              </a:ext>
            </a:extLst>
          </p:cNvPr>
          <p:cNvSpPr>
            <a:spLocks noGrp="1"/>
          </p:cNvSpPr>
          <p:nvPr>
            <p:ph type="sldNum" sz="quarter" idx="12"/>
          </p:nvPr>
        </p:nvSpPr>
        <p:spPr/>
        <p:txBody>
          <a:bodyPr/>
          <a:lstStyle/>
          <a:p>
            <a:r>
              <a:rPr lang="en-US" altLang="en-US"/>
              <a:t>Slide </a:t>
            </a:r>
            <a:fld id="{CA3A8BFF-9C7C-44C4-9364-A9BB01D83082}" type="slidenum">
              <a:rPr lang="en-US" altLang="en-US"/>
              <a:pPr/>
              <a:t>26</a:t>
            </a:fld>
            <a:endParaRPr lang="en-US" altLang="en-US"/>
          </a:p>
        </p:txBody>
      </p:sp>
      <p:pic>
        <p:nvPicPr>
          <p:cNvPr id="6" name="Picture 6" descr="Graphical user interface&#10;&#10;Description automatically generated">
            <a:extLst>
              <a:ext uri="{FF2B5EF4-FFF2-40B4-BE49-F238E27FC236}">
                <a16:creationId xmlns:a16="http://schemas.microsoft.com/office/drawing/2014/main" id="{F192A9B0-6052-F494-6C30-B167C03E6789}"/>
              </a:ext>
            </a:extLst>
          </p:cNvPr>
          <p:cNvPicPr>
            <a:picLocks noChangeAspect="1"/>
          </p:cNvPicPr>
          <p:nvPr/>
        </p:nvPicPr>
        <p:blipFill>
          <a:blip r:embed="rId2"/>
          <a:stretch>
            <a:fillRect/>
          </a:stretch>
        </p:blipFill>
        <p:spPr>
          <a:xfrm>
            <a:off x="1559642" y="1666337"/>
            <a:ext cx="6015498" cy="4511623"/>
          </a:xfrm>
          <a:prstGeom prst="rect">
            <a:avLst/>
          </a:prstGeom>
        </p:spPr>
      </p:pic>
      <p:sp>
        <p:nvSpPr>
          <p:cNvPr id="7" name="Footer Placeholder 2">
            <a:extLst>
              <a:ext uri="{FF2B5EF4-FFF2-40B4-BE49-F238E27FC236}">
                <a16:creationId xmlns:a16="http://schemas.microsoft.com/office/drawing/2014/main" id="{3D3F0A9D-7C7B-AC45-A985-E81034B6CE99}"/>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658069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599C-5283-032B-D4DA-292158EB4DB3}"/>
              </a:ext>
            </a:extLst>
          </p:cNvPr>
          <p:cNvSpPr>
            <a:spLocks noGrp="1"/>
          </p:cNvSpPr>
          <p:nvPr>
            <p:ph type="title"/>
          </p:nvPr>
        </p:nvSpPr>
        <p:spPr/>
        <p:txBody>
          <a:bodyPr/>
          <a:lstStyle/>
          <a:p>
            <a:r>
              <a:rPr lang="en-US" dirty="0">
                <a:ea typeface="+mj-lt"/>
                <a:cs typeface="+mj-lt"/>
              </a:rPr>
              <a:t>Design Considerations</a:t>
            </a:r>
          </a:p>
        </p:txBody>
      </p:sp>
      <p:sp>
        <p:nvSpPr>
          <p:cNvPr id="3" name="Content Placeholder 2">
            <a:extLst>
              <a:ext uri="{FF2B5EF4-FFF2-40B4-BE49-F238E27FC236}">
                <a16:creationId xmlns:a16="http://schemas.microsoft.com/office/drawing/2014/main" id="{46F7E4C1-06D6-C8CB-95EC-5118E1700CF1}"/>
              </a:ext>
            </a:extLst>
          </p:cNvPr>
          <p:cNvSpPr>
            <a:spLocks noGrp="1"/>
          </p:cNvSpPr>
          <p:nvPr>
            <p:ph idx="1"/>
          </p:nvPr>
        </p:nvSpPr>
        <p:spPr/>
        <p:txBody>
          <a:bodyPr/>
          <a:lstStyle/>
          <a:p>
            <a:r>
              <a:rPr lang="en-US" sz="2000" dirty="0">
                <a:ea typeface="+mn-lt"/>
                <a:cs typeface="+mn-lt"/>
              </a:rPr>
              <a:t>Long </a:t>
            </a:r>
            <a:r>
              <a:rPr lang="en-US" sz="2000" dirty="0" err="1">
                <a:ea typeface="+mn-lt"/>
                <a:cs typeface="+mn-lt"/>
              </a:rPr>
              <a:t>Ipatov</a:t>
            </a:r>
            <a:r>
              <a:rPr lang="en-US" sz="2000" dirty="0">
                <a:ea typeface="+mn-lt"/>
                <a:cs typeface="+mn-lt"/>
              </a:rPr>
              <a:t> codes are beneficial</a:t>
            </a:r>
          </a:p>
          <a:p>
            <a:pPr lvl="1"/>
            <a:r>
              <a:rPr lang="en-US" sz="1600">
                <a:ea typeface="+mn-lt"/>
                <a:cs typeface="+mn-lt"/>
              </a:rPr>
              <a:t>High density</a:t>
            </a:r>
          </a:p>
          <a:p>
            <a:pPr lvl="1"/>
            <a:r>
              <a:rPr lang="en-US" sz="1600">
                <a:ea typeface="+mn-lt"/>
                <a:cs typeface="+mn-lt"/>
              </a:rPr>
              <a:t>Longer time before repetition, therefore better spectral properties</a:t>
            </a:r>
            <a:endParaRPr lang="en-US" sz="1600">
              <a:cs typeface="Arial"/>
            </a:endParaRPr>
          </a:p>
          <a:p>
            <a:r>
              <a:rPr lang="en-US" sz="2000" dirty="0">
                <a:ea typeface="+mn-lt"/>
                <a:cs typeface="+mn-lt"/>
              </a:rPr>
              <a:t>50 MHz </a:t>
            </a:r>
            <a:r>
              <a:rPr lang="en-US" sz="2000">
                <a:ea typeface="+mn-lt"/>
                <a:cs typeface="+mn-lt"/>
              </a:rPr>
              <a:t>bin </a:t>
            </a:r>
            <a:r>
              <a:rPr lang="en-US" sz="2000" dirty="0">
                <a:ea typeface="+mn-lt"/>
                <a:cs typeface="+mn-lt"/>
              </a:rPr>
              <a:t>peak power</a:t>
            </a:r>
            <a:r>
              <a:rPr lang="en-US" sz="2000">
                <a:ea typeface="+mn-lt"/>
                <a:cs typeface="+mn-lt"/>
              </a:rPr>
              <a:t> regulations</a:t>
            </a:r>
            <a:endParaRPr lang="en-US" sz="2000" dirty="0">
              <a:cs typeface="Arial"/>
            </a:endParaRPr>
          </a:p>
          <a:p>
            <a:pPr lvl="1"/>
            <a:r>
              <a:rPr lang="en-US" sz="1600">
                <a:ea typeface="+mn-lt"/>
                <a:cs typeface="+mn-lt"/>
              </a:rPr>
              <a:t>Maybe it is possible to </a:t>
            </a:r>
            <a:r>
              <a:rPr lang="en-US" sz="1600" dirty="0">
                <a:ea typeface="+mn-lt"/>
                <a:cs typeface="+mn-lt"/>
              </a:rPr>
              <a:t>choose</a:t>
            </a:r>
            <a:r>
              <a:rPr lang="en-US" sz="1600">
                <a:ea typeface="+mn-lt"/>
                <a:cs typeface="+mn-lt"/>
              </a:rPr>
              <a:t> or </a:t>
            </a:r>
            <a:r>
              <a:rPr lang="en-US" sz="1600" dirty="0">
                <a:ea typeface="+mn-lt"/>
                <a:cs typeface="+mn-lt"/>
              </a:rPr>
              <a:t>shift </a:t>
            </a:r>
            <a:r>
              <a:rPr lang="en-US" sz="1600">
                <a:ea typeface="+mn-lt"/>
                <a:cs typeface="+mn-lt"/>
              </a:rPr>
              <a:t>Ipatov </a:t>
            </a:r>
            <a:r>
              <a:rPr lang="en-US" sz="1600" dirty="0">
                <a:ea typeface="+mn-lt"/>
                <a:cs typeface="+mn-lt"/>
              </a:rPr>
              <a:t>sequences such as to avoid e.g. </a:t>
            </a:r>
            <a:r>
              <a:rPr lang="en-US" sz="1600">
                <a:ea typeface="+mn-lt"/>
                <a:cs typeface="+mn-lt"/>
              </a:rPr>
              <a:t>all </a:t>
            </a:r>
            <a:r>
              <a:rPr lang="en-US" sz="1600" dirty="0">
                <a:ea typeface="+mn-lt"/>
                <a:cs typeface="+mn-lt"/>
              </a:rPr>
              <a:t>pulses in a burst</a:t>
            </a:r>
            <a:r>
              <a:rPr lang="en-US" sz="1600">
                <a:ea typeface="+mn-lt"/>
                <a:cs typeface="+mn-lt"/>
              </a:rPr>
              <a:t> being positive</a:t>
            </a:r>
            <a:endParaRPr lang="en-US" sz="1600" dirty="0">
              <a:cs typeface="Arial"/>
            </a:endParaRPr>
          </a:p>
          <a:p>
            <a:r>
              <a:rPr lang="en-US" sz="2000">
                <a:ea typeface="+mn-lt"/>
                <a:cs typeface="+mn-lt"/>
              </a:rPr>
              <a:t>More pulses per burst means a higher ADC </a:t>
            </a:r>
            <a:r>
              <a:rPr lang="en-US" sz="2000" dirty="0">
                <a:ea typeface="+mn-lt"/>
                <a:cs typeface="+mn-lt"/>
              </a:rPr>
              <a:t>dynamic range </a:t>
            </a:r>
            <a:r>
              <a:rPr lang="en-US" sz="2000">
                <a:ea typeface="+mn-lt"/>
                <a:cs typeface="+mn-lt"/>
              </a:rPr>
              <a:t>requirement, since burst reflections could add constructively</a:t>
            </a:r>
            <a:endParaRPr lang="en-US" sz="2000" dirty="0">
              <a:cs typeface="Arial"/>
            </a:endParaRPr>
          </a:p>
          <a:p>
            <a:r>
              <a:rPr lang="en-US" sz="2000" dirty="0">
                <a:cs typeface="Arial"/>
              </a:rPr>
              <a:t>Pulse burst sensing reduces air-time and power consumption (RX powered up less) at the expense of complexity and area</a:t>
            </a:r>
          </a:p>
          <a:p>
            <a:endParaRPr lang="en-US" sz="2000" dirty="0">
              <a:cs typeface="Arial"/>
            </a:endParaRPr>
          </a:p>
        </p:txBody>
      </p:sp>
      <p:sp>
        <p:nvSpPr>
          <p:cNvPr id="4" name="Date Placeholder 3">
            <a:extLst>
              <a:ext uri="{FF2B5EF4-FFF2-40B4-BE49-F238E27FC236}">
                <a16:creationId xmlns:a16="http://schemas.microsoft.com/office/drawing/2014/main" id="{65E825F6-433C-D6E1-CDE9-89E0C32CABA3}"/>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EF7B09A5-E1B1-F3B8-8798-2518644815D9}"/>
              </a:ext>
            </a:extLst>
          </p:cNvPr>
          <p:cNvSpPr>
            <a:spLocks noGrp="1"/>
          </p:cNvSpPr>
          <p:nvPr>
            <p:ph type="sldNum" sz="quarter" idx="12"/>
          </p:nvPr>
        </p:nvSpPr>
        <p:spPr/>
        <p:txBody>
          <a:bodyPr/>
          <a:lstStyle/>
          <a:p>
            <a:r>
              <a:rPr lang="en-US" altLang="en-US"/>
              <a:t>Slide </a:t>
            </a:r>
            <a:fld id="{7FFA85FD-E192-4C2D-9860-28C59D48001D}" type="slidenum">
              <a:rPr lang="en-US" altLang="en-US"/>
              <a:pPr/>
              <a:t>27</a:t>
            </a:fld>
            <a:endParaRPr lang="en-US" altLang="en-US"/>
          </a:p>
        </p:txBody>
      </p:sp>
      <p:sp>
        <p:nvSpPr>
          <p:cNvPr id="7" name="Footer Placeholder 2">
            <a:extLst>
              <a:ext uri="{FF2B5EF4-FFF2-40B4-BE49-F238E27FC236}">
                <a16:creationId xmlns:a16="http://schemas.microsoft.com/office/drawing/2014/main" id="{68FFB64A-A1B0-084D-BC68-0B24B75296BB}"/>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116100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9DC0-8A4E-CA5E-1D82-365770008A99}"/>
              </a:ext>
            </a:extLst>
          </p:cNvPr>
          <p:cNvSpPr>
            <a:spLocks noGrp="1"/>
          </p:cNvSpPr>
          <p:nvPr>
            <p:ph type="title"/>
          </p:nvPr>
        </p:nvSpPr>
        <p:spPr/>
        <p:txBody>
          <a:bodyPr/>
          <a:lstStyle/>
          <a:p>
            <a:r>
              <a:rPr lang="en-US" dirty="0">
                <a:ea typeface="+mj-lt"/>
                <a:cs typeface="+mj-lt"/>
              </a:rPr>
              <a:t>System Properties</a:t>
            </a:r>
            <a:endParaRPr lang="en-US" dirty="0"/>
          </a:p>
        </p:txBody>
      </p:sp>
      <p:sp>
        <p:nvSpPr>
          <p:cNvPr id="3" name="Content Placeholder 2">
            <a:extLst>
              <a:ext uri="{FF2B5EF4-FFF2-40B4-BE49-F238E27FC236}">
                <a16:creationId xmlns:a16="http://schemas.microsoft.com/office/drawing/2014/main" id="{A98711F8-DCAF-8F7B-5923-DFD517FB9902}"/>
              </a:ext>
            </a:extLst>
          </p:cNvPr>
          <p:cNvSpPr>
            <a:spLocks noGrp="1"/>
          </p:cNvSpPr>
          <p:nvPr>
            <p:ph idx="1"/>
          </p:nvPr>
        </p:nvSpPr>
        <p:spPr/>
        <p:txBody>
          <a:bodyPr/>
          <a:lstStyle/>
          <a:p>
            <a:r>
              <a:rPr lang="en-US" sz="2000" dirty="0">
                <a:ea typeface="+mn-lt"/>
                <a:cs typeface="+mn-lt"/>
              </a:rPr>
              <a:t>Best for a range from time zero to</a:t>
            </a:r>
            <a:r>
              <a:rPr lang="en-US" sz="2000">
                <a:ea typeface="+mn-lt"/>
                <a:cs typeface="+mn-lt"/>
              </a:rPr>
              <a:t> </a:t>
            </a:r>
            <a:r>
              <a:rPr lang="en-US" sz="2000" dirty="0">
                <a:ea typeface="+mn-lt"/>
                <a:cs typeface="+mn-lt"/>
              </a:rPr>
              <a:t>about the burst repetition interval ("primary zone"). Beyond this, there will be blind zones.</a:t>
            </a:r>
            <a:endParaRPr lang="en-US" sz="2000" dirty="0">
              <a:cs typeface="Arial"/>
            </a:endParaRPr>
          </a:p>
          <a:p>
            <a:pPr lvl="1"/>
            <a:r>
              <a:rPr lang="en-US" sz="1600" dirty="0">
                <a:ea typeface="+mn-lt"/>
                <a:cs typeface="+mn-lt"/>
              </a:rPr>
              <a:t>The long unambiguous range is still beneficial, though, since it prevents far-away targets from becoming ghost pulses</a:t>
            </a:r>
            <a:endParaRPr lang="en-US" sz="1600">
              <a:cs typeface="Arial"/>
            </a:endParaRPr>
          </a:p>
          <a:p>
            <a:pPr lvl="1"/>
            <a:r>
              <a:rPr lang="en-US" sz="1600" dirty="0">
                <a:ea typeface="+mn-lt"/>
                <a:cs typeface="+mn-lt"/>
              </a:rPr>
              <a:t>The zones between the blind zones are</a:t>
            </a:r>
            <a:r>
              <a:rPr lang="en-US" sz="1600">
                <a:ea typeface="+mn-lt"/>
                <a:cs typeface="+mn-lt"/>
              </a:rPr>
              <a:t> </a:t>
            </a:r>
            <a:r>
              <a:rPr lang="en-US" sz="1600" dirty="0">
                <a:ea typeface="+mn-lt"/>
                <a:cs typeface="+mn-lt"/>
              </a:rPr>
              <a:t>also usable</a:t>
            </a:r>
          </a:p>
          <a:p>
            <a:r>
              <a:rPr lang="en-US" sz="2000" dirty="0">
                <a:ea typeface="+mn-lt"/>
                <a:cs typeface="+mn-lt"/>
              </a:rPr>
              <a:t>Partially masked targets work correctly</a:t>
            </a:r>
          </a:p>
          <a:p>
            <a:pPr lvl="1"/>
            <a:r>
              <a:rPr lang="en-US" sz="1600" dirty="0">
                <a:ea typeface="+mn-lt"/>
                <a:cs typeface="+mn-lt"/>
              </a:rPr>
              <a:t>The SNR will be lower, but a low SNR for close-by target is not a problem</a:t>
            </a:r>
            <a:endParaRPr lang="en-US" sz="1600" dirty="0">
              <a:cs typeface="Arial"/>
            </a:endParaRPr>
          </a:p>
          <a:p>
            <a:r>
              <a:rPr lang="en-US" sz="2000" dirty="0">
                <a:ea typeface="+mn-lt"/>
                <a:cs typeface="+mn-lt"/>
              </a:rPr>
              <a:t>Parallel transmitters in the device could use non-interfering </a:t>
            </a:r>
            <a:r>
              <a:rPr lang="en-US" sz="2000" dirty="0" err="1">
                <a:ea typeface="+mn-lt"/>
                <a:cs typeface="+mn-lt"/>
              </a:rPr>
              <a:t>Ipatov</a:t>
            </a:r>
            <a:r>
              <a:rPr lang="en-US" sz="2000" dirty="0">
                <a:ea typeface="+mn-lt"/>
                <a:cs typeface="+mn-lt"/>
              </a:rPr>
              <a:t> shifts to channelize the TX antennas</a:t>
            </a:r>
            <a:endParaRPr lang="en-US" sz="2000" dirty="0">
              <a:cs typeface="Arial"/>
            </a:endParaRPr>
          </a:p>
          <a:p>
            <a:endParaRPr lang="en-US" sz="2000" dirty="0">
              <a:cs typeface="Arial"/>
            </a:endParaRPr>
          </a:p>
          <a:p>
            <a:endParaRPr lang="en-US" sz="2000" dirty="0">
              <a:cs typeface="Arial"/>
            </a:endParaRPr>
          </a:p>
        </p:txBody>
      </p:sp>
      <p:sp>
        <p:nvSpPr>
          <p:cNvPr id="4" name="Date Placeholder 3">
            <a:extLst>
              <a:ext uri="{FF2B5EF4-FFF2-40B4-BE49-F238E27FC236}">
                <a16:creationId xmlns:a16="http://schemas.microsoft.com/office/drawing/2014/main" id="{CE36DC56-9043-1451-7036-63F23D51A69D}"/>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5FFEAF43-4BCE-6635-46A9-32E5E9C9D7FE}"/>
              </a:ext>
            </a:extLst>
          </p:cNvPr>
          <p:cNvSpPr>
            <a:spLocks noGrp="1"/>
          </p:cNvSpPr>
          <p:nvPr>
            <p:ph type="sldNum" sz="quarter" idx="12"/>
          </p:nvPr>
        </p:nvSpPr>
        <p:spPr/>
        <p:txBody>
          <a:bodyPr/>
          <a:lstStyle/>
          <a:p>
            <a:r>
              <a:rPr lang="en-US" altLang="en-US"/>
              <a:t>Slide </a:t>
            </a:r>
            <a:fld id="{7FFA85FD-E192-4C2D-9860-28C59D48001D}" type="slidenum">
              <a:rPr lang="en-US" altLang="en-US"/>
              <a:pPr/>
              <a:t>28</a:t>
            </a:fld>
            <a:endParaRPr lang="en-US" altLang="en-US"/>
          </a:p>
        </p:txBody>
      </p:sp>
      <p:sp>
        <p:nvSpPr>
          <p:cNvPr id="7" name="Footer Placeholder 2">
            <a:extLst>
              <a:ext uri="{FF2B5EF4-FFF2-40B4-BE49-F238E27FC236}">
                <a16:creationId xmlns:a16="http://schemas.microsoft.com/office/drawing/2014/main" id="{B9D41775-235C-D548-BB4C-B89988DC1142}"/>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41774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7028-53FB-B83E-083D-636505734200}"/>
              </a:ext>
            </a:extLst>
          </p:cNvPr>
          <p:cNvSpPr>
            <a:spLocks noGrp="1"/>
          </p:cNvSpPr>
          <p:nvPr>
            <p:ph type="title"/>
          </p:nvPr>
        </p:nvSpPr>
        <p:spPr/>
        <p:txBody>
          <a:bodyPr/>
          <a:lstStyle/>
          <a:p>
            <a:r>
              <a:rPr lang="en-US" dirty="0">
                <a:ea typeface="+mj-lt"/>
                <a:cs typeface="+mj-lt"/>
              </a:rPr>
              <a:t>Standardization</a:t>
            </a:r>
            <a:endParaRPr lang="en-US" dirty="0"/>
          </a:p>
        </p:txBody>
      </p:sp>
      <p:sp>
        <p:nvSpPr>
          <p:cNvPr id="3" name="Content Placeholder 2">
            <a:extLst>
              <a:ext uri="{FF2B5EF4-FFF2-40B4-BE49-F238E27FC236}">
                <a16:creationId xmlns:a16="http://schemas.microsoft.com/office/drawing/2014/main" id="{A5F8A095-ADFB-A3C4-6F94-76C01D1C04C6}"/>
              </a:ext>
            </a:extLst>
          </p:cNvPr>
          <p:cNvSpPr>
            <a:spLocks noGrp="1"/>
          </p:cNvSpPr>
          <p:nvPr>
            <p:ph idx="1"/>
          </p:nvPr>
        </p:nvSpPr>
        <p:spPr/>
        <p:txBody>
          <a:bodyPr/>
          <a:lstStyle/>
          <a:p>
            <a:r>
              <a:rPr lang="en-US" sz="2000" dirty="0">
                <a:ea typeface="+mn-lt"/>
                <a:cs typeface="+mn-lt"/>
              </a:rPr>
              <a:t>Monostatic sensing does not necessarily require standardization</a:t>
            </a:r>
            <a:endParaRPr lang="en-US" sz="2000" dirty="0">
              <a:cs typeface="Arial"/>
            </a:endParaRPr>
          </a:p>
          <a:p>
            <a:r>
              <a:rPr lang="en-US" sz="2000" dirty="0">
                <a:ea typeface="+mn-lt"/>
                <a:cs typeface="+mn-lt"/>
              </a:rPr>
              <a:t>By standardizing, bistatic receivers can exploit the monostatic energy</a:t>
            </a:r>
            <a:endParaRPr lang="en-US" sz="2000" dirty="0">
              <a:cs typeface="Arial"/>
            </a:endParaRPr>
          </a:p>
          <a:p>
            <a:r>
              <a:rPr lang="en-US" sz="2000" dirty="0">
                <a:ea typeface="+mn-lt"/>
                <a:cs typeface="+mn-lt"/>
              </a:rPr>
              <a:t>More efficient monostatic sensing will reduce </a:t>
            </a:r>
            <a:r>
              <a:rPr lang="en-US" sz="2000">
                <a:ea typeface="+mn-lt"/>
                <a:cs typeface="+mn-lt"/>
              </a:rPr>
              <a:t>air-time, which improves </a:t>
            </a:r>
            <a:r>
              <a:rPr lang="en-US" sz="2000" dirty="0">
                <a:ea typeface="+mn-lt"/>
                <a:cs typeface="+mn-lt"/>
              </a:rPr>
              <a:t>coexistence</a:t>
            </a:r>
            <a:endParaRPr lang="en-US" sz="2000">
              <a:ea typeface="+mn-lt"/>
              <a:cs typeface="+mn-lt"/>
            </a:endParaRPr>
          </a:p>
          <a:p>
            <a:r>
              <a:rPr lang="en-US" sz="2000">
                <a:ea typeface="+mn-lt"/>
                <a:cs typeface="+mn-lt"/>
              </a:rPr>
              <a:t>The pulse burst sensing can be an STS-segment replacement</a:t>
            </a:r>
            <a:endParaRPr lang="en-US">
              <a:cs typeface="Arial"/>
            </a:endParaRPr>
          </a:p>
          <a:p>
            <a:endParaRPr lang="en-US" sz="2000" dirty="0">
              <a:cs typeface="Arial"/>
            </a:endParaRPr>
          </a:p>
        </p:txBody>
      </p:sp>
      <p:sp>
        <p:nvSpPr>
          <p:cNvPr id="4" name="Date Placeholder 3">
            <a:extLst>
              <a:ext uri="{FF2B5EF4-FFF2-40B4-BE49-F238E27FC236}">
                <a16:creationId xmlns:a16="http://schemas.microsoft.com/office/drawing/2014/main" id="{F389B1ED-3B35-2157-43C3-C2AE6D26E350}"/>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D95188E5-BE21-7AC7-2463-12C0DDEF4423}"/>
              </a:ext>
            </a:extLst>
          </p:cNvPr>
          <p:cNvSpPr>
            <a:spLocks noGrp="1"/>
          </p:cNvSpPr>
          <p:nvPr>
            <p:ph type="sldNum" sz="quarter" idx="12"/>
          </p:nvPr>
        </p:nvSpPr>
        <p:spPr/>
        <p:txBody>
          <a:bodyPr/>
          <a:lstStyle/>
          <a:p>
            <a:r>
              <a:rPr lang="en-US" altLang="en-US"/>
              <a:t>Slide </a:t>
            </a:r>
            <a:fld id="{7FFA85FD-E192-4C2D-9860-28C59D48001D}" type="slidenum">
              <a:rPr lang="en-US" altLang="en-US"/>
              <a:pPr/>
              <a:t>29</a:t>
            </a:fld>
            <a:endParaRPr lang="en-US" altLang="en-US"/>
          </a:p>
        </p:txBody>
      </p:sp>
      <p:sp>
        <p:nvSpPr>
          <p:cNvPr id="7" name="Footer Placeholder 2">
            <a:extLst>
              <a:ext uri="{FF2B5EF4-FFF2-40B4-BE49-F238E27FC236}">
                <a16:creationId xmlns:a16="http://schemas.microsoft.com/office/drawing/2014/main" id="{B1D24EF8-4D30-BB46-B1C7-3F600B195AB8}"/>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427968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40C3-5DFE-C9F5-73F0-46781CA34C45}"/>
              </a:ext>
            </a:extLst>
          </p:cNvPr>
          <p:cNvSpPr>
            <a:spLocks noGrp="1"/>
          </p:cNvSpPr>
          <p:nvPr>
            <p:ph type="ctrTitle"/>
          </p:nvPr>
        </p:nvSpPr>
        <p:spPr/>
        <p:txBody>
          <a:bodyPr/>
          <a:lstStyle/>
          <a:p>
            <a:r>
              <a:rPr lang="en-US" dirty="0">
                <a:ea typeface="+mj-lt"/>
                <a:cs typeface="+mj-lt"/>
              </a:rPr>
              <a:t>Air-Time Efficiency Improvements</a:t>
            </a:r>
            <a:endParaRPr lang="en-US" dirty="0"/>
          </a:p>
        </p:txBody>
      </p:sp>
      <p:sp>
        <p:nvSpPr>
          <p:cNvPr id="3" name="Subtitle 2">
            <a:extLst>
              <a:ext uri="{FF2B5EF4-FFF2-40B4-BE49-F238E27FC236}">
                <a16:creationId xmlns:a16="http://schemas.microsoft.com/office/drawing/2014/main" id="{54607127-3750-8FB2-E8CA-2D9C9CCEF96A}"/>
              </a:ext>
            </a:extLst>
          </p:cNvPr>
          <p:cNvSpPr>
            <a:spLocks noGrp="1"/>
          </p:cNvSpPr>
          <p:nvPr>
            <p:ph type="subTitle" idx="1"/>
          </p:nvPr>
        </p:nvSpPr>
        <p:spPr/>
        <p:txBody>
          <a:bodyPr/>
          <a:lstStyle/>
          <a:p>
            <a:r>
              <a:rPr lang="en-US" sz="2400" dirty="0">
                <a:ea typeface="+mn-lt"/>
                <a:cs typeface="+mn-lt"/>
              </a:rPr>
              <a:t>Pulse Burst Sensing</a:t>
            </a:r>
            <a:endParaRPr lang="en-US" sz="2400" dirty="0">
              <a:cs typeface="Arial"/>
            </a:endParaRPr>
          </a:p>
          <a:p>
            <a:r>
              <a:rPr lang="en-US" sz="2400" dirty="0">
                <a:ea typeface="+mn-lt"/>
                <a:cs typeface="+mn-lt"/>
              </a:rPr>
              <a:t>and</a:t>
            </a:r>
            <a:endParaRPr lang="en-US" sz="2400" dirty="0">
              <a:cs typeface="Arial"/>
            </a:endParaRPr>
          </a:p>
          <a:p>
            <a:r>
              <a:rPr lang="en-US" sz="2400" dirty="0">
                <a:ea typeface="+mn-lt"/>
                <a:cs typeface="+mn-lt"/>
              </a:rPr>
              <a:t>Super Packet</a:t>
            </a:r>
            <a:endParaRPr lang="en-US" sz="2400">
              <a:cs typeface="Arial"/>
            </a:endParaRPr>
          </a:p>
        </p:txBody>
      </p:sp>
      <p:sp>
        <p:nvSpPr>
          <p:cNvPr id="4" name="Date Placeholder 3">
            <a:extLst>
              <a:ext uri="{FF2B5EF4-FFF2-40B4-BE49-F238E27FC236}">
                <a16:creationId xmlns:a16="http://schemas.microsoft.com/office/drawing/2014/main" id="{B063F4C9-51FC-DF8B-BBC0-88E35D10453D}"/>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D4D32D09-B1D2-4D04-5BC8-470649B64866}"/>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118FE6C3-324C-D003-8CFA-80C2D6FA6CBC}"/>
              </a:ext>
            </a:extLst>
          </p:cNvPr>
          <p:cNvSpPr>
            <a:spLocks noGrp="1"/>
          </p:cNvSpPr>
          <p:nvPr>
            <p:ph type="sldNum" sz="quarter" idx="12"/>
          </p:nvPr>
        </p:nvSpPr>
        <p:spPr/>
        <p:txBody>
          <a:bodyPr/>
          <a:lstStyle/>
          <a:p>
            <a:r>
              <a:rPr lang="en-US" altLang="en-US"/>
              <a:t>Slide </a:t>
            </a:r>
            <a:fld id="{4EF2733A-7873-4D87-9B81-5F5F3E4A4D35}" type="slidenum">
              <a:rPr lang="en-US" altLang="en-US"/>
              <a:pPr/>
              <a:t>3</a:t>
            </a:fld>
            <a:endParaRPr lang="en-US" altLang="en-US"/>
          </a:p>
        </p:txBody>
      </p:sp>
    </p:spTree>
    <p:extLst>
      <p:ext uri="{BB962C8B-B14F-4D97-AF65-F5344CB8AC3E}">
        <p14:creationId xmlns:p14="http://schemas.microsoft.com/office/powerpoint/2010/main" val="282017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7EE7-D5E0-E612-24AB-F42D26F89767}"/>
              </a:ext>
            </a:extLst>
          </p:cNvPr>
          <p:cNvSpPr>
            <a:spLocks noGrp="1"/>
          </p:cNvSpPr>
          <p:nvPr>
            <p:ph type="ctrTitle"/>
          </p:nvPr>
        </p:nvSpPr>
        <p:spPr/>
        <p:txBody>
          <a:bodyPr/>
          <a:lstStyle/>
          <a:p>
            <a:r>
              <a:rPr lang="en-US" dirty="0">
                <a:ea typeface="+mj-lt"/>
                <a:cs typeface="+mj-lt"/>
              </a:rPr>
              <a:t>Super Packet</a:t>
            </a:r>
            <a:endParaRPr lang="en-US" dirty="0"/>
          </a:p>
        </p:txBody>
      </p:sp>
      <p:sp>
        <p:nvSpPr>
          <p:cNvPr id="3" name="Subtitle 2">
            <a:extLst>
              <a:ext uri="{FF2B5EF4-FFF2-40B4-BE49-F238E27FC236}">
                <a16:creationId xmlns:a16="http://schemas.microsoft.com/office/drawing/2014/main" id="{B47DA27D-7D35-73A6-1841-AB308F97CC08}"/>
              </a:ext>
            </a:extLst>
          </p:cNvPr>
          <p:cNvSpPr>
            <a:spLocks noGrp="1"/>
          </p:cNvSpPr>
          <p:nvPr>
            <p:ph type="subTitle" idx="1"/>
          </p:nvPr>
        </p:nvSpPr>
        <p:spPr/>
        <p:txBody>
          <a:bodyPr/>
          <a:lstStyle/>
          <a:p>
            <a:r>
              <a:rPr lang="en-US" sz="2400" dirty="0">
                <a:ea typeface="+mn-lt"/>
                <a:cs typeface="+mn-lt"/>
              </a:rPr>
              <a:t>Simultaneous Communication,</a:t>
            </a:r>
          </a:p>
          <a:p>
            <a:r>
              <a:rPr lang="en-US" sz="2400" dirty="0">
                <a:ea typeface="+mn-lt"/>
                <a:cs typeface="+mn-lt"/>
              </a:rPr>
              <a:t>Secure Ranging, and Sensing</a:t>
            </a:r>
            <a:endParaRPr lang="en-US" sz="2400">
              <a:cs typeface="Arial"/>
            </a:endParaRPr>
          </a:p>
        </p:txBody>
      </p:sp>
      <p:sp>
        <p:nvSpPr>
          <p:cNvPr id="4" name="Date Placeholder 3">
            <a:extLst>
              <a:ext uri="{FF2B5EF4-FFF2-40B4-BE49-F238E27FC236}">
                <a16:creationId xmlns:a16="http://schemas.microsoft.com/office/drawing/2014/main" id="{018C26A2-4EF1-2C76-6814-806093CE24CF}"/>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AC066CE1-285B-8C10-8C31-8A2BBECA7AAF}"/>
              </a:ext>
            </a:extLst>
          </p:cNvPr>
          <p:cNvSpPr>
            <a:spLocks noGrp="1"/>
          </p:cNvSpPr>
          <p:nvPr>
            <p:ph type="sldNum" sz="quarter" idx="12"/>
          </p:nvPr>
        </p:nvSpPr>
        <p:spPr/>
        <p:txBody>
          <a:bodyPr/>
          <a:lstStyle/>
          <a:p>
            <a:r>
              <a:rPr lang="en-US" altLang="en-US"/>
              <a:t>Slide </a:t>
            </a:r>
            <a:fld id="{4EF2733A-7873-4D87-9B81-5F5F3E4A4D35}" type="slidenum">
              <a:rPr lang="en-US" altLang="en-US"/>
              <a:pPr/>
              <a:t>30</a:t>
            </a:fld>
            <a:endParaRPr lang="en-US" altLang="en-US"/>
          </a:p>
        </p:txBody>
      </p:sp>
      <p:sp>
        <p:nvSpPr>
          <p:cNvPr id="7" name="Footer Placeholder 2">
            <a:extLst>
              <a:ext uri="{FF2B5EF4-FFF2-40B4-BE49-F238E27FC236}">
                <a16:creationId xmlns:a16="http://schemas.microsoft.com/office/drawing/2014/main" id="{6475DA95-0199-5141-AACB-55DCB050EE59}"/>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02336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0F39-5B80-5F71-FD68-C4D88DE70AA0}"/>
              </a:ext>
            </a:extLst>
          </p:cNvPr>
          <p:cNvSpPr>
            <a:spLocks noGrp="1"/>
          </p:cNvSpPr>
          <p:nvPr>
            <p:ph type="title"/>
          </p:nvPr>
        </p:nvSpPr>
        <p:spPr/>
        <p:txBody>
          <a:bodyPr/>
          <a:lstStyle/>
          <a:p>
            <a:r>
              <a:rPr lang="en-US" dirty="0">
                <a:cs typeface="Times New Roman"/>
              </a:rPr>
              <a:t>Mode Combinations</a:t>
            </a:r>
            <a:endParaRPr lang="en-US" dirty="0"/>
          </a:p>
        </p:txBody>
      </p:sp>
      <p:sp>
        <p:nvSpPr>
          <p:cNvPr id="3" name="Date Placeholder 2">
            <a:extLst>
              <a:ext uri="{FF2B5EF4-FFF2-40B4-BE49-F238E27FC236}">
                <a16:creationId xmlns:a16="http://schemas.microsoft.com/office/drawing/2014/main" id="{DEAF1EA0-88F2-5396-28AD-FCC0D52E3D9F}"/>
              </a:ext>
            </a:extLst>
          </p:cNvPr>
          <p:cNvSpPr>
            <a:spLocks noGrp="1"/>
          </p:cNvSpPr>
          <p:nvPr>
            <p:ph type="dt" sz="half" idx="10"/>
          </p:nvPr>
        </p:nvSpPr>
        <p:spPr/>
        <p:txBody>
          <a:bodyPr/>
          <a:lstStyle/>
          <a:p>
            <a:r>
              <a:rPr lang="en-US" altLang="en-US" dirty="0"/>
              <a:t>May 2022</a:t>
            </a:r>
          </a:p>
        </p:txBody>
      </p:sp>
      <p:sp>
        <p:nvSpPr>
          <p:cNvPr id="5" name="Slide Number Placeholder 4">
            <a:extLst>
              <a:ext uri="{FF2B5EF4-FFF2-40B4-BE49-F238E27FC236}">
                <a16:creationId xmlns:a16="http://schemas.microsoft.com/office/drawing/2014/main" id="{EDB28561-2B98-B951-A8E2-374F4882E9ED}"/>
              </a:ext>
            </a:extLst>
          </p:cNvPr>
          <p:cNvSpPr>
            <a:spLocks noGrp="1"/>
          </p:cNvSpPr>
          <p:nvPr>
            <p:ph type="sldNum" sz="quarter" idx="12"/>
          </p:nvPr>
        </p:nvSpPr>
        <p:spPr/>
        <p:txBody>
          <a:bodyPr/>
          <a:lstStyle/>
          <a:p>
            <a:r>
              <a:rPr lang="en-US" altLang="en-US"/>
              <a:t>Slide </a:t>
            </a:r>
            <a:fld id="{CA3A8BFF-9C7C-44C4-9364-A9BB01D83082}" type="slidenum">
              <a:rPr lang="en-US" altLang="en-US"/>
              <a:pPr/>
              <a:t>31</a:t>
            </a:fld>
            <a:endParaRPr lang="en-US" altLang="en-US"/>
          </a:p>
        </p:txBody>
      </p:sp>
      <p:sp>
        <p:nvSpPr>
          <p:cNvPr id="7" name="Footer Placeholder 2">
            <a:extLst>
              <a:ext uri="{FF2B5EF4-FFF2-40B4-BE49-F238E27FC236}">
                <a16:creationId xmlns:a16="http://schemas.microsoft.com/office/drawing/2014/main" id="{CEEF2B58-3B95-A145-AE6B-9A0501E923AC}"/>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pic>
        <p:nvPicPr>
          <p:cNvPr id="4" name="Picture 7" descr="Diagram, table&#10;&#10;Description automatically generated">
            <a:extLst>
              <a:ext uri="{FF2B5EF4-FFF2-40B4-BE49-F238E27FC236}">
                <a16:creationId xmlns:a16="http://schemas.microsoft.com/office/drawing/2014/main" id="{41FC2266-24CD-B445-E024-0F0EAB50F98E}"/>
              </a:ext>
            </a:extLst>
          </p:cNvPr>
          <p:cNvPicPr>
            <a:picLocks noChangeAspect="1"/>
          </p:cNvPicPr>
          <p:nvPr/>
        </p:nvPicPr>
        <p:blipFill>
          <a:blip r:embed="rId2"/>
          <a:stretch>
            <a:fillRect/>
          </a:stretch>
        </p:blipFill>
        <p:spPr>
          <a:xfrm>
            <a:off x="510448" y="1751709"/>
            <a:ext cx="8132284" cy="4612340"/>
          </a:xfrm>
          <a:prstGeom prst="rect">
            <a:avLst/>
          </a:prstGeom>
        </p:spPr>
      </p:pic>
      <p:sp>
        <p:nvSpPr>
          <p:cNvPr id="9" name="Content Placeholder 2">
            <a:extLst>
              <a:ext uri="{FF2B5EF4-FFF2-40B4-BE49-F238E27FC236}">
                <a16:creationId xmlns:a16="http://schemas.microsoft.com/office/drawing/2014/main" id="{37C55D18-7222-432C-0D36-0E5280F81305}"/>
              </a:ext>
            </a:extLst>
          </p:cNvPr>
          <p:cNvSpPr txBox="1">
            <a:spLocks/>
          </p:cNvSpPr>
          <p:nvPr/>
        </p:nvSpPr>
        <p:spPr>
          <a:xfrm>
            <a:off x="603174" y="1604791"/>
            <a:ext cx="3081052" cy="1131066"/>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182880" indent="-182880">
              <a:spcBef>
                <a:spcPts val="1400"/>
              </a:spcBef>
              <a:spcAft>
                <a:spcPts val="0"/>
              </a:spcAft>
            </a:pPr>
            <a:r>
              <a:rPr lang="en-US" sz="1400" kern="0" dirty="0">
                <a:ea typeface="+mn-lt"/>
                <a:cs typeface="+mn-lt"/>
              </a:rPr>
              <a:t>Can different modes of operation be combined?</a:t>
            </a:r>
            <a:endParaRPr lang="en-US" sz="1400" kern="0" dirty="0">
              <a:cs typeface="Arial"/>
            </a:endParaRPr>
          </a:p>
          <a:p>
            <a:pPr marL="457200" lvl="1" indent="-182880">
              <a:spcBef>
                <a:spcPts val="600"/>
              </a:spcBef>
              <a:spcAft>
                <a:spcPts val="0"/>
              </a:spcAft>
            </a:pPr>
            <a:r>
              <a:rPr lang="en-US" sz="1100" kern="0" dirty="0">
                <a:ea typeface="+mn-lt"/>
                <a:cs typeface="+mn-lt"/>
              </a:rPr>
              <a:t>For example, can data packet energy be used to sense the environment? </a:t>
            </a:r>
            <a:endParaRPr lang="en-US" sz="1100">
              <a:cs typeface="Arial"/>
            </a:endParaRPr>
          </a:p>
        </p:txBody>
      </p:sp>
    </p:spTree>
    <p:extLst>
      <p:ext uri="{BB962C8B-B14F-4D97-AF65-F5344CB8AC3E}">
        <p14:creationId xmlns:p14="http://schemas.microsoft.com/office/powerpoint/2010/main" val="3373087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0201-12F5-C622-FC6B-2A0A4C617103}"/>
              </a:ext>
            </a:extLst>
          </p:cNvPr>
          <p:cNvSpPr>
            <a:spLocks noGrp="1"/>
          </p:cNvSpPr>
          <p:nvPr>
            <p:ph type="title"/>
          </p:nvPr>
        </p:nvSpPr>
        <p:spPr/>
        <p:txBody>
          <a:bodyPr/>
          <a:lstStyle/>
          <a:p>
            <a:r>
              <a:rPr lang="en-US" dirty="0">
                <a:latin typeface="Arial"/>
                <a:cs typeface="Arial"/>
              </a:rPr>
              <a:t>Super Packet</a:t>
            </a:r>
            <a:endParaRPr lang="en-US" dirty="0"/>
          </a:p>
        </p:txBody>
      </p:sp>
      <p:sp>
        <p:nvSpPr>
          <p:cNvPr id="3" name="Content Placeholder 2">
            <a:extLst>
              <a:ext uri="{FF2B5EF4-FFF2-40B4-BE49-F238E27FC236}">
                <a16:creationId xmlns:a16="http://schemas.microsoft.com/office/drawing/2014/main" id="{3B64AB1E-50AF-7A0A-F871-12B22FD6891B}"/>
              </a:ext>
            </a:extLst>
          </p:cNvPr>
          <p:cNvSpPr>
            <a:spLocks noGrp="1"/>
          </p:cNvSpPr>
          <p:nvPr>
            <p:ph idx="1"/>
          </p:nvPr>
        </p:nvSpPr>
        <p:spPr>
          <a:xfrm>
            <a:off x="685800" y="1981200"/>
            <a:ext cx="7772400" cy="4197427"/>
          </a:xfrm>
        </p:spPr>
        <p:txBody>
          <a:bodyPr/>
          <a:lstStyle/>
          <a:p>
            <a:r>
              <a:rPr lang="en-US" sz="1600" dirty="0">
                <a:ea typeface="+mn-lt"/>
                <a:cs typeface="+mn-lt"/>
              </a:rPr>
              <a:t>A PPDU packet structure that provides communication, secure ranging, and monostatic/bistatic sensing all at once</a:t>
            </a:r>
            <a:endParaRPr lang="en-US" sz="1600" dirty="0">
              <a:cs typeface="Arial"/>
            </a:endParaRPr>
          </a:p>
          <a:p>
            <a:r>
              <a:rPr lang="en-US" sz="1600" dirty="0">
                <a:ea typeface="+mn-lt"/>
                <a:cs typeface="+mn-lt"/>
              </a:rPr>
              <a:t>Only small changes to the packet format</a:t>
            </a:r>
            <a:endParaRPr lang="en-US" sz="1600" dirty="0">
              <a:cs typeface="Arial"/>
            </a:endParaRPr>
          </a:p>
          <a:p>
            <a:r>
              <a:rPr lang="en-US" sz="1600" dirty="0">
                <a:ea typeface="+mn-lt"/>
                <a:cs typeface="+mn-lt"/>
              </a:rPr>
              <a:t>Some increase in receiver complexity</a:t>
            </a:r>
            <a:endParaRPr lang="en-US" sz="1600" dirty="0">
              <a:cs typeface="Arial"/>
            </a:endParaRPr>
          </a:p>
          <a:p>
            <a:r>
              <a:rPr lang="en-US" sz="1600" dirty="0">
                <a:ea typeface="+mn-lt"/>
                <a:cs typeface="+mn-lt"/>
              </a:rPr>
              <a:t>Reuses RX frontend power consumption</a:t>
            </a:r>
            <a:endParaRPr lang="en-US" sz="1600" dirty="0">
              <a:cs typeface="Arial"/>
            </a:endParaRPr>
          </a:p>
          <a:p>
            <a:r>
              <a:rPr lang="en-US" sz="1600" dirty="0">
                <a:ea typeface="+mn-lt"/>
                <a:cs typeface="+mn-lt"/>
              </a:rPr>
              <a:t>Reduces air-time and power consumption at the cost of receiver complexity and area</a:t>
            </a:r>
            <a:endParaRPr lang="en-US" sz="1600" dirty="0">
              <a:cs typeface="Arial"/>
            </a:endParaRPr>
          </a:p>
          <a:p>
            <a:r>
              <a:rPr lang="en-US" sz="1600" dirty="0">
                <a:ea typeface="+mn-lt"/>
                <a:cs typeface="+mn-lt"/>
              </a:rPr>
              <a:t>Up to 3x improvement if communication, ranging, and sensing duty cycle needs are aligned</a:t>
            </a:r>
            <a:endParaRPr lang="en-US" sz="1600" dirty="0">
              <a:cs typeface="Arial"/>
            </a:endParaRPr>
          </a:p>
          <a:p>
            <a:pPr lvl="1"/>
            <a:r>
              <a:rPr lang="en-US" sz="1200" dirty="0">
                <a:ea typeface="+mn-lt"/>
                <a:cs typeface="+mn-lt"/>
              </a:rPr>
              <a:t>Assuming bistatic sensing already combined with ranging or monostatic sensing</a:t>
            </a:r>
            <a:endParaRPr lang="en-US" sz="1200">
              <a:cs typeface="Arial"/>
            </a:endParaRPr>
          </a:p>
          <a:p>
            <a:r>
              <a:rPr lang="en-US" sz="1600" dirty="0">
                <a:ea typeface="+mn-lt"/>
                <a:cs typeface="+mn-lt"/>
              </a:rPr>
              <a:t>STS key must be shared with all parties, i.e. all parties must be trusted</a:t>
            </a:r>
            <a:endParaRPr lang="en-US" sz="1600" dirty="0">
              <a:cs typeface="Arial"/>
            </a:endParaRPr>
          </a:p>
          <a:p>
            <a:r>
              <a:rPr lang="en-US" sz="1600" dirty="0">
                <a:ea typeface="+mn-lt"/>
                <a:cs typeface="+mn-lt"/>
              </a:rPr>
              <a:t>Can use LFSR instead of STS, i.e. original packet format, for non-secure ranging</a:t>
            </a:r>
            <a:endParaRPr lang="en-US" sz="1600" dirty="0">
              <a:cs typeface="Arial"/>
            </a:endParaRPr>
          </a:p>
          <a:p>
            <a:r>
              <a:rPr lang="en-US" sz="1600" dirty="0">
                <a:cs typeface="Arial"/>
              </a:rPr>
              <a:t>Can not share transmitted energy with pulse burst sensing (</a:t>
            </a:r>
            <a:r>
              <a:rPr lang="en-US" sz="1600" dirty="0" err="1">
                <a:cs typeface="Arial"/>
              </a:rPr>
              <a:t>Ipatov</a:t>
            </a:r>
            <a:r>
              <a:rPr lang="en-US" sz="1600" dirty="0">
                <a:cs typeface="Arial"/>
              </a:rPr>
              <a:t> vs. modulated STS)</a:t>
            </a:r>
          </a:p>
          <a:p>
            <a:endParaRPr lang="en-US" sz="1600" dirty="0">
              <a:cs typeface="Arial"/>
            </a:endParaRPr>
          </a:p>
        </p:txBody>
      </p:sp>
      <p:sp>
        <p:nvSpPr>
          <p:cNvPr id="4" name="Date Placeholder 3">
            <a:extLst>
              <a:ext uri="{FF2B5EF4-FFF2-40B4-BE49-F238E27FC236}">
                <a16:creationId xmlns:a16="http://schemas.microsoft.com/office/drawing/2014/main" id="{EAFBE98D-70B2-A947-C429-1B4D87F3118F}"/>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352E818D-72F6-932C-E1D6-452C2FE71939}"/>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D9579EDB-8A85-B98F-D513-E11F02BA327B}"/>
              </a:ext>
            </a:extLst>
          </p:cNvPr>
          <p:cNvSpPr>
            <a:spLocks noGrp="1"/>
          </p:cNvSpPr>
          <p:nvPr>
            <p:ph type="sldNum" sz="quarter" idx="12"/>
          </p:nvPr>
        </p:nvSpPr>
        <p:spPr/>
        <p:txBody>
          <a:bodyPr/>
          <a:lstStyle/>
          <a:p>
            <a:r>
              <a:rPr lang="en-US" altLang="en-US"/>
              <a:t>Slide </a:t>
            </a:r>
            <a:fld id="{7FFA85FD-E192-4C2D-9860-28C59D48001D}" type="slidenum">
              <a:rPr lang="en-US" altLang="en-US"/>
              <a:pPr/>
              <a:t>32</a:t>
            </a:fld>
            <a:endParaRPr lang="en-US" altLang="en-US"/>
          </a:p>
        </p:txBody>
      </p:sp>
    </p:spTree>
    <p:extLst>
      <p:ext uri="{BB962C8B-B14F-4D97-AF65-F5344CB8AC3E}">
        <p14:creationId xmlns:p14="http://schemas.microsoft.com/office/powerpoint/2010/main" val="4217750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5D05-5E21-65A2-CB2A-0CCE8A148B66}"/>
              </a:ext>
            </a:extLst>
          </p:cNvPr>
          <p:cNvSpPr>
            <a:spLocks noGrp="1"/>
          </p:cNvSpPr>
          <p:nvPr>
            <p:ph type="title"/>
          </p:nvPr>
        </p:nvSpPr>
        <p:spPr/>
        <p:txBody>
          <a:bodyPr/>
          <a:lstStyle/>
          <a:p>
            <a:r>
              <a:rPr lang="en-US" dirty="0">
                <a:latin typeface="Arial"/>
                <a:cs typeface="Arial"/>
              </a:rPr>
              <a:t>Example Use Case</a:t>
            </a:r>
            <a:endParaRPr lang="en-US" dirty="0"/>
          </a:p>
        </p:txBody>
      </p:sp>
      <p:sp>
        <p:nvSpPr>
          <p:cNvPr id="3" name="Content Placeholder 2">
            <a:extLst>
              <a:ext uri="{FF2B5EF4-FFF2-40B4-BE49-F238E27FC236}">
                <a16:creationId xmlns:a16="http://schemas.microsoft.com/office/drawing/2014/main" id="{420C61C8-FEFE-E2D0-7709-F6AEE4EC4A7E}"/>
              </a:ext>
            </a:extLst>
          </p:cNvPr>
          <p:cNvSpPr>
            <a:spLocks noGrp="1"/>
          </p:cNvSpPr>
          <p:nvPr>
            <p:ph idx="1"/>
          </p:nvPr>
        </p:nvSpPr>
        <p:spPr/>
        <p:txBody>
          <a:bodyPr/>
          <a:lstStyle/>
          <a:p>
            <a:r>
              <a:rPr lang="en-US" sz="2000" dirty="0">
                <a:ea typeface="+mn-lt"/>
                <a:cs typeface="+mn-lt"/>
              </a:rPr>
              <a:t>A mesh network with always-on ranging, sensing, and CIR exchange</a:t>
            </a:r>
            <a:endParaRPr lang="en-US" sz="2000" dirty="0">
              <a:cs typeface="Arial"/>
            </a:endParaRPr>
          </a:p>
          <a:p>
            <a:pPr lvl="1"/>
            <a:r>
              <a:rPr lang="en-US" sz="1800" dirty="0">
                <a:ea typeface="+mn-lt"/>
                <a:cs typeface="+mn-lt"/>
              </a:rPr>
              <a:t>Should make efforts to be a "good citizen"</a:t>
            </a:r>
            <a:endParaRPr lang="en-US" sz="1800" dirty="0">
              <a:cs typeface="Arial"/>
            </a:endParaRPr>
          </a:p>
          <a:p>
            <a:pPr lvl="2"/>
            <a:r>
              <a:rPr lang="en-US" sz="1600" dirty="0">
                <a:ea typeface="+mn-lt"/>
                <a:cs typeface="+mn-lt"/>
              </a:rPr>
              <a:t>The increased receiver complexity might be warranted</a:t>
            </a:r>
            <a:endParaRPr lang="en-US" sz="1600" dirty="0">
              <a:cs typeface="Arial"/>
            </a:endParaRPr>
          </a:p>
          <a:p>
            <a:endParaRPr lang="en-US" sz="2000" dirty="0">
              <a:cs typeface="Arial"/>
            </a:endParaRPr>
          </a:p>
        </p:txBody>
      </p:sp>
      <p:sp>
        <p:nvSpPr>
          <p:cNvPr id="4" name="Date Placeholder 3">
            <a:extLst>
              <a:ext uri="{FF2B5EF4-FFF2-40B4-BE49-F238E27FC236}">
                <a16:creationId xmlns:a16="http://schemas.microsoft.com/office/drawing/2014/main" id="{3BCDDB60-8572-6D29-05F1-DCDB49069E03}"/>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C67ADFD2-BEE6-0C54-B2B6-B2D37FA6D769}"/>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5F1C5CEB-A9DB-5112-FD2B-239FFB5F0EAF}"/>
              </a:ext>
            </a:extLst>
          </p:cNvPr>
          <p:cNvSpPr>
            <a:spLocks noGrp="1"/>
          </p:cNvSpPr>
          <p:nvPr>
            <p:ph type="sldNum" sz="quarter" idx="12"/>
          </p:nvPr>
        </p:nvSpPr>
        <p:spPr/>
        <p:txBody>
          <a:bodyPr/>
          <a:lstStyle/>
          <a:p>
            <a:r>
              <a:rPr lang="en-US" altLang="en-US"/>
              <a:t>Slide </a:t>
            </a:r>
            <a:fld id="{7FFA85FD-E192-4C2D-9860-28C59D48001D}" type="slidenum">
              <a:rPr lang="en-US" altLang="en-US"/>
              <a:pPr/>
              <a:t>33</a:t>
            </a:fld>
            <a:endParaRPr lang="en-US" altLang="en-US"/>
          </a:p>
        </p:txBody>
      </p:sp>
    </p:spTree>
    <p:extLst>
      <p:ext uri="{BB962C8B-B14F-4D97-AF65-F5344CB8AC3E}">
        <p14:creationId xmlns:p14="http://schemas.microsoft.com/office/powerpoint/2010/main" val="2626519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75BB-ADC0-3026-26AD-4E2250D3CBDF}"/>
              </a:ext>
            </a:extLst>
          </p:cNvPr>
          <p:cNvSpPr>
            <a:spLocks noGrp="1"/>
          </p:cNvSpPr>
          <p:nvPr>
            <p:ph type="title"/>
          </p:nvPr>
        </p:nvSpPr>
        <p:spPr/>
        <p:txBody>
          <a:bodyPr/>
          <a:lstStyle/>
          <a:p>
            <a:r>
              <a:rPr lang="en-US" dirty="0">
                <a:latin typeface="Arial"/>
                <a:cs typeface="Arial"/>
              </a:rPr>
              <a:t>Super Packet Format</a:t>
            </a:r>
            <a:endParaRPr lang="en-US" dirty="0"/>
          </a:p>
        </p:txBody>
      </p:sp>
      <p:sp>
        <p:nvSpPr>
          <p:cNvPr id="3" name="Content Placeholder 2">
            <a:extLst>
              <a:ext uri="{FF2B5EF4-FFF2-40B4-BE49-F238E27FC236}">
                <a16:creationId xmlns:a16="http://schemas.microsoft.com/office/drawing/2014/main" id="{37B24138-1372-9297-F439-88EB99D32F38}"/>
              </a:ext>
            </a:extLst>
          </p:cNvPr>
          <p:cNvSpPr>
            <a:spLocks noGrp="1"/>
          </p:cNvSpPr>
          <p:nvPr>
            <p:ph idx="1"/>
          </p:nvPr>
        </p:nvSpPr>
        <p:spPr/>
        <p:txBody>
          <a:bodyPr/>
          <a:lstStyle/>
          <a:p>
            <a:r>
              <a:rPr lang="en-US" sz="2000" dirty="0">
                <a:ea typeface="+mn-lt"/>
                <a:cs typeface="+mn-lt"/>
              </a:rPr>
              <a:t>Use preexisting data packet format</a:t>
            </a:r>
            <a:endParaRPr lang="en-US" sz="2000" dirty="0">
              <a:cs typeface="Arial"/>
            </a:endParaRPr>
          </a:p>
          <a:p>
            <a:pPr lvl="1"/>
            <a:r>
              <a:rPr lang="en-US" sz="1600" dirty="0">
                <a:ea typeface="+mn-lt"/>
                <a:cs typeface="+mn-lt"/>
              </a:rPr>
              <a:t>Replace LFSR with STS for the spreading</a:t>
            </a:r>
            <a:endParaRPr lang="en-US" sz="1600" dirty="0">
              <a:cs typeface="Arial"/>
            </a:endParaRPr>
          </a:p>
          <a:p>
            <a:pPr lvl="2"/>
            <a:r>
              <a:rPr lang="en-US" sz="1200" dirty="0">
                <a:ea typeface="+mn-lt"/>
                <a:cs typeface="+mn-lt"/>
              </a:rPr>
              <a:t>Provides secure ranging</a:t>
            </a:r>
            <a:endParaRPr lang="en-US" sz="1200" dirty="0">
              <a:cs typeface="Arial"/>
            </a:endParaRPr>
          </a:p>
          <a:p>
            <a:pPr lvl="1"/>
            <a:r>
              <a:rPr lang="en-US" sz="1600" dirty="0">
                <a:ea typeface="+mn-lt"/>
                <a:cs typeface="+mn-lt"/>
              </a:rPr>
              <a:t>Use long guard intervals or BPRF (hopping)</a:t>
            </a:r>
            <a:endParaRPr lang="en-US" sz="1600" dirty="0">
              <a:cs typeface="Arial"/>
            </a:endParaRPr>
          </a:p>
          <a:p>
            <a:pPr lvl="2"/>
            <a:r>
              <a:rPr lang="en-US" sz="1200">
                <a:ea typeface="+mn-lt"/>
                <a:cs typeface="+mn-lt"/>
              </a:rPr>
              <a:t>Prevents blind zones, i.e. range bins that are always masked by the transmitter</a:t>
            </a:r>
            <a:endParaRPr lang="en-US" sz="1200">
              <a:cs typeface="Arial"/>
            </a:endParaRPr>
          </a:p>
          <a:p>
            <a:pPr lvl="2"/>
            <a:r>
              <a:rPr lang="en-US" sz="1200">
                <a:ea typeface="+mn-lt"/>
                <a:cs typeface="+mn-lt"/>
              </a:rPr>
              <a:t>Maybe extend the guard intervals beyond the 802.15.4z spec</a:t>
            </a:r>
            <a:endParaRPr lang="en-US" sz="1200">
              <a:cs typeface="Arial"/>
            </a:endParaRPr>
          </a:p>
          <a:p>
            <a:endParaRPr lang="en-US" sz="2000" dirty="0">
              <a:cs typeface="Arial"/>
            </a:endParaRPr>
          </a:p>
        </p:txBody>
      </p:sp>
      <p:sp>
        <p:nvSpPr>
          <p:cNvPr id="4" name="Date Placeholder 3">
            <a:extLst>
              <a:ext uri="{FF2B5EF4-FFF2-40B4-BE49-F238E27FC236}">
                <a16:creationId xmlns:a16="http://schemas.microsoft.com/office/drawing/2014/main" id="{29894730-D130-288F-ACF1-3788F9EF3F29}"/>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9764AE9C-45F7-32C4-7950-10E69C06F199}"/>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E691DC3B-E3A7-8F90-4672-4A215608D2A2}"/>
              </a:ext>
            </a:extLst>
          </p:cNvPr>
          <p:cNvSpPr>
            <a:spLocks noGrp="1"/>
          </p:cNvSpPr>
          <p:nvPr>
            <p:ph type="sldNum" sz="quarter" idx="12"/>
          </p:nvPr>
        </p:nvSpPr>
        <p:spPr/>
        <p:txBody>
          <a:bodyPr/>
          <a:lstStyle/>
          <a:p>
            <a:r>
              <a:rPr lang="en-US" altLang="en-US"/>
              <a:t>Slide </a:t>
            </a:r>
            <a:fld id="{7FFA85FD-E192-4C2D-9860-28C59D48001D}" type="slidenum">
              <a:rPr lang="en-US" altLang="en-US"/>
              <a:pPr/>
              <a:t>34</a:t>
            </a:fld>
            <a:endParaRPr lang="en-US" altLang="en-US"/>
          </a:p>
        </p:txBody>
      </p:sp>
    </p:spTree>
    <p:extLst>
      <p:ext uri="{BB962C8B-B14F-4D97-AF65-F5344CB8AC3E}">
        <p14:creationId xmlns:p14="http://schemas.microsoft.com/office/powerpoint/2010/main" val="601571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CF6C-3964-BC09-75AD-C234D00E256B}"/>
              </a:ext>
            </a:extLst>
          </p:cNvPr>
          <p:cNvSpPr>
            <a:spLocks noGrp="1"/>
          </p:cNvSpPr>
          <p:nvPr>
            <p:ph type="title"/>
          </p:nvPr>
        </p:nvSpPr>
        <p:spPr/>
        <p:txBody>
          <a:bodyPr/>
          <a:lstStyle/>
          <a:p>
            <a:r>
              <a:rPr lang="en-US" sz="3200" dirty="0">
                <a:ea typeface="+mj-lt"/>
                <a:cs typeface="+mj-lt"/>
              </a:rPr>
              <a:t>Super Packet Based on</a:t>
            </a:r>
            <a:br>
              <a:rPr lang="en-US" sz="3200" dirty="0">
                <a:ea typeface="+mj-lt"/>
                <a:cs typeface="+mj-lt"/>
              </a:rPr>
            </a:br>
            <a:r>
              <a:rPr lang="en-US" sz="3200" dirty="0">
                <a:ea typeface="+mj-lt"/>
                <a:cs typeface="+mj-lt"/>
              </a:rPr>
              <a:t>802.15.4z HPRF 124.8 MHz (7.8 Mbit/s)</a:t>
            </a:r>
            <a:endParaRPr lang="en-US" sz="3200">
              <a:cs typeface="Times New Roman"/>
            </a:endParaRPr>
          </a:p>
        </p:txBody>
      </p:sp>
      <p:sp>
        <p:nvSpPr>
          <p:cNvPr id="3" name="Date Placeholder 2">
            <a:extLst>
              <a:ext uri="{FF2B5EF4-FFF2-40B4-BE49-F238E27FC236}">
                <a16:creationId xmlns:a16="http://schemas.microsoft.com/office/drawing/2014/main" id="{EE211E9F-B05B-A6CC-ADCD-2C71C4472627}"/>
              </a:ext>
            </a:extLst>
          </p:cNvPr>
          <p:cNvSpPr>
            <a:spLocks noGrp="1"/>
          </p:cNvSpPr>
          <p:nvPr>
            <p:ph type="dt" sz="half" idx="10"/>
          </p:nvPr>
        </p:nvSpPr>
        <p:spPr/>
        <p:txBody>
          <a:bodyPr/>
          <a:lstStyle/>
          <a:p>
            <a:r>
              <a:rPr lang="en-US" altLang="en-US" dirty="0"/>
              <a:t>May 2022</a:t>
            </a:r>
          </a:p>
        </p:txBody>
      </p:sp>
      <p:sp>
        <p:nvSpPr>
          <p:cNvPr id="4" name="Footer Placeholder 3">
            <a:extLst>
              <a:ext uri="{FF2B5EF4-FFF2-40B4-BE49-F238E27FC236}">
                <a16:creationId xmlns:a16="http://schemas.microsoft.com/office/drawing/2014/main" id="{BEC681A2-4A2E-FF29-2529-A78FECF5A7E8}"/>
              </a:ext>
            </a:extLst>
          </p:cNvPr>
          <p:cNvSpPr>
            <a:spLocks noGrp="1"/>
          </p:cNvSpPr>
          <p:nvPr>
            <p:ph type="ftr" sz="quarter" idx="11"/>
          </p:nvPr>
        </p:nvSpPr>
        <p:spPr/>
        <p:txBody>
          <a:bodyPr/>
          <a:lstStyle/>
          <a:p>
            <a:r>
              <a:rPr lang="en-US" altLang="en-US">
                <a:latin typeface="Times New Roman"/>
                <a:cs typeface="Times New Roman"/>
              </a:rPr>
              <a:t>Hjortland et al., Novelda AS</a:t>
            </a:r>
          </a:p>
        </p:txBody>
      </p:sp>
      <p:sp>
        <p:nvSpPr>
          <p:cNvPr id="5" name="Slide Number Placeholder 4">
            <a:extLst>
              <a:ext uri="{FF2B5EF4-FFF2-40B4-BE49-F238E27FC236}">
                <a16:creationId xmlns:a16="http://schemas.microsoft.com/office/drawing/2014/main" id="{E31DAE24-D9E9-512F-3A56-A96CC5336321}"/>
              </a:ext>
            </a:extLst>
          </p:cNvPr>
          <p:cNvSpPr>
            <a:spLocks noGrp="1"/>
          </p:cNvSpPr>
          <p:nvPr>
            <p:ph type="sldNum" sz="quarter" idx="12"/>
          </p:nvPr>
        </p:nvSpPr>
        <p:spPr/>
        <p:txBody>
          <a:bodyPr/>
          <a:lstStyle/>
          <a:p>
            <a:r>
              <a:rPr lang="en-US" altLang="en-US"/>
              <a:t>Slide </a:t>
            </a:r>
            <a:fld id="{CA3A8BFF-9C7C-44C4-9364-A9BB01D83082}" type="slidenum">
              <a:rPr lang="en-US" altLang="en-US"/>
              <a:pPr/>
              <a:t>35</a:t>
            </a:fld>
            <a:endParaRPr lang="en-US" altLang="en-US"/>
          </a:p>
        </p:txBody>
      </p:sp>
      <p:pic>
        <p:nvPicPr>
          <p:cNvPr id="6" name="Picture 6" descr="Diagram&#10;&#10;Description automatically generated">
            <a:extLst>
              <a:ext uri="{FF2B5EF4-FFF2-40B4-BE49-F238E27FC236}">
                <a16:creationId xmlns:a16="http://schemas.microsoft.com/office/drawing/2014/main" id="{449B3639-B51F-F0AC-0D01-3DE12514616F}"/>
              </a:ext>
            </a:extLst>
          </p:cNvPr>
          <p:cNvPicPr>
            <a:picLocks noChangeAspect="1"/>
          </p:cNvPicPr>
          <p:nvPr/>
        </p:nvPicPr>
        <p:blipFill>
          <a:blip r:embed="rId2"/>
          <a:stretch>
            <a:fillRect/>
          </a:stretch>
        </p:blipFill>
        <p:spPr>
          <a:xfrm>
            <a:off x="1483605" y="1866834"/>
            <a:ext cx="6259417" cy="4354548"/>
          </a:xfrm>
          <a:prstGeom prst="rect">
            <a:avLst/>
          </a:prstGeom>
        </p:spPr>
      </p:pic>
    </p:spTree>
    <p:extLst>
      <p:ext uri="{BB962C8B-B14F-4D97-AF65-F5344CB8AC3E}">
        <p14:creationId xmlns:p14="http://schemas.microsoft.com/office/powerpoint/2010/main" val="1835718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EFF1-90C3-0300-431F-6FB3BECD6974}"/>
              </a:ext>
            </a:extLst>
          </p:cNvPr>
          <p:cNvSpPr>
            <a:spLocks noGrp="1"/>
          </p:cNvSpPr>
          <p:nvPr>
            <p:ph type="title"/>
          </p:nvPr>
        </p:nvSpPr>
        <p:spPr/>
        <p:txBody>
          <a:bodyPr/>
          <a:lstStyle/>
          <a:p>
            <a:r>
              <a:rPr lang="en-US" dirty="0">
                <a:ea typeface="+mj-lt"/>
                <a:cs typeface="+mj-lt"/>
              </a:rPr>
              <a:t>Data Payload Receiver</a:t>
            </a:r>
            <a:endParaRPr lang="en-US" dirty="0"/>
          </a:p>
        </p:txBody>
      </p:sp>
      <p:sp>
        <p:nvSpPr>
          <p:cNvPr id="3" name="Content Placeholder 2">
            <a:extLst>
              <a:ext uri="{FF2B5EF4-FFF2-40B4-BE49-F238E27FC236}">
                <a16:creationId xmlns:a16="http://schemas.microsoft.com/office/drawing/2014/main" id="{6F3901F5-A7AC-EDED-ED4E-DCCC2F04DF32}"/>
              </a:ext>
            </a:extLst>
          </p:cNvPr>
          <p:cNvSpPr>
            <a:spLocks noGrp="1"/>
          </p:cNvSpPr>
          <p:nvPr>
            <p:ph idx="1"/>
          </p:nvPr>
        </p:nvSpPr>
        <p:spPr/>
        <p:txBody>
          <a:bodyPr/>
          <a:lstStyle/>
          <a:p>
            <a:r>
              <a:rPr lang="en-US" sz="2000" dirty="0">
                <a:ea typeface="+mn-lt"/>
                <a:cs typeface="+mn-lt"/>
              </a:rPr>
              <a:t>As in 802.15.4z, except with STS instead of LFSR for </a:t>
            </a:r>
            <a:r>
              <a:rPr lang="en-US" sz="2000" dirty="0" err="1">
                <a:ea typeface="+mn-lt"/>
                <a:cs typeface="+mn-lt"/>
              </a:rPr>
              <a:t>despreading</a:t>
            </a:r>
            <a:endParaRPr lang="en-US" sz="2000" dirty="0" err="1">
              <a:cs typeface="Arial"/>
            </a:endParaRPr>
          </a:p>
        </p:txBody>
      </p:sp>
      <p:sp>
        <p:nvSpPr>
          <p:cNvPr id="4" name="Date Placeholder 3">
            <a:extLst>
              <a:ext uri="{FF2B5EF4-FFF2-40B4-BE49-F238E27FC236}">
                <a16:creationId xmlns:a16="http://schemas.microsoft.com/office/drawing/2014/main" id="{96AE4153-CC29-E145-6E47-B02B117D614F}"/>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8A8F55B9-5E57-3581-E833-3974AC0A7D05}"/>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2E5C67CA-F8B9-4F4C-7671-54CC5E8DE375}"/>
              </a:ext>
            </a:extLst>
          </p:cNvPr>
          <p:cNvSpPr>
            <a:spLocks noGrp="1"/>
          </p:cNvSpPr>
          <p:nvPr>
            <p:ph type="sldNum" sz="quarter" idx="12"/>
          </p:nvPr>
        </p:nvSpPr>
        <p:spPr/>
        <p:txBody>
          <a:bodyPr/>
          <a:lstStyle/>
          <a:p>
            <a:r>
              <a:rPr lang="en-US" altLang="en-US"/>
              <a:t>Slide </a:t>
            </a:r>
            <a:fld id="{7FFA85FD-E192-4C2D-9860-28C59D48001D}" type="slidenum">
              <a:rPr lang="en-US" altLang="en-US"/>
              <a:pPr/>
              <a:t>36</a:t>
            </a:fld>
            <a:endParaRPr lang="en-US" altLang="en-US"/>
          </a:p>
        </p:txBody>
      </p:sp>
    </p:spTree>
    <p:extLst>
      <p:ext uri="{BB962C8B-B14F-4D97-AF65-F5344CB8AC3E}">
        <p14:creationId xmlns:p14="http://schemas.microsoft.com/office/powerpoint/2010/main" val="268602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7C02-08A0-AA8B-E2E2-B7F88E4EFB3E}"/>
              </a:ext>
            </a:extLst>
          </p:cNvPr>
          <p:cNvSpPr>
            <a:spLocks noGrp="1"/>
          </p:cNvSpPr>
          <p:nvPr>
            <p:ph type="title"/>
          </p:nvPr>
        </p:nvSpPr>
        <p:spPr/>
        <p:txBody>
          <a:bodyPr/>
          <a:lstStyle/>
          <a:p>
            <a:r>
              <a:rPr lang="en-US" sz="3200" dirty="0">
                <a:ea typeface="+mj-lt"/>
                <a:cs typeface="+mj-lt"/>
              </a:rPr>
              <a:t>Secure Ranging and Bistatic Sensing Receiver</a:t>
            </a:r>
            <a:endParaRPr lang="en-US" sz="3200" dirty="0">
              <a:cs typeface="Times New Roman"/>
            </a:endParaRPr>
          </a:p>
        </p:txBody>
      </p:sp>
      <p:sp>
        <p:nvSpPr>
          <p:cNvPr id="3" name="Date Placeholder 2">
            <a:extLst>
              <a:ext uri="{FF2B5EF4-FFF2-40B4-BE49-F238E27FC236}">
                <a16:creationId xmlns:a16="http://schemas.microsoft.com/office/drawing/2014/main" id="{366242BE-A1F9-3B97-11E4-A660AA8D3A92}"/>
              </a:ext>
            </a:extLst>
          </p:cNvPr>
          <p:cNvSpPr>
            <a:spLocks noGrp="1"/>
          </p:cNvSpPr>
          <p:nvPr>
            <p:ph type="dt" sz="half" idx="10"/>
          </p:nvPr>
        </p:nvSpPr>
        <p:spPr/>
        <p:txBody>
          <a:bodyPr/>
          <a:lstStyle/>
          <a:p>
            <a:r>
              <a:rPr lang="en-US" altLang="en-US" dirty="0"/>
              <a:t>May 2022</a:t>
            </a:r>
          </a:p>
        </p:txBody>
      </p:sp>
      <p:sp>
        <p:nvSpPr>
          <p:cNvPr id="4" name="Footer Placeholder 3">
            <a:extLst>
              <a:ext uri="{FF2B5EF4-FFF2-40B4-BE49-F238E27FC236}">
                <a16:creationId xmlns:a16="http://schemas.microsoft.com/office/drawing/2014/main" id="{30D63C2F-DD7D-D4A3-4296-B213EAF21FCB}"/>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5" name="Slide Number Placeholder 4">
            <a:extLst>
              <a:ext uri="{FF2B5EF4-FFF2-40B4-BE49-F238E27FC236}">
                <a16:creationId xmlns:a16="http://schemas.microsoft.com/office/drawing/2014/main" id="{CD265B71-02BB-4FBB-2933-205C65758A8D}"/>
              </a:ext>
            </a:extLst>
          </p:cNvPr>
          <p:cNvSpPr>
            <a:spLocks noGrp="1"/>
          </p:cNvSpPr>
          <p:nvPr>
            <p:ph type="sldNum" sz="quarter" idx="12"/>
          </p:nvPr>
        </p:nvSpPr>
        <p:spPr/>
        <p:txBody>
          <a:bodyPr/>
          <a:lstStyle/>
          <a:p>
            <a:r>
              <a:rPr lang="en-US" altLang="en-US"/>
              <a:t>Slide </a:t>
            </a:r>
            <a:fld id="{CA3A8BFF-9C7C-44C4-9364-A9BB01D83082}" type="slidenum">
              <a:rPr lang="en-US" altLang="en-US"/>
              <a:pPr/>
              <a:t>37</a:t>
            </a:fld>
            <a:endParaRPr lang="en-US" altLang="en-US"/>
          </a:p>
        </p:txBody>
      </p:sp>
      <p:pic>
        <p:nvPicPr>
          <p:cNvPr id="6" name="Picture 6" descr="Diagram&#10;&#10;Description automatically generated">
            <a:extLst>
              <a:ext uri="{FF2B5EF4-FFF2-40B4-BE49-F238E27FC236}">
                <a16:creationId xmlns:a16="http://schemas.microsoft.com/office/drawing/2014/main" id="{6AC6B527-4276-31F8-8570-E8DF0ABBC844}"/>
              </a:ext>
            </a:extLst>
          </p:cNvPr>
          <p:cNvPicPr>
            <a:picLocks noChangeAspect="1"/>
          </p:cNvPicPr>
          <p:nvPr/>
        </p:nvPicPr>
        <p:blipFill>
          <a:blip r:embed="rId2"/>
          <a:stretch>
            <a:fillRect/>
          </a:stretch>
        </p:blipFill>
        <p:spPr>
          <a:xfrm>
            <a:off x="1446882" y="1548525"/>
            <a:ext cx="6253842" cy="4770664"/>
          </a:xfrm>
          <a:prstGeom prst="rect">
            <a:avLst/>
          </a:prstGeom>
        </p:spPr>
      </p:pic>
    </p:spTree>
    <p:extLst>
      <p:ext uri="{BB962C8B-B14F-4D97-AF65-F5344CB8AC3E}">
        <p14:creationId xmlns:p14="http://schemas.microsoft.com/office/powerpoint/2010/main" val="1542759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7E9D-631C-99CF-FB1B-88B3B6B30F75}"/>
              </a:ext>
            </a:extLst>
          </p:cNvPr>
          <p:cNvSpPr>
            <a:spLocks noGrp="1"/>
          </p:cNvSpPr>
          <p:nvPr>
            <p:ph type="title"/>
          </p:nvPr>
        </p:nvSpPr>
        <p:spPr/>
        <p:txBody>
          <a:bodyPr/>
          <a:lstStyle/>
          <a:p>
            <a:r>
              <a:rPr lang="en-US" dirty="0">
                <a:latin typeface="Arial"/>
                <a:cs typeface="Arial"/>
              </a:rPr>
              <a:t>Ranging Security</a:t>
            </a:r>
            <a:endParaRPr lang="en-US" dirty="0"/>
          </a:p>
        </p:txBody>
      </p:sp>
      <p:sp>
        <p:nvSpPr>
          <p:cNvPr id="3" name="Content Placeholder 2">
            <a:extLst>
              <a:ext uri="{FF2B5EF4-FFF2-40B4-BE49-F238E27FC236}">
                <a16:creationId xmlns:a16="http://schemas.microsoft.com/office/drawing/2014/main" id="{A5CA3F0E-F44B-517E-3DCC-59D9B3675CBF}"/>
              </a:ext>
            </a:extLst>
          </p:cNvPr>
          <p:cNvSpPr>
            <a:spLocks noGrp="1"/>
          </p:cNvSpPr>
          <p:nvPr>
            <p:ph idx="1"/>
          </p:nvPr>
        </p:nvSpPr>
        <p:spPr/>
        <p:txBody>
          <a:bodyPr/>
          <a:lstStyle/>
          <a:p>
            <a:r>
              <a:rPr lang="en-US" sz="2000" dirty="0">
                <a:ea typeface="+mn-lt"/>
                <a:cs typeface="+mn-lt"/>
              </a:rPr>
              <a:t>Verify data packet integrity cryptographically</a:t>
            </a:r>
            <a:endParaRPr lang="en-US" sz="2000" dirty="0">
              <a:cs typeface="Arial"/>
            </a:endParaRPr>
          </a:p>
          <a:p>
            <a:pPr lvl="1"/>
            <a:r>
              <a:rPr lang="en-US" sz="1600" dirty="0">
                <a:ea typeface="+mn-lt"/>
                <a:cs typeface="+mn-lt"/>
              </a:rPr>
              <a:t>Ensures the cross-correlation template for the STS receiver was correct</a:t>
            </a:r>
            <a:endParaRPr lang="en-US" sz="1600" dirty="0">
              <a:cs typeface="Arial"/>
            </a:endParaRPr>
          </a:p>
          <a:p>
            <a:endParaRPr lang="en-US" sz="2000" dirty="0">
              <a:cs typeface="Arial"/>
            </a:endParaRPr>
          </a:p>
        </p:txBody>
      </p:sp>
      <p:sp>
        <p:nvSpPr>
          <p:cNvPr id="4" name="Date Placeholder 3">
            <a:extLst>
              <a:ext uri="{FF2B5EF4-FFF2-40B4-BE49-F238E27FC236}">
                <a16:creationId xmlns:a16="http://schemas.microsoft.com/office/drawing/2014/main" id="{3892AD75-8A15-3C0F-3B56-1815DC89874B}"/>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50B9C281-F9A0-6D5F-2254-61A5033AC05E}"/>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0AF2C6E2-A2E4-9186-39E7-83D45B0485CE}"/>
              </a:ext>
            </a:extLst>
          </p:cNvPr>
          <p:cNvSpPr>
            <a:spLocks noGrp="1"/>
          </p:cNvSpPr>
          <p:nvPr>
            <p:ph type="sldNum" sz="quarter" idx="12"/>
          </p:nvPr>
        </p:nvSpPr>
        <p:spPr/>
        <p:txBody>
          <a:bodyPr/>
          <a:lstStyle/>
          <a:p>
            <a:r>
              <a:rPr lang="en-US" altLang="en-US"/>
              <a:t>Slide </a:t>
            </a:r>
            <a:fld id="{7FFA85FD-E192-4C2D-9860-28C59D48001D}" type="slidenum">
              <a:rPr lang="en-US" altLang="en-US"/>
              <a:pPr/>
              <a:t>38</a:t>
            </a:fld>
            <a:endParaRPr lang="en-US" altLang="en-US"/>
          </a:p>
        </p:txBody>
      </p:sp>
    </p:spTree>
    <p:extLst>
      <p:ext uri="{BB962C8B-B14F-4D97-AF65-F5344CB8AC3E}">
        <p14:creationId xmlns:p14="http://schemas.microsoft.com/office/powerpoint/2010/main" val="3851855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AAC6-7AAF-57C0-299F-D059C642CD7E}"/>
              </a:ext>
            </a:extLst>
          </p:cNvPr>
          <p:cNvSpPr>
            <a:spLocks noGrp="1"/>
          </p:cNvSpPr>
          <p:nvPr>
            <p:ph type="title"/>
          </p:nvPr>
        </p:nvSpPr>
        <p:spPr/>
        <p:txBody>
          <a:bodyPr/>
          <a:lstStyle/>
          <a:p>
            <a:r>
              <a:rPr lang="en-US" dirty="0">
                <a:ea typeface="+mj-lt"/>
                <a:cs typeface="+mj-lt"/>
              </a:rPr>
              <a:t>Monostatic Sensing Receiver</a:t>
            </a:r>
            <a:endParaRPr lang="en-US" dirty="0"/>
          </a:p>
        </p:txBody>
      </p:sp>
      <p:pic>
        <p:nvPicPr>
          <p:cNvPr id="8" name="Picture 8" descr="Chart, box and whisker chart&#10;&#10;Description automatically generated">
            <a:extLst>
              <a:ext uri="{FF2B5EF4-FFF2-40B4-BE49-F238E27FC236}">
                <a16:creationId xmlns:a16="http://schemas.microsoft.com/office/drawing/2014/main" id="{69B0F305-95AC-680B-7BFF-398C19BD9973}"/>
              </a:ext>
            </a:extLst>
          </p:cNvPr>
          <p:cNvPicPr>
            <a:picLocks noGrp="1" noChangeAspect="1"/>
          </p:cNvPicPr>
          <p:nvPr>
            <p:ph idx="1"/>
          </p:nvPr>
        </p:nvPicPr>
        <p:blipFill>
          <a:blip r:embed="rId2"/>
          <a:stretch>
            <a:fillRect/>
          </a:stretch>
        </p:blipFill>
        <p:spPr>
          <a:xfrm>
            <a:off x="228696" y="4129489"/>
            <a:ext cx="8686608" cy="2205210"/>
          </a:xfrm>
        </p:spPr>
      </p:pic>
      <p:sp>
        <p:nvSpPr>
          <p:cNvPr id="4" name="Date Placeholder 3">
            <a:extLst>
              <a:ext uri="{FF2B5EF4-FFF2-40B4-BE49-F238E27FC236}">
                <a16:creationId xmlns:a16="http://schemas.microsoft.com/office/drawing/2014/main" id="{A770E379-F361-A894-8263-4FE909E215F2}"/>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1459F564-C742-FC04-7215-69F2E117A181}"/>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4AE07EE6-7AF7-30AE-A93C-7BD38161C15B}"/>
              </a:ext>
            </a:extLst>
          </p:cNvPr>
          <p:cNvSpPr>
            <a:spLocks noGrp="1"/>
          </p:cNvSpPr>
          <p:nvPr>
            <p:ph type="sldNum" sz="quarter" idx="12"/>
          </p:nvPr>
        </p:nvSpPr>
        <p:spPr/>
        <p:txBody>
          <a:bodyPr/>
          <a:lstStyle/>
          <a:p>
            <a:r>
              <a:rPr lang="en-US" altLang="en-US"/>
              <a:t>Slide </a:t>
            </a:r>
            <a:fld id="{7FFA85FD-E192-4C2D-9860-28C59D48001D}" type="slidenum">
              <a:rPr lang="en-US" altLang="en-US"/>
              <a:pPr/>
              <a:t>39</a:t>
            </a:fld>
            <a:endParaRPr lang="en-US" altLang="en-US"/>
          </a:p>
        </p:txBody>
      </p:sp>
      <p:sp>
        <p:nvSpPr>
          <p:cNvPr id="11" name="Content Placeholder 2">
            <a:extLst>
              <a:ext uri="{FF2B5EF4-FFF2-40B4-BE49-F238E27FC236}">
                <a16:creationId xmlns:a16="http://schemas.microsoft.com/office/drawing/2014/main" id="{976BDEEA-4DE5-02B5-28DD-6EFE043B0232}"/>
              </a:ext>
            </a:extLst>
          </p:cNvPr>
          <p:cNvSpPr txBox="1">
            <a:spLocks/>
          </p:cNvSpPr>
          <p:nvPr/>
        </p:nvSpPr>
        <p:spPr bwMode="auto">
          <a:xfrm>
            <a:off x="685800" y="1981200"/>
            <a:ext cx="7772400" cy="203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1600" kern="0" dirty="0">
                <a:ea typeface="+mn-lt"/>
                <a:cs typeface="+mn-lt"/>
              </a:rPr>
              <a:t>Same as the bistatic receiver (cross-correlate with TX sequence), except:</a:t>
            </a:r>
            <a:endParaRPr lang="en-US" sz="1600" kern="0">
              <a:cs typeface="Arial"/>
            </a:endParaRPr>
          </a:p>
          <a:p>
            <a:pPr lvl="1"/>
            <a:r>
              <a:rPr lang="en-US" sz="1200" kern="0" dirty="0">
                <a:ea typeface="+mn-lt"/>
                <a:cs typeface="+mn-lt"/>
              </a:rPr>
              <a:t>Long guard intervals are important (32 ns gives 4.8 m sensing range)</a:t>
            </a:r>
            <a:endParaRPr lang="en-US" sz="1200">
              <a:cs typeface="Arial"/>
            </a:endParaRPr>
          </a:p>
          <a:p>
            <a:pPr lvl="1"/>
            <a:r>
              <a:rPr lang="en-US" sz="1200" kern="0" dirty="0">
                <a:ea typeface="+mn-lt"/>
                <a:cs typeface="+mn-lt"/>
              </a:rPr>
              <a:t>Transmitted sequence is readily available</a:t>
            </a:r>
            <a:endParaRPr lang="en-US" sz="1200">
              <a:cs typeface="Arial"/>
            </a:endParaRPr>
          </a:p>
          <a:p>
            <a:r>
              <a:rPr lang="en-US" sz="1600" kern="0" dirty="0">
                <a:ea typeface="+mn-lt"/>
                <a:cs typeface="+mn-lt"/>
              </a:rPr>
              <a:t>Could base the super packet on BPRF instead of HPRF</a:t>
            </a:r>
            <a:endParaRPr lang="en-US" sz="1600">
              <a:cs typeface="Arial"/>
            </a:endParaRPr>
          </a:p>
          <a:p>
            <a:pPr lvl="1"/>
            <a:r>
              <a:rPr lang="en-US" sz="1200" kern="0" dirty="0">
                <a:ea typeface="+mn-lt"/>
                <a:cs typeface="+mn-lt"/>
              </a:rPr>
              <a:t>Non-periodic burst transmission will prevent blind zones</a:t>
            </a:r>
            <a:br>
              <a:rPr lang="en-US" sz="1200" kern="0" dirty="0">
                <a:ea typeface="+mn-lt"/>
                <a:cs typeface="+mn-lt"/>
              </a:rPr>
            </a:br>
            <a:r>
              <a:rPr lang="en-US" sz="1200" kern="0" dirty="0">
                <a:ea typeface="+mn-lt"/>
                <a:cs typeface="+mn-lt"/>
              </a:rPr>
              <a:t>(a given range bin will only some of the time be masked by transmission of a later burst)</a:t>
            </a:r>
            <a:endParaRPr lang="en-US" sz="1200">
              <a:cs typeface="Arial"/>
            </a:endParaRPr>
          </a:p>
          <a:p>
            <a:pPr lvl="1"/>
            <a:r>
              <a:rPr lang="en-US" sz="1200" kern="0" dirty="0">
                <a:ea typeface="+mn-lt"/>
                <a:cs typeface="+mn-lt"/>
              </a:rPr>
              <a:t>More complex receiver due to the non-periodic behavior</a:t>
            </a:r>
            <a:endParaRPr lang="en-US" sz="1200" dirty="0">
              <a:ea typeface="+mn-lt"/>
              <a:cs typeface="+mn-lt"/>
            </a:endParaRPr>
          </a:p>
          <a:p>
            <a:r>
              <a:rPr lang="en-US" sz="1600" kern="0" dirty="0">
                <a:cs typeface="Arial"/>
              </a:rPr>
              <a:t>The STS provides secure sensing (an attacker outside can not fake presence)</a:t>
            </a:r>
          </a:p>
        </p:txBody>
      </p:sp>
      <p:sp>
        <p:nvSpPr>
          <p:cNvPr id="3" name="TextBox 2">
            <a:extLst>
              <a:ext uri="{FF2B5EF4-FFF2-40B4-BE49-F238E27FC236}">
                <a16:creationId xmlns:a16="http://schemas.microsoft.com/office/drawing/2014/main" id="{0832CE43-8720-C3B4-C2CC-ACA3DEA95123}"/>
              </a:ext>
            </a:extLst>
          </p:cNvPr>
          <p:cNvSpPr txBox="1"/>
          <p:nvPr/>
        </p:nvSpPr>
        <p:spPr>
          <a:xfrm>
            <a:off x="2603652" y="5972978"/>
            <a:ext cx="39366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kern="0" dirty="0">
                <a:latin typeface="+mn-lt"/>
                <a:ea typeface="+mn-lt"/>
                <a:cs typeface="+mn-lt"/>
              </a:rPr>
              <a:t>802.15.4z BPRF packet format</a:t>
            </a:r>
            <a:endParaRPr lang="en-US" dirty="0"/>
          </a:p>
        </p:txBody>
      </p:sp>
    </p:spTree>
    <p:extLst>
      <p:ext uri="{BB962C8B-B14F-4D97-AF65-F5344CB8AC3E}">
        <p14:creationId xmlns:p14="http://schemas.microsoft.com/office/powerpoint/2010/main" val="87371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3E0C-9D7A-15FC-A5F3-5D569D5847E7}"/>
              </a:ext>
            </a:extLst>
          </p:cNvPr>
          <p:cNvSpPr>
            <a:spLocks noGrp="1"/>
          </p:cNvSpPr>
          <p:nvPr>
            <p:ph type="title"/>
          </p:nvPr>
        </p:nvSpPr>
        <p:spPr/>
        <p:txBody>
          <a:bodyPr/>
          <a:lstStyle/>
          <a:p>
            <a:r>
              <a:rPr lang="en-US" dirty="0">
                <a:latin typeface="Arial"/>
                <a:cs typeface="Arial"/>
              </a:rPr>
              <a:t>Related TG4ab Contributions</a:t>
            </a:r>
            <a:endParaRPr lang="en-US" dirty="0"/>
          </a:p>
        </p:txBody>
      </p:sp>
      <p:sp>
        <p:nvSpPr>
          <p:cNvPr id="3" name="Content Placeholder 2">
            <a:extLst>
              <a:ext uri="{FF2B5EF4-FFF2-40B4-BE49-F238E27FC236}">
                <a16:creationId xmlns:a16="http://schemas.microsoft.com/office/drawing/2014/main" id="{0B3B9EAB-4F4F-6D19-FE11-155837B83716}"/>
              </a:ext>
            </a:extLst>
          </p:cNvPr>
          <p:cNvSpPr>
            <a:spLocks noGrp="1"/>
          </p:cNvSpPr>
          <p:nvPr>
            <p:ph idx="1"/>
          </p:nvPr>
        </p:nvSpPr>
        <p:spPr/>
        <p:txBody>
          <a:bodyPr/>
          <a:lstStyle/>
          <a:p>
            <a:r>
              <a:rPr lang="en-US" sz="2000" dirty="0">
                <a:ea typeface="+mn-lt"/>
                <a:cs typeface="+mn-lt"/>
              </a:rPr>
              <a:t>15-22-0061-00-04ab-sensing-continued</a:t>
            </a:r>
          </a:p>
          <a:p>
            <a:r>
              <a:rPr lang="en-US" sz="2000" dirty="0">
                <a:ea typeface="+mn-lt"/>
                <a:cs typeface="+mn-lt"/>
              </a:rPr>
              <a:t>15-22-0248-00-04ab-privacy-preserving-and-performance-enhancement-for-uwb-sensing</a:t>
            </a:r>
            <a:endParaRPr lang="en-US" sz="2000" dirty="0">
              <a:cs typeface="Arial"/>
            </a:endParaRPr>
          </a:p>
          <a:p>
            <a:r>
              <a:rPr lang="en-US" sz="2000" dirty="0">
                <a:ea typeface="+mn-lt"/>
                <a:cs typeface="+mn-lt"/>
              </a:rPr>
              <a:t>15-22-0280-01-04ab-deterministic-sts-for-sensing-applications</a:t>
            </a:r>
          </a:p>
          <a:p>
            <a:r>
              <a:rPr lang="en-US" sz="2000" dirty="0">
                <a:ea typeface="+mn-lt"/>
                <a:cs typeface="+mn-lt"/>
              </a:rPr>
              <a:t>15-22-0083-01-04ab-uwb-sensing-concepts</a:t>
            </a:r>
          </a:p>
          <a:p>
            <a:r>
              <a:rPr lang="en-US" sz="2000" dirty="0">
                <a:ea typeface="+mn-lt"/>
                <a:cs typeface="+mn-lt"/>
              </a:rPr>
              <a:t>15-22-0175-00-04ab-sensing-device</a:t>
            </a:r>
            <a:endParaRPr lang="en-US" sz="2000" dirty="0">
              <a:cs typeface="Arial"/>
            </a:endParaRPr>
          </a:p>
        </p:txBody>
      </p:sp>
      <p:sp>
        <p:nvSpPr>
          <p:cNvPr id="4" name="Date Placeholder 3">
            <a:extLst>
              <a:ext uri="{FF2B5EF4-FFF2-40B4-BE49-F238E27FC236}">
                <a16:creationId xmlns:a16="http://schemas.microsoft.com/office/drawing/2014/main" id="{D9BC55A3-028A-FD75-D0A9-AB2E50EB9F56}"/>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E67ECF5B-577D-E289-8797-1E53A4A0AC4A}"/>
              </a:ext>
            </a:extLst>
          </p:cNvPr>
          <p:cNvSpPr>
            <a:spLocks noGrp="1"/>
          </p:cNvSpPr>
          <p:nvPr>
            <p:ph type="sldNum" sz="quarter" idx="12"/>
          </p:nvPr>
        </p:nvSpPr>
        <p:spPr/>
        <p:txBody>
          <a:bodyPr/>
          <a:lstStyle/>
          <a:p>
            <a:r>
              <a:rPr lang="en-US" altLang="en-US"/>
              <a:t>Slide </a:t>
            </a:r>
            <a:fld id="{7FFA85FD-E192-4C2D-9860-28C59D48001D}" type="slidenum">
              <a:rPr lang="en-US" altLang="en-US"/>
              <a:pPr/>
              <a:t>4</a:t>
            </a:fld>
            <a:endParaRPr lang="en-US" altLang="en-US"/>
          </a:p>
        </p:txBody>
      </p:sp>
      <p:sp>
        <p:nvSpPr>
          <p:cNvPr id="7" name="Footer Placeholder 2">
            <a:extLst>
              <a:ext uri="{FF2B5EF4-FFF2-40B4-BE49-F238E27FC236}">
                <a16:creationId xmlns:a16="http://schemas.microsoft.com/office/drawing/2014/main" id="{C0D00AF6-D15F-CC40-B026-5E24ABD4AD67}"/>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708446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115E-AD96-043D-2000-E601B65EF6A0}"/>
              </a:ext>
            </a:extLst>
          </p:cNvPr>
          <p:cNvSpPr>
            <a:spLocks noGrp="1"/>
          </p:cNvSpPr>
          <p:nvPr>
            <p:ph type="title"/>
          </p:nvPr>
        </p:nvSpPr>
        <p:spPr/>
        <p:txBody>
          <a:bodyPr/>
          <a:lstStyle/>
          <a:p>
            <a:r>
              <a:rPr lang="en-US" dirty="0">
                <a:cs typeface="Times New Roman"/>
              </a:rPr>
              <a:t>Summary</a:t>
            </a:r>
            <a:endParaRPr lang="en-US" dirty="0"/>
          </a:p>
        </p:txBody>
      </p:sp>
      <p:sp>
        <p:nvSpPr>
          <p:cNvPr id="3" name="Content Placeholder 2">
            <a:extLst>
              <a:ext uri="{FF2B5EF4-FFF2-40B4-BE49-F238E27FC236}">
                <a16:creationId xmlns:a16="http://schemas.microsoft.com/office/drawing/2014/main" id="{CD4E6022-5FD1-F10A-0CA8-E7C988EAAE12}"/>
              </a:ext>
            </a:extLst>
          </p:cNvPr>
          <p:cNvSpPr>
            <a:spLocks noGrp="1"/>
          </p:cNvSpPr>
          <p:nvPr>
            <p:ph idx="1"/>
          </p:nvPr>
        </p:nvSpPr>
        <p:spPr/>
        <p:txBody>
          <a:bodyPr/>
          <a:lstStyle/>
          <a:p>
            <a:r>
              <a:rPr lang="en-US" sz="1800" dirty="0">
                <a:cs typeface="Arial"/>
              </a:rPr>
              <a:t>Pulse burst sensing</a:t>
            </a:r>
          </a:p>
          <a:p>
            <a:pPr lvl="1"/>
            <a:r>
              <a:rPr lang="en-US" sz="1600" dirty="0">
                <a:cs typeface="Arial"/>
              </a:rPr>
              <a:t>Sends bursts of pulses instead of single pulses</a:t>
            </a:r>
          </a:p>
          <a:p>
            <a:pPr lvl="1"/>
            <a:r>
              <a:rPr lang="en-US" sz="1600" dirty="0">
                <a:cs typeface="Arial"/>
              </a:rPr>
              <a:t>Increases average TX power. Reduces required air-time.</a:t>
            </a:r>
          </a:p>
          <a:p>
            <a:pPr lvl="1"/>
            <a:r>
              <a:rPr lang="en-US" sz="1600" dirty="0">
                <a:cs typeface="Arial"/>
              </a:rPr>
              <a:t>Has perfect correlation properties</a:t>
            </a:r>
          </a:p>
          <a:p>
            <a:r>
              <a:rPr lang="en-US" sz="1800" dirty="0">
                <a:cs typeface="Arial"/>
              </a:rPr>
              <a:t>Super packet</a:t>
            </a:r>
          </a:p>
          <a:p>
            <a:pPr lvl="1"/>
            <a:r>
              <a:rPr lang="en-US" sz="1600" dirty="0">
                <a:cs typeface="Arial"/>
              </a:rPr>
              <a:t>Uses the same transmitted energy to provide both communication, ranging, and sensing</a:t>
            </a:r>
          </a:p>
          <a:p>
            <a:pPr lvl="1"/>
            <a:r>
              <a:rPr lang="en-US" sz="1600" dirty="0">
                <a:cs typeface="Arial"/>
              </a:rPr>
              <a:t>Gives up to 3x reduction in required air-time</a:t>
            </a:r>
            <a:endParaRPr lang="en-US" dirty="0"/>
          </a:p>
        </p:txBody>
      </p:sp>
      <p:sp>
        <p:nvSpPr>
          <p:cNvPr id="4" name="Date Placeholder 3">
            <a:extLst>
              <a:ext uri="{FF2B5EF4-FFF2-40B4-BE49-F238E27FC236}">
                <a16:creationId xmlns:a16="http://schemas.microsoft.com/office/drawing/2014/main" id="{E06A94F5-27F9-CA6F-AC9E-A31566B69397}"/>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BC03DBB9-0EB6-CA5D-2C84-542E9FD1BCD6}"/>
              </a:ext>
            </a:extLst>
          </p:cNvPr>
          <p:cNvSpPr>
            <a:spLocks noGrp="1"/>
          </p:cNvSpPr>
          <p:nvPr>
            <p:ph type="sldNum" sz="quarter" idx="12"/>
          </p:nvPr>
        </p:nvSpPr>
        <p:spPr/>
        <p:txBody>
          <a:bodyPr/>
          <a:lstStyle/>
          <a:p>
            <a:r>
              <a:rPr lang="en-US" altLang="en-US"/>
              <a:t>Slide </a:t>
            </a:r>
            <a:fld id="{7FFA85FD-E192-4C2D-9860-28C59D48001D}" type="slidenum">
              <a:rPr lang="en-US" altLang="en-US"/>
              <a:pPr/>
              <a:t>40</a:t>
            </a:fld>
            <a:endParaRPr lang="en-US" altLang="en-US"/>
          </a:p>
        </p:txBody>
      </p:sp>
      <p:sp>
        <p:nvSpPr>
          <p:cNvPr id="7" name="Footer Placeholder 2">
            <a:extLst>
              <a:ext uri="{FF2B5EF4-FFF2-40B4-BE49-F238E27FC236}">
                <a16:creationId xmlns:a16="http://schemas.microsoft.com/office/drawing/2014/main" id="{75FD745A-A494-9344-A567-3E2816B92BBD}"/>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559104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350A-2EC7-8182-0D3D-3FD45F53E344}"/>
              </a:ext>
            </a:extLst>
          </p:cNvPr>
          <p:cNvSpPr>
            <a:spLocks noGrp="1"/>
          </p:cNvSpPr>
          <p:nvPr>
            <p:ph type="ctrTitle"/>
          </p:nvPr>
        </p:nvSpPr>
        <p:spPr/>
        <p:txBody>
          <a:bodyPr/>
          <a:lstStyle/>
          <a:p>
            <a:r>
              <a:rPr lang="en-US" dirty="0">
                <a:cs typeface="Times New Roman"/>
              </a:rPr>
              <a:t>Thank you!</a:t>
            </a:r>
            <a:endParaRPr lang="en-US" dirty="0"/>
          </a:p>
        </p:txBody>
      </p:sp>
      <p:sp>
        <p:nvSpPr>
          <p:cNvPr id="4" name="Date Placeholder 3">
            <a:extLst>
              <a:ext uri="{FF2B5EF4-FFF2-40B4-BE49-F238E27FC236}">
                <a16:creationId xmlns:a16="http://schemas.microsoft.com/office/drawing/2014/main" id="{3DB98BB5-467E-5F7C-774D-B99FE97946D9}"/>
              </a:ext>
            </a:extLst>
          </p:cNvPr>
          <p:cNvSpPr>
            <a:spLocks noGrp="1"/>
          </p:cNvSpPr>
          <p:nvPr>
            <p:ph type="dt" sz="half" idx="10"/>
          </p:nvPr>
        </p:nvSpPr>
        <p:spPr/>
        <p:txBody>
          <a:bodyPr/>
          <a:lstStyle/>
          <a:p>
            <a:r>
              <a:rPr lang="en-US" altLang="en-US" dirty="0"/>
              <a:t>May 2022</a:t>
            </a:r>
          </a:p>
        </p:txBody>
      </p:sp>
      <p:sp>
        <p:nvSpPr>
          <p:cNvPr id="5" name="Footer Placeholder 4">
            <a:extLst>
              <a:ext uri="{FF2B5EF4-FFF2-40B4-BE49-F238E27FC236}">
                <a16:creationId xmlns:a16="http://schemas.microsoft.com/office/drawing/2014/main" id="{FBDDAECD-8287-6297-B274-251104204FFC}"/>
              </a:ext>
            </a:extLst>
          </p:cNvPr>
          <p:cNvSpPr>
            <a:spLocks noGrp="1"/>
          </p:cNvSpPr>
          <p:nvPr>
            <p:ph type="ftr" sz="quarter" idx="11"/>
          </p:nvPr>
        </p:nvSpPr>
        <p:spPr/>
        <p:txBody>
          <a:bodyPr/>
          <a:lstStyle/>
          <a:p>
            <a:r>
              <a:rPr lang="en-US" altLang="en-US">
                <a:latin typeface="Times New Roman"/>
                <a:cs typeface="Times New Roman"/>
              </a:rPr>
              <a:t>Hjortland</a:t>
            </a:r>
            <a:r>
              <a:rPr lang="en-US" altLang="en-US" dirty="0">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CBC12BBE-FA11-D8A2-FE3E-DB7C7D9A67EA}"/>
              </a:ext>
            </a:extLst>
          </p:cNvPr>
          <p:cNvSpPr>
            <a:spLocks noGrp="1"/>
          </p:cNvSpPr>
          <p:nvPr>
            <p:ph type="sldNum" sz="quarter" idx="12"/>
          </p:nvPr>
        </p:nvSpPr>
        <p:spPr/>
        <p:txBody>
          <a:bodyPr/>
          <a:lstStyle/>
          <a:p>
            <a:r>
              <a:rPr lang="en-US" altLang="en-US"/>
              <a:t>Slide </a:t>
            </a:r>
            <a:fld id="{4EF2733A-7873-4D87-9B81-5F5F3E4A4D35}" type="slidenum">
              <a:rPr lang="en-US" altLang="en-US"/>
              <a:pPr/>
              <a:t>41</a:t>
            </a:fld>
            <a:endParaRPr lang="en-US" altLang="en-US"/>
          </a:p>
        </p:txBody>
      </p:sp>
    </p:spTree>
    <p:extLst>
      <p:ext uri="{BB962C8B-B14F-4D97-AF65-F5344CB8AC3E}">
        <p14:creationId xmlns:p14="http://schemas.microsoft.com/office/powerpoint/2010/main" val="309229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9B5B-5CE4-641C-09CC-D921D2800705}"/>
              </a:ext>
            </a:extLst>
          </p:cNvPr>
          <p:cNvSpPr>
            <a:spLocks noGrp="1"/>
          </p:cNvSpPr>
          <p:nvPr>
            <p:ph type="ctrTitle"/>
          </p:nvPr>
        </p:nvSpPr>
        <p:spPr/>
        <p:txBody>
          <a:bodyPr/>
          <a:lstStyle/>
          <a:p>
            <a:r>
              <a:rPr lang="en-US" dirty="0">
                <a:cs typeface="Times New Roman"/>
              </a:rPr>
              <a:t>Backup Slides</a:t>
            </a:r>
            <a:endParaRPr lang="en-US" dirty="0"/>
          </a:p>
        </p:txBody>
      </p:sp>
      <p:sp>
        <p:nvSpPr>
          <p:cNvPr id="4" name="Date Placeholder 3">
            <a:extLst>
              <a:ext uri="{FF2B5EF4-FFF2-40B4-BE49-F238E27FC236}">
                <a16:creationId xmlns:a16="http://schemas.microsoft.com/office/drawing/2014/main" id="{CD3B489A-4E3B-9362-A7E2-EF77A756A1D4}"/>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43533D28-33FB-28A9-F298-09ACB5DC8478}"/>
              </a:ext>
            </a:extLst>
          </p:cNvPr>
          <p:cNvSpPr>
            <a:spLocks noGrp="1"/>
          </p:cNvSpPr>
          <p:nvPr>
            <p:ph type="sldNum" sz="quarter" idx="12"/>
          </p:nvPr>
        </p:nvSpPr>
        <p:spPr/>
        <p:txBody>
          <a:bodyPr/>
          <a:lstStyle/>
          <a:p>
            <a:r>
              <a:rPr lang="en-US" altLang="en-US"/>
              <a:t>Slide </a:t>
            </a:r>
            <a:fld id="{4EF2733A-7873-4D87-9B81-5F5F3E4A4D35}" type="slidenum">
              <a:rPr lang="en-US" altLang="en-US"/>
              <a:pPr/>
              <a:t>42</a:t>
            </a:fld>
            <a:endParaRPr lang="en-US" altLang="en-US"/>
          </a:p>
        </p:txBody>
      </p:sp>
      <p:sp>
        <p:nvSpPr>
          <p:cNvPr id="7" name="Footer Placeholder 2">
            <a:extLst>
              <a:ext uri="{FF2B5EF4-FFF2-40B4-BE49-F238E27FC236}">
                <a16:creationId xmlns:a16="http://schemas.microsoft.com/office/drawing/2014/main" id="{15752C4B-5B02-BF47-A103-05819CCB45D3}"/>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3647352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90FF-E671-E6BA-F087-D061DB7E9B45}"/>
              </a:ext>
            </a:extLst>
          </p:cNvPr>
          <p:cNvSpPr>
            <a:spLocks noGrp="1"/>
          </p:cNvSpPr>
          <p:nvPr>
            <p:ph type="title"/>
          </p:nvPr>
        </p:nvSpPr>
        <p:spPr/>
        <p:txBody>
          <a:bodyPr/>
          <a:lstStyle/>
          <a:p>
            <a:r>
              <a:rPr lang="en-US" dirty="0">
                <a:cs typeface="Times New Roman"/>
              </a:rPr>
              <a:t>Pulse Burst Sensing</a:t>
            </a:r>
            <a:br>
              <a:rPr lang="en-US" dirty="0">
                <a:cs typeface="Times New Roman"/>
              </a:rPr>
            </a:br>
            <a:r>
              <a:rPr lang="en-US" dirty="0">
                <a:cs typeface="Times New Roman"/>
              </a:rPr>
              <a:t>System Parameters</a:t>
            </a:r>
            <a:endParaRPr lang="en-US" dirty="0"/>
          </a:p>
        </p:txBody>
      </p:sp>
      <p:sp>
        <p:nvSpPr>
          <p:cNvPr id="3" name="Content Placeholder 2">
            <a:extLst>
              <a:ext uri="{FF2B5EF4-FFF2-40B4-BE49-F238E27FC236}">
                <a16:creationId xmlns:a16="http://schemas.microsoft.com/office/drawing/2014/main" id="{55EEC634-CD6B-DC04-24F7-0712CBE06E90}"/>
              </a:ext>
            </a:extLst>
          </p:cNvPr>
          <p:cNvSpPr>
            <a:spLocks noGrp="1"/>
          </p:cNvSpPr>
          <p:nvPr>
            <p:ph idx="1"/>
          </p:nvPr>
        </p:nvSpPr>
        <p:spPr/>
        <p:txBody>
          <a:bodyPr/>
          <a:lstStyle/>
          <a:p>
            <a:r>
              <a:rPr lang="en-US" sz="1600" dirty="0" err="1">
                <a:ea typeface="+mn-lt"/>
                <a:cs typeface="+mn-lt"/>
              </a:rPr>
              <a:t>nominal_sequence_stepping</a:t>
            </a:r>
            <a:r>
              <a:rPr lang="en-US" sz="1600" dirty="0">
                <a:ea typeface="+mn-lt"/>
                <a:cs typeface="+mn-lt"/>
              </a:rPr>
              <a:t> = floor(</a:t>
            </a:r>
            <a:r>
              <a:rPr lang="en-US" sz="1600" dirty="0" err="1">
                <a:ea typeface="+mn-lt"/>
                <a:cs typeface="+mn-lt"/>
              </a:rPr>
              <a:t>base_code_length</a:t>
            </a:r>
            <a:r>
              <a:rPr lang="en-US" sz="1600" dirty="0">
                <a:ea typeface="+mn-lt"/>
                <a:cs typeface="+mn-lt"/>
              </a:rPr>
              <a:t> / </a:t>
            </a:r>
            <a:r>
              <a:rPr lang="en-US" sz="1600" dirty="0" err="1">
                <a:ea typeface="+mn-lt"/>
                <a:cs typeface="+mn-lt"/>
              </a:rPr>
              <a:t>pulses_per_burst</a:t>
            </a:r>
            <a:r>
              <a:rPr lang="en-US" sz="1600" dirty="0">
                <a:ea typeface="+mn-lt"/>
                <a:cs typeface="+mn-lt"/>
              </a:rPr>
              <a:t>)</a:t>
            </a:r>
            <a:endParaRPr lang="en-US" sz="1600" dirty="0">
              <a:cs typeface="Arial"/>
            </a:endParaRPr>
          </a:p>
          <a:p>
            <a:r>
              <a:rPr lang="en-US" sz="1600" dirty="0" err="1">
                <a:ea typeface="+mn-lt"/>
                <a:cs typeface="+mn-lt"/>
              </a:rPr>
              <a:t>padding_unambiguous_range</a:t>
            </a:r>
            <a:r>
              <a:rPr lang="en-US" sz="1600" dirty="0">
                <a:ea typeface="+mn-lt"/>
                <a:cs typeface="+mn-lt"/>
              </a:rPr>
              <a:t> = BRI * (1 + </a:t>
            </a:r>
            <a:r>
              <a:rPr lang="en-US" sz="1600" dirty="0" err="1">
                <a:ea typeface="+mn-lt"/>
                <a:cs typeface="+mn-lt"/>
              </a:rPr>
              <a:t>pre_pad_rows</a:t>
            </a:r>
            <a:r>
              <a:rPr lang="en-US" sz="1600" dirty="0">
                <a:ea typeface="+mn-lt"/>
                <a:cs typeface="+mn-lt"/>
              </a:rPr>
              <a:t>) - T_burst_length</a:t>
            </a:r>
          </a:p>
          <a:p>
            <a:pPr lvl="1"/>
            <a:r>
              <a:rPr lang="en-US" sz="1200" dirty="0">
                <a:ea typeface="+mn-lt"/>
                <a:cs typeface="+mn-lt"/>
              </a:rPr>
              <a:t>Targets further away will cause non-periodic cross-correlation</a:t>
            </a:r>
            <a:endParaRPr lang="en-US" sz="1200" dirty="0">
              <a:cs typeface="Arial"/>
            </a:endParaRPr>
          </a:p>
          <a:p>
            <a:r>
              <a:rPr lang="en-US" sz="1600" dirty="0" err="1">
                <a:ea typeface="+mn-lt"/>
                <a:cs typeface="+mn-lt"/>
              </a:rPr>
              <a:t>padding_range_profile_length</a:t>
            </a:r>
            <a:r>
              <a:rPr lang="en-US" sz="1600" dirty="0">
                <a:ea typeface="+mn-lt"/>
                <a:cs typeface="+mn-lt"/>
              </a:rPr>
              <a:t> = BRI * (1 + </a:t>
            </a:r>
            <a:r>
              <a:rPr lang="en-US" sz="1600" dirty="0" err="1">
                <a:ea typeface="+mn-lt"/>
                <a:cs typeface="+mn-lt"/>
              </a:rPr>
              <a:t>post_pad_rows</a:t>
            </a:r>
            <a:r>
              <a:rPr lang="en-US" sz="1600" dirty="0">
                <a:ea typeface="+mn-lt"/>
                <a:cs typeface="+mn-lt"/>
              </a:rPr>
              <a:t>) - T_burst_length</a:t>
            </a:r>
          </a:p>
          <a:p>
            <a:pPr lvl="1"/>
            <a:r>
              <a:rPr lang="en-US" sz="1200" dirty="0">
                <a:ea typeface="+mn-lt"/>
                <a:cs typeface="+mn-lt"/>
              </a:rPr>
              <a:t>Looking beyond this will cause non-periodic cross-correlation</a:t>
            </a:r>
            <a:endParaRPr lang="en-US" sz="1200" dirty="0">
              <a:cs typeface="Arial"/>
            </a:endParaRPr>
          </a:p>
          <a:p>
            <a:r>
              <a:rPr lang="en-US" sz="1600" dirty="0" err="1">
                <a:ea typeface="+mn-lt"/>
                <a:cs typeface="+mn-lt"/>
              </a:rPr>
              <a:t>max_snr_region_start</a:t>
            </a:r>
            <a:r>
              <a:rPr lang="en-US" sz="1600" dirty="0">
                <a:ea typeface="+mn-lt"/>
                <a:cs typeface="+mn-lt"/>
              </a:rPr>
              <a:t> = T_burst_length</a:t>
            </a:r>
            <a:endParaRPr lang="en-US" sz="1600" dirty="0">
              <a:cs typeface="Arial"/>
            </a:endParaRPr>
          </a:p>
          <a:p>
            <a:r>
              <a:rPr lang="en-US" sz="1600" dirty="0" err="1">
                <a:ea typeface="+mn-lt"/>
                <a:cs typeface="+mn-lt"/>
              </a:rPr>
              <a:t>max_snr_region_end</a:t>
            </a:r>
            <a:r>
              <a:rPr lang="en-US" sz="1600" dirty="0">
                <a:ea typeface="+mn-lt"/>
                <a:cs typeface="+mn-lt"/>
              </a:rPr>
              <a:t> = BRI - T_burst_length</a:t>
            </a:r>
          </a:p>
          <a:p>
            <a:pPr lvl="1"/>
            <a:r>
              <a:rPr lang="en-US" sz="1200" dirty="0">
                <a:ea typeface="+mn-lt"/>
                <a:cs typeface="+mn-lt"/>
              </a:rPr>
              <a:t>This is the optimal range. Beyond this point, the SNR will vary due to masking.</a:t>
            </a:r>
            <a:endParaRPr lang="en-US" sz="1200">
              <a:cs typeface="Arial"/>
            </a:endParaRPr>
          </a:p>
          <a:p>
            <a:r>
              <a:rPr lang="en-US" sz="1600" dirty="0" err="1">
                <a:ea typeface="+mn-lt"/>
                <a:cs typeface="+mn-lt"/>
              </a:rPr>
              <a:t>max_snr_region_length</a:t>
            </a:r>
            <a:r>
              <a:rPr lang="en-US" sz="1600" dirty="0">
                <a:ea typeface="+mn-lt"/>
                <a:cs typeface="+mn-lt"/>
              </a:rPr>
              <a:t> = BRI - 2 * T_burst_length</a:t>
            </a:r>
            <a:endParaRPr lang="en-US" sz="1600" dirty="0">
              <a:cs typeface="Arial"/>
            </a:endParaRPr>
          </a:p>
          <a:p>
            <a:r>
              <a:rPr lang="en-US" sz="1600" dirty="0" err="1">
                <a:ea typeface="+mn-lt"/>
                <a:cs typeface="+mn-lt"/>
              </a:rPr>
              <a:t>blind_zone_positions</a:t>
            </a:r>
            <a:r>
              <a:rPr lang="en-US" sz="1600" dirty="0">
                <a:ea typeface="+mn-lt"/>
                <a:cs typeface="+mn-lt"/>
              </a:rPr>
              <a:t> = BRI * k</a:t>
            </a:r>
            <a:endParaRPr lang="en-US" sz="1600" dirty="0">
              <a:cs typeface="Arial"/>
            </a:endParaRPr>
          </a:p>
          <a:p>
            <a:r>
              <a:rPr lang="en-US" sz="1600" dirty="0" err="1">
                <a:ea typeface="+mn-lt"/>
                <a:cs typeface="+mn-lt"/>
              </a:rPr>
              <a:t>unambiguous_range</a:t>
            </a:r>
            <a:r>
              <a:rPr lang="en-US" sz="1600" dirty="0">
                <a:ea typeface="+mn-lt"/>
                <a:cs typeface="+mn-lt"/>
              </a:rPr>
              <a:t> &gt;= BRI * </a:t>
            </a:r>
            <a:r>
              <a:rPr lang="en-US" sz="1600" dirty="0" err="1">
                <a:ea typeface="+mn-lt"/>
                <a:cs typeface="+mn-lt"/>
              </a:rPr>
              <a:t>minimum_sequence_stepping</a:t>
            </a:r>
            <a:r>
              <a:rPr lang="en-US" sz="1600" dirty="0">
                <a:ea typeface="+mn-lt"/>
                <a:cs typeface="+mn-lt"/>
              </a:rPr>
              <a:t> - T_burst_length</a:t>
            </a:r>
          </a:p>
          <a:p>
            <a:pPr lvl="1"/>
            <a:r>
              <a:rPr lang="en-US" sz="1200" dirty="0">
                <a:ea typeface="+mn-lt"/>
                <a:cs typeface="+mn-lt"/>
              </a:rPr>
              <a:t>Depends on sequence shifting details</a:t>
            </a:r>
            <a:endParaRPr lang="en-US" sz="1200">
              <a:cs typeface="Arial"/>
            </a:endParaRPr>
          </a:p>
          <a:p>
            <a:r>
              <a:rPr lang="en-US" sz="1600" dirty="0" err="1">
                <a:ea typeface="+mn-lt"/>
                <a:cs typeface="+mn-lt"/>
              </a:rPr>
              <a:t>typical_unambiguous_range</a:t>
            </a:r>
            <a:r>
              <a:rPr lang="en-US" sz="1600" dirty="0">
                <a:ea typeface="+mn-lt"/>
                <a:cs typeface="+mn-lt"/>
              </a:rPr>
              <a:t> = BRI * </a:t>
            </a:r>
            <a:r>
              <a:rPr lang="en-US" sz="1600" dirty="0" err="1">
                <a:ea typeface="+mn-lt"/>
                <a:cs typeface="+mn-lt"/>
              </a:rPr>
              <a:t>minimum_sequence_stepping</a:t>
            </a:r>
            <a:endParaRPr lang="en-US" sz="1600" dirty="0">
              <a:cs typeface="Arial"/>
            </a:endParaRPr>
          </a:p>
          <a:p>
            <a:endParaRPr lang="en-US" sz="1600" dirty="0">
              <a:cs typeface="Arial"/>
            </a:endParaRPr>
          </a:p>
        </p:txBody>
      </p:sp>
      <p:sp>
        <p:nvSpPr>
          <p:cNvPr id="4" name="Date Placeholder 3">
            <a:extLst>
              <a:ext uri="{FF2B5EF4-FFF2-40B4-BE49-F238E27FC236}">
                <a16:creationId xmlns:a16="http://schemas.microsoft.com/office/drawing/2014/main" id="{4BF6F1F4-EFC4-0CA9-7CEB-B57A96186685}"/>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B14631BD-04E2-4ECF-D291-A52A4EFC8B68}"/>
              </a:ext>
            </a:extLst>
          </p:cNvPr>
          <p:cNvSpPr>
            <a:spLocks noGrp="1"/>
          </p:cNvSpPr>
          <p:nvPr>
            <p:ph type="sldNum" sz="quarter" idx="12"/>
          </p:nvPr>
        </p:nvSpPr>
        <p:spPr/>
        <p:txBody>
          <a:bodyPr/>
          <a:lstStyle/>
          <a:p>
            <a:r>
              <a:rPr lang="en-US" altLang="en-US"/>
              <a:t>Slide </a:t>
            </a:r>
            <a:fld id="{7FFA85FD-E192-4C2D-9860-28C59D48001D}" type="slidenum">
              <a:rPr lang="en-US" altLang="en-US"/>
              <a:pPr/>
              <a:t>43</a:t>
            </a:fld>
            <a:endParaRPr lang="en-US" altLang="en-US"/>
          </a:p>
        </p:txBody>
      </p:sp>
      <p:sp>
        <p:nvSpPr>
          <p:cNvPr id="7" name="Footer Placeholder 2">
            <a:extLst>
              <a:ext uri="{FF2B5EF4-FFF2-40B4-BE49-F238E27FC236}">
                <a16:creationId xmlns:a16="http://schemas.microsoft.com/office/drawing/2014/main" id="{7E0096A5-F5E4-A140-A1F2-2F7A05839434}"/>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97674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341A-35E6-B516-47A9-48E75785FB39}"/>
              </a:ext>
            </a:extLst>
          </p:cNvPr>
          <p:cNvSpPr>
            <a:spLocks noGrp="1"/>
          </p:cNvSpPr>
          <p:nvPr>
            <p:ph type="title"/>
          </p:nvPr>
        </p:nvSpPr>
        <p:spPr/>
        <p:txBody>
          <a:bodyPr/>
          <a:lstStyle/>
          <a:p>
            <a:r>
              <a:rPr lang="en-US" dirty="0">
                <a:latin typeface="Arial"/>
                <a:cs typeface="Arial"/>
              </a:rPr>
              <a:t>Motivation</a:t>
            </a:r>
            <a:endParaRPr lang="en-US" dirty="0"/>
          </a:p>
        </p:txBody>
      </p:sp>
      <p:sp>
        <p:nvSpPr>
          <p:cNvPr id="3" name="Content Placeholder 2">
            <a:extLst>
              <a:ext uri="{FF2B5EF4-FFF2-40B4-BE49-F238E27FC236}">
                <a16:creationId xmlns:a16="http://schemas.microsoft.com/office/drawing/2014/main" id="{541D1084-771C-C4E7-D85D-3DD27F57B565}"/>
              </a:ext>
            </a:extLst>
          </p:cNvPr>
          <p:cNvSpPr>
            <a:spLocks noGrp="1"/>
          </p:cNvSpPr>
          <p:nvPr>
            <p:ph idx="1"/>
          </p:nvPr>
        </p:nvSpPr>
        <p:spPr/>
        <p:txBody>
          <a:bodyPr/>
          <a:lstStyle/>
          <a:p>
            <a:r>
              <a:rPr lang="en-US" sz="2000" dirty="0">
                <a:ea typeface="+mn-lt"/>
                <a:cs typeface="+mn-lt"/>
              </a:rPr>
              <a:t>Want high average transmit power</a:t>
            </a:r>
            <a:endParaRPr lang="en-US" sz="1600" dirty="0">
              <a:ea typeface="+mn-lt"/>
              <a:cs typeface="+mn-lt"/>
            </a:endParaRPr>
          </a:p>
          <a:p>
            <a:pPr lvl="1"/>
            <a:r>
              <a:rPr lang="en-US" sz="1600" dirty="0">
                <a:ea typeface="+mn-lt"/>
                <a:cs typeface="+mn-lt"/>
              </a:rPr>
              <a:t>Needed for e.g. sensing breathing at 5 m distance</a:t>
            </a:r>
          </a:p>
          <a:p>
            <a:r>
              <a:rPr lang="en-US" sz="2000" dirty="0">
                <a:ea typeface="+mn-lt"/>
                <a:cs typeface="+mn-lt"/>
              </a:rPr>
              <a:t>Want reduced air-time / duty cycle</a:t>
            </a:r>
            <a:endParaRPr lang="en-US" sz="2000" dirty="0">
              <a:cs typeface="Arial"/>
            </a:endParaRPr>
          </a:p>
          <a:p>
            <a:pPr lvl="1"/>
            <a:r>
              <a:rPr lang="en-US" sz="1600" dirty="0">
                <a:ea typeface="+mn-lt"/>
                <a:cs typeface="+mn-lt"/>
              </a:rPr>
              <a:t>Improves coexistence</a:t>
            </a:r>
          </a:p>
          <a:p>
            <a:pPr lvl="1"/>
            <a:r>
              <a:rPr lang="en-US" sz="1600" dirty="0">
                <a:ea typeface="+mn-lt"/>
                <a:cs typeface="+mn-lt"/>
              </a:rPr>
              <a:t>Reduces power consumption (RX powered up for shorter time)</a:t>
            </a:r>
          </a:p>
          <a:p>
            <a:r>
              <a:rPr lang="en-US" sz="2000" dirty="0">
                <a:ea typeface="+mn-lt"/>
                <a:cs typeface="+mn-lt"/>
              </a:rPr>
              <a:t>Want sensing to use the spectrum responsibly</a:t>
            </a:r>
          </a:p>
          <a:p>
            <a:endParaRPr lang="en-US" sz="2800" dirty="0">
              <a:cs typeface="Arial"/>
            </a:endParaRPr>
          </a:p>
        </p:txBody>
      </p:sp>
      <p:sp>
        <p:nvSpPr>
          <p:cNvPr id="4" name="Date Placeholder 3">
            <a:extLst>
              <a:ext uri="{FF2B5EF4-FFF2-40B4-BE49-F238E27FC236}">
                <a16:creationId xmlns:a16="http://schemas.microsoft.com/office/drawing/2014/main" id="{2029CB1E-1E3F-A3BB-B176-6297AE87FD0B}"/>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30CB63E6-A7E8-2174-1582-6218D5BC59B0}"/>
              </a:ext>
            </a:extLst>
          </p:cNvPr>
          <p:cNvSpPr>
            <a:spLocks noGrp="1"/>
          </p:cNvSpPr>
          <p:nvPr>
            <p:ph type="sldNum" sz="quarter" idx="12"/>
          </p:nvPr>
        </p:nvSpPr>
        <p:spPr/>
        <p:txBody>
          <a:bodyPr/>
          <a:lstStyle/>
          <a:p>
            <a:r>
              <a:rPr lang="en-US" altLang="en-US"/>
              <a:t>Slide </a:t>
            </a:r>
            <a:fld id="{7FFA85FD-E192-4C2D-9860-28C59D48001D}" type="slidenum">
              <a:rPr lang="en-US" altLang="en-US"/>
              <a:pPr/>
              <a:t>5</a:t>
            </a:fld>
            <a:endParaRPr lang="en-US" altLang="en-US"/>
          </a:p>
        </p:txBody>
      </p:sp>
      <p:sp>
        <p:nvSpPr>
          <p:cNvPr id="8" name="Footer Placeholder 2">
            <a:extLst>
              <a:ext uri="{FF2B5EF4-FFF2-40B4-BE49-F238E27FC236}">
                <a16:creationId xmlns:a16="http://schemas.microsoft.com/office/drawing/2014/main" id="{3AC3D9F7-E52E-2D4A-BFF1-206A6C45053F}"/>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142055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5412-A8F9-17C9-7FE7-328C0C95CD46}"/>
              </a:ext>
            </a:extLst>
          </p:cNvPr>
          <p:cNvSpPr>
            <a:spLocks noGrp="1"/>
          </p:cNvSpPr>
          <p:nvPr>
            <p:ph type="ctrTitle"/>
          </p:nvPr>
        </p:nvSpPr>
        <p:spPr/>
        <p:txBody>
          <a:bodyPr/>
          <a:lstStyle/>
          <a:p>
            <a:r>
              <a:rPr lang="en-US" dirty="0">
                <a:ea typeface="+mj-lt"/>
                <a:cs typeface="+mj-lt"/>
              </a:rPr>
              <a:t>Pulse Burst Sensing</a:t>
            </a:r>
            <a:endParaRPr lang="en-US" dirty="0"/>
          </a:p>
        </p:txBody>
      </p:sp>
      <p:sp>
        <p:nvSpPr>
          <p:cNvPr id="3" name="Subtitle 2">
            <a:extLst>
              <a:ext uri="{FF2B5EF4-FFF2-40B4-BE49-F238E27FC236}">
                <a16:creationId xmlns:a16="http://schemas.microsoft.com/office/drawing/2014/main" id="{6C76366E-670D-397E-5D90-4D1D483DD5A9}"/>
              </a:ext>
            </a:extLst>
          </p:cNvPr>
          <p:cNvSpPr>
            <a:spLocks noGrp="1"/>
          </p:cNvSpPr>
          <p:nvPr>
            <p:ph type="subTitle" idx="1"/>
          </p:nvPr>
        </p:nvSpPr>
        <p:spPr/>
        <p:txBody>
          <a:bodyPr/>
          <a:lstStyle/>
          <a:p>
            <a:r>
              <a:rPr lang="en-US" sz="2400" dirty="0">
                <a:ea typeface="+mn-lt"/>
                <a:cs typeface="+mn-lt"/>
              </a:rPr>
              <a:t>Increased Transmit Power for</a:t>
            </a:r>
          </a:p>
          <a:p>
            <a:r>
              <a:rPr lang="en-US" sz="2400" dirty="0">
                <a:ea typeface="+mn-lt"/>
                <a:cs typeface="+mn-lt"/>
              </a:rPr>
              <a:t>Monostatic Sensing</a:t>
            </a:r>
            <a:endParaRPr lang="en-US" sz="2400">
              <a:cs typeface="Arial"/>
            </a:endParaRPr>
          </a:p>
        </p:txBody>
      </p:sp>
      <p:sp>
        <p:nvSpPr>
          <p:cNvPr id="4" name="Date Placeholder 3">
            <a:extLst>
              <a:ext uri="{FF2B5EF4-FFF2-40B4-BE49-F238E27FC236}">
                <a16:creationId xmlns:a16="http://schemas.microsoft.com/office/drawing/2014/main" id="{95E0DB97-7B42-D4FF-8CC6-C11455E861D6}"/>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576AC09A-D260-233E-0C34-E1D58864F3A6}"/>
              </a:ext>
            </a:extLst>
          </p:cNvPr>
          <p:cNvSpPr>
            <a:spLocks noGrp="1"/>
          </p:cNvSpPr>
          <p:nvPr>
            <p:ph type="sldNum" sz="quarter" idx="12"/>
          </p:nvPr>
        </p:nvSpPr>
        <p:spPr/>
        <p:txBody>
          <a:bodyPr/>
          <a:lstStyle/>
          <a:p>
            <a:r>
              <a:rPr lang="en-US" altLang="en-US"/>
              <a:t>Slide </a:t>
            </a:r>
            <a:fld id="{4EF2733A-7873-4D87-9B81-5F5F3E4A4D35}" type="slidenum">
              <a:rPr lang="en-US" altLang="en-US"/>
              <a:pPr/>
              <a:t>6</a:t>
            </a:fld>
            <a:endParaRPr lang="en-US" altLang="en-US"/>
          </a:p>
        </p:txBody>
      </p:sp>
      <p:sp>
        <p:nvSpPr>
          <p:cNvPr id="7" name="Footer Placeholder 2">
            <a:extLst>
              <a:ext uri="{FF2B5EF4-FFF2-40B4-BE49-F238E27FC236}">
                <a16:creationId xmlns:a16="http://schemas.microsoft.com/office/drawing/2014/main" id="{22A913FD-691F-484B-A77A-D0BA699447C1}"/>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39573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B6DE-AD59-F437-FF13-CC52D45DE6EA}"/>
              </a:ext>
            </a:extLst>
          </p:cNvPr>
          <p:cNvSpPr>
            <a:spLocks noGrp="1"/>
          </p:cNvSpPr>
          <p:nvPr>
            <p:ph type="title"/>
          </p:nvPr>
        </p:nvSpPr>
        <p:spPr/>
        <p:txBody>
          <a:bodyPr/>
          <a:lstStyle/>
          <a:p>
            <a:r>
              <a:rPr lang="en-US" dirty="0">
                <a:latin typeface="Arial"/>
                <a:cs typeface="Arial"/>
              </a:rPr>
              <a:t>Monostatic Sensing</a:t>
            </a:r>
            <a:endParaRPr lang="en-US" dirty="0"/>
          </a:p>
        </p:txBody>
      </p:sp>
      <p:sp>
        <p:nvSpPr>
          <p:cNvPr id="3" name="Content Placeholder 2">
            <a:extLst>
              <a:ext uri="{FF2B5EF4-FFF2-40B4-BE49-F238E27FC236}">
                <a16:creationId xmlns:a16="http://schemas.microsoft.com/office/drawing/2014/main" id="{F7D0D2E5-8887-EB98-4B28-B4E8B92C01A7}"/>
              </a:ext>
            </a:extLst>
          </p:cNvPr>
          <p:cNvSpPr>
            <a:spLocks noGrp="1"/>
          </p:cNvSpPr>
          <p:nvPr>
            <p:ph idx="1"/>
          </p:nvPr>
        </p:nvSpPr>
        <p:spPr/>
        <p:txBody>
          <a:bodyPr/>
          <a:lstStyle/>
          <a:p>
            <a:r>
              <a:rPr lang="en-US" sz="2000" dirty="0">
                <a:ea typeface="+mn-lt"/>
                <a:cs typeface="+mn-lt"/>
              </a:rPr>
              <a:t>Full-duplex transceiver</a:t>
            </a:r>
            <a:endParaRPr lang="en-US" sz="2000">
              <a:cs typeface="Arial"/>
            </a:endParaRPr>
          </a:p>
          <a:p>
            <a:pPr lvl="1"/>
            <a:r>
              <a:rPr lang="en-US" sz="1800" dirty="0">
                <a:ea typeface="+mn-lt"/>
                <a:cs typeface="+mn-lt"/>
              </a:rPr>
              <a:t>Receive weak reflections while transmitting strong pulses</a:t>
            </a:r>
          </a:p>
          <a:p>
            <a:pPr lvl="1"/>
            <a:r>
              <a:rPr lang="en-US" sz="1800" dirty="0">
                <a:ea typeface="+mn-lt"/>
                <a:cs typeface="+mn-lt"/>
              </a:rPr>
              <a:t>Challenging to implement</a:t>
            </a:r>
          </a:p>
          <a:p>
            <a:r>
              <a:rPr lang="en-US" sz="2000" dirty="0">
                <a:ea typeface="+mn-lt"/>
                <a:cs typeface="+mn-lt"/>
              </a:rPr>
              <a:t>Half-duplex transceiver</a:t>
            </a:r>
            <a:endParaRPr lang="en-US" sz="2000">
              <a:cs typeface="Arial"/>
            </a:endParaRPr>
          </a:p>
          <a:p>
            <a:pPr lvl="1"/>
            <a:r>
              <a:rPr lang="en-US" sz="1800" dirty="0">
                <a:ea typeface="+mn-lt"/>
                <a:cs typeface="+mn-lt"/>
              </a:rPr>
              <a:t>Reception will be masked by transmissions</a:t>
            </a:r>
            <a:endParaRPr lang="en-US" sz="1800">
              <a:cs typeface="Arial"/>
            </a:endParaRPr>
          </a:p>
          <a:p>
            <a:pPr lvl="1"/>
            <a:r>
              <a:rPr lang="en-US" sz="1800" dirty="0">
                <a:ea typeface="+mn-lt"/>
                <a:cs typeface="+mn-lt"/>
              </a:rPr>
              <a:t>Direction switching must be fast (approx. 1 ns)</a:t>
            </a:r>
            <a:endParaRPr lang="en-US" sz="1800">
              <a:cs typeface="Arial"/>
            </a:endParaRPr>
          </a:p>
          <a:p>
            <a:pPr lvl="1"/>
            <a:r>
              <a:rPr lang="en-US" sz="1800" dirty="0">
                <a:ea typeface="+mn-lt"/>
                <a:cs typeface="+mn-lt"/>
              </a:rPr>
              <a:t>Easy to implement</a:t>
            </a:r>
          </a:p>
          <a:p>
            <a:r>
              <a:rPr lang="en-US" sz="2000" dirty="0">
                <a:ea typeface="+mn-lt"/>
                <a:cs typeface="+mn-lt"/>
              </a:rPr>
              <a:t>Separate TX and RX antennas</a:t>
            </a:r>
          </a:p>
          <a:p>
            <a:pPr lvl="1"/>
            <a:r>
              <a:rPr lang="en-US" sz="1600" dirty="0">
                <a:ea typeface="+mn-lt"/>
                <a:cs typeface="+mn-lt"/>
              </a:rPr>
              <a:t>Antennas are usually close to each other, so masking is still an issue</a:t>
            </a:r>
          </a:p>
          <a:p>
            <a:r>
              <a:rPr lang="en-US" sz="2000">
                <a:ea typeface="+mn-lt"/>
                <a:cs typeface="+mn-lt"/>
              </a:rPr>
              <a:t>Pulse amplitude is limited by CMOS technology</a:t>
            </a:r>
            <a:endParaRPr lang="en-US" sz="2000" dirty="0">
              <a:ea typeface="+mn-lt"/>
              <a:cs typeface="+mn-lt"/>
            </a:endParaRPr>
          </a:p>
          <a:p>
            <a:r>
              <a:rPr lang="en-US" sz="2000" dirty="0">
                <a:ea typeface="+mn-lt"/>
                <a:cs typeface="+mn-lt"/>
              </a:rPr>
              <a:t>Note that bistatic sensing does not have these masking issues</a:t>
            </a:r>
            <a:endParaRPr lang="en-US" sz="2000" dirty="0">
              <a:cs typeface="Arial"/>
            </a:endParaRPr>
          </a:p>
          <a:p>
            <a:endParaRPr lang="en-US" sz="2400" dirty="0">
              <a:cs typeface="Arial"/>
            </a:endParaRPr>
          </a:p>
        </p:txBody>
      </p:sp>
      <p:sp>
        <p:nvSpPr>
          <p:cNvPr id="4" name="Date Placeholder 3">
            <a:extLst>
              <a:ext uri="{FF2B5EF4-FFF2-40B4-BE49-F238E27FC236}">
                <a16:creationId xmlns:a16="http://schemas.microsoft.com/office/drawing/2014/main" id="{48C885E4-6FBF-B3C3-6B62-1482CCF98F8D}"/>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C63D9044-B53B-7C5E-703D-E9BBD84E3CE3}"/>
              </a:ext>
            </a:extLst>
          </p:cNvPr>
          <p:cNvSpPr>
            <a:spLocks noGrp="1"/>
          </p:cNvSpPr>
          <p:nvPr>
            <p:ph type="sldNum" sz="quarter" idx="12"/>
          </p:nvPr>
        </p:nvSpPr>
        <p:spPr/>
        <p:txBody>
          <a:bodyPr/>
          <a:lstStyle/>
          <a:p>
            <a:r>
              <a:rPr lang="en-US" altLang="en-US"/>
              <a:t>Slide </a:t>
            </a:r>
            <a:fld id="{7FFA85FD-E192-4C2D-9860-28C59D48001D}" type="slidenum">
              <a:rPr lang="en-US" altLang="en-US"/>
              <a:pPr/>
              <a:t>7</a:t>
            </a:fld>
            <a:endParaRPr lang="en-US" altLang="en-US"/>
          </a:p>
        </p:txBody>
      </p:sp>
      <p:sp>
        <p:nvSpPr>
          <p:cNvPr id="7" name="Footer Placeholder 2">
            <a:extLst>
              <a:ext uri="{FF2B5EF4-FFF2-40B4-BE49-F238E27FC236}">
                <a16:creationId xmlns:a16="http://schemas.microsoft.com/office/drawing/2014/main" id="{1059F917-146E-D045-9AC7-26C78A97B26F}"/>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75097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21F3-C7E7-4554-E66B-7FD3529C3012}"/>
              </a:ext>
            </a:extLst>
          </p:cNvPr>
          <p:cNvSpPr>
            <a:spLocks noGrp="1"/>
          </p:cNvSpPr>
          <p:nvPr>
            <p:ph type="title"/>
          </p:nvPr>
        </p:nvSpPr>
        <p:spPr/>
        <p:txBody>
          <a:bodyPr/>
          <a:lstStyle/>
          <a:p>
            <a:r>
              <a:rPr lang="en-US" dirty="0">
                <a:ea typeface="+mj-lt"/>
                <a:cs typeface="+mj-lt"/>
              </a:rPr>
              <a:t>Half-Duplex Monostatic Sensing</a:t>
            </a:r>
            <a:endParaRPr lang="en-US" dirty="0">
              <a:cs typeface="Times New Roman"/>
            </a:endParaRPr>
          </a:p>
        </p:txBody>
      </p:sp>
      <p:sp>
        <p:nvSpPr>
          <p:cNvPr id="4" name="Date Placeholder 3">
            <a:extLst>
              <a:ext uri="{FF2B5EF4-FFF2-40B4-BE49-F238E27FC236}">
                <a16:creationId xmlns:a16="http://schemas.microsoft.com/office/drawing/2014/main" id="{733360C1-C30C-7503-C9A0-7C98E4647303}"/>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852B7A0F-D86B-E817-BD3B-ED66C06BD98A}"/>
              </a:ext>
            </a:extLst>
          </p:cNvPr>
          <p:cNvSpPr>
            <a:spLocks noGrp="1"/>
          </p:cNvSpPr>
          <p:nvPr>
            <p:ph type="sldNum" sz="quarter" idx="12"/>
          </p:nvPr>
        </p:nvSpPr>
        <p:spPr/>
        <p:txBody>
          <a:bodyPr/>
          <a:lstStyle/>
          <a:p>
            <a:r>
              <a:rPr lang="en-US" altLang="en-US"/>
              <a:t>Slide </a:t>
            </a:r>
            <a:fld id="{7FFA85FD-E192-4C2D-9860-28C59D48001D}" type="slidenum">
              <a:rPr lang="en-US" altLang="en-US"/>
              <a:pPr/>
              <a:t>8</a:t>
            </a:fld>
            <a:endParaRPr lang="en-US" altLang="en-US"/>
          </a:p>
        </p:txBody>
      </p:sp>
      <p:sp>
        <p:nvSpPr>
          <p:cNvPr id="7" name="Footer Placeholder 2">
            <a:extLst>
              <a:ext uri="{FF2B5EF4-FFF2-40B4-BE49-F238E27FC236}">
                <a16:creationId xmlns:a16="http://schemas.microsoft.com/office/drawing/2014/main" id="{CA86BCDE-EEFF-4348-BB7D-E1BC35BA6CF8}"/>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pic>
        <p:nvPicPr>
          <p:cNvPr id="3" name="Picture 4" descr="Diagram&#10;&#10;Description automatically generated">
            <a:extLst>
              <a:ext uri="{FF2B5EF4-FFF2-40B4-BE49-F238E27FC236}">
                <a16:creationId xmlns:a16="http://schemas.microsoft.com/office/drawing/2014/main" id="{46C9482E-F55A-7BEE-6847-58075578E5F1}"/>
              </a:ext>
            </a:extLst>
          </p:cNvPr>
          <p:cNvPicPr>
            <a:picLocks noChangeAspect="1"/>
          </p:cNvPicPr>
          <p:nvPr/>
        </p:nvPicPr>
        <p:blipFill>
          <a:blip r:embed="rId2"/>
          <a:stretch>
            <a:fillRect/>
          </a:stretch>
        </p:blipFill>
        <p:spPr>
          <a:xfrm>
            <a:off x="896038" y="2281146"/>
            <a:ext cx="7351923" cy="3167874"/>
          </a:xfrm>
          <a:prstGeom prst="rect">
            <a:avLst/>
          </a:prstGeom>
        </p:spPr>
      </p:pic>
      <p:sp>
        <p:nvSpPr>
          <p:cNvPr id="5" name="TextBox 4">
            <a:extLst>
              <a:ext uri="{FF2B5EF4-FFF2-40B4-BE49-F238E27FC236}">
                <a16:creationId xmlns:a16="http://schemas.microsoft.com/office/drawing/2014/main" id="{658104F0-32A7-A465-C288-20F45E2799DB}"/>
              </a:ext>
            </a:extLst>
          </p:cNvPr>
          <p:cNvSpPr txBox="1"/>
          <p:nvPr/>
        </p:nvSpPr>
        <p:spPr>
          <a:xfrm>
            <a:off x="728612" y="1584852"/>
            <a:ext cx="76867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tx2"/>
                </a:solidFill>
                <a:latin typeface="+mj-lt"/>
                <a:ea typeface="+mj-lt"/>
                <a:cs typeface="+mj-lt"/>
              </a:rPr>
              <a:t>Assuming pulse amplitude stays the same (e.g. CMOS limited)</a:t>
            </a:r>
            <a:endParaRPr lang="en-US" sz="1600" dirty="0">
              <a:solidFill>
                <a:schemeClr val="tx2"/>
              </a:solidFill>
              <a:cs typeface="Times New Roman"/>
            </a:endParaRPr>
          </a:p>
        </p:txBody>
      </p:sp>
    </p:spTree>
    <p:extLst>
      <p:ext uri="{BB962C8B-B14F-4D97-AF65-F5344CB8AC3E}">
        <p14:creationId xmlns:p14="http://schemas.microsoft.com/office/powerpoint/2010/main" val="104477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CDCB-F682-A4C4-F434-DF408815C8D9}"/>
              </a:ext>
            </a:extLst>
          </p:cNvPr>
          <p:cNvSpPr>
            <a:spLocks noGrp="1"/>
          </p:cNvSpPr>
          <p:nvPr>
            <p:ph type="title"/>
          </p:nvPr>
        </p:nvSpPr>
        <p:spPr/>
        <p:txBody>
          <a:bodyPr/>
          <a:lstStyle/>
          <a:p>
            <a:r>
              <a:rPr lang="en-US" dirty="0">
                <a:ea typeface="+mj-lt"/>
                <a:cs typeface="+mj-lt"/>
              </a:rPr>
              <a:t>Pulse Bursts</a:t>
            </a:r>
          </a:p>
        </p:txBody>
      </p:sp>
      <p:sp>
        <p:nvSpPr>
          <p:cNvPr id="3" name="Content Placeholder 2">
            <a:extLst>
              <a:ext uri="{FF2B5EF4-FFF2-40B4-BE49-F238E27FC236}">
                <a16:creationId xmlns:a16="http://schemas.microsoft.com/office/drawing/2014/main" id="{6561CF5D-26D1-FF53-52FC-B99E19289B02}"/>
              </a:ext>
            </a:extLst>
          </p:cNvPr>
          <p:cNvSpPr>
            <a:spLocks noGrp="1"/>
          </p:cNvSpPr>
          <p:nvPr>
            <p:ph idx="1"/>
          </p:nvPr>
        </p:nvSpPr>
        <p:spPr/>
        <p:txBody>
          <a:bodyPr/>
          <a:lstStyle/>
          <a:p>
            <a:r>
              <a:rPr lang="en-US" sz="2000" dirty="0">
                <a:ea typeface="+mn-lt"/>
                <a:cs typeface="+mn-lt"/>
              </a:rPr>
              <a:t>Pulse compression radar</a:t>
            </a:r>
            <a:endParaRPr lang="en-US" sz="2000">
              <a:cs typeface="Arial"/>
            </a:endParaRPr>
          </a:p>
          <a:p>
            <a:pPr lvl="1"/>
            <a:r>
              <a:rPr lang="en-US" sz="1800" dirty="0">
                <a:ea typeface="+mn-lt"/>
                <a:cs typeface="+mn-lt"/>
              </a:rPr>
              <a:t>Send a coded pulse burst, receive with matched filter</a:t>
            </a:r>
            <a:endParaRPr lang="en-US" sz="1800">
              <a:cs typeface="Arial"/>
            </a:endParaRPr>
          </a:p>
          <a:p>
            <a:r>
              <a:rPr lang="en-US" sz="2000" dirty="0">
                <a:ea typeface="+mn-lt"/>
                <a:cs typeface="+mn-lt"/>
              </a:rPr>
              <a:t>Single burst</a:t>
            </a:r>
            <a:endParaRPr lang="en-US" sz="2000" dirty="0">
              <a:cs typeface="Arial"/>
            </a:endParaRPr>
          </a:p>
          <a:p>
            <a:pPr lvl="1"/>
            <a:r>
              <a:rPr lang="en-US" sz="1800" dirty="0">
                <a:ea typeface="+mn-lt"/>
                <a:cs typeface="+mn-lt"/>
              </a:rPr>
              <a:t>There will be sidelobes</a:t>
            </a:r>
            <a:endParaRPr lang="en-US" sz="1800">
              <a:cs typeface="Arial"/>
            </a:endParaRPr>
          </a:p>
          <a:p>
            <a:pPr lvl="2"/>
            <a:r>
              <a:rPr lang="en-US" sz="1400" dirty="0">
                <a:ea typeface="+mn-lt"/>
                <a:cs typeface="+mn-lt"/>
              </a:rPr>
              <a:t>E.g. Barker code [+++++--++-+-+] has autocorrelation</a:t>
            </a:r>
            <a:br>
              <a:rPr lang="en-US" sz="1400" dirty="0">
                <a:ea typeface="+mn-lt"/>
                <a:cs typeface="+mn-lt"/>
              </a:rPr>
            </a:br>
            <a:r>
              <a:rPr lang="en-US" sz="1400" dirty="0">
                <a:ea typeface="+mn-lt"/>
                <a:cs typeface="+mn-lt"/>
              </a:rPr>
              <a:t>[1 0 1 0 1 0 1 0 1 0 1 0 13 0 1 0 1 0 1 0 1 0 1 0 1]</a:t>
            </a:r>
            <a:endParaRPr lang="en-US" sz="1400">
              <a:cs typeface="Arial"/>
            </a:endParaRPr>
          </a:p>
          <a:p>
            <a:r>
              <a:rPr lang="en-US" sz="2000" dirty="0">
                <a:ea typeface="+mn-lt"/>
                <a:cs typeface="+mn-lt"/>
              </a:rPr>
              <a:t>Multiple bursts</a:t>
            </a:r>
            <a:endParaRPr lang="en-US" sz="2000" dirty="0">
              <a:cs typeface="Arial"/>
            </a:endParaRPr>
          </a:p>
          <a:p>
            <a:pPr lvl="1"/>
            <a:r>
              <a:rPr lang="en-US" sz="1800" dirty="0">
                <a:ea typeface="+mn-lt"/>
                <a:cs typeface="+mn-lt"/>
              </a:rPr>
              <a:t>A "2D code" that spans both pulses and bursts can reduce the sidelobes</a:t>
            </a:r>
            <a:endParaRPr lang="en-US" sz="1800">
              <a:cs typeface="Arial"/>
            </a:endParaRPr>
          </a:p>
          <a:p>
            <a:endParaRPr lang="en-US" sz="2800" dirty="0">
              <a:cs typeface="Arial"/>
            </a:endParaRPr>
          </a:p>
        </p:txBody>
      </p:sp>
      <p:sp>
        <p:nvSpPr>
          <p:cNvPr id="4" name="Date Placeholder 3">
            <a:extLst>
              <a:ext uri="{FF2B5EF4-FFF2-40B4-BE49-F238E27FC236}">
                <a16:creationId xmlns:a16="http://schemas.microsoft.com/office/drawing/2014/main" id="{6F6B7E91-9E3B-51BE-59A5-30AD5E8E828C}"/>
              </a:ext>
            </a:extLst>
          </p:cNvPr>
          <p:cNvSpPr>
            <a:spLocks noGrp="1"/>
          </p:cNvSpPr>
          <p:nvPr>
            <p:ph type="dt" sz="half" idx="10"/>
          </p:nvPr>
        </p:nvSpPr>
        <p:spPr/>
        <p:txBody>
          <a:bodyPr/>
          <a:lstStyle/>
          <a:p>
            <a:r>
              <a:rPr lang="en-US" altLang="en-US" dirty="0"/>
              <a:t>May 2022</a:t>
            </a:r>
          </a:p>
        </p:txBody>
      </p:sp>
      <p:sp>
        <p:nvSpPr>
          <p:cNvPr id="6" name="Slide Number Placeholder 5">
            <a:extLst>
              <a:ext uri="{FF2B5EF4-FFF2-40B4-BE49-F238E27FC236}">
                <a16:creationId xmlns:a16="http://schemas.microsoft.com/office/drawing/2014/main" id="{20C3C068-0196-D254-7980-8438A53FA413}"/>
              </a:ext>
            </a:extLst>
          </p:cNvPr>
          <p:cNvSpPr>
            <a:spLocks noGrp="1"/>
          </p:cNvSpPr>
          <p:nvPr>
            <p:ph type="sldNum" sz="quarter" idx="12"/>
          </p:nvPr>
        </p:nvSpPr>
        <p:spPr/>
        <p:txBody>
          <a:bodyPr/>
          <a:lstStyle/>
          <a:p>
            <a:r>
              <a:rPr lang="en-US" altLang="en-US"/>
              <a:t>Slide </a:t>
            </a:r>
            <a:fld id="{7FFA85FD-E192-4C2D-9860-28C59D48001D}" type="slidenum">
              <a:rPr lang="en-US" altLang="en-US"/>
              <a:pPr/>
              <a:t>9</a:t>
            </a:fld>
            <a:endParaRPr lang="en-US" altLang="en-US"/>
          </a:p>
        </p:txBody>
      </p:sp>
      <p:sp>
        <p:nvSpPr>
          <p:cNvPr id="7" name="Footer Placeholder 2">
            <a:extLst>
              <a:ext uri="{FF2B5EF4-FFF2-40B4-BE49-F238E27FC236}">
                <a16:creationId xmlns:a16="http://schemas.microsoft.com/office/drawing/2014/main" id="{8A2AED74-9D8C-4B48-97CF-13FC624B6316}"/>
              </a:ext>
            </a:extLst>
          </p:cNvPr>
          <p:cNvSpPr>
            <a:spLocks noGrp="1"/>
          </p:cNvSpPr>
          <p:nvPr>
            <p:ph type="ftr" sz="quarter" idx="11"/>
          </p:nvPr>
        </p:nvSpPr>
        <p:spPr>
          <a:xfrm>
            <a:off x="5004048" y="6475413"/>
            <a:ext cx="3606552" cy="184666"/>
          </a:xfrm>
        </p:spPr>
        <p:txBody>
          <a:bodyPr/>
          <a:lstStyle/>
          <a:p>
            <a:r>
              <a:rPr lang="en-US" altLang="en-US" dirty="0">
                <a:latin typeface="Times New Roman"/>
                <a:cs typeface="Times New Roman"/>
              </a:rPr>
              <a:t>Hjortland</a:t>
            </a:r>
            <a:r>
              <a:rPr lang="en-US" altLang="en-US">
                <a:latin typeface="Times New Roman"/>
                <a:cs typeface="Times New Roman"/>
              </a:rPr>
              <a:t> et al., </a:t>
            </a:r>
            <a:r>
              <a:rPr lang="en-US" altLang="en-US"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2983445290"/>
      </p:ext>
    </p:extLst>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A2B07DAE9AB047B05E41E6A9453844" ma:contentTypeVersion="6" ma:contentTypeDescription="Create a new document." ma:contentTypeScope="" ma:versionID="f65836eaeec5ef933a9063f88d69cabe">
  <xsd:schema xmlns:xsd="http://www.w3.org/2001/XMLSchema" xmlns:xs="http://www.w3.org/2001/XMLSchema" xmlns:p="http://schemas.microsoft.com/office/2006/metadata/properties" xmlns:ns2="a6593df1-07f6-4dfd-b035-8a5eb0cb3824" xmlns:ns3="79de0088-7ab0-41b1-a7b5-0a55a871398b" targetNamespace="http://schemas.microsoft.com/office/2006/metadata/properties" ma:root="true" ma:fieldsID="a649d83b7d1f5a2e4c37ae44e1d38957" ns2:_="" ns3:_="">
    <xsd:import namespace="a6593df1-07f6-4dfd-b035-8a5eb0cb3824"/>
    <xsd:import namespace="79de0088-7ab0-41b1-a7b5-0a55a87139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93df1-07f6-4dfd-b035-8a5eb0cb38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e0088-7ab0-41b1-a7b5-0a55a87139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4EA2B07DAE9AB047B05E41E6A9453844" ma:contentTypeVersion="6" ma:contentTypeDescription="Create a new document." ma:contentTypeScope="" ma:versionID="f65836eaeec5ef933a9063f88d69cabe">
  <xsd:schema xmlns:xsd="http://www.w3.org/2001/XMLSchema" xmlns:xs="http://www.w3.org/2001/XMLSchema" xmlns:p="http://schemas.microsoft.com/office/2006/metadata/properties" xmlns:ns2="a6593df1-07f6-4dfd-b035-8a5eb0cb3824" xmlns:ns3="79de0088-7ab0-41b1-a7b5-0a55a871398b" targetNamespace="http://schemas.microsoft.com/office/2006/metadata/properties" ma:root="true" ma:fieldsID="a649d83b7d1f5a2e4c37ae44e1d38957" ns2:_="" ns3:_="">
    <xsd:import namespace="a6593df1-07f6-4dfd-b035-8a5eb0cb3824"/>
    <xsd:import namespace="79de0088-7ab0-41b1-a7b5-0a55a87139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93df1-07f6-4dfd-b035-8a5eb0cb38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e0088-7ab0-41b1-a7b5-0a55a87139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BC14A5-918D-4789-B217-2B3D2421AA02}">
  <ds:schemaRefs>
    <ds:schemaRef ds:uri="http://schemas.microsoft.com/sharepoint/v3/contenttype/forms"/>
  </ds:schemaRefs>
</ds:datastoreItem>
</file>

<file path=customXml/itemProps2.xml><?xml version="1.0" encoding="utf-8"?>
<ds:datastoreItem xmlns:ds="http://schemas.openxmlformats.org/officeDocument/2006/customXml" ds:itemID="{9FE2194A-7065-424E-A6CE-11CE5143E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93df1-07f6-4dfd-b035-8a5eb0cb3824"/>
    <ds:schemaRef ds:uri="79de0088-7ab0-41b1-a7b5-0a55a8713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80EF1E-29A5-4594-9E67-5454C82EA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93df1-07f6-4dfd-b035-8a5eb0cb3824"/>
    <ds:schemaRef ds:uri="79de0088-7ab0-41b1-a7b5-0a55a8713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C99B6AF-B9B4-49B5-B8CC-78F1EA98B642}">
  <ds:schemaRefs>
    <ds:schemaRef ds:uri="a6593df1-07f6-4dfd-b035-8a5eb0cb3824"/>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79de0088-7ab0-41b1-a7b5-0a55a871398b"/>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2053</Words>
  <Application>Microsoft Macintosh PowerPoint</Application>
  <PresentationFormat>Skjermfremvisning (4:3)</PresentationFormat>
  <Paragraphs>308</Paragraphs>
  <Slides>43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43</vt:i4>
      </vt:variant>
    </vt:vector>
  </HeadingPairs>
  <TitlesOfParts>
    <vt:vector size="47" baseType="lpstr">
      <vt:lpstr>Arial</vt:lpstr>
      <vt:lpstr>Calibri</vt:lpstr>
      <vt:lpstr>Times New Roman</vt:lpstr>
      <vt:lpstr>IEEE-P802_15</vt:lpstr>
      <vt:lpstr>PowerPoint-presentasjon</vt:lpstr>
      <vt:lpstr>PowerPoint-presentasjon</vt:lpstr>
      <vt:lpstr>Air-Time Efficiency Improvements</vt:lpstr>
      <vt:lpstr>Related TG4ab Contributions</vt:lpstr>
      <vt:lpstr>Motivation</vt:lpstr>
      <vt:lpstr>Pulse Burst Sensing</vt:lpstr>
      <vt:lpstr>Monostatic Sensing</vt:lpstr>
      <vt:lpstr>Half-Duplex Monostatic Sensing</vt:lpstr>
      <vt:lpstr>Pulse Bursts</vt:lpstr>
      <vt:lpstr>Shifted-Ipatov-Code Pulse Burst Sensing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Signals (2D View)</vt:lpstr>
      <vt:lpstr>Signals (1D View)</vt:lpstr>
      <vt:lpstr>Signals (1D View, Zoomed)</vt:lpstr>
      <vt:lpstr>Cross-Correlator Output</vt:lpstr>
      <vt:lpstr>Cross-Correlator Output (Zoomed)</vt:lpstr>
      <vt:lpstr>Design Considerations</vt:lpstr>
      <vt:lpstr>System Properties</vt:lpstr>
      <vt:lpstr>Standardization</vt:lpstr>
      <vt:lpstr>Super Packet</vt:lpstr>
      <vt:lpstr>Mode Combinations</vt:lpstr>
      <vt:lpstr>Super Packet</vt:lpstr>
      <vt:lpstr>Example Use Case</vt:lpstr>
      <vt:lpstr>Super Packet Format</vt:lpstr>
      <vt:lpstr>Super Packet Based on 802.15.4z HPRF 124.8 MHz (7.8 Mbit/s)</vt:lpstr>
      <vt:lpstr>Data Payload Receiver</vt:lpstr>
      <vt:lpstr>Secure Ranging and Bistatic Sensing Receiver</vt:lpstr>
      <vt:lpstr>Ranging Security</vt:lpstr>
      <vt:lpstr>Monostatic Sensing Receiver</vt:lpstr>
      <vt:lpstr>Summary</vt:lpstr>
      <vt:lpstr>Thank you!</vt:lpstr>
      <vt:lpstr>Backup Slides</vt:lpstr>
      <vt:lpstr>Pulse Burst Sensing System Parameters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142</cp:revision>
  <dcterms:created xsi:type="dcterms:W3CDTF">2021-11-12T12:25:54Z</dcterms:created>
  <dcterms:modified xsi:type="dcterms:W3CDTF">2022-05-17T20:41:53Z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0x0101004EA2B07DAE9AB047B05E41E6A9453844</vt:lpwstr>
  </property>
</Properties>
</file>