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346" r:id="rId2"/>
    <p:sldId id="311" r:id="rId3"/>
    <p:sldId id="352" r:id="rId4"/>
    <p:sldId id="358" r:id="rId5"/>
    <p:sldId id="353" r:id="rId6"/>
    <p:sldId id="365" r:id="rId7"/>
    <p:sldId id="360" r:id="rId8"/>
    <p:sldId id="361" r:id="rId9"/>
    <p:sldId id="357" r:id="rId10"/>
    <p:sldId id="364"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02" autoAdjust="0"/>
    <p:restoredTop sz="93488" autoAdjust="0"/>
  </p:normalViewPr>
  <p:slideViewPr>
    <p:cSldViewPr>
      <p:cViewPr varScale="1">
        <p:scale>
          <a:sx n="82" d="100"/>
          <a:sy n="82" d="100"/>
        </p:scale>
        <p:origin x="1363" y="72"/>
      </p:cViewPr>
      <p:guideLst>
        <p:guide orient="horz" pos="2160"/>
        <p:guide pos="2880"/>
      </p:guideLst>
    </p:cSldViewPr>
  </p:slideViewPr>
  <p:notesTextViewPr>
    <p:cViewPr>
      <p:scale>
        <a:sx n="100" d="100"/>
        <a:sy n="100" d="100"/>
      </p:scale>
      <p:origin x="0" y="0"/>
    </p:cViewPr>
  </p:notesTextViewPr>
  <p:notesViewPr>
    <p:cSldViewPr>
      <p:cViewPr varScale="1">
        <p:scale>
          <a:sx n="84" d="100"/>
          <a:sy n="84" d="100"/>
        </p:scale>
        <p:origin x="3792"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5/17/2022</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a:t>January 2022</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5/17/2022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rgbClr val="FF0000"/>
                </a:solidFill>
                <a:latin typeface="Times New Roman" pitchFamily="18" charset="0"/>
                <a:cs typeface="Times New Roman" pitchFamily="18" charset="0"/>
              </a:rPr>
              <a:t>DCN 15-19-0551-00-0vat</a:t>
            </a: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September 2020</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5/17/2022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5/17/2022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May 2022</a:t>
            </a: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rgbClr val="FF0000"/>
                </a:solidFill>
                <a:latin typeface="Times New Roman" pitchFamily="18" charset="0"/>
                <a:cs typeface="Times New Roman" pitchFamily="18" charset="0"/>
              </a:rPr>
              <a:t>DCN 15-22-0306-00-007a</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5/17/2022</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5/17/2022</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5/17/2022</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5/17/2022</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5/17/2022</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5/17/2022</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5/17/2022</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itchFamily="18" charset="0"/>
                <a:cs typeface="Times New Roman" pitchFamily="18" charset="0"/>
              </a:rPr>
              <a:t>Slide</a:t>
            </a: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0" y="838200"/>
            <a:ext cx="8991600" cy="4770537"/>
          </a:xfrm>
          <a:prstGeom prst="rect">
            <a:avLst/>
          </a:prstGeom>
          <a:noFill/>
          <a:ln w="12700">
            <a:noFill/>
            <a:miter lim="800000"/>
            <a:headEnd type="none" w="sm" len="sm"/>
            <a:tailEnd type="none" w="sm" len="sm"/>
          </a:ln>
          <a:effectLst/>
        </p:spPr>
        <p:txBody>
          <a:bodyPr>
            <a:spAutoFit/>
          </a:bodyPr>
          <a:lstStyle/>
          <a:p>
            <a:pPr algn="ctr"/>
            <a:r>
              <a:rPr lang="en-US" altLang="ja-JP" sz="1800" b="1" u="sng" dirty="0">
                <a:effectLst>
                  <a:outerShdw blurRad="38100" dist="38100" dir="2700000" algn="tl">
                    <a:srgbClr val="C0C0C0"/>
                  </a:outerShdw>
                </a:effectLst>
                <a:latin typeface="Times New Roman" panose="02020603050405020304" pitchFamily="18" charset="0"/>
                <a:ea typeface="ＭＳ Ｐゴシック" charset="-128"/>
                <a:cs typeface="Times New Roman" panose="02020603050405020304" pitchFamily="18" charset="0"/>
              </a:rPr>
              <a:t>Project: IEEE P802.15 Working Group for Wireless Personal Area Networks (WPANs)</a:t>
            </a:r>
            <a:endParaRPr lang="en-US" altLang="ja-JP" sz="1600" b="1" dirty="0">
              <a:latin typeface="Times New Roman" panose="02020603050405020304" pitchFamily="18" charset="0"/>
              <a:ea typeface="ＭＳ Ｐゴシック" charset="-128"/>
              <a:cs typeface="Times New Roman" panose="02020603050405020304" pitchFamily="18" charset="0"/>
            </a:endParaRPr>
          </a:p>
          <a:p>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Submission Title:</a:t>
            </a:r>
            <a:r>
              <a:rPr lang="en-US" altLang="ja-JP" sz="1600" dirty="0">
                <a:latin typeface="Times New Roman" panose="02020603050405020304" pitchFamily="18" charset="0"/>
                <a:ea typeface="ＭＳ Ｐゴシック" charset="-128"/>
                <a:cs typeface="Times New Roman" panose="02020603050405020304" pitchFamily="18" charset="0"/>
              </a:rPr>
              <a:t> 15.7a Higher Rate, Longer Range OCC TG Closing Report (May 2022)	</a:t>
            </a:r>
          </a:p>
          <a:p>
            <a:r>
              <a:rPr lang="en-US" altLang="ja-JP" sz="1600" b="1" dirty="0">
                <a:latin typeface="Times New Roman" panose="02020603050405020304" pitchFamily="18" charset="0"/>
                <a:ea typeface="ＭＳ Ｐゴシック" charset="-128"/>
                <a:cs typeface="Times New Roman" panose="02020603050405020304" pitchFamily="18" charset="0"/>
              </a:rPr>
              <a:t>Date Submitted: </a:t>
            </a:r>
            <a:r>
              <a:rPr lang="en-US" altLang="ja-JP" sz="1600" dirty="0">
                <a:latin typeface="Times New Roman" panose="02020603050405020304" pitchFamily="18" charset="0"/>
                <a:ea typeface="ＭＳ Ｐゴシック" charset="-128"/>
                <a:cs typeface="Times New Roman" panose="02020603050405020304" pitchFamily="18" charset="0"/>
              </a:rPr>
              <a:t>March 18, 2022	</a:t>
            </a:r>
          </a:p>
          <a:p>
            <a:r>
              <a:rPr lang="en-US" altLang="ja-JP" sz="1600" b="1" dirty="0">
                <a:latin typeface="Times New Roman" panose="02020603050405020304" pitchFamily="18" charset="0"/>
                <a:ea typeface="ＭＳ Ｐゴシック" charset="-128"/>
                <a:cs typeface="Times New Roman" panose="02020603050405020304" pitchFamily="18" charset="0"/>
              </a:rPr>
              <a:t>Source: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zh-CN" sz="1600" dirty="0">
                <a:latin typeface="Times New Roman" panose="02020603050405020304" pitchFamily="18" charset="0"/>
                <a:cs typeface="Times New Roman" panose="02020603050405020304" pitchFamily="18" charset="0"/>
              </a:rPr>
              <a:t>Yeong Min Jang</a:t>
            </a:r>
            <a:r>
              <a:rPr lang="en-US" altLang="zh-CN" sz="1600" dirty="0">
                <a:latin typeface="Times New Roman" panose="02020603050405020304" pitchFamily="18" charset="0"/>
                <a:ea typeface="ＭＳ Ｐゴシック" charset="-128"/>
                <a:cs typeface="Times New Roman" panose="02020603050405020304" pitchFamily="18" charset="0"/>
              </a:rPr>
              <a:t> </a:t>
            </a:r>
            <a:r>
              <a:rPr lang="en-US" altLang="ja-JP" sz="1600" dirty="0">
                <a:latin typeface="Times New Roman" panose="02020603050405020304" pitchFamily="18" charset="0"/>
                <a:ea typeface="ＭＳ Ｐゴシック" charset="-128"/>
                <a:cs typeface="Times New Roman" panose="02020603050405020304" pitchFamily="18" charset="0"/>
              </a:rPr>
              <a:t>[</a:t>
            </a:r>
            <a:r>
              <a:rPr lang="en-US" altLang="ko-KR" sz="1600" dirty="0" err="1">
                <a:latin typeface="Times New Roman" panose="02020603050405020304" pitchFamily="18" charset="0"/>
                <a:ea typeface="굴림" charset="-127"/>
                <a:cs typeface="Times New Roman" panose="02020603050405020304" pitchFamily="18" charset="0"/>
              </a:rPr>
              <a:t>Kookmin</a:t>
            </a:r>
            <a:r>
              <a:rPr lang="en-US" altLang="ko-KR" sz="1600" dirty="0">
                <a:latin typeface="Times New Roman" panose="02020603050405020304" pitchFamily="18" charset="0"/>
                <a:ea typeface="굴림" charset="-127"/>
                <a:cs typeface="Times New Roman" panose="02020603050405020304" pitchFamily="18" charset="0"/>
              </a:rPr>
              <a:t> University]</a:t>
            </a:r>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dirty="0">
                <a:latin typeface="Times New Roman" panose="02020603050405020304" pitchFamily="18" charset="0"/>
                <a:ea typeface="ＭＳ Ｐゴシック" charset="-128"/>
                <a:cs typeface="Times New Roman" panose="02020603050405020304" pitchFamily="18" charset="0"/>
              </a:rPr>
              <a:t>Address</a:t>
            </a:r>
          </a:p>
          <a:p>
            <a:r>
              <a:rPr lang="en-US" altLang="ja-JP" sz="1600" dirty="0">
                <a:latin typeface="Times New Roman" panose="02020603050405020304" pitchFamily="18" charset="0"/>
                <a:ea typeface="ＭＳ Ｐゴシック" charset="-128"/>
                <a:cs typeface="Times New Roman" panose="02020603050405020304" pitchFamily="18" charset="0"/>
              </a:rPr>
              <a:t>Voice: +82-2-910-5068  				E-Mail: </a:t>
            </a:r>
            <a:r>
              <a:rPr lang="en-US" altLang="ko-KR" sz="1600" dirty="0">
                <a:latin typeface="Times New Roman" panose="02020603050405020304" pitchFamily="18" charset="0"/>
                <a:ea typeface="굴림" charset="-127"/>
                <a:cs typeface="Times New Roman" panose="02020603050405020304" pitchFamily="18" charset="0"/>
              </a:rPr>
              <a:t>yjang@kookmin.ac.kr</a:t>
            </a:r>
            <a:r>
              <a:rPr lang="en-US" altLang="ja-JP" sz="1600" dirty="0">
                <a:latin typeface="Times New Roman" panose="02020603050405020304" pitchFamily="18" charset="0"/>
                <a:ea typeface="ＭＳ Ｐゴシック"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Re: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ja-JP" dirty="0">
                <a:latin typeface="Times New Roman" panose="02020603050405020304" pitchFamily="18" charset="0"/>
                <a:ea typeface="ＭＳ Ｐゴシック"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Abstract:</a:t>
            </a:r>
            <a:r>
              <a:rPr lang="en-US" altLang="ja-JP" sz="1600" dirty="0">
                <a:latin typeface="Times New Roman" panose="02020603050405020304" pitchFamily="18" charset="0"/>
                <a:ea typeface="ＭＳ Ｐゴシック" charset="-128"/>
                <a:cs typeface="Times New Roman" panose="02020603050405020304" pitchFamily="18" charset="0"/>
              </a:rPr>
              <a:t>	IEEE 802.15.7a Higher Rate, Longer Range OCC TG Closing Report </a:t>
            </a:r>
            <a:r>
              <a:rPr lang="en-US" altLang="ja-JP" sz="1600" dirty="0">
                <a:latin typeface="Times New Roman" panose="02020603050405020304" pitchFamily="18" charset="0"/>
                <a:ea typeface="ＭＳ Ｐゴシック" pitchFamily="-65" charset="-128"/>
                <a:cs typeface="Times New Roman" panose="02020603050405020304" pitchFamily="18" charset="0"/>
              </a:rPr>
              <a:t>for</a:t>
            </a:r>
            <a:r>
              <a:rPr lang="en-US" altLang="ja-JP" sz="1600" dirty="0">
                <a:latin typeface="Times New Roman" panose="02020603050405020304" pitchFamily="18" charset="0"/>
                <a:ea typeface="ＭＳ Ｐゴシック" charset="-128"/>
                <a:cs typeface="Times New Roman" panose="02020603050405020304" pitchFamily="18" charset="0"/>
              </a:rPr>
              <a:t> May 2022</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Purpose:</a:t>
            </a:r>
            <a:r>
              <a:rPr lang="en-US" altLang="ja-JP" sz="1600" dirty="0">
                <a:latin typeface="Times New Roman" panose="02020603050405020304" pitchFamily="18" charset="0"/>
                <a:ea typeface="ＭＳ Ｐゴシック" charset="-128"/>
                <a:cs typeface="Times New Roman" panose="02020603050405020304" pitchFamily="18" charset="0"/>
              </a:rPr>
              <a:t>	[Report progress to WG]</a:t>
            </a:r>
          </a:p>
          <a:p>
            <a:pPr algn="just"/>
            <a:r>
              <a:rPr lang="en-US" altLang="ja-JP" sz="1600" b="1" dirty="0">
                <a:latin typeface="Times New Roman" panose="02020603050405020304" pitchFamily="18" charset="0"/>
                <a:ea typeface="ＭＳ Ｐゴシック" charset="-128"/>
                <a:cs typeface="Times New Roman" panose="02020603050405020304" pitchFamily="18" charset="0"/>
              </a:rPr>
              <a:t>Notice:</a:t>
            </a:r>
            <a:r>
              <a:rPr lang="en-US" altLang="ja-JP" sz="1600" dirty="0">
                <a:latin typeface="Times New Roman" panose="02020603050405020304" pitchFamily="18" charset="0"/>
                <a:ea typeface="ＭＳ Ｐゴシック" charset="-128"/>
                <a:cs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Release:</a:t>
            </a:r>
            <a:r>
              <a:rPr lang="en-US" altLang="ja-JP" sz="1600" dirty="0">
                <a:latin typeface="Times New Roman" panose="02020603050405020304" pitchFamily="18" charset="0"/>
                <a:ea typeface="ＭＳ Ｐゴシック" charset="-128"/>
                <a:cs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3416752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ja-JP" sz="4000" dirty="0">
                <a:latin typeface="Times New Roman" panose="02020603050405020304" pitchFamily="18" charset="0"/>
                <a:cs typeface="Times New Roman" panose="02020603050405020304" pitchFamily="18" charset="0"/>
              </a:rPr>
              <a:t>Plan for July Meeting</a:t>
            </a:r>
            <a:endParaRPr lang="en-US" sz="4000" dirty="0">
              <a:latin typeface="Times New Roman" panose="02020603050405020304" pitchFamily="18" charset="0"/>
              <a:cs typeface="Times New Roman" panose="02020603050405020304" pitchFamily="18" charset="0"/>
            </a:endParaRPr>
          </a:p>
        </p:txBody>
      </p:sp>
      <p:sp>
        <p:nvSpPr>
          <p:cNvPr id="7" name="Rectangle 3"/>
          <p:cNvSpPr>
            <a:spLocks noGrp="1" noChangeArrowheads="1"/>
          </p:cNvSpPr>
          <p:nvPr>
            <p:ph idx="1"/>
          </p:nvPr>
        </p:nvSpPr>
        <p:spPr>
          <a:xfrm>
            <a:off x="251520" y="2057400"/>
            <a:ext cx="8640960" cy="3887944"/>
          </a:xfrm>
          <a:ln/>
        </p:spPr>
        <p:txBody>
          <a:bodyPr>
            <a:normAutofit/>
          </a:bodyPr>
          <a:lstStyle/>
          <a:p>
            <a:pPr algn="just">
              <a:lnSpc>
                <a:spcPct val="80000"/>
              </a:lnSpc>
            </a:pPr>
            <a:r>
              <a:rPr lang="en-US" altLang="ja-JP" sz="2400" dirty="0">
                <a:latin typeface="Times New Roman" panose="02020603050405020304" pitchFamily="18" charset="0"/>
                <a:ea typeface="ＭＳ Ｐゴシック" pitchFamily="50" charset="-128"/>
                <a:cs typeface="Times New Roman" panose="02020603050405020304" pitchFamily="18" charset="0"/>
              </a:rPr>
              <a:t>3 slots (PM1 on  Mon., AM1 on Tue., and AM1 on Wed.)</a:t>
            </a:r>
          </a:p>
          <a:p>
            <a:pPr algn="just">
              <a:lnSpc>
                <a:spcPct val="80000"/>
              </a:lnSpc>
            </a:pPr>
            <a:r>
              <a:rPr lang="en-US" altLang="ja-JP" sz="2400" dirty="0">
                <a:latin typeface="Times New Roman" panose="02020603050405020304" pitchFamily="18" charset="0"/>
                <a:ea typeface="ＭＳ Ｐゴシック" pitchFamily="50" charset="-128"/>
                <a:cs typeface="Times New Roman" panose="02020603050405020304" pitchFamily="18" charset="0"/>
              </a:rPr>
              <a:t>Start LB1 comment resolution.</a:t>
            </a:r>
          </a:p>
          <a:p>
            <a:pPr algn="just">
              <a:lnSpc>
                <a:spcPct val="80000"/>
              </a:lnSpc>
            </a:pPr>
            <a:r>
              <a:rPr lang="en-US" altLang="ko-KR" sz="2400" dirty="0">
                <a:latin typeface="Times New Roman" panose="02020603050405020304" pitchFamily="18" charset="0"/>
                <a:ea typeface="굴림" pitchFamily="34" charset="-127"/>
                <a:cs typeface="Times New Roman" panose="02020603050405020304" pitchFamily="18" charset="0"/>
              </a:rPr>
              <a:t>Commence task group review and comment resolution.</a:t>
            </a:r>
          </a:p>
          <a:p>
            <a:pPr marL="0" indent="0" algn="just">
              <a:buNone/>
            </a:pPr>
            <a:endParaRPr lang="en-US" altLang="ja-JP"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403605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762000" y="1371600"/>
            <a:ext cx="7632848" cy="3816424"/>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ja-JP" b="1" dirty="0">
                <a:ea typeface="ＭＳ Ｐゴシック" pitchFamily="50" charset="-128"/>
              </a:rPr>
              <a:t>IEEE 802.15.7a Higher Rate, Longer Range OCC TG</a:t>
            </a:r>
            <a:br>
              <a:rPr lang="en-US" altLang="ja-JP" b="1" dirty="0">
                <a:ea typeface="ＭＳ Ｐゴシック" pitchFamily="50" charset="-128"/>
              </a:rPr>
            </a:br>
            <a:br>
              <a:rPr lang="en-US" altLang="ja-JP" b="1" dirty="0">
                <a:ea typeface="ＭＳ Ｐゴシック" pitchFamily="50" charset="-128"/>
              </a:rPr>
            </a:br>
            <a:r>
              <a:rPr lang="en-US" altLang="ja-JP" dirty="0">
                <a:ea typeface="ＭＳ Ｐゴシック" pitchFamily="50" charset="-128"/>
              </a:rPr>
              <a:t>Closing report</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 </a:t>
            </a:r>
            <a:br>
              <a:rPr lang="en-US" altLang="ja-JP" dirty="0">
                <a:ea typeface="ＭＳ Ｐゴシック" pitchFamily="50" charset="-128"/>
              </a:rPr>
            </a:br>
            <a:r>
              <a:rPr lang="en-US" altLang="ja-JP" dirty="0">
                <a:ea typeface="ＭＳ Ｐゴシック" pitchFamily="50" charset="-128"/>
              </a:rPr>
              <a:t>May 18, 2022</a:t>
            </a:r>
            <a:endParaRPr lang="ja-JP" altLang="ja-JP" dirty="0"/>
          </a:p>
        </p:txBody>
      </p:sp>
    </p:spTree>
    <p:extLst>
      <p:ext uri="{BB962C8B-B14F-4D97-AF65-F5344CB8AC3E}">
        <p14:creationId xmlns:p14="http://schemas.microsoft.com/office/powerpoint/2010/main" val="35074183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Accomplishment for the meeting</a:t>
            </a:r>
          </a:p>
        </p:txBody>
      </p:sp>
      <p:sp>
        <p:nvSpPr>
          <p:cNvPr id="7" name="Rectangle 3"/>
          <p:cNvSpPr>
            <a:spLocks noGrp="1" noChangeArrowheads="1"/>
          </p:cNvSpPr>
          <p:nvPr>
            <p:ph idx="1"/>
          </p:nvPr>
        </p:nvSpPr>
        <p:spPr>
          <a:xfrm>
            <a:off x="251520" y="1406136"/>
            <a:ext cx="8640960" cy="4918464"/>
          </a:xfrm>
          <a:ln/>
        </p:spPr>
        <p:txBody>
          <a:bodyPr>
            <a:normAutofit/>
          </a:bodyPr>
          <a:lstStyle/>
          <a:p>
            <a:pPr algn="just"/>
            <a:r>
              <a:rPr lang="en-US" altLang="ja-JP" sz="2800" dirty="0">
                <a:latin typeface="Times New Roman" panose="02020603050405020304" pitchFamily="18" charset="0"/>
                <a:cs typeface="Times New Roman" panose="02020603050405020304" pitchFamily="18" charset="0"/>
              </a:rPr>
              <a:t>4 Slots (on Wed., Thu., Mon. and Tue.)</a:t>
            </a:r>
          </a:p>
          <a:p>
            <a:pPr algn="just"/>
            <a:r>
              <a:rPr lang="en-US" altLang="ja-JP" sz="2800" dirty="0">
                <a:latin typeface="Times New Roman" panose="02020603050405020304" pitchFamily="18" charset="0"/>
                <a:cs typeface="Times New Roman" panose="02020603050405020304" pitchFamily="18" charset="0"/>
              </a:rPr>
              <a:t>1</a:t>
            </a:r>
            <a:r>
              <a:rPr lang="en-US" altLang="ja-JP" sz="2800" baseline="30000" dirty="0">
                <a:latin typeface="Times New Roman" panose="02020603050405020304" pitchFamily="18" charset="0"/>
                <a:cs typeface="Times New Roman" panose="02020603050405020304" pitchFamily="18" charset="0"/>
              </a:rPr>
              <a:t>st</a:t>
            </a:r>
            <a:r>
              <a:rPr lang="en-US" altLang="ja-JP" sz="2800" dirty="0">
                <a:latin typeface="Times New Roman" panose="02020603050405020304" pitchFamily="18" charset="0"/>
                <a:cs typeface="Times New Roman" panose="02020603050405020304" pitchFamily="18" charset="0"/>
              </a:rPr>
              <a:t> Slot:</a:t>
            </a:r>
          </a:p>
          <a:p>
            <a:pPr lvl="1" algn="just"/>
            <a:r>
              <a:rPr lang="en-US" altLang="ja-JP" sz="2400" dirty="0">
                <a:latin typeface="Times New Roman" panose="02020603050405020304" pitchFamily="18" charset="0"/>
                <a:cs typeface="Times New Roman" panose="02020603050405020304" pitchFamily="18" charset="0"/>
              </a:rPr>
              <a:t>Approval Meeting Objectives and Agenda Approval (235-02)</a:t>
            </a:r>
          </a:p>
        </p:txBody>
      </p:sp>
    </p:spTree>
    <p:extLst>
      <p:ext uri="{BB962C8B-B14F-4D97-AF65-F5344CB8AC3E}">
        <p14:creationId xmlns:p14="http://schemas.microsoft.com/office/powerpoint/2010/main" val="5589410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Accomplishment for the meeting</a:t>
            </a:r>
          </a:p>
        </p:txBody>
      </p:sp>
      <p:sp>
        <p:nvSpPr>
          <p:cNvPr id="7" name="Rectangle 3"/>
          <p:cNvSpPr>
            <a:spLocks noGrp="1" noChangeArrowheads="1"/>
          </p:cNvSpPr>
          <p:nvPr>
            <p:ph idx="1"/>
          </p:nvPr>
        </p:nvSpPr>
        <p:spPr>
          <a:xfrm>
            <a:off x="228600" y="1482336"/>
            <a:ext cx="8640960" cy="4918464"/>
          </a:xfrm>
          <a:ln/>
        </p:spPr>
        <p:txBody>
          <a:bodyPr>
            <a:normAutofit/>
          </a:bodyPr>
          <a:lstStyle/>
          <a:p>
            <a:pPr algn="just"/>
            <a:r>
              <a:rPr lang="en-US" altLang="ja-JP" sz="2800" dirty="0">
                <a:latin typeface="Times New Roman" panose="02020603050405020304" pitchFamily="18" charset="0"/>
                <a:cs typeface="Times New Roman" panose="02020603050405020304" pitchFamily="18" charset="0"/>
              </a:rPr>
              <a:t>2</a:t>
            </a:r>
            <a:r>
              <a:rPr lang="en-US" altLang="ja-JP" sz="2800" baseline="30000" dirty="0">
                <a:latin typeface="Times New Roman" panose="02020603050405020304" pitchFamily="18" charset="0"/>
                <a:cs typeface="Times New Roman" panose="02020603050405020304" pitchFamily="18" charset="0"/>
              </a:rPr>
              <a:t>nd</a:t>
            </a:r>
            <a:r>
              <a:rPr lang="en-US" altLang="ja-JP" sz="2800" dirty="0">
                <a:latin typeface="Times New Roman" panose="02020603050405020304" pitchFamily="18" charset="0"/>
                <a:cs typeface="Times New Roman" panose="02020603050405020304" pitchFamily="18" charset="0"/>
              </a:rPr>
              <a:t> Slot:</a:t>
            </a:r>
          </a:p>
          <a:p>
            <a:pPr lvl="1" algn="just"/>
            <a:r>
              <a:rPr lang="en-US" altLang="ja-JP" sz="2400" dirty="0">
                <a:latin typeface="Times New Roman" panose="02020603050405020304" pitchFamily="18" charset="0"/>
                <a:cs typeface="Times New Roman" panose="02020603050405020304" pitchFamily="18" charset="0"/>
              </a:rPr>
              <a:t>Approval for March Meeting Minutes (206-00)</a:t>
            </a:r>
          </a:p>
          <a:p>
            <a:pPr lvl="1" algn="just"/>
            <a:r>
              <a:rPr lang="en-US" altLang="ja-JP" sz="2400" dirty="0">
                <a:latin typeface="Times New Roman" panose="02020603050405020304" pitchFamily="18" charset="0"/>
                <a:cs typeface="Times New Roman" panose="02020603050405020304" pitchFamily="18" charset="0"/>
              </a:rPr>
              <a:t>Approval Meeting Objectives and Agenda Approval (235-04)</a:t>
            </a:r>
          </a:p>
          <a:p>
            <a:pPr lvl="1" algn="just"/>
            <a:r>
              <a:rPr lang="en-US" altLang="ja-JP" sz="2400" dirty="0">
                <a:latin typeface="Times New Roman" panose="02020603050405020304" pitchFamily="18" charset="0"/>
                <a:cs typeface="Times New Roman" panose="02020603050405020304" pitchFamily="18" charset="0"/>
              </a:rPr>
              <a:t>Hear contributions</a:t>
            </a:r>
          </a:p>
          <a:p>
            <a:pPr lvl="2" algn="just"/>
            <a:r>
              <a:rPr lang="en-US" altLang="ja-JP" sz="2000" dirty="0">
                <a:latin typeface="Times New Roman" panose="02020603050405020304" pitchFamily="18" charset="0"/>
                <a:cs typeface="Times New Roman" panose="02020603050405020304" pitchFamily="18" charset="0"/>
              </a:rPr>
              <a:t>Issues on Doc. 15-22-0146/r0 and Doc. 15-22-0147/r0 (240-00)</a:t>
            </a:r>
          </a:p>
          <a:p>
            <a:pPr lvl="2" algn="just"/>
            <a:r>
              <a:rPr lang="en-US" altLang="ja-JP" sz="2000" dirty="0">
                <a:latin typeface="Times New Roman" panose="02020603050405020304" pitchFamily="18" charset="0"/>
                <a:cs typeface="Times New Roman" panose="02020603050405020304" pitchFamily="18" charset="0"/>
              </a:rPr>
              <a:t>Draft D2-Merged Document for IEEE 802.15.7a TG (234-02)</a:t>
            </a:r>
          </a:p>
          <a:p>
            <a:pPr lvl="2" algn="just"/>
            <a:endParaRPr lang="en-US" altLang="ja-JP" sz="2000" dirty="0">
              <a:latin typeface="Times New Roman" panose="02020603050405020304" pitchFamily="18" charset="0"/>
              <a:cs typeface="Times New Roman" panose="02020603050405020304" pitchFamily="18" charset="0"/>
            </a:endParaRPr>
          </a:p>
          <a:p>
            <a:pPr lvl="2" algn="just"/>
            <a:endParaRPr lang="en-US" altLang="ja-JP"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830793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Accomplishment for the meeting</a:t>
            </a:r>
          </a:p>
        </p:txBody>
      </p:sp>
      <p:sp>
        <p:nvSpPr>
          <p:cNvPr id="7" name="Rectangle 3"/>
          <p:cNvSpPr>
            <a:spLocks noGrp="1" noChangeArrowheads="1"/>
          </p:cNvSpPr>
          <p:nvPr>
            <p:ph idx="1"/>
          </p:nvPr>
        </p:nvSpPr>
        <p:spPr>
          <a:xfrm>
            <a:off x="251520" y="1219200"/>
            <a:ext cx="8640960" cy="5070864"/>
          </a:xfrm>
          <a:ln/>
        </p:spPr>
        <p:txBody>
          <a:bodyPr>
            <a:normAutofit/>
          </a:bodyPr>
          <a:lstStyle/>
          <a:p>
            <a:pPr algn="just"/>
            <a:r>
              <a:rPr lang="en-US" altLang="ja-JP" sz="2800" dirty="0">
                <a:latin typeface="Times New Roman" panose="02020603050405020304" pitchFamily="18" charset="0"/>
                <a:cs typeface="Times New Roman" panose="02020603050405020304" pitchFamily="18" charset="0"/>
              </a:rPr>
              <a:t>3</a:t>
            </a:r>
            <a:r>
              <a:rPr lang="en-US" altLang="ja-JP" sz="2800" baseline="30000" dirty="0">
                <a:latin typeface="Times New Roman" panose="02020603050405020304" pitchFamily="18" charset="0"/>
                <a:cs typeface="Times New Roman" panose="02020603050405020304" pitchFamily="18" charset="0"/>
              </a:rPr>
              <a:t>rd</a:t>
            </a:r>
            <a:r>
              <a:rPr lang="en-US" altLang="ja-JP" sz="2800" dirty="0">
                <a:latin typeface="Times New Roman" panose="02020603050405020304" pitchFamily="18" charset="0"/>
                <a:cs typeface="Times New Roman" panose="02020603050405020304" pitchFamily="18" charset="0"/>
              </a:rPr>
              <a:t> Slot:</a:t>
            </a:r>
          </a:p>
          <a:p>
            <a:pPr lvl="1" algn="just"/>
            <a:r>
              <a:rPr lang="en-US" altLang="ja-JP" sz="2000" dirty="0">
                <a:latin typeface="Times New Roman" panose="02020603050405020304" pitchFamily="18" charset="0"/>
                <a:cs typeface="Times New Roman" panose="02020603050405020304" pitchFamily="18" charset="0"/>
              </a:rPr>
              <a:t>Approval Meeting Objectives and Agenda Approval (235-05)</a:t>
            </a:r>
          </a:p>
          <a:p>
            <a:pPr lvl="1" algn="just"/>
            <a:r>
              <a:rPr lang="en-US" altLang="ja-JP" sz="2000" dirty="0">
                <a:latin typeface="Times New Roman" panose="02020603050405020304" pitchFamily="18" charset="0"/>
                <a:cs typeface="Times New Roman" panose="02020603050405020304" pitchFamily="18" charset="0"/>
              </a:rPr>
              <a:t>Discussion on TG Motion (287-01)</a:t>
            </a:r>
          </a:p>
          <a:p>
            <a:pPr lvl="1" algn="just"/>
            <a:r>
              <a:rPr lang="en-US" altLang="ja-JP" sz="2000" dirty="0">
                <a:latin typeface="Times New Roman" panose="02020603050405020304" pitchFamily="18" charset="0"/>
                <a:cs typeface="Times New Roman" panose="02020603050405020304" pitchFamily="18" charset="0"/>
              </a:rPr>
              <a:t>Discussion on WG Motion (288-00)</a:t>
            </a:r>
            <a:endParaRPr lang="en-US" altLang="ja-JP" sz="1900" dirty="0">
              <a:latin typeface="Times New Roman" panose="02020603050405020304" pitchFamily="18" charset="0"/>
              <a:cs typeface="Times New Roman" panose="02020603050405020304" pitchFamily="18" charset="0"/>
            </a:endParaRPr>
          </a:p>
          <a:p>
            <a:pPr algn="just"/>
            <a:r>
              <a:rPr lang="en-US" altLang="ja-JP" sz="2800" dirty="0">
                <a:latin typeface="Times New Roman" panose="02020603050405020304" pitchFamily="18" charset="0"/>
                <a:cs typeface="Times New Roman" panose="02020603050405020304" pitchFamily="18" charset="0"/>
              </a:rPr>
              <a:t>4</a:t>
            </a:r>
            <a:r>
              <a:rPr lang="en-US" altLang="ja-JP" sz="2800" baseline="30000" dirty="0">
                <a:latin typeface="Times New Roman" panose="02020603050405020304" pitchFamily="18" charset="0"/>
                <a:cs typeface="Times New Roman" panose="02020603050405020304" pitchFamily="18" charset="0"/>
              </a:rPr>
              <a:t>th</a:t>
            </a:r>
            <a:r>
              <a:rPr lang="en-US" altLang="ja-JP" sz="2800" dirty="0">
                <a:latin typeface="Times New Roman" panose="02020603050405020304" pitchFamily="18" charset="0"/>
                <a:cs typeface="Times New Roman" panose="02020603050405020304" pitchFamily="18" charset="0"/>
              </a:rPr>
              <a:t> Slot:</a:t>
            </a:r>
          </a:p>
          <a:p>
            <a:pPr lvl="1" algn="just"/>
            <a:r>
              <a:rPr lang="en-US" altLang="ja-JP" sz="2000" dirty="0">
                <a:latin typeface="Times New Roman" panose="02020603050405020304" pitchFamily="18" charset="0"/>
                <a:cs typeface="Times New Roman" panose="02020603050405020304" pitchFamily="18" charset="0"/>
              </a:rPr>
              <a:t>Approval Meeting Objectives and Agenda Approval (235-07)</a:t>
            </a:r>
            <a:endParaRPr lang="fr-FR" altLang="ja-JP" sz="2000" dirty="0">
              <a:latin typeface="Times New Roman" panose="02020603050405020304" pitchFamily="18" charset="0"/>
              <a:cs typeface="Times New Roman" panose="02020603050405020304" pitchFamily="18" charset="0"/>
            </a:endParaRPr>
          </a:p>
          <a:p>
            <a:pPr lvl="1" algn="just"/>
            <a:r>
              <a:rPr lang="fr-FR" altLang="ja-JP" sz="2000" dirty="0">
                <a:latin typeface="Times New Roman" panose="02020603050405020304" pitchFamily="18" charset="0"/>
                <a:cs typeface="Times New Roman" panose="02020603050405020304" pitchFamily="18" charset="0"/>
              </a:rPr>
              <a:t>15.7a Coexistence Assurance Document (CAD) (292-01)</a:t>
            </a:r>
          </a:p>
          <a:p>
            <a:pPr lvl="1" algn="just"/>
            <a:r>
              <a:rPr lang="en-US" altLang="ja-JP" sz="2000" dirty="0">
                <a:latin typeface="Times New Roman" panose="02020603050405020304" pitchFamily="18" charset="0"/>
                <a:cs typeface="Times New Roman" panose="02020603050405020304" pitchFamily="18" charset="0"/>
              </a:rPr>
              <a:t>TG Motion and WG Motion (299-01)</a:t>
            </a:r>
            <a:endParaRPr lang="en-US" altLang="ja-JP" sz="1900" dirty="0">
              <a:latin typeface="Times New Roman" panose="02020603050405020304" pitchFamily="18" charset="0"/>
              <a:cs typeface="Times New Roman" panose="02020603050405020304" pitchFamily="18" charset="0"/>
            </a:endParaRPr>
          </a:p>
          <a:p>
            <a:pPr marL="0" indent="0" algn="just">
              <a:buNone/>
            </a:pPr>
            <a:endParaRPr lang="en-US" altLang="ja-JP" sz="2800" dirty="0">
              <a:latin typeface="Times New Roman" panose="02020603050405020304" pitchFamily="18" charset="0"/>
              <a:cs typeface="Times New Roman" panose="02020603050405020304" pitchFamily="18" charset="0"/>
            </a:endParaRPr>
          </a:p>
          <a:p>
            <a:pPr marL="1085850" lvl="1" algn="just">
              <a:buFont typeface="Arial" panose="020B0604020202020204" pitchFamily="34" charset="0"/>
              <a:buChar char="•"/>
            </a:pPr>
            <a:endParaRPr lang="en-US" altLang="ja-JP" sz="1900" dirty="0">
              <a:latin typeface="Times New Roman" panose="02020603050405020304" pitchFamily="18" charset="0"/>
              <a:cs typeface="Times New Roman" panose="02020603050405020304" pitchFamily="18" charset="0"/>
            </a:endParaRPr>
          </a:p>
          <a:p>
            <a:pPr marL="800100" lvl="1" indent="0" algn="just">
              <a:buNone/>
            </a:pPr>
            <a:endParaRPr lang="en-US" altLang="ja-JP" sz="19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612422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4"/>
          <p:cNvSpPr txBox="1"/>
          <p:nvPr/>
        </p:nvSpPr>
        <p:spPr>
          <a:xfrm>
            <a:off x="52271" y="762000"/>
            <a:ext cx="9074920" cy="800219"/>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400" u="sng" dirty="0">
                <a:latin typeface="Times New Roman" panose="02020603050405020304" pitchFamily="18" charset="0"/>
                <a:cs typeface="Times New Roman" panose="02020603050405020304" pitchFamily="18" charset="0"/>
              </a:rPr>
              <a:t>Background</a:t>
            </a:r>
          </a:p>
          <a:p>
            <a:r>
              <a:rPr lang="en-US" sz="2200" u="sng" dirty="0">
                <a:latin typeface="Times New Roman" panose="02020603050405020304" pitchFamily="18" charset="0"/>
                <a:cs typeface="Times New Roman" panose="02020603050405020304" pitchFamily="18" charset="0"/>
              </a:rPr>
              <a:t>TG7a is conducting a task group review of draft D2 for first letter ballot (LB1)</a:t>
            </a:r>
          </a:p>
        </p:txBody>
      </p:sp>
      <p:sp>
        <p:nvSpPr>
          <p:cNvPr id="8" name="TextBox 7"/>
          <p:cNvSpPr txBox="1"/>
          <p:nvPr/>
        </p:nvSpPr>
        <p:spPr>
          <a:xfrm>
            <a:off x="208227" y="1981200"/>
            <a:ext cx="8763000" cy="2862322"/>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457200" indent="-457200" algn="just">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Draft D2 (234-02) was issued on May 12.</a:t>
            </a:r>
          </a:p>
          <a:p>
            <a:pPr marL="457200" indent="-457200" algn="just">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a:p>
            <a:pPr marL="457200" indent="-457200" algn="just">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The comment period closed prior to the June meeting.</a:t>
            </a:r>
          </a:p>
          <a:p>
            <a:pPr marL="457200" indent="-457200" algn="just">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a:p>
            <a:pPr marL="457200" indent="-457200" algn="just">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There were 2 technical comments submitted and 9 editorial comments (0240-00)</a:t>
            </a:r>
          </a:p>
          <a:p>
            <a:pPr marL="457200" indent="-457200" algn="just">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a:p>
            <a:pPr marL="457200" indent="-457200" algn="just">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Almost of the comments were resolved on May 12 and it was planned to resolve the rest in June meeting.</a:t>
            </a:r>
          </a:p>
        </p:txBody>
      </p:sp>
    </p:spTree>
    <p:extLst>
      <p:ext uri="{BB962C8B-B14F-4D97-AF65-F5344CB8AC3E}">
        <p14:creationId xmlns:p14="http://schemas.microsoft.com/office/powerpoint/2010/main" val="8628196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4"/>
          <p:cNvSpPr txBox="1"/>
          <p:nvPr/>
        </p:nvSpPr>
        <p:spPr>
          <a:xfrm>
            <a:off x="1505680" y="771197"/>
            <a:ext cx="6132641" cy="461665"/>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400" u="sng" dirty="0">
                <a:latin typeface="Times New Roman" panose="02020603050405020304" pitchFamily="18" charset="0"/>
                <a:cs typeface="Times New Roman" panose="02020603050405020304" pitchFamily="18" charset="0"/>
              </a:rPr>
              <a:t>Status of TG7a OCC comments at May Meeting</a:t>
            </a:r>
          </a:p>
        </p:txBody>
      </p:sp>
      <p:sp>
        <p:nvSpPr>
          <p:cNvPr id="5" name="TextBox 7"/>
          <p:cNvSpPr txBox="1"/>
          <p:nvPr/>
        </p:nvSpPr>
        <p:spPr>
          <a:xfrm>
            <a:off x="190500" y="1685597"/>
            <a:ext cx="8763000" cy="4401205"/>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457200" indent="-457200" algn="just">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Resolved technical comments carried over from March meeting.</a:t>
            </a:r>
          </a:p>
          <a:p>
            <a:pPr marL="457200" indent="-457200" algn="just">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a:p>
            <a:pPr marL="457200" indent="-457200" algn="just">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Resolved comments resolution for D1 document.</a:t>
            </a:r>
          </a:p>
          <a:p>
            <a:pPr marL="457200" indent="-457200" algn="just">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a:p>
            <a:pPr marL="457200" indent="-457200" algn="just">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Discussion about the merged table of Operating Modes.</a:t>
            </a:r>
          </a:p>
          <a:p>
            <a:pPr marL="457200" indent="-457200" algn="just">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a:p>
            <a:pPr marL="457200" indent="-457200" algn="just">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Discussion about the merged table of PHY PIB Attributes.</a:t>
            </a:r>
          </a:p>
          <a:p>
            <a:pPr marL="457200" indent="-457200" algn="just">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a:p>
            <a:pPr marL="457200" indent="-457200" algn="just">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Rearranged the sub-section numbering in accordance with Signal Flow.</a:t>
            </a:r>
          </a:p>
          <a:p>
            <a:pPr marL="457200" indent="-457200" algn="just">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a:p>
            <a:pPr marL="457200" indent="-457200" algn="just">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Definitely define the specifications on QAM level for RS-OFDM.</a:t>
            </a:r>
          </a:p>
          <a:p>
            <a:pPr marL="457200" indent="-457200" algn="just">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a:p>
            <a:pPr marL="457200" indent="-457200" algn="just">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Discussion about Data Rates supported by PHY VII, PHY VIII.</a:t>
            </a:r>
          </a:p>
          <a:p>
            <a:pPr marL="457200" indent="-457200" algn="just">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771066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4"/>
          <p:cNvSpPr txBox="1"/>
          <p:nvPr/>
        </p:nvSpPr>
        <p:spPr>
          <a:xfrm>
            <a:off x="1505680" y="771197"/>
            <a:ext cx="6132641" cy="461665"/>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400" u="sng" dirty="0">
                <a:latin typeface="Times New Roman" panose="02020603050405020304" pitchFamily="18" charset="0"/>
                <a:cs typeface="Times New Roman" panose="02020603050405020304" pitchFamily="18" charset="0"/>
              </a:rPr>
              <a:t>Status of TG7a OCC comments at May Meeting</a:t>
            </a:r>
          </a:p>
        </p:txBody>
      </p:sp>
      <p:sp>
        <p:nvSpPr>
          <p:cNvPr id="5" name="TextBox 7"/>
          <p:cNvSpPr txBox="1"/>
          <p:nvPr/>
        </p:nvSpPr>
        <p:spPr>
          <a:xfrm>
            <a:off x="190500" y="1685597"/>
            <a:ext cx="8763000" cy="3170099"/>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457200" indent="-457200" algn="just">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At May 9, we have 11 comments from Sang-</a:t>
            </a:r>
            <a:r>
              <a:rPr lang="en-US" sz="2000" dirty="0" err="1">
                <a:latin typeface="Times New Roman" panose="02020603050405020304" pitchFamily="18" charset="0"/>
                <a:cs typeface="Times New Roman" panose="02020603050405020304" pitchFamily="18" charset="0"/>
              </a:rPr>
              <a:t>Kyu</a:t>
            </a:r>
            <a:r>
              <a:rPr lang="en-US" sz="2000" dirty="0">
                <a:latin typeface="Times New Roman" panose="02020603050405020304" pitchFamily="18" charset="0"/>
                <a:cs typeface="Times New Roman" panose="02020603050405020304" pitchFamily="18" charset="0"/>
              </a:rPr>
              <a:t> Lim (ETRI) and </a:t>
            </a:r>
            <a:r>
              <a:rPr lang="en-US" sz="2000" dirty="0" err="1">
                <a:latin typeface="Times New Roman" panose="02020603050405020304" pitchFamily="18" charset="0"/>
                <a:cs typeface="Times New Roman" panose="02020603050405020304" pitchFamily="18" charset="0"/>
              </a:rPr>
              <a:t>Vinayagam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Mariappan</a:t>
            </a:r>
            <a:r>
              <a:rPr lang="en-US" sz="2000" dirty="0">
                <a:latin typeface="Times New Roman" panose="02020603050405020304" pitchFamily="18" charset="0"/>
                <a:cs typeface="Times New Roman" panose="02020603050405020304" pitchFamily="18" charset="0"/>
              </a:rPr>
              <a:t> (SMR Automotive Modules Korea Ltd.)</a:t>
            </a:r>
          </a:p>
          <a:p>
            <a:pPr marL="457200" indent="-457200" algn="just">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a:p>
            <a:pPr marL="457200" indent="-457200" algn="just">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During the May meeting, we completed  the resolvable comments and skipped all unresolvable comments in clauses 16 (PHY VII) and clauses 17 (PHY VIII) associated with </a:t>
            </a:r>
            <a:r>
              <a:rPr lang="en-US" sz="2000" dirty="0" err="1">
                <a:latin typeface="Times New Roman" panose="02020603050405020304" pitchFamily="18" charset="0"/>
                <a:cs typeface="Times New Roman" panose="02020603050405020304" pitchFamily="18" charset="0"/>
              </a:rPr>
              <a:t>Kookmin</a:t>
            </a:r>
            <a:r>
              <a:rPr lang="en-US" sz="2000" dirty="0">
                <a:latin typeface="Times New Roman" panose="02020603050405020304" pitchFamily="18" charset="0"/>
                <a:cs typeface="Times New Roman" panose="02020603050405020304" pitchFamily="18" charset="0"/>
              </a:rPr>
              <a:t> Un</a:t>
            </a:r>
            <a:r>
              <a:rPr lang="en-US" altLang="ko-KR" sz="2000" dirty="0">
                <a:latin typeface="Times New Roman" panose="02020603050405020304" pitchFamily="18" charset="0"/>
                <a:cs typeface="Times New Roman" panose="02020603050405020304" pitchFamily="18" charset="0"/>
              </a:rPr>
              <a:t>iversity</a:t>
            </a:r>
            <a:r>
              <a:rPr lang="en-US" sz="2000" dirty="0">
                <a:latin typeface="Times New Roman" panose="02020603050405020304" pitchFamily="18" charset="0"/>
                <a:cs typeface="Times New Roman" panose="02020603050405020304" pitchFamily="18" charset="0"/>
              </a:rPr>
              <a:t>, ETRI and SMR Automotive Modules Korea Ltd. </a:t>
            </a:r>
          </a:p>
          <a:p>
            <a:pPr marL="457200" indent="-457200" algn="just">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a:p>
            <a:pPr marL="457200" indent="-457200" algn="just">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Comments for IEEE 802.15.7a/D2 document that are unresolved or awaiting input are hence “rejected” and will have to be resolved on June meeting.</a:t>
            </a:r>
          </a:p>
        </p:txBody>
      </p:sp>
    </p:spTree>
    <p:extLst>
      <p:ext uri="{BB962C8B-B14F-4D97-AF65-F5344CB8AC3E}">
        <p14:creationId xmlns:p14="http://schemas.microsoft.com/office/powerpoint/2010/main" val="24919824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ja-JP" sz="4000" dirty="0">
                <a:latin typeface="Times New Roman" panose="02020603050405020304" pitchFamily="18" charset="0"/>
                <a:cs typeface="Times New Roman" panose="02020603050405020304" pitchFamily="18" charset="0"/>
              </a:rPr>
              <a:t>Plan for June Meeting</a:t>
            </a:r>
            <a:endParaRPr lang="en-US" sz="4000" dirty="0">
              <a:latin typeface="Times New Roman" panose="02020603050405020304" pitchFamily="18" charset="0"/>
              <a:cs typeface="Times New Roman" panose="02020603050405020304" pitchFamily="18" charset="0"/>
            </a:endParaRPr>
          </a:p>
        </p:txBody>
      </p:sp>
      <p:sp>
        <p:nvSpPr>
          <p:cNvPr id="7" name="Rectangle 3"/>
          <p:cNvSpPr>
            <a:spLocks noGrp="1" noChangeArrowheads="1"/>
          </p:cNvSpPr>
          <p:nvPr>
            <p:ph idx="1"/>
          </p:nvPr>
        </p:nvSpPr>
        <p:spPr>
          <a:xfrm>
            <a:off x="251520" y="2057400"/>
            <a:ext cx="8640960" cy="3887944"/>
          </a:xfrm>
          <a:ln/>
        </p:spPr>
        <p:txBody>
          <a:bodyPr>
            <a:normAutofit/>
          </a:bodyPr>
          <a:lstStyle/>
          <a:p>
            <a:pPr algn="just">
              <a:lnSpc>
                <a:spcPct val="80000"/>
              </a:lnSpc>
            </a:pPr>
            <a:r>
              <a:rPr lang="en-US" altLang="ja-JP" sz="2800" dirty="0">
                <a:latin typeface="Times New Roman" panose="02020603050405020304" pitchFamily="18" charset="0"/>
                <a:ea typeface="ＭＳ Ｐゴシック" pitchFamily="50" charset="-128"/>
                <a:cs typeface="Times New Roman" panose="02020603050405020304" pitchFamily="18" charset="0"/>
              </a:rPr>
              <a:t>Online meeting on June 20, 2022 at 8AM EST</a:t>
            </a:r>
          </a:p>
        </p:txBody>
      </p:sp>
    </p:spTree>
    <p:extLst>
      <p:ext uri="{BB962C8B-B14F-4D97-AF65-F5344CB8AC3E}">
        <p14:creationId xmlns:p14="http://schemas.microsoft.com/office/powerpoint/2010/main" val="27646714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19423</TotalTime>
  <Words>658</Words>
  <Application>Microsoft Office PowerPoint</Application>
  <PresentationFormat>화면 슬라이드 쇼(4:3)</PresentationFormat>
  <Paragraphs>70</Paragraphs>
  <Slides>10</Slides>
  <Notes>0</Notes>
  <HiddenSlides>0</HiddenSlides>
  <MMClips>0</MMClips>
  <ScaleCrop>false</ScaleCrop>
  <HeadingPairs>
    <vt:vector size="6" baseType="variant">
      <vt:variant>
        <vt:lpstr>사용한 글꼴</vt:lpstr>
      </vt:variant>
      <vt:variant>
        <vt:i4>3</vt:i4>
      </vt:variant>
      <vt:variant>
        <vt:lpstr>테마</vt:lpstr>
      </vt:variant>
      <vt:variant>
        <vt:i4>1</vt:i4>
      </vt:variant>
      <vt:variant>
        <vt:lpstr>슬라이드 제목</vt:lpstr>
      </vt:variant>
      <vt:variant>
        <vt:i4>10</vt:i4>
      </vt:variant>
    </vt:vector>
  </HeadingPairs>
  <TitlesOfParts>
    <vt:vector size="14" baseType="lpstr">
      <vt:lpstr>Arial</vt:lpstr>
      <vt:lpstr>Calibri</vt:lpstr>
      <vt:lpstr>Times New Roman</vt:lpstr>
      <vt:lpstr>Office Theme</vt:lpstr>
      <vt:lpstr>PowerPoint 프레젠테이션</vt:lpstr>
      <vt:lpstr>PowerPoint 프레젠테이션</vt:lpstr>
      <vt:lpstr>Accomplishment for the meeting</vt:lpstr>
      <vt:lpstr>Accomplishment for the meeting</vt:lpstr>
      <vt:lpstr>Accomplishment for the meeting</vt:lpstr>
      <vt:lpstr>PowerPoint 프레젠테이션</vt:lpstr>
      <vt:lpstr>PowerPoint 프레젠테이션</vt:lpstr>
      <vt:lpstr>PowerPoint 프레젠테이션</vt:lpstr>
      <vt:lpstr>Plan for June Meeting</vt:lpstr>
      <vt:lpstr>Plan for July Meeting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장영민(교원-전자시스템공학전공)</cp:lastModifiedBy>
  <cp:revision>932</cp:revision>
  <cp:lastPrinted>2017-05-07T15:48:38Z</cp:lastPrinted>
  <dcterms:created xsi:type="dcterms:W3CDTF">2010-05-15T17:50:32Z</dcterms:created>
  <dcterms:modified xsi:type="dcterms:W3CDTF">2022-05-17T13:41:28Z</dcterms:modified>
</cp:coreProperties>
</file>