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9" r:id="rId2"/>
    <p:sldId id="260" r:id="rId3"/>
    <p:sldId id="4945" r:id="rId4"/>
    <p:sldId id="5093" r:id="rId5"/>
    <p:sldId id="5081" r:id="rId6"/>
    <p:sldId id="5094" r:id="rId7"/>
    <p:sldId id="256" r:id="rId8"/>
    <p:sldId id="285" r:id="rId9"/>
    <p:sldId id="4946" r:id="rId10"/>
    <p:sldId id="283"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7" autoAdjust="0"/>
  </p:normalViewPr>
  <p:slideViewPr>
    <p:cSldViewPr snapToGrid="0">
      <p:cViewPr varScale="1">
        <p:scale>
          <a:sx n="72" d="100"/>
          <a:sy n="72" d="100"/>
        </p:scale>
        <p:origin x="1072" y="48"/>
      </p:cViewPr>
      <p:guideLst/>
    </p:cSldViewPr>
  </p:slideViewPr>
  <p:notesTextViewPr>
    <p:cViewPr>
      <p:scale>
        <a:sx n="1" d="1"/>
        <a:sy n="1" d="1"/>
      </p:scale>
      <p:origin x="0" y="0"/>
    </p:cViewPr>
  </p:notesTextViewPr>
  <p:sorterViewPr>
    <p:cViewPr varScale="1">
      <p:scale>
        <a:sx n="100" d="100"/>
        <a:sy n="100" d="100"/>
      </p:scale>
      <p:origin x="0" y="-988"/>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2022/5/17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April 2013</a:t>
            </a:r>
          </a:p>
        </p:txBody>
      </p:sp>
      <p:sp>
        <p:nvSpPr>
          <p:cNvPr id="6" name="Rectangle 6"/>
          <p:cNvSpPr>
            <a:spLocks noGrp="1" noChangeArrowheads="1"/>
          </p:cNvSpPr>
          <p:nvPr>
            <p:ph type="ftr" sz="quarter" idx="4"/>
          </p:nvPr>
        </p:nvSpPr>
        <p:spPr>
          <a:ln/>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Page </a:t>
            </a:r>
            <a:fld id="{77570724-D4C2-4805-9F96-77169DE31113}" type="slidenum">
              <a:rPr kumimoji="0" lang="en-US" altLang="ja-JP"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11</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802.15-22-0300-00-06a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1c57bbf0834ea6616f736b942e2c818e" TargetMode="External"/><Relationship Id="rId2" Type="http://schemas.openxmlformats.org/officeDocument/2006/relationships/hyperlink" Target="https://ieeesa.webex.com/ieeesa/j.php?MTID=md4f06fd011ccb38a5b158a99672fed00"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Closing Report May 2022]	</a:t>
            </a:r>
          </a:p>
          <a:p>
            <a:r>
              <a:rPr lang="en-US" altLang="ja-JP" sz="1600" b="1" dirty="0">
                <a:ea typeface="ＭＳ Ｐゴシック" charset="-128"/>
              </a:rPr>
              <a:t>Date Submitted: </a:t>
            </a:r>
            <a:r>
              <a:rPr lang="en-US" altLang="ja-JP" sz="1600" dirty="0">
                <a:ea typeface="ＭＳ Ｐゴシック" charset="-128"/>
              </a:rPr>
              <a:t>[17 May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TG15.6a for  Revision of P802.15.6-2012 with Enhanced Dependability May 2022 with Webex.]</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May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11</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May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a:t>
            </a:r>
            <a:br>
              <a:rPr lang="en-US" altLang="ja-JP" dirty="0">
                <a:ea typeface="ＭＳ Ｐゴシック" pitchFamily="50" charset="-128"/>
              </a:rPr>
            </a:br>
            <a:r>
              <a:rPr lang="en-US" altLang="ja-JP" dirty="0">
                <a:ea typeface="ＭＳ Ｐゴシック" pitchFamily="50" charset="-128"/>
              </a:rPr>
              <a:t>May 18</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May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98937" y="1607472"/>
            <a:ext cx="9022325" cy="4765060"/>
          </a:xfrm>
        </p:spPr>
        <p:txBody>
          <a:bodyPr/>
          <a:lstStyle/>
          <a:p>
            <a:pPr marL="0" indent="0">
              <a:lnSpc>
                <a:spcPts val="22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lnSpc>
                <a:spcPts val="2200"/>
              </a:lnSpc>
              <a:buNone/>
            </a:pPr>
            <a:r>
              <a:rPr lang="en-US" altLang="ja-JP" sz="2000" b="1" dirty="0"/>
              <a:t>Action:  </a:t>
            </a:r>
          </a:p>
          <a:p>
            <a:pPr>
              <a:lnSpc>
                <a:spcPts val="2200"/>
              </a:lnSpc>
              <a:buFont typeface="Arial" panose="020B0604020202020204" pitchFamily="34" charset="0"/>
              <a:buChar char="•"/>
            </a:pPr>
            <a:r>
              <a:rPr lang="en-US" altLang="ja-JP" sz="2000" dirty="0"/>
              <a:t>Answer for Comments from </a:t>
            </a:r>
            <a:r>
              <a:rPr lang="en-US" altLang="ja-JP" sz="2000" dirty="0" err="1"/>
              <a:t>NesCom</a:t>
            </a:r>
            <a:r>
              <a:rPr lang="en-US" altLang="ja-JP" sz="2000" dirty="0"/>
              <a:t> for Revision PAR &amp; CSD</a:t>
            </a:r>
          </a:p>
          <a:p>
            <a:pPr>
              <a:lnSpc>
                <a:spcPts val="2200"/>
              </a:lnSpc>
              <a:buFont typeface="Arial" panose="020B0604020202020204" pitchFamily="34" charset="0"/>
              <a:buChar char="•"/>
            </a:pPr>
            <a:r>
              <a:rPr lang="en-US" altLang="ja-JP" sz="2000" dirty="0"/>
              <a:t>Update of CSD and TRD for the Revision 802.15.6a(6ma)</a:t>
            </a:r>
          </a:p>
          <a:p>
            <a:pPr>
              <a:lnSpc>
                <a:spcPts val="2200"/>
              </a:lnSpc>
              <a:buFont typeface="Arial" panose="020B0604020202020204" pitchFamily="34" charset="0"/>
              <a:buChar char="•"/>
            </a:pPr>
            <a:r>
              <a:rPr lang="en-US" altLang="ja-JP" sz="2000" dirty="0"/>
              <a:t>Channel model,  PHY and MAC  documentation for revision</a:t>
            </a:r>
          </a:p>
          <a:p>
            <a:pPr>
              <a:lnSpc>
                <a:spcPts val="2200"/>
              </a:lnSpc>
              <a:buFont typeface="Arial" panose="020B0604020202020204" pitchFamily="34" charset="0"/>
              <a:buChar char="•"/>
            </a:pPr>
            <a:r>
              <a:rPr lang="en-US" altLang="ja-JP" sz="2000" dirty="0"/>
              <a:t>Feasibility of TSN of 802.1 in MAC and interference mitigation in PHY and MAC</a:t>
            </a:r>
          </a:p>
          <a:p>
            <a:pPr>
              <a:lnSpc>
                <a:spcPts val="2200"/>
              </a:lnSpc>
              <a:buFont typeface="Arial" panose="020B0604020202020204" pitchFamily="34" charset="0"/>
              <a:buChar char="•"/>
            </a:pPr>
            <a:r>
              <a:rPr lang="en-US" altLang="ja-JP" sz="2000" dirty="0"/>
              <a:t>Joint Meeting with other groups for harmonization to resolve common problems</a:t>
            </a:r>
          </a:p>
          <a:p>
            <a:pPr>
              <a:lnSpc>
                <a:spcPts val="2200"/>
              </a:lnSpc>
              <a:buFont typeface="Arial" panose="020B0604020202020204" pitchFamily="34" charset="0"/>
              <a:buChar char="•"/>
            </a:pPr>
            <a:r>
              <a:rPr lang="en-US" altLang="ja-JP" sz="2000" dirty="0"/>
              <a:t>Interoperability with ETSI </a:t>
            </a:r>
            <a:r>
              <a:rPr lang="en-US" altLang="ja-JP" sz="2000" dirty="0" err="1"/>
              <a:t>SmartBAN</a:t>
            </a:r>
            <a:endParaRPr lang="en-US" altLang="ja-JP" sz="2000" dirty="0"/>
          </a:p>
          <a:p>
            <a:pPr>
              <a:lnSpc>
                <a:spcPts val="22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200"/>
              </a:lnSpc>
              <a:buNone/>
            </a:pPr>
            <a:r>
              <a:rPr lang="en-US" altLang="ja-JP" sz="2000" dirty="0"/>
              <a:t>     Complete all documents for revision </a:t>
            </a:r>
          </a:p>
          <a:p>
            <a:pPr marL="0" indent="0">
              <a:lnSpc>
                <a:spcPts val="2200"/>
              </a:lnSpc>
              <a:buNone/>
            </a:pPr>
            <a:endParaRPr lang="en-US" altLang="ja-JP" sz="2000" dirty="0"/>
          </a:p>
          <a:p>
            <a:pPr marL="0" indent="0">
              <a:lnSpc>
                <a:spcPts val="22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197875" y="593725"/>
            <a:ext cx="8824450" cy="1013747"/>
          </a:xfrm>
        </p:spPr>
        <p:txBody>
          <a:bodyPr/>
          <a:lstStyle/>
          <a:p>
            <a:r>
              <a:rPr kumimoji="1" lang="en-US" altLang="ja-JP" sz="3200" b="1" dirty="0"/>
              <a:t>Objectives of TG15.6a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2022</a:t>
            </a:r>
            <a:endParaRPr lang="en-US" altLang="ja-JP" dirty="0"/>
          </a:p>
        </p:txBody>
      </p:sp>
    </p:spTree>
    <p:extLst>
      <p:ext uri="{BB962C8B-B14F-4D97-AF65-F5344CB8AC3E}">
        <p14:creationId xmlns:p14="http://schemas.microsoft.com/office/powerpoint/2010/main" val="302030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10-18</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12"/>
          </p:nvPr>
        </p:nvSpPr>
        <p:spPr>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555416" y="1050595"/>
            <a:ext cx="85885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May 11(WED),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May 12(THU),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May 13(FRI)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May 17(TUE),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22:00-24:00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pic>
        <p:nvPicPr>
          <p:cNvPr id="4" name="図 3">
            <a:extLst>
              <a:ext uri="{FF2B5EF4-FFF2-40B4-BE49-F238E27FC236}">
                <a16:creationId xmlns:a16="http://schemas.microsoft.com/office/drawing/2014/main" id="{99F4480D-0865-FFFE-9DA2-82FD249C7188}"/>
              </a:ext>
            </a:extLst>
          </p:cNvPr>
          <p:cNvPicPr>
            <a:picLocks noChangeAspect="1"/>
          </p:cNvPicPr>
          <p:nvPr/>
        </p:nvPicPr>
        <p:blipFill>
          <a:blip r:embed="rId2"/>
          <a:stretch>
            <a:fillRect/>
          </a:stretch>
        </p:blipFill>
        <p:spPr>
          <a:xfrm>
            <a:off x="10886" y="2035630"/>
            <a:ext cx="9144000" cy="2644812"/>
          </a:xfrm>
          <a:prstGeom prst="rect">
            <a:avLst/>
          </a:prstGeom>
        </p:spPr>
      </p:pic>
      <p:pic>
        <p:nvPicPr>
          <p:cNvPr id="10" name="図 9">
            <a:extLst>
              <a:ext uri="{FF2B5EF4-FFF2-40B4-BE49-F238E27FC236}">
                <a16:creationId xmlns:a16="http://schemas.microsoft.com/office/drawing/2014/main" id="{A4579555-B47F-93DC-639B-FF46E375DE75}"/>
              </a:ext>
            </a:extLst>
          </p:cNvPr>
          <p:cNvPicPr>
            <a:picLocks noChangeAspect="1"/>
          </p:cNvPicPr>
          <p:nvPr/>
        </p:nvPicPr>
        <p:blipFill>
          <a:blip r:embed="rId3"/>
          <a:stretch>
            <a:fillRect/>
          </a:stretch>
        </p:blipFill>
        <p:spPr>
          <a:xfrm>
            <a:off x="235974" y="4729601"/>
            <a:ext cx="8731045" cy="1691922"/>
          </a:xfrm>
          <a:prstGeom prst="rect">
            <a:avLst/>
          </a:prstGeom>
        </p:spPr>
      </p:pic>
      <p:sp>
        <p:nvSpPr>
          <p:cNvPr id="11" name="正方形/長方形 10">
            <a:extLst>
              <a:ext uri="{FF2B5EF4-FFF2-40B4-BE49-F238E27FC236}">
                <a16:creationId xmlns:a16="http://schemas.microsoft.com/office/drawing/2014/main" id="{837C72FD-46B1-7970-9365-4230F24875CC}"/>
              </a:ext>
            </a:extLst>
          </p:cNvPr>
          <p:cNvSpPr/>
          <p:nvPr/>
        </p:nvSpPr>
        <p:spPr bwMode="auto">
          <a:xfrm>
            <a:off x="3145971" y="2732314"/>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5" name="正方形/長方形 14">
            <a:extLst>
              <a:ext uri="{FF2B5EF4-FFF2-40B4-BE49-F238E27FC236}">
                <a16:creationId xmlns:a16="http://schemas.microsoft.com/office/drawing/2014/main" id="{09A1E859-27B9-45B1-DABB-A41ABBDFD9F0}"/>
              </a:ext>
            </a:extLst>
          </p:cNvPr>
          <p:cNvSpPr/>
          <p:nvPr/>
        </p:nvSpPr>
        <p:spPr bwMode="auto">
          <a:xfrm>
            <a:off x="4071257" y="2743196"/>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6" name="正方形/長方形 15">
            <a:extLst>
              <a:ext uri="{FF2B5EF4-FFF2-40B4-BE49-F238E27FC236}">
                <a16:creationId xmlns:a16="http://schemas.microsoft.com/office/drawing/2014/main" id="{24C236C4-94E7-EC4F-42DE-3BA6172B43CC}"/>
              </a:ext>
            </a:extLst>
          </p:cNvPr>
          <p:cNvSpPr/>
          <p:nvPr/>
        </p:nvSpPr>
        <p:spPr bwMode="auto">
          <a:xfrm>
            <a:off x="7304312" y="2743199"/>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7" name="正方形/長方形 16">
            <a:extLst>
              <a:ext uri="{FF2B5EF4-FFF2-40B4-BE49-F238E27FC236}">
                <a16:creationId xmlns:a16="http://schemas.microsoft.com/office/drawing/2014/main" id="{475218DD-17A5-83FC-6BC4-A68BBA1BA6AB}"/>
              </a:ext>
            </a:extLst>
          </p:cNvPr>
          <p:cNvSpPr/>
          <p:nvPr/>
        </p:nvSpPr>
        <p:spPr bwMode="auto">
          <a:xfrm>
            <a:off x="5475514" y="2721424"/>
            <a:ext cx="533400" cy="293915"/>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2220685" y="2754084"/>
            <a:ext cx="925286" cy="261256"/>
          </a:xfrm>
          <a:prstGeom prst="rect">
            <a:avLst/>
          </a:prstGeom>
          <a:noFill/>
          <a:ln w="3810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8251370" y="2754083"/>
            <a:ext cx="849079" cy="261256"/>
          </a:xfrm>
          <a:prstGeom prst="rect">
            <a:avLst/>
          </a:prstGeom>
          <a:noFill/>
          <a:ln w="3810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7304310" y="3004458"/>
            <a:ext cx="925286" cy="261256"/>
          </a:xfrm>
          <a:prstGeom prst="rect">
            <a:avLst/>
          </a:prstGeom>
          <a:noFill/>
          <a:ln w="38100" cap="flat" cmpd="sng" algn="ctr">
            <a:solidFill>
              <a:srgbClr val="FF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111508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10-18</a:t>
            </a:r>
            <a:r>
              <a:rPr kumimoji="1" lang="en-US" altLang="ja-JP" sz="2400" b="1" i="0" u="none" strike="noStrike" kern="0" cap="none" spc="0" normalizeH="0" baseline="3000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th</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May,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May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134176" y="911456"/>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May 10</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May 11</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May 12</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May 13</a:t>
                      </a:r>
                      <a:r>
                        <a:rPr kumimoji="1" lang="en-US" altLang="ja-JP" sz="1400" baseline="30000" dirty="0"/>
                        <a:t>h</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May 17</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May 18</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6" name="表 5">
            <a:extLst>
              <a:ext uri="{FF2B5EF4-FFF2-40B4-BE49-F238E27FC236}">
                <a16:creationId xmlns:a16="http://schemas.microsoft.com/office/drawing/2014/main" id="{8490B3CF-5F48-4741-AE14-8ED6B17F4196}"/>
              </a:ext>
            </a:extLst>
          </p:cNvPr>
          <p:cNvGraphicFramePr>
            <a:graphicFrameLocks noGrp="1"/>
          </p:cNvGraphicFramePr>
          <p:nvPr/>
        </p:nvGraphicFramePr>
        <p:xfrm>
          <a:off x="2023417" y="2178275"/>
          <a:ext cx="5645377" cy="4270331"/>
        </p:xfrm>
        <a:graphic>
          <a:graphicData uri="http://schemas.openxmlformats.org/drawingml/2006/table">
            <a:tbl>
              <a:tblPr/>
              <a:tblGrid>
                <a:gridCol w="323724">
                  <a:extLst>
                    <a:ext uri="{9D8B030D-6E8A-4147-A177-3AD203B41FA5}">
                      <a16:colId xmlns:a16="http://schemas.microsoft.com/office/drawing/2014/main" val="1982408458"/>
                    </a:ext>
                  </a:extLst>
                </a:gridCol>
                <a:gridCol w="364965">
                  <a:extLst>
                    <a:ext uri="{9D8B030D-6E8A-4147-A177-3AD203B41FA5}">
                      <a16:colId xmlns:a16="http://schemas.microsoft.com/office/drawing/2014/main" val="2061846485"/>
                    </a:ext>
                  </a:extLst>
                </a:gridCol>
                <a:gridCol w="337245">
                  <a:extLst>
                    <a:ext uri="{9D8B030D-6E8A-4147-A177-3AD203B41FA5}">
                      <a16:colId xmlns:a16="http://schemas.microsoft.com/office/drawing/2014/main" val="3670033031"/>
                    </a:ext>
                  </a:extLst>
                </a:gridCol>
                <a:gridCol w="671522">
                  <a:extLst>
                    <a:ext uri="{9D8B030D-6E8A-4147-A177-3AD203B41FA5}">
                      <a16:colId xmlns:a16="http://schemas.microsoft.com/office/drawing/2014/main" val="17867778"/>
                    </a:ext>
                  </a:extLst>
                </a:gridCol>
                <a:gridCol w="28457">
                  <a:extLst>
                    <a:ext uri="{9D8B030D-6E8A-4147-A177-3AD203B41FA5}">
                      <a16:colId xmlns:a16="http://schemas.microsoft.com/office/drawing/2014/main" val="1203488414"/>
                    </a:ext>
                  </a:extLst>
                </a:gridCol>
                <a:gridCol w="75964">
                  <a:extLst>
                    <a:ext uri="{9D8B030D-6E8A-4147-A177-3AD203B41FA5}">
                      <a16:colId xmlns:a16="http://schemas.microsoft.com/office/drawing/2014/main" val="2619573213"/>
                    </a:ext>
                  </a:extLst>
                </a:gridCol>
                <a:gridCol w="28457">
                  <a:extLst>
                    <a:ext uri="{9D8B030D-6E8A-4147-A177-3AD203B41FA5}">
                      <a16:colId xmlns:a16="http://schemas.microsoft.com/office/drawing/2014/main" val="1517966906"/>
                    </a:ext>
                  </a:extLst>
                </a:gridCol>
                <a:gridCol w="28457">
                  <a:extLst>
                    <a:ext uri="{9D8B030D-6E8A-4147-A177-3AD203B41FA5}">
                      <a16:colId xmlns:a16="http://schemas.microsoft.com/office/drawing/2014/main" val="350048882"/>
                    </a:ext>
                  </a:extLst>
                </a:gridCol>
                <a:gridCol w="31514">
                  <a:extLst>
                    <a:ext uri="{9D8B030D-6E8A-4147-A177-3AD203B41FA5}">
                      <a16:colId xmlns:a16="http://schemas.microsoft.com/office/drawing/2014/main" val="2800167723"/>
                    </a:ext>
                  </a:extLst>
                </a:gridCol>
                <a:gridCol w="31514">
                  <a:extLst>
                    <a:ext uri="{9D8B030D-6E8A-4147-A177-3AD203B41FA5}">
                      <a16:colId xmlns:a16="http://schemas.microsoft.com/office/drawing/2014/main" val="695328264"/>
                    </a:ext>
                  </a:extLst>
                </a:gridCol>
                <a:gridCol w="213748">
                  <a:extLst>
                    <a:ext uri="{9D8B030D-6E8A-4147-A177-3AD203B41FA5}">
                      <a16:colId xmlns:a16="http://schemas.microsoft.com/office/drawing/2014/main" val="3905013639"/>
                    </a:ext>
                  </a:extLst>
                </a:gridCol>
                <a:gridCol w="81193">
                  <a:extLst>
                    <a:ext uri="{9D8B030D-6E8A-4147-A177-3AD203B41FA5}">
                      <a16:colId xmlns:a16="http://schemas.microsoft.com/office/drawing/2014/main" val="2716133449"/>
                    </a:ext>
                  </a:extLst>
                </a:gridCol>
                <a:gridCol w="240955">
                  <a:extLst>
                    <a:ext uri="{9D8B030D-6E8A-4147-A177-3AD203B41FA5}">
                      <a16:colId xmlns:a16="http://schemas.microsoft.com/office/drawing/2014/main" val="3388372529"/>
                    </a:ext>
                  </a:extLst>
                </a:gridCol>
                <a:gridCol w="513622">
                  <a:extLst>
                    <a:ext uri="{9D8B030D-6E8A-4147-A177-3AD203B41FA5}">
                      <a16:colId xmlns:a16="http://schemas.microsoft.com/office/drawing/2014/main" val="2715155850"/>
                    </a:ext>
                  </a:extLst>
                </a:gridCol>
                <a:gridCol w="31514">
                  <a:extLst>
                    <a:ext uri="{9D8B030D-6E8A-4147-A177-3AD203B41FA5}">
                      <a16:colId xmlns:a16="http://schemas.microsoft.com/office/drawing/2014/main" val="651928590"/>
                    </a:ext>
                  </a:extLst>
                </a:gridCol>
                <a:gridCol w="526657">
                  <a:extLst>
                    <a:ext uri="{9D8B030D-6E8A-4147-A177-3AD203B41FA5}">
                      <a16:colId xmlns:a16="http://schemas.microsoft.com/office/drawing/2014/main" val="2276935190"/>
                    </a:ext>
                  </a:extLst>
                </a:gridCol>
                <a:gridCol w="609814">
                  <a:extLst>
                    <a:ext uri="{9D8B030D-6E8A-4147-A177-3AD203B41FA5}">
                      <a16:colId xmlns:a16="http://schemas.microsoft.com/office/drawing/2014/main" val="2745202356"/>
                    </a:ext>
                  </a:extLst>
                </a:gridCol>
                <a:gridCol w="443501">
                  <a:extLst>
                    <a:ext uri="{9D8B030D-6E8A-4147-A177-3AD203B41FA5}">
                      <a16:colId xmlns:a16="http://schemas.microsoft.com/office/drawing/2014/main" val="1569920087"/>
                    </a:ext>
                  </a:extLst>
                </a:gridCol>
                <a:gridCol w="563616">
                  <a:extLst>
                    <a:ext uri="{9D8B030D-6E8A-4147-A177-3AD203B41FA5}">
                      <a16:colId xmlns:a16="http://schemas.microsoft.com/office/drawing/2014/main" val="3602216402"/>
                    </a:ext>
                  </a:extLst>
                </a:gridCol>
                <a:gridCol w="498938">
                  <a:extLst>
                    <a:ext uri="{9D8B030D-6E8A-4147-A177-3AD203B41FA5}">
                      <a16:colId xmlns:a16="http://schemas.microsoft.com/office/drawing/2014/main" val="1346710108"/>
                    </a:ext>
                  </a:extLst>
                </a:gridCol>
              </a:tblGrid>
              <a:tr h="208460">
                <a:tc gridSpan="13">
                  <a:txBody>
                    <a:bodyPr/>
                    <a:lstStyle/>
                    <a:p>
                      <a:pPr algn="l" rtl="0" fontAlgn="ctr"/>
                      <a:r>
                        <a:rPr lang="en-US" sz="900" b="0" i="0" u="none" strike="noStrike" dirty="0">
                          <a:effectLst/>
                          <a:latin typeface="Arial" panose="020B0604020202020204" pitchFamily="34" charset="0"/>
                        </a:rPr>
                        <a:t>1.</a:t>
                      </a:r>
                      <a:r>
                        <a:rPr lang="en-US" sz="900" b="1" i="0" u="none" strike="noStrike" dirty="0">
                          <a:effectLst/>
                          <a:latin typeface="Arial" panose="020B0604020202020204" pitchFamily="34" charset="0"/>
                        </a:rPr>
                        <a:t>  T</a:t>
                      </a:r>
                      <a:r>
                        <a:rPr lang="en-US" sz="900" b="1" i="0" u="none" strike="noStrike" dirty="0">
                          <a:solidFill>
                            <a:srgbClr val="000000"/>
                          </a:solidFill>
                          <a:effectLst/>
                          <a:latin typeface="Arial" panose="020B0604020202020204" pitchFamily="34" charset="0"/>
                        </a:rPr>
                        <a:t>G 15.6a</a:t>
                      </a:r>
                      <a:r>
                        <a:rPr lang="en-US" sz="9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dirty="0">
                          <a:solidFill>
                            <a:srgbClr val="000000"/>
                          </a:solidFill>
                          <a:effectLst/>
                          <a:latin typeface="Arial" panose="020B0604020202020204" pitchFamily="34" charset="0"/>
                        </a:rPr>
                        <a:t>  Session1,    Wed AM1</a:t>
                      </a: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91815967"/>
                  </a:ext>
                </a:extLst>
              </a:tr>
              <a:tr h="110038">
                <a:tc gridSpan="18">
                  <a:txBody>
                    <a:bodyPr/>
                    <a:lstStyle/>
                    <a:p>
                      <a:pPr algn="l" rtl="0" fontAlgn="ctr"/>
                      <a:r>
                        <a:rPr lang="en-US" sz="900" b="1" i="0" u="none" strike="noStrike" dirty="0">
                          <a:solidFill>
                            <a:srgbClr val="000000"/>
                          </a:solidFill>
                          <a:effectLst/>
                          <a:latin typeface="Arial" panose="020B0604020202020204" pitchFamily="34" charset="0"/>
                        </a:rPr>
                        <a:t>        9:00 AM - 11:00 AM Wed. May 11th,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686719492"/>
                  </a:ext>
                </a:extLst>
              </a:tr>
              <a:tr h="128377">
                <a:tc gridSpan="20">
                  <a:txBody>
                    <a:bodyPr/>
                    <a:lstStyle/>
                    <a:p>
                      <a:pPr algn="l" rtl="0" fontAlgn="ctr"/>
                      <a:r>
                        <a:rPr lang="en-US" sz="900" b="1" i="0" u="none" strike="noStrike" dirty="0">
                          <a:solidFill>
                            <a:srgbClr val="000000"/>
                          </a:solidFill>
                          <a:effectLst/>
                          <a:latin typeface="Arial" panose="020B0604020202020204" pitchFamily="34" charset="0"/>
                        </a:rPr>
                        <a:t>      10:00 PM -  12:00PM  Wed. May 11</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17282168"/>
                  </a:ext>
                </a:extLst>
              </a:tr>
              <a:tr h="106981">
                <a:tc gridSpan="19">
                  <a:txBody>
                    <a:bodyPr/>
                    <a:lstStyle/>
                    <a:p>
                      <a:pPr algn="l" rtl="0" fontAlgn="ctr"/>
                      <a:r>
                        <a:rPr lang="en-US" sz="900" b="0" i="0" u="sng" strike="noStrike" dirty="0">
                          <a:solidFill>
                            <a:srgbClr val="0000FF"/>
                          </a:solidFill>
                          <a:effectLst/>
                          <a:latin typeface="Arial" panose="020B0604020202020204" pitchFamily="34" charset="0"/>
                          <a:hlinkClick r:id="rId2"/>
                        </a:rPr>
                        <a:t>Meeting link:  </a:t>
                      </a:r>
                      <a:r>
                        <a:rPr lang="en-US" sz="900" b="0" i="0" u="sng" strike="noStrike" dirty="0">
                          <a:solidFill>
                            <a:srgbClr val="0000FF"/>
                          </a:solidFill>
                          <a:effectLst/>
                          <a:latin typeface="Arial" panose="020B0604020202020204" pitchFamily="34" charset="0"/>
                        </a:rPr>
                        <a:t>https://ieeesa.webex.com/ieeesa/j.php?MTID=m3080ca887df09849567da636d55f32a0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48776880"/>
                  </a:ext>
                </a:extLst>
              </a:tr>
              <a:tr h="190339">
                <a:tc gridSpan="11">
                  <a:txBody>
                    <a:bodyPr/>
                    <a:lstStyle/>
                    <a:p>
                      <a:pPr algn="l" rtl="0" fontAlgn="ctr"/>
                      <a:r>
                        <a:rPr lang="en-US" sz="900" b="1" i="0" u="none" strike="noStrike" dirty="0">
                          <a:solidFill>
                            <a:srgbClr val="000000"/>
                          </a:solidFill>
                          <a:effectLst/>
                          <a:latin typeface="Arial" panose="020B0604020202020204" pitchFamily="34" charset="0"/>
                        </a:rPr>
                        <a:t>Meeting number: 22346 086 7691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dirty="0">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26759541"/>
                  </a:ext>
                </a:extLst>
              </a:tr>
              <a:tr h="133165">
                <a:tc gridSpan="4">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7">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40311753"/>
                  </a:ext>
                </a:extLst>
              </a:tr>
              <a:tr h="110038">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7">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9546629"/>
                  </a:ext>
                </a:extLst>
              </a:tr>
              <a:tr h="208460">
                <a:tc gridSpan="12">
                  <a:txBody>
                    <a:bodyPr/>
                    <a:lstStyle/>
                    <a:p>
                      <a:pPr algn="l" rtl="0" fontAlgn="ctr"/>
                      <a:r>
                        <a:rPr lang="en-US" sz="900" b="1" i="0" u="none" strike="noStrike" dirty="0">
                          <a:solidFill>
                            <a:srgbClr val="000000"/>
                          </a:solidFill>
                          <a:effectLst/>
                          <a:latin typeface="Arial" panose="020B0604020202020204" pitchFamily="34" charset="0"/>
                        </a:rPr>
                        <a:t>2.  TG 15.6a</a:t>
                      </a:r>
                      <a:r>
                        <a:rPr lang="en-US" sz="9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dirty="0">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57200190"/>
                  </a:ext>
                </a:extLst>
              </a:tr>
              <a:tr h="110038">
                <a:tc gridSpan="17">
                  <a:txBody>
                    <a:bodyPr/>
                    <a:lstStyle/>
                    <a:p>
                      <a:pPr algn="l" rtl="0" fontAlgn="ctr"/>
                      <a:r>
                        <a:rPr lang="en-US" sz="900" b="1" i="0" u="none" strike="noStrike" dirty="0">
                          <a:solidFill>
                            <a:srgbClr val="000000"/>
                          </a:solidFill>
                          <a:effectLst/>
                          <a:latin typeface="Arial" panose="020B0604020202020204" pitchFamily="34" charset="0"/>
                        </a:rPr>
                        <a:t>        9:00 AM - 11:00 AM Thu, May 12th,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09253629"/>
                  </a:ext>
                </a:extLst>
              </a:tr>
              <a:tr h="128377">
                <a:tc gridSpan="20">
                  <a:txBody>
                    <a:bodyPr/>
                    <a:lstStyle/>
                    <a:p>
                      <a:pPr algn="l" rtl="0" fontAlgn="ctr"/>
                      <a:r>
                        <a:rPr lang="en-US" sz="900" b="1" i="0" u="none" strike="noStrike" dirty="0">
                          <a:solidFill>
                            <a:srgbClr val="000000"/>
                          </a:solidFill>
                          <a:effectLst/>
                          <a:latin typeface="Arial" panose="020B0604020202020204" pitchFamily="34" charset="0"/>
                        </a:rPr>
                        <a:t>      10:00 PM  - 12:00 PM Thu. May 12</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86861244"/>
                  </a:ext>
                </a:extLst>
              </a:tr>
              <a:tr h="142615">
                <a:tc gridSpan="19">
                  <a:txBody>
                    <a:bodyPr/>
                    <a:lstStyle/>
                    <a:p>
                      <a:pPr algn="l" rtl="0" fontAlgn="ctr"/>
                      <a:r>
                        <a:rPr lang="en-US" sz="900" b="0" i="0" u="sng" strike="noStrike" dirty="0">
                          <a:solidFill>
                            <a:srgbClr val="0000FF"/>
                          </a:solidFill>
                          <a:effectLst/>
                          <a:latin typeface="Arial" panose="020B0604020202020204" pitchFamily="34" charset="0"/>
                        </a:rPr>
                        <a:t>Meeting link: https://ieeesa.webex.com/ieeesa/j.php?MTID=m3080ca887df09849567da636d55f32a0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604451678"/>
                  </a:ext>
                </a:extLst>
              </a:tr>
              <a:tr h="84428">
                <a:tc gridSpan="6">
                  <a:txBody>
                    <a:bodyPr/>
                    <a:lstStyle/>
                    <a:p>
                      <a:pPr algn="l" rtl="0" fontAlgn="ctr"/>
                      <a:r>
                        <a:rPr lang="en-US" sz="900" b="1" i="0" u="none" strike="noStrike" dirty="0">
                          <a:solidFill>
                            <a:srgbClr val="000000"/>
                          </a:solidFill>
                          <a:effectLst/>
                          <a:latin typeface="Arial" panose="020B0604020202020204" pitchFamily="34" charset="0"/>
                        </a:rPr>
                        <a:t>Meeting number: 2346 086 7691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94876848"/>
                  </a:ext>
                </a:extLst>
              </a:tr>
              <a:tr h="0">
                <a:tc gridSpan="5">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a:txBody>
                    <a:bodyPr/>
                    <a:lstStyle/>
                    <a:p>
                      <a:endParaRPr kumimoji="1" lang="ja-JP" altLang="en-US" sz="2000"/>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175494970"/>
                  </a:ext>
                </a:extLst>
              </a:tr>
              <a:tr h="110038">
                <a:tc gridSpan="16">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42821949"/>
                  </a:ext>
                </a:extLst>
              </a:tr>
              <a:tr h="110038">
                <a:tc gridSpan="17">
                  <a:txBody>
                    <a:bodyPr/>
                    <a:lstStyle/>
                    <a:p>
                      <a:pPr algn="l" rtl="0" fontAlgn="ctr"/>
                      <a:r>
                        <a:rPr lang="en-US" sz="900" b="1" i="0" u="none" strike="noStrike" dirty="0">
                          <a:solidFill>
                            <a:srgbClr val="000000"/>
                          </a:solidFill>
                          <a:effectLst/>
                          <a:latin typeface="Arial" panose="020B0604020202020204" pitchFamily="34" charset="0"/>
                        </a:rPr>
                        <a:t>        9:00 AM - 11:00 AM Fri, May 13</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00421593"/>
                  </a:ext>
                </a:extLst>
              </a:tr>
              <a:tr h="128377">
                <a:tc gridSpan="20">
                  <a:txBody>
                    <a:bodyPr/>
                    <a:lstStyle/>
                    <a:p>
                      <a:pPr algn="l" rtl="0" fontAlgn="ctr"/>
                      <a:r>
                        <a:rPr lang="en-US" sz="900" b="1" i="0" u="none" strike="noStrike" dirty="0">
                          <a:solidFill>
                            <a:srgbClr val="000000"/>
                          </a:solidFill>
                          <a:effectLst/>
                          <a:latin typeface="Arial" panose="020B0604020202020204" pitchFamily="34" charset="0"/>
                        </a:rPr>
                        <a:t>      10:00 PM – 12:00 PM Fri. May 13</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910085"/>
                  </a:ext>
                </a:extLst>
              </a:tr>
              <a:tr h="106981">
                <a:tc gridSpan="19">
                  <a:txBody>
                    <a:bodyPr/>
                    <a:lstStyle/>
                    <a:p>
                      <a:pPr algn="l" rtl="0" fontAlgn="ctr"/>
                      <a:r>
                        <a:rPr lang="en-US" sz="900" b="0" i="0" u="sng" strike="noStrike" dirty="0">
                          <a:solidFill>
                            <a:srgbClr val="0000FF"/>
                          </a:solidFill>
                          <a:effectLst/>
                          <a:latin typeface="Arial" panose="020B0604020202020204" pitchFamily="34" charset="0"/>
                        </a:rPr>
                        <a:t>Meeting link: </a:t>
                      </a:r>
                      <a:r>
                        <a:rPr lang="en-US" sz="900" b="0" i="0" u="sng" strike="noStrike" dirty="0">
                          <a:solidFill>
                            <a:srgbClr val="0000FF"/>
                          </a:solidFill>
                          <a:effectLst/>
                          <a:latin typeface="Arial" panose="020B0604020202020204" pitchFamily="34" charset="0"/>
                          <a:hlinkClick r:id="rId3"/>
                        </a:rPr>
                        <a:t>https://ieeesa.webex.com/ieeesa/j.php?MTID=m1c57bbf0834ea6616f736b942e2c818e</a:t>
                      </a:r>
                      <a:endParaRPr lang="en-US" sz="900" b="0" i="0" u="sng" strike="noStrike" dirty="0">
                        <a:solidFill>
                          <a:srgbClr val="0000FF"/>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883791059"/>
                  </a:ext>
                </a:extLst>
              </a:tr>
              <a:tr h="195859">
                <a:tc gridSpan="7">
                  <a:txBody>
                    <a:bodyPr/>
                    <a:lstStyle/>
                    <a:p>
                      <a:pPr algn="l" rtl="0" fontAlgn="ctr">
                        <a:tabLst>
                          <a:tab pos="896938" algn="l"/>
                        </a:tabLst>
                      </a:pPr>
                      <a:r>
                        <a:rPr lang="en-US" sz="900" b="1" i="0" u="none" strike="noStrike" dirty="0">
                          <a:solidFill>
                            <a:srgbClr val="000000"/>
                          </a:solidFill>
                          <a:effectLst/>
                          <a:latin typeface="Arial" panose="020B0604020202020204" pitchFamily="34" charset="0"/>
                        </a:rPr>
                        <a:t>Meeting number: 2336 385 1934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gridSpan="5">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64098005"/>
                  </a:ext>
                </a:extLst>
              </a:tr>
              <a:tr h="182708">
                <a:tc gridSpan="7">
                  <a:txBody>
                    <a:bodyPr/>
                    <a:lstStyle/>
                    <a:p>
                      <a:pPr algn="l" rtl="0" fontAlgn="ctr"/>
                      <a:r>
                        <a:rPr lang="en-US" sz="900" b="1" i="0" u="none" strike="noStrike" dirty="0">
                          <a:solidFill>
                            <a:srgbClr val="000000"/>
                          </a:solidFill>
                          <a:effectLst/>
                          <a:latin typeface="Arial" panose="020B0604020202020204" pitchFamily="34" charset="0"/>
                        </a:rPr>
                        <a:t>Password:80215jnt6a4ab14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5">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73360611"/>
                  </a:ext>
                </a:extLst>
              </a:tr>
              <a:tr h="0">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5">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765217338"/>
                  </a:ext>
                </a:extLst>
              </a:tr>
              <a:tr h="208460">
                <a:tc gridSpan="12">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804611662"/>
                  </a:ext>
                </a:extLst>
              </a:tr>
              <a:tr h="128377">
                <a:tc gridSpan="17">
                  <a:txBody>
                    <a:bodyPr/>
                    <a:lstStyle/>
                    <a:p>
                      <a:pPr algn="l" rtl="0" fontAlgn="ctr"/>
                      <a:r>
                        <a:rPr lang="en-US" sz="900" b="1" i="0" u="none" strike="noStrike" dirty="0">
                          <a:solidFill>
                            <a:srgbClr val="000000"/>
                          </a:solidFill>
                          <a:effectLst/>
                          <a:latin typeface="Arial" panose="020B0604020202020204" pitchFamily="34" charset="0"/>
                        </a:rPr>
                        <a:t>        9:00 AM - 11:00 AM Tue, May 17</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56169001"/>
                  </a:ext>
                </a:extLst>
              </a:tr>
              <a:tr h="110038">
                <a:tc gridSpan="18">
                  <a:txBody>
                    <a:bodyPr/>
                    <a:lstStyle/>
                    <a:p>
                      <a:pPr algn="l" rtl="0" fontAlgn="ctr"/>
                      <a:r>
                        <a:rPr lang="en-US" sz="900" b="1" i="0" u="none" strike="noStrike" dirty="0">
                          <a:solidFill>
                            <a:srgbClr val="000000"/>
                          </a:solidFill>
                          <a:effectLst/>
                          <a:latin typeface="Arial" panose="020B0604020202020204" pitchFamily="34" charset="0"/>
                        </a:rPr>
                        <a:t>      10:00 PM - 12:00 PM Tue, May 17</a:t>
                      </a:r>
                      <a:r>
                        <a:rPr lang="en-US" sz="900" b="1" i="0" u="none" strike="noStrike" baseline="30000" dirty="0">
                          <a:solidFill>
                            <a:srgbClr val="000000"/>
                          </a:solidFill>
                          <a:effectLst/>
                          <a:latin typeface="Arial" panose="020B0604020202020204" pitchFamily="34" charset="0"/>
                        </a:rPr>
                        <a:t>th</a:t>
                      </a:r>
                      <a:r>
                        <a:rPr lang="en-US" sz="900" b="1" i="0" u="none" strike="noStrike" dirty="0">
                          <a:solidFill>
                            <a:srgbClr val="000000"/>
                          </a:solidFill>
                          <a:effectLst/>
                          <a:latin typeface="Arial" panose="020B0604020202020204" pitchFamily="34" charset="0"/>
                        </a:rPr>
                        <a:t> ,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31639643"/>
                  </a:ext>
                </a:extLst>
              </a:tr>
              <a:tr h="106981">
                <a:tc gridSpan="19">
                  <a:txBody>
                    <a:bodyPr/>
                    <a:lstStyle/>
                    <a:p>
                      <a:pPr algn="l" rtl="0" fontAlgn="ctr"/>
                      <a:r>
                        <a:rPr lang="en-US" sz="900" b="0" i="0" u="sng" strike="noStrike" dirty="0">
                          <a:solidFill>
                            <a:srgbClr val="0000FF"/>
                          </a:solidFill>
                          <a:effectLst/>
                          <a:latin typeface="Arial" panose="020B0604020202020204" pitchFamily="34" charset="0"/>
                        </a:rPr>
                        <a:t>Meeting link: https://ieeesa.webex.com/ieeesa/j.php?MTID=m3080ca887df09849567da636d55f32a0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073976046"/>
                  </a:ext>
                </a:extLst>
              </a:tr>
              <a:tr h="173641">
                <a:tc gridSpan="9">
                  <a:txBody>
                    <a:bodyPr/>
                    <a:lstStyle/>
                    <a:p>
                      <a:pPr algn="l" rtl="0" fontAlgn="ctr"/>
                      <a:r>
                        <a:rPr lang="en-US" sz="900" b="1" i="0" u="none" strike="noStrike" dirty="0">
                          <a:solidFill>
                            <a:srgbClr val="000000"/>
                          </a:solidFill>
                          <a:effectLst/>
                          <a:latin typeface="Arial" panose="020B0604020202020204" pitchFamily="34" charset="0"/>
                        </a:rPr>
                        <a:t>Meeting number: 2346 086 7691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93282833"/>
                  </a:ext>
                </a:extLst>
              </a:tr>
              <a:tr h="208460">
                <a:tc gridSpan="8">
                  <a:txBody>
                    <a:bodyPr/>
                    <a:lstStyle/>
                    <a:p>
                      <a:pPr algn="l" fontAlgn="b"/>
                      <a:r>
                        <a:rPr lang="en-US" sz="900" b="0" i="0" u="none" strike="noStrike" dirty="0">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3">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36198545"/>
                  </a:ext>
                </a:extLst>
              </a:tr>
            </a:tbl>
          </a:graphicData>
        </a:graphic>
      </p:graphicFrame>
    </p:spTree>
    <p:extLst>
      <p:ext uri="{BB962C8B-B14F-4D97-AF65-F5344CB8AC3E}">
        <p14:creationId xmlns:p14="http://schemas.microsoft.com/office/powerpoint/2010/main" val="2673039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E9F103F-1297-C118-AE5C-C5E7E21946E9}"/>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6</a:t>
            </a:fld>
            <a:endParaRPr lang="en-US" altLang="ja-JP" dirty="0"/>
          </a:p>
        </p:txBody>
      </p:sp>
      <p:sp>
        <p:nvSpPr>
          <p:cNvPr id="4" name="日付プレースホルダー 3">
            <a:extLst>
              <a:ext uri="{FF2B5EF4-FFF2-40B4-BE49-F238E27FC236}">
                <a16:creationId xmlns:a16="http://schemas.microsoft.com/office/drawing/2014/main" id="{B308D1BD-9CAC-567B-C470-322E6F253580}"/>
              </a:ext>
            </a:extLst>
          </p:cNvPr>
          <p:cNvSpPr>
            <a:spLocks noGrp="1"/>
          </p:cNvSpPr>
          <p:nvPr>
            <p:ph type="dt" sz="half" idx="2"/>
          </p:nvPr>
        </p:nvSpPr>
        <p:spPr/>
        <p:txBody>
          <a:bodyPr/>
          <a:lstStyle/>
          <a:p>
            <a:r>
              <a:rPr lang="en-US" altLang="ja-JP"/>
              <a:t>May 2022</a:t>
            </a:r>
            <a:endParaRPr lang="en-US" altLang="ja-JP" dirty="0"/>
          </a:p>
        </p:txBody>
      </p:sp>
      <p:sp>
        <p:nvSpPr>
          <p:cNvPr id="6" name="テキスト ボックス 5">
            <a:extLst>
              <a:ext uri="{FF2B5EF4-FFF2-40B4-BE49-F238E27FC236}">
                <a16:creationId xmlns:a16="http://schemas.microsoft.com/office/drawing/2014/main" id="{1E805755-A3B6-35BE-D25B-3703B186E1A2}"/>
              </a:ext>
            </a:extLst>
          </p:cNvPr>
          <p:cNvSpPr txBox="1"/>
          <p:nvPr/>
        </p:nvSpPr>
        <p:spPr>
          <a:xfrm>
            <a:off x="459788" y="1598201"/>
            <a:ext cx="8300623" cy="2031325"/>
          </a:xfrm>
          <a:prstGeom prst="rect">
            <a:avLst/>
          </a:prstGeom>
          <a:noFill/>
        </p:spPr>
        <p:txBody>
          <a:bodyPr wrap="square">
            <a:spAutoFit/>
          </a:bodyPr>
          <a:lstStyle/>
          <a:p>
            <a:pPr algn="l"/>
            <a:r>
              <a:rPr lang="en-US" altLang="ja-JP" b="1" i="0" u="none" strike="noStrike" baseline="0" dirty="0">
                <a:solidFill>
                  <a:srgbClr val="000000"/>
                </a:solidFill>
                <a:latin typeface="Verdana-Bold"/>
              </a:rPr>
              <a:t>IEEE SA Standards Board New Standards Committee (</a:t>
            </a:r>
            <a:r>
              <a:rPr lang="en-US" altLang="ja-JP" b="1" i="0" u="none" strike="noStrike" baseline="0" dirty="0" err="1">
                <a:solidFill>
                  <a:srgbClr val="000000"/>
                </a:solidFill>
                <a:latin typeface="Verdana-Bold"/>
              </a:rPr>
              <a:t>NesCom</a:t>
            </a:r>
            <a:r>
              <a:rPr lang="en-US" altLang="ja-JP" b="1" i="0" u="none" strike="noStrike" baseline="0" dirty="0">
                <a:solidFill>
                  <a:srgbClr val="000000"/>
                </a:solidFill>
                <a:latin typeface="Verdana-Bold"/>
              </a:rPr>
              <a:t>)</a:t>
            </a:r>
          </a:p>
          <a:p>
            <a:pPr algn="l"/>
            <a:r>
              <a:rPr lang="en-US" altLang="ja-JP" b="1" i="0" u="none" strike="noStrike" baseline="0" dirty="0">
                <a:solidFill>
                  <a:srgbClr val="000000"/>
                </a:solidFill>
                <a:latin typeface="Verdana-Bold"/>
              </a:rPr>
              <a:t>Recommendations</a:t>
            </a:r>
          </a:p>
          <a:p>
            <a:pPr algn="l"/>
            <a:r>
              <a:rPr lang="en-US" altLang="ja-JP" sz="1200" b="0" i="0" u="none" strike="noStrike" baseline="0" dirty="0">
                <a:solidFill>
                  <a:srgbClr val="000000"/>
                </a:solidFill>
                <a:latin typeface="Verdana" panose="020B0604030504040204" pitchFamily="34" charset="0"/>
              </a:rPr>
              <a:t>[All votes unanimous unless noted otherwise.]</a:t>
            </a:r>
          </a:p>
          <a:p>
            <a:pPr algn="l"/>
            <a:r>
              <a:rPr lang="en-US" altLang="ja-JP" b="1" i="0" u="none" strike="noStrike" baseline="0" dirty="0">
                <a:solidFill>
                  <a:srgbClr val="000000"/>
                </a:solidFill>
                <a:latin typeface="Verdana-Bold"/>
              </a:rPr>
              <a:t>Withdrawal Requests</a:t>
            </a:r>
          </a:p>
          <a:p>
            <a:pPr algn="l"/>
            <a:r>
              <a:rPr lang="en-US" altLang="ja-JP" sz="1200" b="1" i="0" u="none" strike="noStrike" baseline="0" dirty="0">
                <a:solidFill>
                  <a:srgbClr val="FF8100"/>
                </a:solidFill>
                <a:latin typeface="Verdana-Bold"/>
              </a:rPr>
              <a:t>IEEE Computer Society/LAN/MAN Standards Committee</a:t>
            </a:r>
          </a:p>
          <a:p>
            <a:pPr algn="l"/>
            <a:r>
              <a:rPr lang="en-US" altLang="ja-JP" sz="1200" b="1" i="0" u="none" strike="noStrike" baseline="0" dirty="0">
                <a:solidFill>
                  <a:srgbClr val="0000FF"/>
                </a:solidFill>
                <a:latin typeface="Verdana-Bold"/>
              </a:rPr>
              <a:t>P802.15.6a</a:t>
            </a:r>
          </a:p>
          <a:p>
            <a:pPr algn="l"/>
            <a:r>
              <a:rPr lang="en-US" altLang="ja-JP" sz="1200" b="0" i="0" u="none" strike="noStrike" baseline="0" dirty="0">
                <a:solidFill>
                  <a:srgbClr val="000000"/>
                </a:solidFill>
                <a:latin typeface="Verdana" panose="020B0604030504040204" pitchFamily="34" charset="0"/>
              </a:rPr>
              <a:t>Standard for Local and Metropolitan Area Networks - Part 15.6: Wireless Body Area Networks</a:t>
            </a:r>
          </a:p>
          <a:p>
            <a:pPr algn="l"/>
            <a:r>
              <a:rPr lang="en-US" altLang="ja-JP" sz="1200" b="0" i="0" u="none" strike="noStrike" baseline="0" dirty="0">
                <a:solidFill>
                  <a:srgbClr val="000000"/>
                </a:solidFill>
                <a:latin typeface="Verdana" panose="020B0604030504040204" pitchFamily="34" charset="0"/>
              </a:rPr>
              <a:t>Amendment: Dependable Human and Vehicle Body Area Networks</a:t>
            </a:r>
          </a:p>
          <a:p>
            <a:pPr algn="l"/>
            <a:r>
              <a:rPr lang="en-US" altLang="ja-JP" sz="1200" b="1" i="0" u="none" strike="noStrike" baseline="0" dirty="0">
                <a:solidFill>
                  <a:srgbClr val="000000"/>
                </a:solidFill>
                <a:latin typeface="Verdana-Bold"/>
              </a:rPr>
              <a:t>Recommendation: </a:t>
            </a:r>
            <a:r>
              <a:rPr lang="en-US" altLang="ja-JP" sz="1200" b="0" i="0" u="none" strike="noStrike" baseline="0" dirty="0">
                <a:solidFill>
                  <a:srgbClr val="000000"/>
                </a:solidFill>
                <a:latin typeface="Verdana" panose="020B0604030504040204" pitchFamily="34" charset="0"/>
              </a:rPr>
              <a:t>Approve PAR withdrawal</a:t>
            </a:r>
            <a:endParaRPr lang="ja-JP" altLang="en-US" sz="2800" dirty="0"/>
          </a:p>
        </p:txBody>
      </p:sp>
      <p:sp>
        <p:nvSpPr>
          <p:cNvPr id="8" name="テキスト ボックス 7">
            <a:extLst>
              <a:ext uri="{FF2B5EF4-FFF2-40B4-BE49-F238E27FC236}">
                <a16:creationId xmlns:a16="http://schemas.microsoft.com/office/drawing/2014/main" id="{C2DD1D04-B9EA-B802-980A-E3E08FAFEF81}"/>
              </a:ext>
            </a:extLst>
          </p:cNvPr>
          <p:cNvSpPr txBox="1"/>
          <p:nvPr/>
        </p:nvSpPr>
        <p:spPr>
          <a:xfrm>
            <a:off x="459788" y="3808361"/>
            <a:ext cx="8043170" cy="1477328"/>
          </a:xfrm>
          <a:prstGeom prst="rect">
            <a:avLst/>
          </a:prstGeom>
          <a:noFill/>
        </p:spPr>
        <p:txBody>
          <a:bodyPr wrap="square">
            <a:spAutoFit/>
          </a:bodyPr>
          <a:lstStyle/>
          <a:p>
            <a:pPr algn="l"/>
            <a:r>
              <a:rPr lang="en-US" altLang="ja-JP" sz="2000" b="1" i="0" u="none" strike="noStrike" baseline="0" dirty="0">
                <a:solidFill>
                  <a:srgbClr val="000000"/>
                </a:solidFill>
                <a:latin typeface="Verdana-Bold"/>
              </a:rPr>
              <a:t>PARs for the Revision of Standards</a:t>
            </a:r>
          </a:p>
          <a:p>
            <a:pPr algn="l"/>
            <a:r>
              <a:rPr lang="en-US" altLang="ja-JP" sz="1400" b="1" i="0" u="none" strike="noStrike" baseline="0" dirty="0">
                <a:solidFill>
                  <a:srgbClr val="FF8100"/>
                </a:solidFill>
                <a:latin typeface="Verdana-Bold"/>
              </a:rPr>
              <a:t>IEEE Computer Society/LAN/MAN Standards Committee</a:t>
            </a:r>
          </a:p>
          <a:p>
            <a:pPr algn="l"/>
            <a:r>
              <a:rPr lang="en-US" altLang="ja-JP" sz="1400" b="1" i="0" u="none" strike="noStrike" baseline="0" dirty="0">
                <a:solidFill>
                  <a:srgbClr val="0000FF"/>
                </a:solidFill>
                <a:latin typeface="Verdana-Bold"/>
              </a:rPr>
              <a:t>P802.15.6</a:t>
            </a:r>
          </a:p>
          <a:p>
            <a:pPr algn="l"/>
            <a:r>
              <a:rPr lang="en-US" altLang="ja-JP" sz="1400" b="0" i="0" u="none" strike="noStrike" baseline="0" dirty="0">
                <a:solidFill>
                  <a:srgbClr val="000000"/>
                </a:solidFill>
                <a:latin typeface="Verdana" panose="020B0604030504040204" pitchFamily="34" charset="0"/>
              </a:rPr>
              <a:t>Standard for Local and metropolitan area networks - Part 15.6: Wireless Body Area Networks</a:t>
            </a:r>
          </a:p>
          <a:p>
            <a:pPr algn="l"/>
            <a:r>
              <a:rPr lang="en-US" altLang="ja-JP" sz="1400" b="1" i="0" u="none" strike="noStrike" baseline="0" dirty="0">
                <a:solidFill>
                  <a:srgbClr val="000000"/>
                </a:solidFill>
                <a:latin typeface="Verdana-Bold"/>
              </a:rPr>
              <a:t>Recommendation: </a:t>
            </a:r>
            <a:r>
              <a:rPr lang="en-US" altLang="ja-JP" sz="1400" b="0" i="0" u="none" strike="noStrike" baseline="0" dirty="0">
                <a:solidFill>
                  <a:srgbClr val="000000"/>
                </a:solidFill>
                <a:latin typeface="Verdana" panose="020B0604030504040204" pitchFamily="34" charset="0"/>
              </a:rPr>
              <a:t>Approve PAR for the revision of a standard until December 2026</a:t>
            </a:r>
            <a:endParaRPr lang="ja-JP" altLang="en-US" sz="1400" dirty="0"/>
          </a:p>
        </p:txBody>
      </p:sp>
      <p:pic>
        <p:nvPicPr>
          <p:cNvPr id="10" name="図 9">
            <a:extLst>
              <a:ext uri="{FF2B5EF4-FFF2-40B4-BE49-F238E27FC236}">
                <a16:creationId xmlns:a16="http://schemas.microsoft.com/office/drawing/2014/main" id="{792A9A52-DD9F-B3B7-6B99-2171F8DA11E0}"/>
              </a:ext>
            </a:extLst>
          </p:cNvPr>
          <p:cNvPicPr>
            <a:picLocks noChangeAspect="1"/>
          </p:cNvPicPr>
          <p:nvPr/>
        </p:nvPicPr>
        <p:blipFill>
          <a:blip r:embed="rId2"/>
          <a:stretch>
            <a:fillRect/>
          </a:stretch>
        </p:blipFill>
        <p:spPr>
          <a:xfrm>
            <a:off x="910977" y="738885"/>
            <a:ext cx="6984694" cy="859316"/>
          </a:xfrm>
          <a:prstGeom prst="rect">
            <a:avLst/>
          </a:prstGeom>
        </p:spPr>
      </p:pic>
      <p:sp>
        <p:nvSpPr>
          <p:cNvPr id="12" name="テキスト ボックス 11">
            <a:extLst>
              <a:ext uri="{FF2B5EF4-FFF2-40B4-BE49-F238E27FC236}">
                <a16:creationId xmlns:a16="http://schemas.microsoft.com/office/drawing/2014/main" id="{B34388C6-FC29-BD6D-4A23-C2121F1D01FA}"/>
              </a:ext>
            </a:extLst>
          </p:cNvPr>
          <p:cNvSpPr txBox="1"/>
          <p:nvPr/>
        </p:nvSpPr>
        <p:spPr>
          <a:xfrm>
            <a:off x="662763" y="5472784"/>
            <a:ext cx="7818474" cy="646331"/>
          </a:xfrm>
          <a:prstGeom prst="rect">
            <a:avLst/>
          </a:prstGeom>
          <a:noFill/>
        </p:spPr>
        <p:txBody>
          <a:bodyPr wrap="square">
            <a:spAutoFit/>
          </a:bodyPr>
          <a:lstStyle/>
          <a:p>
            <a:r>
              <a:rPr lang="en-US" altLang="ja-JP" dirty="0"/>
              <a:t>The official approval from SASB will be in June, hence 15.6a can start as a</a:t>
            </a:r>
          </a:p>
          <a:p>
            <a:r>
              <a:rPr lang="en-US" altLang="ja-JP" dirty="0"/>
              <a:t>TG 15.6 revision from the July meeting on.</a:t>
            </a:r>
            <a:endParaRPr lang="ja-JP" altLang="en-US" dirty="0"/>
          </a:p>
        </p:txBody>
      </p:sp>
    </p:spTree>
    <p:extLst>
      <p:ext uri="{BB962C8B-B14F-4D97-AF65-F5344CB8AC3E}">
        <p14:creationId xmlns:p14="http://schemas.microsoft.com/office/powerpoint/2010/main" val="2311874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45604" y="1009749"/>
            <a:ext cx="8928992" cy="5544616"/>
          </a:xfrm>
          <a:ln/>
        </p:spPr>
        <p:txBody>
          <a:bodyPr>
            <a:noAutofit/>
          </a:bodyPr>
          <a:lstStyle/>
          <a:p>
            <a:pPr>
              <a:lnSpc>
                <a:spcPts val="1100"/>
              </a:lnSpc>
            </a:pPr>
            <a:r>
              <a:rPr lang="en-US" altLang="ja-JP" sz="1300" dirty="0"/>
              <a:t>TG15.6a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March 2022                       doc.#15-22-0191-02-06a</a:t>
            </a:r>
          </a:p>
          <a:p>
            <a:pPr>
              <a:lnSpc>
                <a:spcPts val="1100"/>
              </a:lnSpc>
            </a:pPr>
            <a:r>
              <a:rPr lang="en-US" altLang="ja-JP" sz="1300" dirty="0"/>
              <a:t>Agenda of TG15.6a  May Meeting                                                                                      doc.#15-22-0222-00-06a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doc.#15-21-0023-06-0dep</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Revision PAR and CSD for IEEE802.15.6ma                         doc.#15-22-0168-02-06a    doc.#15-22-0167-03-06a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Summary of Channel and Environment Model                                                                     doc.#15-22-0091-01-06a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Considerations for MAC protocol in IEEE 802.15.6 BAN with Enhanced Dependability        doc.#15-22-0186-01-06a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MAC proposal for BAN with Enhanced Dependability: for  Revision                                      doc.#15-22-0277-01-06a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Channel Model for Wearable and Implant BAN in use case of BMI and BCI                         doc.#15-22-0269-01-06a </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ETSI </a:t>
            </a:r>
            <a:r>
              <a:rPr lang="en-US" altLang="ja-JP" sz="1200" dirty="0" err="1">
                <a:solidFill>
                  <a:srgbClr val="000000"/>
                </a:solidFill>
                <a:latin typeface="Arial"/>
                <a:cs typeface="Times New Roman" pitchFamily="18" charset="0"/>
              </a:rPr>
              <a:t>SmartBAN</a:t>
            </a:r>
            <a:r>
              <a:rPr lang="en-US" altLang="ja-JP" sz="1200" dirty="0">
                <a:solidFill>
                  <a:srgbClr val="000000"/>
                </a:solidFill>
                <a:latin typeface="Arial"/>
                <a:cs typeface="Times New Roman" pitchFamily="18" charset="0"/>
              </a:rPr>
              <a:t> in Medical/Wellbeing</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doc.#15-22-0237-00-06a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BAN Application for Healthcare under COVID-19; Field Trial of Detecting Symptom Using Machine Learning in Care Center</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Wearable Wireless Brain Computer Interface for Daily Healthcare</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Practice of BAN Platform MIPARU in Hokkaido, Japan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Model for Wearable and Implant BAN in use case of BMI and BCI</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BAN with Enhanced Dependability</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On-Body UWB Radio Channel Modeling</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std IEEE802.15.6                                   doc:#15-22-0025.00-06a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doc.#15-22-0024-00-06a</a:t>
            </a:r>
            <a:endParaRPr lang="en-US" altLang="ja-JP" sz="1200" dirty="0">
              <a:solidFill>
                <a:srgbClr val="000000"/>
              </a:solidFill>
              <a:latin typeface="Arial"/>
              <a:cs typeface="Times New Roman" pitchFamily="18" charset="0"/>
            </a:endParaRP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8.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Solution for Coexisting BANs and Other Networks with MAC-Bridge and Integrated Terminal    21-0245-02-06a</a:t>
            </a:r>
          </a:p>
          <a:p>
            <a:pPr>
              <a:lnSpc>
                <a:spcPts val="1100"/>
              </a:lnSpc>
            </a:pPr>
            <a:r>
              <a:rPr lang="en-US" altLang="ja-JP" sz="1300" dirty="0"/>
              <a:t>Discussion</a:t>
            </a:r>
          </a:p>
          <a:p>
            <a:pPr marL="0" indent="0">
              <a:lnSpc>
                <a:spcPts val="1100"/>
              </a:lnSpc>
              <a:buNone/>
            </a:pPr>
            <a:r>
              <a:rPr lang="en-US" altLang="ja-JP" sz="1300" dirty="0"/>
              <a:t>           1.  Review and answer for comments for the Revision from </a:t>
            </a:r>
            <a:r>
              <a:rPr lang="en-US" altLang="ja-JP" sz="1300" dirty="0" err="1"/>
              <a:t>NesCom</a:t>
            </a:r>
            <a:r>
              <a:rPr lang="en-US" altLang="ja-JP" sz="1300" dirty="0"/>
              <a:t>, EC and other 802 WGs</a:t>
            </a:r>
          </a:p>
          <a:p>
            <a:pPr marL="0" indent="0">
              <a:lnSpc>
                <a:spcPts val="1100"/>
              </a:lnSpc>
              <a:buNone/>
            </a:pPr>
            <a:r>
              <a:rPr lang="en-US" altLang="ja-JP" sz="1300" dirty="0"/>
              <a:t>           2.   Harmonization with TG 15.6a, 4ab, 5.14, and ETSI Smart BAN</a:t>
            </a:r>
          </a:p>
          <a:p>
            <a:pPr marL="0" indent="0">
              <a:lnSpc>
                <a:spcPts val="1100"/>
              </a:lnSpc>
              <a:buNone/>
            </a:pPr>
            <a:r>
              <a:rPr lang="en-US" altLang="ja-JP" sz="1300" dirty="0"/>
              <a:t>          :3.   Update of TRD for Revision/ of WBAN IEEE802.15.6-2012</a:t>
            </a:r>
          </a:p>
          <a:p>
            <a:pPr marL="0" indent="0">
              <a:lnSpc>
                <a:spcPts val="1100"/>
              </a:lnSpc>
              <a:buNone/>
            </a:pPr>
            <a:r>
              <a:rPr lang="en-US" altLang="ja-JP" sz="1300" dirty="0"/>
              <a:t>           4.   Feasible Technologies for Satisfying the Technical Requirement</a:t>
            </a:r>
          </a:p>
          <a:p>
            <a:pPr marL="0" indent="0">
              <a:lnSpc>
                <a:spcPts val="1100"/>
              </a:lnSpc>
              <a:buNone/>
            </a:pPr>
            <a:r>
              <a:rPr lang="en-US" altLang="ja-JP" sz="1300" dirty="0"/>
              <a:t>           5.   Timeline for next May and July meetings and later  </a:t>
            </a:r>
          </a:p>
          <a:p>
            <a:pPr marL="0" indent="0">
              <a:lnSpc>
                <a:spcPts val="1100"/>
              </a:lnSpc>
              <a:buNone/>
            </a:pPr>
            <a:r>
              <a:rPr lang="en-US" altLang="ja-JP" sz="1300" dirty="0"/>
              <a:t>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25185" y="1468581"/>
            <a:ext cx="8969829" cy="5101487"/>
          </a:xfrm>
        </p:spPr>
        <p:txBody>
          <a:bodyPr/>
          <a:lstStyle/>
          <a:p>
            <a:pPr>
              <a:buFont typeface="Arial" panose="020B0604020202020204" pitchFamily="34" charset="0"/>
              <a:buChar char="•"/>
            </a:pPr>
            <a:r>
              <a:rPr lang="is-IS" altLang="ja-JP" sz="1400" dirty="0"/>
              <a:t>TG15.6a opening report for May 2022 meeting                                                          15-22-0221-02-06a</a:t>
            </a:r>
          </a:p>
          <a:p>
            <a:pPr>
              <a:buFont typeface="Arial" panose="020B0604020202020204" pitchFamily="34" charset="0"/>
              <a:buChar char="•"/>
            </a:pPr>
            <a:r>
              <a:rPr lang="is-IS" altLang="ja-JP" sz="1400" dirty="0"/>
              <a:t>TG15.6a Agenda of May Meeting in 2022                                                                   15-22-0222-06-06a</a:t>
            </a:r>
          </a:p>
          <a:p>
            <a:pPr>
              <a:buFont typeface="Arial" panose="020B0604020202020204" pitchFamily="34" charset="0"/>
              <a:buChar char="•"/>
            </a:pPr>
            <a:r>
              <a:rPr lang="en-US" altLang="ja-JP" sz="1400" dirty="0"/>
              <a:t>Summary of Channel and Environment Model                                                            15-22-0091-03-06a</a:t>
            </a:r>
            <a:endParaRPr lang="is-IS" altLang="ja-JP" sz="1400" dirty="0"/>
          </a:p>
          <a:p>
            <a:pPr>
              <a:buFont typeface="Arial" panose="020B0604020202020204" pitchFamily="34" charset="0"/>
              <a:buChar char="•"/>
            </a:pPr>
            <a:r>
              <a:rPr lang="en-US" altLang="ja-JP" sz="1400" dirty="0"/>
              <a:t>Channel Model for Wearable and Implant BAN in use case of BMI and BCI              15-22-0269-00-06a</a:t>
            </a:r>
          </a:p>
          <a:p>
            <a:pPr>
              <a:buFont typeface="Arial" panose="020B0604020202020204" pitchFamily="34" charset="0"/>
              <a:buChar char="•"/>
            </a:pPr>
            <a:r>
              <a:rPr lang="en-US" altLang="ja-JP" sz="1400" dirty="0"/>
              <a:t>ETSI </a:t>
            </a:r>
            <a:r>
              <a:rPr lang="en-US" altLang="ja-JP" sz="1400" dirty="0" err="1"/>
              <a:t>SmartBAN</a:t>
            </a:r>
            <a:r>
              <a:rPr lang="en-US" altLang="ja-JP" sz="1400" dirty="0"/>
              <a:t> in Medical/Wellbeing                                                                        15-22-0237-00-06a</a:t>
            </a:r>
          </a:p>
          <a:p>
            <a:pPr>
              <a:buFont typeface="Arial" panose="020B0604020202020204" pitchFamily="34" charset="0"/>
              <a:buChar char="•"/>
            </a:pPr>
            <a:r>
              <a:rPr lang="en-US" altLang="ja-JP" sz="1400" dirty="0"/>
              <a:t>Considerations on the MAC features for supporting high priority services                 15-22-0236-00-06a</a:t>
            </a:r>
          </a:p>
          <a:p>
            <a:pPr>
              <a:buFont typeface="Arial" panose="020B0604020202020204" pitchFamily="34" charset="0"/>
              <a:buChar char="•"/>
            </a:pPr>
            <a:r>
              <a:rPr lang="en-US" altLang="ja-JP" sz="1400" dirty="0"/>
              <a:t>MAC proposal for BAN with Enhanced Dependability: for  Revision                          </a:t>
            </a:r>
            <a:r>
              <a:rPr lang="is-IS" altLang="ja-JP" sz="1400" dirty="0"/>
              <a:t>15-22-0277-01-06a</a:t>
            </a:r>
            <a:endParaRPr lang="en-US" altLang="ja-JP" sz="1400" dirty="0"/>
          </a:p>
          <a:p>
            <a:pPr>
              <a:buFont typeface="Arial" panose="020B0604020202020204" pitchFamily="34" charset="0"/>
              <a:buChar char="•"/>
            </a:pPr>
            <a:r>
              <a:rPr lang="en-US" altLang="ja-JP" sz="1400" dirty="0"/>
              <a:t>Agenda for joint session with TG4ab and TG14 on Friday                       .                 15-22-0278-00-06a </a:t>
            </a:r>
          </a:p>
          <a:p>
            <a:pPr>
              <a:buFont typeface="Arial" panose="020B0604020202020204" pitchFamily="34" charset="0"/>
              <a:buChar char="•"/>
            </a:pPr>
            <a:r>
              <a:rPr lang="en-US" altLang="ja-JP" sz="1400" dirty="0"/>
              <a:t>TG15.6a Meeting Minutes for May 2022                                                                     15-22-0301-00-06a</a:t>
            </a:r>
          </a:p>
          <a:p>
            <a:pPr>
              <a:buFont typeface="Arial" panose="020B0604020202020204" pitchFamily="34" charset="0"/>
              <a:buChar char="•"/>
            </a:pPr>
            <a:r>
              <a:rPr lang="en-US" altLang="ja-JP" sz="1400" dirty="0"/>
              <a:t>TG15.6a Closing Report for May 2022                                                                        15-22-0300-00-06a </a:t>
            </a:r>
          </a:p>
          <a:p>
            <a:pPr>
              <a:buFont typeface="Arial" panose="020B0604020202020204" pitchFamily="34" charset="0"/>
              <a:buChar char="•"/>
            </a:pPr>
            <a:endParaRPr lang="fi-FI" altLang="ja-JP" sz="1400" dirty="0"/>
          </a:p>
          <a:p>
            <a:pPr>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May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ELECTRONIC PLENARY, July 10-15, 2022, Sheraton Le Centre Montreal Canada</a:t>
            </a:r>
          </a:p>
          <a:p>
            <a:pPr marL="0" indent="0">
              <a:buNone/>
            </a:pPr>
            <a:endParaRPr kumimoji="1" lang="en-US" altLang="ja-JP" sz="1800" dirty="0"/>
          </a:p>
          <a:p>
            <a:pPr marL="0" indent="0">
              <a:buNone/>
            </a:pPr>
            <a:r>
              <a:rPr kumimoji="1" lang="en-US" altLang="ja-JP" sz="1800" dirty="0"/>
              <a:t>Due to the ongoing COVID-19 pandemic, the July 2022 IEEE 802 Plenary will be held in hybrid face-to-face and electronically.  </a:t>
            </a:r>
          </a:p>
          <a:p>
            <a:pPr marL="0" indent="0">
              <a:buNone/>
            </a:pPr>
            <a:endParaRPr kumimoji="1" lang="en-US" altLang="ja-JP" sz="1800" dirty="0"/>
          </a:p>
          <a:p>
            <a:pPr marL="0" indent="0">
              <a:buNone/>
            </a:pPr>
            <a:r>
              <a:rPr kumimoji="1" lang="en-US" altLang="ja-JP" sz="1800" dirty="0"/>
              <a:t>The dates and times of specific WG and TAG meetings will be provided by the Working Group Chairs.  Information is available at https://ieee802.org/802tele_calendar.html </a:t>
            </a:r>
          </a:p>
          <a:p>
            <a:pPr marL="0" indent="0">
              <a:buNone/>
            </a:pPr>
            <a:endParaRPr kumimoji="1" lang="en-US" altLang="ja-JP" sz="1800" dirty="0"/>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lang="en-US" altLang="ja-JP" sz="2400" b="1" dirty="0"/>
              <a:t>T</a:t>
            </a:r>
            <a:r>
              <a:rPr kumimoji="1" lang="en-US" altLang="ja-JP" sz="2400" b="1" dirty="0"/>
              <a:t>G15.6a will hold three sessions in July meeting</a:t>
            </a:r>
            <a:r>
              <a:rPr lang="en-US" altLang="ja-JP" sz="2400" b="1" dirty="0"/>
              <a:t> while one joint session with 4ab and 14.</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i="1" dirty="0"/>
              <a:t>July Meeting</a:t>
            </a:r>
            <a:endParaRPr kumimoji="1" lang="ja-JP" altLang="en-US" i="1"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May 2022</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18484</TotalTime>
  <Words>1692</Words>
  <Application>Microsoft Office PowerPoint</Application>
  <PresentationFormat>画面に合わせる (4:3)</PresentationFormat>
  <Paragraphs>202</Paragraphs>
  <Slides>11</Slides>
  <Notes>6</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11</vt:i4>
      </vt:variant>
    </vt:vector>
  </HeadingPairs>
  <TitlesOfParts>
    <vt:vector size="20" baseType="lpstr">
      <vt:lpstr>ＭＳ Ｐゴシック</vt:lpstr>
      <vt:lpstr>ＭＳ ゴシック</vt:lpstr>
      <vt:lpstr>Verdana-Bold</vt:lpstr>
      <vt:lpstr>游ゴシック</vt:lpstr>
      <vt:lpstr>Arial</vt:lpstr>
      <vt:lpstr>Calibri</vt:lpstr>
      <vt:lpstr>Times New Roman</vt:lpstr>
      <vt:lpstr>Verdana</vt:lpstr>
      <vt:lpstr>IEEE-P802_15</vt:lpstr>
      <vt:lpstr>PowerPoint プレゼンテーション</vt:lpstr>
      <vt:lpstr>IEEE 802.15 TG6a   Closing Report  Virtual Interim Meeting May 18th, 2022  Ryuji Kohno Yokohama National University(YNU), YRP International Alliance Institute(YRP-IAI) </vt:lpstr>
      <vt:lpstr>Objectives of TG15.6a – Enhanced Dependability Body Area Network (ED-BAN)</vt:lpstr>
      <vt:lpstr>TG15.6a  Session Schedule for 10-18th, May 2022</vt:lpstr>
      <vt:lpstr>TG15.6a  Session Schedule for 10-18th May, 2022</vt:lpstr>
      <vt:lpstr>PowerPoint プレゼンテーション</vt:lpstr>
      <vt:lpstr>Agenda items for the week</vt:lpstr>
      <vt:lpstr>Contributions</vt:lpstr>
      <vt:lpstr>July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189</cp:revision>
  <dcterms:created xsi:type="dcterms:W3CDTF">2018-03-06T17:15:04Z</dcterms:created>
  <dcterms:modified xsi:type="dcterms:W3CDTF">2022-05-18T03:46:42Z</dcterms:modified>
</cp:coreProperties>
</file>