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7"/>
  </p:notesMasterIdLst>
  <p:handoutMasterIdLst>
    <p:handoutMasterId r:id="rId18"/>
  </p:handoutMasterIdLst>
  <p:sldIdLst>
    <p:sldId id="259" r:id="rId5"/>
    <p:sldId id="258" r:id="rId6"/>
    <p:sldId id="295" r:id="rId7"/>
    <p:sldId id="375" r:id="rId8"/>
    <p:sldId id="376" r:id="rId9"/>
    <p:sldId id="377" r:id="rId10"/>
    <p:sldId id="378" r:id="rId11"/>
    <p:sldId id="379" r:id="rId12"/>
    <p:sldId id="380" r:id="rId13"/>
    <p:sldId id="381" r:id="rId14"/>
    <p:sldId id="382" r:id="rId15"/>
    <p:sldId id="35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90EDBD-C33E-4351-B950-73160EB98DD4}" v="5" dt="2022-05-17T01:38:48.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15" d="100"/>
          <a:sy n="115"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4C886F2A-21EE-4E9F-A9E5-68697E1AD657}" type="datetime1">
              <a:rPr lang="en-US" altLang="en-US" smtClean="0"/>
              <a:t>5/16/2022</a:t>
            </a:fld>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&lt;Zhenzhen Ye and Yongsen Ma&gt;, &lt;Red Point Positioning&gt;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07CF66B-D0CA-43CC-8AF2-7499B02957CD}" type="datetime1">
              <a:rPr lang="en-US" altLang="en-US" smtClean="0"/>
              <a:t>5/16/2022</a:t>
            </a:fld>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&lt;Zhenzhen Ye and Yongsen Ma&gt;, &lt;Red Point Positioning&gt;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1C87420-D331-465C-BAB1-561E378EF59F}" type="datetime1">
              <a:rPr lang="en-US" altLang="en-US" smtClean="0"/>
              <a:t>5/16/2022</a:t>
            </a:fld>
            <a:endParaRPr lang="en-US" altLang="en-US"/>
          </a:p>
        </p:txBody>
      </p:sp>
      <p:sp>
        <p:nvSpPr>
          <p:cNvPr id="5" name="Footer Placeholder 4"/>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E6B806-067C-40D3-B1B0-027AEC484631}" type="datetime1">
              <a:rPr lang="en-US" altLang="en-US" smtClean="0"/>
              <a:t>5/16/2022</a:t>
            </a:fld>
            <a:endParaRPr lang="en-US" altLang="en-US"/>
          </a:p>
        </p:txBody>
      </p:sp>
      <p:sp>
        <p:nvSpPr>
          <p:cNvPr id="5" name="Footer Placeholder 4"/>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567A9B-CE8A-41E3-A6CE-C98919E208CD}" type="datetime1">
              <a:rPr lang="en-US" altLang="en-US" smtClean="0"/>
              <a:t>5/16/2022</a:t>
            </a:fld>
            <a:endParaRPr lang="en-US" altLang="en-US"/>
          </a:p>
        </p:txBody>
      </p:sp>
      <p:sp>
        <p:nvSpPr>
          <p:cNvPr id="5" name="Footer Placeholder 4"/>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0FC18D3-E162-4088-92A6-81173B83369E}" type="datetime1">
              <a:rPr lang="en-US" altLang="en-US" smtClean="0"/>
              <a:t>5/16/2022</a:t>
            </a:fld>
            <a:endParaRPr lang="en-US" altLang="en-US"/>
          </a:p>
        </p:txBody>
      </p:sp>
      <p:sp>
        <p:nvSpPr>
          <p:cNvPr id="5" name="Footer Placeholder 4"/>
          <p:cNvSpPr>
            <a:spLocks noGrp="1"/>
          </p:cNvSpPr>
          <p:nvPr>
            <p:ph type="ftr" sz="quarter" idx="11"/>
          </p:nvPr>
        </p:nvSpPr>
        <p:spPr>
          <a:xfrm>
            <a:off x="5220072" y="6475413"/>
            <a:ext cx="3390528" cy="182562"/>
          </a:xfrm>
        </p:spPr>
        <p:txBody>
          <a:bodyPr/>
          <a:lstStyle>
            <a:lvl1pPr>
              <a:defRPr/>
            </a:lvl1pPr>
          </a:lstStyle>
          <a:p>
            <a:r>
              <a:rPr lang="fr-FR" altLang="en-US"/>
              <a:t>Z. Ye, Y. Ma, S. Zeisberg, J.-M. Andre</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F0EB572-DC0E-4176-8BE7-416AC883E362}" type="datetime1">
              <a:rPr lang="en-US" altLang="en-US" smtClean="0"/>
              <a:t>5/16/2022</a:t>
            </a:fld>
            <a:endParaRPr lang="en-US" altLang="en-US"/>
          </a:p>
        </p:txBody>
      </p:sp>
      <p:sp>
        <p:nvSpPr>
          <p:cNvPr id="5" name="Footer Placeholder 4"/>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6AB5B805-F4C6-498D-83D3-5464F2CBB718}" type="datetime1">
              <a:rPr lang="en-US" altLang="en-US" smtClean="0"/>
              <a:t>5/16/2022</a:t>
            </a:fld>
            <a:endParaRPr lang="en-US" altLang="en-US"/>
          </a:p>
        </p:txBody>
      </p:sp>
      <p:sp>
        <p:nvSpPr>
          <p:cNvPr id="6" name="Footer Placeholder 5"/>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6038C46F-C12C-4CC2-9821-D4A6DD730EC9}" type="datetime1">
              <a:rPr lang="en-US" altLang="en-US" smtClean="0"/>
              <a:t>5/16/2022</a:t>
            </a:fld>
            <a:endParaRPr lang="en-US" altLang="en-US"/>
          </a:p>
        </p:txBody>
      </p:sp>
      <p:sp>
        <p:nvSpPr>
          <p:cNvPr id="8" name="Footer Placeholder 7"/>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D619EA5-A88F-4325-9B3F-76BF50B8C0BA}" type="datetime1">
              <a:rPr lang="en-US" altLang="en-US" smtClean="0"/>
              <a:t>5/16/2022</a:t>
            </a:fld>
            <a:endParaRPr lang="en-US" altLang="en-US"/>
          </a:p>
        </p:txBody>
      </p:sp>
      <p:sp>
        <p:nvSpPr>
          <p:cNvPr id="4" name="Footer Placeholder 3"/>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330AD8A-78A2-4486-BF2B-7EB9F3FD67C2}" type="datetime1">
              <a:rPr lang="en-US" altLang="en-US" smtClean="0"/>
              <a:t>5/16/2022</a:t>
            </a:fld>
            <a:endParaRPr lang="en-US" altLang="en-US" dirty="0"/>
          </a:p>
        </p:txBody>
      </p:sp>
      <p:sp>
        <p:nvSpPr>
          <p:cNvPr id="3" name="Footer Placeholder 2"/>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C167BF4-A37E-4182-A2D7-01CA60F920F5}" type="datetime1">
              <a:rPr lang="en-US" altLang="en-US" smtClean="0"/>
              <a:t>5/16/2022</a:t>
            </a:fld>
            <a:endParaRPr lang="en-US" altLang="en-US"/>
          </a:p>
        </p:txBody>
      </p:sp>
      <p:sp>
        <p:nvSpPr>
          <p:cNvPr id="6" name="Footer Placeholder 5"/>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2E0E3A6-5677-424B-A35C-96CE6B57EE7C}" type="datetime1">
              <a:rPr lang="en-US" altLang="en-US" smtClean="0"/>
              <a:t>5/16/2022</a:t>
            </a:fld>
            <a:endParaRPr lang="en-US" altLang="en-US"/>
          </a:p>
        </p:txBody>
      </p:sp>
      <p:sp>
        <p:nvSpPr>
          <p:cNvPr id="6" name="Footer Placeholder 5"/>
          <p:cNvSpPr>
            <a:spLocks noGrp="1"/>
          </p:cNvSpPr>
          <p:nvPr>
            <p:ph type="ftr" sz="quarter" idx="11"/>
          </p:nvPr>
        </p:nvSpPr>
        <p:spPr/>
        <p:txBody>
          <a:bodyPr/>
          <a:lstStyle>
            <a:lvl1pPr>
              <a:defRPr/>
            </a:lvl1pPr>
          </a:lstStyle>
          <a:p>
            <a:r>
              <a:rPr lang="fr-FR" altLang="en-US"/>
              <a:t>Z. Ye, Y. Ma, S. Zeisberg, J.-M. Andre</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0172FD63-0CCF-4844-AD76-046FAFF33DAF}" type="datetime1">
              <a:rPr lang="en-US" altLang="en-US" smtClean="0"/>
              <a:t>5/16/2022</a:t>
            </a:fld>
            <a:endParaRPr lang="en-US" altLang="en-US"/>
          </a:p>
        </p:txBody>
      </p:sp>
      <p:sp>
        <p:nvSpPr>
          <p:cNvPr id="1029" name="Rectangle 5"/>
          <p:cNvSpPr>
            <a:spLocks noGrp="1" noChangeArrowheads="1"/>
          </p:cNvSpPr>
          <p:nvPr>
            <p:ph type="ftr" sz="quarter" idx="3"/>
          </p:nvPr>
        </p:nvSpPr>
        <p:spPr bwMode="auto">
          <a:xfrm>
            <a:off x="5292080" y="6475412"/>
            <a:ext cx="33185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en-US"/>
              <a:t>Z. Ye, Y. Ma, S. Zeisberg, J.-M. Andre</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a:t>&lt;</a:t>
            </a:r>
            <a:r>
              <a:rPr lang="en-US" sz="1400" b="1"/>
              <a:t>15-22-0298-00-04ab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fld id="{28076991-FAD5-4936-90E7-508B61B95152}" type="datetime1">
              <a:rPr lang="en-US" altLang="en-US" smtClean="0"/>
              <a:t>5/16/2022</a:t>
            </a:fld>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fr-FR" altLang="en-US" dirty="0">
                <a:solidFill>
                  <a:schemeClr val="accent2"/>
                </a:solidFill>
              </a:rPr>
              <a:t>Z. Ye, Y. Ma, S. </a:t>
            </a:r>
            <a:r>
              <a:rPr lang="fr-FR" altLang="en-US" dirty="0" err="1">
                <a:solidFill>
                  <a:schemeClr val="accent2"/>
                </a:solidFill>
              </a:rPr>
              <a:t>Zeisberg</a:t>
            </a:r>
            <a:r>
              <a:rPr lang="fr-FR" altLang="en-US" dirty="0">
                <a:solidFill>
                  <a:schemeClr val="accent2"/>
                </a:solidFill>
              </a:rPr>
              <a:t>, J.-M. </a:t>
            </a:r>
            <a:r>
              <a:rPr lang="fr-FR" altLang="en-US" dirty="0" err="1">
                <a:solidFill>
                  <a:schemeClr val="accent2"/>
                </a:solidFill>
              </a:rPr>
              <a:t>Andre</a:t>
            </a:r>
            <a:endParaRPr lang="en-US" altLang="en-US" dirty="0">
              <a:solidFill>
                <a:schemeClr val="accent2"/>
              </a:solidFill>
            </a:endParaRP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395536" y="609600"/>
            <a:ext cx="849694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[Converging Downlink TDOA (DL-TDOA) Location Service Proposals </a:t>
            </a:r>
            <a:r>
              <a:rPr lang="en-US" altLang="en-US" sz="1600"/>
              <a:t>in 802.15]</a:t>
            </a:r>
            <a:r>
              <a:rPr lang="en-US" altLang="en-US" sz="1600" dirty="0"/>
              <a:t>	</a:t>
            </a:r>
          </a:p>
          <a:p>
            <a:r>
              <a:rPr lang="en-US" altLang="en-US" sz="1600" b="1" dirty="0"/>
              <a:t>Date Submitted: </a:t>
            </a:r>
            <a:r>
              <a:rPr lang="en-US" altLang="en-US" sz="1600" dirty="0"/>
              <a:t>[16th May 2022]	</a:t>
            </a:r>
          </a:p>
          <a:p>
            <a:r>
              <a:rPr lang="en-US" altLang="en-US" sz="1600" b="1" dirty="0"/>
              <a:t>Source:</a:t>
            </a:r>
            <a:r>
              <a:rPr lang="en-US" altLang="en-US" sz="1600" dirty="0"/>
              <a:t> [Zhenzhen Ye and Yongsen Ma] Company [Red Point Positioning], [Sven Zeisberg] Company [</a:t>
            </a:r>
            <a:r>
              <a:rPr lang="en-US" altLang="en-US" sz="1600" dirty="0" err="1"/>
              <a:t>Zigpos</a:t>
            </a:r>
            <a:r>
              <a:rPr lang="en-US" altLang="en-US" sz="1600" dirty="0"/>
              <a:t>], [Jean-Marie Andre] Company [ST microelectronics] 	</a:t>
            </a:r>
          </a:p>
          <a:p>
            <a:pPr>
              <a:spcBef>
                <a:spcPts val="600"/>
              </a:spcBef>
              <a:spcAft>
                <a:spcPts val="600"/>
              </a:spcAft>
            </a:pPr>
            <a:r>
              <a:rPr lang="en-US" altLang="en-US" sz="1600" b="1" dirty="0"/>
              <a:t>Re:</a:t>
            </a:r>
            <a:r>
              <a:rPr lang="en-US" altLang="en-US" sz="1600" dirty="0"/>
              <a:t> Call for contributions to TG15.4ab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A542C96-99C1-487C-AC4D-CBA0CB172F98}"/>
              </a:ext>
            </a:extLst>
          </p:cNvPr>
          <p:cNvSpPr>
            <a:spLocks noGrp="1"/>
          </p:cNvSpPr>
          <p:nvPr>
            <p:ph type="title"/>
          </p:nvPr>
        </p:nvSpPr>
        <p:spPr/>
        <p:txBody>
          <a:bodyPr/>
          <a:lstStyle/>
          <a:p>
            <a:r>
              <a:rPr lang="en-US" sz="3200" dirty="0"/>
              <a:t>Next </a:t>
            </a:r>
            <a:r>
              <a:rPr lang="en-US" sz="3200" dirty="0">
                <a:solidFill>
                  <a:schemeClr val="tx1"/>
                </a:solidFill>
              </a:rPr>
              <a:t>Steps</a:t>
            </a:r>
          </a:p>
        </p:txBody>
      </p:sp>
      <p:sp>
        <p:nvSpPr>
          <p:cNvPr id="9" name="Content Placeholder 8">
            <a:extLst>
              <a:ext uri="{FF2B5EF4-FFF2-40B4-BE49-F238E27FC236}">
                <a16:creationId xmlns:a16="http://schemas.microsoft.com/office/drawing/2014/main" id="{A038601C-DF23-4DE4-B621-F8E345D2CAA3}"/>
              </a:ext>
            </a:extLst>
          </p:cNvPr>
          <p:cNvSpPr>
            <a:spLocks noGrp="1"/>
          </p:cNvSpPr>
          <p:nvPr>
            <p:ph idx="1"/>
          </p:nvPr>
        </p:nvSpPr>
        <p:spPr>
          <a:xfrm>
            <a:off x="685800" y="1628800"/>
            <a:ext cx="7772400" cy="4608512"/>
          </a:xfrm>
        </p:spPr>
        <p:txBody>
          <a:bodyPr>
            <a:normAutofit fontScale="70000" lnSpcReduction="20000"/>
          </a:bodyPr>
          <a:lstStyle/>
          <a:p>
            <a:r>
              <a:rPr lang="en-US" dirty="0"/>
              <a:t>How to extend the IEEE 15.4 toolbox enabling these two designs?</a:t>
            </a:r>
          </a:p>
          <a:p>
            <a:endParaRPr lang="en-US" dirty="0"/>
          </a:p>
          <a:p>
            <a:pPr marL="457200" lvl="1" indent="0">
              <a:buNone/>
            </a:pPr>
            <a:r>
              <a:rPr lang="en-US" dirty="0"/>
              <a:t>1. Block structure alignment options: </a:t>
            </a:r>
          </a:p>
          <a:p>
            <a:pPr lvl="2"/>
            <a:r>
              <a:rPr lang="en-US" dirty="0"/>
              <a:t>Example a): try to fit [5-6] into [2-3] approach: BOP = </a:t>
            </a:r>
            <a:r>
              <a:rPr lang="en-US" dirty="0" err="1"/>
              <a:t>xRCP</a:t>
            </a:r>
            <a:r>
              <a:rPr lang="en-US" dirty="0"/>
              <a:t>, CFP = INIT (for DL-TDOA, with flexible ranging slot configuration in a ranging round, # of slots&gt;=1), CAP = RSP</a:t>
            </a:r>
            <a:endParaRPr lang="en-US" strike="sngStrike" dirty="0"/>
          </a:p>
          <a:p>
            <a:pPr lvl="3"/>
            <a:r>
              <a:rPr lang="en-US" dirty="0"/>
              <a:t># of slots &gt;=2: the scheme with anchors grouped as pairs or clusters [2-3]</a:t>
            </a:r>
          </a:p>
          <a:p>
            <a:pPr lvl="3"/>
            <a:r>
              <a:rPr lang="en-US" dirty="0"/>
              <a:t>CAP to support scheduling mode as that in RSP</a:t>
            </a:r>
          </a:p>
          <a:p>
            <a:pPr marL="1200150" lvl="3" indent="0">
              <a:buNone/>
            </a:pPr>
            <a:endParaRPr lang="en-US" dirty="0"/>
          </a:p>
          <a:p>
            <a:pPr lvl="2"/>
            <a:r>
              <a:rPr lang="en-US" dirty="0"/>
              <a:t>Example b): try to fit [2-3] into [5-6] approach: </a:t>
            </a:r>
            <a:r>
              <a:rPr lang="en-US" dirty="0" err="1"/>
              <a:t>xRCP</a:t>
            </a:r>
            <a:r>
              <a:rPr lang="en-US" dirty="0"/>
              <a:t> are carrying block/round org contents (in case no OOB avail.) as the BOP, the INIT carry several slots for several pairs or cluster anchors and the RSP may be extended to allow anchor Tx as that in CAP</a:t>
            </a:r>
          </a:p>
          <a:p>
            <a:pPr lvl="2"/>
            <a:endParaRPr lang="en-US" dirty="0"/>
          </a:p>
          <a:p>
            <a:pPr lvl="2"/>
            <a:r>
              <a:rPr lang="en-US" dirty="0"/>
              <a:t>…further discussion and harmonization</a:t>
            </a:r>
          </a:p>
        </p:txBody>
      </p:sp>
      <p:sp>
        <p:nvSpPr>
          <p:cNvPr id="5" name="Date Placeholder 4">
            <a:extLst>
              <a:ext uri="{FF2B5EF4-FFF2-40B4-BE49-F238E27FC236}">
                <a16:creationId xmlns:a16="http://schemas.microsoft.com/office/drawing/2014/main" id="{6F31A89F-4239-4E51-A7D8-8D2E2F32A25E}"/>
              </a:ext>
            </a:extLst>
          </p:cNvPr>
          <p:cNvSpPr>
            <a:spLocks noGrp="1"/>
          </p:cNvSpPr>
          <p:nvPr>
            <p:ph type="dt" sz="half" idx="10"/>
          </p:nvPr>
        </p:nvSpPr>
        <p:spPr/>
        <p:txBody>
          <a:bodyPr/>
          <a:lstStyle/>
          <a:p>
            <a:fld id="{505EA48E-69DA-4DDB-B815-B378EB1B99C2}" type="datetime1">
              <a:rPr lang="en-US" altLang="en-US" smtClean="0"/>
              <a:t>5/16/2022</a:t>
            </a:fld>
            <a:endParaRPr lang="en-US" altLang="en-US"/>
          </a:p>
        </p:txBody>
      </p:sp>
      <p:sp>
        <p:nvSpPr>
          <p:cNvPr id="6" name="Footer Placeholder 5">
            <a:extLst>
              <a:ext uri="{FF2B5EF4-FFF2-40B4-BE49-F238E27FC236}">
                <a16:creationId xmlns:a16="http://schemas.microsoft.com/office/drawing/2014/main" id="{55598EDA-0455-469E-BC40-92F81A7F3690}"/>
              </a:ext>
            </a:extLst>
          </p:cNvPr>
          <p:cNvSpPr>
            <a:spLocks noGrp="1"/>
          </p:cNvSpPr>
          <p:nvPr>
            <p:ph type="ftr" sz="quarter" idx="11"/>
          </p:nvPr>
        </p:nvSpPr>
        <p:spPr/>
        <p:txBody>
          <a:bodyPr/>
          <a:lstStyle/>
          <a:p>
            <a:r>
              <a:rPr lang="fr-FR" altLang="en-US"/>
              <a:t>Z. Ye, Y. Ma, S. Zeisberg, J.-M. Andre</a:t>
            </a:r>
            <a:endParaRPr lang="en-US" altLang="en-US"/>
          </a:p>
        </p:txBody>
      </p:sp>
      <p:sp>
        <p:nvSpPr>
          <p:cNvPr id="7" name="Slide Number Placeholder 6">
            <a:extLst>
              <a:ext uri="{FF2B5EF4-FFF2-40B4-BE49-F238E27FC236}">
                <a16:creationId xmlns:a16="http://schemas.microsoft.com/office/drawing/2014/main" id="{A23A7CF6-2692-45DE-9BA1-CE7F2E6598D4}"/>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10</a:t>
            </a:fld>
            <a:endParaRPr lang="en-US" altLang="en-US"/>
          </a:p>
        </p:txBody>
      </p:sp>
    </p:spTree>
    <p:extLst>
      <p:ext uri="{BB962C8B-B14F-4D97-AF65-F5344CB8AC3E}">
        <p14:creationId xmlns:p14="http://schemas.microsoft.com/office/powerpoint/2010/main" val="3330414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2866-DEC9-4816-A678-5BC7AA5297FE}"/>
              </a:ext>
            </a:extLst>
          </p:cNvPr>
          <p:cNvSpPr>
            <a:spLocks noGrp="1"/>
          </p:cNvSpPr>
          <p:nvPr>
            <p:ph type="title"/>
          </p:nvPr>
        </p:nvSpPr>
        <p:spPr/>
        <p:txBody>
          <a:bodyPr/>
          <a:lstStyle/>
          <a:p>
            <a:r>
              <a:rPr lang="en-US" dirty="0"/>
              <a:t>Next Ste</a:t>
            </a:r>
            <a:r>
              <a:rPr lang="en-US" dirty="0">
                <a:solidFill>
                  <a:schemeClr val="tx1"/>
                </a:solidFill>
              </a:rPr>
              <a:t>ps</a:t>
            </a:r>
            <a:r>
              <a:rPr lang="en-US" dirty="0"/>
              <a:t> (Cont’d)</a:t>
            </a:r>
          </a:p>
        </p:txBody>
      </p:sp>
      <p:sp>
        <p:nvSpPr>
          <p:cNvPr id="4" name="Date Placeholder 3">
            <a:extLst>
              <a:ext uri="{FF2B5EF4-FFF2-40B4-BE49-F238E27FC236}">
                <a16:creationId xmlns:a16="http://schemas.microsoft.com/office/drawing/2014/main" id="{62925097-DAF7-42B9-A359-9C9CE34F6078}"/>
              </a:ext>
            </a:extLst>
          </p:cNvPr>
          <p:cNvSpPr>
            <a:spLocks noGrp="1"/>
          </p:cNvSpPr>
          <p:nvPr>
            <p:ph type="dt" sz="half" idx="10"/>
          </p:nvPr>
        </p:nvSpPr>
        <p:spPr/>
        <p:txBody>
          <a:bodyPr/>
          <a:lstStyle/>
          <a:p>
            <a:fld id="{47C81ED1-1A53-4195-8D6D-1C8CBEB631AA}" type="datetime1">
              <a:rPr lang="en-US" altLang="en-US" smtClean="0"/>
              <a:t>5/16/2022</a:t>
            </a:fld>
            <a:endParaRPr lang="en-US" altLang="en-US"/>
          </a:p>
        </p:txBody>
      </p:sp>
      <p:sp>
        <p:nvSpPr>
          <p:cNvPr id="5" name="Footer Placeholder 4">
            <a:extLst>
              <a:ext uri="{FF2B5EF4-FFF2-40B4-BE49-F238E27FC236}">
                <a16:creationId xmlns:a16="http://schemas.microsoft.com/office/drawing/2014/main" id="{282B09AA-4013-44C4-B153-2A2F179F54FE}"/>
              </a:ext>
            </a:extLst>
          </p:cNvPr>
          <p:cNvSpPr>
            <a:spLocks noGrp="1"/>
          </p:cNvSpPr>
          <p:nvPr>
            <p:ph type="ftr" sz="quarter" idx="11"/>
          </p:nvPr>
        </p:nvSpPr>
        <p:spPr/>
        <p:txBody>
          <a:bodyPr/>
          <a:lstStyle/>
          <a:p>
            <a:r>
              <a:rPr lang="fr-FR" altLang="en-US"/>
              <a:t>Z. Ye, Y. Ma, S. Zeisberg, J.-M. Andre</a:t>
            </a:r>
            <a:endParaRPr lang="en-US" altLang="en-US"/>
          </a:p>
        </p:txBody>
      </p:sp>
      <p:sp>
        <p:nvSpPr>
          <p:cNvPr id="6" name="Slide Number Placeholder 5">
            <a:extLst>
              <a:ext uri="{FF2B5EF4-FFF2-40B4-BE49-F238E27FC236}">
                <a16:creationId xmlns:a16="http://schemas.microsoft.com/office/drawing/2014/main" id="{7B2EAD3F-0E71-413F-90C3-B31F311445D7}"/>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a:p>
        </p:txBody>
      </p:sp>
      <p:sp>
        <p:nvSpPr>
          <p:cNvPr id="7" name="Content Placeholder 8">
            <a:extLst>
              <a:ext uri="{FF2B5EF4-FFF2-40B4-BE49-F238E27FC236}">
                <a16:creationId xmlns:a16="http://schemas.microsoft.com/office/drawing/2014/main" id="{A038601C-DF23-4DE4-B621-F8E345D2CAA3}"/>
              </a:ext>
            </a:extLst>
          </p:cNvPr>
          <p:cNvSpPr txBox="1">
            <a:spLocks/>
          </p:cNvSpPr>
          <p:nvPr/>
        </p:nvSpPr>
        <p:spPr bwMode="auto">
          <a:xfrm>
            <a:off x="723900" y="1793080"/>
            <a:ext cx="7772400" cy="44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kern="0" dirty="0"/>
              <a:t>How to extend the IEEE 15.4 toolbox enabling these two designs?</a:t>
            </a:r>
          </a:p>
          <a:p>
            <a:endParaRPr lang="en-US" kern="0" dirty="0"/>
          </a:p>
          <a:p>
            <a:pPr marL="457200" lvl="1" indent="0">
              <a:buFontTx/>
              <a:buNone/>
            </a:pPr>
            <a:r>
              <a:rPr lang="en-US" kern="0" dirty="0"/>
              <a:t>2. IE design considerations </a:t>
            </a:r>
          </a:p>
          <a:p>
            <a:pPr lvl="2"/>
            <a:r>
              <a:rPr lang="en-US" dirty="0"/>
              <a:t>Information in header IE or payload IE section split</a:t>
            </a:r>
          </a:p>
          <a:p>
            <a:pPr lvl="2"/>
            <a:r>
              <a:rPr lang="en-US" kern="0" dirty="0"/>
              <a:t>A few bigger IEs vs a </a:t>
            </a:r>
            <a:r>
              <a:rPr lang="en-US" dirty="0"/>
              <a:t>set of “small” IEs</a:t>
            </a:r>
            <a:endParaRPr lang="en-US" kern="0" dirty="0"/>
          </a:p>
          <a:p>
            <a:pPr lvl="2"/>
            <a:r>
              <a:rPr lang="en-US" dirty="0"/>
              <a:t>Possible alignment with concurrent work in other standard forums</a:t>
            </a:r>
          </a:p>
          <a:p>
            <a:pPr lvl="2"/>
            <a:r>
              <a:rPr lang="en-US" dirty="0" err="1"/>
              <a:t>OoB</a:t>
            </a:r>
            <a:r>
              <a:rPr lang="en-US" dirty="0"/>
              <a:t> and IB Options to support other ongoing TG4ab initiatives [8, 9, 10]</a:t>
            </a:r>
          </a:p>
          <a:p>
            <a:pPr lvl="2"/>
            <a:r>
              <a:rPr lang="en-US" dirty="0"/>
              <a:t>…further discussion and harmonization</a:t>
            </a:r>
          </a:p>
          <a:p>
            <a:pPr lvl="2"/>
            <a:endParaRPr lang="en-US" dirty="0"/>
          </a:p>
          <a:p>
            <a:pPr marL="457200" lvl="1" indent="0">
              <a:buFontTx/>
              <a:buNone/>
            </a:pPr>
            <a:r>
              <a:rPr lang="en-US" kern="0" dirty="0"/>
              <a:t>3.  Conclusion:</a:t>
            </a:r>
          </a:p>
          <a:p>
            <a:pPr lvl="2"/>
            <a:r>
              <a:rPr lang="en-US" dirty="0"/>
              <a:t>a common framework based on extending 15.4(z) supporting both designs seems possible</a:t>
            </a:r>
          </a:p>
          <a:p>
            <a:pPr lvl="2"/>
            <a:r>
              <a:rPr lang="en-US" kern="0" dirty="0"/>
              <a:t>(further) examples/options need to be discussed and evaluated</a:t>
            </a:r>
            <a:endParaRPr lang="en-US" dirty="0"/>
          </a:p>
          <a:p>
            <a:pPr lvl="2"/>
            <a:endParaRPr lang="en-US" kern="0" dirty="0">
              <a:solidFill>
                <a:srgbClr val="FF0000"/>
              </a:solidFill>
            </a:endParaRPr>
          </a:p>
        </p:txBody>
      </p:sp>
    </p:spTree>
    <p:extLst>
      <p:ext uri="{BB962C8B-B14F-4D97-AF65-F5344CB8AC3E}">
        <p14:creationId xmlns:p14="http://schemas.microsoft.com/office/powerpoint/2010/main" val="1432433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1311-537A-47BA-9883-33A4AEFEB49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00512AB-A52E-42C1-AE2B-89709F8A0787}"/>
              </a:ext>
            </a:extLst>
          </p:cNvPr>
          <p:cNvSpPr>
            <a:spLocks noGrp="1"/>
          </p:cNvSpPr>
          <p:nvPr>
            <p:ph idx="1"/>
          </p:nvPr>
        </p:nvSpPr>
        <p:spPr>
          <a:xfrm>
            <a:off x="539552" y="1700808"/>
            <a:ext cx="7772400" cy="4494213"/>
          </a:xfrm>
        </p:spPr>
        <p:txBody>
          <a:bodyPr>
            <a:normAutofit fontScale="70000" lnSpcReduction="20000"/>
          </a:bodyPr>
          <a:lstStyle/>
          <a:p>
            <a:pPr marL="914400" lvl="1" indent="-457200">
              <a:buFont typeface="+mj-lt"/>
              <a:buAutoNum type="arabicPeriod"/>
            </a:pPr>
            <a:r>
              <a:rPr lang="en-US" sz="1800" dirty="0"/>
              <a:t>Zhenzhen Ye (Redpoint): Reverse TDOA Applications and Technical Characteristics. IEEE 15-21-0223-00-04ab, 2021-04-27, IEEE 802.15 TG4ab</a:t>
            </a:r>
          </a:p>
          <a:p>
            <a:pPr marL="914400" lvl="1" indent="-457200">
              <a:buFont typeface="+mj-lt"/>
              <a:buAutoNum type="arabicPeriod"/>
            </a:pPr>
            <a:r>
              <a:rPr lang="en-US" sz="1800" dirty="0"/>
              <a:t>Zhenzhen Ye (Redpoint): Downlink TDOA (DL-TDOA) Location Service in 802.15. IEEE 15-21-0488-00-04ab, 2021-09-15, IEEE 802.15 TG4ab</a:t>
            </a:r>
          </a:p>
          <a:p>
            <a:pPr marL="914400" lvl="1" indent="-457200">
              <a:buFont typeface="+mj-lt"/>
              <a:buAutoNum type="arabicPeriod"/>
            </a:pPr>
            <a:r>
              <a:rPr lang="en-US" sz="1800" dirty="0"/>
              <a:t>Yongsen Ma, Zhenzhen Ye (Redpoint): Beacon and Ranging Frames to Support Downlink TDOA (DL-TDOA) Location Service in 802.15. IEEE 15-21-0616-01-04ab, 2021-11-16, IEEE 802.15 TG4ab</a:t>
            </a:r>
          </a:p>
          <a:p>
            <a:pPr marL="914400" lvl="1" indent="-457200">
              <a:buFont typeface="+mj-lt"/>
              <a:buAutoNum type="arabicPeriod"/>
            </a:pPr>
            <a:r>
              <a:rPr lang="en-US" sz="1800" dirty="0"/>
              <a:t>Sven </a:t>
            </a:r>
            <a:r>
              <a:rPr lang="en-US" sz="1800" dirty="0" err="1"/>
              <a:t>Zeisberg</a:t>
            </a:r>
            <a:r>
              <a:rPr lang="en-US" sz="1800" dirty="0"/>
              <a:t>, Jean-Marie André: 802.15.4z upgrade requirements for larger industrial scenarios. IEEE 15-21-0066-00-04ab, 2021-01-20, IEEE 802.15 SG4ab</a:t>
            </a:r>
          </a:p>
          <a:p>
            <a:pPr marL="914400" lvl="1" indent="-457200">
              <a:buFont typeface="+mj-lt"/>
              <a:buAutoNum type="arabicPeriod"/>
            </a:pPr>
            <a:r>
              <a:rPr lang="en-US" sz="1800" dirty="0"/>
              <a:t>Jean-Marie André, Sven </a:t>
            </a:r>
            <a:r>
              <a:rPr lang="en-US" sz="1800" dirty="0" err="1"/>
              <a:t>Zeisberg</a:t>
            </a:r>
            <a:r>
              <a:rPr lang="en-US" sz="1800" dirty="0"/>
              <a:t>: DL-TDOA positioning TDMA scheme. IEEE 15-21-0530-00-04ab, 2021-10-19,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TDMA scheme enabling industrial DL-</a:t>
            </a:r>
            <a:r>
              <a:rPr lang="en-US" sz="1800" dirty="0" err="1"/>
              <a:t>TDoA</a:t>
            </a:r>
            <a:r>
              <a:rPr lang="en-US" sz="1800" dirty="0"/>
              <a:t> and UL-</a:t>
            </a:r>
            <a:r>
              <a:rPr lang="en-US" sz="1800" dirty="0" err="1"/>
              <a:t>TDoA</a:t>
            </a:r>
            <a:r>
              <a:rPr lang="en-US" sz="1800" dirty="0"/>
              <a:t> scenarios. IEEE 15-22-0077-00-04ab, 2022-01-2,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Information Elements for efficient DL-</a:t>
            </a:r>
            <a:r>
              <a:rPr lang="en-US" sz="1800" dirty="0" err="1"/>
              <a:t>TDoA</a:t>
            </a:r>
            <a:r>
              <a:rPr lang="en-US" sz="1800" dirty="0"/>
              <a:t>. IEEE 15-22-0113-00-04ab, 2022-02, IEEE 802.15 TG4ab</a:t>
            </a:r>
          </a:p>
          <a:p>
            <a:pPr marL="914400" lvl="1" indent="-457200">
              <a:buFont typeface="+mj-lt"/>
              <a:buAutoNum type="arabicPeriod"/>
            </a:pPr>
            <a:r>
              <a:rPr lang="en-US" sz="1800" dirty="0"/>
              <a:t>J.S. </a:t>
            </a:r>
            <a:r>
              <a:rPr lang="en-US" sz="1800" dirty="0" err="1"/>
              <a:t>Hammerschmidt</a:t>
            </a:r>
            <a:r>
              <a:rPr lang="en-US" sz="1800" dirty="0"/>
              <a:t>, Ersen Ekrem, </a:t>
            </a:r>
            <a:r>
              <a:rPr lang="en-US" sz="1800" dirty="0" err="1"/>
              <a:t>Eren</a:t>
            </a:r>
            <a:r>
              <a:rPr lang="en-US" sz="1800" dirty="0"/>
              <a:t> </a:t>
            </a:r>
            <a:r>
              <a:rPr lang="en-US" sz="1800" dirty="0" err="1"/>
              <a:t>Sasoglu</a:t>
            </a:r>
            <a:r>
              <a:rPr lang="en-US" sz="1800" dirty="0"/>
              <a:t>, </a:t>
            </a:r>
            <a:r>
              <a:rPr lang="en-US" sz="1800" dirty="0" err="1"/>
              <a:t>Xiliang</a:t>
            </a:r>
            <a:r>
              <a:rPr lang="en-US" sz="1800" dirty="0"/>
              <a:t> Luo (Apple): Narrowband assisted multi-millisecond UWB. IEEE 15-21-0409-00-04ab, 2021-07, IEEE 802.15 TG4ab</a:t>
            </a:r>
          </a:p>
          <a:p>
            <a:pPr marL="914400" lvl="1" indent="-457200">
              <a:buFont typeface="+mj-lt"/>
              <a:buAutoNum type="arabicPeriod"/>
            </a:pPr>
            <a:r>
              <a:rPr lang="en-US" sz="1800" dirty="0"/>
              <a:t>Ersen Ekrem, et al., NBA-UWB Technical Framework Proposal. IEEE-15-22-xxxx-00-004ab, 2022-03, IEEE 802.15 TG4ab</a:t>
            </a:r>
          </a:p>
          <a:p>
            <a:pPr marL="914400" lvl="1" indent="-457200">
              <a:buFont typeface="+mj-lt"/>
              <a:buAutoNum type="arabicPeriod"/>
            </a:pPr>
            <a:r>
              <a:rPr lang="en-US" sz="1800" dirty="0"/>
              <a:t>Billy Verso, et al. (Qorvo), Multi-millisecond Ranging, IEEE-15-22-0205-00-04ab, 2022-03, IEEE 802.15 TG4ab  </a:t>
            </a:r>
          </a:p>
        </p:txBody>
      </p:sp>
      <p:sp>
        <p:nvSpPr>
          <p:cNvPr id="4" name="Date Placeholder 3">
            <a:extLst>
              <a:ext uri="{FF2B5EF4-FFF2-40B4-BE49-F238E27FC236}">
                <a16:creationId xmlns:a16="http://schemas.microsoft.com/office/drawing/2014/main" id="{5C2393C9-0249-43F5-B29F-2243BC6F621E}"/>
              </a:ext>
            </a:extLst>
          </p:cNvPr>
          <p:cNvSpPr>
            <a:spLocks noGrp="1"/>
          </p:cNvSpPr>
          <p:nvPr>
            <p:ph type="dt" sz="half" idx="10"/>
          </p:nvPr>
        </p:nvSpPr>
        <p:spPr/>
        <p:txBody>
          <a:bodyPr/>
          <a:lstStyle/>
          <a:p>
            <a:fld id="{624370AA-E70B-4EC1-BA92-73EF467A8B9B}" type="datetime1">
              <a:rPr lang="en-US" altLang="en-US" smtClean="0"/>
              <a:t>5/16/2022</a:t>
            </a:fld>
            <a:endParaRPr lang="en-US" altLang="en-US"/>
          </a:p>
        </p:txBody>
      </p:sp>
      <p:sp>
        <p:nvSpPr>
          <p:cNvPr id="5" name="Footer Placeholder 4">
            <a:extLst>
              <a:ext uri="{FF2B5EF4-FFF2-40B4-BE49-F238E27FC236}">
                <a16:creationId xmlns:a16="http://schemas.microsoft.com/office/drawing/2014/main" id="{BB2CAB81-A015-40AA-8C56-DF5B53F6ADB1}"/>
              </a:ext>
            </a:extLst>
          </p:cNvPr>
          <p:cNvSpPr>
            <a:spLocks noGrp="1"/>
          </p:cNvSpPr>
          <p:nvPr>
            <p:ph type="ftr" sz="quarter" idx="11"/>
          </p:nvPr>
        </p:nvSpPr>
        <p:spPr>
          <a:xfrm>
            <a:off x="5220072" y="6475413"/>
            <a:ext cx="3390528" cy="182562"/>
          </a:xfrm>
        </p:spPr>
        <p:txBody>
          <a:bodyPr/>
          <a:lstStyle/>
          <a:p>
            <a:r>
              <a:rPr lang="fr-FR" altLang="en-US"/>
              <a:t>Z. Ye, Y. Ma, S. Zeisberg, J.-M. Andre</a:t>
            </a:r>
            <a:endParaRPr lang="en-US" altLang="en-US" dirty="0"/>
          </a:p>
        </p:txBody>
      </p:sp>
      <p:sp>
        <p:nvSpPr>
          <p:cNvPr id="6" name="Slide Number Placeholder 5">
            <a:extLst>
              <a:ext uri="{FF2B5EF4-FFF2-40B4-BE49-F238E27FC236}">
                <a16:creationId xmlns:a16="http://schemas.microsoft.com/office/drawing/2014/main" id="{97406D0E-404A-4ECA-94FB-9F4E5F7AF5D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a:p>
        </p:txBody>
      </p:sp>
    </p:spTree>
    <p:extLst>
      <p:ext uri="{BB962C8B-B14F-4D97-AF65-F5344CB8AC3E}">
        <p14:creationId xmlns:p14="http://schemas.microsoft.com/office/powerpoint/2010/main" val="211479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fr-FR" altLang="en-US"/>
              <a:t>Z. Ye, Y. Ma, S. Zeisberg, J.-M. Andre</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fld id="{689E5135-91C6-4D7E-9552-8E448765B0D2}" type="datetime1">
              <a:rPr lang="en-US" altLang="en-US" smtClean="0"/>
              <a:t>5/16/2022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026657855"/>
              </p:ext>
            </p:extLst>
          </p:nvPr>
        </p:nvGraphicFramePr>
        <p:xfrm>
          <a:off x="685800" y="620688"/>
          <a:ext cx="7774632" cy="5723855"/>
        </p:xfrm>
        <a:graphic>
          <a:graphicData uri="http://schemas.openxmlformats.org/drawingml/2006/table">
            <a:tbl>
              <a:tblPr firstRow="1" bandRow="1">
                <a:tableStyleId>{5940675A-B579-460E-94D1-54222C63F5DA}</a:tableStyleId>
              </a:tblPr>
              <a:tblGrid>
                <a:gridCol w="3382144">
                  <a:extLst>
                    <a:ext uri="{9D8B030D-6E8A-4147-A177-3AD203B41FA5}">
                      <a16:colId xmlns:a16="http://schemas.microsoft.com/office/drawing/2014/main" val="1745747388"/>
                    </a:ext>
                  </a:extLst>
                </a:gridCol>
                <a:gridCol w="4392488">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dirty="0">
                          <a:effectLst/>
                        </a:rPr>
                        <a:t>Interference mitigation techniques to support higher density and higher traffic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method for DL-TDOA scheduling is used to reduce interference between participating anchors. DL-TDOA supports a high density of tags without increasing interference potential.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dirty="0">
                          <a:effectLst/>
                        </a:rPr>
                        <a:t>Other coexistence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100" dirty="0">
                          <a:effectLst/>
                        </a:rPr>
                        <a:t>Hybrid operation with narrowband signaling to assist UWB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Option allowed to offload network discovery and device management to NB channels </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dirty="0">
                          <a:effectLst/>
                        </a:rPr>
                        <a:t>Low-power low-latency streaming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dirty="0">
                          <a:effectLst/>
                        </a:rPr>
                        <a:t>Higher data-rate streaming allowing at least 50 Mbit/s of throughput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a:t>
                      </a:r>
                      <a:r>
                        <a:rPr lang="en-US" sz="1100" dirty="0" err="1">
                          <a:effectLst/>
                        </a:rPr>
                        <a:t>superframe</a:t>
                      </a:r>
                      <a:r>
                        <a:rPr lang="en-US" sz="1100" dirty="0">
                          <a:effectLst/>
                        </a:rPr>
                        <a:t> structure, transmission scheme and messages are to support downlink TDOA location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dirty="0">
                          <a:effectLst/>
                        </a:rPr>
                        <a:t>Infrastructure synchronization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IE(s) supports synchronization for downlink TDOA network infrastructure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Recap: Previous Contributions</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7772400" cy="4400129"/>
          </a:xfrm>
        </p:spPr>
        <p:txBody>
          <a:bodyPr>
            <a:normAutofit fontScale="55000" lnSpcReduction="20000"/>
          </a:bodyPr>
          <a:lstStyle/>
          <a:p>
            <a:r>
              <a:rPr lang="en-US" sz="2900" dirty="0"/>
              <a:t>Two types of system designs for providing DL-TDOA location service</a:t>
            </a:r>
          </a:p>
          <a:p>
            <a:r>
              <a:rPr lang="en-US" sz="2900" dirty="0"/>
              <a:t>List of IEEE 802.15.4ab contributions related to DL-TDOA location systems (by 03/2022, ordered by groups of authors:</a:t>
            </a:r>
          </a:p>
          <a:p>
            <a:pPr marL="914400" lvl="1" indent="-457200">
              <a:buFont typeface="+mj-lt"/>
              <a:buAutoNum type="arabicPeriod"/>
            </a:pPr>
            <a:r>
              <a:rPr lang="en-US" sz="2500" dirty="0"/>
              <a:t>Zhenzhen Ye (Redpoint): Reverse TDOA Applications and Technical Characteristics. IEEE 15-21-0223-00-04ab, 2021-04-27, IEEE 802.15 TG4ab</a:t>
            </a:r>
          </a:p>
          <a:p>
            <a:pPr marL="914400" lvl="1" indent="-457200">
              <a:buFont typeface="+mj-lt"/>
              <a:buAutoNum type="arabicPeriod"/>
            </a:pPr>
            <a:r>
              <a:rPr lang="en-US" sz="2500" dirty="0"/>
              <a:t>Zhenzhen Ye (Redpoint): Downlink TDOA (DL-TDOA) Location Service in 802.15. IEEE 15-21-0488-00-04ab, 2021-09-15, IEEE 802.15 TG4ab</a:t>
            </a:r>
          </a:p>
          <a:p>
            <a:pPr marL="914400" lvl="1" indent="-457200">
              <a:buFont typeface="+mj-lt"/>
              <a:buAutoNum type="arabicPeriod"/>
            </a:pPr>
            <a:r>
              <a:rPr lang="en-US" sz="2500" dirty="0"/>
              <a:t>Yongsen Ma, Zhenzhen Ye (Redpoint): Beacon and Ranging Frames to Support Downlink TDOA (DL-TDOA) Location Service in 802.15. IEEE 15-21-0616-01-04ab, 2021-11-16, IEEE 802.15 TG4ab</a:t>
            </a:r>
          </a:p>
          <a:p>
            <a:pPr marL="914400" lvl="1" indent="-457200">
              <a:buFont typeface="+mj-lt"/>
              <a:buAutoNum type="arabicPeriod"/>
            </a:pPr>
            <a:r>
              <a:rPr lang="en-US" sz="2500" dirty="0"/>
              <a:t>Sven </a:t>
            </a:r>
            <a:r>
              <a:rPr lang="en-US" sz="2500" dirty="0" err="1"/>
              <a:t>Zeisberg</a:t>
            </a:r>
            <a:r>
              <a:rPr lang="en-US" sz="2500" dirty="0"/>
              <a:t>, Jean-Marie André: 802.15.4z upgrade requirements for larger industrial scenarios. IEEE 15-21-0066-00-04ab, 2021-01-20, IEEE 802.15 SG4ab</a:t>
            </a:r>
          </a:p>
          <a:p>
            <a:pPr marL="914400" lvl="1" indent="-457200">
              <a:buFont typeface="+mj-lt"/>
              <a:buAutoNum type="arabicPeriod"/>
            </a:pPr>
            <a:r>
              <a:rPr lang="en-US" sz="2500" dirty="0"/>
              <a:t>Jean-Marie André, Sven </a:t>
            </a:r>
            <a:r>
              <a:rPr lang="en-US" sz="2500" dirty="0" err="1"/>
              <a:t>Zeisberg</a:t>
            </a:r>
            <a:r>
              <a:rPr lang="en-US" sz="2500" dirty="0"/>
              <a:t>: DL-TDOA positioning TDMA scheme. IEEE 15-21-0530-00-04ab, 2021-10-19, IEEE 802.15 TG4ab</a:t>
            </a:r>
          </a:p>
          <a:p>
            <a:pPr marL="914400" lvl="1" indent="-457200">
              <a:buFont typeface="+mj-lt"/>
              <a:buAutoNum type="arabicPeriod"/>
            </a:pPr>
            <a:r>
              <a:rPr lang="en-US" sz="2500" dirty="0"/>
              <a:t>Jean-Marie André (ST microelectronics), Sven </a:t>
            </a:r>
            <a:r>
              <a:rPr lang="en-US" sz="2500" dirty="0" err="1"/>
              <a:t>Zeisberg</a:t>
            </a:r>
            <a:r>
              <a:rPr lang="en-US" sz="2500" dirty="0"/>
              <a:t> (HTW), Vincent van der </a:t>
            </a:r>
            <a:r>
              <a:rPr lang="en-US" sz="2500" dirty="0" err="1"/>
              <a:t>Locht</a:t>
            </a:r>
            <a:r>
              <a:rPr lang="en-US" sz="2500" dirty="0"/>
              <a:t> (</a:t>
            </a:r>
            <a:r>
              <a:rPr lang="en-US" sz="2500" dirty="0" err="1"/>
              <a:t>SynchronicIT</a:t>
            </a:r>
            <a:r>
              <a:rPr lang="en-US" sz="2500" dirty="0"/>
              <a:t>), Frank Stephan (ZIGPOS), Andreas Schumacher (TRUMPF): TDMA scheme enabling industrial DL-</a:t>
            </a:r>
            <a:r>
              <a:rPr lang="en-US" sz="2500" dirty="0" err="1"/>
              <a:t>TDoA</a:t>
            </a:r>
            <a:r>
              <a:rPr lang="en-US" sz="2500" dirty="0"/>
              <a:t> and UL-</a:t>
            </a:r>
            <a:r>
              <a:rPr lang="en-US" sz="2500" dirty="0" err="1"/>
              <a:t>TDoA</a:t>
            </a:r>
            <a:r>
              <a:rPr lang="en-US" sz="2500" dirty="0"/>
              <a:t> scenarios. IEEE 15-22-0077-00-04ab, 2022-01-2, IEEE 802.15 TG4ab</a:t>
            </a:r>
          </a:p>
          <a:p>
            <a:pPr marL="914400" lvl="1" indent="-457200">
              <a:buFont typeface="+mj-lt"/>
              <a:buAutoNum type="arabicPeriod"/>
            </a:pPr>
            <a:r>
              <a:rPr lang="en-US" sz="2500" dirty="0"/>
              <a:t>Jean-Marie André (ST microelectronics), Sven </a:t>
            </a:r>
            <a:r>
              <a:rPr lang="en-US" sz="2500" dirty="0" err="1"/>
              <a:t>Zeisberg</a:t>
            </a:r>
            <a:r>
              <a:rPr lang="en-US" sz="2500" dirty="0"/>
              <a:t> (HTW), Vincent van der </a:t>
            </a:r>
            <a:r>
              <a:rPr lang="en-US" sz="2500" dirty="0" err="1"/>
              <a:t>Locht</a:t>
            </a:r>
            <a:r>
              <a:rPr lang="en-US" sz="2500" dirty="0"/>
              <a:t> (</a:t>
            </a:r>
            <a:r>
              <a:rPr lang="en-US" sz="2500" dirty="0" err="1"/>
              <a:t>SynchronicIT</a:t>
            </a:r>
            <a:r>
              <a:rPr lang="en-US" sz="2500" dirty="0"/>
              <a:t>), Frank Stephan (ZIGPOS), Andreas Schumacher (TRUMPF): Information Elements for efficient DL-</a:t>
            </a:r>
            <a:r>
              <a:rPr lang="en-US" sz="2500" dirty="0" err="1"/>
              <a:t>TDoA</a:t>
            </a:r>
            <a:r>
              <a:rPr lang="en-US" sz="2500" dirty="0"/>
              <a:t>. IEEE 15-22-0113-00-04ab, 2022-02, IEEE 802.15 TG4ab  </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fld id="{3AC9ADA0-C0B7-4B97-9456-5D3D13D2B3C5}" type="datetime1">
              <a:rPr lang="en-US" altLang="en-US" smtClean="0"/>
              <a:t>5/16/2022</a:t>
            </a:fld>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fr-FR" altLang="en-US"/>
              <a:t>Z. Ye, Y. Ma, S. Zeisberg, J.-M. Andre</a:t>
            </a:r>
            <a:endParaRPr lang="en-US" altLang="en-US" dirty="0"/>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3</a:t>
            </a:fld>
            <a:endParaRPr lang="en-US" altLang="en-US" dirty="0"/>
          </a:p>
        </p:txBody>
      </p:sp>
    </p:spTree>
    <p:extLst>
      <p:ext uri="{BB962C8B-B14F-4D97-AF65-F5344CB8AC3E}">
        <p14:creationId xmlns:p14="http://schemas.microsoft.com/office/powerpoint/2010/main" val="71441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E4786-AE8D-4EF6-8226-9CFFBC0F35E9}"/>
              </a:ext>
            </a:extLst>
          </p:cNvPr>
          <p:cNvSpPr>
            <a:spLocks noGrp="1"/>
          </p:cNvSpPr>
          <p:nvPr>
            <p:ph type="title"/>
          </p:nvPr>
        </p:nvSpPr>
        <p:spPr/>
        <p:txBody>
          <a:bodyPr/>
          <a:lstStyle/>
          <a:p>
            <a:r>
              <a:rPr lang="en-US" dirty="0"/>
              <a:t>Recap: Previous Contributions (Cont’d)</a:t>
            </a:r>
          </a:p>
        </p:txBody>
      </p:sp>
      <p:sp>
        <p:nvSpPr>
          <p:cNvPr id="3" name="Content Placeholder 2">
            <a:extLst>
              <a:ext uri="{FF2B5EF4-FFF2-40B4-BE49-F238E27FC236}">
                <a16:creationId xmlns:a16="http://schemas.microsoft.com/office/drawing/2014/main" id="{317544FF-A4E8-42E2-83A2-620AD6B4CECB}"/>
              </a:ext>
            </a:extLst>
          </p:cNvPr>
          <p:cNvSpPr>
            <a:spLocks noGrp="1"/>
          </p:cNvSpPr>
          <p:nvPr>
            <p:ph idx="1"/>
          </p:nvPr>
        </p:nvSpPr>
        <p:spPr/>
        <p:txBody>
          <a:bodyPr wrap="square">
            <a:normAutofit fontScale="62500" lnSpcReduction="20000"/>
          </a:bodyPr>
          <a:lstStyle/>
          <a:p>
            <a:r>
              <a:rPr lang="en-US" dirty="0"/>
              <a:t>Similarity between two designs</a:t>
            </a:r>
          </a:p>
          <a:p>
            <a:pPr lvl="1"/>
            <a:r>
              <a:rPr lang="en-US" dirty="0"/>
              <a:t>Block-based frame structure by extending/adopting 802.15.4z ranging block structure in multi-node ranging (sec. 6.9.7)</a:t>
            </a:r>
          </a:p>
          <a:p>
            <a:pPr lvl="1"/>
            <a:r>
              <a:rPr lang="en-US" dirty="0"/>
              <a:t>Infrastructure synchronization with signals from a subset of devices</a:t>
            </a:r>
          </a:p>
          <a:p>
            <a:pPr lvl="1"/>
            <a:r>
              <a:rPr lang="en-US" dirty="0"/>
              <a:t>Support of different ranging modes (DL-TDOA, UL-TDOA, etc.) in the proposed block-based frame structure</a:t>
            </a:r>
          </a:p>
          <a:p>
            <a:r>
              <a:rPr lang="en-US" dirty="0"/>
              <a:t>Difference between two designs</a:t>
            </a:r>
          </a:p>
          <a:p>
            <a:pPr lvl="1"/>
            <a:r>
              <a:rPr lang="en-US" dirty="0"/>
              <a:t>The specific ways of organizing ranging messages to provide TDOA information</a:t>
            </a:r>
          </a:p>
          <a:p>
            <a:pPr lvl="1"/>
            <a:r>
              <a:rPr lang="en-US" dirty="0"/>
              <a:t>Specific IEs defined to support DL-TDOA service</a:t>
            </a:r>
          </a:p>
          <a:p>
            <a:pPr lvl="1"/>
            <a:r>
              <a:rPr lang="en-US" dirty="0"/>
              <a:t>Availability of TDMA scheduled time slots and CAP for UL messages vs. availability of only CAP for UL-messages, TW-messages and in-band data  </a:t>
            </a:r>
          </a:p>
          <a:p>
            <a:r>
              <a:rPr lang="en-US" dirty="0"/>
              <a:t>Next steps</a:t>
            </a:r>
          </a:p>
          <a:p>
            <a:pPr lvl="1"/>
            <a:r>
              <a:rPr lang="en-US" dirty="0"/>
              <a:t>How to extend 802.15.4 toolbox to enable both designs</a:t>
            </a:r>
          </a:p>
        </p:txBody>
      </p:sp>
      <p:sp>
        <p:nvSpPr>
          <p:cNvPr id="4" name="Date Placeholder 3">
            <a:extLst>
              <a:ext uri="{FF2B5EF4-FFF2-40B4-BE49-F238E27FC236}">
                <a16:creationId xmlns:a16="http://schemas.microsoft.com/office/drawing/2014/main" id="{71A15B59-C4A8-429C-91D6-A8981649A08C}"/>
              </a:ext>
            </a:extLst>
          </p:cNvPr>
          <p:cNvSpPr>
            <a:spLocks noGrp="1"/>
          </p:cNvSpPr>
          <p:nvPr>
            <p:ph type="dt" sz="half" idx="10"/>
          </p:nvPr>
        </p:nvSpPr>
        <p:spPr/>
        <p:txBody>
          <a:bodyPr/>
          <a:lstStyle/>
          <a:p>
            <a:fld id="{40305C5F-50CE-4078-A0A2-06124FEBA522}" type="datetime1">
              <a:rPr lang="en-US" altLang="en-US" smtClean="0"/>
              <a:t>5/16/2022</a:t>
            </a:fld>
            <a:endParaRPr lang="en-US" altLang="en-US"/>
          </a:p>
        </p:txBody>
      </p:sp>
      <p:sp>
        <p:nvSpPr>
          <p:cNvPr id="5" name="Footer Placeholder 4">
            <a:extLst>
              <a:ext uri="{FF2B5EF4-FFF2-40B4-BE49-F238E27FC236}">
                <a16:creationId xmlns:a16="http://schemas.microsoft.com/office/drawing/2014/main" id="{9193644D-8BEA-4CCE-BACE-3E469AC5F132}"/>
              </a:ext>
            </a:extLst>
          </p:cNvPr>
          <p:cNvSpPr>
            <a:spLocks noGrp="1"/>
          </p:cNvSpPr>
          <p:nvPr>
            <p:ph type="ftr" sz="quarter" idx="11"/>
          </p:nvPr>
        </p:nvSpPr>
        <p:spPr/>
        <p:txBody>
          <a:bodyPr/>
          <a:lstStyle/>
          <a:p>
            <a:r>
              <a:rPr lang="fr-FR" altLang="en-US"/>
              <a:t>Z. Ye, Y. Ma, S. Zeisberg, J.-M. Andre</a:t>
            </a:r>
            <a:endParaRPr lang="en-US" altLang="en-US"/>
          </a:p>
        </p:txBody>
      </p:sp>
      <p:sp>
        <p:nvSpPr>
          <p:cNvPr id="6" name="Slide Number Placeholder 5">
            <a:extLst>
              <a:ext uri="{FF2B5EF4-FFF2-40B4-BE49-F238E27FC236}">
                <a16:creationId xmlns:a16="http://schemas.microsoft.com/office/drawing/2014/main" id="{9C6B2A62-79E8-49C1-B6E4-86E1F241F67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a:p>
        </p:txBody>
      </p:sp>
    </p:spTree>
    <p:extLst>
      <p:ext uri="{BB962C8B-B14F-4D97-AF65-F5344CB8AC3E}">
        <p14:creationId xmlns:p14="http://schemas.microsoft.com/office/powerpoint/2010/main" val="153166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1554A-C232-4D44-B12F-E3992DBA2FD6}"/>
              </a:ext>
            </a:extLst>
          </p:cNvPr>
          <p:cNvSpPr>
            <a:spLocks noGrp="1"/>
          </p:cNvSpPr>
          <p:nvPr>
            <p:ph type="title"/>
          </p:nvPr>
        </p:nvSpPr>
        <p:spPr/>
        <p:txBody>
          <a:bodyPr/>
          <a:lstStyle/>
          <a:p>
            <a:r>
              <a:rPr lang="en-US" dirty="0"/>
              <a:t>Similarity – Block Structure </a:t>
            </a:r>
          </a:p>
        </p:txBody>
      </p:sp>
      <p:sp>
        <p:nvSpPr>
          <p:cNvPr id="7" name="Content Placeholder 6">
            <a:extLst>
              <a:ext uri="{FF2B5EF4-FFF2-40B4-BE49-F238E27FC236}">
                <a16:creationId xmlns:a16="http://schemas.microsoft.com/office/drawing/2014/main" id="{CA730000-5B48-447A-A68E-F228E433C12D}"/>
              </a:ext>
            </a:extLst>
          </p:cNvPr>
          <p:cNvSpPr>
            <a:spLocks noGrp="1"/>
          </p:cNvSpPr>
          <p:nvPr>
            <p:ph sz="half" idx="1"/>
          </p:nvPr>
        </p:nvSpPr>
        <p:spPr>
          <a:xfrm>
            <a:off x="539552" y="4114006"/>
            <a:ext cx="3810000" cy="2267322"/>
          </a:xfrm>
        </p:spPr>
        <p:txBody>
          <a:bodyPr>
            <a:normAutofit fontScale="47500" lnSpcReduction="20000"/>
          </a:bodyPr>
          <a:lstStyle/>
          <a:p>
            <a:r>
              <a:rPr lang="en-US" dirty="0" err="1"/>
              <a:t>Superframe</a:t>
            </a:r>
            <a:r>
              <a:rPr lang="en-US" dirty="0"/>
              <a:t> based structure [2]</a:t>
            </a:r>
          </a:p>
          <a:p>
            <a:pPr lvl="1"/>
            <a:r>
              <a:rPr lang="en-US" dirty="0"/>
              <a:t>BOP: beacons from a subset of anchors for synchronization and </a:t>
            </a:r>
            <a:r>
              <a:rPr lang="en-US" dirty="0" err="1"/>
              <a:t>superframe</a:t>
            </a:r>
            <a:r>
              <a:rPr lang="en-US" dirty="0"/>
              <a:t> info broadcast</a:t>
            </a:r>
          </a:p>
          <a:p>
            <a:pPr lvl="1"/>
            <a:r>
              <a:rPr lang="en-US" dirty="0"/>
              <a:t>CFP: a ranging block structure supporting DL-TDOA messages from anchors grouped into pairs or clusters</a:t>
            </a:r>
          </a:p>
          <a:p>
            <a:pPr lvl="1"/>
            <a:r>
              <a:rPr lang="en-US" dirty="0"/>
              <a:t>CAP: contention period to support other ranging modes (UL-TDOA, TWR, etc.) and in-band data communications. A variety of ranging and data traffic is supported in the same CAP. </a:t>
            </a:r>
          </a:p>
          <a:p>
            <a:endParaRPr lang="en-US" dirty="0"/>
          </a:p>
        </p:txBody>
      </p:sp>
      <p:sp>
        <p:nvSpPr>
          <p:cNvPr id="8" name="Content Placeholder 7">
            <a:extLst>
              <a:ext uri="{FF2B5EF4-FFF2-40B4-BE49-F238E27FC236}">
                <a16:creationId xmlns:a16="http://schemas.microsoft.com/office/drawing/2014/main" id="{B2ECBB20-2AF9-48EA-9489-DB228A17A7ED}"/>
              </a:ext>
            </a:extLst>
          </p:cNvPr>
          <p:cNvSpPr>
            <a:spLocks noGrp="1"/>
          </p:cNvSpPr>
          <p:nvPr>
            <p:ph sz="half" idx="2"/>
          </p:nvPr>
        </p:nvSpPr>
        <p:spPr>
          <a:xfrm>
            <a:off x="4666043" y="4114006"/>
            <a:ext cx="3792157" cy="2267322"/>
          </a:xfrm>
        </p:spPr>
        <p:txBody>
          <a:bodyPr>
            <a:normAutofit fontScale="47500" lnSpcReduction="20000"/>
          </a:bodyPr>
          <a:lstStyle/>
          <a:p>
            <a:r>
              <a:rPr lang="en-US" dirty="0"/>
              <a:t>Ranging block &amp; round based structure [5-6]</a:t>
            </a:r>
          </a:p>
          <a:p>
            <a:pPr lvl="1"/>
            <a:r>
              <a:rPr lang="en-US" dirty="0" err="1"/>
              <a:t>xRCP</a:t>
            </a:r>
            <a:r>
              <a:rPr lang="en-US" dirty="0"/>
              <a:t>: control messages from controllers for block/round control, synchronization and DL-TDOA</a:t>
            </a:r>
          </a:p>
          <a:p>
            <a:pPr lvl="1"/>
            <a:r>
              <a:rPr lang="en-US" dirty="0"/>
              <a:t>INIT: 2 sub-phases for first BPS and 2nd MPS/FBS, both for DL-TDOA, in which messages from satellites (anchors) are scheduled</a:t>
            </a:r>
          </a:p>
          <a:p>
            <a:pPr lvl="1"/>
            <a:r>
              <a:rPr lang="en-US" dirty="0"/>
              <a:t>RSP: a contention-free/contention period (mode per round) to support UL-TDOA, scheduled TWR, </a:t>
            </a:r>
            <a:r>
              <a:rPr lang="en-US" dirty="0" err="1"/>
              <a:t>RToF</a:t>
            </a:r>
            <a:r>
              <a:rPr lang="en-US" dirty="0"/>
              <a:t>, </a:t>
            </a:r>
            <a:r>
              <a:rPr lang="en-US" dirty="0" err="1"/>
              <a:t>TsToF</a:t>
            </a:r>
            <a:endParaRPr lang="en-US" strike="sngStrike" dirty="0"/>
          </a:p>
        </p:txBody>
      </p:sp>
      <p:sp>
        <p:nvSpPr>
          <p:cNvPr id="4" name="Date Placeholder 3">
            <a:extLst>
              <a:ext uri="{FF2B5EF4-FFF2-40B4-BE49-F238E27FC236}">
                <a16:creationId xmlns:a16="http://schemas.microsoft.com/office/drawing/2014/main" id="{528909AD-A233-4727-9895-9145AFBA3F0B}"/>
              </a:ext>
            </a:extLst>
          </p:cNvPr>
          <p:cNvSpPr>
            <a:spLocks noGrp="1"/>
          </p:cNvSpPr>
          <p:nvPr>
            <p:ph type="dt" sz="half" idx="10"/>
          </p:nvPr>
        </p:nvSpPr>
        <p:spPr/>
        <p:txBody>
          <a:bodyPr/>
          <a:lstStyle/>
          <a:p>
            <a:fld id="{78A7DF0F-1B03-4D5A-A25A-E50A42027846}" type="datetime1">
              <a:rPr lang="en-US" altLang="en-US" smtClean="0"/>
              <a:t>5/16/2022</a:t>
            </a:fld>
            <a:endParaRPr lang="en-US" altLang="en-US"/>
          </a:p>
        </p:txBody>
      </p:sp>
      <p:sp>
        <p:nvSpPr>
          <p:cNvPr id="5" name="Footer Placeholder 4">
            <a:extLst>
              <a:ext uri="{FF2B5EF4-FFF2-40B4-BE49-F238E27FC236}">
                <a16:creationId xmlns:a16="http://schemas.microsoft.com/office/drawing/2014/main" id="{3826BE9C-0408-44F3-A598-A0653EC37CED}"/>
              </a:ext>
            </a:extLst>
          </p:cNvPr>
          <p:cNvSpPr>
            <a:spLocks noGrp="1"/>
          </p:cNvSpPr>
          <p:nvPr>
            <p:ph type="ftr" sz="quarter" idx="11"/>
          </p:nvPr>
        </p:nvSpPr>
        <p:spPr/>
        <p:txBody>
          <a:bodyPr/>
          <a:lstStyle/>
          <a:p>
            <a:r>
              <a:rPr lang="fr-FR" altLang="en-US"/>
              <a:t>Z. Ye, Y. Ma, S. Zeisberg, J.-M. Andre</a:t>
            </a:r>
            <a:endParaRPr lang="en-US" altLang="en-US"/>
          </a:p>
        </p:txBody>
      </p:sp>
      <p:sp>
        <p:nvSpPr>
          <p:cNvPr id="6" name="Slide Number Placeholder 5">
            <a:extLst>
              <a:ext uri="{FF2B5EF4-FFF2-40B4-BE49-F238E27FC236}">
                <a16:creationId xmlns:a16="http://schemas.microsoft.com/office/drawing/2014/main" id="{3B44CE68-13AC-4AD7-8ECC-DBBA3DFE080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pic>
        <p:nvPicPr>
          <p:cNvPr id="11" name="Picture 10">
            <a:extLst>
              <a:ext uri="{FF2B5EF4-FFF2-40B4-BE49-F238E27FC236}">
                <a16:creationId xmlns:a16="http://schemas.microsoft.com/office/drawing/2014/main" id="{7D25B832-A33E-4242-BA1B-6015A95BF126}"/>
              </a:ext>
            </a:extLst>
          </p:cNvPr>
          <p:cNvPicPr>
            <a:picLocks noChangeAspect="1"/>
          </p:cNvPicPr>
          <p:nvPr/>
        </p:nvPicPr>
        <p:blipFill>
          <a:blip r:embed="rId2"/>
          <a:stretch>
            <a:fillRect/>
          </a:stretch>
        </p:blipFill>
        <p:spPr>
          <a:xfrm>
            <a:off x="4610100" y="1694968"/>
            <a:ext cx="4092901" cy="2324953"/>
          </a:xfrm>
          <a:prstGeom prst="rect">
            <a:avLst/>
          </a:prstGeom>
        </p:spPr>
      </p:pic>
      <p:grpSp>
        <p:nvGrpSpPr>
          <p:cNvPr id="18" name="Group 17">
            <a:extLst>
              <a:ext uri="{FF2B5EF4-FFF2-40B4-BE49-F238E27FC236}">
                <a16:creationId xmlns:a16="http://schemas.microsoft.com/office/drawing/2014/main" id="{9091FD4D-57D6-ADE0-B18E-FA2E370C3DAD}"/>
              </a:ext>
            </a:extLst>
          </p:cNvPr>
          <p:cNvGrpSpPr/>
          <p:nvPr/>
        </p:nvGrpSpPr>
        <p:grpSpPr>
          <a:xfrm>
            <a:off x="417315" y="1800757"/>
            <a:ext cx="3963292" cy="2155717"/>
            <a:chOff x="417315" y="1800757"/>
            <a:chExt cx="3963292" cy="2155717"/>
          </a:xfrm>
        </p:grpSpPr>
        <p:grpSp>
          <p:nvGrpSpPr>
            <p:cNvPr id="16" name="Group 15">
              <a:extLst>
                <a:ext uri="{FF2B5EF4-FFF2-40B4-BE49-F238E27FC236}">
                  <a16:creationId xmlns:a16="http://schemas.microsoft.com/office/drawing/2014/main" id="{A6548663-23EF-D133-5024-D6BEDF266F8A}"/>
                </a:ext>
              </a:extLst>
            </p:cNvPr>
            <p:cNvGrpSpPr/>
            <p:nvPr/>
          </p:nvGrpSpPr>
          <p:grpSpPr>
            <a:xfrm>
              <a:off x="417315" y="1800757"/>
              <a:ext cx="3733799" cy="2155717"/>
              <a:chOff x="417315" y="1800757"/>
              <a:chExt cx="3733799" cy="2155717"/>
            </a:xfrm>
          </p:grpSpPr>
          <p:pic>
            <p:nvPicPr>
              <p:cNvPr id="10" name="Picture 9">
                <a:extLst>
                  <a:ext uri="{FF2B5EF4-FFF2-40B4-BE49-F238E27FC236}">
                    <a16:creationId xmlns:a16="http://schemas.microsoft.com/office/drawing/2014/main" id="{EABFCB98-810C-47B2-A391-0BFA04AD06A6}"/>
                  </a:ext>
                </a:extLst>
              </p:cNvPr>
              <p:cNvPicPr>
                <a:picLocks noChangeAspect="1"/>
              </p:cNvPicPr>
              <p:nvPr/>
            </p:nvPicPr>
            <p:blipFill>
              <a:blip r:embed="rId3"/>
              <a:stretch>
                <a:fillRect/>
              </a:stretch>
            </p:blipFill>
            <p:spPr>
              <a:xfrm>
                <a:off x="417315" y="1800757"/>
                <a:ext cx="3733799" cy="2155717"/>
              </a:xfrm>
              <a:prstGeom prst="rect">
                <a:avLst/>
              </a:prstGeom>
            </p:spPr>
          </p:pic>
          <p:pic>
            <p:nvPicPr>
              <p:cNvPr id="15" name="Picture 14">
                <a:extLst>
                  <a:ext uri="{FF2B5EF4-FFF2-40B4-BE49-F238E27FC236}">
                    <a16:creationId xmlns:a16="http://schemas.microsoft.com/office/drawing/2014/main" id="{A963819E-576F-3B54-6433-454DB7732855}"/>
                  </a:ext>
                </a:extLst>
              </p:cNvPr>
              <p:cNvPicPr>
                <a:picLocks noChangeAspect="1"/>
              </p:cNvPicPr>
              <p:nvPr/>
            </p:nvPicPr>
            <p:blipFill>
              <a:blip r:embed="rId4"/>
              <a:stretch>
                <a:fillRect/>
              </a:stretch>
            </p:blipFill>
            <p:spPr>
              <a:xfrm>
                <a:off x="788368" y="2426252"/>
                <a:ext cx="3312368" cy="1503835"/>
              </a:xfrm>
              <a:prstGeom prst="rect">
                <a:avLst/>
              </a:prstGeom>
            </p:spPr>
          </p:pic>
        </p:grpSp>
        <p:sp>
          <p:nvSpPr>
            <p:cNvPr id="17" name="TextBox 16">
              <a:extLst>
                <a:ext uri="{FF2B5EF4-FFF2-40B4-BE49-F238E27FC236}">
                  <a16:creationId xmlns:a16="http://schemas.microsoft.com/office/drawing/2014/main" id="{0E2EEC20-213B-F08B-C954-7DED4538F42F}"/>
                </a:ext>
              </a:extLst>
            </p:cNvPr>
            <p:cNvSpPr txBox="1"/>
            <p:nvPr/>
          </p:nvSpPr>
          <p:spPr>
            <a:xfrm>
              <a:off x="2188981" y="3369503"/>
              <a:ext cx="2191626" cy="400110"/>
            </a:xfrm>
            <a:prstGeom prst="rect">
              <a:avLst/>
            </a:prstGeom>
            <a:noFill/>
          </p:spPr>
          <p:txBody>
            <a:bodyPr wrap="none" rtlCol="0">
              <a:spAutoFit/>
            </a:bodyPr>
            <a:lstStyle/>
            <a:p>
              <a:r>
                <a:rPr lang="en-US" sz="1000" dirty="0"/>
                <a:t>M=2: two slots per round (anchor pair)</a:t>
              </a:r>
            </a:p>
            <a:p>
              <a:r>
                <a:rPr lang="en-US" sz="1000" dirty="0"/>
                <a:t>M&gt;2: anchor cluster</a:t>
              </a:r>
            </a:p>
          </p:txBody>
        </p:sp>
      </p:grpSp>
    </p:spTree>
    <p:extLst>
      <p:ext uri="{BB962C8B-B14F-4D97-AF65-F5344CB8AC3E}">
        <p14:creationId xmlns:p14="http://schemas.microsoft.com/office/powerpoint/2010/main" val="140735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C0F4E-2545-490F-8B6D-B60502D4FD34}"/>
              </a:ext>
            </a:extLst>
          </p:cNvPr>
          <p:cNvSpPr>
            <a:spLocks noGrp="1"/>
          </p:cNvSpPr>
          <p:nvPr>
            <p:ph type="title"/>
          </p:nvPr>
        </p:nvSpPr>
        <p:spPr/>
        <p:txBody>
          <a:bodyPr/>
          <a:lstStyle/>
          <a:p>
            <a:r>
              <a:rPr lang="en-US" sz="3200" dirty="0"/>
              <a:t>Similarity – Infrastructure Synchronization</a:t>
            </a:r>
          </a:p>
        </p:txBody>
      </p:sp>
      <p:sp>
        <p:nvSpPr>
          <p:cNvPr id="3" name="Content Placeholder 2">
            <a:extLst>
              <a:ext uri="{FF2B5EF4-FFF2-40B4-BE49-F238E27FC236}">
                <a16:creationId xmlns:a16="http://schemas.microsoft.com/office/drawing/2014/main" id="{4167AF06-44D7-4659-BE7B-64D0F4D840FC}"/>
              </a:ext>
            </a:extLst>
          </p:cNvPr>
          <p:cNvSpPr>
            <a:spLocks noGrp="1"/>
          </p:cNvSpPr>
          <p:nvPr>
            <p:ph sz="half" idx="1"/>
          </p:nvPr>
        </p:nvSpPr>
        <p:spPr/>
        <p:txBody>
          <a:bodyPr>
            <a:normAutofit fontScale="92500" lnSpcReduction="20000"/>
          </a:bodyPr>
          <a:lstStyle/>
          <a:p>
            <a:r>
              <a:rPr lang="en-US" dirty="0"/>
              <a:t>Contributions [2-3]</a:t>
            </a:r>
          </a:p>
          <a:p>
            <a:pPr lvl="1"/>
            <a:r>
              <a:rPr lang="en-US" dirty="0"/>
              <a:t>A mesh network topology</a:t>
            </a:r>
          </a:p>
          <a:p>
            <a:pPr lvl="1"/>
            <a:r>
              <a:rPr lang="en-US" dirty="0"/>
              <a:t>A subset of anchors are selected to transmit beacons  which contains timing info</a:t>
            </a:r>
          </a:p>
          <a:p>
            <a:pPr lvl="1"/>
            <a:r>
              <a:rPr lang="en-US" dirty="0"/>
              <a:t>Other anchors in the network use timing info in beacons to handle synchronization</a:t>
            </a:r>
          </a:p>
        </p:txBody>
      </p:sp>
      <p:sp>
        <p:nvSpPr>
          <p:cNvPr id="4" name="Content Placeholder 3">
            <a:extLst>
              <a:ext uri="{FF2B5EF4-FFF2-40B4-BE49-F238E27FC236}">
                <a16:creationId xmlns:a16="http://schemas.microsoft.com/office/drawing/2014/main" id="{523C598C-A433-4365-A5E5-5FC42BEA4689}"/>
              </a:ext>
            </a:extLst>
          </p:cNvPr>
          <p:cNvSpPr>
            <a:spLocks noGrp="1"/>
          </p:cNvSpPr>
          <p:nvPr>
            <p:ph sz="half" idx="2"/>
          </p:nvPr>
        </p:nvSpPr>
        <p:spPr/>
        <p:txBody>
          <a:bodyPr>
            <a:normAutofit fontScale="92500" lnSpcReduction="20000"/>
          </a:bodyPr>
          <a:lstStyle/>
          <a:p>
            <a:r>
              <a:rPr lang="en-US" dirty="0"/>
              <a:t>Contributions [5-6]</a:t>
            </a:r>
          </a:p>
          <a:p>
            <a:pPr lvl="1"/>
            <a:r>
              <a:rPr lang="en-US" dirty="0"/>
              <a:t>Satellites (anchors) are in groups and there are several controller per satellite group</a:t>
            </a:r>
          </a:p>
          <a:p>
            <a:pPr lvl="1"/>
            <a:r>
              <a:rPr lang="en-US" dirty="0"/>
              <a:t>All anchors transmit various messages containing timing info</a:t>
            </a:r>
          </a:p>
          <a:p>
            <a:pPr lvl="1"/>
            <a:r>
              <a:rPr lang="en-US" dirty="0"/>
              <a:t>Other satellites use these messages to allow a variety of synchronization schemes</a:t>
            </a:r>
          </a:p>
        </p:txBody>
      </p:sp>
      <p:sp>
        <p:nvSpPr>
          <p:cNvPr id="5" name="Date Placeholder 4">
            <a:extLst>
              <a:ext uri="{FF2B5EF4-FFF2-40B4-BE49-F238E27FC236}">
                <a16:creationId xmlns:a16="http://schemas.microsoft.com/office/drawing/2014/main" id="{75D9625A-EF69-4D31-A046-32F16E7A1098}"/>
              </a:ext>
            </a:extLst>
          </p:cNvPr>
          <p:cNvSpPr>
            <a:spLocks noGrp="1"/>
          </p:cNvSpPr>
          <p:nvPr>
            <p:ph type="dt" sz="half" idx="10"/>
          </p:nvPr>
        </p:nvSpPr>
        <p:spPr/>
        <p:txBody>
          <a:bodyPr/>
          <a:lstStyle/>
          <a:p>
            <a:fld id="{652B43FE-942A-4D3E-8408-CBDABF9CF9FE}" type="datetime1">
              <a:rPr lang="en-US" altLang="en-US" smtClean="0"/>
              <a:t>5/16/2022</a:t>
            </a:fld>
            <a:endParaRPr lang="en-US" altLang="en-US"/>
          </a:p>
        </p:txBody>
      </p:sp>
      <p:sp>
        <p:nvSpPr>
          <p:cNvPr id="6" name="Footer Placeholder 5">
            <a:extLst>
              <a:ext uri="{FF2B5EF4-FFF2-40B4-BE49-F238E27FC236}">
                <a16:creationId xmlns:a16="http://schemas.microsoft.com/office/drawing/2014/main" id="{7B270908-9AD7-4DE1-9B15-350FD0015DA5}"/>
              </a:ext>
            </a:extLst>
          </p:cNvPr>
          <p:cNvSpPr>
            <a:spLocks noGrp="1"/>
          </p:cNvSpPr>
          <p:nvPr>
            <p:ph type="ftr" sz="quarter" idx="11"/>
          </p:nvPr>
        </p:nvSpPr>
        <p:spPr/>
        <p:txBody>
          <a:bodyPr/>
          <a:lstStyle/>
          <a:p>
            <a:r>
              <a:rPr lang="fr-FR" altLang="en-US"/>
              <a:t>Z. Ye, Y. Ma, S. Zeisberg, J.-M. Andre</a:t>
            </a:r>
            <a:endParaRPr lang="en-US" altLang="en-US"/>
          </a:p>
        </p:txBody>
      </p:sp>
      <p:sp>
        <p:nvSpPr>
          <p:cNvPr id="7" name="Slide Number Placeholder 6">
            <a:extLst>
              <a:ext uri="{FF2B5EF4-FFF2-40B4-BE49-F238E27FC236}">
                <a16:creationId xmlns:a16="http://schemas.microsoft.com/office/drawing/2014/main" id="{4C183D19-B2A8-4418-BFC6-A266007F3BCE}"/>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6</a:t>
            </a:fld>
            <a:endParaRPr lang="en-US" altLang="en-US"/>
          </a:p>
        </p:txBody>
      </p:sp>
    </p:spTree>
    <p:extLst>
      <p:ext uri="{BB962C8B-B14F-4D97-AF65-F5344CB8AC3E}">
        <p14:creationId xmlns:p14="http://schemas.microsoft.com/office/powerpoint/2010/main" val="262008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552E5-4059-4117-805E-92A23968A75D}"/>
              </a:ext>
            </a:extLst>
          </p:cNvPr>
          <p:cNvSpPr>
            <a:spLocks noGrp="1"/>
          </p:cNvSpPr>
          <p:nvPr>
            <p:ph type="title"/>
          </p:nvPr>
        </p:nvSpPr>
        <p:spPr/>
        <p:txBody>
          <a:bodyPr/>
          <a:lstStyle/>
          <a:p>
            <a:r>
              <a:rPr lang="en-US" dirty="0"/>
              <a:t>Similarity – Ranging Modes supported </a:t>
            </a:r>
          </a:p>
        </p:txBody>
      </p:sp>
      <p:sp>
        <p:nvSpPr>
          <p:cNvPr id="3" name="Content Placeholder 2">
            <a:extLst>
              <a:ext uri="{FF2B5EF4-FFF2-40B4-BE49-F238E27FC236}">
                <a16:creationId xmlns:a16="http://schemas.microsoft.com/office/drawing/2014/main" id="{F70E74CB-D9AB-49F5-9630-E301D23B931C}"/>
              </a:ext>
            </a:extLst>
          </p:cNvPr>
          <p:cNvSpPr>
            <a:spLocks noGrp="1"/>
          </p:cNvSpPr>
          <p:nvPr>
            <p:ph sz="half" idx="1"/>
          </p:nvPr>
        </p:nvSpPr>
        <p:spPr/>
        <p:txBody>
          <a:bodyPr>
            <a:normAutofit fontScale="70000" lnSpcReduction="20000"/>
          </a:bodyPr>
          <a:lstStyle/>
          <a:p>
            <a:r>
              <a:rPr lang="en-US" dirty="0"/>
              <a:t>Contributions [2-3]</a:t>
            </a:r>
          </a:p>
          <a:p>
            <a:pPr lvl="1"/>
            <a:r>
              <a:rPr lang="en-US" dirty="0"/>
              <a:t>DL-TDOA: in the CFP, anchors pairs or clusters are scheduled to transmit in corresponding ranging rounds/slots so that a tag can calculate TDOA values from these messages</a:t>
            </a:r>
          </a:p>
          <a:p>
            <a:pPr lvl="1"/>
            <a:r>
              <a:rPr lang="en-US" dirty="0"/>
              <a:t>UL-TDOA, TWR: in the CAP, both anchors and tags are allowed to transmit so either UL-TDOA or TWR are supported</a:t>
            </a:r>
          </a:p>
        </p:txBody>
      </p:sp>
      <p:sp>
        <p:nvSpPr>
          <p:cNvPr id="4" name="Content Placeholder 3">
            <a:extLst>
              <a:ext uri="{FF2B5EF4-FFF2-40B4-BE49-F238E27FC236}">
                <a16:creationId xmlns:a16="http://schemas.microsoft.com/office/drawing/2014/main" id="{78ECAC5A-A299-4726-BD56-79D8D7B2E561}"/>
              </a:ext>
            </a:extLst>
          </p:cNvPr>
          <p:cNvSpPr>
            <a:spLocks noGrp="1"/>
          </p:cNvSpPr>
          <p:nvPr>
            <p:ph sz="half" idx="2"/>
          </p:nvPr>
        </p:nvSpPr>
        <p:spPr/>
        <p:txBody>
          <a:bodyPr>
            <a:normAutofit fontScale="70000" lnSpcReduction="20000"/>
          </a:bodyPr>
          <a:lstStyle/>
          <a:p>
            <a:r>
              <a:rPr lang="en-US" dirty="0"/>
              <a:t>Contributions [5-6]</a:t>
            </a:r>
          </a:p>
          <a:p>
            <a:pPr lvl="1"/>
            <a:r>
              <a:rPr lang="en-US" dirty="0"/>
              <a:t>DL-TDOA: in the </a:t>
            </a:r>
            <a:r>
              <a:rPr lang="en-US" dirty="0" err="1"/>
              <a:t>xRCP</a:t>
            </a:r>
            <a:r>
              <a:rPr lang="en-US" dirty="0"/>
              <a:t> and INIT periods, satellites are scheduled to transmit frames containing time relation info, so that a tag can calculate TDOA; DL-TDOA info is sent equally separated in time within a block at each position</a:t>
            </a:r>
          </a:p>
          <a:p>
            <a:pPr lvl="1"/>
            <a:r>
              <a:rPr lang="en-US" dirty="0"/>
              <a:t>UL-TDOA, scheduled TWR, </a:t>
            </a:r>
            <a:r>
              <a:rPr lang="en-US" dirty="0" err="1"/>
              <a:t>RToF</a:t>
            </a:r>
            <a:r>
              <a:rPr lang="en-US" dirty="0"/>
              <a:t>, </a:t>
            </a:r>
            <a:r>
              <a:rPr lang="en-US" dirty="0" err="1"/>
              <a:t>TsToF</a:t>
            </a:r>
            <a:r>
              <a:rPr lang="en-US" dirty="0"/>
              <a:t> in RSP period together with </a:t>
            </a:r>
            <a:r>
              <a:rPr lang="en-US" dirty="0" err="1"/>
              <a:t>xRCP</a:t>
            </a:r>
            <a:r>
              <a:rPr lang="en-US" dirty="0"/>
              <a:t> and INIT periods, tags are allowed to transmit either in a scheduled round or in a CAP round</a:t>
            </a:r>
          </a:p>
        </p:txBody>
      </p:sp>
      <p:sp>
        <p:nvSpPr>
          <p:cNvPr id="5" name="Date Placeholder 4">
            <a:extLst>
              <a:ext uri="{FF2B5EF4-FFF2-40B4-BE49-F238E27FC236}">
                <a16:creationId xmlns:a16="http://schemas.microsoft.com/office/drawing/2014/main" id="{F7695AB1-57CE-45FB-954A-CAE5A0081477}"/>
              </a:ext>
            </a:extLst>
          </p:cNvPr>
          <p:cNvSpPr>
            <a:spLocks noGrp="1"/>
          </p:cNvSpPr>
          <p:nvPr>
            <p:ph type="dt" sz="half" idx="10"/>
          </p:nvPr>
        </p:nvSpPr>
        <p:spPr/>
        <p:txBody>
          <a:bodyPr/>
          <a:lstStyle/>
          <a:p>
            <a:fld id="{EEF07AF3-3804-4A17-AE5A-F643958CBB79}" type="datetime1">
              <a:rPr lang="en-US" altLang="en-US" smtClean="0"/>
              <a:t>5/16/2022</a:t>
            </a:fld>
            <a:endParaRPr lang="en-US" altLang="en-US"/>
          </a:p>
        </p:txBody>
      </p:sp>
      <p:sp>
        <p:nvSpPr>
          <p:cNvPr id="6" name="Footer Placeholder 5">
            <a:extLst>
              <a:ext uri="{FF2B5EF4-FFF2-40B4-BE49-F238E27FC236}">
                <a16:creationId xmlns:a16="http://schemas.microsoft.com/office/drawing/2014/main" id="{3273BA59-8516-494F-90A0-0DC0A5F607A9}"/>
              </a:ext>
            </a:extLst>
          </p:cNvPr>
          <p:cNvSpPr>
            <a:spLocks noGrp="1"/>
          </p:cNvSpPr>
          <p:nvPr>
            <p:ph type="ftr" sz="quarter" idx="11"/>
          </p:nvPr>
        </p:nvSpPr>
        <p:spPr/>
        <p:txBody>
          <a:bodyPr/>
          <a:lstStyle/>
          <a:p>
            <a:r>
              <a:rPr lang="fr-FR" altLang="en-US"/>
              <a:t>Z. Ye, Y. Ma, S. Zeisberg, J.-M. Andre</a:t>
            </a:r>
            <a:endParaRPr lang="en-US" altLang="en-US"/>
          </a:p>
        </p:txBody>
      </p:sp>
      <p:sp>
        <p:nvSpPr>
          <p:cNvPr id="7" name="Slide Number Placeholder 6">
            <a:extLst>
              <a:ext uri="{FF2B5EF4-FFF2-40B4-BE49-F238E27FC236}">
                <a16:creationId xmlns:a16="http://schemas.microsoft.com/office/drawing/2014/main" id="{53D8325A-6DB9-4056-8DA6-0373F9BD366E}"/>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7</a:t>
            </a:fld>
            <a:endParaRPr lang="en-US" altLang="en-US"/>
          </a:p>
        </p:txBody>
      </p:sp>
    </p:spTree>
    <p:extLst>
      <p:ext uri="{BB962C8B-B14F-4D97-AF65-F5344CB8AC3E}">
        <p14:creationId xmlns:p14="http://schemas.microsoft.com/office/powerpoint/2010/main" val="290373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FA5DC-114B-408B-B52F-E93448D0EDB6}"/>
              </a:ext>
            </a:extLst>
          </p:cNvPr>
          <p:cNvSpPr>
            <a:spLocks noGrp="1"/>
          </p:cNvSpPr>
          <p:nvPr>
            <p:ph type="title"/>
          </p:nvPr>
        </p:nvSpPr>
        <p:spPr/>
        <p:txBody>
          <a:bodyPr/>
          <a:lstStyle/>
          <a:p>
            <a:r>
              <a:rPr lang="en-US" dirty="0"/>
              <a:t>Difference – </a:t>
            </a:r>
            <a:r>
              <a:rPr lang="en-US" dirty="0">
                <a:solidFill>
                  <a:schemeClr val="tx1"/>
                </a:solidFill>
              </a:rPr>
              <a:t>DL-T</a:t>
            </a:r>
            <a:r>
              <a:rPr lang="en-US" dirty="0"/>
              <a:t>DOA derivation </a:t>
            </a:r>
          </a:p>
        </p:txBody>
      </p:sp>
      <p:sp>
        <p:nvSpPr>
          <p:cNvPr id="3" name="Content Placeholder 2">
            <a:extLst>
              <a:ext uri="{FF2B5EF4-FFF2-40B4-BE49-F238E27FC236}">
                <a16:creationId xmlns:a16="http://schemas.microsoft.com/office/drawing/2014/main" id="{EAB247B7-CB02-4A0F-982D-1392A769C8CA}"/>
              </a:ext>
            </a:extLst>
          </p:cNvPr>
          <p:cNvSpPr>
            <a:spLocks noGrp="1"/>
          </p:cNvSpPr>
          <p:nvPr>
            <p:ph sz="half" idx="1"/>
          </p:nvPr>
        </p:nvSpPr>
        <p:spPr>
          <a:xfrm>
            <a:off x="685800" y="1981200"/>
            <a:ext cx="3810000" cy="1066800"/>
          </a:xfrm>
        </p:spPr>
        <p:txBody>
          <a:bodyPr>
            <a:noAutofit/>
          </a:bodyPr>
          <a:lstStyle/>
          <a:p>
            <a:r>
              <a:rPr lang="en-US" sz="1200" dirty="0"/>
              <a:t>Contributions [2-3]</a:t>
            </a:r>
          </a:p>
          <a:p>
            <a:pPr lvl="1"/>
            <a:r>
              <a:rPr lang="en-US" sz="1200" dirty="0"/>
              <a:t>Anchors are explicitly grouped into pairs or clusters so the TDOA values are generated from these pairs or clusters</a:t>
            </a:r>
          </a:p>
        </p:txBody>
      </p:sp>
      <p:sp>
        <p:nvSpPr>
          <p:cNvPr id="4" name="Content Placeholder 3">
            <a:extLst>
              <a:ext uri="{FF2B5EF4-FFF2-40B4-BE49-F238E27FC236}">
                <a16:creationId xmlns:a16="http://schemas.microsoft.com/office/drawing/2014/main" id="{AD59DE21-FAFF-4001-BE9D-D6FAD9C0A473}"/>
              </a:ext>
            </a:extLst>
          </p:cNvPr>
          <p:cNvSpPr>
            <a:spLocks noGrp="1"/>
          </p:cNvSpPr>
          <p:nvPr>
            <p:ph sz="half" idx="2"/>
          </p:nvPr>
        </p:nvSpPr>
        <p:spPr>
          <a:xfrm>
            <a:off x="4648200" y="1844675"/>
            <a:ext cx="3810000" cy="1584325"/>
          </a:xfrm>
        </p:spPr>
        <p:txBody>
          <a:bodyPr>
            <a:normAutofit fontScale="25000" lnSpcReduction="20000"/>
          </a:bodyPr>
          <a:lstStyle/>
          <a:p>
            <a:r>
              <a:rPr lang="en-US" sz="4000" dirty="0"/>
              <a:t>Contributions [5-6]</a:t>
            </a:r>
          </a:p>
          <a:p>
            <a:pPr lvl="1"/>
            <a:r>
              <a:rPr lang="en-US" sz="4000" dirty="0"/>
              <a:t>Satellites (controllers and initiators) are not required to be grouped into pairs or clusters, but provide time relation info relative to neighbors</a:t>
            </a:r>
          </a:p>
          <a:p>
            <a:pPr lvl="1"/>
            <a:r>
              <a:rPr lang="en-US" sz="4000" dirty="0"/>
              <a:t>Satellites transmit messages in </a:t>
            </a:r>
            <a:r>
              <a:rPr lang="en-US" sz="4000" dirty="0" err="1"/>
              <a:t>xRCP</a:t>
            </a:r>
            <a:r>
              <a:rPr lang="en-US" sz="4000" dirty="0"/>
              <a:t> and INIT phases in each ranging round, which are integrating multiple ranging methods</a:t>
            </a:r>
          </a:p>
          <a:p>
            <a:pPr lvl="1"/>
            <a:r>
              <a:rPr lang="en-US" sz="4000" dirty="0"/>
              <a:t>A tag (“responder”) may derive TDOA values from several messages if satellites are either well synchronized or time relation info between them has been received</a:t>
            </a:r>
          </a:p>
        </p:txBody>
      </p:sp>
      <p:sp>
        <p:nvSpPr>
          <p:cNvPr id="5" name="Date Placeholder 4">
            <a:extLst>
              <a:ext uri="{FF2B5EF4-FFF2-40B4-BE49-F238E27FC236}">
                <a16:creationId xmlns:a16="http://schemas.microsoft.com/office/drawing/2014/main" id="{8B12F3C6-50B8-430D-86A9-AD3791DEE055}"/>
              </a:ext>
            </a:extLst>
          </p:cNvPr>
          <p:cNvSpPr>
            <a:spLocks noGrp="1"/>
          </p:cNvSpPr>
          <p:nvPr>
            <p:ph type="dt" sz="half" idx="10"/>
          </p:nvPr>
        </p:nvSpPr>
        <p:spPr/>
        <p:txBody>
          <a:bodyPr/>
          <a:lstStyle/>
          <a:p>
            <a:fld id="{8C604EF3-F11C-4F66-8DA0-7A913C7609AF}" type="datetime1">
              <a:rPr lang="en-US" altLang="en-US" smtClean="0"/>
              <a:t>5/16/2022</a:t>
            </a:fld>
            <a:endParaRPr lang="en-US" altLang="en-US"/>
          </a:p>
        </p:txBody>
      </p:sp>
      <p:sp>
        <p:nvSpPr>
          <p:cNvPr id="6" name="Footer Placeholder 5">
            <a:extLst>
              <a:ext uri="{FF2B5EF4-FFF2-40B4-BE49-F238E27FC236}">
                <a16:creationId xmlns:a16="http://schemas.microsoft.com/office/drawing/2014/main" id="{70B62089-15F8-4954-9B9A-A98F8FA38D98}"/>
              </a:ext>
            </a:extLst>
          </p:cNvPr>
          <p:cNvSpPr>
            <a:spLocks noGrp="1"/>
          </p:cNvSpPr>
          <p:nvPr>
            <p:ph type="ftr" sz="quarter" idx="11"/>
          </p:nvPr>
        </p:nvSpPr>
        <p:spPr/>
        <p:txBody>
          <a:bodyPr/>
          <a:lstStyle/>
          <a:p>
            <a:r>
              <a:rPr lang="fr-FR" altLang="en-US"/>
              <a:t>Z. Ye, Y. Ma, S. Zeisberg, J.-M. Andre</a:t>
            </a:r>
            <a:endParaRPr lang="en-US" altLang="en-US"/>
          </a:p>
        </p:txBody>
      </p:sp>
      <p:sp>
        <p:nvSpPr>
          <p:cNvPr id="7" name="Slide Number Placeholder 6">
            <a:extLst>
              <a:ext uri="{FF2B5EF4-FFF2-40B4-BE49-F238E27FC236}">
                <a16:creationId xmlns:a16="http://schemas.microsoft.com/office/drawing/2014/main" id="{744E5559-85E6-4D83-B02E-689E528341E6}"/>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8</a:t>
            </a:fld>
            <a:endParaRPr lang="en-US" altLang="en-US"/>
          </a:p>
        </p:txBody>
      </p:sp>
      <p:pic>
        <p:nvPicPr>
          <p:cNvPr id="9" name="Picture 8">
            <a:extLst>
              <a:ext uri="{FF2B5EF4-FFF2-40B4-BE49-F238E27FC236}">
                <a16:creationId xmlns:a16="http://schemas.microsoft.com/office/drawing/2014/main" id="{38B21F56-07FF-46DB-8D34-83A37283305B}"/>
              </a:ext>
            </a:extLst>
          </p:cNvPr>
          <p:cNvPicPr>
            <a:picLocks noChangeAspect="1"/>
          </p:cNvPicPr>
          <p:nvPr/>
        </p:nvPicPr>
        <p:blipFill>
          <a:blip r:embed="rId2"/>
          <a:stretch>
            <a:fillRect/>
          </a:stretch>
        </p:blipFill>
        <p:spPr>
          <a:xfrm>
            <a:off x="1259632" y="2852936"/>
            <a:ext cx="2932956" cy="3550468"/>
          </a:xfrm>
          <a:prstGeom prst="rect">
            <a:avLst/>
          </a:prstGeom>
        </p:spPr>
      </p:pic>
      <p:pic>
        <p:nvPicPr>
          <p:cNvPr id="11" name="Picture 10">
            <a:extLst>
              <a:ext uri="{FF2B5EF4-FFF2-40B4-BE49-F238E27FC236}">
                <a16:creationId xmlns:a16="http://schemas.microsoft.com/office/drawing/2014/main" id="{24261CC2-13B0-4A23-8ABD-10B99EFAC4C9}"/>
              </a:ext>
            </a:extLst>
          </p:cNvPr>
          <p:cNvPicPr>
            <a:picLocks noChangeAspect="1"/>
          </p:cNvPicPr>
          <p:nvPr/>
        </p:nvPicPr>
        <p:blipFill>
          <a:blip r:embed="rId3"/>
          <a:stretch>
            <a:fillRect/>
          </a:stretch>
        </p:blipFill>
        <p:spPr>
          <a:xfrm>
            <a:off x="4932188" y="3429000"/>
            <a:ext cx="3399834" cy="2946523"/>
          </a:xfrm>
          <a:prstGeom prst="rect">
            <a:avLst/>
          </a:prstGeom>
        </p:spPr>
      </p:pic>
    </p:spTree>
    <p:extLst>
      <p:ext uri="{BB962C8B-B14F-4D97-AF65-F5344CB8AC3E}">
        <p14:creationId xmlns:p14="http://schemas.microsoft.com/office/powerpoint/2010/main" val="2272174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851DE-589F-4990-AA1A-DCB14D27C8C9}"/>
              </a:ext>
            </a:extLst>
          </p:cNvPr>
          <p:cNvSpPr>
            <a:spLocks noGrp="1"/>
          </p:cNvSpPr>
          <p:nvPr>
            <p:ph type="title"/>
          </p:nvPr>
        </p:nvSpPr>
        <p:spPr/>
        <p:txBody>
          <a:bodyPr/>
          <a:lstStyle/>
          <a:p>
            <a:r>
              <a:rPr lang="en-US" dirty="0"/>
              <a:t>Difference - IEs</a:t>
            </a:r>
          </a:p>
        </p:txBody>
      </p:sp>
      <p:sp>
        <p:nvSpPr>
          <p:cNvPr id="3" name="Content Placeholder 2">
            <a:extLst>
              <a:ext uri="{FF2B5EF4-FFF2-40B4-BE49-F238E27FC236}">
                <a16:creationId xmlns:a16="http://schemas.microsoft.com/office/drawing/2014/main" id="{72D02C13-E6C2-4027-88AD-012A64649879}"/>
              </a:ext>
            </a:extLst>
          </p:cNvPr>
          <p:cNvSpPr>
            <a:spLocks noGrp="1"/>
          </p:cNvSpPr>
          <p:nvPr>
            <p:ph sz="half" idx="1"/>
          </p:nvPr>
        </p:nvSpPr>
        <p:spPr>
          <a:xfrm>
            <a:off x="685800" y="1981200"/>
            <a:ext cx="3810000" cy="1625278"/>
          </a:xfrm>
        </p:spPr>
        <p:txBody>
          <a:bodyPr>
            <a:normAutofit fontScale="62500" lnSpcReduction="20000"/>
          </a:bodyPr>
          <a:lstStyle/>
          <a:p>
            <a:r>
              <a:rPr lang="en-US" dirty="0"/>
              <a:t>Contributions [2-3]</a:t>
            </a:r>
          </a:p>
          <a:p>
            <a:pPr lvl="1"/>
            <a:r>
              <a:rPr lang="en-US" dirty="0"/>
              <a:t>New Header IE and Payload IE for the beacon frame</a:t>
            </a:r>
          </a:p>
          <a:p>
            <a:pPr lvl="1"/>
            <a:r>
              <a:rPr lang="en-US" dirty="0"/>
              <a:t>New Header IE and Payload IE for DL-TDOA ranging frame</a:t>
            </a:r>
          </a:p>
        </p:txBody>
      </p:sp>
      <p:sp>
        <p:nvSpPr>
          <p:cNvPr id="4" name="Content Placeholder 3">
            <a:extLst>
              <a:ext uri="{FF2B5EF4-FFF2-40B4-BE49-F238E27FC236}">
                <a16:creationId xmlns:a16="http://schemas.microsoft.com/office/drawing/2014/main" id="{B6B89673-4EC6-4A9B-AB98-BA704904A868}"/>
              </a:ext>
            </a:extLst>
          </p:cNvPr>
          <p:cNvSpPr>
            <a:spLocks noGrp="1"/>
          </p:cNvSpPr>
          <p:nvPr>
            <p:ph sz="half" idx="2"/>
          </p:nvPr>
        </p:nvSpPr>
        <p:spPr>
          <a:xfrm>
            <a:off x="4648200" y="1981200"/>
            <a:ext cx="4244280" cy="1625278"/>
          </a:xfrm>
        </p:spPr>
        <p:txBody>
          <a:bodyPr>
            <a:normAutofit fontScale="62500" lnSpcReduction="20000"/>
          </a:bodyPr>
          <a:lstStyle/>
          <a:p>
            <a:r>
              <a:rPr lang="en-US" dirty="0"/>
              <a:t>Contributions [6-7]</a:t>
            </a:r>
          </a:p>
          <a:p>
            <a:pPr lvl="1"/>
            <a:r>
              <a:rPr lang="en-US" dirty="0"/>
              <a:t>A combination of existing IEs from 4z and a group of complementary new proposed IEs, where all IEs, which are relevant for DL-</a:t>
            </a:r>
            <a:r>
              <a:rPr lang="en-US" dirty="0" err="1"/>
              <a:t>TDoA</a:t>
            </a:r>
            <a:r>
              <a:rPr lang="en-US" dirty="0"/>
              <a:t> tags reception are assumed to become header IEs</a:t>
            </a:r>
          </a:p>
        </p:txBody>
      </p:sp>
      <p:sp>
        <p:nvSpPr>
          <p:cNvPr id="5" name="Date Placeholder 4">
            <a:extLst>
              <a:ext uri="{FF2B5EF4-FFF2-40B4-BE49-F238E27FC236}">
                <a16:creationId xmlns:a16="http://schemas.microsoft.com/office/drawing/2014/main" id="{3E882F7E-0499-410C-A555-7E4D53641E9B}"/>
              </a:ext>
            </a:extLst>
          </p:cNvPr>
          <p:cNvSpPr>
            <a:spLocks noGrp="1"/>
          </p:cNvSpPr>
          <p:nvPr>
            <p:ph type="dt" sz="half" idx="10"/>
          </p:nvPr>
        </p:nvSpPr>
        <p:spPr/>
        <p:txBody>
          <a:bodyPr/>
          <a:lstStyle/>
          <a:p>
            <a:fld id="{DEDA8B5D-5A2A-4F7E-BB0F-7AAA16278C76}" type="datetime1">
              <a:rPr lang="en-US" altLang="en-US" smtClean="0"/>
              <a:t>5/16/2022</a:t>
            </a:fld>
            <a:endParaRPr lang="en-US" altLang="en-US"/>
          </a:p>
        </p:txBody>
      </p:sp>
      <p:sp>
        <p:nvSpPr>
          <p:cNvPr id="6" name="Footer Placeholder 5">
            <a:extLst>
              <a:ext uri="{FF2B5EF4-FFF2-40B4-BE49-F238E27FC236}">
                <a16:creationId xmlns:a16="http://schemas.microsoft.com/office/drawing/2014/main" id="{BC4FD226-5430-46B3-8F7D-3355B700F970}"/>
              </a:ext>
            </a:extLst>
          </p:cNvPr>
          <p:cNvSpPr>
            <a:spLocks noGrp="1"/>
          </p:cNvSpPr>
          <p:nvPr>
            <p:ph type="ftr" sz="quarter" idx="11"/>
          </p:nvPr>
        </p:nvSpPr>
        <p:spPr/>
        <p:txBody>
          <a:bodyPr/>
          <a:lstStyle/>
          <a:p>
            <a:r>
              <a:rPr lang="fr-FR" altLang="en-US"/>
              <a:t>Z. Ye, Y. Ma, S. Zeisberg, J.-M. Andre</a:t>
            </a:r>
            <a:endParaRPr lang="en-US" altLang="en-US"/>
          </a:p>
        </p:txBody>
      </p:sp>
      <p:sp>
        <p:nvSpPr>
          <p:cNvPr id="7" name="Slide Number Placeholder 6">
            <a:extLst>
              <a:ext uri="{FF2B5EF4-FFF2-40B4-BE49-F238E27FC236}">
                <a16:creationId xmlns:a16="http://schemas.microsoft.com/office/drawing/2014/main" id="{25DD8F86-E149-41D9-989F-99251E295CAF}"/>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9</a:t>
            </a:fld>
            <a:endParaRPr lang="en-US" altLang="en-US"/>
          </a:p>
        </p:txBody>
      </p:sp>
      <p:pic>
        <p:nvPicPr>
          <p:cNvPr id="9" name="Picture 8">
            <a:extLst>
              <a:ext uri="{FF2B5EF4-FFF2-40B4-BE49-F238E27FC236}">
                <a16:creationId xmlns:a16="http://schemas.microsoft.com/office/drawing/2014/main" id="{3AF7511D-0A07-431B-ACE4-8CDF252B8A4D}"/>
              </a:ext>
            </a:extLst>
          </p:cNvPr>
          <p:cNvPicPr>
            <a:picLocks noChangeAspect="1"/>
          </p:cNvPicPr>
          <p:nvPr/>
        </p:nvPicPr>
        <p:blipFill>
          <a:blip r:embed="rId2"/>
          <a:stretch>
            <a:fillRect/>
          </a:stretch>
        </p:blipFill>
        <p:spPr>
          <a:xfrm>
            <a:off x="685800" y="3462660"/>
            <a:ext cx="3810000" cy="1079357"/>
          </a:xfrm>
          <a:prstGeom prst="rect">
            <a:avLst/>
          </a:prstGeom>
        </p:spPr>
      </p:pic>
      <p:pic>
        <p:nvPicPr>
          <p:cNvPr id="11" name="Picture 10">
            <a:extLst>
              <a:ext uri="{FF2B5EF4-FFF2-40B4-BE49-F238E27FC236}">
                <a16:creationId xmlns:a16="http://schemas.microsoft.com/office/drawing/2014/main" id="{91ADFEBA-3A7C-44B5-A043-C95114B47024}"/>
              </a:ext>
            </a:extLst>
          </p:cNvPr>
          <p:cNvPicPr>
            <a:picLocks noChangeAspect="1"/>
          </p:cNvPicPr>
          <p:nvPr/>
        </p:nvPicPr>
        <p:blipFill>
          <a:blip r:embed="rId3"/>
          <a:stretch>
            <a:fillRect/>
          </a:stretch>
        </p:blipFill>
        <p:spPr>
          <a:xfrm>
            <a:off x="48270" y="4592687"/>
            <a:ext cx="4561830" cy="1023679"/>
          </a:xfrm>
          <a:prstGeom prst="rect">
            <a:avLst/>
          </a:prstGeom>
        </p:spPr>
      </p:pic>
      <p:pic>
        <p:nvPicPr>
          <p:cNvPr id="13" name="Picture 12">
            <a:extLst>
              <a:ext uri="{FF2B5EF4-FFF2-40B4-BE49-F238E27FC236}">
                <a16:creationId xmlns:a16="http://schemas.microsoft.com/office/drawing/2014/main" id="{A9605754-D543-4FC6-9A99-063D0A11FB26}"/>
              </a:ext>
            </a:extLst>
          </p:cNvPr>
          <p:cNvPicPr>
            <a:picLocks noChangeAspect="1"/>
          </p:cNvPicPr>
          <p:nvPr/>
        </p:nvPicPr>
        <p:blipFill>
          <a:blip r:embed="rId4"/>
          <a:stretch>
            <a:fillRect/>
          </a:stretch>
        </p:blipFill>
        <p:spPr>
          <a:xfrm>
            <a:off x="5148064" y="3351145"/>
            <a:ext cx="3779912" cy="1302386"/>
          </a:xfrm>
          <a:prstGeom prst="rect">
            <a:avLst/>
          </a:prstGeom>
        </p:spPr>
      </p:pic>
      <p:pic>
        <p:nvPicPr>
          <p:cNvPr id="15" name="Picture 14">
            <a:extLst>
              <a:ext uri="{FF2B5EF4-FFF2-40B4-BE49-F238E27FC236}">
                <a16:creationId xmlns:a16="http://schemas.microsoft.com/office/drawing/2014/main" id="{B068B84B-6A1B-4320-BCE6-E4B12E388801}"/>
              </a:ext>
            </a:extLst>
          </p:cNvPr>
          <p:cNvPicPr>
            <a:picLocks noChangeAspect="1"/>
          </p:cNvPicPr>
          <p:nvPr/>
        </p:nvPicPr>
        <p:blipFill>
          <a:blip r:embed="rId5"/>
          <a:stretch>
            <a:fillRect/>
          </a:stretch>
        </p:blipFill>
        <p:spPr>
          <a:xfrm>
            <a:off x="5004048" y="4666414"/>
            <a:ext cx="3995936" cy="939508"/>
          </a:xfrm>
          <a:prstGeom prst="rect">
            <a:avLst/>
          </a:prstGeom>
        </p:spPr>
      </p:pic>
      <p:sp>
        <p:nvSpPr>
          <p:cNvPr id="16" name="TextBox 15">
            <a:extLst>
              <a:ext uri="{FF2B5EF4-FFF2-40B4-BE49-F238E27FC236}">
                <a16:creationId xmlns:a16="http://schemas.microsoft.com/office/drawing/2014/main" id="{8F534A37-4493-4934-B6A0-94C40402A3D2}"/>
              </a:ext>
            </a:extLst>
          </p:cNvPr>
          <p:cNvSpPr txBox="1"/>
          <p:nvPr/>
        </p:nvSpPr>
        <p:spPr>
          <a:xfrm>
            <a:off x="2826304" y="5751562"/>
            <a:ext cx="4355488" cy="646331"/>
          </a:xfrm>
          <a:prstGeom prst="rect">
            <a:avLst/>
          </a:prstGeom>
          <a:noFill/>
        </p:spPr>
        <p:txBody>
          <a:bodyPr wrap="none" rtlCol="0">
            <a:spAutoFit/>
          </a:bodyPr>
          <a:lstStyle/>
          <a:p>
            <a:r>
              <a:rPr lang="en-US" dirty="0"/>
              <a:t>Some functional overlap:</a:t>
            </a:r>
          </a:p>
          <a:p>
            <a:r>
              <a:rPr lang="en-US" dirty="0"/>
              <a:t>Beacon HIE </a:t>
            </a:r>
            <a:r>
              <a:rPr lang="en-US" dirty="0">
                <a:latin typeface="Calibri" panose="020F0502020204030204" pitchFamily="34" charset="0"/>
                <a:cs typeface="Calibri" panose="020F0502020204030204" pitchFamily="34" charset="0"/>
              </a:rPr>
              <a:t>≈ </a:t>
            </a:r>
            <a:r>
              <a:rPr lang="en-US" dirty="0">
                <a:cs typeface="Times New Roman" panose="02020603050405020304" pitchFamily="18" charset="0"/>
              </a:rPr>
              <a:t>XRCM IE, RDM IE, ARC IE, XOCM IE?</a:t>
            </a:r>
          </a:p>
          <a:p>
            <a:r>
              <a:rPr lang="en-US" dirty="0">
                <a:cs typeface="Times New Roman" panose="02020603050405020304" pitchFamily="18" charset="0"/>
              </a:rPr>
              <a:t>Ranging PIE </a:t>
            </a:r>
            <a:r>
              <a:rPr lang="en-US" dirty="0">
                <a:latin typeface="Calibri" panose="020F0502020204030204" pitchFamily="34" charset="0"/>
                <a:cs typeface="Calibri" panose="020F0502020204030204" pitchFamily="34" charset="0"/>
              </a:rPr>
              <a:t>≈ </a:t>
            </a:r>
            <a:r>
              <a:rPr lang="en-US" dirty="0">
                <a:cs typeface="Times New Roman" panose="02020603050405020304" pitchFamily="18" charset="0"/>
              </a:rPr>
              <a:t>RR IE, RRTI IE, </a:t>
            </a:r>
            <a:r>
              <a:rPr lang="en-US" dirty="0" err="1">
                <a:cs typeface="Times New Roman" panose="02020603050405020304" pitchFamily="18" charset="0"/>
              </a:rPr>
              <a:t>XTxTime</a:t>
            </a:r>
            <a:r>
              <a:rPr lang="en-US" dirty="0">
                <a:cs typeface="Times New Roman" panose="02020603050405020304" pitchFamily="18" charset="0"/>
              </a:rPr>
              <a:t> IE, XCFO IE, </a:t>
            </a:r>
            <a:r>
              <a:rPr lang="en-US" dirty="0" err="1">
                <a:cs typeface="Times New Roman" panose="02020603050405020304" pitchFamily="18" charset="0"/>
              </a:rPr>
              <a:t>XPos</a:t>
            </a:r>
            <a:r>
              <a:rPr lang="en-US" dirty="0">
                <a:cs typeface="Times New Roman" panose="02020603050405020304" pitchFamily="18" charset="0"/>
              </a:rPr>
              <a:t> IE? </a:t>
            </a:r>
          </a:p>
        </p:txBody>
      </p:sp>
    </p:spTree>
    <p:extLst>
      <p:ext uri="{BB962C8B-B14F-4D97-AF65-F5344CB8AC3E}">
        <p14:creationId xmlns:p14="http://schemas.microsoft.com/office/powerpoint/2010/main" val="342949696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62A61E39439B4BB62E77F23B6A215F" ma:contentTypeVersion="16" ma:contentTypeDescription="Create a new document." ma:contentTypeScope="" ma:versionID="58882b017a3884d0928ec67c2c32d431">
  <xsd:schema xmlns:xsd="http://www.w3.org/2001/XMLSchema" xmlns:xs="http://www.w3.org/2001/XMLSchema" xmlns:p="http://schemas.microsoft.com/office/2006/metadata/properties" xmlns:ns2="7490f968-b344-421b-a836-a31367804cc0" xmlns:ns3="2f9d2407-3c65-47ee-bb8d-85c78441b03f" targetNamespace="http://schemas.microsoft.com/office/2006/metadata/properties" ma:root="true" ma:fieldsID="4f71bf3e20ca1e0eabbd44f041942632" ns2:_="" ns3:_="">
    <xsd:import namespace="7490f968-b344-421b-a836-a31367804cc0"/>
    <xsd:import namespace="2f9d2407-3c65-47ee-bb8d-85c78441b0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90f968-b344-421b-a836-a31367804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802eb7-7f0e-4e8e-973d-ad0d014ab03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f9d2407-3c65-47ee-bb8d-85c78441b03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ce8ecc-f013-4c97-8941-e3a8a18b8d22}" ma:internalName="TaxCatchAll" ma:showField="CatchAllData" ma:web="2f9d2407-3c65-47ee-bb8d-85c78441b0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490f968-b344-421b-a836-a31367804cc0">
      <Terms xmlns="http://schemas.microsoft.com/office/infopath/2007/PartnerControls"/>
    </lcf76f155ced4ddcb4097134ff3c332f>
    <TaxCatchAll xmlns="2f9d2407-3c65-47ee-bb8d-85c78441b03f" xsi:nil="true"/>
  </documentManagement>
</p:properties>
</file>

<file path=customXml/itemProps1.xml><?xml version="1.0" encoding="utf-8"?>
<ds:datastoreItem xmlns:ds="http://schemas.openxmlformats.org/officeDocument/2006/customXml" ds:itemID="{B25100B2-7B49-41AD-84CB-7A27ACC038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90f968-b344-421b-a836-a31367804cc0"/>
    <ds:schemaRef ds:uri="2f9d2407-3c65-47ee-bb8d-85c78441b0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8F079F-7542-4A73-81FF-9E019C116893}">
  <ds:schemaRefs>
    <ds:schemaRef ds:uri="http://schemas.microsoft.com/sharepoint/v3/contenttype/forms"/>
  </ds:schemaRefs>
</ds:datastoreItem>
</file>

<file path=customXml/itemProps3.xml><?xml version="1.0" encoding="utf-8"?>
<ds:datastoreItem xmlns:ds="http://schemas.openxmlformats.org/officeDocument/2006/customXml" ds:itemID="{E4FB3AE3-AB45-415A-81B5-566C37A01BAD}">
  <ds:schemaRefs>
    <ds:schemaRef ds:uri="http://purl.org/dc/elements/1.1/"/>
    <ds:schemaRef ds:uri="http://purl.org/dc/terms/"/>
    <ds:schemaRef ds:uri="2f9d2407-3c65-47ee-bb8d-85c78441b03f"/>
    <ds:schemaRef ds:uri="http://schemas.microsoft.com/office/2006/documentManagement/types"/>
    <ds:schemaRef ds:uri="http://www.w3.org/XML/1998/namespace"/>
    <ds:schemaRef ds:uri="http://schemas.microsoft.com/office/2006/metadata/properties"/>
    <ds:schemaRef ds:uri="7490f968-b344-421b-a836-a31367804cc0"/>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2166</Words>
  <Application>Microsoft Office PowerPoint</Application>
  <PresentationFormat>On-screen Show (4:3)</PresentationFormat>
  <Paragraphs>175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IEEE-P802_15</vt:lpstr>
      <vt:lpstr>PowerPoint Presentation</vt:lpstr>
      <vt:lpstr>PowerPoint Presentation</vt:lpstr>
      <vt:lpstr>Recap: Previous Contributions</vt:lpstr>
      <vt:lpstr>Recap: Previous Contributions (Cont’d)</vt:lpstr>
      <vt:lpstr>Similarity – Block Structure </vt:lpstr>
      <vt:lpstr>Similarity – Infrastructure Synchronization</vt:lpstr>
      <vt:lpstr>Similarity – Ranging Modes supported </vt:lpstr>
      <vt:lpstr>Difference – DL-TDOA derivation </vt:lpstr>
      <vt:lpstr>Difference - IEs</vt:lpstr>
      <vt:lpstr>Next Steps</vt:lpstr>
      <vt:lpstr>Next Steps (Cont’d)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2022-05-17T02:09:31Z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0x0101006962A61E39439B4BB62E77F23B6A215F</vt:lpwstr>
  </property>
  <property fmtid="{D5CDD505-2E9C-101B-9397-08002B2CF9AE}" pid="3" name="MediaServiceImageTags">
    <vt:lpwstr/>
  </property>
</Properties>
</file>