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0" r:id="rId4"/>
    <p:sldId id="259" r:id="rId5"/>
    <p:sldId id="258" r:id="rId6"/>
    <p:sldId id="262" r:id="rId7"/>
    <p:sldId id="267" r:id="rId8"/>
    <p:sldId id="266" r:id="rId9"/>
    <p:sldId id="270" r:id="rId10"/>
    <p:sldId id="271" r:id="rId11"/>
    <p:sldId id="27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AA769-9E7E-4770-8CF0-F82024AB09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1832" y="2039111"/>
            <a:ext cx="10277856" cy="3255265"/>
          </a:xfrm>
        </p:spPr>
        <p:txBody>
          <a:bodyPr>
            <a:normAutofit fontScale="90000"/>
          </a:bodyPr>
          <a:lstStyle/>
          <a:p>
            <a:r>
              <a:rPr lang="en-IN" dirty="0"/>
              <a:t>Filtering of Single Carrier and OFDM signals to meet Emission Requirements</a:t>
            </a:r>
            <a:br>
              <a:rPr lang="en-IN" dirty="0"/>
            </a:br>
            <a:br>
              <a:rPr lang="en-IN" dirty="0"/>
            </a:br>
            <a:r>
              <a:rPr lang="en-IN" dirty="0"/>
              <a:t>May 16, 2022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7FA841-8010-FCA1-5A19-9EB40887160E}"/>
              </a:ext>
            </a:extLst>
          </p:cNvPr>
          <p:cNvSpPr txBox="1"/>
          <p:nvPr/>
        </p:nvSpPr>
        <p:spPr>
          <a:xfrm>
            <a:off x="8274424" y="564776"/>
            <a:ext cx="3453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DCN </a:t>
            </a:r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15-22-0294-00-016t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937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E5F4C9F-C36A-A009-7451-414739310184}"/>
              </a:ext>
            </a:extLst>
          </p:cNvPr>
          <p:cNvSpPr txBox="1"/>
          <p:nvPr/>
        </p:nvSpPr>
        <p:spPr>
          <a:xfrm>
            <a:off x="1598140" y="327182"/>
            <a:ext cx="8995719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 b="1" dirty="0"/>
              <a:t>APPLYING FCC PART 90 ( MASK D ) ON IBR FILTERED SINGLE CARRIER OFDM</a:t>
            </a:r>
          </a:p>
          <a:p>
            <a:pPr algn="ctr"/>
            <a:endParaRPr lang="en-US" sz="2200" b="1" dirty="0"/>
          </a:p>
        </p:txBody>
      </p:sp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B9E76487-73B8-4904-8201-D66E0AD54D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9719" y="1096623"/>
            <a:ext cx="6392562" cy="494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41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E5F4C9F-C36A-A009-7451-414739310184}"/>
              </a:ext>
            </a:extLst>
          </p:cNvPr>
          <p:cNvSpPr txBox="1"/>
          <p:nvPr/>
        </p:nvSpPr>
        <p:spPr>
          <a:xfrm>
            <a:off x="1949569" y="253041"/>
            <a:ext cx="8292858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 b="1" dirty="0"/>
              <a:t>APPLYING IBR FILTER ON SINGLE CARRIER OFDM WITH MULTIPLE SUBCHANNELS ACTIVE</a:t>
            </a:r>
          </a:p>
          <a:p>
            <a:pPr algn="ctr"/>
            <a:endParaRPr lang="en-US" sz="2200" b="1" dirty="0"/>
          </a:p>
        </p:txBody>
      </p:sp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D4FA7DE1-8B9C-36B0-F23A-554F491366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6151" y="1274684"/>
            <a:ext cx="6639697" cy="533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749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ABC273F1-9BC2-5661-7B82-9DC373E11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268" y="355251"/>
            <a:ext cx="10003766" cy="1949308"/>
          </a:xfrm>
          <a:prstGeom prst="rect">
            <a:avLst/>
          </a:prstGeom>
        </p:spPr>
      </p:pic>
      <p:pic>
        <p:nvPicPr>
          <p:cNvPr id="3" name="Picture 3" descr="Chart&#10;&#10;Description automatically generated">
            <a:extLst>
              <a:ext uri="{FF2B5EF4-FFF2-40B4-BE49-F238E27FC236}">
                <a16:creationId xmlns:a16="http://schemas.microsoft.com/office/drawing/2014/main" id="{31AF0243-0006-32BA-FF71-DAC8E614B9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2626" y="2400265"/>
            <a:ext cx="7530860" cy="3912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397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hart, line chart&#10;&#10;Description automatically generated">
            <a:extLst>
              <a:ext uri="{FF2B5EF4-FFF2-40B4-BE49-F238E27FC236}">
                <a16:creationId xmlns:a16="http://schemas.microsoft.com/office/drawing/2014/main" id="{5294F06C-3BE9-0D56-AEC1-25E716DECC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230" y="1245086"/>
            <a:ext cx="9759350" cy="47847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0F24955-F1A7-DB5E-EE02-694CA0EB7536}"/>
              </a:ext>
            </a:extLst>
          </p:cNvPr>
          <p:cNvSpPr txBox="1"/>
          <p:nvPr/>
        </p:nvSpPr>
        <p:spPr>
          <a:xfrm>
            <a:off x="1403230" y="468702"/>
            <a:ext cx="7099539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b="1"/>
              <a:t>FREQUENCY RESPONSE OF RAISED COSINE FILTER</a:t>
            </a:r>
          </a:p>
        </p:txBody>
      </p:sp>
    </p:spTree>
    <p:extLst>
      <p:ext uri="{BB962C8B-B14F-4D97-AF65-F5344CB8AC3E}">
        <p14:creationId xmlns:p14="http://schemas.microsoft.com/office/powerpoint/2010/main" val="3672037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19676175-2DD1-696A-BB1B-E991A01E1827}"/>
              </a:ext>
            </a:extLst>
          </p:cNvPr>
          <p:cNvGraphicFramePr>
            <a:graphicFrameLocks noGrp="1"/>
          </p:cNvGraphicFramePr>
          <p:nvPr/>
        </p:nvGraphicFramePr>
        <p:xfrm>
          <a:off x="5907943" y="1124941"/>
          <a:ext cx="3770101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917">
                  <a:extLst>
                    <a:ext uri="{9D8B030D-6E8A-4147-A177-3AD203B41FA5}">
                      <a16:colId xmlns:a16="http://schemas.microsoft.com/office/drawing/2014/main" val="2623424842"/>
                    </a:ext>
                  </a:extLst>
                </a:gridCol>
                <a:gridCol w="2059184">
                  <a:extLst>
                    <a:ext uri="{9D8B030D-6E8A-4147-A177-3AD203B41FA5}">
                      <a16:colId xmlns:a16="http://schemas.microsoft.com/office/drawing/2014/main" val="37374989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/>
                        <a:t>Rolloff 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PAPR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731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3.873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873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3.7486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505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3.6612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768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3.6145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822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3.42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387926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3.077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638554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2.9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346046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2.58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094044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2.2685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435486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1.9835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22678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2055CE6-09E2-80E5-9733-F6870CD42117}"/>
              </a:ext>
            </a:extLst>
          </p:cNvPr>
          <p:cNvSpPr txBox="1"/>
          <p:nvPr/>
        </p:nvSpPr>
        <p:spPr>
          <a:xfrm>
            <a:off x="5903343" y="540588"/>
            <a:ext cx="4612255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b="1">
                <a:cs typeface="Calibri"/>
              </a:rPr>
              <a:t>RC FILTER : 384 taps (duration 3T)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F682C1B-E548-ED74-85D8-7C25380795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09464"/>
              </p:ext>
            </p:extLst>
          </p:nvPr>
        </p:nvGraphicFramePr>
        <p:xfrm>
          <a:off x="1554948" y="1138692"/>
          <a:ext cx="3579604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8961">
                  <a:extLst>
                    <a:ext uri="{9D8B030D-6E8A-4147-A177-3AD203B41FA5}">
                      <a16:colId xmlns:a16="http://schemas.microsoft.com/office/drawing/2014/main" val="2623424842"/>
                    </a:ext>
                  </a:extLst>
                </a:gridCol>
                <a:gridCol w="1630643">
                  <a:extLst>
                    <a:ext uri="{9D8B030D-6E8A-4147-A177-3AD203B41FA5}">
                      <a16:colId xmlns:a16="http://schemas.microsoft.com/office/drawing/2014/main" val="37374989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/>
                        <a:t>Rolloff 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PAPR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731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2.73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873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2.72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505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2.68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768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2.63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822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2.54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387926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2.43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638554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2.28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346046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2.11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094044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1.90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435486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1.68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22678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12DA6AC-7CE3-316C-B493-4141106BE189}"/>
              </a:ext>
            </a:extLst>
          </p:cNvPr>
          <p:cNvSpPr txBox="1"/>
          <p:nvPr/>
        </p:nvSpPr>
        <p:spPr>
          <a:xfrm>
            <a:off x="1334685" y="539961"/>
            <a:ext cx="4842293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b="1" dirty="0">
                <a:cs typeface="Calibri"/>
              </a:rPr>
              <a:t>RC FILTER  : 257 taps (duration 2T)</a:t>
            </a:r>
          </a:p>
        </p:txBody>
      </p:sp>
    </p:spTree>
    <p:extLst>
      <p:ext uri="{BB962C8B-B14F-4D97-AF65-F5344CB8AC3E}">
        <p14:creationId xmlns:p14="http://schemas.microsoft.com/office/powerpoint/2010/main" val="2243543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64DAF37-22B4-7248-156C-9A6FB91453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588716"/>
              </p:ext>
            </p:extLst>
          </p:nvPr>
        </p:nvGraphicFramePr>
        <p:xfrm>
          <a:off x="4002129" y="1398113"/>
          <a:ext cx="3579604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8961">
                  <a:extLst>
                    <a:ext uri="{9D8B030D-6E8A-4147-A177-3AD203B41FA5}">
                      <a16:colId xmlns:a16="http://schemas.microsoft.com/office/drawing/2014/main" val="2623424842"/>
                    </a:ext>
                  </a:extLst>
                </a:gridCol>
                <a:gridCol w="1630643">
                  <a:extLst>
                    <a:ext uri="{9D8B030D-6E8A-4147-A177-3AD203B41FA5}">
                      <a16:colId xmlns:a16="http://schemas.microsoft.com/office/drawing/2014/main" val="37374989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/>
                        <a:t>Rolloff 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PAPR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731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4.96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873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4.913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505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4.777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768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4.556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822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4.25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387926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3.87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638554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3.43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346046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2.94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094044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2.42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435486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/>
                        <a:t>2.01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22678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931D3E7-292C-4648-BBF6-32A735C8E9A3}"/>
              </a:ext>
            </a:extLst>
          </p:cNvPr>
          <p:cNvSpPr txBox="1"/>
          <p:nvPr/>
        </p:nvSpPr>
        <p:spPr>
          <a:xfrm>
            <a:off x="3810622" y="770626"/>
            <a:ext cx="4842293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b="1" dirty="0">
                <a:cs typeface="Calibri"/>
              </a:rPr>
              <a:t>RC FILTER  : 513 taps (duration 4T)</a:t>
            </a:r>
          </a:p>
        </p:txBody>
      </p:sp>
    </p:spTree>
    <p:extLst>
      <p:ext uri="{BB962C8B-B14F-4D97-AF65-F5344CB8AC3E}">
        <p14:creationId xmlns:p14="http://schemas.microsoft.com/office/powerpoint/2010/main" val="1570975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, histogram&#10;&#10;Description automatically generated">
            <a:extLst>
              <a:ext uri="{FF2B5EF4-FFF2-40B4-BE49-F238E27FC236}">
                <a16:creationId xmlns:a16="http://schemas.microsoft.com/office/drawing/2014/main" id="{9A9EE650-AADB-CE75-9986-AEDA84C520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042" y="1086506"/>
            <a:ext cx="5762445" cy="4656231"/>
          </a:xfrm>
          <a:prstGeom prst="rect">
            <a:avLst/>
          </a:prstGeom>
        </p:spPr>
      </p:pic>
      <p:pic>
        <p:nvPicPr>
          <p:cNvPr id="4" name="Picture 3" descr="Chart&#10;&#10;Description automatically generated">
            <a:extLst>
              <a:ext uri="{FF2B5EF4-FFF2-40B4-BE49-F238E27FC236}">
                <a16:creationId xmlns:a16="http://schemas.microsoft.com/office/drawing/2014/main" id="{D915204B-97A5-B6A8-9BF8-0160562950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0249" y="1080353"/>
            <a:ext cx="5805577" cy="463978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98A4A71-6D33-B5F7-ED75-74B741578BBE}"/>
              </a:ext>
            </a:extLst>
          </p:cNvPr>
          <p:cNvSpPr txBox="1"/>
          <p:nvPr/>
        </p:nvSpPr>
        <p:spPr>
          <a:xfrm>
            <a:off x="828136" y="368060"/>
            <a:ext cx="11067690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b="1"/>
              <a:t>PSD PLOTS FOR TRADITIONAL SINGLE CARRIER AND SINGLE CARRIER WITH OFDM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AE91CD-2B26-5E1C-1FEF-29A9A4CA63C2}"/>
              </a:ext>
            </a:extLst>
          </p:cNvPr>
          <p:cNvSpPr txBox="1"/>
          <p:nvPr/>
        </p:nvSpPr>
        <p:spPr>
          <a:xfrm>
            <a:off x="1316068" y="5773048"/>
            <a:ext cx="465538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Single carrier system : single subchannel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06DF9C-60B5-AD0D-5094-4B2BE74EF2E7}"/>
              </a:ext>
            </a:extLst>
          </p:cNvPr>
          <p:cNvSpPr txBox="1"/>
          <p:nvPr/>
        </p:nvSpPr>
        <p:spPr>
          <a:xfrm>
            <a:off x="7497433" y="5772150"/>
            <a:ext cx="377836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Traditional single carrier system</a:t>
            </a:r>
          </a:p>
        </p:txBody>
      </p:sp>
    </p:spTree>
    <p:extLst>
      <p:ext uri="{BB962C8B-B14F-4D97-AF65-F5344CB8AC3E}">
        <p14:creationId xmlns:p14="http://schemas.microsoft.com/office/powerpoint/2010/main" val="3770753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hart, histogram&#10;&#10;Description automatically generated">
            <a:extLst>
              <a:ext uri="{FF2B5EF4-FFF2-40B4-BE49-F238E27FC236}">
                <a16:creationId xmlns:a16="http://schemas.microsoft.com/office/drawing/2014/main" id="{16B16B6D-3395-3C78-17E9-A2A74D7CFC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814026"/>
            <a:ext cx="6768860" cy="55318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43D883E-FBCA-8DF3-FD55-09B4CF15373F}"/>
              </a:ext>
            </a:extLst>
          </p:cNvPr>
          <p:cNvSpPr txBox="1"/>
          <p:nvPr/>
        </p:nvSpPr>
        <p:spPr>
          <a:xfrm>
            <a:off x="1935191" y="238664"/>
            <a:ext cx="10104405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b="1"/>
              <a:t>APPLYING FCC PART 90 ( MASK D ) ON TRADITIONAL SINGLE CARRIER </a:t>
            </a:r>
            <a:endParaRPr lang="en-US" sz="2200" b="1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E200E4-923E-F0D7-58A5-612FA603F805}"/>
              </a:ext>
            </a:extLst>
          </p:cNvPr>
          <p:cNvSpPr txBox="1"/>
          <p:nvPr/>
        </p:nvSpPr>
        <p:spPr>
          <a:xfrm>
            <a:off x="3602966" y="6377796"/>
            <a:ext cx="738708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With Raised Cosine filtering of Roll off factor 0</a:t>
            </a:r>
          </a:p>
        </p:txBody>
      </p:sp>
    </p:spTree>
    <p:extLst>
      <p:ext uri="{BB962C8B-B14F-4D97-AF65-F5344CB8AC3E}">
        <p14:creationId xmlns:p14="http://schemas.microsoft.com/office/powerpoint/2010/main" val="730363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hart, histogram&#10;&#10;Description automatically generated">
            <a:extLst>
              <a:ext uri="{FF2B5EF4-FFF2-40B4-BE49-F238E27FC236}">
                <a16:creationId xmlns:a16="http://schemas.microsoft.com/office/drawing/2014/main" id="{990BB2AC-BFC7-8AD8-9204-78E3163F86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664" y="690271"/>
            <a:ext cx="6898256" cy="562122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E5F4C9F-C36A-A009-7451-414739310184}"/>
              </a:ext>
            </a:extLst>
          </p:cNvPr>
          <p:cNvSpPr txBox="1"/>
          <p:nvPr/>
        </p:nvSpPr>
        <p:spPr>
          <a:xfrm>
            <a:off x="1949569" y="253041"/>
            <a:ext cx="8292858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b="1" dirty="0"/>
              <a:t>APPLYING FCC PART 90 ( MASK D ) ON TRADITIONAL SINGLE CARRIER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1CB731-17C8-3B2C-A1A0-463C140D626F}"/>
              </a:ext>
            </a:extLst>
          </p:cNvPr>
          <p:cNvSpPr txBox="1"/>
          <p:nvPr/>
        </p:nvSpPr>
        <p:spPr>
          <a:xfrm>
            <a:off x="4048664" y="6363419"/>
            <a:ext cx="738708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With Raised Cosine filtering of Roll off factor 0.75</a:t>
            </a:r>
          </a:p>
        </p:txBody>
      </p:sp>
    </p:spTree>
    <p:extLst>
      <p:ext uri="{BB962C8B-B14F-4D97-AF65-F5344CB8AC3E}">
        <p14:creationId xmlns:p14="http://schemas.microsoft.com/office/powerpoint/2010/main" val="4100353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E5F4C9F-C36A-A009-7451-414739310184}"/>
              </a:ext>
            </a:extLst>
          </p:cNvPr>
          <p:cNvSpPr txBox="1"/>
          <p:nvPr/>
        </p:nvSpPr>
        <p:spPr>
          <a:xfrm>
            <a:off x="1949569" y="253041"/>
            <a:ext cx="8292858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 b="1" dirty="0"/>
              <a:t>APPLYING IBR FILTER ON SINGLE CARRIER OFDM</a:t>
            </a:r>
          </a:p>
          <a:p>
            <a:pPr algn="ctr"/>
            <a:endParaRPr lang="en-US" sz="2200" b="1" dirty="0"/>
          </a:p>
        </p:txBody>
      </p:sp>
      <p:pic>
        <p:nvPicPr>
          <p:cNvPr id="5" name="Picture 4" descr="A picture containing chart&#10;&#10;Description automatically generated">
            <a:extLst>
              <a:ext uri="{FF2B5EF4-FFF2-40B4-BE49-F238E27FC236}">
                <a16:creationId xmlns:a16="http://schemas.microsoft.com/office/drawing/2014/main" id="{FF3E88B4-9610-1793-8266-86EEC76A75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876" y="1178341"/>
            <a:ext cx="6532605" cy="514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605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4959</TotalTime>
  <Words>225</Words>
  <Application>Microsoft Office PowerPoint</Application>
  <PresentationFormat>Widescreen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Verdana</vt:lpstr>
      <vt:lpstr>office theme</vt:lpstr>
      <vt:lpstr>Filtering of Single Carrier and OFDM signals to meet Emission Requirements  May 16, 2022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Lekha</dc:creator>
  <cp:lastModifiedBy>Guy Simpson</cp:lastModifiedBy>
  <cp:revision>16</cp:revision>
  <dcterms:created xsi:type="dcterms:W3CDTF">2022-04-28T05:18:23Z</dcterms:created>
  <dcterms:modified xsi:type="dcterms:W3CDTF">2022-05-16T16:45:23Z</dcterms:modified>
</cp:coreProperties>
</file>