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0" r:id="rId3"/>
    <p:sldId id="280" r:id="rId4"/>
    <p:sldId id="275" r:id="rId5"/>
    <p:sldId id="279" r:id="rId6"/>
    <p:sldId id="277" r:id="rId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86" autoAdjust="0"/>
  </p:normalViewPr>
  <p:slideViewPr>
    <p:cSldViewPr snapToGrid="0">
      <p:cViewPr varScale="1">
        <p:scale>
          <a:sx n="55" d="100"/>
          <a:sy n="55" d="100"/>
        </p:scale>
        <p:origin x="1528" y="3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2022</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802.15-22-0290-01-03ma-May_2022_Closing_Plenary_Slides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May 2022</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 3ma May 2022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17 May 2022</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 3ma  May </a:t>
            </a:r>
            <a:r>
              <a:rPr lang="en-US" sz="1600" dirty="0" smtClean="0">
                <a:solidFill>
                  <a:schemeClr val="tx2"/>
                </a:solidFill>
              </a:rPr>
              <a:t>2022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TG3ma </a:t>
            </a:r>
            <a:r>
              <a:rPr lang="de-DE" dirty="0" smtClean="0"/>
              <a:t>May 2022 </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May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TG3ma </a:t>
            </a:r>
            <a:r>
              <a:rPr lang="de-DE" dirty="0" err="1" smtClean="0"/>
              <a:t>Officers</a:t>
            </a:r>
            <a:endParaRPr lang="de-DE" dirty="0"/>
          </a:p>
        </p:txBody>
      </p:sp>
      <p:sp>
        <p:nvSpPr>
          <p:cNvPr id="3" name="Inhaltsplatzhalter 2"/>
          <p:cNvSpPr>
            <a:spLocks noGrp="1"/>
          </p:cNvSpPr>
          <p:nvPr>
            <p:ph idx="1"/>
          </p:nvPr>
        </p:nvSpPr>
        <p:spPr/>
        <p:txBody>
          <a:bodyPr/>
          <a:lstStyle/>
          <a:p>
            <a:r>
              <a:rPr lang="de-DE" sz="2800" dirty="0" err="1" smtClean="0"/>
              <a:t>Chair</a:t>
            </a:r>
            <a:r>
              <a:rPr lang="de-DE" sz="2800" dirty="0" smtClean="0"/>
              <a:t>: Thomas </a:t>
            </a:r>
            <a:r>
              <a:rPr lang="de-DE" sz="2800" dirty="0" err="1" smtClean="0"/>
              <a:t>Kürnr</a:t>
            </a:r>
            <a:r>
              <a:rPr lang="de-DE" sz="2800" dirty="0" smtClean="0"/>
              <a:t>, TU </a:t>
            </a:r>
            <a:r>
              <a:rPr lang="de-DE" sz="2800" dirty="0" err="1" smtClean="0"/>
              <a:t>bruanschweig</a:t>
            </a:r>
            <a:endParaRPr lang="de-DE" sz="2800" dirty="0" smtClean="0"/>
          </a:p>
          <a:p>
            <a:r>
              <a:rPr lang="de-DE" sz="2800" dirty="0" err="1" smtClean="0"/>
              <a:t>Vice-Chair</a:t>
            </a:r>
            <a:r>
              <a:rPr lang="de-DE" sz="2800" dirty="0" smtClean="0"/>
              <a:t>: Iwao Hosako, NICT</a:t>
            </a:r>
          </a:p>
          <a:p>
            <a:r>
              <a:rPr lang="de-DE" sz="2800" dirty="0" smtClean="0"/>
              <a:t>TG Editor. Monique Brown (</a:t>
            </a:r>
            <a:r>
              <a:rPr lang="de-DE" sz="2800" dirty="0" err="1" smtClean="0"/>
              <a:t>Self</a:t>
            </a:r>
            <a:r>
              <a:rPr lang="de-DE" sz="2800" dirty="0" smtClean="0"/>
              <a:t>)</a:t>
            </a:r>
            <a:endParaRPr lang="de-DE" sz="2800" dirty="0"/>
          </a:p>
        </p:txBody>
      </p:sp>
      <p:sp>
        <p:nvSpPr>
          <p:cNvPr id="4" name="Datumsplatzhalter 3"/>
          <p:cNvSpPr>
            <a:spLocks noGrp="1"/>
          </p:cNvSpPr>
          <p:nvPr>
            <p:ph type="dt" sz="half" idx="10"/>
          </p:nvPr>
        </p:nvSpPr>
        <p:spPr/>
        <p:txBody>
          <a:bodyPr/>
          <a:lstStyle/>
          <a:p>
            <a:r>
              <a:rPr lang="en-US" dirty="0" smtClean="0"/>
              <a:t>May 2022</a:t>
            </a:r>
          </a:p>
        </p:txBody>
      </p:sp>
      <p:sp>
        <p:nvSpPr>
          <p:cNvPr id="5" name="Fußzeilenplatzhalter 4"/>
          <p:cNvSpPr>
            <a:spLocks noGrp="1"/>
          </p:cNvSpPr>
          <p:nvPr>
            <p:ph type="ftr" sz="quarter" idx="11"/>
          </p:nvPr>
        </p:nvSpPr>
        <p:spPr/>
        <p:txBody>
          <a:bodyPr/>
          <a:lstStyle/>
          <a:p>
            <a:r>
              <a:rPr lang="en-US" smtClean="0"/>
              <a:t>&lt;author&gt;, &lt;company&gt;</a:t>
            </a:r>
            <a:endParaRPr lang="en-US"/>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a:t>
            </a:fld>
            <a:endParaRPr lang="en-US"/>
          </a:p>
        </p:txBody>
      </p:sp>
    </p:spTree>
    <p:extLst>
      <p:ext uri="{BB962C8B-B14F-4D97-AF65-F5344CB8AC3E}">
        <p14:creationId xmlns:p14="http://schemas.microsoft.com/office/powerpoint/2010/main" val="74384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3  </a:t>
            </a:r>
            <a:r>
              <a:rPr lang="de-DE" sz="1800" dirty="0" err="1" smtClean="0"/>
              <a:t>meeting</a:t>
            </a:r>
            <a:r>
              <a:rPr lang="de-DE" sz="1800" dirty="0" err="1"/>
              <a:t>s</a:t>
            </a:r>
            <a:r>
              <a:rPr lang="de-DE" sz="1800" dirty="0" smtClean="0"/>
              <a:t> on </a:t>
            </a:r>
            <a:r>
              <a:rPr lang="de-DE" sz="1800" dirty="0" err="1" smtClean="0"/>
              <a:t>Wed</a:t>
            </a:r>
            <a:r>
              <a:rPr lang="de-DE" sz="1800" dirty="0" smtClean="0"/>
              <a:t> AM1, </a:t>
            </a:r>
            <a:r>
              <a:rPr lang="de-DE" sz="1800" dirty="0" err="1" smtClean="0"/>
              <a:t>Fri</a:t>
            </a:r>
            <a:r>
              <a:rPr lang="de-DE" sz="1800" dirty="0" smtClean="0"/>
              <a:t> AM1 and Mon AM1  </a:t>
            </a:r>
          </a:p>
          <a:p>
            <a:endParaRPr lang="de-DE" sz="1800" dirty="0" smtClean="0"/>
          </a:p>
          <a:p>
            <a:pPr>
              <a:spcAft>
                <a:spcPts val="0"/>
              </a:spcAft>
            </a:pPr>
            <a:r>
              <a:rPr lang="en-US" sz="1800" dirty="0" smtClean="0">
                <a:ea typeface="MS PGothic" panose="020B0600070205080204" pitchFamily="34" charset="-128"/>
              </a:rPr>
              <a:t>Listening Contributions:</a:t>
            </a:r>
            <a:endParaRPr lang="de-DE" sz="1800" dirty="0">
              <a:ea typeface="MS PGothic" panose="020B0600070205080204" pitchFamily="34" charset="-128"/>
            </a:endParaRPr>
          </a:p>
          <a:p>
            <a:pPr marL="457200">
              <a:spcAft>
                <a:spcPts val="0"/>
              </a:spcAft>
            </a:pPr>
            <a:r>
              <a:rPr lang="en-GB" sz="1800" dirty="0">
                <a:ea typeface="MS PGothic" panose="020B0600070205080204" pitchFamily="34" charset="-128"/>
              </a:rPr>
              <a:t>Iwao Hosako (NICT), </a:t>
            </a:r>
            <a:r>
              <a:rPr lang="en-US" sz="1800" dirty="0">
                <a:ea typeface="MS PGothic" panose="020B0600070205080204" pitchFamily="34" charset="-128"/>
              </a:rPr>
              <a:t>New channel plans of terahertz radio for the 3ma after WRC19 - Required Edits</a:t>
            </a:r>
            <a:r>
              <a:rPr lang="en-GB" sz="1800" dirty="0" smtClean="0">
                <a:ea typeface="MS PGothic" panose="020B0600070205080204" pitchFamily="34" charset="-128"/>
              </a:rPr>
              <a:t> </a:t>
            </a:r>
            <a:r>
              <a:rPr lang="en-GB" sz="1800" dirty="0">
                <a:ea typeface="MS PGothic" panose="020B0600070205080204" pitchFamily="34" charset="-128"/>
              </a:rPr>
              <a:t>(</a:t>
            </a:r>
            <a:r>
              <a:rPr lang="en-GB" sz="1800" dirty="0" smtClean="0">
                <a:ea typeface="MS PGothic" panose="020B0600070205080204" pitchFamily="34" charset="-128"/>
              </a:rPr>
              <a:t>22/0286)</a:t>
            </a:r>
            <a:endParaRPr lang="de-DE" sz="1800" dirty="0">
              <a:ea typeface="MS PGothic" panose="020B0600070205080204" pitchFamily="34" charset="-128"/>
            </a:endParaRPr>
          </a:p>
          <a:p>
            <a:pPr marL="457200">
              <a:spcAft>
                <a:spcPts val="0"/>
              </a:spcAft>
            </a:pPr>
            <a:r>
              <a:rPr lang="en-GB" sz="1800" dirty="0">
                <a:ea typeface="MS PGothic" panose="020B0600070205080204" pitchFamily="34" charset="-128"/>
              </a:rPr>
              <a:t>Thomas Kürner (TU Braunschweig), Proposal to Reference IEEE 802.1Q in IEEE 802.15.3 (</a:t>
            </a:r>
            <a:r>
              <a:rPr lang="en-GB" sz="1800" dirty="0" smtClean="0">
                <a:ea typeface="MS PGothic" panose="020B0600070205080204" pitchFamily="34" charset="-128"/>
              </a:rPr>
              <a:t>22/0127r1)</a:t>
            </a:r>
            <a:endParaRPr lang="de-DE" sz="1800" dirty="0">
              <a:ea typeface="MS PGothic" panose="020B0600070205080204" pitchFamily="34" charset="-128"/>
            </a:endParaRPr>
          </a:p>
          <a:p>
            <a:pPr marL="457200">
              <a:spcAft>
                <a:spcPts val="0"/>
              </a:spcAft>
            </a:pPr>
            <a:r>
              <a:rPr lang="en-GB" sz="1800" dirty="0">
                <a:ea typeface="MS PGothic" panose="020B0600070205080204" pitchFamily="34" charset="-128"/>
              </a:rPr>
              <a:t>Thomas Kürner (TU Braunschweig</a:t>
            </a:r>
            <a:r>
              <a:rPr lang="en-GB" sz="1800" dirty="0" smtClean="0">
                <a:ea typeface="MS PGothic" panose="020B0600070205080204" pitchFamily="34" charset="-128"/>
              </a:rPr>
              <a:t>), </a:t>
            </a:r>
            <a:r>
              <a:rPr lang="en-GB" sz="1800" dirty="0">
                <a:ea typeface="MS PGothic" panose="020B0600070205080204" pitchFamily="34" charset="-128"/>
              </a:rPr>
              <a:t>Proposal to extend RIFS in IEEE </a:t>
            </a:r>
            <a:r>
              <a:rPr lang="en-GB" sz="1800" dirty="0" err="1">
                <a:ea typeface="MS PGothic" panose="020B0600070205080204" pitchFamily="34" charset="-128"/>
              </a:rPr>
              <a:t>Std</a:t>
            </a:r>
            <a:r>
              <a:rPr lang="en-GB" sz="1800" dirty="0">
                <a:ea typeface="MS PGothic" panose="020B0600070205080204" pitchFamily="34" charset="-128"/>
              </a:rPr>
              <a:t> 802.15.3d/e (</a:t>
            </a:r>
            <a:r>
              <a:rPr lang="en-GB" sz="1800" dirty="0" smtClean="0">
                <a:ea typeface="MS PGothic" panose="020B0600070205080204" pitchFamily="34" charset="-128"/>
              </a:rPr>
              <a:t>22/0131r2)</a:t>
            </a:r>
            <a:endParaRPr lang="de-DE" sz="1800" dirty="0">
              <a:ea typeface="MS PGothic" panose="020B0600070205080204" pitchFamily="34" charset="-128"/>
            </a:endParaRPr>
          </a:p>
          <a:p>
            <a:pPr marL="457200">
              <a:spcAft>
                <a:spcPts val="0"/>
              </a:spcAft>
            </a:pPr>
            <a:r>
              <a:rPr lang="en-GB" sz="1800" dirty="0" smtClean="0">
                <a:ea typeface="MS PGothic" panose="020B0600070205080204" pitchFamily="34" charset="-128"/>
              </a:rPr>
              <a:t>Duschia Bodet (</a:t>
            </a:r>
            <a:r>
              <a:rPr lang="en-GB" sz="1800" dirty="0" err="1" smtClean="0">
                <a:ea typeface="MS PGothic" panose="020B0600070205080204" pitchFamily="34" charset="-128"/>
              </a:rPr>
              <a:t>Northeastern</a:t>
            </a:r>
            <a:r>
              <a:rPr lang="en-GB" sz="1800" dirty="0" smtClean="0">
                <a:ea typeface="MS PGothic" panose="020B0600070205080204" pitchFamily="34" charset="-128"/>
              </a:rPr>
              <a:t> </a:t>
            </a:r>
            <a:r>
              <a:rPr lang="en-GB" sz="1800" dirty="0">
                <a:ea typeface="MS PGothic" panose="020B0600070205080204" pitchFamily="34" charset="-128"/>
              </a:rPr>
              <a:t>University), </a:t>
            </a:r>
            <a:r>
              <a:rPr lang="en-US" sz="1800" dirty="0">
                <a:ea typeface="MS PGothic" panose="020B0600070205080204" pitchFamily="34" charset="-128"/>
              </a:rPr>
              <a:t>Higher Order APSK Constellations Implementation - Required </a:t>
            </a:r>
            <a:r>
              <a:rPr lang="en-US" sz="1800" dirty="0" smtClean="0">
                <a:ea typeface="MS PGothic" panose="020B0600070205080204" pitchFamily="34" charset="-128"/>
              </a:rPr>
              <a:t>Edits </a:t>
            </a:r>
            <a:r>
              <a:rPr lang="en-GB" sz="1800" dirty="0" smtClean="0">
                <a:ea typeface="MS PGothic" panose="020B0600070205080204" pitchFamily="34" charset="-128"/>
              </a:rPr>
              <a:t>(22/0277r1)</a:t>
            </a:r>
            <a:endParaRPr lang="de-DE" sz="1800" dirty="0">
              <a:ea typeface="MS PGothic" panose="020B0600070205080204" pitchFamily="34" charset="-128"/>
            </a:endParaRPr>
          </a:p>
          <a:p>
            <a:endParaRPr lang="de-DE" sz="1800" dirty="0" smtClean="0">
              <a:ea typeface="Times New Roman"/>
            </a:endParaRPr>
          </a:p>
          <a:p>
            <a:r>
              <a:rPr lang="de-DE" sz="1800" dirty="0" smtClean="0">
                <a:ea typeface="Times New Roman"/>
              </a:rPr>
              <a:t>Review/</a:t>
            </a:r>
            <a:r>
              <a:rPr lang="de-DE" sz="1800" dirty="0" err="1" smtClean="0">
                <a:ea typeface="Times New Roman"/>
              </a:rPr>
              <a:t>Editing</a:t>
            </a:r>
            <a:r>
              <a:rPr lang="de-DE" sz="1800" dirty="0" smtClean="0">
                <a:ea typeface="Times New Roman"/>
              </a:rPr>
              <a:t> </a:t>
            </a:r>
            <a:r>
              <a:rPr lang="en-GB" sz="1800" dirty="0" smtClean="0"/>
              <a:t> </a:t>
            </a:r>
            <a:r>
              <a:rPr lang="en-GB" sz="1800" dirty="0"/>
              <a:t>15.3 </a:t>
            </a:r>
            <a:r>
              <a:rPr lang="en-GB" sz="1800" dirty="0" smtClean="0"/>
              <a:t>Roll-up =&gt; D0.1 will be put to the members area</a:t>
            </a:r>
            <a:endParaRPr lang="de-DE" sz="1800" dirty="0">
              <a:ea typeface="Times New Roman"/>
            </a:endParaRPr>
          </a:p>
          <a:p>
            <a:pPr marL="457200" lvl="1" indent="0">
              <a:buNone/>
            </a:pPr>
            <a:endParaRPr lang="de-DE" sz="1400" dirty="0" smtClean="0"/>
          </a:p>
          <a:p>
            <a:pPr marL="457200" lvl="1" indent="0">
              <a:buNone/>
            </a:pPr>
            <a:endParaRPr lang="de-DE" sz="1400" dirty="0" smtClean="0"/>
          </a:p>
          <a:p>
            <a:endParaRPr lang="de-DE" sz="1800" dirty="0"/>
          </a:p>
          <a:p>
            <a:endParaRPr lang="de-DE" sz="1600" dirty="0"/>
          </a:p>
          <a:p>
            <a:pPr marL="901700" indent="0">
              <a:buNone/>
            </a:pPr>
            <a:endParaRPr lang="de-DE" sz="1800" dirty="0"/>
          </a:p>
          <a:p>
            <a:pPr marL="457200" lvl="1" indent="0">
              <a:buNone/>
            </a:pPr>
            <a:endParaRPr lang="de-DE" sz="1600" b="1" dirty="0"/>
          </a:p>
        </p:txBody>
      </p:sp>
      <p:sp>
        <p:nvSpPr>
          <p:cNvPr id="2" name="Datumsplatzhalter 1"/>
          <p:cNvSpPr>
            <a:spLocks noGrp="1"/>
          </p:cNvSpPr>
          <p:nvPr>
            <p:ph type="dt" sz="half" idx="10"/>
          </p:nvPr>
        </p:nvSpPr>
        <p:spPr/>
        <p:txBody>
          <a:bodyPr/>
          <a:lstStyle/>
          <a:p>
            <a:r>
              <a:rPr lang="en-US" dirty="0" smtClean="0"/>
              <a:t>March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extLst>
      <p:ext uri="{BB962C8B-B14F-4D97-AF65-F5344CB8AC3E}">
        <p14:creationId xmlns:p14="http://schemas.microsoft.com/office/powerpoint/2010/main" val="1493785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Review of Time Line </a:t>
            </a:r>
            <a:r>
              <a:rPr lang="de-DE" dirty="0" err="1" smtClean="0"/>
              <a:t>for</a:t>
            </a:r>
            <a:r>
              <a:rPr lang="de-DE" dirty="0" smtClean="0"/>
              <a:t> TG3ma</a:t>
            </a:r>
            <a:endParaRPr lang="de-DE" dirty="0"/>
          </a:p>
        </p:txBody>
      </p:sp>
      <p:sp>
        <p:nvSpPr>
          <p:cNvPr id="3" name="Inhaltsplatzhalter 2"/>
          <p:cNvSpPr>
            <a:spLocks noGrp="1"/>
          </p:cNvSpPr>
          <p:nvPr>
            <p:ph idx="1"/>
          </p:nvPr>
        </p:nvSpPr>
        <p:spPr>
          <a:xfrm>
            <a:off x="685800" y="1844675"/>
            <a:ext cx="7772400" cy="4114800"/>
          </a:xfrm>
        </p:spPr>
        <p:txBody>
          <a:bodyPr/>
          <a:lstStyle/>
          <a:p>
            <a:pPr lvl="1"/>
            <a:r>
              <a:rPr lang="en-US" sz="1800" dirty="0">
                <a:solidFill>
                  <a:schemeClr val="bg1">
                    <a:lumMod val="65000"/>
                  </a:schemeClr>
                </a:solidFill>
              </a:rPr>
              <a:t>January 2022 </a:t>
            </a:r>
            <a:r>
              <a:rPr lang="en-US" sz="1800" dirty="0" smtClean="0">
                <a:solidFill>
                  <a:schemeClr val="bg1">
                    <a:lumMod val="65000"/>
                  </a:schemeClr>
                </a:solidFill>
              </a:rPr>
              <a:t>	</a:t>
            </a:r>
            <a:r>
              <a:rPr lang="en-US" sz="1800" dirty="0">
                <a:solidFill>
                  <a:schemeClr val="bg1">
                    <a:lumMod val="65000"/>
                  </a:schemeClr>
                </a:solidFill>
              </a:rPr>
              <a:t>Kick-Off; Issuing Call for Proposals</a:t>
            </a:r>
          </a:p>
          <a:p>
            <a:pPr lvl="1"/>
            <a:r>
              <a:rPr lang="en-US" sz="1800" dirty="0">
                <a:solidFill>
                  <a:schemeClr val="bg1">
                    <a:lumMod val="65000"/>
                  </a:schemeClr>
                </a:solidFill>
              </a:rPr>
              <a:t>March 2022 </a:t>
            </a:r>
            <a:r>
              <a:rPr lang="en-US" sz="1800" dirty="0" smtClean="0">
                <a:solidFill>
                  <a:schemeClr val="bg1">
                    <a:lumMod val="65000"/>
                  </a:schemeClr>
                </a:solidFill>
              </a:rPr>
              <a:t>	Roll-up </a:t>
            </a:r>
            <a:r>
              <a:rPr lang="en-US" sz="1800" dirty="0">
                <a:solidFill>
                  <a:schemeClr val="bg1">
                    <a:lumMod val="65000"/>
                  </a:schemeClr>
                </a:solidFill>
              </a:rPr>
              <a:t>available ; start reviewing the roll-up </a:t>
            </a:r>
            <a:r>
              <a:rPr lang="en-US" sz="1800" dirty="0" smtClean="0">
                <a:solidFill>
                  <a:schemeClr val="bg1">
                    <a:lumMod val="65000"/>
                  </a:schemeClr>
                </a:solidFill>
              </a:rPr>
              <a:t>				version</a:t>
            </a:r>
            <a:r>
              <a:rPr lang="en-US" sz="1800" dirty="0">
                <a:solidFill>
                  <a:schemeClr val="bg1">
                    <a:lumMod val="65000"/>
                  </a:schemeClr>
                </a:solidFill>
              </a:rPr>
              <a:t>;  Listening proposals</a:t>
            </a:r>
            <a:r>
              <a:rPr lang="en-US" sz="1800" dirty="0" smtClean="0">
                <a:solidFill>
                  <a:schemeClr val="bg1">
                    <a:lumMod val="65000"/>
                  </a:schemeClr>
                </a:solidFill>
              </a:rPr>
              <a:t>;</a:t>
            </a:r>
          </a:p>
          <a:p>
            <a:pPr lvl="1"/>
            <a:r>
              <a:rPr lang="en-US" sz="1800" dirty="0" err="1" smtClean="0">
                <a:solidFill>
                  <a:schemeClr val="bg1">
                    <a:lumMod val="65000"/>
                  </a:schemeClr>
                </a:solidFill>
              </a:rPr>
              <a:t>Webcons</a:t>
            </a:r>
            <a:r>
              <a:rPr lang="en-US" sz="1800" dirty="0" smtClean="0">
                <a:solidFill>
                  <a:schemeClr val="bg1">
                    <a:lumMod val="65000"/>
                  </a:schemeClr>
                </a:solidFill>
              </a:rPr>
              <a:t> </a:t>
            </a:r>
            <a:r>
              <a:rPr lang="en-US" sz="1800" dirty="0" err="1" smtClean="0">
                <a:solidFill>
                  <a:schemeClr val="bg1">
                    <a:lumMod val="65000"/>
                  </a:schemeClr>
                </a:solidFill>
              </a:rPr>
              <a:t>AprilMay</a:t>
            </a:r>
            <a:r>
              <a:rPr lang="en-US" sz="1800" dirty="0" smtClean="0">
                <a:solidFill>
                  <a:schemeClr val="bg1">
                    <a:lumMod val="65000"/>
                  </a:schemeClr>
                </a:solidFill>
              </a:rPr>
              <a:t> Roll-up available; start reviewing roll-up</a:t>
            </a:r>
            <a:endParaRPr lang="en-US" sz="1800" dirty="0">
              <a:solidFill>
                <a:schemeClr val="bg1">
                  <a:lumMod val="65000"/>
                </a:schemeClr>
              </a:solidFill>
            </a:endParaRPr>
          </a:p>
          <a:p>
            <a:pPr lvl="1"/>
            <a:r>
              <a:rPr lang="en-US" sz="1800" b="1" dirty="0"/>
              <a:t>May 2022 </a:t>
            </a:r>
            <a:r>
              <a:rPr lang="en-US" sz="1800" b="1" dirty="0" smtClean="0"/>
              <a:t>		</a:t>
            </a:r>
            <a:r>
              <a:rPr lang="en-US" sz="1800" b="1" dirty="0"/>
              <a:t>S</a:t>
            </a:r>
            <a:r>
              <a:rPr lang="en-US" sz="1800" b="1" dirty="0" smtClean="0"/>
              <a:t>tart </a:t>
            </a:r>
            <a:r>
              <a:rPr lang="en-US" sz="1800" b="1" dirty="0"/>
              <a:t>drafting </a:t>
            </a:r>
            <a:r>
              <a:rPr lang="en-US" sz="1800" b="1" dirty="0" smtClean="0"/>
              <a:t>D0</a:t>
            </a:r>
            <a:endParaRPr lang="en-US" sz="1800" b="1" dirty="0"/>
          </a:p>
          <a:p>
            <a:pPr lvl="1"/>
            <a:r>
              <a:rPr lang="en-US" sz="1800" dirty="0"/>
              <a:t>July 2022 </a:t>
            </a:r>
            <a:r>
              <a:rPr lang="en-US" sz="1800" dirty="0" smtClean="0"/>
              <a:t>		Starting TG Review /WG Editor Review</a:t>
            </a:r>
            <a:endParaRPr lang="en-US" sz="1800" dirty="0"/>
          </a:p>
          <a:p>
            <a:pPr lvl="1"/>
            <a:r>
              <a:rPr lang="en-US" sz="1800" dirty="0"/>
              <a:t>September 2022 </a:t>
            </a:r>
            <a:r>
              <a:rPr lang="en-US" sz="1800" dirty="0" smtClean="0"/>
              <a:t>	Starting LB</a:t>
            </a:r>
            <a:endParaRPr lang="en-US" sz="1800" dirty="0"/>
          </a:p>
          <a:p>
            <a:pPr lvl="1"/>
            <a:r>
              <a:rPr lang="en-US" sz="1800" dirty="0"/>
              <a:t>November 2022 </a:t>
            </a:r>
            <a:r>
              <a:rPr lang="en-US" sz="1800" dirty="0" smtClean="0"/>
              <a:t>	LB </a:t>
            </a:r>
            <a:r>
              <a:rPr lang="en-US" sz="1800" dirty="0"/>
              <a:t>Comment Resolution</a:t>
            </a:r>
            <a:endParaRPr lang="en-US" sz="1800" dirty="0" smtClean="0"/>
          </a:p>
          <a:p>
            <a:pPr lvl="1"/>
            <a:r>
              <a:rPr lang="en-US" sz="1800" dirty="0" smtClean="0"/>
              <a:t>January 2023	Starting SB</a:t>
            </a:r>
            <a:endParaRPr lang="en-US" sz="1800" dirty="0"/>
          </a:p>
          <a:p>
            <a:pPr lvl="1"/>
            <a:r>
              <a:rPr lang="en-US" sz="1800" dirty="0"/>
              <a:t>March 2023 </a:t>
            </a:r>
            <a:r>
              <a:rPr lang="en-US" sz="1800" dirty="0" smtClean="0"/>
              <a:t>	</a:t>
            </a:r>
            <a:r>
              <a:rPr lang="en-US" sz="1800" dirty="0"/>
              <a:t>SB Comment </a:t>
            </a:r>
            <a:r>
              <a:rPr lang="en-US" sz="1800" dirty="0" smtClean="0"/>
              <a:t>Resolution</a:t>
            </a:r>
          </a:p>
          <a:p>
            <a:pPr lvl="1"/>
            <a:r>
              <a:rPr lang="en-US" sz="1800" dirty="0" smtClean="0"/>
              <a:t>May 2023		Submission to </a:t>
            </a:r>
            <a:r>
              <a:rPr lang="en-US" sz="1800" dirty="0" err="1" smtClean="0"/>
              <a:t>RevCom</a:t>
            </a:r>
            <a:endParaRPr lang="en-US" sz="1800" dirty="0"/>
          </a:p>
          <a:p>
            <a:pPr lvl="1"/>
            <a:endParaRPr lang="de-DE" sz="1800" dirty="0" smtClean="0"/>
          </a:p>
          <a:p>
            <a:endParaRPr lang="de-DE" sz="2000" dirty="0"/>
          </a:p>
        </p:txBody>
      </p:sp>
      <p:sp>
        <p:nvSpPr>
          <p:cNvPr id="4" name="Datumsplatzhalter 3"/>
          <p:cNvSpPr>
            <a:spLocks noGrp="1"/>
          </p:cNvSpPr>
          <p:nvPr>
            <p:ph type="dt" sz="half" idx="10"/>
          </p:nvPr>
        </p:nvSpPr>
        <p:spPr/>
        <p:txBody>
          <a:bodyPr/>
          <a:lstStyle/>
          <a:p>
            <a:r>
              <a:rPr lang="en-US" dirty="0" smtClean="0"/>
              <a:t>March 2022</a:t>
            </a:r>
            <a:endParaRPr lang="en-US" dirty="0"/>
          </a:p>
        </p:txBody>
      </p:sp>
      <p:sp>
        <p:nvSpPr>
          <p:cNvPr id="5" name="Fußzeilenplatzhalter 4"/>
          <p:cNvSpPr>
            <a:spLocks noGrp="1"/>
          </p:cNvSpPr>
          <p:nvPr>
            <p:ph type="ftr" sz="quarter" idx="11"/>
          </p:nvPr>
        </p:nvSpPr>
        <p:spPr/>
        <p:txBody>
          <a:bodyPr/>
          <a:lstStyle/>
          <a:p>
            <a:r>
              <a:rPr lang="en-US" dirty="0"/>
              <a:t>Thomas Kürner, TU Braunschweig</a:t>
            </a:r>
          </a:p>
        </p:txBody>
      </p:sp>
      <p:sp>
        <p:nvSpPr>
          <p:cNvPr id="6" name="Foliennummernplatzhalter 5"/>
          <p:cNvSpPr>
            <a:spLocks noGrp="1"/>
          </p:cNvSpPr>
          <p:nvPr>
            <p:ph type="sldNum" sz="quarter" idx="12"/>
          </p:nvPr>
        </p:nvSpPr>
        <p:spPr/>
        <p:txBody>
          <a:bodyPr/>
          <a:lstStyle/>
          <a:p>
            <a:r>
              <a:rPr lang="en-US"/>
              <a:t>Slide </a:t>
            </a:r>
            <a:fld id="{D8E7F6C2-DF2F-4116-8D71-DCDEFB590920}" type="slidenum">
              <a:rPr lang="en-US" smtClean="0"/>
              <a:pPr/>
              <a:t>5</a:t>
            </a:fld>
            <a:endParaRPr lang="en-US"/>
          </a:p>
        </p:txBody>
      </p:sp>
    </p:spTree>
    <p:extLst>
      <p:ext uri="{BB962C8B-B14F-4D97-AF65-F5344CB8AC3E}">
        <p14:creationId xmlns:p14="http://schemas.microsoft.com/office/powerpoint/2010/main" val="3366040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smtClean="0"/>
              <a:t>Requested July meetings slots  for TG3ma</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en-US" sz="1800" dirty="0" smtClean="0"/>
              <a:t>3 time slots early morning Montreal time (to enable online participation as in the last sessions)</a:t>
            </a: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2200" dirty="0" err="1" smtClean="0"/>
              <a:t>Webcons</a:t>
            </a:r>
            <a:r>
              <a:rPr lang="en-US" sz="2200" dirty="0" smtClean="0"/>
              <a:t> scheduled</a:t>
            </a:r>
          </a:p>
          <a:p>
            <a:pPr marL="698500" lvl="2" indent="-266700">
              <a:spcAft>
                <a:spcPts val="0"/>
              </a:spcAft>
              <a:buFont typeface="Arial" pitchFamily="34" charset="0"/>
              <a:buChar char="•"/>
            </a:pPr>
            <a:r>
              <a:rPr lang="en-US" sz="1800" dirty="0" smtClean="0"/>
              <a:t>Friday 10 June 2022, 3-5 pm CEST</a:t>
            </a:r>
          </a:p>
          <a:p>
            <a:pPr marL="698500" lvl="2" indent="-266700">
              <a:spcAft>
                <a:spcPts val="0"/>
              </a:spcAft>
              <a:buFont typeface="Arial" pitchFamily="34" charset="0"/>
              <a:buChar char="•"/>
            </a:pPr>
            <a:r>
              <a:rPr lang="en-US" sz="1800" dirty="0"/>
              <a:t>Friday </a:t>
            </a:r>
            <a:r>
              <a:rPr lang="en-US" sz="1800" dirty="0" smtClean="0"/>
              <a:t>17 </a:t>
            </a:r>
            <a:r>
              <a:rPr lang="en-US" sz="1800" dirty="0"/>
              <a:t>June 2022, 3-5 pm CEST</a:t>
            </a:r>
          </a:p>
          <a:p>
            <a:pPr marL="698500" lvl="2" indent="-266700">
              <a:spcAft>
                <a:spcPts val="0"/>
              </a:spcAft>
              <a:buFont typeface="Arial" pitchFamily="34" charset="0"/>
              <a:buChar char="•"/>
            </a:pPr>
            <a:r>
              <a:rPr lang="en-US" sz="1800" dirty="0"/>
              <a:t>Friday </a:t>
            </a:r>
            <a:r>
              <a:rPr lang="en-US" sz="1800" dirty="0" smtClean="0"/>
              <a:t>1 July </a:t>
            </a:r>
            <a:r>
              <a:rPr lang="en-US" sz="1800" dirty="0"/>
              <a:t>2022, 3-5 pm CEST</a:t>
            </a:r>
          </a:p>
          <a:p>
            <a:pPr marL="698500" lvl="2" indent="-266700">
              <a:spcAft>
                <a:spcPts val="0"/>
              </a:spcAft>
              <a:buFont typeface="Arial" pitchFamily="34" charset="0"/>
              <a:buChar char="•"/>
            </a:pPr>
            <a:r>
              <a:rPr lang="en-US" sz="1800" dirty="0"/>
              <a:t>Friday </a:t>
            </a:r>
            <a:r>
              <a:rPr lang="en-US" sz="1800" dirty="0" smtClean="0"/>
              <a:t>8 July </a:t>
            </a:r>
            <a:r>
              <a:rPr lang="en-US" sz="1800" dirty="0"/>
              <a:t>2022, 3-5 pm CEST</a:t>
            </a:r>
          </a:p>
          <a:p>
            <a:pPr marL="698500" lvl="2" indent="-266700">
              <a:spcAft>
                <a:spcPts val="0"/>
              </a:spcAft>
              <a:buFont typeface="Arial" pitchFamily="34" charset="0"/>
              <a:buChar char="•"/>
            </a:pPr>
            <a:endParaRPr lang="en-US" sz="1800" dirty="0" smtClean="0"/>
          </a:p>
          <a:p>
            <a:pPr marL="698500" lvl="2" indent="-266700">
              <a:spcAft>
                <a:spcPts val="0"/>
              </a:spcAft>
              <a:buFont typeface="Arial" pitchFamily="34" charset="0"/>
              <a:buChar char="•"/>
            </a:pPr>
            <a:endParaRPr lang="de-DE" sz="1800" dirty="0"/>
          </a:p>
          <a:p>
            <a:pPr marL="698500" lvl="2" indent="-266700">
              <a:spcAft>
                <a:spcPts val="0"/>
              </a:spcAft>
              <a:buFont typeface="Arial" pitchFamily="34" charset="0"/>
              <a:buChar char="•"/>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March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6</a:t>
            </a:fld>
            <a:endParaRPr lang="en-US"/>
          </a:p>
        </p:txBody>
      </p:sp>
    </p:spTree>
    <p:extLst>
      <p:ext uri="{BB962C8B-B14F-4D97-AF65-F5344CB8AC3E}">
        <p14:creationId xmlns:p14="http://schemas.microsoft.com/office/powerpoint/2010/main" val="3426516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273</Words>
  <Application>Microsoft Office PowerPoint</Application>
  <PresentationFormat>Bildschirmpräsentation (4:3)</PresentationFormat>
  <Paragraphs>76</Paragraphs>
  <Slides>6</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6</vt:i4>
      </vt:variant>
    </vt:vector>
  </HeadingPairs>
  <TitlesOfParts>
    <vt:vector size="10" baseType="lpstr">
      <vt:lpstr>MS PGothic</vt:lpstr>
      <vt:lpstr>Arial</vt:lpstr>
      <vt:lpstr>Times New Roman</vt:lpstr>
      <vt:lpstr>IEEE-P802_15</vt:lpstr>
      <vt:lpstr>PowerPoint-Präsentation</vt:lpstr>
      <vt:lpstr>TG3ma May 2022  Closing Report</vt:lpstr>
      <vt:lpstr>TG3ma Officers</vt:lpstr>
      <vt:lpstr>Meetings/Contributions</vt:lpstr>
      <vt:lpstr>Review of Time Line for TG3ma</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211</cp:revision>
  <cp:lastPrinted>1998-02-10T13:28:06Z</cp:lastPrinted>
  <dcterms:created xsi:type="dcterms:W3CDTF">2012-11-14T22:04:21Z</dcterms:created>
  <dcterms:modified xsi:type="dcterms:W3CDTF">2022-05-17T09:37:20Z</dcterms:modified>
</cp:coreProperties>
</file>