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378" r:id="rId4"/>
    <p:sldId id="359" r:id="rId5"/>
    <p:sldId id="379" r:id="rId6"/>
    <p:sldId id="380" r:id="rId7"/>
    <p:sldId id="354" r:id="rId8"/>
    <p:sldId id="377" r:id="rId9"/>
    <p:sldId id="374" r:id="rId10"/>
    <p:sldId id="370" r:id="rId11"/>
    <p:sldId id="371" r:id="rId12"/>
    <p:sldId id="382" r:id="rId13"/>
    <p:sldId id="381" r:id="rId14"/>
    <p:sldId id="385" r:id="rId15"/>
    <p:sldId id="384" r:id="rId16"/>
    <p:sldId id="373" r:id="rId17"/>
    <p:sldId id="375"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24" autoAdjust="0"/>
  </p:normalViewPr>
  <p:slideViewPr>
    <p:cSldViewPr>
      <p:cViewPr varScale="1">
        <p:scale>
          <a:sx n="112" d="100"/>
          <a:sy n="112" d="100"/>
        </p:scale>
        <p:origin x="156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smtClean="0"/>
              <a:t>doc.: IEEE 802.15-&lt;doc#&gt;</a:t>
            </a:r>
            <a:endParaRPr lang="en-US" altLang="en-US" dirty="0"/>
          </a:p>
        </p:txBody>
      </p:sp>
      <p:sp>
        <p:nvSpPr>
          <p:cNvPr id="5" name="日期占位符 4"/>
          <p:cNvSpPr>
            <a:spLocks noGrp="1"/>
          </p:cNvSpPr>
          <p:nvPr>
            <p:ph type="dt" idx="11"/>
          </p:nvPr>
        </p:nvSpPr>
        <p:spPr/>
        <p:txBody>
          <a:bodyPr/>
          <a:lstStyle/>
          <a:p>
            <a:r>
              <a:rPr lang="en-US" altLang="en-US" dirty="0" smtClean="0"/>
              <a:t>&lt;month year&gt;</a:t>
            </a:r>
            <a:endParaRPr lang="en-US" altLang="en-US" dirty="0"/>
          </a:p>
        </p:txBody>
      </p:sp>
      <p:sp>
        <p:nvSpPr>
          <p:cNvPr id="6" name="页脚占位符 5"/>
          <p:cNvSpPr>
            <a:spLocks noGrp="1"/>
          </p:cNvSpPr>
          <p:nvPr>
            <p:ph type="ftr" sz="quarter" idx="12"/>
          </p:nvPr>
        </p:nvSpPr>
        <p:spPr/>
        <p:txBody>
          <a:bodyPr/>
          <a:lstStyle/>
          <a:p>
            <a:pPr lvl="4"/>
            <a:r>
              <a:rPr lang="en-US" altLang="en-US" dirty="0" smtClean="0"/>
              <a:t>&lt;author&gt;, &lt;company&gt;</a:t>
            </a:r>
            <a:endParaRPr lang="en-US" altLang="en-US" dirty="0"/>
          </a:p>
        </p:txBody>
      </p:sp>
      <p:sp>
        <p:nvSpPr>
          <p:cNvPr id="7" name="灯片编号占位符 6"/>
          <p:cNvSpPr>
            <a:spLocks noGrp="1"/>
          </p:cNvSpPr>
          <p:nvPr>
            <p:ph type="sldNum" sz="quarter" idx="13"/>
          </p:nvPr>
        </p:nvSpPr>
        <p:spPr/>
        <p:txBody>
          <a:bodyPr/>
          <a:lstStyle/>
          <a:p>
            <a:r>
              <a:rPr lang="en-US" altLang="en-US" dirty="0" smtClean="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smtClean="0"/>
              <a:t>doc.: IEEE 802.15-&lt;doc#&gt;</a:t>
            </a:r>
            <a:endParaRPr lang="en-US" altLang="en-US" dirty="0"/>
          </a:p>
        </p:txBody>
      </p:sp>
      <p:sp>
        <p:nvSpPr>
          <p:cNvPr id="5" name="日期占位符 4"/>
          <p:cNvSpPr>
            <a:spLocks noGrp="1"/>
          </p:cNvSpPr>
          <p:nvPr>
            <p:ph type="dt" idx="11"/>
          </p:nvPr>
        </p:nvSpPr>
        <p:spPr/>
        <p:txBody>
          <a:bodyPr/>
          <a:lstStyle/>
          <a:p>
            <a:r>
              <a:rPr lang="en-US" altLang="en-US" dirty="0" smtClean="0"/>
              <a:t>&lt;month year&gt;</a:t>
            </a:r>
            <a:endParaRPr lang="en-US" altLang="en-US" dirty="0"/>
          </a:p>
        </p:txBody>
      </p:sp>
      <p:sp>
        <p:nvSpPr>
          <p:cNvPr id="6" name="页脚占位符 5"/>
          <p:cNvSpPr>
            <a:spLocks noGrp="1"/>
          </p:cNvSpPr>
          <p:nvPr>
            <p:ph type="ftr" sz="quarter" idx="12"/>
          </p:nvPr>
        </p:nvSpPr>
        <p:spPr/>
        <p:txBody>
          <a:bodyPr/>
          <a:lstStyle/>
          <a:p>
            <a:pPr lvl="4"/>
            <a:r>
              <a:rPr lang="en-US" altLang="en-US" dirty="0" smtClean="0"/>
              <a:t>&lt;author&gt;, &lt;company&gt;</a:t>
            </a:r>
            <a:endParaRPr lang="en-US" altLang="en-US" dirty="0"/>
          </a:p>
        </p:txBody>
      </p:sp>
      <p:sp>
        <p:nvSpPr>
          <p:cNvPr id="7" name="灯片编号占位符 6"/>
          <p:cNvSpPr>
            <a:spLocks noGrp="1"/>
          </p:cNvSpPr>
          <p:nvPr>
            <p:ph type="sldNum" sz="quarter" idx="13"/>
          </p:nvPr>
        </p:nvSpPr>
        <p:spPr/>
        <p:txBody>
          <a:bodyPr/>
          <a:lstStyle/>
          <a:p>
            <a:r>
              <a:rPr lang="en-US" altLang="en-US" dirty="0" smtClean="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3962562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278497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207124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smtClean="0"/>
              <a:t>doc.: IEEE 802.15-&lt;doc#&gt;</a:t>
            </a:r>
            <a:endParaRPr lang="en-US" altLang="en-US" dirty="0"/>
          </a:p>
        </p:txBody>
      </p:sp>
      <p:sp>
        <p:nvSpPr>
          <p:cNvPr id="5" name="日期占位符 4"/>
          <p:cNvSpPr>
            <a:spLocks noGrp="1"/>
          </p:cNvSpPr>
          <p:nvPr>
            <p:ph type="dt" idx="11"/>
          </p:nvPr>
        </p:nvSpPr>
        <p:spPr/>
        <p:txBody>
          <a:bodyPr/>
          <a:lstStyle/>
          <a:p>
            <a:r>
              <a:rPr lang="en-US" altLang="en-US" dirty="0" smtClean="0"/>
              <a:t>&lt;month year&gt;</a:t>
            </a:r>
            <a:endParaRPr lang="en-US" altLang="en-US" dirty="0"/>
          </a:p>
        </p:txBody>
      </p:sp>
      <p:sp>
        <p:nvSpPr>
          <p:cNvPr id="6" name="页脚占位符 5"/>
          <p:cNvSpPr>
            <a:spLocks noGrp="1"/>
          </p:cNvSpPr>
          <p:nvPr>
            <p:ph type="ftr" sz="quarter" idx="12"/>
          </p:nvPr>
        </p:nvSpPr>
        <p:spPr/>
        <p:txBody>
          <a:bodyPr/>
          <a:lstStyle/>
          <a:p>
            <a:pPr lvl="4"/>
            <a:r>
              <a:rPr lang="en-US" altLang="en-US" dirty="0" smtClean="0"/>
              <a:t>&lt;author&gt;, &lt;company&gt;</a:t>
            </a:r>
            <a:endParaRPr lang="en-US" altLang="en-US" dirty="0"/>
          </a:p>
        </p:txBody>
      </p:sp>
      <p:sp>
        <p:nvSpPr>
          <p:cNvPr id="7" name="灯片编号占位符 6"/>
          <p:cNvSpPr>
            <a:spLocks noGrp="1"/>
          </p:cNvSpPr>
          <p:nvPr>
            <p:ph type="sldNum" sz="quarter" idx="13"/>
          </p:nvPr>
        </p:nvSpPr>
        <p:spPr/>
        <p:txBody>
          <a:bodyPr/>
          <a:lstStyle/>
          <a:p>
            <a:r>
              <a:rPr lang="en-US" altLang="en-US" dirty="0" smtClean="0"/>
              <a:t>Page </a:t>
            </a:r>
            <a:fld id="{954B88C7-B19C-4B0E-BE72-ED637AA66BF1}" type="slidenum">
              <a:rPr lang="en-US" altLang="en-US" smtClean="0"/>
              <a:pPr/>
              <a:t>11</a:t>
            </a:fld>
            <a:endParaRPr lang="en-US" altLang="en-US" dirty="0"/>
          </a:p>
        </p:txBody>
      </p:sp>
    </p:spTree>
    <p:extLst>
      <p:ext uri="{BB962C8B-B14F-4D97-AF65-F5344CB8AC3E}">
        <p14:creationId xmlns:p14="http://schemas.microsoft.com/office/powerpoint/2010/main" val="2058246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May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Ziyang Guo,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&lt;15-22-0289-00-04ab&gt;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May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zh-CN" dirty="0" smtClean="0"/>
              <a:t>Ziyang Guo, Huawei</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909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b="1" dirty="0" smtClean="0">
                <a:solidFill>
                  <a:schemeClr val="tx2"/>
                </a:solidFill>
              </a:rPr>
              <a:t>:</a:t>
            </a:r>
            <a:r>
              <a:rPr lang="en-US" altLang="en-US" sz="1600" dirty="0">
                <a:solidFill>
                  <a:schemeClr val="tx2"/>
                </a:solidFill>
              </a:rPr>
              <a:t> </a:t>
            </a:r>
            <a:r>
              <a:rPr lang="en-US" altLang="zh-CN" sz="1600" dirty="0" smtClean="0">
                <a:solidFill>
                  <a:schemeClr val="tx2"/>
                </a:solidFill>
              </a:rPr>
              <a:t>Time hopping for fragmented UWB transmission in MMS-UWB systems</a:t>
            </a:r>
            <a:r>
              <a:rPr lang="en-US" altLang="en-US" sz="1600" dirty="0">
                <a:solidFill>
                  <a:schemeClr val="tx2"/>
                </a:solidFill>
              </a:rPr>
              <a:t>	</a:t>
            </a:r>
          </a:p>
          <a:p>
            <a:pPr>
              <a:spcBef>
                <a:spcPts val="0"/>
              </a:spcBef>
              <a:spcAft>
                <a:spcPts val="600"/>
              </a:spcAft>
            </a:pPr>
            <a:r>
              <a:rPr lang="en-US" altLang="en-US" sz="1600" b="1" dirty="0">
                <a:solidFill>
                  <a:schemeClr val="tx2"/>
                </a:solidFill>
              </a:rPr>
              <a:t>Date Submitted: </a:t>
            </a:r>
            <a:r>
              <a:rPr lang="en-US" altLang="zh-CN" sz="1600" dirty="0" smtClean="0">
                <a:solidFill>
                  <a:schemeClr val="tx2"/>
                </a:solidFill>
              </a:rPr>
              <a:t>May</a:t>
            </a:r>
            <a:r>
              <a:rPr lang="en-US" altLang="en-US" sz="1600" dirty="0" smtClean="0">
                <a:solidFill>
                  <a:schemeClr val="tx2"/>
                </a:solidFill>
              </a:rPr>
              <a:t>, 2022</a:t>
            </a:r>
            <a:endParaRPr lang="en-US" altLang="en-US" sz="1600" dirty="0">
              <a:solidFill>
                <a:schemeClr val="tx2"/>
              </a:solidFill>
            </a:endParaRPr>
          </a:p>
          <a:p>
            <a:pPr>
              <a:spcBef>
                <a:spcPts val="0"/>
              </a:spcBef>
              <a:spcAft>
                <a:spcPts val="600"/>
              </a:spcAft>
            </a:pPr>
            <a:r>
              <a:rPr lang="en-US" altLang="en-US" sz="1600" b="1" dirty="0">
                <a:solidFill>
                  <a:schemeClr val="tx2"/>
                </a:solidFill>
              </a:rPr>
              <a:t>Source:</a:t>
            </a:r>
            <a:r>
              <a:rPr lang="en-US" altLang="en-US" sz="1600" dirty="0">
                <a:solidFill>
                  <a:schemeClr val="tx2"/>
                </a:solidFill>
              </a:rPr>
              <a:t> </a:t>
            </a:r>
            <a:r>
              <a:rPr lang="en-US" altLang="zh-CN" sz="1600" dirty="0" smtClean="0">
                <a:solidFill>
                  <a:schemeClr val="tx2"/>
                </a:solidFill>
              </a:rPr>
              <a:t>Ziyang Guo, Peng Liu, Li Sun, </a:t>
            </a:r>
            <a:r>
              <a:rPr lang="en-US" altLang="zh-CN" sz="1600" dirty="0">
                <a:solidFill>
                  <a:schemeClr val="tx2"/>
                </a:solidFill>
              </a:rPr>
              <a:t>Shimi </a:t>
            </a:r>
            <a:r>
              <a:rPr lang="en-US" altLang="zh-CN" sz="1600" dirty="0" smtClean="0">
                <a:solidFill>
                  <a:schemeClr val="tx2"/>
                </a:solidFill>
              </a:rPr>
              <a:t>Shilo, </a:t>
            </a:r>
            <a:r>
              <a:rPr lang="en-US" altLang="zh-CN" sz="1600" dirty="0" err="1" smtClean="0">
                <a:solidFill>
                  <a:schemeClr val="tx2"/>
                </a:solidFill>
              </a:rPr>
              <a:t>Xun</a:t>
            </a:r>
            <a:r>
              <a:rPr lang="en-US" altLang="zh-CN" sz="1600" dirty="0" smtClean="0">
                <a:solidFill>
                  <a:schemeClr val="tx2"/>
                </a:solidFill>
              </a:rPr>
              <a:t> Yang </a:t>
            </a:r>
            <a:r>
              <a:rPr lang="en-US" altLang="en-US" sz="1600" dirty="0" smtClean="0">
                <a:solidFill>
                  <a:schemeClr val="tx2"/>
                </a:solidFill>
              </a:rPr>
              <a:t>(</a:t>
            </a:r>
            <a:r>
              <a:rPr lang="en-US" altLang="en-US" sz="1600" dirty="0" smtClean="0"/>
              <a:t>Huawei Technologies)</a:t>
            </a:r>
            <a:endParaRPr lang="en-US" altLang="en-US" sz="1600" dirty="0"/>
          </a:p>
          <a:p>
            <a:pPr>
              <a:spcBef>
                <a:spcPts val="0"/>
              </a:spcBef>
              <a:spcAft>
                <a:spcPts val="600"/>
              </a:spcAft>
            </a:pPr>
            <a:r>
              <a:rPr lang="en-US" altLang="en-US" sz="1600" b="1" dirty="0" smtClean="0">
                <a:solidFill>
                  <a:schemeClr val="tx2"/>
                </a:solidFill>
              </a:rPr>
              <a:t>Email:</a:t>
            </a:r>
            <a:r>
              <a:rPr lang="en-US" altLang="en-US" sz="1600" dirty="0" smtClean="0">
                <a:solidFill>
                  <a:schemeClr val="tx2"/>
                </a:solidFill>
              </a:rPr>
              <a:t> </a:t>
            </a:r>
            <a:r>
              <a:rPr lang="en-US" altLang="zh-CN" sz="1600" dirty="0">
                <a:solidFill>
                  <a:schemeClr val="tx2"/>
                </a:solidFill>
              </a:rPr>
              <a:t>guoziyang</a:t>
            </a:r>
            <a:r>
              <a:rPr lang="en-US" altLang="en-US" sz="1600" dirty="0" smtClean="0">
                <a:solidFill>
                  <a:schemeClr val="tx2"/>
                </a:solidFill>
              </a:rPr>
              <a:t>@huawei.com</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Enable time hopping </a:t>
            </a:r>
            <a:r>
              <a:rPr lang="en-US" altLang="zh-CN" sz="1600" dirty="0">
                <a:solidFill>
                  <a:schemeClr val="tx2"/>
                </a:solidFill>
              </a:rPr>
              <a:t>for fragmented UWB transmission in MMS-UWB systems </a:t>
            </a:r>
            <a:r>
              <a:rPr lang="en-US" altLang="en-US" sz="1600" dirty="0" smtClean="0">
                <a:solidFill>
                  <a:schemeClr val="tx2"/>
                </a:solidFill>
              </a:rPr>
              <a:t>to </a:t>
            </a:r>
            <a:r>
              <a:rPr lang="en-US" altLang="en-US" sz="1600" dirty="0">
                <a:solidFill>
                  <a:schemeClr val="tx2"/>
                </a:solidFill>
              </a:rPr>
              <a:t>avoid </a:t>
            </a:r>
            <a:r>
              <a:rPr lang="en-US" altLang="en-US" sz="1600" dirty="0" smtClean="0">
                <a:solidFill>
                  <a:schemeClr val="tx2"/>
                </a:solidFill>
              </a:rPr>
              <a:t>consecutive multi-user interference</a:t>
            </a:r>
          </a:p>
          <a:p>
            <a:pPr>
              <a:spcBef>
                <a:spcPts val="600"/>
              </a:spcBef>
              <a:spcAft>
                <a:spcPts val="600"/>
              </a:spcAft>
            </a:pPr>
            <a:r>
              <a:rPr lang="en-US" altLang="en-US" sz="1600" b="1" dirty="0" smtClean="0">
                <a:solidFill>
                  <a:schemeClr val="tx2"/>
                </a:solidFill>
              </a:rPr>
              <a:t>Purpose:</a:t>
            </a:r>
            <a:r>
              <a:rPr lang="en-US" altLang="en-US" sz="1600" dirty="0">
                <a:solidFill>
                  <a:schemeClr val="tx2"/>
                </a:solidFill>
              </a:rPr>
              <a:t> Enable time hopping </a:t>
            </a:r>
            <a:r>
              <a:rPr lang="en-US" altLang="zh-CN" sz="1600" dirty="0">
                <a:solidFill>
                  <a:schemeClr val="tx2"/>
                </a:solidFill>
              </a:rPr>
              <a:t>for fragmented UWB transmission in MMS-UWB systems </a:t>
            </a:r>
            <a:r>
              <a:rPr lang="en-US" altLang="en-US" sz="1600" dirty="0">
                <a:solidFill>
                  <a:schemeClr val="tx2"/>
                </a:solidFill>
              </a:rPr>
              <a:t>to avoid consecutive multi-user </a:t>
            </a:r>
            <a:r>
              <a:rPr lang="en-US" altLang="en-US" sz="1600" dirty="0" smtClean="0">
                <a:solidFill>
                  <a:schemeClr val="tx2"/>
                </a:solidFill>
              </a:rPr>
              <a:t>interference</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Notice:</a:t>
            </a:r>
            <a:r>
              <a:rPr lang="en-US" altLang="en-US" sz="1600" dirty="0" smtClean="0">
                <a:solidFill>
                  <a:schemeClr val="tx2"/>
                </a:solidFill>
              </a:rPr>
              <a:t> This </a:t>
            </a:r>
            <a:r>
              <a:rPr lang="en-US" altLang="en-US" sz="1600" dirty="0">
                <a:solidFill>
                  <a:schemeClr val="tx2"/>
                </a:solidFill>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b="1" dirty="0" smtClean="0">
                <a:solidFill>
                  <a:schemeClr val="tx2"/>
                </a:solidFill>
              </a:rPr>
              <a:t>:</a:t>
            </a:r>
            <a:r>
              <a:rPr lang="en-US" altLang="en-US" sz="1600" dirty="0" smtClean="0">
                <a:solidFill>
                  <a:schemeClr val="tx2"/>
                </a:solidFill>
              </a:rPr>
              <a:t> The </a:t>
            </a:r>
            <a:r>
              <a:rPr lang="en-US" altLang="en-US" sz="1600" dirty="0">
                <a:solidFill>
                  <a:schemeClr val="tx2"/>
                </a:solidFill>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10</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Time Hopping Function</a:t>
            </a:r>
            <a:r>
              <a:rPr lang="en-US" altLang="zh-CN" sz="3200" dirty="0">
                <a:cs typeface="Times New Roman" panose="02020603050405020304" pitchFamily="18" charset="0"/>
              </a:rPr>
              <a:t> </a:t>
            </a:r>
            <a:r>
              <a:rPr lang="en-US" altLang="zh-CN" sz="3200" dirty="0"/>
              <a:t>-- </a:t>
            </a:r>
            <a:r>
              <a:rPr lang="en-US" altLang="zh-CN" sz="3200" dirty="0" smtClean="0">
                <a:cs typeface="Times New Roman" panose="02020603050405020304" pitchFamily="18" charset="0"/>
              </a:rPr>
              <a:t>OPT #2</a:t>
            </a:r>
            <a:endParaRPr lang="en-US" altLang="en-US" sz="3200" dirty="0"/>
          </a:p>
        </p:txBody>
      </p:sp>
      <mc:AlternateContent xmlns:mc="http://schemas.openxmlformats.org/markup-compatibility/2006" xmlns:a14="http://schemas.microsoft.com/office/drawing/2010/main">
        <mc:Choice Requires="a14">
          <p:sp>
            <p:nvSpPr>
              <p:cNvPr id="68" name="矩形 67"/>
              <p:cNvSpPr/>
              <p:nvPr/>
            </p:nvSpPr>
            <p:spPr>
              <a:xfrm>
                <a:off x="314190" y="4578737"/>
                <a:ext cx="8434274" cy="1595565"/>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600" dirty="0" smtClean="0"/>
                  <a:t>IEEE 802.15.4</a:t>
                </a:r>
                <a:r>
                  <a:rPr lang="en-US" altLang="zh-CN" sz="1600" dirty="0"/>
                  <a:t> </a:t>
                </a:r>
                <a:r>
                  <a:rPr lang="en-US" altLang="zh-CN" sz="1600" dirty="0" smtClean="0"/>
                  <a:t>(</a:t>
                </a:r>
                <a:r>
                  <a:rPr lang="en-US" altLang="zh-CN" sz="1600" b="1" dirty="0" smtClean="0"/>
                  <a:t>section 6.2.10</a:t>
                </a:r>
                <a:r>
                  <a:rPr lang="en-US" altLang="zh-CN" sz="1600" dirty="0" smtClean="0"/>
                  <a:t>) define a channel shuffle algorithm for channel hopping which generates</a:t>
                </a:r>
                <a:r>
                  <a:rPr lang="en-US" altLang="zh-CN" sz="1600" dirty="0" smtClean="0">
                    <a:cs typeface="Times New Roman" panose="02020603050405020304" pitchFamily="18" charset="0"/>
                  </a:rPr>
                  <a:t> </a:t>
                </a:r>
                <a:r>
                  <a:rPr lang="en-US" altLang="zh-CN" sz="1600" dirty="0" smtClean="0"/>
                  <a:t>pseudo-random sequence of channel index within the available channel set </a:t>
                </a:r>
              </a:p>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Generate SHUFFLE using LFSR</a:t>
                </a:r>
                <a:r>
                  <a:rPr lang="en-US" altLang="zh-CN" sz="1600" dirty="0"/>
                  <a:t> with polynomial</a:t>
                </a:r>
                <a:r>
                  <a:rPr lang="en-US" altLang="zh-CN" sz="1600" dirty="0" smtClean="0">
                    <a:cs typeface="Times New Roman" panose="02020603050405020304" pitchFamily="18" charset="0"/>
                  </a:rPr>
                  <a:t> </a:t>
                </a:r>
                <a14:m>
                  <m:oMath xmlns:m="http://schemas.openxmlformats.org/officeDocument/2006/math">
                    <m:sSup>
                      <m:sSupPr>
                        <m:ctrlPr>
                          <a:rPr lang="zh-CN" altLang="zh-CN" sz="1600" i="1">
                            <a:latin typeface="Cambria Math" panose="02040503050406030204" pitchFamily="18" charset="0"/>
                          </a:rPr>
                        </m:ctrlPr>
                      </m:sSupPr>
                      <m:e>
                        <m:r>
                          <a:rPr lang="en-US" altLang="zh-CN" sz="1600" i="1">
                            <a:latin typeface="Cambria Math" panose="02040503050406030204" pitchFamily="18" charset="0"/>
                          </a:rPr>
                          <m:t>𝑥</m:t>
                        </m:r>
                      </m:e>
                      <m:sup>
                        <m:r>
                          <a:rPr lang="en-US" altLang="zh-CN" sz="1600" i="1">
                            <a:latin typeface="Cambria Math" panose="02040503050406030204" pitchFamily="18" charset="0"/>
                          </a:rPr>
                          <m:t>9</m:t>
                        </m:r>
                      </m:sup>
                    </m:sSup>
                    <m:r>
                      <a:rPr lang="en-US" altLang="zh-CN" sz="1600" i="1">
                        <a:latin typeface="Cambria Math" panose="02040503050406030204" pitchFamily="18" charset="0"/>
                      </a:rPr>
                      <m:t>+</m:t>
                    </m:r>
                    <m:sSup>
                      <m:sSupPr>
                        <m:ctrlPr>
                          <a:rPr lang="zh-CN" altLang="zh-CN" sz="1600" i="1">
                            <a:latin typeface="Cambria Math" panose="02040503050406030204" pitchFamily="18" charset="0"/>
                          </a:rPr>
                        </m:ctrlPr>
                      </m:sSupPr>
                      <m:e>
                        <m:r>
                          <a:rPr lang="en-US" altLang="zh-CN" sz="1600" i="1">
                            <a:latin typeface="Cambria Math" panose="02040503050406030204" pitchFamily="18" charset="0"/>
                          </a:rPr>
                          <m:t>𝑥</m:t>
                        </m:r>
                      </m:e>
                      <m:sup>
                        <m:r>
                          <a:rPr lang="en-US" altLang="zh-CN" sz="1600" i="1">
                            <a:latin typeface="Cambria Math" panose="02040503050406030204" pitchFamily="18" charset="0"/>
                          </a:rPr>
                          <m:t>5</m:t>
                        </m:r>
                      </m:sup>
                    </m:sSup>
                    <m:r>
                      <a:rPr lang="en-US" altLang="zh-CN" sz="1600" i="1">
                        <a:latin typeface="Cambria Math" panose="02040503050406030204" pitchFamily="18" charset="0"/>
                      </a:rPr>
                      <m:t>+1</m:t>
                    </m:r>
                  </m:oMath>
                </a14:m>
                <a:r>
                  <a:rPr lang="en-US" altLang="zh-CN" sz="1600" dirty="0" smtClean="0">
                    <a:cs typeface="Times New Roman" panose="02020603050405020304" pitchFamily="18" charset="0"/>
                  </a:rPr>
                  <a:t> and starting seed 255</a:t>
                </a:r>
              </a:p>
              <a:p>
                <a:pPr marL="458788" lvl="1" indent="-28575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CHANNELS </a:t>
                </a:r>
                <a:r>
                  <a:rPr lang="en-US" altLang="zh-CN" sz="1600" dirty="0" smtClean="0">
                    <a:cs typeface="Times New Roman" panose="02020603050405020304" pitchFamily="18" charset="0"/>
                  </a:rPr>
                  <a:t>is </a:t>
                </a:r>
                <a:r>
                  <a:rPr lang="en-US" altLang="zh-CN" sz="1600" dirty="0">
                    <a:cs typeface="Times New Roman" panose="02020603050405020304" pitchFamily="18" charset="0"/>
                  </a:rPr>
                  <a:t>initially populated with </a:t>
                </a:r>
                <a:r>
                  <a:rPr lang="en-US" altLang="zh-CN" sz="1600" dirty="0" smtClean="0">
                    <a:cs typeface="Times New Roman" panose="02020603050405020304" pitchFamily="18" charset="0"/>
                  </a:rPr>
                  <a:t>the monotonically </a:t>
                </a:r>
                <a:r>
                  <a:rPr lang="en-US" altLang="zh-CN" sz="1600" dirty="0">
                    <a:cs typeface="Times New Roman" panose="02020603050405020304" pitchFamily="18" charset="0"/>
                  </a:rPr>
                  <a:t>increasing set </a:t>
                </a:r>
                <a:r>
                  <a:rPr lang="en-US" altLang="zh-CN" sz="1600" dirty="0" smtClean="0">
                    <a:cs typeface="Times New Roman" panose="02020603050405020304" pitchFamily="18" charset="0"/>
                  </a:rPr>
                  <a:t>of</a:t>
                </a:r>
                <a:r>
                  <a:rPr lang="en-US" altLang="zh-CN" sz="1600" dirty="0">
                    <a:cs typeface="Times New Roman" panose="02020603050405020304" pitchFamily="18" charset="0"/>
                  </a:rPr>
                  <a:t> available </a:t>
                </a:r>
                <a:r>
                  <a:rPr lang="en-US" altLang="zh-CN" sz="1600" dirty="0" smtClean="0">
                    <a:cs typeface="Times New Roman" panose="02020603050405020304" pitchFamily="18" charset="0"/>
                  </a:rPr>
                  <a:t>channels</a:t>
                </a:r>
              </a:p>
              <a:p>
                <a:pPr marL="458788" lvl="1" indent="-285750">
                  <a:lnSpc>
                    <a:spcPct val="100000"/>
                  </a:lnSpc>
                  <a:spcAft>
                    <a:spcPts val="700"/>
                  </a:spcAft>
                  <a:buClrTx/>
                  <a:buFont typeface="Arial" panose="020B0604020202020204" pitchFamily="34" charset="0"/>
                  <a:buChar char="•"/>
                </a:pPr>
                <a:r>
                  <a:rPr lang="en-US" altLang="zh-CN" sz="1600" b="0" dirty="0" smtClean="0">
                    <a:cs typeface="Times New Roman" panose="02020603050405020304" pitchFamily="18" charset="0"/>
                  </a:rPr>
                  <a:t>Swap </a:t>
                </a:r>
                <a:r>
                  <a:rPr lang="en-US" altLang="zh-CN" sz="1600" dirty="0" smtClean="0">
                    <a:cs typeface="Times New Roman" panose="02020603050405020304" pitchFamily="18" charset="0"/>
                  </a:rPr>
                  <a:t>the elements of CHANNELS accordingly to obtain the</a:t>
                </a:r>
                <a:r>
                  <a:rPr lang="en-US" altLang="zh-CN" sz="1600" b="0" dirty="0" smtClean="0">
                    <a:cs typeface="Times New Roman" panose="02020603050405020304" pitchFamily="18" charset="0"/>
                  </a:rPr>
                  <a:t> pseudo-random sequence</a:t>
                </a:r>
              </a:p>
            </p:txBody>
          </p:sp>
        </mc:Choice>
        <mc:Fallback xmlns="">
          <p:sp>
            <p:nvSpPr>
              <p:cNvPr id="68" name="矩形 67"/>
              <p:cNvSpPr>
                <a:spLocks noRot="1" noChangeAspect="1" noMove="1" noResize="1" noEditPoints="1" noAdjustHandles="1" noChangeArrowheads="1" noChangeShapeType="1" noTextEdit="1"/>
              </p:cNvSpPr>
              <p:nvPr/>
            </p:nvSpPr>
            <p:spPr>
              <a:xfrm>
                <a:off x="314190" y="4578737"/>
                <a:ext cx="8434274" cy="1595565"/>
              </a:xfrm>
              <a:prstGeom prst="rect">
                <a:avLst/>
              </a:prstGeom>
              <a:blipFill rotWithShape="0">
                <a:blip r:embed="rId2"/>
                <a:stretch>
                  <a:fillRect t="-1145" b="-3817"/>
                </a:stretch>
              </a:blipFill>
            </p:spPr>
            <p:txBody>
              <a:bodyPr/>
              <a:lstStyle/>
              <a:p>
                <a:r>
                  <a:rPr lang="zh-CN" altLang="en-US">
                    <a:noFill/>
                  </a:rPr>
                  <a:t> </a:t>
                </a:r>
              </a:p>
            </p:txBody>
          </p:sp>
        </mc:Fallback>
      </mc:AlternateContent>
      <p:pic>
        <p:nvPicPr>
          <p:cNvPr id="8" name="图片 7"/>
          <p:cNvPicPr>
            <a:picLocks noChangeAspect="1"/>
          </p:cNvPicPr>
          <p:nvPr/>
        </p:nvPicPr>
        <p:blipFill>
          <a:blip r:embed="rId3"/>
          <a:stretch>
            <a:fillRect/>
          </a:stretch>
        </p:blipFill>
        <p:spPr>
          <a:xfrm>
            <a:off x="3117293" y="1522915"/>
            <a:ext cx="2828069" cy="2964361"/>
          </a:xfrm>
          <a:prstGeom prst="rect">
            <a:avLst/>
          </a:prstGeom>
        </p:spPr>
      </p:pic>
    </p:spTree>
    <p:extLst>
      <p:ext uri="{BB962C8B-B14F-4D97-AF65-F5344CB8AC3E}">
        <p14:creationId xmlns:p14="http://schemas.microsoft.com/office/powerpoint/2010/main" val="121951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dirty="0" smtClean="0"/>
              <a:t>Slide </a:t>
            </a:r>
            <a:fld id="{77849D27-6DDF-4CEA-A842-3715DABEA1B1}" type="slidenum">
              <a:rPr lang="en-US" altLang="en-US" smtClean="0"/>
              <a:pPr/>
              <a:t>11</a:t>
            </a:fld>
            <a:endParaRPr lang="en-US" altLang="en-US" dirty="0"/>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Time Hopping Function</a:t>
            </a:r>
            <a:r>
              <a:rPr lang="en-US" altLang="zh-CN" sz="3200" dirty="0">
                <a:cs typeface="Times New Roman" panose="02020603050405020304" pitchFamily="18" charset="0"/>
              </a:rPr>
              <a:t> </a:t>
            </a:r>
            <a:r>
              <a:rPr lang="en-US" altLang="zh-CN" sz="3200" dirty="0"/>
              <a:t>-- </a:t>
            </a:r>
            <a:r>
              <a:rPr lang="en-US" altLang="zh-CN" sz="3200" dirty="0" smtClean="0">
                <a:cs typeface="Times New Roman" panose="02020603050405020304" pitchFamily="18" charset="0"/>
              </a:rPr>
              <a:t>OPT #2</a:t>
            </a:r>
            <a:endParaRPr lang="en-US" altLang="en-US" sz="3200" dirty="0"/>
          </a:p>
        </p:txBody>
      </p:sp>
      <mc:AlternateContent xmlns:mc="http://schemas.openxmlformats.org/markup-compatibility/2006" xmlns:a14="http://schemas.microsoft.com/office/drawing/2010/main">
        <mc:Choice Requires="a14">
          <p:sp>
            <p:nvSpPr>
              <p:cNvPr id="68" name="矩形 67"/>
              <p:cNvSpPr/>
              <p:nvPr/>
            </p:nvSpPr>
            <p:spPr>
              <a:xfrm>
                <a:off x="505644" y="4487276"/>
                <a:ext cx="8208912" cy="1502976"/>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Reuse this </a:t>
                </a:r>
                <a:r>
                  <a:rPr lang="en-US" altLang="zh-CN" sz="1600" dirty="0" smtClean="0"/>
                  <a:t>algorithm </a:t>
                </a:r>
                <a:r>
                  <a:rPr lang="en-US" altLang="zh-CN" sz="1600" dirty="0" smtClean="0">
                    <a:cs typeface="Times New Roman" panose="02020603050405020304" pitchFamily="18" charset="0"/>
                  </a:rPr>
                  <a:t>to generate time hopping sequence for different ranging pairs</a:t>
                </a: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NBA-MMS-UWB example: set the starting seed </a:t>
                </a:r>
                <a:r>
                  <a:rPr lang="en-US" altLang="zh-CN" sz="1600" dirty="0">
                    <a:cs typeface="Times New Roman" panose="02020603050405020304" pitchFamily="18" charset="0"/>
                  </a:rPr>
                  <a:t>of </a:t>
                </a:r>
                <a:r>
                  <a:rPr lang="en-US" altLang="zh-CN" sz="1600" dirty="0" smtClean="0">
                    <a:cs typeface="Times New Roman" panose="02020603050405020304" pitchFamily="18" charset="0"/>
                  </a:rPr>
                  <a:t>LFSR related to NB channel index when generating SHUFFLE; or initialize CHANNELS according to NB channel index</a:t>
                </a:r>
                <a:endParaRPr lang="en-US" altLang="zh-CN" sz="1600" dirty="0">
                  <a:cs typeface="Times New Roman" panose="02020603050405020304" pitchFamily="18" charset="0"/>
                </a:endParaRP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Could easily enlarge the period of </a:t>
                </a:r>
                <a:r>
                  <a:rPr lang="en-US" altLang="zh-CN" sz="1600" dirty="0" smtClean="0"/>
                  <a:t>pseudo-random sequence using</a:t>
                </a:r>
                <a:r>
                  <a:rPr lang="en-US" altLang="zh-CN" sz="1600" dirty="0" smtClean="0">
                    <a:cs typeface="Times New Roman" panose="02020603050405020304" pitchFamily="18" charset="0"/>
                  </a:rPr>
                  <a:t> higher-order </a:t>
                </a:r>
                <a:r>
                  <a:rPr lang="en-US" altLang="zh-CN" sz="1600" dirty="0" smtClean="0"/>
                  <a:t>polynomials, e.g., </a:t>
                </a:r>
                <a14:m>
                  <m:oMath xmlns:m="http://schemas.openxmlformats.org/officeDocument/2006/math">
                    <m:sSup>
                      <m:sSupPr>
                        <m:ctrlPr>
                          <a:rPr lang="zh-CN" altLang="zh-CN" sz="1600" i="1">
                            <a:latin typeface="Cambria Math" panose="02040503050406030204" pitchFamily="18" charset="0"/>
                          </a:rPr>
                        </m:ctrlPr>
                      </m:sSupPr>
                      <m:e>
                        <m:r>
                          <a:rPr lang="en-US" altLang="zh-CN" sz="1600" i="1">
                            <a:latin typeface="Cambria Math" panose="02040503050406030204" pitchFamily="18" charset="0"/>
                          </a:rPr>
                          <m:t>𝑥</m:t>
                        </m:r>
                      </m:e>
                      <m:sup>
                        <m:r>
                          <a:rPr lang="en-US" altLang="zh-CN" sz="1600" i="1">
                            <a:latin typeface="Cambria Math" panose="02040503050406030204" pitchFamily="18" charset="0"/>
                          </a:rPr>
                          <m:t>10</m:t>
                        </m:r>
                      </m:sup>
                    </m:sSup>
                    <m:r>
                      <a:rPr lang="en-US" altLang="zh-CN" sz="1600" i="1">
                        <a:latin typeface="Cambria Math" panose="02040503050406030204" pitchFamily="18" charset="0"/>
                      </a:rPr>
                      <m:t>+</m:t>
                    </m:r>
                    <m:sSup>
                      <m:sSupPr>
                        <m:ctrlPr>
                          <a:rPr lang="zh-CN" altLang="zh-CN" sz="1600" i="1">
                            <a:latin typeface="Cambria Math" panose="02040503050406030204" pitchFamily="18" charset="0"/>
                          </a:rPr>
                        </m:ctrlPr>
                      </m:sSupPr>
                      <m:e>
                        <m:r>
                          <a:rPr lang="en-US" altLang="zh-CN" sz="1600" i="1">
                            <a:latin typeface="Cambria Math" panose="02040503050406030204" pitchFamily="18" charset="0"/>
                          </a:rPr>
                          <m:t>𝑥</m:t>
                        </m:r>
                      </m:e>
                      <m:sup>
                        <m:r>
                          <a:rPr lang="en-US" altLang="zh-CN" sz="1600" i="1">
                            <a:latin typeface="Cambria Math" panose="02040503050406030204" pitchFamily="18" charset="0"/>
                          </a:rPr>
                          <m:t>7</m:t>
                        </m:r>
                      </m:sup>
                    </m:sSup>
                    <m:r>
                      <a:rPr lang="en-US" altLang="zh-CN" sz="1600" i="1">
                        <a:latin typeface="Cambria Math" panose="02040503050406030204" pitchFamily="18" charset="0"/>
                      </a:rPr>
                      <m:t>+1</m:t>
                    </m:r>
                  </m:oMath>
                </a14:m>
                <a:endParaRPr lang="en-US" altLang="zh-CN" sz="1600" dirty="0" smtClean="0">
                  <a:cs typeface="Times New Roman" panose="02020603050405020304" pitchFamily="18" charset="0"/>
                </a:endParaRPr>
              </a:p>
            </p:txBody>
          </p:sp>
        </mc:Choice>
        <mc:Fallback xmlns="">
          <p:sp>
            <p:nvSpPr>
              <p:cNvPr id="68" name="矩形 67"/>
              <p:cNvSpPr>
                <a:spLocks noRot="1" noChangeAspect="1" noMove="1" noResize="1" noEditPoints="1" noAdjustHandles="1" noChangeArrowheads="1" noChangeShapeType="1" noTextEdit="1"/>
              </p:cNvSpPr>
              <p:nvPr/>
            </p:nvSpPr>
            <p:spPr>
              <a:xfrm>
                <a:off x="505644" y="4487276"/>
                <a:ext cx="8208912" cy="1502976"/>
              </a:xfrm>
              <a:prstGeom prst="rect">
                <a:avLst/>
              </a:prstGeom>
              <a:blipFill rotWithShape="0">
                <a:blip r:embed="rId3"/>
                <a:stretch>
                  <a:fillRect t="-1215" r="-668" b="-4049"/>
                </a:stretch>
              </a:blipFill>
            </p:spPr>
            <p:txBody>
              <a:bodyPr/>
              <a:lstStyle/>
              <a:p>
                <a:r>
                  <a:rPr lang="zh-CN" altLang="en-US">
                    <a:noFill/>
                  </a:rPr>
                  <a:t> </a:t>
                </a:r>
              </a:p>
            </p:txBody>
          </p:sp>
        </mc:Fallback>
      </mc:AlternateContent>
      <p:pic>
        <p:nvPicPr>
          <p:cNvPr id="10" name="图片 9"/>
          <p:cNvPicPr>
            <a:picLocks noChangeAspect="1"/>
          </p:cNvPicPr>
          <p:nvPr/>
        </p:nvPicPr>
        <p:blipFill>
          <a:blip r:embed="rId4"/>
          <a:stretch>
            <a:fillRect/>
          </a:stretch>
        </p:blipFill>
        <p:spPr>
          <a:xfrm>
            <a:off x="3117293" y="1522915"/>
            <a:ext cx="2828069" cy="2964361"/>
          </a:xfrm>
          <a:prstGeom prst="rect">
            <a:avLst/>
          </a:prstGeom>
        </p:spPr>
      </p:pic>
    </p:spTree>
    <p:extLst>
      <p:ext uri="{BB962C8B-B14F-4D97-AF65-F5344CB8AC3E}">
        <p14:creationId xmlns:p14="http://schemas.microsoft.com/office/powerpoint/2010/main" val="2883144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12</a:t>
            </a:fld>
            <a:endParaRPr lang="en-US" altLang="en-US" dirty="0"/>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Example of </a:t>
            </a:r>
            <a:r>
              <a:rPr lang="en-US" altLang="zh-CN" sz="3200" dirty="0" smtClean="0">
                <a:cs typeface="Times New Roman" panose="02020603050405020304" pitchFamily="18" charset="0"/>
              </a:rPr>
              <a:t>NBA-MMS-UWB with Time Hopping</a:t>
            </a:r>
            <a:endParaRPr lang="en-US" altLang="en-US" sz="3200" dirty="0"/>
          </a:p>
        </p:txBody>
      </p:sp>
      <p:sp>
        <p:nvSpPr>
          <p:cNvPr id="7" name="矩形 6"/>
          <p:cNvSpPr/>
          <p:nvPr/>
        </p:nvSpPr>
        <p:spPr>
          <a:xfrm>
            <a:off x="685824" y="1916832"/>
            <a:ext cx="7924775" cy="2300630"/>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Suppose that frequency hopping is used in NB [1, 2] to avoid deep fading and interference from other technologies coexisting in the same band</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In</a:t>
            </a:r>
            <a:r>
              <a:rPr lang="en-US" altLang="zh-CN" sz="1800" dirty="0" smtClean="0"/>
              <a:t>itial </a:t>
            </a:r>
            <a:r>
              <a:rPr lang="en-US" altLang="zh-CN" sz="1800" dirty="0"/>
              <a:t>value of time hopping function c</a:t>
            </a:r>
            <a:r>
              <a:rPr lang="en-US" altLang="zh-CN" sz="1800" dirty="0" smtClean="0"/>
              <a:t>ould be determined </a:t>
            </a:r>
            <a:r>
              <a:rPr lang="en-US" altLang="zh-CN" sz="1800" dirty="0"/>
              <a:t>by NB </a:t>
            </a:r>
            <a:r>
              <a:rPr lang="en-US" altLang="zh-CN" sz="1800" dirty="0" smtClean="0"/>
              <a:t>channel index so </a:t>
            </a:r>
            <a:r>
              <a:rPr lang="en-US" altLang="zh-CN" sz="1800" dirty="0"/>
              <a:t>that different UWB systems use different sequences with low </a:t>
            </a:r>
            <a:r>
              <a:rPr lang="en-US" altLang="zh-CN" sz="1800" dirty="0" smtClean="0"/>
              <a:t>cross-correlation</a:t>
            </a:r>
          </a:p>
          <a:p>
            <a:pPr marL="515938" lvl="1" indent="-342900">
              <a:lnSpc>
                <a:spcPct val="100000"/>
              </a:lnSpc>
              <a:spcAft>
                <a:spcPts val="700"/>
              </a:spcAft>
              <a:buClrTx/>
              <a:buFont typeface="Arial" panose="020B0604020202020204" pitchFamily="34" charset="0"/>
              <a:buChar char="•"/>
            </a:pPr>
            <a:endParaRPr lang="en-US" altLang="zh-CN" sz="1800" dirty="0" smtClean="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cxnSp>
        <p:nvCxnSpPr>
          <p:cNvPr id="8" name="直接连接符 7"/>
          <p:cNvCxnSpPr/>
          <p:nvPr/>
        </p:nvCxnSpPr>
        <p:spPr bwMode="auto">
          <a:xfrm>
            <a:off x="1085291" y="5540540"/>
            <a:ext cx="7693886"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矩形 8"/>
          <p:cNvSpPr/>
          <p:nvPr/>
        </p:nvSpPr>
        <p:spPr bwMode="auto">
          <a:xfrm>
            <a:off x="1085291" y="4956157"/>
            <a:ext cx="277062" cy="578678"/>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NB</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10" name="矩形 9"/>
          <p:cNvSpPr/>
          <p:nvPr/>
        </p:nvSpPr>
        <p:spPr bwMode="auto">
          <a:xfrm>
            <a:off x="2518708" y="4945178"/>
            <a:ext cx="144016" cy="58112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 name="直接连接符 12"/>
          <p:cNvCxnSpPr/>
          <p:nvPr/>
        </p:nvCxnSpPr>
        <p:spPr bwMode="auto">
          <a:xfrm flipV="1">
            <a:off x="2518708" y="4593935"/>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接连接符 14"/>
          <p:cNvCxnSpPr/>
          <p:nvPr/>
        </p:nvCxnSpPr>
        <p:spPr bwMode="auto">
          <a:xfrm flipV="1">
            <a:off x="3954641" y="4604436"/>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接连接符 15"/>
          <p:cNvCxnSpPr/>
          <p:nvPr/>
        </p:nvCxnSpPr>
        <p:spPr bwMode="auto">
          <a:xfrm flipV="1">
            <a:off x="5392916" y="4604436"/>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接连接符 16"/>
          <p:cNvCxnSpPr/>
          <p:nvPr/>
        </p:nvCxnSpPr>
        <p:spPr bwMode="auto">
          <a:xfrm flipV="1">
            <a:off x="6834961" y="4604436"/>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矩形 17"/>
          <p:cNvSpPr/>
          <p:nvPr/>
        </p:nvSpPr>
        <p:spPr bwMode="auto">
          <a:xfrm>
            <a:off x="4098657" y="4945178"/>
            <a:ext cx="132576" cy="58112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矩形 18"/>
          <p:cNvSpPr/>
          <p:nvPr/>
        </p:nvSpPr>
        <p:spPr bwMode="auto">
          <a:xfrm>
            <a:off x="5966999" y="4943971"/>
            <a:ext cx="144016" cy="58112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0" name="直接连接符 19"/>
          <p:cNvCxnSpPr/>
          <p:nvPr/>
        </p:nvCxnSpPr>
        <p:spPr bwMode="auto">
          <a:xfrm>
            <a:off x="2662724" y="5386571"/>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接连接符 23"/>
          <p:cNvCxnSpPr/>
          <p:nvPr/>
        </p:nvCxnSpPr>
        <p:spPr bwMode="auto">
          <a:xfrm>
            <a:off x="2802513" y="5396524"/>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连接符 24"/>
          <p:cNvCxnSpPr/>
          <p:nvPr/>
        </p:nvCxnSpPr>
        <p:spPr bwMode="auto">
          <a:xfrm>
            <a:off x="2946529" y="5396524"/>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接连接符 25"/>
          <p:cNvCxnSpPr/>
          <p:nvPr/>
        </p:nvCxnSpPr>
        <p:spPr bwMode="auto">
          <a:xfrm>
            <a:off x="3090545" y="5396524"/>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连接符 26"/>
          <p:cNvCxnSpPr/>
          <p:nvPr/>
        </p:nvCxnSpPr>
        <p:spPr bwMode="auto">
          <a:xfrm>
            <a:off x="3234561" y="5402229"/>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接连接符 27"/>
          <p:cNvCxnSpPr/>
          <p:nvPr/>
        </p:nvCxnSpPr>
        <p:spPr bwMode="auto">
          <a:xfrm>
            <a:off x="4098657"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接连接符 28"/>
          <p:cNvCxnSpPr/>
          <p:nvPr/>
        </p:nvCxnSpPr>
        <p:spPr bwMode="auto">
          <a:xfrm>
            <a:off x="4227656"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接连接符 29"/>
          <p:cNvCxnSpPr/>
          <p:nvPr/>
        </p:nvCxnSpPr>
        <p:spPr bwMode="auto">
          <a:xfrm>
            <a:off x="4371672"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接连接符 30"/>
          <p:cNvCxnSpPr/>
          <p:nvPr/>
        </p:nvCxnSpPr>
        <p:spPr bwMode="auto">
          <a:xfrm>
            <a:off x="4515688"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接连接符 31"/>
          <p:cNvCxnSpPr/>
          <p:nvPr/>
        </p:nvCxnSpPr>
        <p:spPr bwMode="auto">
          <a:xfrm>
            <a:off x="4659704" y="540480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接连接符 32"/>
          <p:cNvCxnSpPr/>
          <p:nvPr/>
        </p:nvCxnSpPr>
        <p:spPr bwMode="auto">
          <a:xfrm>
            <a:off x="5550257"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接连接符 33"/>
          <p:cNvCxnSpPr/>
          <p:nvPr/>
        </p:nvCxnSpPr>
        <p:spPr bwMode="auto">
          <a:xfrm>
            <a:off x="5679256"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接连接符 34"/>
          <p:cNvCxnSpPr/>
          <p:nvPr/>
        </p:nvCxnSpPr>
        <p:spPr bwMode="auto">
          <a:xfrm>
            <a:off x="5823272"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接连接符 35"/>
          <p:cNvCxnSpPr/>
          <p:nvPr/>
        </p:nvCxnSpPr>
        <p:spPr bwMode="auto">
          <a:xfrm>
            <a:off x="5967288"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矩形 37"/>
          <p:cNvSpPr/>
          <p:nvPr/>
        </p:nvSpPr>
        <p:spPr bwMode="auto">
          <a:xfrm>
            <a:off x="1860436" y="4956157"/>
            <a:ext cx="277062" cy="578678"/>
          </a:xfrm>
          <a:prstGeom prst="rect">
            <a:avLst/>
          </a:prstGeom>
          <a:solidFill>
            <a:srgbClr val="FF0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NB</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40" name="左大括号 39"/>
          <p:cNvSpPr/>
          <p:nvPr/>
        </p:nvSpPr>
        <p:spPr bwMode="auto">
          <a:xfrm rot="16200000">
            <a:off x="3113953" y="5026317"/>
            <a:ext cx="259164" cy="1422213"/>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1" name="左大括号 40"/>
          <p:cNvSpPr/>
          <p:nvPr/>
        </p:nvSpPr>
        <p:spPr bwMode="auto">
          <a:xfrm rot="16200000">
            <a:off x="4554113" y="5026317"/>
            <a:ext cx="259164" cy="1422213"/>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2" name="左大括号 41"/>
          <p:cNvSpPr/>
          <p:nvPr/>
        </p:nvSpPr>
        <p:spPr bwMode="auto">
          <a:xfrm rot="16200000">
            <a:off x="5994273" y="5012631"/>
            <a:ext cx="259164" cy="1422213"/>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3" name="文本框 42"/>
          <p:cNvSpPr txBox="1"/>
          <p:nvPr/>
        </p:nvSpPr>
        <p:spPr>
          <a:xfrm>
            <a:off x="1440434" y="5074381"/>
            <a:ext cx="338554" cy="276999"/>
          </a:xfrm>
          <a:prstGeom prst="rect">
            <a:avLst/>
          </a:prstGeom>
          <a:noFill/>
        </p:spPr>
        <p:txBody>
          <a:bodyPr wrap="none" rtlCol="0">
            <a:spAutoFit/>
          </a:bodyPr>
          <a:lstStyle/>
          <a:p>
            <a:r>
              <a:rPr lang="en-US" altLang="zh-CN" dirty="0" smtClean="0"/>
              <a:t>…</a:t>
            </a:r>
            <a:endParaRPr lang="zh-CN" altLang="en-US" dirty="0"/>
          </a:p>
        </p:txBody>
      </p:sp>
      <p:sp>
        <p:nvSpPr>
          <p:cNvPr id="45" name="文本框 44"/>
          <p:cNvSpPr txBox="1"/>
          <p:nvPr/>
        </p:nvSpPr>
        <p:spPr>
          <a:xfrm>
            <a:off x="2960287" y="5867006"/>
            <a:ext cx="548548" cy="276999"/>
          </a:xfrm>
          <a:prstGeom prst="rect">
            <a:avLst/>
          </a:prstGeom>
          <a:noFill/>
        </p:spPr>
        <p:txBody>
          <a:bodyPr wrap="none" rtlCol="0">
            <a:spAutoFit/>
          </a:bodyPr>
          <a:lstStyle/>
          <a:p>
            <a:r>
              <a:rPr lang="en-US" altLang="zh-CN" dirty="0" smtClean="0"/>
              <a:t>Slot 1</a:t>
            </a:r>
            <a:endParaRPr lang="zh-CN" altLang="en-US" dirty="0"/>
          </a:p>
        </p:txBody>
      </p:sp>
      <p:sp>
        <p:nvSpPr>
          <p:cNvPr id="46" name="文本框 45"/>
          <p:cNvSpPr txBox="1"/>
          <p:nvPr/>
        </p:nvSpPr>
        <p:spPr>
          <a:xfrm>
            <a:off x="848102" y="4576863"/>
            <a:ext cx="740908" cy="276999"/>
          </a:xfrm>
          <a:prstGeom prst="rect">
            <a:avLst/>
          </a:prstGeom>
          <a:noFill/>
        </p:spPr>
        <p:txBody>
          <a:bodyPr wrap="none" rtlCol="0">
            <a:spAutoFit/>
          </a:bodyPr>
          <a:lstStyle/>
          <a:p>
            <a:r>
              <a:rPr lang="en-US" altLang="zh-CN" dirty="0" smtClean="0"/>
              <a:t>NB </a:t>
            </a:r>
            <a:r>
              <a:rPr lang="en-US" altLang="zh-CN" dirty="0" err="1" smtClean="0"/>
              <a:t>ch</a:t>
            </a:r>
            <a:r>
              <a:rPr lang="en-US" altLang="zh-CN" dirty="0" smtClean="0"/>
              <a:t> m</a:t>
            </a:r>
            <a:endParaRPr lang="zh-CN" altLang="en-US" dirty="0"/>
          </a:p>
        </p:txBody>
      </p:sp>
      <p:sp>
        <p:nvSpPr>
          <p:cNvPr id="47" name="文本框 46"/>
          <p:cNvSpPr txBox="1"/>
          <p:nvPr/>
        </p:nvSpPr>
        <p:spPr>
          <a:xfrm>
            <a:off x="1640190" y="4590972"/>
            <a:ext cx="697627" cy="276999"/>
          </a:xfrm>
          <a:prstGeom prst="rect">
            <a:avLst/>
          </a:prstGeom>
          <a:noFill/>
        </p:spPr>
        <p:txBody>
          <a:bodyPr wrap="none" rtlCol="0">
            <a:spAutoFit/>
          </a:bodyPr>
          <a:lstStyle/>
          <a:p>
            <a:r>
              <a:rPr lang="en-US" altLang="zh-CN" dirty="0" smtClean="0"/>
              <a:t>NB </a:t>
            </a:r>
            <a:r>
              <a:rPr lang="en-US" altLang="zh-CN" dirty="0" err="1" smtClean="0"/>
              <a:t>ch</a:t>
            </a:r>
            <a:r>
              <a:rPr lang="en-US" altLang="zh-CN" dirty="0" smtClean="0"/>
              <a:t> n</a:t>
            </a:r>
            <a:endParaRPr lang="zh-CN" altLang="en-US" dirty="0"/>
          </a:p>
        </p:txBody>
      </p:sp>
      <p:sp>
        <p:nvSpPr>
          <p:cNvPr id="48" name="文本框 47"/>
          <p:cNvSpPr txBox="1"/>
          <p:nvPr/>
        </p:nvSpPr>
        <p:spPr>
          <a:xfrm>
            <a:off x="4444939" y="5867006"/>
            <a:ext cx="548548" cy="276999"/>
          </a:xfrm>
          <a:prstGeom prst="rect">
            <a:avLst/>
          </a:prstGeom>
          <a:noFill/>
        </p:spPr>
        <p:txBody>
          <a:bodyPr wrap="none" rtlCol="0">
            <a:spAutoFit/>
          </a:bodyPr>
          <a:lstStyle/>
          <a:p>
            <a:r>
              <a:rPr lang="en-US" altLang="zh-CN" dirty="0" smtClean="0"/>
              <a:t>Slot 2</a:t>
            </a:r>
            <a:endParaRPr lang="zh-CN" altLang="en-US" dirty="0"/>
          </a:p>
        </p:txBody>
      </p:sp>
      <p:sp>
        <p:nvSpPr>
          <p:cNvPr id="49" name="文本框 48"/>
          <p:cNvSpPr txBox="1"/>
          <p:nvPr/>
        </p:nvSpPr>
        <p:spPr>
          <a:xfrm>
            <a:off x="5813091" y="5856420"/>
            <a:ext cx="582211" cy="276999"/>
          </a:xfrm>
          <a:prstGeom prst="rect">
            <a:avLst/>
          </a:prstGeom>
          <a:noFill/>
        </p:spPr>
        <p:txBody>
          <a:bodyPr wrap="none" rtlCol="0">
            <a:spAutoFit/>
          </a:bodyPr>
          <a:lstStyle/>
          <a:p>
            <a:r>
              <a:rPr lang="en-US" altLang="zh-CN" dirty="0" smtClean="0"/>
              <a:t>Slot N</a:t>
            </a:r>
            <a:endParaRPr lang="zh-CN" altLang="en-US" dirty="0"/>
          </a:p>
        </p:txBody>
      </p:sp>
      <p:sp>
        <p:nvSpPr>
          <p:cNvPr id="52" name="矩形 51"/>
          <p:cNvSpPr/>
          <p:nvPr/>
        </p:nvSpPr>
        <p:spPr bwMode="auto">
          <a:xfrm>
            <a:off x="6964638" y="4956157"/>
            <a:ext cx="277062" cy="578678"/>
          </a:xfrm>
          <a:prstGeom prst="rect">
            <a:avLst/>
          </a:prstGeom>
          <a:solidFill>
            <a:srgbClr val="FFFF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NB</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7756726" y="4946204"/>
            <a:ext cx="277062" cy="578678"/>
          </a:xfrm>
          <a:prstGeom prst="rect">
            <a:avLst/>
          </a:prstGeom>
          <a:solidFill>
            <a:srgbClr val="FF7C8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NB</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54" name="文本框 53"/>
          <p:cNvSpPr txBox="1"/>
          <p:nvPr/>
        </p:nvSpPr>
        <p:spPr>
          <a:xfrm>
            <a:off x="7319781" y="5074381"/>
            <a:ext cx="338554" cy="276999"/>
          </a:xfrm>
          <a:prstGeom prst="rect">
            <a:avLst/>
          </a:prstGeom>
          <a:noFill/>
        </p:spPr>
        <p:txBody>
          <a:bodyPr wrap="none" rtlCol="0">
            <a:spAutoFit/>
          </a:bodyPr>
          <a:lstStyle/>
          <a:p>
            <a:r>
              <a:rPr lang="en-US" altLang="zh-CN" dirty="0" smtClean="0"/>
              <a:t>…</a:t>
            </a:r>
            <a:endParaRPr lang="zh-CN" altLang="en-US" dirty="0"/>
          </a:p>
        </p:txBody>
      </p:sp>
      <p:sp>
        <p:nvSpPr>
          <p:cNvPr id="55" name="文本框 54"/>
          <p:cNvSpPr txBox="1"/>
          <p:nvPr/>
        </p:nvSpPr>
        <p:spPr>
          <a:xfrm>
            <a:off x="6818472" y="4618544"/>
            <a:ext cx="697627" cy="276999"/>
          </a:xfrm>
          <a:prstGeom prst="rect">
            <a:avLst/>
          </a:prstGeom>
          <a:noFill/>
        </p:spPr>
        <p:txBody>
          <a:bodyPr wrap="none" rtlCol="0">
            <a:spAutoFit/>
          </a:bodyPr>
          <a:lstStyle/>
          <a:p>
            <a:r>
              <a:rPr lang="en-US" altLang="zh-CN" dirty="0" smtClean="0"/>
              <a:t>NB </a:t>
            </a:r>
            <a:r>
              <a:rPr lang="en-US" altLang="zh-CN" dirty="0" err="1" smtClean="0"/>
              <a:t>ch</a:t>
            </a:r>
            <a:r>
              <a:rPr lang="en-US" altLang="zh-CN" dirty="0" smtClean="0"/>
              <a:t> k</a:t>
            </a:r>
            <a:endParaRPr lang="zh-CN" altLang="en-US" dirty="0"/>
          </a:p>
        </p:txBody>
      </p:sp>
      <p:sp>
        <p:nvSpPr>
          <p:cNvPr id="56" name="文本框 55"/>
          <p:cNvSpPr txBox="1"/>
          <p:nvPr/>
        </p:nvSpPr>
        <p:spPr>
          <a:xfrm>
            <a:off x="7590869" y="4615591"/>
            <a:ext cx="663964" cy="276999"/>
          </a:xfrm>
          <a:prstGeom prst="rect">
            <a:avLst/>
          </a:prstGeom>
          <a:noFill/>
        </p:spPr>
        <p:txBody>
          <a:bodyPr wrap="none" rtlCol="0">
            <a:spAutoFit/>
          </a:bodyPr>
          <a:lstStyle/>
          <a:p>
            <a:r>
              <a:rPr lang="en-US" altLang="zh-CN" dirty="0" smtClean="0"/>
              <a:t>NB </a:t>
            </a:r>
            <a:r>
              <a:rPr lang="en-US" altLang="zh-CN" dirty="0" err="1" smtClean="0"/>
              <a:t>ch</a:t>
            </a:r>
            <a:r>
              <a:rPr lang="en-US" altLang="zh-CN" dirty="0" smtClean="0"/>
              <a:t> j</a:t>
            </a:r>
            <a:endParaRPr lang="zh-CN" altLang="en-US" dirty="0"/>
          </a:p>
        </p:txBody>
      </p:sp>
      <p:sp>
        <p:nvSpPr>
          <p:cNvPr id="57" name="Rectangle 61">
            <a:extLst>
              <a:ext uri="{FF2B5EF4-FFF2-40B4-BE49-F238E27FC236}">
                <a16:creationId xmlns="" xmlns:a16="http://schemas.microsoft.com/office/drawing/2014/main" id="{4DAF45A7-FBE9-4F7A-BCC5-16139847ED6E}"/>
              </a:ext>
            </a:extLst>
          </p:cNvPr>
          <p:cNvSpPr>
            <a:spLocks noChangeArrowheads="1"/>
          </p:cNvSpPr>
          <p:nvPr/>
        </p:nvSpPr>
        <p:spPr bwMode="auto">
          <a:xfrm>
            <a:off x="8460179" y="5648716"/>
            <a:ext cx="270908" cy="15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b="1" dirty="0">
                <a:solidFill>
                  <a:srgbClr val="000000"/>
                </a:solidFill>
                <a:latin typeface="Calibri" panose="020F0502020204030204" pitchFamily="34" charset="0"/>
              </a:rPr>
              <a:t>t</a:t>
            </a:r>
            <a:r>
              <a:rPr lang="en-US" altLang="en-US" sz="975" b="1" dirty="0" smtClean="0">
                <a:solidFill>
                  <a:srgbClr val="000000"/>
                </a:solidFill>
                <a:latin typeface="Calibri" panose="020F0502020204030204" pitchFamily="34" charset="0"/>
              </a:rPr>
              <a:t>(</a:t>
            </a:r>
            <a:r>
              <a:rPr lang="en-US" altLang="en-US" sz="975" b="1" dirty="0" err="1" smtClean="0">
                <a:solidFill>
                  <a:srgbClr val="000000"/>
                </a:solidFill>
                <a:latin typeface="Calibri" panose="020F0502020204030204" pitchFamily="34" charset="0"/>
              </a:rPr>
              <a:t>ms</a:t>
            </a:r>
            <a:r>
              <a:rPr lang="en-US" altLang="en-US" sz="975" b="1" dirty="0">
                <a:solidFill>
                  <a:srgbClr val="000000"/>
                </a:solidFill>
                <a:latin typeface="Calibri" panose="020F0502020204030204" pitchFamily="34" charset="0"/>
              </a:rPr>
              <a:t>)</a:t>
            </a:r>
            <a:endParaRPr lang="en-US" altLang="en-US" sz="1350" dirty="0"/>
          </a:p>
        </p:txBody>
      </p:sp>
      <p:sp>
        <p:nvSpPr>
          <p:cNvPr id="65" name="上弧形箭头 64"/>
          <p:cNvSpPr/>
          <p:nvPr/>
        </p:nvSpPr>
        <p:spPr bwMode="auto">
          <a:xfrm>
            <a:off x="1957922" y="4239202"/>
            <a:ext cx="704802" cy="286244"/>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6" name="文本框 65"/>
          <p:cNvSpPr txBox="1"/>
          <p:nvPr/>
        </p:nvSpPr>
        <p:spPr>
          <a:xfrm>
            <a:off x="1547664" y="3786575"/>
            <a:ext cx="2550993" cy="430887"/>
          </a:xfrm>
          <a:prstGeom prst="rect">
            <a:avLst/>
          </a:prstGeom>
          <a:noFill/>
        </p:spPr>
        <p:txBody>
          <a:bodyPr wrap="square" rtlCol="0">
            <a:spAutoFit/>
          </a:bodyPr>
          <a:lstStyle/>
          <a:p>
            <a:r>
              <a:rPr lang="en-US" altLang="zh-CN" sz="1100" dirty="0" smtClean="0"/>
              <a:t>Initial value of time hopping function could be determined by NB channel index</a:t>
            </a:r>
            <a:endParaRPr lang="zh-CN" altLang="en-US" sz="1100" dirty="0"/>
          </a:p>
        </p:txBody>
      </p:sp>
      <p:cxnSp>
        <p:nvCxnSpPr>
          <p:cNvPr id="50" name="直接连接符 49"/>
          <p:cNvCxnSpPr/>
          <p:nvPr/>
        </p:nvCxnSpPr>
        <p:spPr bwMode="auto">
          <a:xfrm>
            <a:off x="3234561" y="4786839"/>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接箭头连接符 50"/>
          <p:cNvCxnSpPr/>
          <p:nvPr/>
        </p:nvCxnSpPr>
        <p:spPr bwMode="auto">
          <a:xfrm>
            <a:off x="3228670" y="4870541"/>
            <a:ext cx="725971"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文本框 57"/>
          <p:cNvSpPr txBox="1"/>
          <p:nvPr/>
        </p:nvSpPr>
        <p:spPr>
          <a:xfrm>
            <a:off x="3351422" y="4581857"/>
            <a:ext cx="443476" cy="276999"/>
          </a:xfrm>
          <a:prstGeom prst="rect">
            <a:avLst/>
          </a:prstGeom>
          <a:noFill/>
        </p:spPr>
        <p:txBody>
          <a:bodyPr wrap="square" rtlCol="0">
            <a:spAutoFit/>
          </a:bodyPr>
          <a:lstStyle/>
          <a:p>
            <a:r>
              <a:rPr lang="en-US" altLang="zh-CN" dirty="0" smtClean="0"/>
              <a:t>1ms</a:t>
            </a:r>
            <a:endParaRPr lang="zh-CN" altLang="en-US" dirty="0"/>
          </a:p>
        </p:txBody>
      </p:sp>
      <p:sp>
        <p:nvSpPr>
          <p:cNvPr id="59" name="文本框 58"/>
          <p:cNvSpPr txBox="1"/>
          <p:nvPr/>
        </p:nvSpPr>
        <p:spPr>
          <a:xfrm>
            <a:off x="2602906" y="4605129"/>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60" name="直接连接符 59"/>
          <p:cNvCxnSpPr/>
          <p:nvPr/>
        </p:nvCxnSpPr>
        <p:spPr bwMode="auto">
          <a:xfrm>
            <a:off x="4659393" y="4795123"/>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接箭头连接符 60"/>
          <p:cNvCxnSpPr/>
          <p:nvPr/>
        </p:nvCxnSpPr>
        <p:spPr bwMode="auto">
          <a:xfrm>
            <a:off x="4653502" y="4878825"/>
            <a:ext cx="725971"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文本框 61"/>
          <p:cNvSpPr txBox="1"/>
          <p:nvPr/>
        </p:nvSpPr>
        <p:spPr>
          <a:xfrm>
            <a:off x="4776254" y="4590141"/>
            <a:ext cx="443476" cy="276999"/>
          </a:xfrm>
          <a:prstGeom prst="rect">
            <a:avLst/>
          </a:prstGeom>
          <a:noFill/>
        </p:spPr>
        <p:txBody>
          <a:bodyPr wrap="square" rtlCol="0">
            <a:spAutoFit/>
          </a:bodyPr>
          <a:lstStyle/>
          <a:p>
            <a:r>
              <a:rPr lang="en-US" altLang="zh-CN" dirty="0" smtClean="0"/>
              <a:t>1ms</a:t>
            </a:r>
            <a:endParaRPr lang="zh-CN" altLang="en-US" dirty="0"/>
          </a:p>
        </p:txBody>
      </p:sp>
      <p:sp>
        <p:nvSpPr>
          <p:cNvPr id="63" name="文本框 62"/>
          <p:cNvSpPr txBox="1"/>
          <p:nvPr/>
        </p:nvSpPr>
        <p:spPr>
          <a:xfrm>
            <a:off x="4027738" y="4613413"/>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64" name="直接连接符 63"/>
          <p:cNvCxnSpPr/>
          <p:nvPr/>
        </p:nvCxnSpPr>
        <p:spPr bwMode="auto">
          <a:xfrm>
            <a:off x="6111015" y="4785868"/>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接箭头连接符 66"/>
          <p:cNvCxnSpPr/>
          <p:nvPr/>
        </p:nvCxnSpPr>
        <p:spPr bwMode="auto">
          <a:xfrm>
            <a:off x="6100287" y="4878825"/>
            <a:ext cx="725971"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文本框 67"/>
          <p:cNvSpPr txBox="1"/>
          <p:nvPr/>
        </p:nvSpPr>
        <p:spPr>
          <a:xfrm>
            <a:off x="6243553" y="4590141"/>
            <a:ext cx="443476" cy="276999"/>
          </a:xfrm>
          <a:prstGeom prst="rect">
            <a:avLst/>
          </a:prstGeom>
          <a:noFill/>
        </p:spPr>
        <p:txBody>
          <a:bodyPr wrap="square" rtlCol="0">
            <a:spAutoFit/>
          </a:bodyPr>
          <a:lstStyle/>
          <a:p>
            <a:r>
              <a:rPr lang="en-US" altLang="zh-CN" dirty="0" smtClean="0"/>
              <a:t>1ms</a:t>
            </a:r>
            <a:endParaRPr lang="zh-CN" altLang="en-US" dirty="0"/>
          </a:p>
        </p:txBody>
      </p:sp>
      <p:sp>
        <p:nvSpPr>
          <p:cNvPr id="69" name="文本框 68"/>
          <p:cNvSpPr txBox="1"/>
          <p:nvPr/>
        </p:nvSpPr>
        <p:spPr>
          <a:xfrm>
            <a:off x="5495037" y="4613413"/>
            <a:ext cx="641284" cy="276999"/>
          </a:xfrm>
          <a:prstGeom prst="rect">
            <a:avLst/>
          </a:prstGeom>
          <a:noFill/>
        </p:spPr>
        <p:txBody>
          <a:bodyPr wrap="square" rtlCol="0">
            <a:spAutoFit/>
          </a:bodyPr>
          <a:lstStyle/>
          <a:p>
            <a:r>
              <a:rPr lang="en-US" altLang="zh-CN" dirty="0" smtClean="0"/>
              <a:t>M slots</a:t>
            </a:r>
            <a:endParaRPr lang="zh-CN" altLang="en-US" dirty="0"/>
          </a:p>
        </p:txBody>
      </p:sp>
    </p:spTree>
    <p:extLst>
      <p:ext uri="{BB962C8B-B14F-4D97-AF65-F5344CB8AC3E}">
        <p14:creationId xmlns:p14="http://schemas.microsoft.com/office/powerpoint/2010/main" val="3101781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dirty="0" smtClean="0"/>
              <a:t>Slide </a:t>
            </a:r>
            <a:fld id="{77849D27-6DDF-4CEA-A842-3715DABEA1B1}" type="slidenum">
              <a:rPr lang="en-US" altLang="en-US" smtClean="0"/>
              <a:pPr/>
              <a:t>13</a:t>
            </a:fld>
            <a:endParaRPr lang="en-US" altLang="en-US" dirty="0"/>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Benefits of </a:t>
            </a:r>
            <a:r>
              <a:rPr lang="en-US" altLang="zh-CN" sz="3200" dirty="0"/>
              <a:t>T</a:t>
            </a:r>
            <a:r>
              <a:rPr lang="en-US" altLang="zh-CN" sz="3200" dirty="0" smtClean="0"/>
              <a:t>ime Hopping in Cat B</a:t>
            </a:r>
            <a:endParaRPr lang="en-US" altLang="en-US" sz="3200" dirty="0"/>
          </a:p>
        </p:txBody>
      </p:sp>
      <p:sp>
        <p:nvSpPr>
          <p:cNvPr id="6" name="矩形 5"/>
          <p:cNvSpPr/>
          <p:nvPr/>
        </p:nvSpPr>
        <p:spPr>
          <a:xfrm>
            <a:off x="468334" y="1439863"/>
            <a:ext cx="8424145" cy="1928733"/>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Considered scenario: Number of pairs = 4, Number of UWB fragments = 32</a:t>
            </a:r>
          </a:p>
          <a:p>
            <a:pPr marL="458788" lvl="1" indent="-28575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E</a:t>
            </a:r>
            <a:r>
              <a:rPr lang="en-US" altLang="zh-CN" sz="1600" dirty="0" smtClean="0">
                <a:cs typeface="Times New Roman" panose="02020603050405020304" pitchFamily="18" charset="0"/>
              </a:rPr>
              <a:t>valuate the worst-case performance with and without time hopping</a:t>
            </a:r>
          </a:p>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The worst-case number of collisions for different number of time slots is shown in the Table</a:t>
            </a:r>
          </a:p>
          <a:p>
            <a:pPr marL="458788" lvl="1" indent="-285750">
              <a:spcAft>
                <a:spcPts val="700"/>
              </a:spcAft>
              <a:buFont typeface="Arial" panose="020B0604020202020204" pitchFamily="34" charset="0"/>
              <a:buChar char="•"/>
            </a:pPr>
            <a:r>
              <a:rPr lang="en-US" altLang="zh-CN" sz="1600" dirty="0">
                <a:cs typeface="Times New Roman" panose="02020603050405020304" pitchFamily="18" charset="0"/>
              </a:rPr>
              <a:t>The proposed time hopping scheme for MMS-UWB reduce the number of collisions significantly</a:t>
            </a:r>
          </a:p>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The number of collisions decrease as the number of time slots increase</a:t>
            </a:r>
          </a:p>
        </p:txBody>
      </p:sp>
      <p:sp>
        <p:nvSpPr>
          <p:cNvPr id="8" name="文本框 7"/>
          <p:cNvSpPr txBox="1"/>
          <p:nvPr/>
        </p:nvSpPr>
        <p:spPr>
          <a:xfrm>
            <a:off x="1835696" y="5917254"/>
            <a:ext cx="5688632" cy="400110"/>
          </a:xfrm>
          <a:prstGeom prst="rect">
            <a:avLst/>
          </a:prstGeom>
          <a:noFill/>
        </p:spPr>
        <p:txBody>
          <a:bodyPr wrap="square" rtlCol="0">
            <a:spAutoFit/>
          </a:bodyPr>
          <a:lstStyle/>
          <a:p>
            <a:r>
              <a:rPr lang="en-US" altLang="zh-CN" sz="1000" dirty="0" smtClean="0"/>
              <a:t>*For ranging pair k, the initial states of LFSR is N*</a:t>
            </a:r>
            <a:r>
              <a:rPr lang="en-US" altLang="zh-CN" sz="1000" dirty="0" err="1" smtClean="0"/>
              <a:t>NB_Ch</a:t>
            </a:r>
            <a:r>
              <a:rPr lang="en-US" altLang="zh-CN" sz="1000" dirty="0" smtClean="0"/>
              <a:t>(k) + offset, N is the number of UWB fragment, offset is the optimal value among 1000 random search</a:t>
            </a:r>
            <a:endParaRPr lang="zh-CN" altLang="en-US" sz="1000" dirty="0"/>
          </a:p>
        </p:txBody>
      </p:sp>
      <p:graphicFrame>
        <p:nvGraphicFramePr>
          <p:cNvPr id="9" name="表格 8"/>
          <p:cNvGraphicFramePr>
            <a:graphicFrameLocks noGrp="1"/>
          </p:cNvGraphicFramePr>
          <p:nvPr>
            <p:extLst>
              <p:ext uri="{D42A27DB-BD31-4B8C-83A1-F6EECF244321}">
                <p14:modId xmlns:p14="http://schemas.microsoft.com/office/powerpoint/2010/main" val="316968850"/>
              </p:ext>
            </p:extLst>
          </p:nvPr>
        </p:nvGraphicFramePr>
        <p:xfrm>
          <a:off x="1906588" y="3526645"/>
          <a:ext cx="4876800" cy="2225040"/>
        </p:xfrm>
        <a:graphic>
          <a:graphicData uri="http://schemas.openxmlformats.org/drawingml/2006/table">
            <a:tbl>
              <a:tblPr firstRow="1" bandRow="1">
                <a:tableStyleId>{5C22544A-7EE6-4342-B048-85BDC9FD1C3A}</a:tableStyleId>
              </a:tblPr>
              <a:tblGrid>
                <a:gridCol w="1219200"/>
                <a:gridCol w="1219200"/>
                <a:gridCol w="1219200"/>
                <a:gridCol w="1219200"/>
              </a:tblGrid>
              <a:tr h="370840">
                <a:tc rowSpan="2">
                  <a:txBody>
                    <a:bodyPr/>
                    <a:lstStyle/>
                    <a:p>
                      <a:pPr marL="0" lvl="0" indent="0" algn="ctr" defTabSz="914400" rtl="0" eaLnBrk="1" latinLnBrk="0" hangingPunct="1">
                        <a:spcAft>
                          <a:spcPts val="0"/>
                        </a:spcAft>
                      </a:pPr>
                      <a:r>
                        <a:rPr lang="en-US" sz="1100" b="1" kern="100" dirty="0" smtClean="0">
                          <a:solidFill>
                            <a:schemeClr val="tx1"/>
                          </a:solidFill>
                          <a:effectLst/>
                        </a:rPr>
                        <a:t>Number of time slots</a:t>
                      </a:r>
                      <a:endParaRPr lang="zh-CN" sz="1100" b="1" kern="100" dirty="0">
                        <a:solidFill>
                          <a:schemeClr val="tx1"/>
                        </a:solidFill>
                        <a:effectLst/>
                        <a:latin typeface="+mn-lt"/>
                        <a:ea typeface="+mn-ea"/>
                        <a:cs typeface="+mn-cs"/>
                      </a:endParaRPr>
                    </a:p>
                  </a:txBody>
                  <a:tcPr marL="60753" marR="60753" marT="0" marB="0" anchor="ctr"/>
                </a:tc>
                <a:tc gridSpan="3">
                  <a:txBody>
                    <a:bodyPr/>
                    <a:lstStyle/>
                    <a:p>
                      <a:pPr marL="0" lvl="0" indent="0" algn="ctr" defTabSz="914400" rtl="0" eaLnBrk="1" latinLnBrk="0" hangingPunct="1">
                        <a:spcAft>
                          <a:spcPts val="0"/>
                        </a:spcAft>
                      </a:pPr>
                      <a:r>
                        <a:rPr lang="en-US" altLang="zh-CN" sz="1100" b="1" kern="100" dirty="0" smtClean="0">
                          <a:solidFill>
                            <a:schemeClr val="tx1"/>
                          </a:solidFill>
                          <a:effectLst/>
                          <a:latin typeface="+mn-lt"/>
                          <a:ea typeface="+mn-ea"/>
                          <a:cs typeface="+mn-cs"/>
                        </a:rPr>
                        <a:t>Worst-case</a:t>
                      </a:r>
                      <a:r>
                        <a:rPr lang="en-US" altLang="zh-CN" sz="1100" b="1" kern="100" baseline="0" dirty="0" smtClean="0">
                          <a:solidFill>
                            <a:schemeClr val="tx1"/>
                          </a:solidFill>
                          <a:effectLst/>
                          <a:latin typeface="+mn-lt"/>
                          <a:ea typeface="+mn-ea"/>
                          <a:cs typeface="+mn-cs"/>
                        </a:rPr>
                        <a:t> number of collisions</a:t>
                      </a:r>
                      <a:endParaRPr lang="zh-CN" sz="1100" b="1" kern="100" dirty="0">
                        <a:solidFill>
                          <a:schemeClr val="tx1"/>
                        </a:solidFill>
                        <a:effectLst/>
                        <a:latin typeface="+mn-lt"/>
                        <a:ea typeface="+mn-ea"/>
                        <a:cs typeface="+mn-cs"/>
                      </a:endParaRPr>
                    </a:p>
                  </a:txBody>
                  <a:tcPr marL="60753" marR="60753" marT="0" marB="0" anchor="ctr"/>
                </a:tc>
                <a:tc hMerge="1">
                  <a:txBody>
                    <a:bodyPr/>
                    <a:lstStyle/>
                    <a:p>
                      <a:pPr marL="0" lvl="0" indent="0" algn="ctr" defTabSz="914400" rtl="0" eaLnBrk="1" latinLnBrk="0" hangingPunct="1">
                        <a:spcAft>
                          <a:spcPts val="0"/>
                        </a:spcAft>
                      </a:pPr>
                      <a:endParaRPr lang="en-US" sz="1000" b="0" kern="100" dirty="0" smtClean="0">
                        <a:solidFill>
                          <a:schemeClr val="tx1"/>
                        </a:solidFill>
                        <a:effectLst/>
                        <a:latin typeface="+mn-lt"/>
                        <a:ea typeface="+mn-ea"/>
                        <a:cs typeface="+mn-cs"/>
                      </a:endParaRPr>
                    </a:p>
                  </a:txBody>
                  <a:tcPr marL="60753" marR="60753" marT="0" marB="0" anchor="ctr"/>
                </a:tc>
                <a:tc hMerge="1">
                  <a:txBody>
                    <a:bodyPr/>
                    <a:lstStyle/>
                    <a:p>
                      <a:pPr marL="0" lvl="0" indent="0" algn="ctr" defTabSz="914400" rtl="0" eaLnBrk="1" latinLnBrk="0" hangingPunct="1">
                        <a:spcAft>
                          <a:spcPts val="0"/>
                        </a:spcAft>
                      </a:pPr>
                      <a:endParaRPr lang="zh-CN" sz="1000" b="0" kern="100" dirty="0">
                        <a:solidFill>
                          <a:schemeClr val="tx1"/>
                        </a:solidFill>
                        <a:effectLst/>
                        <a:latin typeface="+mn-lt"/>
                        <a:ea typeface="+mn-ea"/>
                        <a:cs typeface="+mn-cs"/>
                      </a:endParaRPr>
                    </a:p>
                  </a:txBody>
                  <a:tcPr marL="60753" marR="60753" marT="0" marB="0" anchor="ctr"/>
                </a:tc>
              </a:tr>
              <a:tr h="370840">
                <a:tc vMerge="1">
                  <a:txBody>
                    <a:bodyPr/>
                    <a:lstStyle/>
                    <a:p>
                      <a:pPr marL="0" lvl="0" indent="0" algn="ctr" defTabSz="914400" rtl="0" eaLnBrk="1" latinLnBrk="0" hangingPunct="1">
                        <a:spcAft>
                          <a:spcPts val="0"/>
                        </a:spcAft>
                      </a:pPr>
                      <a:endParaRPr lang="zh-CN" sz="10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rPr>
                        <a:t>OPT#1</a:t>
                      </a:r>
                    </a:p>
                  </a:txBody>
                  <a:tcPr marL="60753" marR="60753" marT="0" marB="0" anchor="ctr"/>
                </a:tc>
                <a:tc>
                  <a:txBody>
                    <a:bodyPr/>
                    <a:lstStyle/>
                    <a:p>
                      <a:pPr marL="0" lvl="0" indent="0" algn="ctr" defTabSz="914400" rtl="0" eaLnBrk="1" latinLnBrk="0" hangingPunct="1">
                        <a:spcAft>
                          <a:spcPts val="0"/>
                        </a:spcAft>
                      </a:pPr>
                      <a:r>
                        <a:rPr lang="en-US" sz="1100" b="0" kern="100" dirty="0" smtClean="0">
                          <a:solidFill>
                            <a:schemeClr val="tx1"/>
                          </a:solidFill>
                          <a:effectLst/>
                        </a:rPr>
                        <a:t>OPT#2</a:t>
                      </a:r>
                      <a:endParaRPr lang="en-US" sz="1100" b="0" kern="100" dirty="0" smtClean="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No time</a:t>
                      </a:r>
                      <a:r>
                        <a:rPr lang="en-US" altLang="zh-CN" sz="1100" b="0" kern="100" baseline="0" dirty="0" smtClean="0">
                          <a:solidFill>
                            <a:schemeClr val="tx1"/>
                          </a:solidFill>
                          <a:effectLst/>
                          <a:latin typeface="+mn-lt"/>
                          <a:ea typeface="+mn-ea"/>
                          <a:cs typeface="+mn-cs"/>
                        </a:rPr>
                        <a:t> hopping</a:t>
                      </a:r>
                      <a:endParaRPr lang="zh-CN" sz="1100" b="0" kern="100" dirty="0">
                        <a:solidFill>
                          <a:schemeClr val="tx1"/>
                        </a:solidFill>
                        <a:effectLst/>
                        <a:latin typeface="+mn-lt"/>
                        <a:ea typeface="+mn-ea"/>
                        <a:cs typeface="+mn-cs"/>
                      </a:endParaRPr>
                    </a:p>
                  </a:txBody>
                  <a:tcPr marL="60753" marR="60753" marT="0" marB="0" anchor="ctr"/>
                </a:tc>
              </a:tr>
              <a:tr h="370840">
                <a:tc>
                  <a:txBody>
                    <a:bodyPr/>
                    <a:lstStyle/>
                    <a:p>
                      <a:pPr marL="0" lvl="0" indent="0" algn="ctr" defTabSz="914400" rtl="0" eaLnBrk="1" latinLnBrk="0" hangingPunct="1">
                        <a:spcAft>
                          <a:spcPts val="0"/>
                        </a:spcAft>
                      </a:pPr>
                      <a:r>
                        <a:rPr lang="en-US" sz="1100" b="0" kern="100" dirty="0" smtClean="0">
                          <a:solidFill>
                            <a:schemeClr val="tx1"/>
                          </a:solidFill>
                          <a:effectLst/>
                        </a:rPr>
                        <a:t>4</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10</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sz="1100" b="0" kern="100" dirty="0">
                          <a:solidFill>
                            <a:schemeClr val="tx1"/>
                          </a:solidFill>
                          <a:effectLst/>
                        </a:rPr>
                        <a:t>10</a:t>
                      </a:r>
                      <a:endParaRPr lang="zh-CN" sz="1100" b="0" kern="100" dirty="0">
                        <a:solidFill>
                          <a:schemeClr val="tx1"/>
                        </a:solidFill>
                        <a:effectLst/>
                        <a:latin typeface="+mn-lt"/>
                        <a:ea typeface="+mn-ea"/>
                        <a:cs typeface="+mn-cs"/>
                      </a:endParaRPr>
                    </a:p>
                  </a:txBody>
                  <a:tcPr marL="60753" marR="60753" marT="0" marB="0" anchor="ctr"/>
                </a:tc>
                <a:tc rowSpan="4">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32</a:t>
                      </a:r>
                      <a:endParaRPr lang="zh-CN" sz="1100" b="0" kern="100" dirty="0">
                        <a:solidFill>
                          <a:schemeClr val="tx1"/>
                        </a:solidFill>
                        <a:effectLst/>
                        <a:latin typeface="+mn-lt"/>
                        <a:ea typeface="+mn-ea"/>
                        <a:cs typeface="+mn-cs"/>
                      </a:endParaRPr>
                    </a:p>
                  </a:txBody>
                  <a:tcPr marL="60753" marR="60753" marT="0" marB="0" anchor="ctr"/>
                </a:tc>
              </a:tr>
              <a:tr h="370840">
                <a:tc>
                  <a:txBody>
                    <a:bodyPr/>
                    <a:lstStyle/>
                    <a:p>
                      <a:pPr marL="0" lvl="0" indent="0" algn="ctr" defTabSz="914400" rtl="0" eaLnBrk="1" latinLnBrk="0" hangingPunct="1">
                        <a:spcAft>
                          <a:spcPts val="0"/>
                        </a:spcAft>
                      </a:pPr>
                      <a:r>
                        <a:rPr lang="en-US" sz="1100" b="0" kern="100" dirty="0" smtClean="0">
                          <a:solidFill>
                            <a:schemeClr val="tx1"/>
                          </a:solidFill>
                          <a:effectLst/>
                        </a:rPr>
                        <a:t>8</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6</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sz="1100" b="0" kern="100" dirty="0">
                          <a:solidFill>
                            <a:schemeClr val="tx1"/>
                          </a:solidFill>
                          <a:effectLst/>
                        </a:rPr>
                        <a:t>6</a:t>
                      </a:r>
                      <a:endParaRPr lang="zh-CN" sz="1100" b="0" kern="100" dirty="0">
                        <a:solidFill>
                          <a:schemeClr val="tx1"/>
                        </a:solidFill>
                        <a:effectLst/>
                        <a:latin typeface="+mn-lt"/>
                        <a:ea typeface="+mn-ea"/>
                        <a:cs typeface="+mn-cs"/>
                      </a:endParaRPr>
                    </a:p>
                  </a:txBody>
                  <a:tcPr marL="60753" marR="60753" marT="0" marB="0" anchor="ctr"/>
                </a:tc>
                <a:tc vMerge="1">
                  <a:txBody>
                    <a:bodyPr/>
                    <a:lstStyle/>
                    <a:p>
                      <a:pPr marL="0" lvl="0" indent="0" algn="ctr" defTabSz="914400" rtl="0" eaLnBrk="1" latinLnBrk="0" hangingPunct="1">
                        <a:spcAft>
                          <a:spcPts val="0"/>
                        </a:spcAft>
                      </a:pPr>
                      <a:endParaRPr lang="zh-CN" sz="900" b="1" kern="100" dirty="0">
                        <a:solidFill>
                          <a:schemeClr val="tx1"/>
                        </a:solidFill>
                        <a:effectLst/>
                        <a:latin typeface="+mn-lt"/>
                        <a:ea typeface="+mn-ea"/>
                        <a:cs typeface="+mn-cs"/>
                      </a:endParaRPr>
                    </a:p>
                  </a:txBody>
                  <a:tcPr marL="60753" marR="60753" marT="0" marB="0" anchor="ctr"/>
                </a:tc>
              </a:tr>
              <a:tr h="370840">
                <a:tc>
                  <a:txBody>
                    <a:bodyPr/>
                    <a:lstStyle/>
                    <a:p>
                      <a:pPr marL="0" lvl="0" indent="0" algn="ctr" defTabSz="914400" rtl="0" eaLnBrk="1" latinLnBrk="0" hangingPunct="1">
                        <a:spcAft>
                          <a:spcPts val="0"/>
                        </a:spcAft>
                      </a:pPr>
                      <a:r>
                        <a:rPr lang="en-US" sz="1100" b="0" kern="100" dirty="0" smtClean="0">
                          <a:solidFill>
                            <a:schemeClr val="tx1"/>
                          </a:solidFill>
                          <a:effectLst/>
                        </a:rPr>
                        <a:t>16</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4</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sz="1100" b="0" kern="100" dirty="0">
                          <a:solidFill>
                            <a:schemeClr val="tx1"/>
                          </a:solidFill>
                          <a:effectLst/>
                        </a:rPr>
                        <a:t>3</a:t>
                      </a:r>
                      <a:endParaRPr lang="zh-CN" sz="1100" b="0" kern="100" dirty="0">
                        <a:solidFill>
                          <a:schemeClr val="tx1"/>
                        </a:solidFill>
                        <a:effectLst/>
                        <a:latin typeface="+mn-lt"/>
                        <a:ea typeface="+mn-ea"/>
                        <a:cs typeface="+mn-cs"/>
                      </a:endParaRPr>
                    </a:p>
                  </a:txBody>
                  <a:tcPr marL="60753" marR="60753" marT="0" marB="0" anchor="ctr"/>
                </a:tc>
                <a:tc vMerge="1">
                  <a:txBody>
                    <a:bodyPr/>
                    <a:lstStyle/>
                    <a:p>
                      <a:pPr marL="0" lvl="0" indent="0" algn="ctr" defTabSz="914400" rtl="0" eaLnBrk="1" latinLnBrk="0" hangingPunct="1">
                        <a:spcAft>
                          <a:spcPts val="0"/>
                        </a:spcAft>
                      </a:pPr>
                      <a:endParaRPr lang="zh-CN" sz="900" b="1" kern="100" dirty="0">
                        <a:solidFill>
                          <a:schemeClr val="tx1"/>
                        </a:solidFill>
                        <a:effectLst/>
                        <a:latin typeface="+mn-lt"/>
                        <a:ea typeface="+mn-ea"/>
                        <a:cs typeface="+mn-cs"/>
                      </a:endParaRPr>
                    </a:p>
                  </a:txBody>
                  <a:tcPr marL="60753" marR="60753" marT="0" marB="0" anchor="ctr"/>
                </a:tc>
              </a:tr>
              <a:tr h="370840">
                <a:tc>
                  <a:txBody>
                    <a:bodyPr/>
                    <a:lstStyle/>
                    <a:p>
                      <a:pPr marL="0" lvl="0" indent="0" algn="ctr" defTabSz="914400" rtl="0" eaLnBrk="1" latinLnBrk="0" hangingPunct="1">
                        <a:spcAft>
                          <a:spcPts val="0"/>
                        </a:spcAft>
                      </a:pPr>
                      <a:r>
                        <a:rPr lang="en-US" sz="1100" b="0" kern="100" dirty="0" smtClean="0">
                          <a:solidFill>
                            <a:schemeClr val="tx1"/>
                          </a:solidFill>
                          <a:effectLst/>
                        </a:rPr>
                        <a:t>32</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3</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sz="1100" b="0" kern="100" dirty="0">
                          <a:solidFill>
                            <a:schemeClr val="tx1"/>
                          </a:solidFill>
                          <a:effectLst/>
                        </a:rPr>
                        <a:t>2</a:t>
                      </a:r>
                      <a:endParaRPr lang="zh-CN" sz="1100" b="0" kern="100" dirty="0">
                        <a:solidFill>
                          <a:schemeClr val="tx1"/>
                        </a:solidFill>
                        <a:effectLst/>
                        <a:latin typeface="+mn-lt"/>
                        <a:ea typeface="+mn-ea"/>
                        <a:cs typeface="+mn-cs"/>
                      </a:endParaRPr>
                    </a:p>
                  </a:txBody>
                  <a:tcPr marL="60753" marR="60753" marT="0" marB="0" anchor="ctr"/>
                </a:tc>
                <a:tc vMerge="1">
                  <a:txBody>
                    <a:bodyPr/>
                    <a:lstStyle/>
                    <a:p>
                      <a:pPr marL="0" lvl="0" indent="0" algn="ctr" defTabSz="914400" rtl="0" eaLnBrk="1" latinLnBrk="0" hangingPunct="1">
                        <a:spcAft>
                          <a:spcPts val="0"/>
                        </a:spcAft>
                      </a:pPr>
                      <a:endParaRPr lang="zh-CN" sz="900" b="1" kern="100" dirty="0">
                        <a:solidFill>
                          <a:schemeClr val="tx1"/>
                        </a:solidFill>
                        <a:effectLst/>
                        <a:latin typeface="+mn-lt"/>
                        <a:ea typeface="+mn-ea"/>
                        <a:cs typeface="+mn-cs"/>
                      </a:endParaRPr>
                    </a:p>
                  </a:txBody>
                  <a:tcPr marL="60753" marR="60753" marT="0" marB="0" anchor="ctr"/>
                </a:tc>
              </a:tr>
            </a:tbl>
          </a:graphicData>
        </a:graphic>
      </p:graphicFrame>
    </p:spTree>
    <p:extLst>
      <p:ext uri="{BB962C8B-B14F-4D97-AF65-F5344CB8AC3E}">
        <p14:creationId xmlns:p14="http://schemas.microsoft.com/office/powerpoint/2010/main" val="3546191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dirty="0" smtClean="0"/>
              <a:t>Slide </a:t>
            </a:r>
            <a:fld id="{77849D27-6DDF-4CEA-A842-3715DABEA1B1}" type="slidenum">
              <a:rPr lang="en-US" altLang="en-US" smtClean="0"/>
              <a:pPr/>
              <a:t>14</a:t>
            </a:fld>
            <a:endParaRPr lang="en-US" altLang="en-US" dirty="0"/>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Systematic Benefits of </a:t>
            </a:r>
            <a:r>
              <a:rPr lang="en-US" altLang="zh-CN" sz="3200" dirty="0"/>
              <a:t>T</a:t>
            </a:r>
            <a:r>
              <a:rPr lang="en-US" altLang="zh-CN" sz="3200" dirty="0" smtClean="0"/>
              <a:t>ime Hopping in Cat B</a:t>
            </a:r>
            <a:endParaRPr lang="en-US" altLang="en-US" sz="3200" dirty="0"/>
          </a:p>
        </p:txBody>
      </p:sp>
      <p:graphicFrame>
        <p:nvGraphicFramePr>
          <p:cNvPr id="31" name="表格 30"/>
          <p:cNvGraphicFramePr>
            <a:graphicFrameLocks noGrp="1"/>
          </p:cNvGraphicFramePr>
          <p:nvPr>
            <p:extLst>
              <p:ext uri="{D42A27DB-BD31-4B8C-83A1-F6EECF244321}">
                <p14:modId xmlns:p14="http://schemas.microsoft.com/office/powerpoint/2010/main" val="1868809553"/>
              </p:ext>
            </p:extLst>
          </p:nvPr>
        </p:nvGraphicFramePr>
        <p:xfrm>
          <a:off x="5273939" y="1410269"/>
          <a:ext cx="3744000" cy="1987130"/>
        </p:xfrm>
        <a:graphic>
          <a:graphicData uri="http://schemas.openxmlformats.org/drawingml/2006/table">
            <a:tbl>
              <a:tblPr firstRow="1" bandRow="1">
                <a:tableStyleId>{5C22544A-7EE6-4342-B048-85BDC9FD1C3A}</a:tableStyleId>
              </a:tblPr>
              <a:tblGrid>
                <a:gridCol w="1584000"/>
                <a:gridCol w="2160000"/>
              </a:tblGrid>
              <a:tr h="306446">
                <a:tc>
                  <a:txBody>
                    <a:bodyPr/>
                    <a:lstStyle/>
                    <a:p>
                      <a:r>
                        <a:rPr lang="en-US" altLang="zh-CN" sz="1000" dirty="0" smtClean="0"/>
                        <a:t>Simulation Settings</a:t>
                      </a:r>
                      <a:endParaRPr lang="zh-CN" altLang="en-US" sz="1000" dirty="0"/>
                    </a:p>
                  </a:txBody>
                  <a:tcPr anchor="ctr"/>
                </a:tc>
                <a:tc>
                  <a:txBody>
                    <a:bodyPr/>
                    <a:lstStyle/>
                    <a:p>
                      <a:r>
                        <a:rPr lang="en-US" altLang="zh-CN" sz="1000" dirty="0" smtClean="0"/>
                        <a:t>Descriptions</a:t>
                      </a:r>
                      <a:endParaRPr lang="zh-CN" altLang="en-US" sz="1000" dirty="0"/>
                    </a:p>
                  </a:txBody>
                  <a:tcPr anchor="ctr"/>
                </a:tc>
              </a:tr>
              <a:tr h="272751">
                <a:tc>
                  <a:txBody>
                    <a:bodyPr/>
                    <a:lstStyle/>
                    <a:p>
                      <a:r>
                        <a:rPr lang="en-US" altLang="zh-CN" sz="1000" dirty="0" smtClean="0"/>
                        <a:t>Fragment Duration</a:t>
                      </a:r>
                      <a:endParaRPr lang="zh-CN" altLang="en-US" sz="1000" dirty="0"/>
                    </a:p>
                  </a:txBody>
                  <a:tcPr anchor="ctr"/>
                </a:tc>
                <a:tc>
                  <a:txBody>
                    <a:bodyPr/>
                    <a:lstStyle/>
                    <a:p>
                      <a:r>
                        <a:rPr lang="en-US" altLang="zh-CN" sz="1000" dirty="0" smtClean="0"/>
                        <a:t>~128us</a:t>
                      </a:r>
                      <a:endParaRPr lang="zh-CN" altLang="en-US" sz="1000" dirty="0"/>
                    </a:p>
                  </a:txBody>
                  <a:tcPr anchor="ctr"/>
                </a:tc>
              </a:tr>
              <a:tr h="705247">
                <a:tc>
                  <a:txBody>
                    <a:bodyPr/>
                    <a:lstStyle/>
                    <a:p>
                      <a:r>
                        <a:rPr lang="en-US" altLang="zh-CN" sz="1000" dirty="0" smtClean="0"/>
                        <a:t>Fragment Settings</a:t>
                      </a:r>
                      <a:endParaRPr lang="zh-CN" altLang="en-US" sz="1000" dirty="0"/>
                    </a:p>
                  </a:txBody>
                  <a:tcPr anchor="ctr"/>
                </a:tc>
                <a:tc>
                  <a:txBody>
                    <a:bodyPr/>
                    <a:lstStyle/>
                    <a:p>
                      <a:r>
                        <a:rPr lang="en-US" altLang="zh-CN" sz="1000" dirty="0" smtClean="0"/>
                        <a:t>Peak</a:t>
                      </a:r>
                      <a:r>
                        <a:rPr lang="en-US" altLang="zh-CN" sz="1000" baseline="0" dirty="0" smtClean="0"/>
                        <a:t> PRF = 31.20MHz</a:t>
                      </a:r>
                    </a:p>
                    <a:p>
                      <a:r>
                        <a:rPr lang="en-US" altLang="zh-CN" sz="1000" baseline="0" dirty="0" smtClean="0"/>
                        <a:t>Mean PRF = 16.10MHz;</a:t>
                      </a:r>
                    </a:p>
                    <a:p>
                      <a:r>
                        <a:rPr lang="en-US" altLang="zh-CN" sz="1000" baseline="0" dirty="0" smtClean="0"/>
                        <a:t>Symbol duration = 993.59ns</a:t>
                      </a:r>
                    </a:p>
                    <a:p>
                      <a:r>
                        <a:rPr lang="en-US" altLang="zh-CN" sz="1000" baseline="0" dirty="0" smtClean="0"/>
                        <a:t>Random sequence like STS</a:t>
                      </a:r>
                      <a:endParaRPr lang="zh-CN" altLang="en-US" sz="1000" dirty="0"/>
                    </a:p>
                  </a:txBody>
                  <a:tcPr anchor="ctr"/>
                </a:tc>
              </a:tr>
              <a:tr h="389111">
                <a:tc>
                  <a:txBody>
                    <a:bodyPr/>
                    <a:lstStyle/>
                    <a:p>
                      <a:r>
                        <a:rPr lang="en-US" altLang="zh-CN" sz="1000" dirty="0" smtClean="0"/>
                        <a:t>Preamble symbol repetition</a:t>
                      </a:r>
                      <a:r>
                        <a:rPr lang="en-US" altLang="zh-CN" sz="1000" baseline="0" dirty="0" smtClean="0"/>
                        <a:t> </a:t>
                      </a:r>
                      <a:endParaRPr lang="zh-CN" altLang="en-US" sz="1000" dirty="0"/>
                    </a:p>
                  </a:txBody>
                  <a:tcPr anchor="ctr"/>
                </a:tc>
                <a:tc>
                  <a:txBody>
                    <a:bodyPr/>
                    <a:lstStyle/>
                    <a:p>
                      <a:r>
                        <a:rPr lang="en-US" altLang="zh-CN" sz="1000" dirty="0" smtClean="0"/>
                        <a:t>128</a:t>
                      </a:r>
                      <a:endParaRPr lang="zh-CN" altLang="en-US" sz="1000" dirty="0"/>
                    </a:p>
                  </a:txBody>
                  <a:tcPr anchor="ctr"/>
                </a:tc>
              </a:tr>
              <a:tr h="306446">
                <a:tc>
                  <a:txBody>
                    <a:bodyPr/>
                    <a:lstStyle/>
                    <a:p>
                      <a:r>
                        <a:rPr lang="en-US" altLang="zh-CN" sz="1000" b="0" dirty="0" smtClean="0"/>
                        <a:t>Channel model</a:t>
                      </a:r>
                      <a:endParaRPr lang="zh-CN" altLang="en-US" sz="1000" b="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CM3</a:t>
                      </a:r>
                      <a:r>
                        <a:rPr lang="zh-CN" altLang="en-US" sz="1000" dirty="0" smtClean="0"/>
                        <a:t>，</a:t>
                      </a:r>
                      <a:r>
                        <a:rPr lang="en-US" altLang="zh-CN" sz="1000" dirty="0" smtClean="0"/>
                        <a:t>Office LOS</a:t>
                      </a:r>
                      <a:endParaRPr lang="zh-CN" altLang="en-US" sz="1000" dirty="0" smtClean="0"/>
                    </a:p>
                  </a:txBody>
                  <a:tcPr anchor="ctr"/>
                </a:tc>
              </a:tr>
            </a:tbl>
          </a:graphicData>
        </a:graphic>
      </p:graphicFrame>
      <p:sp>
        <p:nvSpPr>
          <p:cNvPr id="118" name="文本框 117"/>
          <p:cNvSpPr txBox="1"/>
          <p:nvPr/>
        </p:nvSpPr>
        <p:spPr>
          <a:xfrm>
            <a:off x="396478" y="1397650"/>
            <a:ext cx="4876131" cy="2241639"/>
          </a:xfrm>
          <a:prstGeom prst="rect">
            <a:avLst/>
          </a:prstGeom>
          <a:noFill/>
        </p:spPr>
        <p:txBody>
          <a:bodyPr wrap="square" rtlCol="0">
            <a:spAutoFit/>
          </a:bodyPr>
          <a:lstStyle/>
          <a:p>
            <a:pPr marL="458788" lvl="1" indent="-285750">
              <a:spcAft>
                <a:spcPts val="700"/>
              </a:spcAft>
              <a:buFont typeface="Arial" panose="020B0604020202020204" pitchFamily="34" charset="0"/>
              <a:buChar char="•"/>
            </a:pPr>
            <a:r>
              <a:rPr lang="en-US" altLang="zh-CN" sz="1600" dirty="0">
                <a:cs typeface="Times New Roman" panose="02020603050405020304" pitchFamily="18" charset="0"/>
              </a:rPr>
              <a:t>Considered </a:t>
            </a:r>
            <a:r>
              <a:rPr lang="en-US" altLang="zh-CN" sz="1600" dirty="0" smtClean="0">
                <a:cs typeface="Times New Roman" panose="02020603050405020304" pitchFamily="18" charset="0"/>
              </a:rPr>
              <a:t>Scenario: </a:t>
            </a:r>
            <a:r>
              <a:rPr lang="en-US" altLang="zh-CN" sz="1600" dirty="0">
                <a:cs typeface="Times New Roman" panose="02020603050405020304" pitchFamily="18" charset="0"/>
              </a:rPr>
              <a:t>Number of </a:t>
            </a:r>
            <a:r>
              <a:rPr lang="en-US" altLang="zh-CN" sz="1600" dirty="0" smtClean="0">
                <a:cs typeface="Times New Roman" panose="02020603050405020304" pitchFamily="18" charset="0"/>
              </a:rPr>
              <a:t>pairs </a:t>
            </a:r>
            <a:r>
              <a:rPr lang="en-US" altLang="zh-CN" sz="1600" dirty="0">
                <a:cs typeface="Times New Roman" panose="02020603050405020304" pitchFamily="18" charset="0"/>
              </a:rPr>
              <a:t>= 4, Number of UWB fragments = 32</a:t>
            </a:r>
          </a:p>
          <a:p>
            <a:pPr marL="458788" lvl="1" indent="-285750">
              <a:spcAft>
                <a:spcPts val="700"/>
              </a:spcAft>
              <a:buFont typeface="Arial" panose="020B0604020202020204" pitchFamily="34" charset="0"/>
              <a:buChar char="•"/>
            </a:pPr>
            <a:r>
              <a:rPr lang="en-US" altLang="zh-CN" sz="1600" dirty="0">
                <a:cs typeface="Times New Roman" panose="02020603050405020304" pitchFamily="18" charset="0"/>
              </a:rPr>
              <a:t>Evaluate the ranging performance </a:t>
            </a:r>
            <a:r>
              <a:rPr lang="en-US" altLang="zh-CN" sz="1600" dirty="0" smtClean="0">
                <a:cs typeface="Times New Roman" panose="02020603050405020304" pitchFamily="18" charset="0"/>
              </a:rPr>
              <a:t>with and without time hopping</a:t>
            </a:r>
            <a:endParaRPr lang="en-US" altLang="zh-CN" sz="1600" dirty="0">
              <a:cs typeface="Times New Roman" panose="02020603050405020304" pitchFamily="18" charset="0"/>
            </a:endParaRP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Each </a:t>
            </a:r>
            <a:r>
              <a:rPr lang="en-US" altLang="zh-CN" sz="1600" dirty="0">
                <a:cs typeface="Times New Roman" panose="02020603050405020304" pitchFamily="18" charset="0"/>
              </a:rPr>
              <a:t>pair </a:t>
            </a:r>
            <a:r>
              <a:rPr lang="en-US" altLang="zh-CN" sz="1600" dirty="0" smtClean="0">
                <a:cs typeface="Times New Roman" panose="02020603050405020304" pitchFamily="18" charset="0"/>
              </a:rPr>
              <a:t>adopts the proposed time hopping scheme and T1</a:t>
            </a:r>
            <a:r>
              <a:rPr lang="zh-CN" altLang="en-US" sz="1600" dirty="0" smtClean="0">
                <a:cs typeface="Times New Roman" panose="02020603050405020304" pitchFamily="18" charset="0"/>
              </a:rPr>
              <a:t> </a:t>
            </a:r>
            <a:r>
              <a:rPr lang="en-US" altLang="zh-CN" sz="1600" dirty="0">
                <a:cs typeface="Times New Roman" panose="02020603050405020304" pitchFamily="18" charset="0"/>
              </a:rPr>
              <a:t>to T4 are randomly selected </a:t>
            </a:r>
            <a:r>
              <a:rPr lang="en-US" altLang="zh-CN" sz="1600" dirty="0" smtClean="0">
                <a:cs typeface="Times New Roman" panose="02020603050405020304" pitchFamily="18" charset="0"/>
              </a:rPr>
              <a:t>in 0-1ms </a:t>
            </a:r>
            <a:r>
              <a:rPr lang="en-US" altLang="zh-CN" sz="1600" dirty="0">
                <a:cs typeface="Times New Roman" panose="02020603050405020304" pitchFamily="18" charset="0"/>
              </a:rPr>
              <a:t>to simulate the starting time of different ranging </a:t>
            </a:r>
            <a:r>
              <a:rPr lang="en-US" altLang="zh-CN" sz="1600" dirty="0" smtClean="0">
                <a:cs typeface="Times New Roman" panose="02020603050405020304" pitchFamily="18" charset="0"/>
              </a:rPr>
              <a:t>pairs</a:t>
            </a:r>
            <a:endParaRPr lang="en-US" altLang="zh-CN" sz="1600" dirty="0">
              <a:cs typeface="Times New Roman" panose="02020603050405020304" pitchFamily="18" charset="0"/>
            </a:endParaRPr>
          </a:p>
        </p:txBody>
      </p:sp>
      <p:sp>
        <p:nvSpPr>
          <p:cNvPr id="119" name="矩形 118"/>
          <p:cNvSpPr/>
          <p:nvPr/>
        </p:nvSpPr>
        <p:spPr>
          <a:xfrm rot="5400000">
            <a:off x="424735" y="5211299"/>
            <a:ext cx="523491" cy="369332"/>
          </a:xfrm>
          <a:prstGeom prst="rect">
            <a:avLst/>
          </a:prstGeom>
        </p:spPr>
        <p:txBody>
          <a:bodyPr wrap="square">
            <a:spAutoFit/>
          </a:bodyPr>
          <a:lstStyle/>
          <a:p>
            <a:r>
              <a:rPr lang="en-US" altLang="zh-CN" sz="1800" b="1" dirty="0" smtClean="0">
                <a:cs typeface="Times New Roman" panose="02020603050405020304" pitchFamily="18" charset="0"/>
              </a:rPr>
              <a:t>…</a:t>
            </a:r>
            <a:endParaRPr lang="zh-CN" altLang="en-US" sz="1800" b="1" dirty="0"/>
          </a:p>
        </p:txBody>
      </p:sp>
      <p:grpSp>
        <p:nvGrpSpPr>
          <p:cNvPr id="150" name="组合 149"/>
          <p:cNvGrpSpPr/>
          <p:nvPr/>
        </p:nvGrpSpPr>
        <p:grpSpPr>
          <a:xfrm>
            <a:off x="55095" y="3861048"/>
            <a:ext cx="8945643" cy="1195755"/>
            <a:chOff x="55095" y="3906949"/>
            <a:chExt cx="8945643" cy="1195755"/>
          </a:xfrm>
        </p:grpSpPr>
        <p:cxnSp>
          <p:nvCxnSpPr>
            <p:cNvPr id="35" name="直接连接符 34"/>
            <p:cNvCxnSpPr/>
            <p:nvPr/>
          </p:nvCxnSpPr>
          <p:spPr bwMode="auto">
            <a:xfrm>
              <a:off x="1043608" y="4853554"/>
              <a:ext cx="795713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矩形 36"/>
            <p:cNvSpPr/>
            <p:nvPr/>
          </p:nvSpPr>
          <p:spPr bwMode="auto">
            <a:xfrm>
              <a:off x="1597348" y="4230354"/>
              <a:ext cx="139804" cy="60896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8" name="直接连接符 37"/>
            <p:cNvCxnSpPr/>
            <p:nvPr/>
          </p:nvCxnSpPr>
          <p:spPr bwMode="auto">
            <a:xfrm flipV="1">
              <a:off x="1599184" y="3906949"/>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接连接符 38"/>
            <p:cNvCxnSpPr/>
            <p:nvPr/>
          </p:nvCxnSpPr>
          <p:spPr bwMode="auto">
            <a:xfrm flipV="1">
              <a:off x="3019647" y="3917450"/>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接连接符 39"/>
            <p:cNvCxnSpPr/>
            <p:nvPr/>
          </p:nvCxnSpPr>
          <p:spPr bwMode="auto">
            <a:xfrm flipV="1">
              <a:off x="4457922" y="3917450"/>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接连接符 40"/>
            <p:cNvCxnSpPr/>
            <p:nvPr/>
          </p:nvCxnSpPr>
          <p:spPr bwMode="auto">
            <a:xfrm flipV="1">
              <a:off x="5899967" y="3917450"/>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矩形 41"/>
            <p:cNvSpPr/>
            <p:nvPr/>
          </p:nvSpPr>
          <p:spPr bwMode="auto">
            <a:xfrm>
              <a:off x="3161377" y="4230354"/>
              <a:ext cx="131709" cy="60896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3" name="矩形 42"/>
            <p:cNvSpPr/>
            <p:nvPr/>
          </p:nvSpPr>
          <p:spPr bwMode="auto">
            <a:xfrm>
              <a:off x="5031871" y="4234085"/>
              <a:ext cx="149708" cy="60896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4" name="直接连接符 43"/>
            <p:cNvCxnSpPr/>
            <p:nvPr/>
          </p:nvCxnSpPr>
          <p:spPr bwMode="auto">
            <a:xfrm>
              <a:off x="1738520" y="470953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接连接符 44"/>
            <p:cNvCxnSpPr/>
            <p:nvPr/>
          </p:nvCxnSpPr>
          <p:spPr bwMode="auto">
            <a:xfrm>
              <a:off x="1867519" y="470953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接连接符 45"/>
            <p:cNvCxnSpPr/>
            <p:nvPr/>
          </p:nvCxnSpPr>
          <p:spPr bwMode="auto">
            <a:xfrm>
              <a:off x="2011535" y="470953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接连接符 46"/>
            <p:cNvCxnSpPr/>
            <p:nvPr/>
          </p:nvCxnSpPr>
          <p:spPr bwMode="auto">
            <a:xfrm>
              <a:off x="2155551" y="470953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接连接符 47"/>
            <p:cNvCxnSpPr/>
            <p:nvPr/>
          </p:nvCxnSpPr>
          <p:spPr bwMode="auto">
            <a:xfrm>
              <a:off x="2299567" y="4123615"/>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连接符 48"/>
            <p:cNvCxnSpPr/>
            <p:nvPr/>
          </p:nvCxnSpPr>
          <p:spPr bwMode="auto">
            <a:xfrm>
              <a:off x="3163663"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接连接符 49"/>
            <p:cNvCxnSpPr/>
            <p:nvPr/>
          </p:nvCxnSpPr>
          <p:spPr bwMode="auto">
            <a:xfrm>
              <a:off x="3292662"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接连接符 50"/>
            <p:cNvCxnSpPr/>
            <p:nvPr/>
          </p:nvCxnSpPr>
          <p:spPr bwMode="auto">
            <a:xfrm>
              <a:off x="3436678"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接连接符 51"/>
            <p:cNvCxnSpPr/>
            <p:nvPr/>
          </p:nvCxnSpPr>
          <p:spPr bwMode="auto">
            <a:xfrm>
              <a:off x="3580694"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接连接符 53"/>
            <p:cNvCxnSpPr/>
            <p:nvPr/>
          </p:nvCxnSpPr>
          <p:spPr bwMode="auto">
            <a:xfrm>
              <a:off x="4615263"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接连接符 54"/>
            <p:cNvCxnSpPr/>
            <p:nvPr/>
          </p:nvCxnSpPr>
          <p:spPr bwMode="auto">
            <a:xfrm>
              <a:off x="4744262"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接连接符 55"/>
            <p:cNvCxnSpPr/>
            <p:nvPr/>
          </p:nvCxnSpPr>
          <p:spPr bwMode="auto">
            <a:xfrm>
              <a:off x="4888278"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接连接符 56"/>
            <p:cNvCxnSpPr/>
            <p:nvPr/>
          </p:nvCxnSpPr>
          <p:spPr bwMode="auto">
            <a:xfrm>
              <a:off x="5032294"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接连接符 57"/>
            <p:cNvCxnSpPr/>
            <p:nvPr/>
          </p:nvCxnSpPr>
          <p:spPr bwMode="auto">
            <a:xfrm>
              <a:off x="5176310" y="4717822"/>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1">
              <a:extLst>
                <a:ext uri="{FF2B5EF4-FFF2-40B4-BE49-F238E27FC236}">
                  <a16:creationId xmlns="" xmlns:a16="http://schemas.microsoft.com/office/drawing/2014/main" id="{4DAF45A7-FBE9-4F7A-BCC5-16139847ED6E}"/>
                </a:ext>
              </a:extLst>
            </p:cNvPr>
            <p:cNvSpPr>
              <a:spLocks noChangeArrowheads="1"/>
            </p:cNvSpPr>
            <p:nvPr/>
          </p:nvSpPr>
          <p:spPr bwMode="auto">
            <a:xfrm>
              <a:off x="8676456" y="4952663"/>
              <a:ext cx="270908" cy="15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b="1" dirty="0" smtClean="0">
                  <a:solidFill>
                    <a:srgbClr val="000000"/>
                  </a:solidFill>
                  <a:latin typeface="Calibri" panose="020F0502020204030204" pitchFamily="34" charset="0"/>
                </a:rPr>
                <a:t>t(</a:t>
              </a:r>
              <a:r>
                <a:rPr lang="en-US" altLang="en-US" sz="975" b="1" dirty="0" err="1" smtClean="0">
                  <a:solidFill>
                    <a:srgbClr val="000000"/>
                  </a:solidFill>
                  <a:latin typeface="Calibri" panose="020F0502020204030204" pitchFamily="34" charset="0"/>
                </a:rPr>
                <a:t>ms</a:t>
              </a:r>
              <a:r>
                <a:rPr lang="en-US" altLang="en-US" sz="975" b="1" dirty="0">
                  <a:solidFill>
                    <a:srgbClr val="000000"/>
                  </a:solidFill>
                  <a:latin typeface="Calibri" panose="020F0502020204030204" pitchFamily="34" charset="0"/>
                </a:rPr>
                <a:t>)</a:t>
              </a:r>
              <a:endParaRPr lang="en-US" altLang="en-US" sz="1350" dirty="0"/>
            </a:p>
          </p:txBody>
        </p:sp>
        <p:sp>
          <p:nvSpPr>
            <p:cNvPr id="72" name="矩形 71"/>
            <p:cNvSpPr/>
            <p:nvPr/>
          </p:nvSpPr>
          <p:spPr bwMode="auto">
            <a:xfrm>
              <a:off x="7788295" y="4230354"/>
              <a:ext cx="137968" cy="60896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73" name="直接连接符 72"/>
            <p:cNvCxnSpPr/>
            <p:nvPr/>
          </p:nvCxnSpPr>
          <p:spPr bwMode="auto">
            <a:xfrm>
              <a:off x="7515280"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接连接符 73"/>
            <p:cNvCxnSpPr/>
            <p:nvPr/>
          </p:nvCxnSpPr>
          <p:spPr bwMode="auto">
            <a:xfrm>
              <a:off x="7644279"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接连接符 74"/>
            <p:cNvCxnSpPr/>
            <p:nvPr/>
          </p:nvCxnSpPr>
          <p:spPr bwMode="auto">
            <a:xfrm>
              <a:off x="7788295"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接连接符 75"/>
            <p:cNvCxnSpPr/>
            <p:nvPr/>
          </p:nvCxnSpPr>
          <p:spPr bwMode="auto">
            <a:xfrm>
              <a:off x="7932311"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接连接符 76"/>
            <p:cNvCxnSpPr/>
            <p:nvPr/>
          </p:nvCxnSpPr>
          <p:spPr bwMode="auto">
            <a:xfrm>
              <a:off x="8076327" y="4717822"/>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接连接符 78"/>
            <p:cNvCxnSpPr/>
            <p:nvPr/>
          </p:nvCxnSpPr>
          <p:spPr bwMode="auto">
            <a:xfrm flipV="1">
              <a:off x="7359824" y="3925977"/>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矩形 79"/>
            <p:cNvSpPr/>
            <p:nvPr/>
          </p:nvSpPr>
          <p:spPr>
            <a:xfrm>
              <a:off x="6435896" y="4334239"/>
              <a:ext cx="364202" cy="307777"/>
            </a:xfrm>
            <a:prstGeom prst="rect">
              <a:avLst/>
            </a:prstGeom>
          </p:spPr>
          <p:txBody>
            <a:bodyPr wrap="none">
              <a:spAutoFit/>
            </a:bodyPr>
            <a:lstStyle/>
            <a:p>
              <a:r>
                <a:rPr lang="en-US" altLang="zh-CN" sz="1400" b="1" dirty="0" smtClean="0">
                  <a:cs typeface="Times New Roman" panose="02020603050405020304" pitchFamily="18" charset="0"/>
                </a:rPr>
                <a:t>…</a:t>
              </a:r>
              <a:endParaRPr lang="zh-CN" altLang="en-US" sz="1400" b="1" dirty="0"/>
            </a:p>
          </p:txBody>
        </p:sp>
        <p:cxnSp>
          <p:nvCxnSpPr>
            <p:cNvPr id="9" name="直接箭头连接符 8"/>
            <p:cNvCxnSpPr/>
            <p:nvPr/>
          </p:nvCxnSpPr>
          <p:spPr bwMode="auto">
            <a:xfrm>
              <a:off x="1043608" y="4488127"/>
              <a:ext cx="555576"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文本框 112"/>
            <p:cNvSpPr txBox="1"/>
            <p:nvPr/>
          </p:nvSpPr>
          <p:spPr>
            <a:xfrm>
              <a:off x="1152755" y="4194379"/>
              <a:ext cx="330540" cy="276999"/>
            </a:xfrm>
            <a:prstGeom prst="rect">
              <a:avLst/>
            </a:prstGeom>
            <a:noFill/>
          </p:spPr>
          <p:txBody>
            <a:bodyPr wrap="none" rtlCol="0">
              <a:spAutoFit/>
            </a:bodyPr>
            <a:lstStyle/>
            <a:p>
              <a:r>
                <a:rPr lang="en-US" altLang="zh-CN" dirty="0" smtClean="0"/>
                <a:t>T</a:t>
              </a:r>
              <a:r>
                <a:rPr lang="en-US" altLang="zh-CN" baseline="-25000" dirty="0" smtClean="0"/>
                <a:t>1</a:t>
              </a:r>
              <a:endParaRPr lang="zh-CN" altLang="en-US" baseline="-25000" dirty="0"/>
            </a:p>
          </p:txBody>
        </p:sp>
        <p:sp>
          <p:nvSpPr>
            <p:cNvPr id="116" name="文本框 115"/>
            <p:cNvSpPr txBox="1"/>
            <p:nvPr/>
          </p:nvSpPr>
          <p:spPr>
            <a:xfrm>
              <a:off x="55095" y="4737186"/>
              <a:ext cx="541529" cy="237894"/>
            </a:xfrm>
            <a:prstGeom prst="rect">
              <a:avLst/>
            </a:prstGeom>
            <a:noFill/>
          </p:spPr>
          <p:txBody>
            <a:bodyPr wrap="none" rtlCol="0">
              <a:normAutofit fontScale="92500" lnSpcReduction="20000"/>
            </a:bodyPr>
            <a:lstStyle/>
            <a:p>
              <a:r>
                <a:rPr lang="en-US" altLang="zh-CN" dirty="0" smtClean="0"/>
                <a:t>Ranging pair</a:t>
              </a:r>
              <a:r>
                <a:rPr lang="zh-CN" altLang="en-US" dirty="0" smtClean="0"/>
                <a:t> </a:t>
              </a:r>
              <a:r>
                <a:rPr lang="en-US" altLang="zh-CN" dirty="0" smtClean="0"/>
                <a:t>1</a:t>
              </a:r>
            </a:p>
          </p:txBody>
        </p:sp>
        <p:cxnSp>
          <p:nvCxnSpPr>
            <p:cNvPr id="124" name="直接箭头连接符 123"/>
            <p:cNvCxnSpPr/>
            <p:nvPr/>
          </p:nvCxnSpPr>
          <p:spPr bwMode="auto">
            <a:xfrm>
              <a:off x="2293676" y="4207317"/>
              <a:ext cx="725971"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文本框 124"/>
            <p:cNvSpPr txBox="1"/>
            <p:nvPr/>
          </p:nvSpPr>
          <p:spPr>
            <a:xfrm>
              <a:off x="2416428" y="3918633"/>
              <a:ext cx="443476" cy="276999"/>
            </a:xfrm>
            <a:prstGeom prst="rect">
              <a:avLst/>
            </a:prstGeom>
            <a:noFill/>
          </p:spPr>
          <p:txBody>
            <a:bodyPr wrap="square" rtlCol="0">
              <a:spAutoFit/>
            </a:bodyPr>
            <a:lstStyle/>
            <a:p>
              <a:r>
                <a:rPr lang="en-US" altLang="zh-CN" dirty="0" smtClean="0"/>
                <a:t>1ms</a:t>
              </a:r>
              <a:endParaRPr lang="zh-CN" altLang="en-US" dirty="0"/>
            </a:p>
          </p:txBody>
        </p:sp>
        <p:cxnSp>
          <p:nvCxnSpPr>
            <p:cNvPr id="126" name="直接箭头连接符 125"/>
            <p:cNvCxnSpPr/>
            <p:nvPr/>
          </p:nvCxnSpPr>
          <p:spPr bwMode="auto">
            <a:xfrm>
              <a:off x="3717205" y="4203111"/>
              <a:ext cx="73323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文本框 126"/>
            <p:cNvSpPr txBox="1"/>
            <p:nvPr/>
          </p:nvSpPr>
          <p:spPr>
            <a:xfrm>
              <a:off x="3862082" y="3938223"/>
              <a:ext cx="443476" cy="276999"/>
            </a:xfrm>
            <a:prstGeom prst="rect">
              <a:avLst/>
            </a:prstGeom>
            <a:noFill/>
          </p:spPr>
          <p:txBody>
            <a:bodyPr wrap="square" rtlCol="0">
              <a:spAutoFit/>
            </a:bodyPr>
            <a:lstStyle/>
            <a:p>
              <a:r>
                <a:rPr lang="en-US" altLang="zh-CN" dirty="0" smtClean="0"/>
                <a:t>1ms</a:t>
              </a:r>
              <a:endParaRPr lang="zh-CN" altLang="en-US" dirty="0"/>
            </a:p>
          </p:txBody>
        </p:sp>
        <p:cxnSp>
          <p:nvCxnSpPr>
            <p:cNvPr id="134" name="直接箭头连接符 133"/>
            <p:cNvCxnSpPr/>
            <p:nvPr/>
          </p:nvCxnSpPr>
          <p:spPr bwMode="auto">
            <a:xfrm>
              <a:off x="5191648" y="4187979"/>
              <a:ext cx="708319"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文本框 134"/>
            <p:cNvSpPr txBox="1"/>
            <p:nvPr/>
          </p:nvSpPr>
          <p:spPr>
            <a:xfrm>
              <a:off x="5316401" y="3919111"/>
              <a:ext cx="443476" cy="276999"/>
            </a:xfrm>
            <a:prstGeom prst="rect">
              <a:avLst/>
            </a:prstGeom>
            <a:noFill/>
          </p:spPr>
          <p:txBody>
            <a:bodyPr wrap="square" rtlCol="0">
              <a:spAutoFit/>
            </a:bodyPr>
            <a:lstStyle/>
            <a:p>
              <a:r>
                <a:rPr lang="en-US" altLang="zh-CN" dirty="0" smtClean="0"/>
                <a:t>1ms</a:t>
              </a:r>
              <a:endParaRPr lang="zh-CN" altLang="en-US" dirty="0"/>
            </a:p>
          </p:txBody>
        </p:sp>
        <p:sp>
          <p:nvSpPr>
            <p:cNvPr id="142" name="文本框 141"/>
            <p:cNvSpPr txBox="1"/>
            <p:nvPr/>
          </p:nvSpPr>
          <p:spPr>
            <a:xfrm>
              <a:off x="1667912" y="3941905"/>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145" name="直接连接符 144"/>
            <p:cNvCxnSpPr/>
            <p:nvPr/>
          </p:nvCxnSpPr>
          <p:spPr bwMode="auto">
            <a:xfrm>
              <a:off x="3715891" y="4122319"/>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6" name="文本框 145"/>
            <p:cNvSpPr txBox="1"/>
            <p:nvPr/>
          </p:nvSpPr>
          <p:spPr>
            <a:xfrm>
              <a:off x="3083702" y="3939667"/>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147" name="直接连接符 146"/>
            <p:cNvCxnSpPr/>
            <p:nvPr/>
          </p:nvCxnSpPr>
          <p:spPr bwMode="auto">
            <a:xfrm>
              <a:off x="5181579" y="4106162"/>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文本框 147"/>
            <p:cNvSpPr txBox="1"/>
            <p:nvPr/>
          </p:nvSpPr>
          <p:spPr>
            <a:xfrm>
              <a:off x="4515250" y="3946993"/>
              <a:ext cx="641284" cy="276999"/>
            </a:xfrm>
            <a:prstGeom prst="rect">
              <a:avLst/>
            </a:prstGeom>
            <a:noFill/>
          </p:spPr>
          <p:txBody>
            <a:bodyPr wrap="square" rtlCol="0">
              <a:spAutoFit/>
            </a:bodyPr>
            <a:lstStyle/>
            <a:p>
              <a:r>
                <a:rPr lang="en-US" altLang="zh-CN" dirty="0" smtClean="0"/>
                <a:t>M slots</a:t>
              </a:r>
              <a:endParaRPr lang="zh-CN" altLang="en-US" dirty="0"/>
            </a:p>
          </p:txBody>
        </p:sp>
      </p:grpSp>
      <p:grpSp>
        <p:nvGrpSpPr>
          <p:cNvPr id="157" name="组合 156"/>
          <p:cNvGrpSpPr/>
          <p:nvPr/>
        </p:nvGrpSpPr>
        <p:grpSpPr>
          <a:xfrm>
            <a:off x="76621" y="5230420"/>
            <a:ext cx="8936979" cy="1204822"/>
            <a:chOff x="76621" y="5230420"/>
            <a:chExt cx="8936979" cy="1204822"/>
          </a:xfrm>
        </p:grpSpPr>
        <p:cxnSp>
          <p:nvCxnSpPr>
            <p:cNvPr id="81" name="直接连接符 80"/>
            <p:cNvCxnSpPr/>
            <p:nvPr/>
          </p:nvCxnSpPr>
          <p:spPr bwMode="auto">
            <a:xfrm>
              <a:off x="1051671" y="6177025"/>
              <a:ext cx="7961929"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矩形 81"/>
            <p:cNvSpPr/>
            <p:nvPr/>
          </p:nvSpPr>
          <p:spPr bwMode="auto">
            <a:xfrm>
              <a:off x="2294187" y="5552063"/>
              <a:ext cx="127673" cy="625254"/>
            </a:xfrm>
            <a:prstGeom prst="rect">
              <a:avLst/>
            </a:prstGeom>
            <a:solidFill>
              <a:schemeClr val="accent2"/>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83" name="直接连接符 82"/>
            <p:cNvCxnSpPr/>
            <p:nvPr/>
          </p:nvCxnSpPr>
          <p:spPr bwMode="auto">
            <a:xfrm flipV="1">
              <a:off x="1875290" y="5230420"/>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接连接符 83"/>
            <p:cNvCxnSpPr/>
            <p:nvPr/>
          </p:nvCxnSpPr>
          <p:spPr bwMode="auto">
            <a:xfrm flipV="1">
              <a:off x="3295753" y="5240921"/>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接连接符 84"/>
            <p:cNvCxnSpPr/>
            <p:nvPr/>
          </p:nvCxnSpPr>
          <p:spPr bwMode="auto">
            <a:xfrm flipV="1">
              <a:off x="4716016" y="5240921"/>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接连接符 85"/>
            <p:cNvCxnSpPr/>
            <p:nvPr/>
          </p:nvCxnSpPr>
          <p:spPr bwMode="auto">
            <a:xfrm flipV="1">
              <a:off x="6176073" y="5240921"/>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矩形 86"/>
            <p:cNvSpPr/>
            <p:nvPr/>
          </p:nvSpPr>
          <p:spPr bwMode="auto">
            <a:xfrm>
              <a:off x="3852223" y="5544655"/>
              <a:ext cx="125767" cy="625254"/>
            </a:xfrm>
            <a:prstGeom prst="rect">
              <a:avLst/>
            </a:prstGeom>
            <a:solidFill>
              <a:schemeClr val="accent2"/>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8" name="矩形 87"/>
            <p:cNvSpPr/>
            <p:nvPr/>
          </p:nvSpPr>
          <p:spPr bwMode="auto">
            <a:xfrm>
              <a:off x="5004048" y="5536632"/>
              <a:ext cx="140925" cy="625254"/>
            </a:xfrm>
            <a:prstGeom prst="rect">
              <a:avLst/>
            </a:prstGeom>
            <a:solidFill>
              <a:schemeClr val="accent2"/>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89" name="直接连接符 88"/>
            <p:cNvCxnSpPr/>
            <p:nvPr/>
          </p:nvCxnSpPr>
          <p:spPr bwMode="auto">
            <a:xfrm>
              <a:off x="2014626" y="6033009"/>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接连接符 89"/>
            <p:cNvCxnSpPr/>
            <p:nvPr/>
          </p:nvCxnSpPr>
          <p:spPr bwMode="auto">
            <a:xfrm>
              <a:off x="2143625" y="6033009"/>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接连接符 90"/>
            <p:cNvCxnSpPr/>
            <p:nvPr/>
          </p:nvCxnSpPr>
          <p:spPr bwMode="auto">
            <a:xfrm>
              <a:off x="2287641" y="6033009"/>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接连接符 91"/>
            <p:cNvCxnSpPr/>
            <p:nvPr/>
          </p:nvCxnSpPr>
          <p:spPr bwMode="auto">
            <a:xfrm>
              <a:off x="2411760" y="6033009"/>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接连接符 93"/>
            <p:cNvCxnSpPr/>
            <p:nvPr/>
          </p:nvCxnSpPr>
          <p:spPr bwMode="auto">
            <a:xfrm>
              <a:off x="3439769"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接连接符 94"/>
            <p:cNvCxnSpPr/>
            <p:nvPr/>
          </p:nvCxnSpPr>
          <p:spPr bwMode="auto">
            <a:xfrm>
              <a:off x="3568768"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接连接符 95"/>
            <p:cNvCxnSpPr/>
            <p:nvPr/>
          </p:nvCxnSpPr>
          <p:spPr bwMode="auto">
            <a:xfrm>
              <a:off x="3712784"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接连接符 96"/>
            <p:cNvCxnSpPr/>
            <p:nvPr/>
          </p:nvCxnSpPr>
          <p:spPr bwMode="auto">
            <a:xfrm>
              <a:off x="3856800"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接连接符 97"/>
            <p:cNvCxnSpPr/>
            <p:nvPr/>
          </p:nvCxnSpPr>
          <p:spPr bwMode="auto">
            <a:xfrm>
              <a:off x="3983511" y="604129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直接连接符 98"/>
            <p:cNvCxnSpPr/>
            <p:nvPr/>
          </p:nvCxnSpPr>
          <p:spPr bwMode="auto">
            <a:xfrm>
              <a:off x="4860032"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直接连接符 99"/>
            <p:cNvCxnSpPr/>
            <p:nvPr/>
          </p:nvCxnSpPr>
          <p:spPr bwMode="auto">
            <a:xfrm>
              <a:off x="5004048"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接连接符 100"/>
            <p:cNvCxnSpPr/>
            <p:nvPr/>
          </p:nvCxnSpPr>
          <p:spPr bwMode="auto">
            <a:xfrm>
              <a:off x="5148064"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接连接符 101"/>
            <p:cNvCxnSpPr/>
            <p:nvPr/>
          </p:nvCxnSpPr>
          <p:spPr bwMode="auto">
            <a:xfrm>
              <a:off x="5292080"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Rectangle 61">
              <a:extLst>
                <a:ext uri="{FF2B5EF4-FFF2-40B4-BE49-F238E27FC236}">
                  <a16:creationId xmlns="" xmlns:a16="http://schemas.microsoft.com/office/drawing/2014/main" id="{4DAF45A7-FBE9-4F7A-BCC5-16139847ED6E}"/>
                </a:ext>
              </a:extLst>
            </p:cNvPr>
            <p:cNvSpPr>
              <a:spLocks noChangeArrowheads="1"/>
            </p:cNvSpPr>
            <p:nvPr/>
          </p:nvSpPr>
          <p:spPr bwMode="auto">
            <a:xfrm>
              <a:off x="8694602" y="6285201"/>
              <a:ext cx="270908" cy="15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b="1" dirty="0" smtClean="0">
                  <a:solidFill>
                    <a:srgbClr val="000000"/>
                  </a:solidFill>
                  <a:latin typeface="Calibri" panose="020F0502020204030204" pitchFamily="34" charset="0"/>
                </a:rPr>
                <a:t>t(</a:t>
              </a:r>
              <a:r>
                <a:rPr lang="en-US" altLang="en-US" sz="975" b="1" dirty="0" err="1" smtClean="0">
                  <a:solidFill>
                    <a:srgbClr val="000000"/>
                  </a:solidFill>
                  <a:latin typeface="Calibri" panose="020F0502020204030204" pitchFamily="34" charset="0"/>
                </a:rPr>
                <a:t>ms</a:t>
              </a:r>
              <a:r>
                <a:rPr lang="en-US" altLang="en-US" sz="975" b="1" dirty="0">
                  <a:solidFill>
                    <a:srgbClr val="000000"/>
                  </a:solidFill>
                  <a:latin typeface="Calibri" panose="020F0502020204030204" pitchFamily="34" charset="0"/>
                </a:rPr>
                <a:t>)</a:t>
              </a:r>
              <a:endParaRPr lang="en-US" altLang="en-US" sz="1350" dirty="0"/>
            </a:p>
          </p:txBody>
        </p:sp>
        <p:sp>
          <p:nvSpPr>
            <p:cNvPr id="105" name="矩形 104"/>
            <p:cNvSpPr/>
            <p:nvPr/>
          </p:nvSpPr>
          <p:spPr bwMode="auto">
            <a:xfrm>
              <a:off x="7647370" y="5536632"/>
              <a:ext cx="144016" cy="625254"/>
            </a:xfrm>
            <a:prstGeom prst="rect">
              <a:avLst/>
            </a:prstGeom>
            <a:solidFill>
              <a:schemeClr val="accent2"/>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6" name="直接连接符 105"/>
            <p:cNvCxnSpPr/>
            <p:nvPr/>
          </p:nvCxnSpPr>
          <p:spPr bwMode="auto">
            <a:xfrm>
              <a:off x="7791386"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直接连接符 106"/>
            <p:cNvCxnSpPr/>
            <p:nvPr/>
          </p:nvCxnSpPr>
          <p:spPr bwMode="auto">
            <a:xfrm>
              <a:off x="7920385"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直接连接符 107"/>
            <p:cNvCxnSpPr/>
            <p:nvPr/>
          </p:nvCxnSpPr>
          <p:spPr bwMode="auto">
            <a:xfrm>
              <a:off x="8064401"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接连接符 108"/>
            <p:cNvCxnSpPr/>
            <p:nvPr/>
          </p:nvCxnSpPr>
          <p:spPr bwMode="auto">
            <a:xfrm>
              <a:off x="8208417"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接连接符 109"/>
            <p:cNvCxnSpPr/>
            <p:nvPr/>
          </p:nvCxnSpPr>
          <p:spPr bwMode="auto">
            <a:xfrm>
              <a:off x="8352433" y="604129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接连接符 110"/>
            <p:cNvCxnSpPr/>
            <p:nvPr/>
          </p:nvCxnSpPr>
          <p:spPr bwMode="auto">
            <a:xfrm flipV="1">
              <a:off x="7647370" y="5257732"/>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矩形 111"/>
            <p:cNvSpPr/>
            <p:nvPr/>
          </p:nvSpPr>
          <p:spPr>
            <a:xfrm>
              <a:off x="6712002" y="5657710"/>
              <a:ext cx="364202" cy="307777"/>
            </a:xfrm>
            <a:prstGeom prst="rect">
              <a:avLst/>
            </a:prstGeom>
          </p:spPr>
          <p:txBody>
            <a:bodyPr wrap="none">
              <a:spAutoFit/>
            </a:bodyPr>
            <a:lstStyle/>
            <a:p>
              <a:r>
                <a:rPr lang="en-US" altLang="zh-CN" sz="1400" b="1" dirty="0" smtClean="0">
                  <a:cs typeface="Times New Roman" panose="02020603050405020304" pitchFamily="18" charset="0"/>
                </a:rPr>
                <a:t>…</a:t>
              </a:r>
              <a:endParaRPr lang="zh-CN" altLang="en-US" sz="1400" b="1" dirty="0"/>
            </a:p>
          </p:txBody>
        </p:sp>
        <p:cxnSp>
          <p:nvCxnSpPr>
            <p:cNvPr id="114" name="直接箭头连接符 113"/>
            <p:cNvCxnSpPr/>
            <p:nvPr/>
          </p:nvCxnSpPr>
          <p:spPr bwMode="auto">
            <a:xfrm>
              <a:off x="1015929" y="5830380"/>
              <a:ext cx="859361"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 name="文本框 114"/>
            <p:cNvSpPr txBox="1"/>
            <p:nvPr/>
          </p:nvSpPr>
          <p:spPr>
            <a:xfrm>
              <a:off x="1278514" y="5536632"/>
              <a:ext cx="330540" cy="276999"/>
            </a:xfrm>
            <a:prstGeom prst="rect">
              <a:avLst/>
            </a:prstGeom>
            <a:noFill/>
          </p:spPr>
          <p:txBody>
            <a:bodyPr wrap="none" rtlCol="0">
              <a:spAutoFit/>
            </a:bodyPr>
            <a:lstStyle/>
            <a:p>
              <a:r>
                <a:rPr lang="en-US" altLang="zh-CN" dirty="0" smtClean="0"/>
                <a:t>T</a:t>
              </a:r>
              <a:r>
                <a:rPr lang="en-US" altLang="zh-CN" baseline="-25000" dirty="0" smtClean="0"/>
                <a:t>4</a:t>
              </a:r>
              <a:endParaRPr lang="zh-CN" altLang="en-US" baseline="-25000" dirty="0"/>
            </a:p>
          </p:txBody>
        </p:sp>
        <p:sp>
          <p:nvSpPr>
            <p:cNvPr id="117" name="文本框 116"/>
            <p:cNvSpPr txBox="1"/>
            <p:nvPr/>
          </p:nvSpPr>
          <p:spPr>
            <a:xfrm>
              <a:off x="76621" y="6047307"/>
              <a:ext cx="528066" cy="237894"/>
            </a:xfrm>
            <a:prstGeom prst="rect">
              <a:avLst/>
            </a:prstGeom>
            <a:noFill/>
          </p:spPr>
          <p:txBody>
            <a:bodyPr wrap="none" rtlCol="0">
              <a:normAutofit fontScale="92500" lnSpcReduction="20000"/>
            </a:bodyPr>
            <a:lstStyle/>
            <a:p>
              <a:r>
                <a:rPr lang="en-US" altLang="zh-CN" dirty="0" smtClean="0"/>
                <a:t>Ranging pair 4</a:t>
              </a:r>
              <a:endParaRPr lang="zh-CN" altLang="en-US" dirty="0"/>
            </a:p>
          </p:txBody>
        </p:sp>
        <p:cxnSp>
          <p:nvCxnSpPr>
            <p:cNvPr id="128" name="直接箭头连接符 127"/>
            <p:cNvCxnSpPr/>
            <p:nvPr/>
          </p:nvCxnSpPr>
          <p:spPr bwMode="auto">
            <a:xfrm>
              <a:off x="2575673" y="5525559"/>
              <a:ext cx="716989"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文本框 128"/>
            <p:cNvSpPr txBox="1"/>
            <p:nvPr/>
          </p:nvSpPr>
          <p:spPr>
            <a:xfrm>
              <a:off x="2704180" y="5266511"/>
              <a:ext cx="443476" cy="276999"/>
            </a:xfrm>
            <a:prstGeom prst="rect">
              <a:avLst/>
            </a:prstGeom>
            <a:noFill/>
          </p:spPr>
          <p:txBody>
            <a:bodyPr wrap="square" rtlCol="0">
              <a:spAutoFit/>
            </a:bodyPr>
            <a:lstStyle/>
            <a:p>
              <a:r>
                <a:rPr lang="en-US" altLang="zh-CN" dirty="0" smtClean="0"/>
                <a:t>1ms</a:t>
              </a:r>
              <a:endParaRPr lang="zh-CN" altLang="en-US" dirty="0"/>
            </a:p>
          </p:txBody>
        </p:sp>
        <p:cxnSp>
          <p:nvCxnSpPr>
            <p:cNvPr id="130" name="直接箭头连接符 129"/>
            <p:cNvCxnSpPr/>
            <p:nvPr/>
          </p:nvCxnSpPr>
          <p:spPr bwMode="auto">
            <a:xfrm>
              <a:off x="4000683" y="5525559"/>
              <a:ext cx="71737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文本框 130"/>
            <p:cNvSpPr txBox="1"/>
            <p:nvPr/>
          </p:nvSpPr>
          <p:spPr>
            <a:xfrm>
              <a:off x="4137634" y="5269816"/>
              <a:ext cx="443476" cy="276999"/>
            </a:xfrm>
            <a:prstGeom prst="rect">
              <a:avLst/>
            </a:prstGeom>
            <a:noFill/>
          </p:spPr>
          <p:txBody>
            <a:bodyPr wrap="square" rtlCol="0">
              <a:spAutoFit/>
            </a:bodyPr>
            <a:lstStyle/>
            <a:p>
              <a:r>
                <a:rPr lang="en-US" altLang="zh-CN" dirty="0" smtClean="0"/>
                <a:t>1ms</a:t>
              </a:r>
              <a:endParaRPr lang="zh-CN" altLang="en-US" dirty="0"/>
            </a:p>
          </p:txBody>
        </p:sp>
        <p:cxnSp>
          <p:nvCxnSpPr>
            <p:cNvPr id="132" name="直接箭头连接符 131"/>
            <p:cNvCxnSpPr/>
            <p:nvPr/>
          </p:nvCxnSpPr>
          <p:spPr bwMode="auto">
            <a:xfrm>
              <a:off x="5447658" y="5527604"/>
              <a:ext cx="737322"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 name="文本框 132"/>
            <p:cNvSpPr txBox="1"/>
            <p:nvPr/>
          </p:nvSpPr>
          <p:spPr>
            <a:xfrm>
              <a:off x="5580765" y="5269959"/>
              <a:ext cx="443476" cy="276999"/>
            </a:xfrm>
            <a:prstGeom prst="rect">
              <a:avLst/>
            </a:prstGeom>
            <a:noFill/>
          </p:spPr>
          <p:txBody>
            <a:bodyPr wrap="square" rtlCol="0">
              <a:spAutoFit/>
            </a:bodyPr>
            <a:lstStyle/>
            <a:p>
              <a:r>
                <a:rPr lang="en-US" altLang="zh-CN" dirty="0" smtClean="0"/>
                <a:t>1ms</a:t>
              </a:r>
              <a:endParaRPr lang="zh-CN" altLang="en-US" dirty="0"/>
            </a:p>
          </p:txBody>
        </p:sp>
        <p:cxnSp>
          <p:nvCxnSpPr>
            <p:cNvPr id="151" name="直接连接符 150"/>
            <p:cNvCxnSpPr/>
            <p:nvPr/>
          </p:nvCxnSpPr>
          <p:spPr bwMode="auto">
            <a:xfrm>
              <a:off x="2559832" y="5429982"/>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2" name="文本框 151"/>
            <p:cNvSpPr txBox="1"/>
            <p:nvPr/>
          </p:nvSpPr>
          <p:spPr>
            <a:xfrm>
              <a:off x="1936755" y="5274540"/>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153" name="直接连接符 152"/>
            <p:cNvCxnSpPr/>
            <p:nvPr/>
          </p:nvCxnSpPr>
          <p:spPr bwMode="auto">
            <a:xfrm>
              <a:off x="3985147" y="5436480"/>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文本框 153"/>
            <p:cNvSpPr txBox="1"/>
            <p:nvPr/>
          </p:nvSpPr>
          <p:spPr>
            <a:xfrm>
              <a:off x="3336096" y="5274540"/>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155" name="直接连接符 154"/>
            <p:cNvCxnSpPr/>
            <p:nvPr/>
          </p:nvCxnSpPr>
          <p:spPr bwMode="auto">
            <a:xfrm>
              <a:off x="5428932" y="5447641"/>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6" name="文本框 155"/>
            <p:cNvSpPr txBox="1"/>
            <p:nvPr/>
          </p:nvSpPr>
          <p:spPr>
            <a:xfrm>
              <a:off x="4787898" y="5257732"/>
              <a:ext cx="641284" cy="276999"/>
            </a:xfrm>
            <a:prstGeom prst="rect">
              <a:avLst/>
            </a:prstGeom>
            <a:noFill/>
          </p:spPr>
          <p:txBody>
            <a:bodyPr wrap="square" rtlCol="0">
              <a:spAutoFit/>
            </a:bodyPr>
            <a:lstStyle/>
            <a:p>
              <a:r>
                <a:rPr lang="en-US" altLang="zh-CN" dirty="0" smtClean="0"/>
                <a:t>M slots</a:t>
              </a:r>
              <a:endParaRPr lang="zh-CN" altLang="en-US" dirty="0"/>
            </a:p>
          </p:txBody>
        </p:sp>
      </p:grpSp>
    </p:spTree>
    <p:extLst>
      <p:ext uri="{BB962C8B-B14F-4D97-AF65-F5344CB8AC3E}">
        <p14:creationId xmlns:p14="http://schemas.microsoft.com/office/powerpoint/2010/main" val="956376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15</a:t>
            </a:fld>
            <a:endParaRPr lang="en-US" altLang="en-US" dirty="0"/>
          </a:p>
        </p:txBody>
      </p:sp>
      <p:sp>
        <p:nvSpPr>
          <p:cNvPr id="5" name="文本框 4"/>
          <p:cNvSpPr txBox="1"/>
          <p:nvPr/>
        </p:nvSpPr>
        <p:spPr>
          <a:xfrm>
            <a:off x="395536" y="4186142"/>
            <a:ext cx="8215064" cy="2085186"/>
          </a:xfrm>
          <a:prstGeom prst="rect">
            <a:avLst/>
          </a:prstGeom>
          <a:noFill/>
        </p:spPr>
        <p:txBody>
          <a:bodyPr wrap="square" rtlCol="0">
            <a:spAutoFit/>
          </a:bodyPr>
          <a:lstStyle/>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Compared with no hopping [1,2], the proposed time hopping scheme can significantly reduce </a:t>
            </a:r>
            <a:r>
              <a:rPr lang="en-US" altLang="zh-CN" sz="1600" dirty="0">
                <a:cs typeface="Times New Roman" panose="02020603050405020304" pitchFamily="18" charset="0"/>
              </a:rPr>
              <a:t>the probability of large ranging </a:t>
            </a:r>
            <a:r>
              <a:rPr lang="en-US" altLang="zh-CN" sz="1600" dirty="0" smtClean="0">
                <a:cs typeface="Times New Roman" panose="02020603050405020304" pitchFamily="18" charset="0"/>
              </a:rPr>
              <a:t>error, i.e., reduce consecutive collision significantly</a:t>
            </a: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The ranging performance when using time hopping becomes better </a:t>
            </a:r>
            <a:r>
              <a:rPr lang="en-US" altLang="zh-CN" sz="1600" dirty="0">
                <a:cs typeface="Times New Roman" panose="02020603050405020304" pitchFamily="18" charset="0"/>
              </a:rPr>
              <a:t>as the number of time slots </a:t>
            </a:r>
            <a:r>
              <a:rPr lang="en-US" altLang="zh-CN" sz="1600" dirty="0" smtClean="0">
                <a:cs typeface="Times New Roman" panose="02020603050405020304" pitchFamily="18" charset="0"/>
              </a:rPr>
              <a:t>(M) increases</a:t>
            </a: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A larger number of time slots may lead to larger latency, which reflects the trade off  between ranging latency and ranging accuracy</a:t>
            </a: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The number of time slots M can be adjusted according to the </a:t>
            </a:r>
            <a:r>
              <a:rPr lang="en-US" altLang="zh-CN" sz="1600" dirty="0" smtClean="0">
                <a:cs typeface="Times New Roman" panose="02020603050405020304" pitchFamily="18" charset="0"/>
              </a:rPr>
              <a:t>interference</a:t>
            </a:r>
            <a:endParaRPr lang="en-US" altLang="zh-CN" sz="1600" dirty="0">
              <a:cs typeface="Times New Roman" panose="02020603050405020304" pitchFamily="18" charset="0"/>
            </a:endParaRPr>
          </a:p>
        </p:txBody>
      </p:sp>
      <p:sp>
        <p:nvSpPr>
          <p:cNvPr id="10"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Systematic Benefits of </a:t>
            </a:r>
            <a:r>
              <a:rPr lang="en-US" altLang="zh-CN" sz="3200" dirty="0"/>
              <a:t>T</a:t>
            </a:r>
            <a:r>
              <a:rPr lang="en-US" altLang="zh-CN" sz="3200" dirty="0" smtClean="0"/>
              <a:t>ime Hopping in Cat B</a:t>
            </a:r>
            <a:endParaRPr lang="en-US" altLang="en-US" sz="3200" dirty="0"/>
          </a:p>
        </p:txBody>
      </p:sp>
      <p:grpSp>
        <p:nvGrpSpPr>
          <p:cNvPr id="15" name="组合 14"/>
          <p:cNvGrpSpPr/>
          <p:nvPr/>
        </p:nvGrpSpPr>
        <p:grpSpPr>
          <a:xfrm>
            <a:off x="95544" y="1357947"/>
            <a:ext cx="3183851" cy="2501992"/>
            <a:chOff x="95544" y="1357947"/>
            <a:chExt cx="3183851" cy="2501992"/>
          </a:xfrm>
        </p:grpSpPr>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44" y="1357947"/>
              <a:ext cx="3183851" cy="2387888"/>
            </a:xfrm>
            <a:prstGeom prst="rect">
              <a:avLst/>
            </a:prstGeom>
          </p:spPr>
        </p:pic>
        <p:sp>
          <p:nvSpPr>
            <p:cNvPr id="12" name="文本框 11"/>
            <p:cNvSpPr txBox="1"/>
            <p:nvPr/>
          </p:nvSpPr>
          <p:spPr>
            <a:xfrm>
              <a:off x="1182764" y="3598329"/>
              <a:ext cx="1152128" cy="261610"/>
            </a:xfrm>
            <a:prstGeom prst="rect">
              <a:avLst/>
            </a:prstGeom>
            <a:noFill/>
          </p:spPr>
          <p:txBody>
            <a:bodyPr wrap="square" rtlCol="0">
              <a:spAutoFit/>
            </a:bodyPr>
            <a:lstStyle/>
            <a:p>
              <a:r>
                <a:rPr lang="en-US" altLang="zh-CN" sz="1050" dirty="0" smtClean="0"/>
                <a:t>Ranging error(m)</a:t>
              </a:r>
              <a:endParaRPr lang="zh-CN" altLang="en-US" sz="1050" dirty="0"/>
            </a:p>
          </p:txBody>
        </p:sp>
      </p:grpSp>
      <p:grpSp>
        <p:nvGrpSpPr>
          <p:cNvPr id="16" name="组合 15"/>
          <p:cNvGrpSpPr/>
          <p:nvPr/>
        </p:nvGrpSpPr>
        <p:grpSpPr>
          <a:xfrm>
            <a:off x="3035753" y="1341246"/>
            <a:ext cx="3183851" cy="2492620"/>
            <a:chOff x="3035753" y="1341246"/>
            <a:chExt cx="3183851" cy="249262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5753" y="1341246"/>
              <a:ext cx="3183851" cy="2387888"/>
            </a:xfrm>
            <a:prstGeom prst="rect">
              <a:avLst/>
            </a:prstGeom>
          </p:spPr>
        </p:pic>
        <p:sp>
          <p:nvSpPr>
            <p:cNvPr id="13" name="文本框 12"/>
            <p:cNvSpPr txBox="1"/>
            <p:nvPr/>
          </p:nvSpPr>
          <p:spPr>
            <a:xfrm>
              <a:off x="4107160" y="3572256"/>
              <a:ext cx="1152128" cy="261610"/>
            </a:xfrm>
            <a:prstGeom prst="rect">
              <a:avLst/>
            </a:prstGeom>
            <a:noFill/>
          </p:spPr>
          <p:txBody>
            <a:bodyPr wrap="square" rtlCol="0">
              <a:spAutoFit/>
            </a:bodyPr>
            <a:lstStyle/>
            <a:p>
              <a:r>
                <a:rPr lang="en-US" altLang="zh-CN" sz="1050" dirty="0" smtClean="0"/>
                <a:t>Ranging error(m)</a:t>
              </a:r>
              <a:endParaRPr lang="zh-CN" altLang="en-US" sz="1050" dirty="0"/>
            </a:p>
          </p:txBody>
        </p:sp>
      </p:grpSp>
      <p:grpSp>
        <p:nvGrpSpPr>
          <p:cNvPr id="17" name="组合 16"/>
          <p:cNvGrpSpPr/>
          <p:nvPr/>
        </p:nvGrpSpPr>
        <p:grpSpPr>
          <a:xfrm>
            <a:off x="5960149" y="1341246"/>
            <a:ext cx="3183851" cy="2535394"/>
            <a:chOff x="5960149" y="1341246"/>
            <a:chExt cx="3183851" cy="2535394"/>
          </a:xfrm>
        </p:grpSpPr>
        <p:pic>
          <p:nvPicPr>
            <p:cNvPr id="8" name="图片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0149" y="1341246"/>
              <a:ext cx="3183851" cy="2387888"/>
            </a:xfrm>
            <a:prstGeom prst="rect">
              <a:avLst/>
            </a:prstGeom>
          </p:spPr>
        </p:pic>
        <p:sp>
          <p:nvSpPr>
            <p:cNvPr id="14" name="文本框 13"/>
            <p:cNvSpPr txBox="1"/>
            <p:nvPr/>
          </p:nvSpPr>
          <p:spPr>
            <a:xfrm>
              <a:off x="7047369" y="3615030"/>
              <a:ext cx="1152128" cy="261610"/>
            </a:xfrm>
            <a:prstGeom prst="rect">
              <a:avLst/>
            </a:prstGeom>
            <a:noFill/>
          </p:spPr>
          <p:txBody>
            <a:bodyPr wrap="square" rtlCol="0">
              <a:spAutoFit/>
            </a:bodyPr>
            <a:lstStyle/>
            <a:p>
              <a:r>
                <a:rPr lang="en-US" altLang="zh-CN" sz="1050" dirty="0" smtClean="0"/>
                <a:t>Ranging error(m)</a:t>
              </a:r>
              <a:endParaRPr lang="zh-CN" altLang="en-US" sz="1050" dirty="0"/>
            </a:p>
          </p:txBody>
        </p:sp>
      </p:grpSp>
    </p:spTree>
    <p:extLst>
      <p:ext uri="{BB962C8B-B14F-4D97-AF65-F5344CB8AC3E}">
        <p14:creationId xmlns:p14="http://schemas.microsoft.com/office/powerpoint/2010/main" val="2750328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dirty="0" smtClean="0"/>
              <a:t>Slide </a:t>
            </a:r>
            <a:fld id="{77849D27-6DDF-4CEA-A842-3715DABEA1B1}" type="slidenum">
              <a:rPr lang="en-US" altLang="en-US" smtClean="0"/>
              <a:pPr/>
              <a:t>16</a:t>
            </a:fld>
            <a:endParaRPr lang="en-US" altLang="en-US" dirty="0"/>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smtClean="0"/>
              <a:t>Summary</a:t>
            </a:r>
          </a:p>
        </p:txBody>
      </p:sp>
      <p:sp>
        <p:nvSpPr>
          <p:cNvPr id="6" name="矩形 5"/>
          <p:cNvSpPr/>
          <p:nvPr/>
        </p:nvSpPr>
        <p:spPr>
          <a:xfrm>
            <a:off x="388852" y="1549957"/>
            <a:ext cx="8431619" cy="4688463"/>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Non-coordinated </a:t>
            </a:r>
            <a:r>
              <a:rPr lang="en-US" altLang="zh-CN" sz="1800" dirty="0" smtClean="0">
                <a:cs typeface="Times New Roman" panose="02020603050405020304" pitchFamily="18" charset="0"/>
              </a:rPr>
              <a:t>multi-user interference issue is highlighted for MMS-UWB</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Time hopping scheme is proposed to mitigate </a:t>
            </a:r>
            <a:r>
              <a:rPr lang="en-US" altLang="zh-CN" sz="1800" dirty="0">
                <a:cs typeface="Times New Roman" panose="02020603050405020304" pitchFamily="18" charset="0"/>
              </a:rPr>
              <a:t>the </a:t>
            </a:r>
            <a:r>
              <a:rPr lang="en-US" altLang="zh-CN" sz="1800" dirty="0" smtClean="0">
                <a:cs typeface="Times New Roman" panose="02020603050405020304" pitchFamily="18" charset="0"/>
              </a:rPr>
              <a:t>consecutive interference for fragmented UWB transmission</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The proposed time </a:t>
            </a:r>
            <a:r>
              <a:rPr lang="en-US" altLang="zh-CN" sz="1800" dirty="0">
                <a:cs typeface="Times New Roman" panose="02020603050405020304" pitchFamily="18" charset="0"/>
              </a:rPr>
              <a:t>hopping scheme </a:t>
            </a:r>
            <a:r>
              <a:rPr lang="en-US" altLang="zh-CN" sz="1800" dirty="0" smtClean="0">
                <a:cs typeface="Times New Roman" panose="02020603050405020304" pitchFamily="18" charset="0"/>
              </a:rPr>
              <a:t>can work together with other interference detection/avoidance approaches, e.g., the </a:t>
            </a:r>
            <a:r>
              <a:rPr lang="en-US" altLang="zh-CN" sz="1800" dirty="0">
                <a:cs typeface="Times New Roman" panose="02020603050405020304" pitchFamily="18" charset="0"/>
              </a:rPr>
              <a:t>time-reversal </a:t>
            </a:r>
            <a:r>
              <a:rPr lang="en-US" altLang="zh-CN" sz="1800" dirty="0" smtClean="0">
                <a:cs typeface="Times New Roman" panose="02020603050405020304" pitchFamily="18" charset="0"/>
              </a:rPr>
              <a:t>based approach [5] and CCA based approach [4]</a:t>
            </a:r>
          </a:p>
          <a:p>
            <a:pPr marL="515938" lvl="1" indent="-342900">
              <a:lnSpc>
                <a:spcPct val="100000"/>
              </a:lnSpc>
              <a:spcAft>
                <a:spcPts val="700"/>
              </a:spcAft>
              <a:buClrTx/>
              <a:buFont typeface="Arial" panose="020B0604020202020204" pitchFamily="34" charset="0"/>
              <a:buChar char="•"/>
            </a:pPr>
            <a:r>
              <a:rPr lang="en-US" altLang="zh-CN" sz="1800" dirty="0">
                <a:cs typeface="Times New Roman" panose="02020603050405020304" pitchFamily="18" charset="0"/>
              </a:rPr>
              <a:t>Time hopping function </a:t>
            </a:r>
            <a:r>
              <a:rPr lang="en-US" altLang="zh-CN" sz="1800" dirty="0" smtClean="0">
                <a:cs typeface="Times New Roman" panose="02020603050405020304" pitchFamily="18" charset="0"/>
              </a:rPr>
              <a:t>considerations:</a:t>
            </a:r>
          </a:p>
          <a:p>
            <a:pPr marL="973138" lvl="2" indent="-342900">
              <a:spcAft>
                <a:spcPts val="700"/>
              </a:spcAft>
              <a:buFont typeface="Times New Roman" panose="02020603050405020304" pitchFamily="18" charset="0"/>
              <a:buChar char="‒"/>
            </a:pPr>
            <a:r>
              <a:rPr lang="en-US" altLang="zh-CN" sz="1800" dirty="0" smtClean="0">
                <a:cs typeface="Times New Roman" panose="02020603050405020304" pitchFamily="18" charset="0"/>
              </a:rPr>
              <a:t>OPT #1 Reuse existing 802.15.4a (</a:t>
            </a:r>
            <a:r>
              <a:rPr lang="en-US" altLang="zh-CN" sz="1800" dirty="0" smtClean="0"/>
              <a:t>section 15.3.2</a:t>
            </a:r>
            <a:r>
              <a:rPr lang="en-US" altLang="zh-CN" sz="1800" dirty="0" smtClean="0">
                <a:cs typeface="Times New Roman" panose="02020603050405020304" pitchFamily="18" charset="0"/>
              </a:rPr>
              <a:t>) hopping function </a:t>
            </a:r>
            <a:r>
              <a:rPr lang="en-US" altLang="zh-CN" sz="1800" dirty="0" smtClean="0">
                <a:cs typeface="Times New Roman" panose="02020603050405020304" pitchFamily="18" charset="0"/>
              </a:rPr>
              <a:t>(</a:t>
            </a:r>
            <a:r>
              <a:rPr lang="en-US" altLang="zh-CN" sz="1800" dirty="0" smtClean="0">
                <a:solidFill>
                  <a:srgbClr val="C00000"/>
                </a:solidFill>
                <a:cs typeface="Times New Roman" panose="02020603050405020304" pitchFamily="18" charset="0"/>
              </a:rPr>
              <a:t>Preferred</a:t>
            </a:r>
            <a:r>
              <a:rPr lang="en-US" altLang="zh-CN" sz="1800" dirty="0" smtClean="0">
                <a:cs typeface="Times New Roman" panose="02020603050405020304" pitchFamily="18" charset="0"/>
              </a:rPr>
              <a:t>)</a:t>
            </a:r>
            <a:endParaRPr lang="en-US" altLang="zh-CN" sz="1800" dirty="0" smtClean="0">
              <a:cs typeface="Times New Roman" panose="02020603050405020304" pitchFamily="18" charset="0"/>
            </a:endParaRPr>
          </a:p>
          <a:p>
            <a:pPr marL="973138" lvl="2" indent="-342900">
              <a:spcAft>
                <a:spcPts val="700"/>
              </a:spcAft>
              <a:buFont typeface="Times New Roman" panose="02020603050405020304" pitchFamily="18" charset="0"/>
              <a:buChar char="‒"/>
            </a:pPr>
            <a:r>
              <a:rPr lang="en-US" altLang="zh-CN" sz="1800" dirty="0" smtClean="0">
                <a:cs typeface="Times New Roman" panose="02020603050405020304" pitchFamily="18" charset="0"/>
              </a:rPr>
              <a:t>OPT </a:t>
            </a:r>
            <a:r>
              <a:rPr lang="en-US" altLang="zh-CN" sz="1800" dirty="0">
                <a:cs typeface="Times New Roman" panose="02020603050405020304" pitchFamily="18" charset="0"/>
              </a:rPr>
              <a:t>#2 Reuse existing 802.15.4 (</a:t>
            </a:r>
            <a:r>
              <a:rPr lang="en-US" altLang="zh-CN" sz="1800" dirty="0"/>
              <a:t>section 6.2.10</a:t>
            </a:r>
            <a:r>
              <a:rPr lang="en-US" altLang="zh-CN" sz="1800" dirty="0">
                <a:cs typeface="Times New Roman" panose="02020603050405020304" pitchFamily="18" charset="0"/>
              </a:rPr>
              <a:t>) hopping function (</a:t>
            </a:r>
            <a:r>
              <a:rPr lang="en-US" altLang="zh-CN" sz="1800" dirty="0" smtClean="0">
                <a:solidFill>
                  <a:srgbClr val="C00000"/>
                </a:solidFill>
                <a:cs typeface="Times New Roman" panose="02020603050405020304" pitchFamily="18" charset="0"/>
              </a:rPr>
              <a:t>Preferred</a:t>
            </a:r>
            <a:r>
              <a:rPr lang="en-US" altLang="zh-CN" sz="1800" dirty="0">
                <a:cs typeface="Times New Roman" panose="02020603050405020304" pitchFamily="18" charset="0"/>
              </a:rPr>
              <a:t>)</a:t>
            </a:r>
          </a:p>
          <a:p>
            <a:pPr marL="973138" lvl="2" indent="-342900">
              <a:spcAft>
                <a:spcPts val="700"/>
              </a:spcAft>
              <a:buFont typeface="Times New Roman" panose="02020603050405020304" pitchFamily="18" charset="0"/>
              <a:buChar char="‒"/>
            </a:pPr>
            <a:r>
              <a:rPr lang="en-US" altLang="zh-CN" sz="1800" dirty="0">
                <a:cs typeface="Times New Roman" panose="02020603050405020304" pitchFamily="18" charset="0"/>
              </a:rPr>
              <a:t>OPT #3 Newly designed time hopping function, but takes time and performance gain is not clear</a:t>
            </a:r>
          </a:p>
          <a:p>
            <a:pPr marL="515938" lvl="1" indent="-342900">
              <a:lnSpc>
                <a:spcPct val="100000"/>
              </a:lnSpc>
              <a:spcAft>
                <a:spcPts val="700"/>
              </a:spcAft>
              <a:buClrTx/>
              <a:buFont typeface="Arial" panose="020B0604020202020204" pitchFamily="34" charset="0"/>
              <a:buChar char="•"/>
            </a:pPr>
            <a:r>
              <a:rPr lang="en-US" altLang="zh-CN" sz="1800" dirty="0">
                <a:cs typeface="Times New Roman" panose="02020603050405020304" pitchFamily="18" charset="0"/>
              </a:rPr>
              <a:t>Example </a:t>
            </a:r>
            <a:r>
              <a:rPr lang="en-US" altLang="zh-CN" sz="1800" dirty="0" smtClean="0">
                <a:cs typeface="Times New Roman" panose="02020603050405020304" pitchFamily="18" charset="0"/>
              </a:rPr>
              <a:t>of time hopping in NBA-MMS-UWB is provided, in which the initial </a:t>
            </a:r>
            <a:r>
              <a:rPr lang="en-US" altLang="zh-CN" sz="1800" dirty="0">
                <a:cs typeface="Times New Roman" panose="02020603050405020304" pitchFamily="18" charset="0"/>
              </a:rPr>
              <a:t>value </a:t>
            </a:r>
            <a:r>
              <a:rPr lang="en-US" altLang="zh-CN" sz="1800" dirty="0" smtClean="0">
                <a:cs typeface="Times New Roman" panose="02020603050405020304" pitchFamily="18" charset="0"/>
              </a:rPr>
              <a:t>of LFSR could be determined </a:t>
            </a:r>
            <a:r>
              <a:rPr lang="en-US" altLang="zh-CN" sz="1800" dirty="0">
                <a:cs typeface="Times New Roman" panose="02020603050405020304" pitchFamily="18" charset="0"/>
              </a:rPr>
              <a:t>by NB channel </a:t>
            </a:r>
            <a:r>
              <a:rPr lang="en-US" altLang="zh-CN" sz="1800" dirty="0" smtClean="0">
                <a:cs typeface="Times New Roman" panose="02020603050405020304" pitchFamily="18" charset="0"/>
              </a:rPr>
              <a:t>index</a:t>
            </a: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Tree>
    <p:extLst>
      <p:ext uri="{BB962C8B-B14F-4D97-AF65-F5344CB8AC3E}">
        <p14:creationId xmlns:p14="http://schemas.microsoft.com/office/powerpoint/2010/main" val="2418392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3" name="内容占位符 2"/>
          <p:cNvSpPr>
            <a:spLocks noGrp="1"/>
          </p:cNvSpPr>
          <p:nvPr>
            <p:ph idx="1"/>
          </p:nvPr>
        </p:nvSpPr>
        <p:spPr/>
        <p:txBody>
          <a:bodyPr/>
          <a:lstStyle/>
          <a:p>
            <a:pPr>
              <a:spcBef>
                <a:spcPts val="0"/>
              </a:spcBef>
              <a:spcAft>
                <a:spcPts val="600"/>
              </a:spcAft>
              <a:buFont typeface="+mj-lt"/>
              <a:buAutoNum type="arabicPeriod"/>
            </a:pPr>
            <a:r>
              <a:rPr lang="en-US" altLang="zh-CN" sz="1600" dirty="0" smtClean="0">
                <a:latin typeface="+mj-ea"/>
                <a:ea typeface="+mj-ea"/>
              </a:rPr>
              <a:t>15-21-0605-00-04ab-nba-mms-uwb-mac-considerations, Y</a:t>
            </a:r>
            <a:r>
              <a:rPr lang="en-US" altLang="zh-CN" sz="1600" dirty="0">
                <a:latin typeface="+mj-ea"/>
                <a:ea typeface="+mj-ea"/>
              </a:rPr>
              <a:t>. Liu et al</a:t>
            </a:r>
            <a:r>
              <a:rPr lang="en-US" altLang="zh-CN" sz="1600" dirty="0" smtClean="0">
                <a:latin typeface="+mj-ea"/>
                <a:ea typeface="+mj-ea"/>
              </a:rPr>
              <a:t>.</a:t>
            </a:r>
            <a:endParaRPr lang="en-US" altLang="zh-CN" sz="1600" dirty="0">
              <a:latin typeface="+mj-ea"/>
              <a:ea typeface="+mj-ea"/>
            </a:endParaRPr>
          </a:p>
          <a:p>
            <a:pPr>
              <a:spcBef>
                <a:spcPts val="0"/>
              </a:spcBef>
              <a:spcAft>
                <a:spcPts val="600"/>
              </a:spcAft>
              <a:buFont typeface="+mj-lt"/>
              <a:buAutoNum type="arabicPeriod"/>
            </a:pPr>
            <a:r>
              <a:rPr lang="en-US" altLang="zh-CN" sz="1600" dirty="0" smtClean="0">
                <a:latin typeface="+mj-ea"/>
                <a:ea typeface="+mj-ea"/>
              </a:rPr>
              <a:t>15-22-0080-00-04ab-nba-mms-uwb-mac-followup, </a:t>
            </a:r>
            <a:r>
              <a:rPr lang="en-US" altLang="zh-CN" sz="1600" dirty="0" smtClean="0">
                <a:latin typeface="+mj-ea"/>
              </a:rPr>
              <a:t>Y</a:t>
            </a:r>
            <a:r>
              <a:rPr lang="en-US" altLang="zh-CN" sz="1600" dirty="0">
                <a:latin typeface="+mj-ea"/>
              </a:rPr>
              <a:t>. Liu et al</a:t>
            </a:r>
            <a:r>
              <a:rPr lang="en-US" altLang="zh-CN" sz="1600" dirty="0" smtClean="0">
                <a:latin typeface="+mj-ea"/>
              </a:rPr>
              <a:t>.</a:t>
            </a:r>
          </a:p>
          <a:p>
            <a:pPr>
              <a:spcBef>
                <a:spcPts val="0"/>
              </a:spcBef>
              <a:spcAft>
                <a:spcPts val="600"/>
              </a:spcAft>
              <a:buFont typeface="+mj-lt"/>
              <a:buAutoNum type="arabicPeriod"/>
            </a:pPr>
            <a:r>
              <a:rPr lang="en-US" altLang="zh-CN" sz="1600" dirty="0" smtClean="0">
                <a:latin typeface="+mj-ea"/>
                <a:ea typeface="+mj-ea"/>
              </a:rPr>
              <a:t>15-22-0242-00-04ab-review-of-uwb-coex-contributions, S Yang et al.</a:t>
            </a:r>
          </a:p>
          <a:p>
            <a:pPr>
              <a:spcBef>
                <a:spcPts val="0"/>
              </a:spcBef>
              <a:spcAft>
                <a:spcPts val="600"/>
              </a:spcAft>
              <a:buFont typeface="+mj-lt"/>
              <a:buAutoNum type="arabicPeriod"/>
            </a:pPr>
            <a:r>
              <a:rPr lang="en-US" altLang="zh-CN" sz="1600" dirty="0" smtClean="0">
                <a:latin typeface="+mj-ea"/>
                <a:ea typeface="+mj-ea"/>
              </a:rPr>
              <a:t>15-22-0150-01-04ab-channel-access-considerations-on-fragmented-uwb-format, P</a:t>
            </a:r>
            <a:r>
              <a:rPr lang="en-US" altLang="zh-CN" sz="1600" dirty="0">
                <a:latin typeface="+mj-ea"/>
                <a:ea typeface="+mj-ea"/>
              </a:rPr>
              <a:t>. Liu et al</a:t>
            </a:r>
            <a:r>
              <a:rPr lang="en-US" altLang="zh-CN" sz="1600" dirty="0" smtClean="0">
                <a:latin typeface="+mj-ea"/>
                <a:ea typeface="+mj-ea"/>
              </a:rPr>
              <a:t>.</a:t>
            </a:r>
          </a:p>
          <a:p>
            <a:pPr>
              <a:spcBef>
                <a:spcPts val="0"/>
              </a:spcBef>
              <a:spcAft>
                <a:spcPts val="600"/>
              </a:spcAft>
              <a:buFont typeface="+mj-lt"/>
              <a:buAutoNum type="arabicPeriod"/>
            </a:pPr>
            <a:r>
              <a:rPr lang="en-US" altLang="zh-CN" sz="1600" dirty="0" smtClean="0">
                <a:latin typeface="+mj-ea"/>
                <a:ea typeface="+mj-ea"/>
              </a:rPr>
              <a:t>15-22-0072-02-04ab-Interference-detection-for-high-integrity-ranging-in-UWB-systems, L</a:t>
            </a:r>
            <a:r>
              <a:rPr lang="en-US" altLang="zh-CN" sz="1600" dirty="0">
                <a:latin typeface="+mj-ea"/>
                <a:ea typeface="+mj-ea"/>
              </a:rPr>
              <a:t>. Sun et al</a:t>
            </a:r>
            <a:r>
              <a:rPr lang="en-US" altLang="zh-CN" sz="1600" dirty="0" smtClean="0">
                <a:latin typeface="+mj-ea"/>
                <a:ea typeface="+mj-ea"/>
              </a:rPr>
              <a:t>.</a:t>
            </a:r>
            <a:endParaRPr lang="en-US" altLang="zh-CN" sz="1600" dirty="0">
              <a:latin typeface="+mj-ea"/>
              <a:ea typeface="+mj-ea"/>
            </a:endParaRPr>
          </a:p>
          <a:p>
            <a:pPr>
              <a:spcBef>
                <a:spcPts val="0"/>
              </a:spcBef>
              <a:spcAft>
                <a:spcPts val="600"/>
              </a:spcAft>
              <a:buFont typeface="+mj-lt"/>
              <a:buAutoNum type="arabicPeriod"/>
            </a:pPr>
            <a:r>
              <a:rPr lang="en-US" altLang="zh-CN" sz="1600" dirty="0">
                <a:latin typeface="+mj-ea"/>
                <a:ea typeface="+mj-ea"/>
              </a:rPr>
              <a:t>15-22-0276-02-04ab-details-of-nb-mirroring-channel, </a:t>
            </a:r>
            <a:r>
              <a:rPr lang="en-US" altLang="zh-CN" sz="1600" dirty="0" smtClean="0">
                <a:latin typeface="+mj-ea"/>
                <a:ea typeface="+mj-ea"/>
              </a:rPr>
              <a:t>M</a:t>
            </a:r>
            <a:r>
              <a:rPr lang="en-US" altLang="zh-CN" sz="1600" dirty="0">
                <a:latin typeface="+mj-ea"/>
                <a:ea typeface="+mj-ea"/>
              </a:rPr>
              <a:t>. Lee et al</a:t>
            </a:r>
            <a:r>
              <a:rPr lang="en-US" altLang="zh-CN" sz="1600" dirty="0" smtClean="0">
                <a:latin typeface="+mj-ea"/>
                <a:ea typeface="+mj-ea"/>
              </a:rPr>
              <a:t>. </a:t>
            </a:r>
          </a:p>
          <a:p>
            <a:pPr>
              <a:spcBef>
                <a:spcPts val="0"/>
              </a:spcBef>
              <a:spcAft>
                <a:spcPts val="600"/>
              </a:spcAft>
              <a:buFont typeface="+mj-lt"/>
              <a:buAutoNum type="arabicPeriod"/>
            </a:pPr>
            <a:r>
              <a:rPr lang="en-US" altLang="zh-CN" sz="1600" dirty="0" smtClean="0">
                <a:latin typeface="+mj-ea"/>
                <a:ea typeface="+mj-ea"/>
              </a:rPr>
              <a:t>15-22-0065-00-04ab-pilot-nb-radio-for-assisting-uwb-channel-access, H</a:t>
            </a:r>
            <a:r>
              <a:rPr lang="en-US" altLang="zh-CN" sz="1600" dirty="0">
                <a:latin typeface="+mj-ea"/>
                <a:ea typeface="+mj-ea"/>
              </a:rPr>
              <a:t>. Li et al</a:t>
            </a:r>
            <a:r>
              <a:rPr lang="en-US" altLang="zh-CN" sz="1600" dirty="0" smtClean="0">
                <a:latin typeface="+mj-ea"/>
                <a:ea typeface="+mj-ea"/>
              </a:rPr>
              <a:t>. </a:t>
            </a:r>
          </a:p>
          <a:p>
            <a:pPr>
              <a:spcBef>
                <a:spcPts val="0"/>
              </a:spcBef>
              <a:spcAft>
                <a:spcPts val="600"/>
              </a:spcAft>
              <a:buFont typeface="+mj-lt"/>
              <a:buAutoNum type="arabicPeriod"/>
            </a:pPr>
            <a:r>
              <a:rPr lang="en-US" altLang="zh-CN" sz="1600" dirty="0">
                <a:latin typeface="+mj-ea"/>
                <a:ea typeface="+mj-ea"/>
              </a:rPr>
              <a:t>Proposal of NB PHY assisted CCA for UWB medium </a:t>
            </a:r>
            <a:r>
              <a:rPr lang="en-US" altLang="zh-CN" sz="1600" dirty="0" smtClean="0">
                <a:latin typeface="+mj-ea"/>
                <a:ea typeface="+mj-ea"/>
              </a:rPr>
              <a:t>access, H. Li et al.</a:t>
            </a:r>
          </a:p>
        </p:txBody>
      </p:sp>
      <p:sp>
        <p:nvSpPr>
          <p:cNvPr id="4" name="日期占位符 3"/>
          <p:cNvSpPr>
            <a:spLocks noGrp="1"/>
          </p:cNvSpPr>
          <p:nvPr>
            <p:ph type="dt" sz="half" idx="10"/>
          </p:nvPr>
        </p:nvSpPr>
        <p:spPr/>
        <p:txBody>
          <a:bodyPr/>
          <a:lstStyle/>
          <a:p>
            <a:r>
              <a:rPr lang="en-US" altLang="zh-CN" dirty="0" smtClean="0"/>
              <a:t>May 2022</a:t>
            </a:r>
            <a:endParaRPr lang="en-US" altLang="en-US" dirty="0"/>
          </a:p>
        </p:txBody>
      </p:sp>
      <p:sp>
        <p:nvSpPr>
          <p:cNvPr id="5" name="页脚占位符 4"/>
          <p:cNvSpPr>
            <a:spLocks noGrp="1"/>
          </p:cNvSpPr>
          <p:nvPr>
            <p:ph type="ftr" sz="quarter" idx="11"/>
          </p:nvPr>
        </p:nvSpPr>
        <p:spPr/>
        <p:txBody>
          <a:bodyPr/>
          <a:lstStyle/>
          <a:p>
            <a:r>
              <a:rPr lang="en-US" altLang="en-US" dirty="0" smtClean="0"/>
              <a:t>Ziyang Guo, Huawei</a:t>
            </a:r>
            <a:endParaRPr lang="en-US" altLang="en-US" dirty="0"/>
          </a:p>
        </p:txBody>
      </p:sp>
      <p:sp>
        <p:nvSpPr>
          <p:cNvPr id="6" name="灯片编号占位符 5"/>
          <p:cNvSpPr>
            <a:spLocks noGrp="1"/>
          </p:cNvSpPr>
          <p:nvPr>
            <p:ph type="sldNum" sz="quarter" idx="12"/>
          </p:nvPr>
        </p:nvSpPr>
        <p:spPr/>
        <p:txBody>
          <a:bodyPr/>
          <a:lstStyle/>
          <a:p>
            <a:r>
              <a:rPr lang="en-US" altLang="en-US" dirty="0" smtClean="0"/>
              <a:t>Slide </a:t>
            </a:r>
            <a:fld id="{7FFA85FD-E192-4C2D-9860-28C59D48001D}" type="slidenum">
              <a:rPr lang="en-US" altLang="en-US" smtClean="0"/>
              <a:pPr/>
              <a:t>17</a:t>
            </a:fld>
            <a:endParaRPr lang="en-US" altLang="en-US" dirty="0"/>
          </a:p>
        </p:txBody>
      </p:sp>
    </p:spTree>
    <p:extLst>
      <p:ext uri="{BB962C8B-B14F-4D97-AF65-F5344CB8AC3E}">
        <p14:creationId xmlns:p14="http://schemas.microsoft.com/office/powerpoint/2010/main" val="4172302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xmlns="" id="{12C07D4E-4F4C-4F23-899C-C95C037AF3C9}"/>
              </a:ext>
            </a:extLst>
          </p:cNvPr>
          <p:cNvGraphicFramePr>
            <a:graphicFrameLocks noGrp="1"/>
          </p:cNvGraphicFramePr>
          <p:nvPr>
            <p:extLst>
              <p:ext uri="{D42A27DB-BD31-4B8C-83A1-F6EECF244321}">
                <p14:modId xmlns:p14="http://schemas.microsoft.com/office/powerpoint/2010/main" val="3002854767"/>
              </p:ext>
            </p:extLst>
          </p:nvPr>
        </p:nvGraphicFramePr>
        <p:xfrm>
          <a:off x="685800" y="908720"/>
          <a:ext cx="7774632" cy="5337211"/>
        </p:xfrm>
        <a:graphic>
          <a:graphicData uri="http://schemas.openxmlformats.org/drawingml/2006/table">
            <a:tbl>
              <a:tblPr firstRow="1" bandRow="1">
                <a:tableStyleId>{5940675A-B579-460E-94D1-54222C63F5DA}</a:tableStyleId>
              </a:tblPr>
              <a:tblGrid>
                <a:gridCol w="3958208">
                  <a:extLst>
                    <a:ext uri="{9D8B030D-6E8A-4147-A177-3AD203B41FA5}">
                      <a16:colId xmlns:a16="http://schemas.microsoft.com/office/drawing/2014/main" xmlns="" val="1745747388"/>
                    </a:ext>
                  </a:extLst>
                </a:gridCol>
                <a:gridCol w="3816424">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r>
                        <a:rPr lang="en-US" sz="1200" dirty="0" smtClean="0">
                          <a:effectLst/>
                          <a:latin typeface="Times New Roman" panose="02020603050405020304" pitchFamily="18" charset="0"/>
                          <a:ea typeface="+mn-ea"/>
                          <a:cs typeface="Times New Roman" panose="02020603050405020304" pitchFamily="18" charset="0"/>
                        </a:rPr>
                        <a:t>Lower</a:t>
                      </a:r>
                      <a:r>
                        <a:rPr lang="en-US" sz="1200" baseline="0" dirty="0" smtClean="0">
                          <a:effectLst/>
                          <a:latin typeface="Times New Roman" panose="02020603050405020304" pitchFamily="18" charset="0"/>
                          <a:ea typeface="+mn-ea"/>
                          <a:cs typeface="Times New Roman" panose="02020603050405020304" pitchFamily="18" charset="0"/>
                        </a:rPr>
                        <a:t> duty-cycle maybe helpful</a:t>
                      </a: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r>
                        <a:rPr lang="en-US" altLang="zh-CN" sz="1200" dirty="0" smtClean="0">
                          <a:effectLst/>
                          <a:latin typeface="Times New Roman" panose="02020603050405020304" pitchFamily="18" charset="0"/>
                          <a:ea typeface="+mn-ea"/>
                          <a:cs typeface="Times New Roman" panose="02020603050405020304" pitchFamily="18" charset="0"/>
                        </a:rPr>
                        <a:t>Interference mitigation technique</a:t>
                      </a:r>
                      <a:r>
                        <a:rPr lang="en-US" altLang="zh-CN" sz="1200" baseline="0" dirty="0" smtClean="0">
                          <a:effectLst/>
                          <a:latin typeface="Times New Roman" panose="02020603050405020304" pitchFamily="18" charset="0"/>
                          <a:ea typeface="+mn-ea"/>
                          <a:cs typeface="Times New Roman" panose="02020603050405020304" pitchFamily="18" charset="0"/>
                        </a:rPr>
                        <a:t> to support higher density of fragmented UWB ranging pairs</a:t>
                      </a: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dirty="0" smtClean="0">
                          <a:effectLst/>
                          <a:latin typeface="Times New Roman" panose="02020603050405020304" pitchFamily="18" charset="0"/>
                          <a:ea typeface="+mn-ea"/>
                          <a:cs typeface="Times New Roman" panose="02020603050405020304" pitchFamily="18" charset="0"/>
                        </a:rPr>
                        <a:t>Time-hopping for fragment transmission</a:t>
                      </a:r>
                      <a:r>
                        <a:rPr lang="en-US" altLang="zh-CN" sz="1200" baseline="0" dirty="0" smtClean="0">
                          <a:effectLst/>
                          <a:latin typeface="Times New Roman" panose="02020603050405020304" pitchFamily="18" charset="0"/>
                          <a:ea typeface="+mn-ea"/>
                          <a:cs typeface="Times New Roman" panose="02020603050405020304" pitchFamily="18" charset="0"/>
                        </a:rPr>
                        <a:t> to avoid consecutive interferences</a:t>
                      </a:r>
                      <a:endParaRPr lang="en-US" altLang="zh-CN" sz="1200" dirty="0" smtClean="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smtClean="0">
                <a:latin typeface="+mj-lt"/>
              </a:rPr>
              <a:t>Ziyang Guo, Huawei</a:t>
            </a:r>
            <a:endParaRPr lang="en-US" altLang="en-US" dirty="0">
              <a:latin typeface="+mj-lt"/>
            </a:endParaRPr>
          </a:p>
        </p:txBody>
      </p:sp>
      <p:sp>
        <p:nvSpPr>
          <p:cNvPr id="2" name="日期占位符 1"/>
          <p:cNvSpPr>
            <a:spLocks noGrp="1"/>
          </p:cNvSpPr>
          <p:nvPr>
            <p:ph type="dt" sz="half" idx="10"/>
          </p:nvPr>
        </p:nvSpPr>
        <p:spPr/>
        <p:txBody>
          <a:bodyPr/>
          <a:lstStyle/>
          <a:p>
            <a:r>
              <a:rPr lang="en-US" altLang="zh-CN" dirty="0" smtClean="0"/>
              <a:t>May 2022</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MMS-UWB (Recap)</a:t>
            </a:r>
            <a:endParaRPr lang="zh-CN" altLang="en-US" dirty="0"/>
          </a:p>
        </p:txBody>
      </p:sp>
      <p:sp>
        <p:nvSpPr>
          <p:cNvPr id="4" name="日期占位符 3"/>
          <p:cNvSpPr>
            <a:spLocks noGrp="1"/>
          </p:cNvSpPr>
          <p:nvPr>
            <p:ph type="dt" sz="half" idx="10"/>
          </p:nvPr>
        </p:nvSpPr>
        <p:spPr/>
        <p:txBody>
          <a:bodyPr/>
          <a:lstStyle/>
          <a:p>
            <a:r>
              <a:rPr lang="en-US" altLang="zh-CN" dirty="0" smtClean="0"/>
              <a:t>May 2022</a:t>
            </a:r>
            <a:endParaRPr lang="en-US" altLang="en-US" dirty="0"/>
          </a:p>
        </p:txBody>
      </p:sp>
      <p:sp>
        <p:nvSpPr>
          <p:cNvPr id="5" name="页脚占位符 4"/>
          <p:cNvSpPr>
            <a:spLocks noGrp="1"/>
          </p:cNvSpPr>
          <p:nvPr>
            <p:ph type="ftr" sz="quarter" idx="11"/>
          </p:nvPr>
        </p:nvSpPr>
        <p:spPr/>
        <p:txBody>
          <a:bodyPr/>
          <a:lstStyle/>
          <a:p>
            <a:r>
              <a:rPr lang="en-US" altLang="en-US" dirty="0" smtClean="0"/>
              <a:t>Ziyang Guo, Huawei</a:t>
            </a:r>
            <a:endParaRPr lang="en-US" altLang="en-US" dirty="0"/>
          </a:p>
        </p:txBody>
      </p:sp>
      <p:sp>
        <p:nvSpPr>
          <p:cNvPr id="6" name="灯片编号占位符 5"/>
          <p:cNvSpPr>
            <a:spLocks noGrp="1"/>
          </p:cNvSpPr>
          <p:nvPr>
            <p:ph type="sldNum" sz="quarter" idx="12"/>
          </p:nvPr>
        </p:nvSpPr>
        <p:spPr/>
        <p:txBody>
          <a:bodyPr/>
          <a:lstStyle/>
          <a:p>
            <a:r>
              <a:rPr lang="en-US" altLang="en-US" dirty="0" smtClean="0"/>
              <a:t>Slide </a:t>
            </a:r>
            <a:fld id="{7FFA85FD-E192-4C2D-9860-28C59D48001D}" type="slidenum">
              <a:rPr lang="en-US" altLang="en-US" smtClean="0"/>
              <a:pPr/>
              <a:t>3</a:t>
            </a:fld>
            <a:endParaRPr lang="en-US" altLang="en-US" dirty="0"/>
          </a:p>
        </p:txBody>
      </p:sp>
      <p:sp>
        <p:nvSpPr>
          <p:cNvPr id="48" name="矩形 47"/>
          <p:cNvSpPr/>
          <p:nvPr/>
        </p:nvSpPr>
        <p:spPr bwMode="auto">
          <a:xfrm>
            <a:off x="1848061" y="225397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9" name="矩形 48"/>
          <p:cNvSpPr/>
          <p:nvPr/>
        </p:nvSpPr>
        <p:spPr bwMode="auto">
          <a:xfrm>
            <a:off x="3037892" y="225397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0" name="直接连接符 49"/>
          <p:cNvCxnSpPr/>
          <p:nvPr/>
        </p:nvCxnSpPr>
        <p:spPr bwMode="auto">
          <a:xfrm>
            <a:off x="251520" y="3118072"/>
            <a:ext cx="861902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矩形 50"/>
          <p:cNvSpPr/>
          <p:nvPr/>
        </p:nvSpPr>
        <p:spPr bwMode="auto">
          <a:xfrm>
            <a:off x="4301244" y="2239552"/>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2" name="曲线连接符 51"/>
          <p:cNvCxnSpPr/>
          <p:nvPr/>
        </p:nvCxnSpPr>
        <p:spPr bwMode="auto">
          <a:xfrm rot="3480000">
            <a:off x="5437190" y="3054719"/>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矩形 52"/>
          <p:cNvSpPr/>
          <p:nvPr/>
        </p:nvSpPr>
        <p:spPr bwMode="auto">
          <a:xfrm>
            <a:off x="6971935" y="2238898"/>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4" name="矩形 53"/>
          <p:cNvSpPr/>
          <p:nvPr/>
        </p:nvSpPr>
        <p:spPr bwMode="auto">
          <a:xfrm>
            <a:off x="270594" y="2421913"/>
            <a:ext cx="602148" cy="68108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7" name="文本框 56"/>
          <p:cNvSpPr txBox="1"/>
          <p:nvPr/>
        </p:nvSpPr>
        <p:spPr>
          <a:xfrm>
            <a:off x="8516652" y="3240908"/>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58" name="文本框 57"/>
          <p:cNvSpPr txBox="1"/>
          <p:nvPr/>
        </p:nvSpPr>
        <p:spPr>
          <a:xfrm>
            <a:off x="1836011" y="3132496"/>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59" name="文本框 58"/>
          <p:cNvSpPr txBox="1"/>
          <p:nvPr/>
        </p:nvSpPr>
        <p:spPr>
          <a:xfrm>
            <a:off x="3031867" y="3132496"/>
            <a:ext cx="300082" cy="369332"/>
          </a:xfrm>
          <a:prstGeom prst="rect">
            <a:avLst/>
          </a:prstGeom>
          <a:noFill/>
        </p:spPr>
        <p:txBody>
          <a:bodyPr wrap="none" rtlCol="0">
            <a:spAutoFit/>
          </a:bodyPr>
          <a:lstStyle/>
          <a:p>
            <a:r>
              <a:rPr lang="en-US" altLang="zh-CN" sz="1800" b="1" dirty="0"/>
              <a:t>2</a:t>
            </a:r>
            <a:endParaRPr lang="zh-CN" altLang="en-US" sz="1800" b="1" dirty="0"/>
          </a:p>
        </p:txBody>
      </p:sp>
      <p:sp>
        <p:nvSpPr>
          <p:cNvPr id="60" name="文本框 59"/>
          <p:cNvSpPr txBox="1"/>
          <p:nvPr/>
        </p:nvSpPr>
        <p:spPr>
          <a:xfrm>
            <a:off x="4289194" y="3132496"/>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61" name="文本框 60"/>
          <p:cNvSpPr txBox="1"/>
          <p:nvPr/>
        </p:nvSpPr>
        <p:spPr>
          <a:xfrm>
            <a:off x="6940262" y="3132496"/>
            <a:ext cx="351378" cy="369332"/>
          </a:xfrm>
          <a:prstGeom prst="rect">
            <a:avLst/>
          </a:prstGeom>
          <a:noFill/>
        </p:spPr>
        <p:txBody>
          <a:bodyPr wrap="none" rtlCol="0">
            <a:spAutoFit/>
          </a:bodyPr>
          <a:lstStyle/>
          <a:p>
            <a:r>
              <a:rPr lang="en-US" altLang="zh-CN" sz="1800" b="1" dirty="0"/>
              <a:t>N</a:t>
            </a:r>
            <a:endParaRPr lang="zh-CN" altLang="en-US" sz="1800" b="1" dirty="0"/>
          </a:p>
        </p:txBody>
      </p:sp>
      <p:sp>
        <p:nvSpPr>
          <p:cNvPr id="62" name="矩形 61"/>
          <p:cNvSpPr/>
          <p:nvPr/>
        </p:nvSpPr>
        <p:spPr>
          <a:xfrm>
            <a:off x="2108209" y="2489365"/>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63" name="矩形 62"/>
          <p:cNvSpPr/>
          <p:nvPr/>
        </p:nvSpPr>
        <p:spPr>
          <a:xfrm>
            <a:off x="3328385" y="2493505"/>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64" name="矩形 63"/>
          <p:cNvSpPr/>
          <p:nvPr/>
        </p:nvSpPr>
        <p:spPr>
          <a:xfrm>
            <a:off x="4596855" y="2493881"/>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65" name="矩形 64"/>
          <p:cNvSpPr/>
          <p:nvPr/>
        </p:nvSpPr>
        <p:spPr>
          <a:xfrm>
            <a:off x="7272195" y="2421913"/>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66" name="直接箭头连接符 65"/>
          <p:cNvCxnSpPr/>
          <p:nvPr/>
        </p:nvCxnSpPr>
        <p:spPr bwMode="auto">
          <a:xfrm>
            <a:off x="909309" y="2762453"/>
            <a:ext cx="902513"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文本框 66"/>
          <p:cNvSpPr txBox="1"/>
          <p:nvPr/>
        </p:nvSpPr>
        <p:spPr>
          <a:xfrm>
            <a:off x="229689" y="3890861"/>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p>
        </p:txBody>
      </p:sp>
      <p:sp>
        <p:nvSpPr>
          <p:cNvPr id="71" name="矩形 70"/>
          <p:cNvSpPr/>
          <p:nvPr/>
        </p:nvSpPr>
        <p:spPr bwMode="auto">
          <a:xfrm>
            <a:off x="7884870" y="3123036"/>
            <a:ext cx="625757" cy="68598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1100" dirty="0">
                <a:latin typeface="Times New Roman" pitchFamily="18" charset="0"/>
              </a:rPr>
              <a:t>DATA</a:t>
            </a:r>
            <a:endParaRPr kumimoji="0" lang="en-US" altLang="zh-CN" sz="1100" b="0" i="0" u="none" strike="noStrike" cap="none" normalizeH="0" baseline="0" dirty="0" smtClean="0">
              <a:ln>
                <a:noFill/>
              </a:ln>
              <a:solidFill>
                <a:schemeClr val="tx1"/>
              </a:solidFill>
              <a:effectLst/>
              <a:latin typeface="Times New Roman" pitchFamily="18" charset="0"/>
            </a:endParaRPr>
          </a:p>
        </p:txBody>
      </p:sp>
      <p:sp>
        <p:nvSpPr>
          <p:cNvPr id="72" name="矩形 71"/>
          <p:cNvSpPr/>
          <p:nvPr/>
        </p:nvSpPr>
        <p:spPr bwMode="auto">
          <a:xfrm>
            <a:off x="1020976" y="3132496"/>
            <a:ext cx="602148" cy="67652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3" name="矩形 72"/>
          <p:cNvSpPr/>
          <p:nvPr/>
        </p:nvSpPr>
        <p:spPr bwMode="auto">
          <a:xfrm>
            <a:off x="2399307" y="3118073"/>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4" name="矩形 73"/>
          <p:cNvSpPr/>
          <p:nvPr/>
        </p:nvSpPr>
        <p:spPr bwMode="auto">
          <a:xfrm>
            <a:off x="3580525" y="313249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5" name="矩形 74"/>
          <p:cNvSpPr/>
          <p:nvPr/>
        </p:nvSpPr>
        <p:spPr bwMode="auto">
          <a:xfrm>
            <a:off x="4838474" y="3118073"/>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6" name="矩形 75"/>
          <p:cNvSpPr/>
          <p:nvPr/>
        </p:nvSpPr>
        <p:spPr bwMode="auto">
          <a:xfrm>
            <a:off x="7380941" y="313249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77" name="直接连接符 76"/>
          <p:cNvCxnSpPr/>
          <p:nvPr/>
        </p:nvCxnSpPr>
        <p:spPr bwMode="auto">
          <a:xfrm flipV="1">
            <a:off x="1848061" y="1908360"/>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接连接符 77"/>
          <p:cNvCxnSpPr/>
          <p:nvPr/>
        </p:nvCxnSpPr>
        <p:spPr bwMode="auto">
          <a:xfrm flipV="1">
            <a:off x="3031867" y="1937862"/>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接箭头连接符 78"/>
          <p:cNvCxnSpPr/>
          <p:nvPr/>
        </p:nvCxnSpPr>
        <p:spPr bwMode="auto">
          <a:xfrm>
            <a:off x="1836011" y="2065904"/>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文本框 79"/>
          <p:cNvSpPr txBox="1"/>
          <p:nvPr/>
        </p:nvSpPr>
        <p:spPr>
          <a:xfrm>
            <a:off x="2232286" y="1810257"/>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81" name="直接连接符 80"/>
          <p:cNvCxnSpPr/>
          <p:nvPr/>
        </p:nvCxnSpPr>
        <p:spPr bwMode="auto">
          <a:xfrm flipV="1">
            <a:off x="4306738" y="1937862"/>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文本框 81"/>
          <p:cNvSpPr txBox="1"/>
          <p:nvPr/>
        </p:nvSpPr>
        <p:spPr>
          <a:xfrm>
            <a:off x="3448730" y="1810256"/>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83" name="直接箭头连接符 82"/>
          <p:cNvCxnSpPr/>
          <p:nvPr/>
        </p:nvCxnSpPr>
        <p:spPr bwMode="auto">
          <a:xfrm>
            <a:off x="3077910" y="2065904"/>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Content Placeholder 3"/>
          <p:cNvSpPr txBox="1">
            <a:spLocks/>
          </p:cNvSpPr>
          <p:nvPr/>
        </p:nvSpPr>
        <p:spPr bwMode="auto">
          <a:xfrm>
            <a:off x="251520" y="4828994"/>
            <a:ext cx="8712968" cy="1325487"/>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515938" lvl="1" indent="-342900">
              <a:lnSpc>
                <a:spcPct val="100000"/>
              </a:lnSpc>
              <a:spcAft>
                <a:spcPts val="700"/>
              </a:spcAft>
              <a:buClrTx/>
              <a:buFont typeface="Arial" panose="020B0604020202020204" pitchFamily="34" charset="0"/>
              <a:buChar char="•"/>
            </a:pPr>
            <a:r>
              <a:rPr lang="en-US" altLang="zh-CN" sz="1800" dirty="0" smtClean="0">
                <a:latin typeface="Times New Roman" pitchFamily="18" charset="0"/>
                <a:cs typeface="Times New Roman" panose="02020603050405020304" pitchFamily="18" charset="0"/>
              </a:rPr>
              <a:t>Improve ~10*log</a:t>
            </a:r>
            <a:r>
              <a:rPr lang="en-US" altLang="zh-CN" sz="1800" baseline="-25000" dirty="0" smtClean="0">
                <a:latin typeface="Times New Roman" pitchFamily="18" charset="0"/>
                <a:cs typeface="Times New Roman" panose="02020603050405020304" pitchFamily="18" charset="0"/>
              </a:rPr>
              <a:t>10</a:t>
            </a:r>
            <a:r>
              <a:rPr lang="en-US" altLang="zh-CN" sz="1800" dirty="0" smtClean="0">
                <a:latin typeface="Times New Roman" pitchFamily="18" charset="0"/>
                <a:cs typeface="Times New Roman" panose="02020603050405020304" pitchFamily="18" charset="0"/>
              </a:rPr>
              <a:t>N </a:t>
            </a:r>
            <a:r>
              <a:rPr lang="en-US" altLang="zh-CN" sz="1800" dirty="0">
                <a:latin typeface="Times New Roman" pitchFamily="18" charset="0"/>
                <a:cs typeface="Times New Roman" panose="02020603050405020304" pitchFamily="18" charset="0"/>
              </a:rPr>
              <a:t>dB l</a:t>
            </a:r>
            <a:r>
              <a:rPr lang="en-US" sz="1800" dirty="0">
                <a:latin typeface="Times New Roman" pitchFamily="18" charset="0"/>
                <a:cs typeface="Times New Roman" panose="02020603050405020304" pitchFamily="18" charset="0"/>
              </a:rPr>
              <a:t>ink budget </a:t>
            </a:r>
            <a:r>
              <a:rPr lang="en-US" sz="1800" dirty="0" smtClean="0">
                <a:latin typeface="Times New Roman" pitchFamily="18" charset="0"/>
                <a:cs typeface="Times New Roman" panose="02020603050405020304" pitchFamily="18" charset="0"/>
              </a:rPr>
              <a:t>by </a:t>
            </a:r>
            <a:r>
              <a:rPr lang="en-US" sz="1800" dirty="0">
                <a:latin typeface="Times New Roman" pitchFamily="18" charset="0"/>
                <a:cs typeface="Times New Roman" panose="02020603050405020304" pitchFamily="18" charset="0"/>
              </a:rPr>
              <a:t>segmenting ranging preamble </a:t>
            </a:r>
            <a:r>
              <a:rPr lang="en-US" altLang="zh-CN" sz="1800" dirty="0">
                <a:latin typeface="Times New Roman" pitchFamily="18" charset="0"/>
                <a:cs typeface="Times New Roman" panose="02020603050405020304" pitchFamily="18" charset="0"/>
              </a:rPr>
              <a:t>into</a:t>
            </a:r>
            <a:r>
              <a:rPr lang="en-US" sz="1800" dirty="0">
                <a:latin typeface="Times New Roman" pitchFamily="18" charset="0"/>
                <a:cs typeface="Times New Roman" panose="02020603050405020304" pitchFamily="18" charset="0"/>
              </a:rPr>
              <a:t> N fragments spanning N milliseconds [</a:t>
            </a:r>
            <a:r>
              <a:rPr lang="en-US" sz="1800" dirty="0" smtClean="0">
                <a:latin typeface="Times New Roman" pitchFamily="18" charset="0"/>
                <a:cs typeface="Times New Roman" panose="02020603050405020304" pitchFamily="18" charset="0"/>
              </a:rPr>
              <a:t>1, 2</a:t>
            </a:r>
            <a:r>
              <a:rPr lang="en-US" sz="1800" dirty="0">
                <a:latin typeface="Times New Roman" pitchFamily="18" charset="0"/>
                <a:cs typeface="Times New Roman" panose="02020603050405020304" pitchFamily="18" charset="0"/>
              </a:rPr>
              <a:t>] </a:t>
            </a:r>
            <a:endParaRPr lang="en-US" sz="1800" dirty="0" smtClean="0">
              <a:latin typeface="Times New Roman" pitchFamily="18" charset="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r>
              <a:rPr lang="en-US" altLang="zh-CN" sz="1800" dirty="0" smtClean="0">
                <a:latin typeface="Times New Roman" pitchFamily="18" charset="0"/>
                <a:cs typeface="Times New Roman" panose="02020603050405020304" pitchFamily="18" charset="0"/>
              </a:rPr>
              <a:t>Interference </a:t>
            </a:r>
            <a:r>
              <a:rPr lang="en-US" altLang="zh-CN" sz="1800" dirty="0">
                <a:latin typeface="Times New Roman" pitchFamily="18" charset="0"/>
                <a:cs typeface="Times New Roman" panose="02020603050405020304" pitchFamily="18" charset="0"/>
              </a:rPr>
              <a:t>issues </a:t>
            </a:r>
            <a:r>
              <a:rPr lang="en-US" altLang="zh-CN" sz="1800" dirty="0" smtClean="0">
                <a:latin typeface="Times New Roman" pitchFamily="18" charset="0"/>
                <a:cs typeface="Times New Roman" panose="02020603050405020304" pitchFamily="18" charset="0"/>
              </a:rPr>
              <a:t>with respect to wideband need </a:t>
            </a:r>
            <a:r>
              <a:rPr lang="en-US" altLang="zh-CN" sz="1800" dirty="0">
                <a:latin typeface="Times New Roman" pitchFamily="18" charset="0"/>
                <a:cs typeface="Times New Roman" panose="02020603050405020304" pitchFamily="18" charset="0"/>
              </a:rPr>
              <a:t>to be discussed </a:t>
            </a:r>
            <a:r>
              <a:rPr lang="en-US" altLang="zh-CN" sz="1800" b="0" dirty="0" smtClean="0">
                <a:latin typeface="Times New Roman" pitchFamily="18" charset="0"/>
                <a:ea typeface="+mj-ea"/>
                <a:cs typeface="Times New Roman" panose="02020603050405020304" pitchFamily="18" charset="0"/>
              </a:rPr>
              <a:t> </a:t>
            </a:r>
            <a:endParaRPr lang="en-US" sz="1800" b="0" dirty="0" smtClean="0">
              <a:latin typeface="+mj-ea"/>
              <a:ea typeface="+mj-ea"/>
              <a:cs typeface="Times New Roman" panose="02020603050405020304" pitchFamily="18" charset="0"/>
            </a:endParaRPr>
          </a:p>
          <a:p>
            <a:pPr marL="630238" lvl="1" indent="-457200">
              <a:lnSpc>
                <a:spcPct val="100000"/>
              </a:lnSpc>
              <a:spcAft>
                <a:spcPts val="700"/>
              </a:spcAft>
              <a:buClrTx/>
              <a:buFont typeface="Arial" panose="020B0604020202020204" pitchFamily="34" charset="0"/>
              <a:buChar char="•"/>
            </a:pPr>
            <a:endParaRPr lang="en-US" sz="1800" kern="1200" dirty="0" smtClean="0">
              <a:latin typeface="+mj-ea"/>
              <a:ea typeface="+mj-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b="0" kern="1200" dirty="0" smtClean="0">
              <a:latin typeface="+mj-ea"/>
              <a:ea typeface="+mj-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kern="1200" dirty="0" smtClean="0">
              <a:latin typeface="+mj-ea"/>
              <a:ea typeface="+mj-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kern="1200" dirty="0" smtClean="0">
              <a:latin typeface="+mj-ea"/>
              <a:ea typeface="+mj-ea"/>
              <a:cs typeface="Times New Roman" panose="02020603050405020304" pitchFamily="18" charset="0"/>
            </a:endParaRPr>
          </a:p>
          <a:p>
            <a:pPr marL="0" indent="0">
              <a:lnSpc>
                <a:spcPct val="100000"/>
              </a:lnSpc>
              <a:spcAft>
                <a:spcPts val="700"/>
              </a:spcAft>
              <a:buClrTx/>
              <a:buNone/>
            </a:pPr>
            <a:endParaRPr lang="en-US" sz="1800" b="0" kern="1200" dirty="0">
              <a:latin typeface="+mj-ea"/>
              <a:ea typeface="+mj-ea"/>
              <a:cs typeface="Times New Roman" panose="02020603050405020304" pitchFamily="18" charset="0"/>
            </a:endParaRPr>
          </a:p>
        </p:txBody>
      </p:sp>
    </p:spTree>
    <p:extLst>
      <p:ext uri="{BB962C8B-B14F-4D97-AF65-F5344CB8AC3E}">
        <p14:creationId xmlns:p14="http://schemas.microsoft.com/office/powerpoint/2010/main" val="1814534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接连接符 29"/>
          <p:cNvCxnSpPr/>
          <p:nvPr/>
        </p:nvCxnSpPr>
        <p:spPr bwMode="auto">
          <a:xfrm flipV="1">
            <a:off x="1849364" y="1438337"/>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接连接符 30"/>
          <p:cNvCxnSpPr/>
          <p:nvPr/>
        </p:nvCxnSpPr>
        <p:spPr bwMode="auto">
          <a:xfrm flipV="1">
            <a:off x="3033170" y="1467839"/>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接箭头连接符 31"/>
          <p:cNvCxnSpPr/>
          <p:nvPr/>
        </p:nvCxnSpPr>
        <p:spPr bwMode="auto">
          <a:xfrm>
            <a:off x="1837314" y="1595881"/>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文本框 32"/>
          <p:cNvSpPr txBox="1"/>
          <p:nvPr/>
        </p:nvSpPr>
        <p:spPr>
          <a:xfrm>
            <a:off x="2233589" y="1340234"/>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34" name="直接连接符 33"/>
          <p:cNvCxnSpPr/>
          <p:nvPr/>
        </p:nvCxnSpPr>
        <p:spPr bwMode="auto">
          <a:xfrm flipV="1">
            <a:off x="4308041" y="1467839"/>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文本框 34"/>
          <p:cNvSpPr txBox="1"/>
          <p:nvPr/>
        </p:nvSpPr>
        <p:spPr>
          <a:xfrm>
            <a:off x="3450033" y="1340233"/>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36" name="直接箭头连接符 35"/>
          <p:cNvCxnSpPr/>
          <p:nvPr/>
        </p:nvCxnSpPr>
        <p:spPr bwMode="auto">
          <a:xfrm>
            <a:off x="3079213" y="1595881"/>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dirty="0" smtClean="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MMS-UWB Interference Issues—Cat A </a:t>
            </a:r>
            <a:endParaRPr lang="en-US" altLang="en-US" sz="3200" dirty="0"/>
          </a:p>
        </p:txBody>
      </p:sp>
      <p:sp>
        <p:nvSpPr>
          <p:cNvPr id="136" name="矩形 135"/>
          <p:cNvSpPr/>
          <p:nvPr/>
        </p:nvSpPr>
        <p:spPr>
          <a:xfrm>
            <a:off x="212422" y="4011066"/>
            <a:ext cx="8464034" cy="2210862"/>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i="1" dirty="0" smtClean="0">
                <a:cs typeface="Times New Roman" panose="02020603050405020304" pitchFamily="18" charset="0"/>
              </a:rPr>
              <a:t>Cat A</a:t>
            </a:r>
            <a:r>
              <a:rPr lang="en-US" altLang="zh-CN" sz="1800" dirty="0" smtClean="0">
                <a:cs typeface="Times New Roman" panose="02020603050405020304" pitchFamily="18" charset="0"/>
              </a:rPr>
              <a:t>: interference between MMS-UWB and other </a:t>
            </a:r>
            <a:r>
              <a:rPr lang="en-US" altLang="zh-CN" sz="1800" b="1" dirty="0" smtClean="0">
                <a:cs typeface="Times New Roman" panose="02020603050405020304" pitchFamily="18" charset="0"/>
              </a:rPr>
              <a:t>high-PRF data transmissions</a:t>
            </a:r>
            <a:r>
              <a:rPr lang="en-US" altLang="zh-CN" sz="1800" dirty="0" smtClean="0">
                <a:cs typeface="Times New Roman" panose="02020603050405020304" pitchFamily="18" charset="0"/>
              </a:rPr>
              <a:t>, e.g., 802.15.4z</a:t>
            </a:r>
            <a:r>
              <a:rPr lang="en-US" altLang="zh-CN" sz="1800" smtClean="0">
                <a:cs typeface="Times New Roman" panose="02020603050405020304" pitchFamily="18" charset="0"/>
              </a:rPr>
              <a:t>, </a:t>
            </a:r>
            <a:r>
              <a:rPr lang="en-US" altLang="zh-CN" sz="1800">
                <a:cs typeface="Times New Roman" panose="02020603050405020304" pitchFamily="18" charset="0"/>
              </a:rPr>
              <a:t>or other </a:t>
            </a:r>
            <a:r>
              <a:rPr lang="en-US" altLang="zh-CN" sz="1800" b="1" dirty="0" smtClean="0">
                <a:cs typeface="Times New Roman" panose="02020603050405020304" pitchFamily="18" charset="0"/>
              </a:rPr>
              <a:t>high-duty cycle UWB activities </a:t>
            </a:r>
            <a:r>
              <a:rPr lang="en-US" altLang="zh-CN" sz="1800" dirty="0" smtClean="0">
                <a:cs typeface="Times New Roman" panose="02020603050405020304" pitchFamily="18" charset="0"/>
              </a:rPr>
              <a:t>[3]</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Interference from other UWB transmissions </a:t>
            </a:r>
            <a:r>
              <a:rPr lang="en-US" altLang="zh-CN" sz="1800" dirty="0">
                <a:cs typeface="Times New Roman" panose="02020603050405020304" pitchFamily="18" charset="0"/>
              </a:rPr>
              <a:t>may </a:t>
            </a:r>
            <a:r>
              <a:rPr lang="en-US" altLang="zh-CN" sz="1800" dirty="0" smtClean="0">
                <a:cs typeface="Times New Roman" panose="02020603050405020304" pitchFamily="18" charset="0"/>
              </a:rPr>
              <a:t>lead to wrong </a:t>
            </a:r>
            <a:r>
              <a:rPr lang="en-US" altLang="zh-CN" sz="1800" dirty="0" err="1" smtClean="0">
                <a:cs typeface="Times New Roman" panose="02020603050405020304" pitchFamily="18" charset="0"/>
              </a:rPr>
              <a:t>ToA</a:t>
            </a:r>
            <a:r>
              <a:rPr lang="en-US" altLang="zh-CN" sz="1800" dirty="0" smtClean="0">
                <a:cs typeface="Times New Roman" panose="02020603050405020304" pitchFamily="18" charset="0"/>
              </a:rPr>
              <a:t> estimation of the fragments, see details in our previous submission [4]</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Interference to other UWB transmissions may also degrade their performances, e.g., packet dropout rate or </a:t>
            </a:r>
            <a:r>
              <a:rPr lang="en-US" altLang="zh-CN" sz="1800" dirty="0" err="1" smtClean="0">
                <a:cs typeface="Times New Roman" panose="02020603050405020304" pitchFamily="18" charset="0"/>
              </a:rPr>
              <a:t>ToA</a:t>
            </a:r>
            <a:r>
              <a:rPr lang="en-US" altLang="zh-CN" sz="1800" dirty="0" smtClean="0">
                <a:cs typeface="Times New Roman" panose="02020603050405020304" pitchFamily="18" charset="0"/>
              </a:rPr>
              <a:t> estimation error, depending on their operating scenarios, e.g., data transmission or ranging </a:t>
            </a:r>
            <a:endParaRPr lang="en-US" altLang="zh-CN" sz="1600" dirty="0">
              <a:cs typeface="Times New Roman" panose="02020603050405020304" pitchFamily="18" charset="0"/>
            </a:endParaRPr>
          </a:p>
        </p:txBody>
      </p:sp>
      <p:sp>
        <p:nvSpPr>
          <p:cNvPr id="137" name="矩形 136"/>
          <p:cNvSpPr/>
          <p:nvPr/>
        </p:nvSpPr>
        <p:spPr bwMode="auto">
          <a:xfrm>
            <a:off x="1849364" y="177281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8" name="矩形 137"/>
          <p:cNvSpPr/>
          <p:nvPr/>
        </p:nvSpPr>
        <p:spPr bwMode="auto">
          <a:xfrm>
            <a:off x="3039195" y="177281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9" name="直接连接符 138"/>
          <p:cNvCxnSpPr/>
          <p:nvPr/>
        </p:nvCxnSpPr>
        <p:spPr bwMode="auto">
          <a:xfrm>
            <a:off x="252823" y="2636912"/>
            <a:ext cx="8114964"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0" name="矩形 139"/>
          <p:cNvSpPr/>
          <p:nvPr/>
        </p:nvSpPr>
        <p:spPr bwMode="auto">
          <a:xfrm>
            <a:off x="4302547" y="1758392"/>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41" name="曲线连接符 140"/>
          <p:cNvCxnSpPr/>
          <p:nvPr/>
        </p:nvCxnSpPr>
        <p:spPr bwMode="auto">
          <a:xfrm rot="3480000">
            <a:off x="5250288" y="2573559"/>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2" name="矩形 141"/>
          <p:cNvSpPr/>
          <p:nvPr/>
        </p:nvSpPr>
        <p:spPr bwMode="auto">
          <a:xfrm>
            <a:off x="6985466" y="1757739"/>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3" name="矩形 142"/>
          <p:cNvSpPr/>
          <p:nvPr/>
        </p:nvSpPr>
        <p:spPr bwMode="auto">
          <a:xfrm>
            <a:off x="271896" y="1790774"/>
            <a:ext cx="779198" cy="83106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SYNC</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Packet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44" name="文本框 143"/>
          <p:cNvSpPr txBox="1"/>
          <p:nvPr/>
        </p:nvSpPr>
        <p:spPr>
          <a:xfrm>
            <a:off x="7939641" y="2666725"/>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145" name="文本框 144"/>
          <p:cNvSpPr txBox="1"/>
          <p:nvPr/>
        </p:nvSpPr>
        <p:spPr>
          <a:xfrm>
            <a:off x="1837314" y="2651336"/>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146" name="文本框 145"/>
          <p:cNvSpPr txBox="1"/>
          <p:nvPr/>
        </p:nvSpPr>
        <p:spPr>
          <a:xfrm>
            <a:off x="3033170" y="2651336"/>
            <a:ext cx="300082" cy="369332"/>
          </a:xfrm>
          <a:prstGeom prst="rect">
            <a:avLst/>
          </a:prstGeom>
          <a:noFill/>
        </p:spPr>
        <p:txBody>
          <a:bodyPr wrap="none" rtlCol="0">
            <a:spAutoFit/>
          </a:bodyPr>
          <a:lstStyle/>
          <a:p>
            <a:r>
              <a:rPr lang="en-US" altLang="zh-CN" sz="1800" b="1" dirty="0"/>
              <a:t>2</a:t>
            </a:r>
            <a:endParaRPr lang="zh-CN" altLang="en-US" sz="1800" b="1" dirty="0"/>
          </a:p>
        </p:txBody>
      </p:sp>
      <p:sp>
        <p:nvSpPr>
          <p:cNvPr id="147" name="文本框 146"/>
          <p:cNvSpPr txBox="1"/>
          <p:nvPr/>
        </p:nvSpPr>
        <p:spPr>
          <a:xfrm>
            <a:off x="4290497" y="2651336"/>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148" name="文本框 147"/>
          <p:cNvSpPr txBox="1"/>
          <p:nvPr/>
        </p:nvSpPr>
        <p:spPr>
          <a:xfrm>
            <a:off x="6973416" y="2651336"/>
            <a:ext cx="351378" cy="369332"/>
          </a:xfrm>
          <a:prstGeom prst="rect">
            <a:avLst/>
          </a:prstGeom>
          <a:noFill/>
        </p:spPr>
        <p:txBody>
          <a:bodyPr wrap="none" rtlCol="0">
            <a:spAutoFit/>
          </a:bodyPr>
          <a:lstStyle/>
          <a:p>
            <a:r>
              <a:rPr lang="en-US" altLang="zh-CN" sz="1800" b="1" dirty="0"/>
              <a:t>N</a:t>
            </a:r>
            <a:endParaRPr lang="zh-CN" altLang="en-US" sz="1800" b="1" dirty="0"/>
          </a:p>
        </p:txBody>
      </p:sp>
      <p:sp>
        <p:nvSpPr>
          <p:cNvPr id="149" name="矩形 148"/>
          <p:cNvSpPr/>
          <p:nvPr/>
        </p:nvSpPr>
        <p:spPr>
          <a:xfrm>
            <a:off x="2109512" y="2008205"/>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150" name="矩形 149"/>
          <p:cNvSpPr/>
          <p:nvPr/>
        </p:nvSpPr>
        <p:spPr>
          <a:xfrm>
            <a:off x="3329688" y="2012345"/>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151" name="矩形 150"/>
          <p:cNvSpPr/>
          <p:nvPr/>
        </p:nvSpPr>
        <p:spPr>
          <a:xfrm>
            <a:off x="4873148" y="2004185"/>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152" name="矩形 151"/>
          <p:cNvSpPr/>
          <p:nvPr/>
        </p:nvSpPr>
        <p:spPr>
          <a:xfrm>
            <a:off x="7273498" y="1940753"/>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153" name="直接箭头连接符 152"/>
          <p:cNvCxnSpPr/>
          <p:nvPr/>
        </p:nvCxnSpPr>
        <p:spPr bwMode="auto">
          <a:xfrm>
            <a:off x="1086334" y="2012345"/>
            <a:ext cx="74233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文本框 153"/>
          <p:cNvSpPr txBox="1"/>
          <p:nvPr/>
        </p:nvSpPr>
        <p:spPr>
          <a:xfrm>
            <a:off x="23070" y="2735322"/>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endParaRPr lang="zh-CN" altLang="en-US" dirty="0"/>
          </a:p>
        </p:txBody>
      </p:sp>
      <p:sp>
        <p:nvSpPr>
          <p:cNvPr id="155" name="矩形 154"/>
          <p:cNvSpPr/>
          <p:nvPr/>
        </p:nvSpPr>
        <p:spPr>
          <a:xfrm>
            <a:off x="4037864" y="2239221"/>
            <a:ext cx="864096" cy="378172"/>
          </a:xfrm>
          <a:prstGeom prst="rect">
            <a:avLst/>
          </a:prstGeom>
          <a:pattFill prst="wdUpDi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6" name="直接连接符 155"/>
          <p:cNvCxnSpPr/>
          <p:nvPr/>
        </p:nvCxnSpPr>
        <p:spPr bwMode="auto">
          <a:xfrm>
            <a:off x="4208884" y="1819313"/>
            <a:ext cx="591245" cy="1008112"/>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直接连接符 156"/>
          <p:cNvCxnSpPr/>
          <p:nvPr/>
        </p:nvCxnSpPr>
        <p:spPr bwMode="auto">
          <a:xfrm flipH="1">
            <a:off x="4188313" y="1886555"/>
            <a:ext cx="542360" cy="920958"/>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直接箭头连接符 157"/>
          <p:cNvCxnSpPr/>
          <p:nvPr/>
        </p:nvCxnSpPr>
        <p:spPr bwMode="auto">
          <a:xfrm>
            <a:off x="4901960" y="2617393"/>
            <a:ext cx="344132" cy="5235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文本框 158"/>
          <p:cNvSpPr txBox="1"/>
          <p:nvPr/>
        </p:nvSpPr>
        <p:spPr>
          <a:xfrm>
            <a:off x="3978520" y="3149637"/>
            <a:ext cx="3371692" cy="461665"/>
          </a:xfrm>
          <a:prstGeom prst="rect">
            <a:avLst/>
          </a:prstGeom>
          <a:noFill/>
        </p:spPr>
        <p:txBody>
          <a:bodyPr wrap="none" rtlCol="0">
            <a:spAutoFit/>
          </a:bodyPr>
          <a:lstStyle/>
          <a:p>
            <a:r>
              <a:rPr lang="en-US" altLang="zh-CN" dirty="0" smtClean="0"/>
              <a:t>Interference from other UWB transmission</a:t>
            </a:r>
          </a:p>
          <a:p>
            <a:r>
              <a:rPr lang="en-US" altLang="zh-CN" dirty="0" smtClean="0"/>
              <a:t>e.g., other ranging pair, other data transmission pair</a:t>
            </a:r>
          </a:p>
        </p:txBody>
      </p:sp>
    </p:spTree>
    <p:extLst>
      <p:ext uri="{BB962C8B-B14F-4D97-AF65-F5344CB8AC3E}">
        <p14:creationId xmlns:p14="http://schemas.microsoft.com/office/powerpoint/2010/main" val="2618951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5</a:t>
            </a:fld>
            <a:endParaRPr lang="en-US" altLang="en-US"/>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a:t>MMS-UWB Interference </a:t>
            </a:r>
            <a:r>
              <a:rPr lang="en-US" altLang="zh-CN" sz="3200" dirty="0" smtClean="0"/>
              <a:t>Issues—Cat B</a:t>
            </a:r>
            <a:endParaRPr lang="en-US" altLang="en-US" sz="3200" dirty="0"/>
          </a:p>
        </p:txBody>
      </p:sp>
      <p:sp>
        <p:nvSpPr>
          <p:cNvPr id="6" name="矩形 5"/>
          <p:cNvSpPr/>
          <p:nvPr/>
        </p:nvSpPr>
        <p:spPr>
          <a:xfrm>
            <a:off x="384761" y="5006434"/>
            <a:ext cx="8382979" cy="1413207"/>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i="1" dirty="0" smtClean="0">
                <a:cs typeface="Times New Roman" panose="02020603050405020304" pitchFamily="18" charset="0"/>
              </a:rPr>
              <a:t>Cat B</a:t>
            </a:r>
            <a:r>
              <a:rPr lang="en-US" altLang="zh-CN" sz="1600" dirty="0" smtClean="0">
                <a:cs typeface="Times New Roman" panose="02020603050405020304" pitchFamily="18" charset="0"/>
              </a:rPr>
              <a:t>: Interference between </a:t>
            </a:r>
            <a:r>
              <a:rPr lang="en-US" altLang="zh-CN" sz="1600" dirty="0">
                <a:cs typeface="Times New Roman" panose="02020603050405020304" pitchFamily="18" charset="0"/>
              </a:rPr>
              <a:t>multiple </a:t>
            </a:r>
            <a:r>
              <a:rPr lang="en-US" altLang="zh-CN" sz="1600" b="1" dirty="0">
                <a:cs typeface="Times New Roman" panose="02020603050405020304" pitchFamily="18" charset="0"/>
              </a:rPr>
              <a:t>non-coordinated</a:t>
            </a:r>
            <a:r>
              <a:rPr lang="en-US" altLang="zh-CN" sz="1600" dirty="0">
                <a:cs typeface="Times New Roman" panose="02020603050405020304" pitchFamily="18" charset="0"/>
              </a:rPr>
              <a:t> </a:t>
            </a:r>
            <a:r>
              <a:rPr lang="en-US" altLang="zh-CN" sz="1600" dirty="0" smtClean="0">
                <a:cs typeface="Times New Roman" panose="02020603050405020304" pitchFamily="18" charset="0"/>
              </a:rPr>
              <a:t>MMS-UWB ranging pairs</a:t>
            </a:r>
          </a:p>
          <a:p>
            <a:pPr marL="515938" lvl="1" indent="-34290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NBA-MMS-UWB example: Even if Poll packets of different UWB ranging pairs transmit successfully using different NB channels (e.g., the 1</a:t>
            </a:r>
            <a:r>
              <a:rPr lang="en-US" altLang="zh-CN" sz="1600" baseline="30000" dirty="0" smtClean="0">
                <a:cs typeface="Times New Roman" panose="02020603050405020304" pitchFamily="18" charset="0"/>
              </a:rPr>
              <a:t>st</a:t>
            </a:r>
            <a:r>
              <a:rPr lang="en-US" altLang="zh-CN" sz="1600" dirty="0" smtClean="0">
                <a:cs typeface="Times New Roman" panose="02020603050405020304" pitchFamily="18" charset="0"/>
              </a:rPr>
              <a:t> and 2</a:t>
            </a:r>
            <a:r>
              <a:rPr lang="en-US" altLang="zh-CN" sz="1600" baseline="30000" dirty="0" smtClean="0">
                <a:cs typeface="Times New Roman" panose="02020603050405020304" pitchFamily="18" charset="0"/>
              </a:rPr>
              <a:t>nd</a:t>
            </a:r>
            <a:r>
              <a:rPr lang="en-US" altLang="zh-CN" sz="1600" dirty="0">
                <a:cs typeface="Times New Roman" panose="02020603050405020304" pitchFamily="18" charset="0"/>
              </a:rPr>
              <a:t> </a:t>
            </a:r>
            <a:r>
              <a:rPr lang="en-US" altLang="zh-CN" sz="1600" dirty="0" smtClean="0">
                <a:cs typeface="Times New Roman" panose="02020603050405020304" pitchFamily="18" charset="0"/>
              </a:rPr>
              <a:t>pairs) or at different time </a:t>
            </a:r>
            <a:r>
              <a:rPr lang="en-US" altLang="zh-CN" sz="1600" dirty="0">
                <a:cs typeface="Times New Roman" panose="02020603050405020304" pitchFamily="18" charset="0"/>
              </a:rPr>
              <a:t>period (e.g., </a:t>
            </a:r>
            <a:r>
              <a:rPr lang="en-US" altLang="zh-CN" sz="1600" dirty="0" smtClean="0">
                <a:cs typeface="Times New Roman" panose="02020603050405020304" pitchFamily="18" charset="0"/>
              </a:rPr>
              <a:t>the 2</a:t>
            </a:r>
            <a:r>
              <a:rPr lang="en-US" altLang="zh-CN" sz="1600" baseline="30000" dirty="0" smtClean="0">
                <a:cs typeface="Times New Roman" panose="02020603050405020304" pitchFamily="18" charset="0"/>
              </a:rPr>
              <a:t>nd</a:t>
            </a:r>
            <a:r>
              <a:rPr lang="en-US" altLang="zh-CN" sz="1600" dirty="0" smtClean="0">
                <a:cs typeface="Times New Roman" panose="02020603050405020304" pitchFamily="18" charset="0"/>
              </a:rPr>
              <a:t> and 3</a:t>
            </a:r>
            <a:r>
              <a:rPr lang="en-US" altLang="zh-CN" sz="1600" baseline="30000" dirty="0" smtClean="0">
                <a:cs typeface="Times New Roman" panose="02020603050405020304" pitchFamily="18" charset="0"/>
              </a:rPr>
              <a:t>rd</a:t>
            </a:r>
            <a:r>
              <a:rPr lang="en-US" altLang="zh-CN" sz="1600" dirty="0">
                <a:cs typeface="Times New Roman" panose="02020603050405020304" pitchFamily="18" charset="0"/>
              </a:rPr>
              <a:t> </a:t>
            </a:r>
            <a:r>
              <a:rPr lang="en-US" altLang="zh-CN" sz="1600" dirty="0" smtClean="0">
                <a:cs typeface="Times New Roman" panose="02020603050405020304" pitchFamily="18" charset="0"/>
              </a:rPr>
              <a:t>pairs</a:t>
            </a:r>
            <a:r>
              <a:rPr lang="en-US" altLang="zh-CN" sz="1600" dirty="0">
                <a:cs typeface="Times New Roman" panose="02020603050405020304" pitchFamily="18" charset="0"/>
              </a:rPr>
              <a:t>), </a:t>
            </a:r>
            <a:r>
              <a:rPr lang="en-US" altLang="zh-CN" sz="1600" dirty="0" smtClean="0">
                <a:cs typeface="Times New Roman" panose="02020603050405020304" pitchFamily="18" charset="0"/>
              </a:rPr>
              <a:t>collisions of </a:t>
            </a:r>
            <a:r>
              <a:rPr lang="en-US" altLang="zh-CN" sz="1600" dirty="0">
                <a:cs typeface="Times New Roman" panose="02020603050405020304" pitchFamily="18" charset="0"/>
              </a:rPr>
              <a:t>consecutive </a:t>
            </a:r>
            <a:r>
              <a:rPr lang="en-US" altLang="zh-CN" sz="1600" dirty="0" smtClean="0">
                <a:cs typeface="Times New Roman" panose="02020603050405020304" pitchFamily="18" charset="0"/>
              </a:rPr>
              <a:t>UWB fragments may happen in </a:t>
            </a:r>
            <a:r>
              <a:rPr lang="en-US" altLang="zh-CN" sz="1600" dirty="0">
                <a:cs typeface="Times New Roman" panose="02020603050405020304" pitchFamily="18" charset="0"/>
              </a:rPr>
              <a:t>the worst case.</a:t>
            </a:r>
            <a:endParaRPr lang="en-US" altLang="zh-CN" sz="1600" dirty="0" smtClean="0">
              <a:cs typeface="Times New Roman" panose="02020603050405020304" pitchFamily="18" charset="0"/>
            </a:endParaRPr>
          </a:p>
        </p:txBody>
      </p:sp>
      <p:grpSp>
        <p:nvGrpSpPr>
          <p:cNvPr id="7" name="组合 6"/>
          <p:cNvGrpSpPr/>
          <p:nvPr/>
        </p:nvGrpSpPr>
        <p:grpSpPr>
          <a:xfrm>
            <a:off x="179512" y="1336459"/>
            <a:ext cx="8665231" cy="3371761"/>
            <a:chOff x="-54631" y="1353383"/>
            <a:chExt cx="9960257" cy="3926007"/>
          </a:xfrm>
        </p:grpSpPr>
        <p:sp>
          <p:nvSpPr>
            <p:cNvPr id="33" name="文本框 32"/>
            <p:cNvSpPr txBox="1"/>
            <p:nvPr/>
          </p:nvSpPr>
          <p:spPr>
            <a:xfrm>
              <a:off x="-36271" y="1802688"/>
              <a:ext cx="1044116" cy="276999"/>
            </a:xfrm>
            <a:prstGeom prst="rect">
              <a:avLst/>
            </a:prstGeom>
            <a:noFill/>
          </p:spPr>
          <p:txBody>
            <a:bodyPr wrap="square" rtlCol="0">
              <a:normAutofit fontScale="92500" lnSpcReduction="20000"/>
            </a:bodyPr>
            <a:lstStyle/>
            <a:p>
              <a:r>
                <a:rPr lang="en-US" altLang="zh-CN" dirty="0" smtClean="0"/>
                <a:t>NB CH </a:t>
              </a:r>
              <a:r>
                <a:rPr lang="en-US" altLang="zh-CN" dirty="0"/>
                <a:t>i</a:t>
              </a:r>
              <a:endParaRPr lang="zh-CN" altLang="en-US" dirty="0"/>
            </a:p>
          </p:txBody>
        </p:sp>
        <mc:AlternateContent xmlns:mc="http://schemas.openxmlformats.org/markup-compatibility/2006" xmlns:a14="http://schemas.microsoft.com/office/drawing/2010/main">
          <mc:Choice Requires="a14">
            <p:sp>
              <p:nvSpPr>
                <p:cNvPr id="44" name="文本框 43"/>
                <p:cNvSpPr txBox="1"/>
                <p:nvPr/>
              </p:nvSpPr>
              <p:spPr>
                <a:xfrm>
                  <a:off x="-37264" y="3231818"/>
                  <a:ext cx="1044116" cy="276999"/>
                </a:xfrm>
                <a:prstGeom prst="rect">
                  <a:avLst/>
                </a:prstGeom>
                <a:noFill/>
              </p:spPr>
              <p:txBody>
                <a:bodyPr wrap="square" rtlCol="0">
                  <a:normAutofit fontScale="85000" lnSpcReduction="10000"/>
                </a:bodyPr>
                <a:lstStyle/>
                <a:p>
                  <a:r>
                    <a:rPr lang="en-US" altLang="zh-CN" dirty="0" smtClean="0"/>
                    <a:t>NB CH j, j</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oMath>
                  </a14:m>
                  <a:r>
                    <a:rPr lang="en-US" altLang="zh-CN" dirty="0" smtClean="0"/>
                    <a:t>i</a:t>
                  </a:r>
                  <a:endParaRPr lang="zh-CN" altLang="en-US" dirty="0"/>
                </a:p>
              </p:txBody>
            </p:sp>
          </mc:Choice>
          <mc:Fallback xmlns="">
            <p:sp>
              <p:nvSpPr>
                <p:cNvPr id="44" name="文本框 43"/>
                <p:cNvSpPr txBox="1">
                  <a:spLocks noRot="1" noChangeAspect="1" noMove="1" noResize="1" noEditPoints="1" noAdjustHandles="1" noChangeArrowheads="1" noChangeShapeType="1" noTextEdit="1"/>
                </p:cNvSpPr>
                <p:nvPr/>
              </p:nvSpPr>
              <p:spPr>
                <a:xfrm>
                  <a:off x="-37264" y="3231818"/>
                  <a:ext cx="1044116" cy="276999"/>
                </a:xfrm>
                <a:prstGeom prst="rect">
                  <a:avLst/>
                </a:prstGeom>
                <a:blipFill rotWithShape="0">
                  <a:blip r:embed="rId2"/>
                  <a:stretch>
                    <a:fillRect t="-2564" b="-10256"/>
                  </a:stretch>
                </a:blipFill>
              </p:spPr>
              <p:txBody>
                <a:bodyPr/>
                <a:lstStyle/>
                <a:p>
                  <a:r>
                    <a:rPr lang="zh-CN" altLang="en-US">
                      <a:noFill/>
                    </a:rPr>
                    <a:t> </a:t>
                  </a:r>
                </a:p>
              </p:txBody>
            </p:sp>
          </mc:Fallback>
        </mc:AlternateContent>
        <p:sp>
          <p:nvSpPr>
            <p:cNvPr id="49" name="文本框 48"/>
            <p:cNvSpPr txBox="1"/>
            <p:nvPr/>
          </p:nvSpPr>
          <p:spPr>
            <a:xfrm>
              <a:off x="-39364" y="2049880"/>
              <a:ext cx="1119217" cy="276999"/>
            </a:xfrm>
            <a:prstGeom prst="rect">
              <a:avLst/>
            </a:prstGeom>
            <a:noFill/>
          </p:spPr>
          <p:txBody>
            <a:bodyPr wrap="none" rtlCol="0">
              <a:normAutofit fontScale="92500" lnSpcReduction="20000"/>
            </a:bodyPr>
            <a:lstStyle/>
            <a:p>
              <a:r>
                <a:rPr lang="en-US" altLang="zh-CN" dirty="0" smtClean="0"/>
                <a:t>1</a:t>
              </a:r>
              <a:r>
                <a:rPr lang="en-US" altLang="zh-CN" baseline="30000" dirty="0" smtClean="0"/>
                <a:t>st</a:t>
              </a:r>
              <a:r>
                <a:rPr lang="en-US" altLang="zh-CN" dirty="0" smtClean="0"/>
                <a:t> ranging pair</a:t>
              </a:r>
              <a:endParaRPr lang="zh-CN" altLang="en-US" dirty="0"/>
            </a:p>
          </p:txBody>
        </p:sp>
        <p:sp>
          <p:nvSpPr>
            <p:cNvPr id="50" name="文本框 49"/>
            <p:cNvSpPr txBox="1"/>
            <p:nvPr/>
          </p:nvSpPr>
          <p:spPr>
            <a:xfrm>
              <a:off x="-54631" y="3513638"/>
              <a:ext cx="1152880" cy="276999"/>
            </a:xfrm>
            <a:prstGeom prst="rect">
              <a:avLst/>
            </a:prstGeom>
            <a:noFill/>
          </p:spPr>
          <p:txBody>
            <a:bodyPr wrap="none" rtlCol="0">
              <a:normAutofit fontScale="92500" lnSpcReduction="20000"/>
            </a:bodyPr>
            <a:lstStyle/>
            <a:p>
              <a:r>
                <a:rPr lang="en-US" altLang="zh-CN" dirty="0" smtClean="0"/>
                <a:t>2</a:t>
              </a:r>
              <a:r>
                <a:rPr lang="en-US" altLang="zh-CN" baseline="30000" dirty="0" smtClean="0"/>
                <a:t>nd</a:t>
              </a:r>
              <a:r>
                <a:rPr lang="en-US" altLang="zh-CN" dirty="0" smtClean="0"/>
                <a:t> ranging pair</a:t>
              </a:r>
              <a:endParaRPr lang="zh-CN" altLang="en-US" dirty="0"/>
            </a:p>
          </p:txBody>
        </p:sp>
        <p:sp>
          <p:nvSpPr>
            <p:cNvPr id="107" name="矩形 106"/>
            <p:cNvSpPr/>
            <p:nvPr/>
          </p:nvSpPr>
          <p:spPr bwMode="auto">
            <a:xfrm>
              <a:off x="2294675" y="1711539"/>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8" name="矩形 107"/>
            <p:cNvSpPr/>
            <p:nvPr/>
          </p:nvSpPr>
          <p:spPr bwMode="auto">
            <a:xfrm>
              <a:off x="3227040" y="1711539"/>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9" name="直接连接符 108"/>
            <p:cNvCxnSpPr/>
            <p:nvPr/>
          </p:nvCxnSpPr>
          <p:spPr bwMode="auto">
            <a:xfrm>
              <a:off x="1043608" y="2180532"/>
              <a:ext cx="684076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矩形 109"/>
            <p:cNvSpPr/>
            <p:nvPr/>
          </p:nvSpPr>
          <p:spPr bwMode="auto">
            <a:xfrm>
              <a:off x="4217016" y="1703710"/>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11" name="曲线连接符 110"/>
            <p:cNvCxnSpPr/>
            <p:nvPr/>
          </p:nvCxnSpPr>
          <p:spPr bwMode="auto">
            <a:xfrm rot="3480000">
              <a:off x="4985055" y="2130888"/>
              <a:ext cx="114377" cy="99289"/>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矩形 111"/>
            <p:cNvSpPr/>
            <p:nvPr/>
          </p:nvSpPr>
          <p:spPr bwMode="auto">
            <a:xfrm>
              <a:off x="6180614" y="1703356"/>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3" name="矩形 112"/>
            <p:cNvSpPr/>
            <p:nvPr/>
          </p:nvSpPr>
          <p:spPr bwMode="auto">
            <a:xfrm>
              <a:off x="1058555" y="1794757"/>
              <a:ext cx="471850" cy="377590"/>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14" name="文本框 113"/>
            <p:cNvSpPr txBox="1"/>
            <p:nvPr/>
          </p:nvSpPr>
          <p:spPr>
            <a:xfrm>
              <a:off x="7587231" y="2247202"/>
              <a:ext cx="441153" cy="183752"/>
            </a:xfrm>
            <a:prstGeom prst="rect">
              <a:avLst/>
            </a:prstGeom>
            <a:noFill/>
          </p:spPr>
          <p:txBody>
            <a:bodyPr wrap="none" rtlCol="0">
              <a:noAutofit/>
            </a:bodyPr>
            <a:lstStyle/>
            <a:p>
              <a:r>
                <a:rPr lang="en-US" altLang="zh-CN" sz="1300" b="1" dirty="0" smtClean="0"/>
                <a:t>t/</a:t>
              </a:r>
              <a:r>
                <a:rPr lang="en-US" altLang="zh-CN" sz="1300" b="1" dirty="0" err="1" smtClean="0"/>
                <a:t>ms</a:t>
              </a:r>
              <a:endParaRPr lang="zh-CN" altLang="en-US" sz="1300" b="1" dirty="0"/>
            </a:p>
          </p:txBody>
        </p:sp>
        <p:sp>
          <p:nvSpPr>
            <p:cNvPr id="115" name="文本框 114"/>
            <p:cNvSpPr txBox="1"/>
            <p:nvPr/>
          </p:nvSpPr>
          <p:spPr>
            <a:xfrm>
              <a:off x="2285233" y="2188361"/>
              <a:ext cx="235148" cy="200457"/>
            </a:xfrm>
            <a:prstGeom prst="rect">
              <a:avLst/>
            </a:prstGeom>
            <a:noFill/>
          </p:spPr>
          <p:txBody>
            <a:bodyPr wrap="none" rtlCol="0">
              <a:normAutofit fontScale="32500" lnSpcReduction="20000"/>
            </a:bodyPr>
            <a:lstStyle/>
            <a:p>
              <a:r>
                <a:rPr lang="en-US" altLang="zh-CN" sz="1800" b="1" dirty="0" smtClean="0"/>
                <a:t>1</a:t>
              </a:r>
              <a:endParaRPr lang="zh-CN" altLang="en-US" sz="1800" b="1" dirty="0"/>
            </a:p>
          </p:txBody>
        </p:sp>
        <p:sp>
          <p:nvSpPr>
            <p:cNvPr id="116" name="文本框 115"/>
            <p:cNvSpPr txBox="1"/>
            <p:nvPr/>
          </p:nvSpPr>
          <p:spPr>
            <a:xfrm>
              <a:off x="3222319" y="2188361"/>
              <a:ext cx="235148" cy="200457"/>
            </a:xfrm>
            <a:prstGeom prst="rect">
              <a:avLst/>
            </a:prstGeom>
            <a:noFill/>
          </p:spPr>
          <p:txBody>
            <a:bodyPr wrap="none" rtlCol="0">
              <a:normAutofit fontScale="32500" lnSpcReduction="20000"/>
            </a:bodyPr>
            <a:lstStyle/>
            <a:p>
              <a:r>
                <a:rPr lang="en-US" altLang="zh-CN" sz="1800" b="1" dirty="0"/>
                <a:t>2</a:t>
              </a:r>
              <a:endParaRPr lang="zh-CN" altLang="en-US" sz="1800" b="1" dirty="0"/>
            </a:p>
          </p:txBody>
        </p:sp>
        <p:sp>
          <p:nvSpPr>
            <p:cNvPr id="117" name="文本框 116"/>
            <p:cNvSpPr txBox="1"/>
            <p:nvPr/>
          </p:nvSpPr>
          <p:spPr>
            <a:xfrm>
              <a:off x="4207574" y="2188361"/>
              <a:ext cx="235148" cy="200457"/>
            </a:xfrm>
            <a:prstGeom prst="rect">
              <a:avLst/>
            </a:prstGeom>
            <a:noFill/>
          </p:spPr>
          <p:txBody>
            <a:bodyPr wrap="none" rtlCol="0">
              <a:normAutofit fontScale="32500" lnSpcReduction="20000"/>
            </a:bodyPr>
            <a:lstStyle/>
            <a:p>
              <a:r>
                <a:rPr lang="en-US" altLang="zh-CN" sz="1800" b="1" dirty="0" smtClean="0"/>
                <a:t>3</a:t>
              </a:r>
              <a:endParaRPr lang="zh-CN" altLang="en-US" sz="1800" b="1" dirty="0"/>
            </a:p>
          </p:txBody>
        </p:sp>
        <p:sp>
          <p:nvSpPr>
            <p:cNvPr id="118" name="文本框 117"/>
            <p:cNvSpPr txBox="1"/>
            <p:nvPr/>
          </p:nvSpPr>
          <p:spPr>
            <a:xfrm>
              <a:off x="6171172" y="2188361"/>
              <a:ext cx="351378" cy="369332"/>
            </a:xfrm>
            <a:prstGeom prst="rect">
              <a:avLst/>
            </a:prstGeom>
            <a:noFill/>
          </p:spPr>
          <p:txBody>
            <a:bodyPr wrap="none" rtlCol="0">
              <a:normAutofit fontScale="92500" lnSpcReduction="20000"/>
            </a:bodyPr>
            <a:lstStyle/>
            <a:p>
              <a:r>
                <a:rPr lang="en-US" altLang="zh-CN" sz="1800" b="1" dirty="0" smtClean="0"/>
                <a:t>N</a:t>
              </a:r>
              <a:endParaRPr lang="zh-CN" altLang="en-US" sz="1800" b="1" dirty="0"/>
            </a:p>
          </p:txBody>
        </p:sp>
        <p:sp>
          <p:nvSpPr>
            <p:cNvPr id="119" name="矩形 118"/>
            <p:cNvSpPr/>
            <p:nvPr/>
          </p:nvSpPr>
          <p:spPr>
            <a:xfrm>
              <a:off x="2499673" y="1749789"/>
              <a:ext cx="507729" cy="167048"/>
            </a:xfrm>
            <a:prstGeom prst="rect">
              <a:avLst/>
            </a:prstGeom>
          </p:spPr>
          <p:txBody>
            <a:bodyPr wrap="none">
              <a:noAutofit/>
            </a:bodyPr>
            <a:lstStyle/>
            <a:p>
              <a:r>
                <a:rPr lang="en-US" altLang="zh-CN" sz="1300" dirty="0" smtClean="0">
                  <a:cs typeface="Times New Roman" panose="02020603050405020304" pitchFamily="18" charset="0"/>
                </a:rPr>
                <a:t>Frag</a:t>
              </a:r>
              <a:r>
                <a:rPr lang="en-US" altLang="zh-CN" dirty="0" smtClean="0">
                  <a:cs typeface="Times New Roman" panose="02020603050405020304" pitchFamily="18" charset="0"/>
                </a:rPr>
                <a:t> 1</a:t>
              </a:r>
              <a:endParaRPr lang="zh-CN" altLang="en-US" dirty="0"/>
            </a:p>
          </p:txBody>
        </p:sp>
        <p:sp>
          <p:nvSpPr>
            <p:cNvPr id="120" name="矩形 119"/>
            <p:cNvSpPr/>
            <p:nvPr/>
          </p:nvSpPr>
          <p:spPr>
            <a:xfrm>
              <a:off x="3454307" y="1761919"/>
              <a:ext cx="507729" cy="167048"/>
            </a:xfrm>
            <a:prstGeom prst="rect">
              <a:avLst/>
            </a:prstGeom>
          </p:spPr>
          <p:txBody>
            <a:bodyPr wrap="none">
              <a:noAutofit/>
            </a:bodyPr>
            <a:lstStyle/>
            <a:p>
              <a:r>
                <a:rPr lang="en-US" altLang="zh-CN" sz="1300" dirty="0" smtClean="0">
                  <a:cs typeface="Times New Roman" panose="02020603050405020304" pitchFamily="18" charset="0"/>
                </a:rPr>
                <a:t>Frag 2</a:t>
              </a:r>
              <a:endParaRPr lang="zh-CN" altLang="en-US" sz="1300" dirty="0"/>
            </a:p>
          </p:txBody>
        </p:sp>
        <p:sp>
          <p:nvSpPr>
            <p:cNvPr id="121" name="矩形 120"/>
            <p:cNvSpPr/>
            <p:nvPr/>
          </p:nvSpPr>
          <p:spPr>
            <a:xfrm>
              <a:off x="4421339" y="1770758"/>
              <a:ext cx="507729" cy="167048"/>
            </a:xfrm>
            <a:prstGeom prst="rect">
              <a:avLst/>
            </a:prstGeom>
          </p:spPr>
          <p:txBody>
            <a:bodyPr wrap="none">
              <a:noAutofit/>
            </a:bodyPr>
            <a:lstStyle/>
            <a:p>
              <a:r>
                <a:rPr lang="en-US" altLang="zh-CN" sz="1300" dirty="0" smtClean="0">
                  <a:cs typeface="Times New Roman" panose="02020603050405020304" pitchFamily="18" charset="0"/>
                </a:rPr>
                <a:t>Frag 3</a:t>
              </a:r>
              <a:endParaRPr lang="zh-CN" altLang="en-US" sz="1300" dirty="0"/>
            </a:p>
          </p:txBody>
        </p:sp>
        <p:sp>
          <p:nvSpPr>
            <p:cNvPr id="122" name="矩形 121"/>
            <p:cNvSpPr/>
            <p:nvPr/>
          </p:nvSpPr>
          <p:spPr>
            <a:xfrm>
              <a:off x="6406319" y="1802688"/>
              <a:ext cx="688009" cy="307777"/>
            </a:xfrm>
            <a:prstGeom prst="rect">
              <a:avLst/>
            </a:prstGeom>
          </p:spPr>
          <p:txBody>
            <a:bodyPr wrap="none">
              <a:normAutofit fontScale="92500" lnSpcReduction="20000"/>
            </a:bodyPr>
            <a:lstStyle/>
            <a:p>
              <a:r>
                <a:rPr lang="en-US" altLang="zh-CN" sz="1400" dirty="0" smtClean="0">
                  <a:cs typeface="Times New Roman" panose="02020603050405020304" pitchFamily="18" charset="0"/>
                </a:rPr>
                <a:t>Frag N</a:t>
              </a:r>
              <a:endParaRPr lang="zh-CN" altLang="en-US" sz="1400" dirty="0"/>
            </a:p>
          </p:txBody>
        </p:sp>
        <p:sp>
          <p:nvSpPr>
            <p:cNvPr id="124" name="矩形 123"/>
            <p:cNvSpPr/>
            <p:nvPr/>
          </p:nvSpPr>
          <p:spPr bwMode="auto">
            <a:xfrm>
              <a:off x="7082462" y="2183226"/>
              <a:ext cx="513874" cy="37232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900" dirty="0" smtClean="0">
                  <a:latin typeface="Times New Roman" pitchFamily="18" charset="0"/>
                </a:rPr>
                <a:t>DATA</a:t>
              </a:r>
              <a:endParaRPr kumimoji="0" lang="en-US" altLang="zh-CN" sz="900" b="0" i="0" u="none" strike="noStrike" cap="none" normalizeH="0" baseline="0" dirty="0" smtClean="0">
                <a:ln>
                  <a:noFill/>
                </a:ln>
                <a:solidFill>
                  <a:schemeClr val="tx1"/>
                </a:solidFill>
                <a:effectLst/>
                <a:latin typeface="Times New Roman" pitchFamily="18" charset="0"/>
              </a:endParaRPr>
            </a:p>
          </p:txBody>
        </p:sp>
        <p:sp>
          <p:nvSpPr>
            <p:cNvPr id="125" name="矩形 124"/>
            <p:cNvSpPr/>
            <p:nvPr/>
          </p:nvSpPr>
          <p:spPr bwMode="auto">
            <a:xfrm>
              <a:off x="1646562" y="2188361"/>
              <a:ext cx="471850" cy="367186"/>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26" name="矩形 125"/>
            <p:cNvSpPr/>
            <p:nvPr/>
          </p:nvSpPr>
          <p:spPr bwMode="auto">
            <a:xfrm>
              <a:off x="2726638" y="2180533"/>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7" name="矩形 126"/>
            <p:cNvSpPr/>
            <p:nvPr/>
          </p:nvSpPr>
          <p:spPr bwMode="auto">
            <a:xfrm>
              <a:off x="3652252" y="2173454"/>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8" name="矩形 127"/>
            <p:cNvSpPr/>
            <p:nvPr/>
          </p:nvSpPr>
          <p:spPr bwMode="auto">
            <a:xfrm>
              <a:off x="4637996" y="2180533"/>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9" name="矩形 128"/>
            <p:cNvSpPr/>
            <p:nvPr/>
          </p:nvSpPr>
          <p:spPr bwMode="auto">
            <a:xfrm>
              <a:off x="6578543" y="2188361"/>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0" name="直接连接符 129"/>
            <p:cNvCxnSpPr/>
            <p:nvPr/>
          </p:nvCxnSpPr>
          <p:spPr bwMode="auto">
            <a:xfrm flipV="1">
              <a:off x="2294675" y="1523954"/>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接连接符 130"/>
            <p:cNvCxnSpPr/>
            <p:nvPr/>
          </p:nvCxnSpPr>
          <p:spPr bwMode="auto">
            <a:xfrm flipV="1">
              <a:off x="3234161" y="1539966"/>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接连接符 133"/>
            <p:cNvCxnSpPr/>
            <p:nvPr/>
          </p:nvCxnSpPr>
          <p:spPr bwMode="auto">
            <a:xfrm flipV="1">
              <a:off x="4221322" y="1539966"/>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 name="矩形 204"/>
            <p:cNvSpPr/>
            <p:nvPr/>
          </p:nvSpPr>
          <p:spPr bwMode="auto">
            <a:xfrm>
              <a:off x="2309622" y="3040521"/>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6" name="矩形 205"/>
            <p:cNvSpPr/>
            <p:nvPr/>
          </p:nvSpPr>
          <p:spPr bwMode="auto">
            <a:xfrm>
              <a:off x="3241987" y="3040521"/>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07" name="直接连接符 206"/>
            <p:cNvCxnSpPr/>
            <p:nvPr/>
          </p:nvCxnSpPr>
          <p:spPr bwMode="auto">
            <a:xfrm>
              <a:off x="1058555" y="3509515"/>
              <a:ext cx="6825813"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矩形 207"/>
            <p:cNvSpPr/>
            <p:nvPr/>
          </p:nvSpPr>
          <p:spPr bwMode="auto">
            <a:xfrm>
              <a:off x="4231963" y="3032693"/>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09" name="曲线连接符 208"/>
            <p:cNvCxnSpPr/>
            <p:nvPr/>
          </p:nvCxnSpPr>
          <p:spPr bwMode="auto">
            <a:xfrm rot="3480000">
              <a:off x="5000002" y="3459871"/>
              <a:ext cx="114377" cy="99289"/>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0" name="矩形 209"/>
            <p:cNvSpPr/>
            <p:nvPr/>
          </p:nvSpPr>
          <p:spPr bwMode="auto">
            <a:xfrm>
              <a:off x="6180614" y="3032338"/>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1" name="矩形 210"/>
            <p:cNvSpPr/>
            <p:nvPr/>
          </p:nvSpPr>
          <p:spPr bwMode="auto">
            <a:xfrm>
              <a:off x="1073502" y="3134498"/>
              <a:ext cx="471850" cy="36683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12" name="文本框 211"/>
            <p:cNvSpPr txBox="1"/>
            <p:nvPr/>
          </p:nvSpPr>
          <p:spPr>
            <a:xfrm>
              <a:off x="7587231" y="3576185"/>
              <a:ext cx="441153" cy="183752"/>
            </a:xfrm>
            <a:prstGeom prst="rect">
              <a:avLst/>
            </a:prstGeom>
            <a:noFill/>
          </p:spPr>
          <p:txBody>
            <a:bodyPr wrap="none" rtlCol="0">
              <a:noAutofit/>
            </a:bodyPr>
            <a:lstStyle/>
            <a:p>
              <a:r>
                <a:rPr lang="en-US" altLang="zh-CN" sz="1300" b="1" dirty="0" smtClean="0"/>
                <a:t>t/</a:t>
              </a:r>
              <a:r>
                <a:rPr lang="en-US" altLang="zh-CN" sz="1300" b="1" dirty="0" err="1" smtClean="0"/>
                <a:t>ms</a:t>
              </a:r>
              <a:endParaRPr lang="zh-CN" altLang="en-US" sz="1300" b="1" dirty="0"/>
            </a:p>
          </p:txBody>
        </p:sp>
        <p:sp>
          <p:nvSpPr>
            <p:cNvPr id="213" name="文本框 212"/>
            <p:cNvSpPr txBox="1"/>
            <p:nvPr/>
          </p:nvSpPr>
          <p:spPr>
            <a:xfrm>
              <a:off x="2300180" y="3517343"/>
              <a:ext cx="235148" cy="200457"/>
            </a:xfrm>
            <a:prstGeom prst="rect">
              <a:avLst/>
            </a:prstGeom>
            <a:noFill/>
          </p:spPr>
          <p:txBody>
            <a:bodyPr wrap="none" rtlCol="0">
              <a:normAutofit fontScale="32500" lnSpcReduction="20000"/>
            </a:bodyPr>
            <a:lstStyle/>
            <a:p>
              <a:r>
                <a:rPr lang="en-US" altLang="zh-CN" sz="1800" b="1" dirty="0" smtClean="0"/>
                <a:t>1</a:t>
              </a:r>
              <a:endParaRPr lang="zh-CN" altLang="en-US" sz="1800" b="1" dirty="0"/>
            </a:p>
          </p:txBody>
        </p:sp>
        <p:sp>
          <p:nvSpPr>
            <p:cNvPr id="214" name="文本框 213"/>
            <p:cNvSpPr txBox="1"/>
            <p:nvPr/>
          </p:nvSpPr>
          <p:spPr>
            <a:xfrm>
              <a:off x="3237266" y="3517343"/>
              <a:ext cx="235148" cy="200457"/>
            </a:xfrm>
            <a:prstGeom prst="rect">
              <a:avLst/>
            </a:prstGeom>
            <a:noFill/>
          </p:spPr>
          <p:txBody>
            <a:bodyPr wrap="none" rtlCol="0">
              <a:normAutofit fontScale="32500" lnSpcReduction="20000"/>
            </a:bodyPr>
            <a:lstStyle/>
            <a:p>
              <a:r>
                <a:rPr lang="en-US" altLang="zh-CN" sz="1800" b="1" dirty="0"/>
                <a:t>2</a:t>
              </a:r>
              <a:endParaRPr lang="zh-CN" altLang="en-US" sz="1800" b="1" dirty="0"/>
            </a:p>
          </p:txBody>
        </p:sp>
        <p:sp>
          <p:nvSpPr>
            <p:cNvPr id="215" name="文本框 214"/>
            <p:cNvSpPr txBox="1"/>
            <p:nvPr/>
          </p:nvSpPr>
          <p:spPr>
            <a:xfrm>
              <a:off x="4222521" y="3517343"/>
              <a:ext cx="235148" cy="200457"/>
            </a:xfrm>
            <a:prstGeom prst="rect">
              <a:avLst/>
            </a:prstGeom>
            <a:noFill/>
          </p:spPr>
          <p:txBody>
            <a:bodyPr wrap="none" rtlCol="0">
              <a:normAutofit fontScale="32500" lnSpcReduction="20000"/>
            </a:bodyPr>
            <a:lstStyle/>
            <a:p>
              <a:r>
                <a:rPr lang="en-US" altLang="zh-CN" sz="1800" b="1" dirty="0" smtClean="0"/>
                <a:t>3</a:t>
              </a:r>
              <a:endParaRPr lang="zh-CN" altLang="en-US" sz="1800" b="1" dirty="0"/>
            </a:p>
          </p:txBody>
        </p:sp>
        <p:sp>
          <p:nvSpPr>
            <p:cNvPr id="216" name="文本框 215"/>
            <p:cNvSpPr txBox="1"/>
            <p:nvPr/>
          </p:nvSpPr>
          <p:spPr>
            <a:xfrm>
              <a:off x="6171172" y="3517344"/>
              <a:ext cx="351378" cy="369332"/>
            </a:xfrm>
            <a:prstGeom prst="rect">
              <a:avLst/>
            </a:prstGeom>
            <a:noFill/>
          </p:spPr>
          <p:txBody>
            <a:bodyPr wrap="none" rtlCol="0">
              <a:normAutofit fontScale="92500" lnSpcReduction="20000"/>
            </a:bodyPr>
            <a:lstStyle/>
            <a:p>
              <a:r>
                <a:rPr lang="en-US" altLang="zh-CN" sz="1800" b="1" dirty="0" smtClean="0"/>
                <a:t>N</a:t>
              </a:r>
              <a:endParaRPr lang="zh-CN" altLang="en-US" sz="1800" b="1" dirty="0"/>
            </a:p>
          </p:txBody>
        </p:sp>
        <p:sp>
          <p:nvSpPr>
            <p:cNvPr id="217" name="矩形 216"/>
            <p:cNvSpPr/>
            <p:nvPr/>
          </p:nvSpPr>
          <p:spPr>
            <a:xfrm>
              <a:off x="2496127" y="3087002"/>
              <a:ext cx="507729" cy="167048"/>
            </a:xfrm>
            <a:prstGeom prst="rect">
              <a:avLst/>
            </a:prstGeom>
          </p:spPr>
          <p:txBody>
            <a:bodyPr wrap="none">
              <a:noAutofit/>
            </a:bodyPr>
            <a:lstStyle/>
            <a:p>
              <a:r>
                <a:rPr lang="en-US" altLang="zh-CN" sz="1300" dirty="0" smtClean="0">
                  <a:cs typeface="Times New Roman" panose="02020603050405020304" pitchFamily="18" charset="0"/>
                </a:rPr>
                <a:t>Frag 1</a:t>
              </a:r>
              <a:endParaRPr lang="zh-CN" altLang="en-US" sz="1300" dirty="0"/>
            </a:p>
          </p:txBody>
        </p:sp>
        <p:sp>
          <p:nvSpPr>
            <p:cNvPr id="218" name="矩形 217"/>
            <p:cNvSpPr/>
            <p:nvPr/>
          </p:nvSpPr>
          <p:spPr>
            <a:xfrm>
              <a:off x="3460346" y="3108577"/>
              <a:ext cx="507729" cy="167048"/>
            </a:xfrm>
            <a:prstGeom prst="rect">
              <a:avLst/>
            </a:prstGeom>
          </p:spPr>
          <p:txBody>
            <a:bodyPr wrap="none">
              <a:noAutofit/>
            </a:bodyPr>
            <a:lstStyle/>
            <a:p>
              <a:r>
                <a:rPr lang="en-US" altLang="zh-CN" sz="1300" dirty="0" smtClean="0">
                  <a:cs typeface="Times New Roman" panose="02020603050405020304" pitchFamily="18" charset="0"/>
                </a:rPr>
                <a:t>Frag 2</a:t>
              </a:r>
              <a:endParaRPr lang="zh-CN" altLang="en-US" sz="1300" dirty="0"/>
            </a:p>
          </p:txBody>
        </p:sp>
        <p:sp>
          <p:nvSpPr>
            <p:cNvPr id="219" name="矩形 218"/>
            <p:cNvSpPr/>
            <p:nvPr/>
          </p:nvSpPr>
          <p:spPr>
            <a:xfrm>
              <a:off x="4462496" y="3091140"/>
              <a:ext cx="507729" cy="167048"/>
            </a:xfrm>
            <a:prstGeom prst="rect">
              <a:avLst/>
            </a:prstGeom>
          </p:spPr>
          <p:txBody>
            <a:bodyPr wrap="none">
              <a:noAutofit/>
            </a:bodyPr>
            <a:lstStyle/>
            <a:p>
              <a:r>
                <a:rPr lang="en-US" altLang="zh-CN" sz="1300" dirty="0" smtClean="0">
                  <a:cs typeface="Times New Roman" panose="02020603050405020304" pitchFamily="18" charset="0"/>
                </a:rPr>
                <a:t>Frag 3</a:t>
              </a:r>
              <a:endParaRPr lang="zh-CN" altLang="en-US" sz="1300" dirty="0"/>
            </a:p>
          </p:txBody>
        </p:sp>
        <p:sp>
          <p:nvSpPr>
            <p:cNvPr id="220" name="矩形 219"/>
            <p:cNvSpPr/>
            <p:nvPr/>
          </p:nvSpPr>
          <p:spPr>
            <a:xfrm>
              <a:off x="6406319" y="3131671"/>
              <a:ext cx="688009" cy="307777"/>
            </a:xfrm>
            <a:prstGeom prst="rect">
              <a:avLst/>
            </a:prstGeom>
          </p:spPr>
          <p:txBody>
            <a:bodyPr wrap="none">
              <a:normAutofit fontScale="92500" lnSpcReduction="20000"/>
            </a:bodyPr>
            <a:lstStyle/>
            <a:p>
              <a:r>
                <a:rPr lang="en-US" altLang="zh-CN" sz="1400" dirty="0" smtClean="0">
                  <a:cs typeface="Times New Roman" panose="02020603050405020304" pitchFamily="18" charset="0"/>
                </a:rPr>
                <a:t>Frag N</a:t>
              </a:r>
              <a:endParaRPr lang="zh-CN" altLang="en-US" sz="1400" dirty="0"/>
            </a:p>
          </p:txBody>
        </p:sp>
        <p:sp>
          <p:nvSpPr>
            <p:cNvPr id="221" name="矩形 220"/>
            <p:cNvSpPr/>
            <p:nvPr/>
          </p:nvSpPr>
          <p:spPr bwMode="auto">
            <a:xfrm>
              <a:off x="7082462" y="3512208"/>
              <a:ext cx="513874" cy="37232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900" dirty="0" smtClean="0">
                  <a:latin typeface="Times New Roman" pitchFamily="18" charset="0"/>
                </a:rPr>
                <a:t>DATA</a:t>
              </a:r>
              <a:endParaRPr kumimoji="0" lang="en-US" altLang="zh-CN" sz="900" b="0" i="0" u="none" strike="noStrike" cap="none" normalizeH="0" baseline="0" dirty="0" smtClean="0">
                <a:ln>
                  <a:noFill/>
                </a:ln>
                <a:solidFill>
                  <a:schemeClr val="tx1"/>
                </a:solidFill>
                <a:effectLst/>
                <a:latin typeface="Times New Roman" pitchFamily="18" charset="0"/>
              </a:endParaRPr>
            </a:p>
          </p:txBody>
        </p:sp>
        <p:sp>
          <p:nvSpPr>
            <p:cNvPr id="222" name="矩形 221"/>
            <p:cNvSpPr/>
            <p:nvPr/>
          </p:nvSpPr>
          <p:spPr bwMode="auto">
            <a:xfrm>
              <a:off x="1661509" y="3517343"/>
              <a:ext cx="471850" cy="367187"/>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23" name="矩形 222"/>
            <p:cNvSpPr/>
            <p:nvPr/>
          </p:nvSpPr>
          <p:spPr bwMode="auto">
            <a:xfrm>
              <a:off x="2741585" y="3509515"/>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4" name="矩形 223"/>
            <p:cNvSpPr/>
            <p:nvPr/>
          </p:nvSpPr>
          <p:spPr bwMode="auto">
            <a:xfrm>
              <a:off x="3667199" y="3502437"/>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5" name="矩形 224"/>
            <p:cNvSpPr/>
            <p:nvPr/>
          </p:nvSpPr>
          <p:spPr bwMode="auto">
            <a:xfrm>
              <a:off x="4652943" y="3509515"/>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6" name="矩形 225"/>
            <p:cNvSpPr/>
            <p:nvPr/>
          </p:nvSpPr>
          <p:spPr bwMode="auto">
            <a:xfrm>
              <a:off x="6588224" y="3517343"/>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27" name="直接连接符 226"/>
            <p:cNvCxnSpPr/>
            <p:nvPr/>
          </p:nvCxnSpPr>
          <p:spPr bwMode="auto">
            <a:xfrm flipV="1">
              <a:off x="2309622" y="2852936"/>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8" name="直接连接符 227"/>
            <p:cNvCxnSpPr/>
            <p:nvPr/>
          </p:nvCxnSpPr>
          <p:spPr bwMode="auto">
            <a:xfrm flipV="1">
              <a:off x="3249108" y="2868948"/>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1" name="直接连接符 230"/>
            <p:cNvCxnSpPr/>
            <p:nvPr/>
          </p:nvCxnSpPr>
          <p:spPr bwMode="auto">
            <a:xfrm flipV="1">
              <a:off x="4236269" y="2868948"/>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7" name="组合 26"/>
            <p:cNvGrpSpPr/>
            <p:nvPr/>
          </p:nvGrpSpPr>
          <p:grpSpPr>
            <a:xfrm>
              <a:off x="2293565" y="1676592"/>
              <a:ext cx="225706" cy="1824738"/>
              <a:chOff x="2542804" y="1465039"/>
              <a:chExt cx="282258" cy="2107334"/>
            </a:xfrm>
          </p:grpSpPr>
          <p:cxnSp>
            <p:nvCxnSpPr>
              <p:cNvPr id="12" name="直接连接符 11"/>
              <p:cNvCxnSpPr/>
              <p:nvPr/>
            </p:nvCxnSpPr>
            <p:spPr bwMode="auto">
              <a:xfrm>
                <a:off x="2549886" y="1465039"/>
                <a:ext cx="275176"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4" name="直接连接符 233"/>
              <p:cNvCxnSpPr/>
              <p:nvPr/>
            </p:nvCxnSpPr>
            <p:spPr bwMode="auto">
              <a:xfrm flipH="1">
                <a:off x="2542804" y="1465039"/>
                <a:ext cx="266428"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38" name="矩形 237"/>
            <p:cNvSpPr/>
            <p:nvPr/>
          </p:nvSpPr>
          <p:spPr bwMode="auto">
            <a:xfrm>
              <a:off x="4238891" y="4336665"/>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9" name="矩形 238"/>
            <p:cNvSpPr/>
            <p:nvPr/>
          </p:nvSpPr>
          <p:spPr bwMode="auto">
            <a:xfrm>
              <a:off x="5171256" y="4336665"/>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40" name="直接连接符 239"/>
            <p:cNvCxnSpPr/>
            <p:nvPr/>
          </p:nvCxnSpPr>
          <p:spPr bwMode="auto">
            <a:xfrm>
              <a:off x="2987824" y="4805658"/>
              <a:ext cx="6753959"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1" name="矩形 240"/>
            <p:cNvSpPr/>
            <p:nvPr/>
          </p:nvSpPr>
          <p:spPr bwMode="auto">
            <a:xfrm>
              <a:off x="6203839" y="4327262"/>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42" name="曲线连接符 241"/>
            <p:cNvCxnSpPr/>
            <p:nvPr/>
          </p:nvCxnSpPr>
          <p:spPr bwMode="auto">
            <a:xfrm rot="3480000">
              <a:off x="6963482" y="4756014"/>
              <a:ext cx="114377" cy="99289"/>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3" name="矩形 242"/>
            <p:cNvSpPr/>
            <p:nvPr/>
          </p:nvSpPr>
          <p:spPr bwMode="auto">
            <a:xfrm>
              <a:off x="7956376" y="4328482"/>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4" name="矩形 243"/>
            <p:cNvSpPr/>
            <p:nvPr/>
          </p:nvSpPr>
          <p:spPr bwMode="auto">
            <a:xfrm>
              <a:off x="3002771" y="4419883"/>
              <a:ext cx="471850" cy="377590"/>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5" name="文本框 244"/>
            <p:cNvSpPr txBox="1"/>
            <p:nvPr/>
          </p:nvSpPr>
          <p:spPr>
            <a:xfrm>
              <a:off x="9464473" y="4872328"/>
              <a:ext cx="441153" cy="183752"/>
            </a:xfrm>
            <a:prstGeom prst="rect">
              <a:avLst/>
            </a:prstGeom>
            <a:noFill/>
          </p:spPr>
          <p:txBody>
            <a:bodyPr wrap="none" rtlCol="0">
              <a:noAutofit/>
            </a:bodyPr>
            <a:lstStyle/>
            <a:p>
              <a:r>
                <a:rPr lang="en-US" altLang="zh-CN" sz="1300" b="1" dirty="0" smtClean="0"/>
                <a:t>t/</a:t>
              </a:r>
              <a:r>
                <a:rPr lang="en-US" altLang="zh-CN" sz="1300" b="1" dirty="0" err="1" smtClean="0"/>
                <a:t>ms</a:t>
              </a:r>
              <a:endParaRPr lang="zh-CN" altLang="en-US" sz="1300" b="1" dirty="0"/>
            </a:p>
          </p:txBody>
        </p:sp>
        <p:sp>
          <p:nvSpPr>
            <p:cNvPr id="246" name="文本框 245"/>
            <p:cNvSpPr txBox="1"/>
            <p:nvPr/>
          </p:nvSpPr>
          <p:spPr>
            <a:xfrm>
              <a:off x="4229449" y="4813487"/>
              <a:ext cx="235148" cy="200457"/>
            </a:xfrm>
            <a:prstGeom prst="rect">
              <a:avLst/>
            </a:prstGeom>
            <a:noFill/>
          </p:spPr>
          <p:txBody>
            <a:bodyPr wrap="none" rtlCol="0">
              <a:normAutofit fontScale="32500" lnSpcReduction="20000"/>
            </a:bodyPr>
            <a:lstStyle/>
            <a:p>
              <a:r>
                <a:rPr lang="en-US" altLang="zh-CN" sz="1800" b="1" dirty="0" smtClean="0"/>
                <a:t>1</a:t>
              </a:r>
              <a:endParaRPr lang="zh-CN" altLang="en-US" sz="1800" b="1" dirty="0"/>
            </a:p>
          </p:txBody>
        </p:sp>
        <p:sp>
          <p:nvSpPr>
            <p:cNvPr id="247" name="文本框 246"/>
            <p:cNvSpPr txBox="1"/>
            <p:nvPr/>
          </p:nvSpPr>
          <p:spPr>
            <a:xfrm>
              <a:off x="5166535" y="4813487"/>
              <a:ext cx="235148" cy="200457"/>
            </a:xfrm>
            <a:prstGeom prst="rect">
              <a:avLst/>
            </a:prstGeom>
            <a:noFill/>
          </p:spPr>
          <p:txBody>
            <a:bodyPr wrap="none" rtlCol="0">
              <a:normAutofit fontScale="32500" lnSpcReduction="20000"/>
            </a:bodyPr>
            <a:lstStyle/>
            <a:p>
              <a:r>
                <a:rPr lang="en-US" altLang="zh-CN" sz="1800" b="1" dirty="0"/>
                <a:t>2</a:t>
              </a:r>
              <a:endParaRPr lang="zh-CN" altLang="en-US" sz="1800" b="1" dirty="0"/>
            </a:p>
          </p:txBody>
        </p:sp>
        <p:sp>
          <p:nvSpPr>
            <p:cNvPr id="248" name="文本框 247"/>
            <p:cNvSpPr txBox="1"/>
            <p:nvPr/>
          </p:nvSpPr>
          <p:spPr>
            <a:xfrm>
              <a:off x="6185204" y="4813487"/>
              <a:ext cx="235148" cy="200457"/>
            </a:xfrm>
            <a:prstGeom prst="rect">
              <a:avLst/>
            </a:prstGeom>
            <a:noFill/>
          </p:spPr>
          <p:txBody>
            <a:bodyPr wrap="none" rtlCol="0">
              <a:normAutofit fontScale="32500" lnSpcReduction="20000"/>
            </a:bodyPr>
            <a:lstStyle/>
            <a:p>
              <a:r>
                <a:rPr lang="en-US" altLang="zh-CN" sz="1800" b="1" dirty="0" smtClean="0"/>
                <a:t>3</a:t>
              </a:r>
              <a:endParaRPr lang="zh-CN" altLang="en-US" sz="1800" b="1" dirty="0"/>
            </a:p>
          </p:txBody>
        </p:sp>
        <p:sp>
          <p:nvSpPr>
            <p:cNvPr id="249" name="文本框 248"/>
            <p:cNvSpPr txBox="1"/>
            <p:nvPr/>
          </p:nvSpPr>
          <p:spPr>
            <a:xfrm>
              <a:off x="7884368" y="4813487"/>
              <a:ext cx="351378" cy="369332"/>
            </a:xfrm>
            <a:prstGeom prst="rect">
              <a:avLst/>
            </a:prstGeom>
            <a:noFill/>
          </p:spPr>
          <p:txBody>
            <a:bodyPr wrap="none" rtlCol="0">
              <a:normAutofit fontScale="92500" lnSpcReduction="20000"/>
            </a:bodyPr>
            <a:lstStyle/>
            <a:p>
              <a:r>
                <a:rPr lang="en-US" altLang="zh-CN" sz="1800" b="1" dirty="0" smtClean="0"/>
                <a:t>N</a:t>
              </a:r>
              <a:endParaRPr lang="zh-CN" altLang="en-US" sz="1800" b="1" dirty="0"/>
            </a:p>
          </p:txBody>
        </p:sp>
        <p:sp>
          <p:nvSpPr>
            <p:cNvPr id="250" name="矩形 249"/>
            <p:cNvSpPr/>
            <p:nvPr/>
          </p:nvSpPr>
          <p:spPr>
            <a:xfrm>
              <a:off x="4477302" y="4353622"/>
              <a:ext cx="507729" cy="167048"/>
            </a:xfrm>
            <a:prstGeom prst="rect">
              <a:avLst/>
            </a:prstGeom>
          </p:spPr>
          <p:txBody>
            <a:bodyPr wrap="none">
              <a:noAutofit/>
            </a:bodyPr>
            <a:lstStyle/>
            <a:p>
              <a:r>
                <a:rPr lang="en-US" altLang="zh-CN" sz="1300" dirty="0" smtClean="0">
                  <a:cs typeface="Times New Roman" panose="02020603050405020304" pitchFamily="18" charset="0"/>
                </a:rPr>
                <a:t>Frag 1</a:t>
              </a:r>
              <a:endParaRPr lang="zh-CN" altLang="en-US" sz="1300" dirty="0"/>
            </a:p>
          </p:txBody>
        </p:sp>
        <p:sp>
          <p:nvSpPr>
            <p:cNvPr id="251" name="矩形 250"/>
            <p:cNvSpPr/>
            <p:nvPr/>
          </p:nvSpPr>
          <p:spPr>
            <a:xfrm>
              <a:off x="5380366" y="4394773"/>
              <a:ext cx="507729" cy="167048"/>
            </a:xfrm>
            <a:prstGeom prst="rect">
              <a:avLst/>
            </a:prstGeom>
          </p:spPr>
          <p:txBody>
            <a:bodyPr wrap="none">
              <a:noAutofit/>
            </a:bodyPr>
            <a:lstStyle/>
            <a:p>
              <a:r>
                <a:rPr lang="en-US" altLang="zh-CN" sz="1300" dirty="0" smtClean="0">
                  <a:cs typeface="Times New Roman" panose="02020603050405020304" pitchFamily="18" charset="0"/>
                </a:rPr>
                <a:t>Frag 2</a:t>
              </a:r>
              <a:endParaRPr lang="zh-CN" altLang="en-US" sz="1300" dirty="0"/>
            </a:p>
          </p:txBody>
        </p:sp>
        <p:sp>
          <p:nvSpPr>
            <p:cNvPr id="252" name="矩形 251"/>
            <p:cNvSpPr/>
            <p:nvPr/>
          </p:nvSpPr>
          <p:spPr>
            <a:xfrm>
              <a:off x="6429894" y="4421029"/>
              <a:ext cx="507729" cy="167048"/>
            </a:xfrm>
            <a:prstGeom prst="rect">
              <a:avLst/>
            </a:prstGeom>
          </p:spPr>
          <p:txBody>
            <a:bodyPr wrap="none">
              <a:noAutofit/>
            </a:bodyPr>
            <a:lstStyle/>
            <a:p>
              <a:r>
                <a:rPr lang="en-US" altLang="zh-CN" sz="1300" dirty="0" smtClean="0">
                  <a:cs typeface="Times New Roman" panose="02020603050405020304" pitchFamily="18" charset="0"/>
                </a:rPr>
                <a:t>Frag 3</a:t>
              </a:r>
              <a:endParaRPr lang="zh-CN" altLang="en-US" sz="1300" dirty="0"/>
            </a:p>
          </p:txBody>
        </p:sp>
        <p:sp>
          <p:nvSpPr>
            <p:cNvPr id="253" name="矩形 252"/>
            <p:cNvSpPr/>
            <p:nvPr/>
          </p:nvSpPr>
          <p:spPr>
            <a:xfrm>
              <a:off x="8172400" y="4427814"/>
              <a:ext cx="688009" cy="307777"/>
            </a:xfrm>
            <a:prstGeom prst="rect">
              <a:avLst/>
            </a:prstGeom>
          </p:spPr>
          <p:txBody>
            <a:bodyPr wrap="none">
              <a:normAutofit fontScale="92500" lnSpcReduction="20000"/>
            </a:bodyPr>
            <a:lstStyle/>
            <a:p>
              <a:r>
                <a:rPr lang="en-US" altLang="zh-CN" sz="1400" dirty="0" smtClean="0">
                  <a:cs typeface="Times New Roman" panose="02020603050405020304" pitchFamily="18" charset="0"/>
                </a:rPr>
                <a:t>Frag N</a:t>
              </a:r>
              <a:endParaRPr lang="zh-CN" altLang="en-US" sz="1400" dirty="0"/>
            </a:p>
          </p:txBody>
        </p:sp>
        <p:sp>
          <p:nvSpPr>
            <p:cNvPr id="254" name="矩形 253"/>
            <p:cNvSpPr/>
            <p:nvPr/>
          </p:nvSpPr>
          <p:spPr bwMode="auto">
            <a:xfrm>
              <a:off x="8807887" y="4808352"/>
              <a:ext cx="513874" cy="37232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900" dirty="0" smtClean="0">
                  <a:latin typeface="Times New Roman" pitchFamily="18" charset="0"/>
                </a:rPr>
                <a:t>DATA</a:t>
              </a:r>
              <a:endParaRPr kumimoji="0" lang="en-US" altLang="zh-CN" sz="900" b="0" i="0" u="none" strike="noStrike" cap="none" normalizeH="0" baseline="0" dirty="0" smtClean="0">
                <a:ln>
                  <a:noFill/>
                </a:ln>
                <a:solidFill>
                  <a:schemeClr val="tx1"/>
                </a:solidFill>
                <a:effectLst/>
                <a:latin typeface="Times New Roman" pitchFamily="18" charset="0"/>
              </a:endParaRPr>
            </a:p>
          </p:txBody>
        </p:sp>
        <p:sp>
          <p:nvSpPr>
            <p:cNvPr id="255" name="矩形 254"/>
            <p:cNvSpPr/>
            <p:nvPr/>
          </p:nvSpPr>
          <p:spPr bwMode="auto">
            <a:xfrm>
              <a:off x="3590778" y="4813487"/>
              <a:ext cx="471850" cy="367186"/>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56" name="矩形 255"/>
            <p:cNvSpPr/>
            <p:nvPr/>
          </p:nvSpPr>
          <p:spPr bwMode="auto">
            <a:xfrm>
              <a:off x="4670854" y="4805659"/>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7" name="矩形 256"/>
            <p:cNvSpPr/>
            <p:nvPr/>
          </p:nvSpPr>
          <p:spPr bwMode="auto">
            <a:xfrm>
              <a:off x="5596468" y="4798580"/>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8" name="矩形 257"/>
            <p:cNvSpPr/>
            <p:nvPr/>
          </p:nvSpPr>
          <p:spPr bwMode="auto">
            <a:xfrm>
              <a:off x="6615626" y="4805659"/>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9" name="矩形 258"/>
            <p:cNvSpPr/>
            <p:nvPr/>
          </p:nvSpPr>
          <p:spPr bwMode="auto">
            <a:xfrm>
              <a:off x="8364357" y="4810397"/>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60" name="直接连接符 259"/>
            <p:cNvCxnSpPr/>
            <p:nvPr/>
          </p:nvCxnSpPr>
          <p:spPr bwMode="auto">
            <a:xfrm flipV="1">
              <a:off x="4238891" y="4149080"/>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1" name="直接连接符 260"/>
            <p:cNvCxnSpPr/>
            <p:nvPr/>
          </p:nvCxnSpPr>
          <p:spPr bwMode="auto">
            <a:xfrm flipV="1">
              <a:off x="5178377" y="4165092"/>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4" name="直接连接符 263"/>
            <p:cNvCxnSpPr/>
            <p:nvPr/>
          </p:nvCxnSpPr>
          <p:spPr bwMode="auto">
            <a:xfrm flipV="1">
              <a:off x="6198952" y="4165092"/>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67" name="组合 266"/>
            <p:cNvGrpSpPr/>
            <p:nvPr/>
          </p:nvGrpSpPr>
          <p:grpSpPr>
            <a:xfrm>
              <a:off x="4238198" y="1676979"/>
              <a:ext cx="230351" cy="3120307"/>
              <a:chOff x="2541394" y="1465039"/>
              <a:chExt cx="283668" cy="2107334"/>
            </a:xfrm>
          </p:grpSpPr>
          <p:cxnSp>
            <p:nvCxnSpPr>
              <p:cNvPr id="268" name="直接连接符 267"/>
              <p:cNvCxnSpPr/>
              <p:nvPr/>
            </p:nvCxnSpPr>
            <p:spPr bwMode="auto">
              <a:xfrm>
                <a:off x="2549886" y="1465039"/>
                <a:ext cx="275176"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9" name="直接连接符 268"/>
              <p:cNvCxnSpPr/>
              <p:nvPr/>
            </p:nvCxnSpPr>
            <p:spPr bwMode="auto">
              <a:xfrm flipH="1">
                <a:off x="2541394" y="1465039"/>
                <a:ext cx="267839" cy="2106638"/>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71" name="文本框 270"/>
            <p:cNvSpPr txBox="1"/>
            <p:nvPr/>
          </p:nvSpPr>
          <p:spPr>
            <a:xfrm>
              <a:off x="-37264" y="4797472"/>
              <a:ext cx="1135247" cy="276999"/>
            </a:xfrm>
            <a:prstGeom prst="rect">
              <a:avLst/>
            </a:prstGeom>
            <a:noFill/>
          </p:spPr>
          <p:txBody>
            <a:bodyPr wrap="none" rtlCol="0">
              <a:normAutofit fontScale="92500" lnSpcReduction="20000"/>
            </a:bodyPr>
            <a:lstStyle/>
            <a:p>
              <a:r>
                <a:rPr lang="en-US" altLang="zh-CN" dirty="0" smtClean="0"/>
                <a:t>3</a:t>
              </a:r>
              <a:r>
                <a:rPr lang="en-US" altLang="zh-CN" baseline="30000" dirty="0"/>
                <a:t>r</a:t>
              </a:r>
              <a:r>
                <a:rPr lang="en-US" altLang="zh-CN" baseline="30000" dirty="0" smtClean="0"/>
                <a:t>d</a:t>
              </a:r>
              <a:r>
                <a:rPr lang="en-US" altLang="zh-CN" dirty="0" smtClean="0"/>
                <a:t> ranging pair</a:t>
              </a:r>
              <a:endParaRPr lang="zh-CN" altLang="en-US" dirty="0"/>
            </a:p>
          </p:txBody>
        </p:sp>
        <p:sp>
          <p:nvSpPr>
            <p:cNvPr id="272" name="文本框 271"/>
            <p:cNvSpPr txBox="1"/>
            <p:nvPr/>
          </p:nvSpPr>
          <p:spPr>
            <a:xfrm>
              <a:off x="18347" y="4520287"/>
              <a:ext cx="1339289" cy="285371"/>
            </a:xfrm>
            <a:prstGeom prst="rect">
              <a:avLst/>
            </a:prstGeom>
            <a:noFill/>
          </p:spPr>
          <p:txBody>
            <a:bodyPr wrap="square" rtlCol="0">
              <a:normAutofit fontScale="92500" lnSpcReduction="10000"/>
            </a:bodyPr>
            <a:lstStyle/>
            <a:p>
              <a:r>
                <a:rPr lang="en-US" altLang="zh-CN" dirty="0" smtClean="0"/>
                <a:t>NB CH j</a:t>
              </a:r>
              <a:endParaRPr lang="zh-CN" altLang="en-US" dirty="0"/>
            </a:p>
          </p:txBody>
        </p:sp>
        <p:cxnSp>
          <p:nvCxnSpPr>
            <p:cNvPr id="275" name="直接连接符 274"/>
            <p:cNvCxnSpPr/>
            <p:nvPr/>
          </p:nvCxnSpPr>
          <p:spPr bwMode="auto">
            <a:xfrm flipV="1">
              <a:off x="6188963" y="2868948"/>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 name="直接连接符 275"/>
            <p:cNvCxnSpPr/>
            <p:nvPr/>
          </p:nvCxnSpPr>
          <p:spPr bwMode="auto">
            <a:xfrm flipV="1">
              <a:off x="6179521" y="1539966"/>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7" name="直接连接符 276"/>
            <p:cNvCxnSpPr/>
            <p:nvPr/>
          </p:nvCxnSpPr>
          <p:spPr bwMode="auto">
            <a:xfrm flipV="1">
              <a:off x="7956376" y="4140226"/>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7" name="组合 96"/>
            <p:cNvGrpSpPr/>
            <p:nvPr/>
          </p:nvGrpSpPr>
          <p:grpSpPr>
            <a:xfrm>
              <a:off x="3244700" y="1684987"/>
              <a:ext cx="225706" cy="1824738"/>
              <a:chOff x="2542804" y="1465039"/>
              <a:chExt cx="282258" cy="2107334"/>
            </a:xfrm>
          </p:grpSpPr>
          <p:cxnSp>
            <p:nvCxnSpPr>
              <p:cNvPr id="98" name="直接连接符 97"/>
              <p:cNvCxnSpPr/>
              <p:nvPr/>
            </p:nvCxnSpPr>
            <p:spPr bwMode="auto">
              <a:xfrm>
                <a:off x="2549886" y="1465039"/>
                <a:ext cx="275176"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直接连接符 98"/>
              <p:cNvCxnSpPr/>
              <p:nvPr/>
            </p:nvCxnSpPr>
            <p:spPr bwMode="auto">
              <a:xfrm flipH="1">
                <a:off x="2542804" y="1465039"/>
                <a:ext cx="266428"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组合 99"/>
            <p:cNvGrpSpPr/>
            <p:nvPr/>
          </p:nvGrpSpPr>
          <p:grpSpPr>
            <a:xfrm>
              <a:off x="6199542" y="1668314"/>
              <a:ext cx="230351" cy="3120307"/>
              <a:chOff x="2541394" y="1465039"/>
              <a:chExt cx="283668" cy="2107334"/>
            </a:xfrm>
          </p:grpSpPr>
          <p:cxnSp>
            <p:nvCxnSpPr>
              <p:cNvPr id="101" name="直接连接符 100"/>
              <p:cNvCxnSpPr/>
              <p:nvPr/>
            </p:nvCxnSpPr>
            <p:spPr bwMode="auto">
              <a:xfrm>
                <a:off x="2549886" y="1465039"/>
                <a:ext cx="275176"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接连接符 101"/>
              <p:cNvCxnSpPr/>
              <p:nvPr/>
            </p:nvCxnSpPr>
            <p:spPr bwMode="auto">
              <a:xfrm flipH="1">
                <a:off x="2541394" y="1465039"/>
                <a:ext cx="267839" cy="2106638"/>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3" name="文本框 102"/>
            <p:cNvSpPr txBox="1"/>
            <p:nvPr/>
          </p:nvSpPr>
          <p:spPr>
            <a:xfrm>
              <a:off x="5148865" y="2588961"/>
              <a:ext cx="648072" cy="461665"/>
            </a:xfrm>
            <a:prstGeom prst="rect">
              <a:avLst/>
            </a:prstGeom>
            <a:noFill/>
          </p:spPr>
          <p:txBody>
            <a:bodyPr wrap="square" rtlCol="0">
              <a:normAutofit fontScale="92500" lnSpcReduction="10000"/>
            </a:bodyPr>
            <a:lstStyle/>
            <a:p>
              <a:r>
                <a:rPr lang="en-US" altLang="zh-CN" sz="2400" b="1" dirty="0" smtClean="0">
                  <a:solidFill>
                    <a:srgbClr val="C00000"/>
                  </a:solidFill>
                </a:rPr>
                <a:t>…</a:t>
              </a:r>
              <a:endParaRPr lang="zh-CN" altLang="en-US" sz="2400" b="1" dirty="0">
                <a:solidFill>
                  <a:srgbClr val="C00000"/>
                </a:solidFill>
              </a:endParaRPr>
            </a:p>
          </p:txBody>
        </p:sp>
        <p:cxnSp>
          <p:nvCxnSpPr>
            <p:cNvPr id="8" name="直接箭头连接符 7"/>
            <p:cNvCxnSpPr/>
            <p:nvPr/>
          </p:nvCxnSpPr>
          <p:spPr bwMode="auto">
            <a:xfrm>
              <a:off x="2293565" y="1622028"/>
              <a:ext cx="94892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文本框 8"/>
            <p:cNvSpPr txBox="1"/>
            <p:nvPr/>
          </p:nvSpPr>
          <p:spPr>
            <a:xfrm>
              <a:off x="2549249" y="1353383"/>
              <a:ext cx="502286" cy="278857"/>
            </a:xfrm>
            <a:prstGeom prst="rect">
              <a:avLst/>
            </a:prstGeom>
            <a:noFill/>
          </p:spPr>
          <p:txBody>
            <a:bodyPr wrap="square" rtlCol="0">
              <a:normAutofit fontScale="92500" lnSpcReduction="20000"/>
            </a:bodyPr>
            <a:lstStyle/>
            <a:p>
              <a:r>
                <a:rPr lang="en-US" altLang="zh-CN" dirty="0" smtClean="0"/>
                <a:t>1ms</a:t>
              </a:r>
              <a:endParaRPr lang="zh-CN" altLang="en-US" dirty="0"/>
            </a:p>
          </p:txBody>
        </p:sp>
        <p:cxnSp>
          <p:nvCxnSpPr>
            <p:cNvPr id="123" name="直接箭头连接符 122"/>
            <p:cNvCxnSpPr/>
            <p:nvPr/>
          </p:nvCxnSpPr>
          <p:spPr bwMode="auto">
            <a:xfrm>
              <a:off x="2310685" y="2933881"/>
              <a:ext cx="94892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2" name="文本框 131"/>
            <p:cNvSpPr txBox="1"/>
            <p:nvPr/>
          </p:nvSpPr>
          <p:spPr>
            <a:xfrm>
              <a:off x="2566369" y="2665236"/>
              <a:ext cx="502286" cy="278857"/>
            </a:xfrm>
            <a:prstGeom prst="rect">
              <a:avLst/>
            </a:prstGeom>
            <a:noFill/>
          </p:spPr>
          <p:txBody>
            <a:bodyPr wrap="square" rtlCol="0">
              <a:normAutofit fontScale="92500" lnSpcReduction="20000"/>
            </a:bodyPr>
            <a:lstStyle/>
            <a:p>
              <a:r>
                <a:rPr lang="en-US" altLang="zh-CN" dirty="0" smtClean="0"/>
                <a:t>1ms</a:t>
              </a:r>
              <a:endParaRPr lang="zh-CN" altLang="en-US" dirty="0"/>
            </a:p>
          </p:txBody>
        </p:sp>
        <p:cxnSp>
          <p:nvCxnSpPr>
            <p:cNvPr id="133" name="直接箭头连接符 132"/>
            <p:cNvCxnSpPr/>
            <p:nvPr/>
          </p:nvCxnSpPr>
          <p:spPr bwMode="auto">
            <a:xfrm>
              <a:off x="4241235" y="4254232"/>
              <a:ext cx="94892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文本框 134"/>
            <p:cNvSpPr txBox="1"/>
            <p:nvPr/>
          </p:nvSpPr>
          <p:spPr>
            <a:xfrm>
              <a:off x="4496919" y="3985587"/>
              <a:ext cx="502286" cy="278857"/>
            </a:xfrm>
            <a:prstGeom prst="rect">
              <a:avLst/>
            </a:prstGeom>
            <a:noFill/>
          </p:spPr>
          <p:txBody>
            <a:bodyPr wrap="square" rtlCol="0">
              <a:normAutofit fontScale="92500" lnSpcReduction="20000"/>
            </a:bodyPr>
            <a:lstStyle/>
            <a:p>
              <a:r>
                <a:rPr lang="en-US" altLang="zh-CN" dirty="0" smtClean="0"/>
                <a:t>1ms</a:t>
              </a:r>
              <a:endParaRPr lang="zh-CN" altLang="en-US" dirty="0"/>
            </a:p>
          </p:txBody>
        </p:sp>
      </p:grpSp>
    </p:spTree>
    <p:extLst>
      <p:ext uri="{BB962C8B-B14F-4D97-AF65-F5344CB8AC3E}">
        <p14:creationId xmlns:p14="http://schemas.microsoft.com/office/powerpoint/2010/main" val="2716014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6</a:t>
            </a:fld>
            <a:endParaRPr lang="en-US" altLang="en-US"/>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Summary of Related Techniques</a:t>
            </a:r>
            <a:endParaRPr lang="en-US" altLang="en-US" sz="3200" dirty="0"/>
          </a:p>
        </p:txBody>
      </p:sp>
      <p:graphicFrame>
        <p:nvGraphicFramePr>
          <p:cNvPr id="6" name="表格 5"/>
          <p:cNvGraphicFramePr>
            <a:graphicFrameLocks noGrp="1"/>
          </p:cNvGraphicFramePr>
          <p:nvPr>
            <p:extLst>
              <p:ext uri="{D42A27DB-BD31-4B8C-83A1-F6EECF244321}">
                <p14:modId xmlns:p14="http://schemas.microsoft.com/office/powerpoint/2010/main" val="1203590255"/>
              </p:ext>
            </p:extLst>
          </p:nvPr>
        </p:nvGraphicFramePr>
        <p:xfrm>
          <a:off x="973694" y="1479294"/>
          <a:ext cx="7486738" cy="3937000"/>
        </p:xfrm>
        <a:graphic>
          <a:graphicData uri="http://schemas.openxmlformats.org/drawingml/2006/table">
            <a:tbl>
              <a:tblPr firstRow="1" bandRow="1">
                <a:tableStyleId>{5C22544A-7EE6-4342-B048-85BDC9FD1C3A}</a:tableStyleId>
              </a:tblPr>
              <a:tblGrid>
                <a:gridCol w="1217718"/>
                <a:gridCol w="1251213"/>
                <a:gridCol w="1707535"/>
                <a:gridCol w="792088"/>
                <a:gridCol w="720080"/>
                <a:gridCol w="1798104"/>
              </a:tblGrid>
              <a:tr h="370840">
                <a:tc>
                  <a:txBody>
                    <a:bodyPr/>
                    <a:lstStyle/>
                    <a:p>
                      <a:r>
                        <a:rPr lang="en-US" altLang="zh-CN" sz="1400" dirty="0" smtClean="0"/>
                        <a:t>Technique</a:t>
                      </a:r>
                      <a:endParaRPr lang="zh-CN" altLang="en-US" sz="1400" dirty="0"/>
                    </a:p>
                  </a:txBody>
                  <a:tcPr/>
                </a:tc>
                <a:tc>
                  <a:txBody>
                    <a:bodyPr/>
                    <a:lstStyle/>
                    <a:p>
                      <a:r>
                        <a:rPr lang="en-US" altLang="zh-CN" sz="1400" dirty="0" smtClean="0"/>
                        <a:t>Method</a:t>
                      </a:r>
                      <a:endParaRPr lang="zh-CN" altLang="en-US" sz="1400" dirty="0"/>
                    </a:p>
                  </a:txBody>
                  <a:tcPr/>
                </a:tc>
                <a:tc>
                  <a:txBody>
                    <a:bodyPr/>
                    <a:lstStyle/>
                    <a:p>
                      <a:r>
                        <a:rPr lang="en-US" altLang="zh-CN" sz="1400" dirty="0" smtClean="0"/>
                        <a:t>Principle</a:t>
                      </a:r>
                      <a:endParaRPr lang="zh-CN" altLang="en-US" sz="1400" dirty="0"/>
                    </a:p>
                  </a:txBody>
                  <a:tcPr/>
                </a:tc>
                <a:tc>
                  <a:txBody>
                    <a:bodyPr/>
                    <a:lstStyle/>
                    <a:p>
                      <a:r>
                        <a:rPr lang="en-US" altLang="zh-CN" sz="1400" dirty="0" smtClean="0"/>
                        <a:t>Cat A</a:t>
                      </a:r>
                      <a:endParaRPr lang="zh-CN" altLang="en-US" sz="1400" dirty="0"/>
                    </a:p>
                  </a:txBody>
                  <a:tcPr/>
                </a:tc>
                <a:tc>
                  <a:txBody>
                    <a:bodyPr/>
                    <a:lstStyle/>
                    <a:p>
                      <a:r>
                        <a:rPr lang="en-US" altLang="zh-CN" sz="1400" dirty="0" smtClean="0"/>
                        <a:t>Cat B</a:t>
                      </a:r>
                      <a:endParaRPr lang="zh-CN" altLang="en-US" sz="1400" dirty="0"/>
                    </a:p>
                  </a:txBody>
                  <a:tcPr/>
                </a:tc>
                <a:tc>
                  <a:txBody>
                    <a:bodyPr/>
                    <a:lstStyle/>
                    <a:p>
                      <a:r>
                        <a:rPr lang="en-US" altLang="zh-CN" sz="1400" dirty="0" smtClean="0"/>
                        <a:t>Requirement</a:t>
                      </a:r>
                      <a:endParaRPr lang="zh-CN" altLang="en-US" sz="1400" dirty="0"/>
                    </a:p>
                  </a:txBody>
                  <a:tcPr/>
                </a:tc>
              </a:tr>
              <a:tr h="370840">
                <a:tc>
                  <a:txBody>
                    <a:bodyPr/>
                    <a:lstStyle/>
                    <a:p>
                      <a:r>
                        <a:rPr lang="en-US" altLang="zh-CN" sz="1400" dirty="0" smtClean="0"/>
                        <a:t>Time reversal-based [5]</a:t>
                      </a:r>
                      <a:endParaRPr lang="zh-CN" altLang="en-US" sz="1400" dirty="0"/>
                    </a:p>
                  </a:txBody>
                  <a:tcPr/>
                </a:tc>
                <a:tc>
                  <a:txBody>
                    <a:bodyPr/>
                    <a:lstStyle/>
                    <a:p>
                      <a:r>
                        <a:rPr lang="en-US" altLang="zh-CN" sz="1400" dirty="0" smtClean="0"/>
                        <a:t>Interference</a:t>
                      </a:r>
                      <a:r>
                        <a:rPr lang="en-US" altLang="zh-CN" sz="1400" baseline="0" dirty="0" smtClean="0"/>
                        <a:t> Detection</a:t>
                      </a:r>
                      <a:endParaRPr lang="zh-CN" altLang="en-US" sz="1400" dirty="0"/>
                    </a:p>
                  </a:txBody>
                  <a:tcPr/>
                </a:tc>
                <a:tc>
                  <a:txBody>
                    <a:bodyPr/>
                    <a:lstStyle/>
                    <a:p>
                      <a:r>
                        <a:rPr lang="en-US" altLang="zh-CN" sz="1400" dirty="0" smtClean="0"/>
                        <a:t>Detect interference and discard bad ranging measurement</a:t>
                      </a:r>
                      <a:endParaRPr lang="zh-CN" altLang="en-US" sz="1400" dirty="0"/>
                    </a:p>
                  </a:txBody>
                  <a:tcPr/>
                </a:tc>
                <a:tc>
                  <a:txBody>
                    <a:bodyPr/>
                    <a:lstStyle/>
                    <a:p>
                      <a:r>
                        <a:rPr lang="zh-CN" altLang="en-US" sz="2000" dirty="0" smtClean="0"/>
                        <a:t>✔</a:t>
                      </a:r>
                      <a:endParaRPr lang="zh-CN" altLang="en-US" sz="2000" dirty="0"/>
                    </a:p>
                  </a:txBody>
                  <a:tcPr/>
                </a:tc>
                <a:tc>
                  <a:txBody>
                    <a:bodyPr/>
                    <a:lstStyle/>
                    <a:p>
                      <a:r>
                        <a:rPr lang="zh-CN" altLang="en-US" sz="2000" dirty="0" smtClean="0"/>
                        <a:t>✔</a:t>
                      </a:r>
                    </a:p>
                    <a:p>
                      <a:endParaRPr lang="zh-CN" altLang="en-US" sz="1400" dirty="0"/>
                    </a:p>
                  </a:txBody>
                  <a:tcPr/>
                </a:tc>
                <a:tc>
                  <a:txBody>
                    <a:bodyPr/>
                    <a:lstStyle/>
                    <a:p>
                      <a:r>
                        <a:rPr lang="en-US" altLang="zh-CN" sz="1400" dirty="0" smtClean="0"/>
                        <a:t>Time</a:t>
                      </a:r>
                      <a:r>
                        <a:rPr lang="en-US" altLang="zh-CN" sz="1400" baseline="0" dirty="0" smtClean="0"/>
                        <a:t> reversal operation </a:t>
                      </a:r>
                      <a:endParaRPr lang="zh-CN" altLang="en-US" sz="1400" dirty="0"/>
                    </a:p>
                  </a:txBody>
                  <a:tcPr/>
                </a:tc>
              </a:tr>
              <a:tr h="370840">
                <a:tc>
                  <a:txBody>
                    <a:bodyPr/>
                    <a:lstStyle/>
                    <a:p>
                      <a:r>
                        <a:rPr lang="en-US" altLang="zh-CN" sz="1400" dirty="0" smtClean="0"/>
                        <a:t>CCA [4]</a:t>
                      </a:r>
                      <a:endParaRPr lang="zh-CN" altLang="en-US" sz="1400" dirty="0"/>
                    </a:p>
                  </a:txBody>
                  <a:tcPr/>
                </a:tc>
                <a:tc>
                  <a:txBody>
                    <a:bodyPr/>
                    <a:lstStyle/>
                    <a:p>
                      <a:r>
                        <a:rPr lang="en-US" altLang="zh-CN" sz="1400" dirty="0" smtClean="0"/>
                        <a:t>Interference</a:t>
                      </a:r>
                      <a:r>
                        <a:rPr lang="en-US" altLang="zh-CN" sz="1400" baseline="0" dirty="0" smtClean="0"/>
                        <a:t> avoidance</a:t>
                      </a:r>
                      <a:endParaRPr lang="zh-CN" altLang="en-US" sz="1400" dirty="0"/>
                    </a:p>
                  </a:txBody>
                  <a:tcPr/>
                </a:tc>
                <a:tc>
                  <a:txBody>
                    <a:bodyPr/>
                    <a:lstStyle/>
                    <a:p>
                      <a:r>
                        <a:rPr lang="en-US" altLang="zh-CN" sz="1400" dirty="0" smtClean="0"/>
                        <a:t>Listen before talk/clear</a:t>
                      </a:r>
                      <a:r>
                        <a:rPr lang="en-US" altLang="zh-CN" sz="1400" baseline="0" dirty="0" smtClean="0"/>
                        <a:t> channel assessment before transmission </a:t>
                      </a:r>
                      <a:r>
                        <a:rPr lang="en-US" altLang="zh-CN" sz="1400" dirty="0" smtClean="0"/>
                        <a:t> </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chemeClr val="dk1"/>
                          </a:solidFill>
                          <a:latin typeface="+mn-lt"/>
                          <a:ea typeface="+mn-ea"/>
                          <a:cs typeface="+mn-cs"/>
                        </a:rPr>
                        <a:t>✔</a:t>
                      </a:r>
                    </a:p>
                    <a:p>
                      <a:endParaRPr lang="zh-CN" altLang="en-US" sz="1400" dirty="0"/>
                    </a:p>
                  </a:txBody>
                  <a:tcPr/>
                </a:tc>
                <a:tc>
                  <a:txBody>
                    <a:bodyPr/>
                    <a:lstStyle/>
                    <a:p>
                      <a:r>
                        <a:rPr lang="en-US" altLang="zh-CN" sz="2000" dirty="0" smtClean="0"/>
                        <a:t>✘</a:t>
                      </a:r>
                      <a:endParaRPr lang="zh-CN" altLang="en-US" sz="2000" dirty="0"/>
                    </a:p>
                  </a:txBody>
                  <a:tcPr/>
                </a:tc>
                <a:tc>
                  <a:txBody>
                    <a:bodyPr/>
                    <a:lstStyle/>
                    <a:p>
                      <a:r>
                        <a:rPr lang="en-US" altLang="zh-CN" sz="1400" dirty="0" smtClean="0"/>
                        <a:t>CCA support</a:t>
                      </a:r>
                      <a:endParaRPr lang="zh-CN" altLang="en-US" sz="1400" dirty="0"/>
                    </a:p>
                  </a:txBody>
                  <a:tcPr/>
                </a:tc>
              </a:tr>
              <a:tr h="370840">
                <a:tc>
                  <a:txBody>
                    <a:bodyPr/>
                    <a:lstStyle/>
                    <a:p>
                      <a:r>
                        <a:rPr lang="en-US" altLang="zh-CN" sz="1400" dirty="0" smtClean="0"/>
                        <a:t>Mirror</a:t>
                      </a:r>
                      <a:r>
                        <a:rPr lang="en-US" altLang="zh-CN" sz="1400" baseline="0" dirty="0" smtClean="0"/>
                        <a:t> channel [6-8]</a:t>
                      </a:r>
                      <a:endParaRPr lang="zh-CN" altLang="en-US" sz="1400" dirty="0"/>
                    </a:p>
                  </a:txBody>
                  <a:tcPr/>
                </a:tc>
                <a:tc>
                  <a:txBody>
                    <a:bodyPr/>
                    <a:lstStyle/>
                    <a:p>
                      <a:r>
                        <a:rPr lang="en-US" altLang="zh-CN" sz="1400" dirty="0" smtClean="0"/>
                        <a:t>NB assisted </a:t>
                      </a:r>
                      <a:endParaRPr lang="zh-CN" altLang="en-US" sz="1400" dirty="0"/>
                    </a:p>
                  </a:txBody>
                  <a:tcPr/>
                </a:tc>
                <a:tc>
                  <a:txBody>
                    <a:bodyPr/>
                    <a:lstStyle/>
                    <a:p>
                      <a:r>
                        <a:rPr lang="en-US" altLang="zh-CN" sz="1400" dirty="0" smtClean="0"/>
                        <a:t>Channel access on NB</a:t>
                      </a:r>
                      <a:endParaRPr lang="zh-CN" altLang="en-US" sz="1400" dirty="0"/>
                    </a:p>
                  </a:txBody>
                  <a:tcPr/>
                </a:tc>
                <a:tc>
                  <a:txBody>
                    <a:bodyPr/>
                    <a:lstStyle/>
                    <a:p>
                      <a:r>
                        <a:rPr lang="en-US" altLang="zh-CN" sz="2000" dirty="0" smtClean="0"/>
                        <a:t>✘</a:t>
                      </a:r>
                      <a:endParaRPr lang="zh-CN"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chemeClr val="dk1"/>
                          </a:solidFill>
                          <a:latin typeface="+mn-lt"/>
                          <a:ea typeface="+mn-ea"/>
                          <a:cs typeface="+mn-cs"/>
                        </a:rPr>
                        <a:t>✔</a:t>
                      </a:r>
                    </a:p>
                  </a:txBody>
                  <a:tcPr/>
                </a:tc>
                <a:tc>
                  <a:txBody>
                    <a:bodyPr/>
                    <a:lstStyle/>
                    <a:p>
                      <a:r>
                        <a:rPr lang="en-US" altLang="zh-CN" sz="1400" dirty="0" smtClean="0"/>
                        <a:t>Extra NB</a:t>
                      </a:r>
                      <a:r>
                        <a:rPr lang="en-US" altLang="zh-CN" sz="1400" baseline="0" dirty="0" smtClean="0"/>
                        <a:t> transmission over a </a:t>
                      </a:r>
                      <a:r>
                        <a:rPr lang="en-US" altLang="zh-CN" sz="1400" dirty="0" smtClean="0"/>
                        <a:t>common</a:t>
                      </a:r>
                      <a:r>
                        <a:rPr lang="en-US" altLang="zh-CN" sz="1400" baseline="0" dirty="0" smtClean="0"/>
                        <a:t> channel</a:t>
                      </a:r>
                      <a:r>
                        <a:rPr lang="en-US" altLang="zh-CN" sz="1400" dirty="0" smtClean="0"/>
                        <a:t> </a:t>
                      </a:r>
                      <a:r>
                        <a:rPr lang="en-US" altLang="zh-CN" sz="1400" baseline="0" dirty="0" smtClean="0"/>
                        <a:t>during UWB ranging</a:t>
                      </a:r>
                      <a:endParaRPr lang="zh-CN" altLang="en-US" sz="1400" dirty="0"/>
                    </a:p>
                  </a:txBody>
                  <a:tcPr/>
                </a:tc>
              </a:tr>
              <a:tr h="370840">
                <a:tc>
                  <a:txBody>
                    <a:bodyPr/>
                    <a:lstStyle/>
                    <a:p>
                      <a:r>
                        <a:rPr lang="en-US" altLang="zh-CN" sz="1400" b="0" dirty="0" smtClean="0">
                          <a:solidFill>
                            <a:schemeClr val="tx1"/>
                          </a:solidFill>
                        </a:rPr>
                        <a:t>Time Hopping</a:t>
                      </a:r>
                      <a:endParaRPr lang="zh-CN" altLang="en-US" sz="1400" b="0" dirty="0">
                        <a:solidFill>
                          <a:schemeClr val="tx1"/>
                        </a:solidFill>
                      </a:endParaRPr>
                    </a:p>
                  </a:txBody>
                  <a:tcPr/>
                </a:tc>
                <a:tc>
                  <a:txBody>
                    <a:bodyPr/>
                    <a:lstStyle/>
                    <a:p>
                      <a:r>
                        <a:rPr lang="en-US" altLang="zh-CN" sz="1400" dirty="0" smtClean="0"/>
                        <a:t>Interference </a:t>
                      </a:r>
                    </a:p>
                    <a:p>
                      <a:r>
                        <a:rPr lang="en-US" altLang="zh-CN" sz="1400" dirty="0" smtClean="0"/>
                        <a:t>mitigation</a:t>
                      </a:r>
                      <a:endParaRPr lang="zh-CN" altLang="en-US" sz="1400" dirty="0"/>
                    </a:p>
                  </a:txBody>
                  <a:tcPr/>
                </a:tc>
                <a:tc>
                  <a:txBody>
                    <a:bodyPr/>
                    <a:lstStyle/>
                    <a:p>
                      <a:r>
                        <a:rPr lang="en-US" altLang="zh-CN" sz="1400" dirty="0" smtClean="0"/>
                        <a:t>Mitigate interference via randomization</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chemeClr val="dk1"/>
                          </a:solidFill>
                          <a:latin typeface="+mn-lt"/>
                          <a:ea typeface="+mn-ea"/>
                          <a:cs typeface="+mn-cs"/>
                        </a:rPr>
                        <a:t>✔</a:t>
                      </a:r>
                    </a:p>
                    <a:p>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chemeClr val="dk1"/>
                          </a:solidFill>
                          <a:latin typeface="+mn-lt"/>
                          <a:ea typeface="+mn-ea"/>
                          <a:cs typeface="+mn-cs"/>
                        </a:rPr>
                        <a:t>✔</a:t>
                      </a:r>
                    </a:p>
                    <a:p>
                      <a:endParaRPr lang="zh-CN" altLang="en-US" sz="1400" dirty="0"/>
                    </a:p>
                  </a:txBody>
                  <a:tcPr/>
                </a:tc>
                <a:tc>
                  <a:txBody>
                    <a:bodyPr/>
                    <a:lstStyle/>
                    <a:p>
                      <a:r>
                        <a:rPr lang="en-US" altLang="zh-CN" sz="1400" dirty="0" smtClean="0"/>
                        <a:t>Hopping</a:t>
                      </a:r>
                      <a:r>
                        <a:rPr lang="en-US" altLang="zh-CN" sz="1400" baseline="0" dirty="0" smtClean="0"/>
                        <a:t> function</a:t>
                      </a:r>
                      <a:endParaRPr lang="zh-CN" altLang="en-US" sz="1400" dirty="0"/>
                    </a:p>
                  </a:txBody>
                  <a:tcPr/>
                </a:tc>
              </a:tr>
            </a:tbl>
          </a:graphicData>
        </a:graphic>
      </p:graphicFrame>
    </p:spTree>
    <p:extLst>
      <p:ext uri="{BB962C8B-B14F-4D97-AF65-F5344CB8AC3E}">
        <p14:creationId xmlns:p14="http://schemas.microsoft.com/office/powerpoint/2010/main" val="1786973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7</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Time Hopping for MMS-UWB</a:t>
            </a:r>
            <a:endParaRPr lang="en-US" altLang="en-US" sz="3200" dirty="0"/>
          </a:p>
        </p:txBody>
      </p:sp>
      <p:sp>
        <p:nvSpPr>
          <p:cNvPr id="8" name="矩形 7"/>
          <p:cNvSpPr/>
          <p:nvPr/>
        </p:nvSpPr>
        <p:spPr bwMode="auto">
          <a:xfrm>
            <a:off x="1866117" y="1945224"/>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3522301" y="1945224"/>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连接符 9"/>
          <p:cNvCxnSpPr/>
          <p:nvPr/>
        </p:nvCxnSpPr>
        <p:spPr bwMode="auto">
          <a:xfrm>
            <a:off x="281439" y="2701518"/>
            <a:ext cx="861902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矩形 10"/>
          <p:cNvSpPr/>
          <p:nvPr/>
        </p:nvSpPr>
        <p:spPr bwMode="auto">
          <a:xfrm>
            <a:off x="5178485" y="1930147"/>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2" name="曲线连接符 11"/>
          <p:cNvCxnSpPr/>
          <p:nvPr/>
        </p:nvCxnSpPr>
        <p:spPr bwMode="auto">
          <a:xfrm rot="3480000">
            <a:off x="6187691" y="2638165"/>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矩形 12"/>
          <p:cNvSpPr/>
          <p:nvPr/>
        </p:nvSpPr>
        <p:spPr bwMode="auto">
          <a:xfrm>
            <a:off x="7383088" y="1930147"/>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矩形 13"/>
          <p:cNvSpPr/>
          <p:nvPr/>
        </p:nvSpPr>
        <p:spPr bwMode="auto">
          <a:xfrm>
            <a:off x="292162" y="2021618"/>
            <a:ext cx="602148" cy="673258"/>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5" name="文本框 14"/>
          <p:cNvSpPr txBox="1"/>
          <p:nvPr/>
        </p:nvSpPr>
        <p:spPr>
          <a:xfrm>
            <a:off x="8610600" y="2736259"/>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16" name="文本框 15"/>
          <p:cNvSpPr txBox="1"/>
          <p:nvPr/>
        </p:nvSpPr>
        <p:spPr>
          <a:xfrm>
            <a:off x="1855547" y="2669213"/>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17" name="文本框 16"/>
          <p:cNvSpPr txBox="1"/>
          <p:nvPr/>
        </p:nvSpPr>
        <p:spPr>
          <a:xfrm>
            <a:off x="3521343" y="2682439"/>
            <a:ext cx="300082" cy="369332"/>
          </a:xfrm>
          <a:prstGeom prst="rect">
            <a:avLst/>
          </a:prstGeom>
          <a:noFill/>
        </p:spPr>
        <p:txBody>
          <a:bodyPr wrap="none" rtlCol="0">
            <a:spAutoFit/>
          </a:bodyPr>
          <a:lstStyle/>
          <a:p>
            <a:r>
              <a:rPr lang="en-US" altLang="zh-CN" sz="1800" b="1" dirty="0" smtClean="0"/>
              <a:t>2</a:t>
            </a:r>
            <a:endParaRPr lang="zh-CN" altLang="en-US" sz="1800" b="1" dirty="0"/>
          </a:p>
        </p:txBody>
      </p:sp>
      <p:sp>
        <p:nvSpPr>
          <p:cNvPr id="18" name="文本框 17"/>
          <p:cNvSpPr txBox="1"/>
          <p:nvPr/>
        </p:nvSpPr>
        <p:spPr>
          <a:xfrm>
            <a:off x="5162717" y="2696260"/>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19" name="文本框 18"/>
          <p:cNvSpPr txBox="1"/>
          <p:nvPr/>
        </p:nvSpPr>
        <p:spPr>
          <a:xfrm>
            <a:off x="7383088" y="2682439"/>
            <a:ext cx="351378" cy="369332"/>
          </a:xfrm>
          <a:prstGeom prst="rect">
            <a:avLst/>
          </a:prstGeom>
          <a:noFill/>
        </p:spPr>
        <p:txBody>
          <a:bodyPr wrap="none" rtlCol="0">
            <a:spAutoFit/>
          </a:bodyPr>
          <a:lstStyle/>
          <a:p>
            <a:r>
              <a:rPr lang="en-US" altLang="zh-CN" sz="1800" b="1" dirty="0" smtClean="0"/>
              <a:t>N</a:t>
            </a:r>
            <a:endParaRPr lang="zh-CN" altLang="en-US" sz="1800" b="1" dirty="0"/>
          </a:p>
        </p:txBody>
      </p:sp>
      <p:sp>
        <p:nvSpPr>
          <p:cNvPr id="20" name="矩形 19"/>
          <p:cNvSpPr/>
          <p:nvPr/>
        </p:nvSpPr>
        <p:spPr>
          <a:xfrm>
            <a:off x="2081649" y="2067869"/>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21" name="矩形 20"/>
          <p:cNvSpPr/>
          <p:nvPr/>
        </p:nvSpPr>
        <p:spPr>
          <a:xfrm>
            <a:off x="3738325" y="2067870"/>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22" name="矩形 21"/>
          <p:cNvSpPr/>
          <p:nvPr/>
        </p:nvSpPr>
        <p:spPr>
          <a:xfrm>
            <a:off x="5394509" y="2076183"/>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23" name="矩形 22"/>
          <p:cNvSpPr/>
          <p:nvPr/>
        </p:nvSpPr>
        <p:spPr>
          <a:xfrm>
            <a:off x="7625038" y="2084523"/>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24" name="直接箭头连接符 23"/>
          <p:cNvCxnSpPr/>
          <p:nvPr/>
        </p:nvCxnSpPr>
        <p:spPr bwMode="auto">
          <a:xfrm>
            <a:off x="930013" y="2355902"/>
            <a:ext cx="902513"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接连接符 31"/>
          <p:cNvCxnSpPr/>
          <p:nvPr/>
        </p:nvCxnSpPr>
        <p:spPr bwMode="auto">
          <a:xfrm flipV="1">
            <a:off x="1866117"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接连接符 32"/>
          <p:cNvCxnSpPr/>
          <p:nvPr/>
        </p:nvCxnSpPr>
        <p:spPr bwMode="auto">
          <a:xfrm flipV="1">
            <a:off x="3522301"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接箭头连接符 33"/>
          <p:cNvCxnSpPr/>
          <p:nvPr/>
        </p:nvCxnSpPr>
        <p:spPr bwMode="auto">
          <a:xfrm>
            <a:off x="1855547" y="1799272"/>
            <a:ext cx="77214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文本框 34"/>
          <p:cNvSpPr txBox="1"/>
          <p:nvPr/>
        </p:nvSpPr>
        <p:spPr>
          <a:xfrm>
            <a:off x="1999563" y="1522273"/>
            <a:ext cx="474810" cy="276999"/>
          </a:xfrm>
          <a:prstGeom prst="rect">
            <a:avLst/>
          </a:prstGeom>
          <a:noFill/>
        </p:spPr>
        <p:txBody>
          <a:bodyPr wrap="none" rtlCol="0">
            <a:spAutoFit/>
          </a:bodyPr>
          <a:lstStyle/>
          <a:p>
            <a:r>
              <a:rPr lang="en-US" altLang="zh-CN" dirty="0" err="1" smtClean="0"/>
              <a:t>Xms</a:t>
            </a:r>
            <a:endParaRPr lang="zh-CN" altLang="en-US" dirty="0"/>
          </a:p>
        </p:txBody>
      </p:sp>
      <p:cxnSp>
        <p:nvCxnSpPr>
          <p:cNvPr id="36" name="直接连接符 35"/>
          <p:cNvCxnSpPr/>
          <p:nvPr/>
        </p:nvCxnSpPr>
        <p:spPr bwMode="auto">
          <a:xfrm flipV="1">
            <a:off x="5178485"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接箭头连接符 43"/>
          <p:cNvCxnSpPr/>
          <p:nvPr/>
        </p:nvCxnSpPr>
        <p:spPr bwMode="auto">
          <a:xfrm flipH="1">
            <a:off x="2442739" y="2731839"/>
            <a:ext cx="1062351" cy="49962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接箭头连接符 44"/>
          <p:cNvCxnSpPr/>
          <p:nvPr/>
        </p:nvCxnSpPr>
        <p:spPr bwMode="auto">
          <a:xfrm>
            <a:off x="4327405" y="2729682"/>
            <a:ext cx="975711" cy="51945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连接符 48"/>
          <p:cNvCxnSpPr/>
          <p:nvPr/>
        </p:nvCxnSpPr>
        <p:spPr bwMode="auto">
          <a:xfrm>
            <a:off x="2426254" y="3262627"/>
            <a:ext cx="0" cy="9353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接连接符 50"/>
          <p:cNvCxnSpPr/>
          <p:nvPr/>
        </p:nvCxnSpPr>
        <p:spPr bwMode="auto">
          <a:xfrm>
            <a:off x="5335181" y="3252220"/>
            <a:ext cx="0" cy="94576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接连接符 52"/>
          <p:cNvCxnSpPr/>
          <p:nvPr/>
        </p:nvCxnSpPr>
        <p:spPr bwMode="auto">
          <a:xfrm>
            <a:off x="2066214" y="4197981"/>
            <a:ext cx="3616327"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矩形 56"/>
          <p:cNvSpPr/>
          <p:nvPr/>
        </p:nvSpPr>
        <p:spPr bwMode="auto">
          <a:xfrm flipH="1">
            <a:off x="2996533" y="3448486"/>
            <a:ext cx="272085" cy="74949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8" name="矩形 67"/>
          <p:cNvSpPr/>
          <p:nvPr/>
        </p:nvSpPr>
        <p:spPr>
          <a:xfrm>
            <a:off x="417200" y="4502706"/>
            <a:ext cx="8464246" cy="1469633"/>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Enlarge the 1ms to (1+X)</a:t>
            </a:r>
            <a:r>
              <a:rPr lang="en-US" altLang="zh-CN" sz="1800" dirty="0" err="1" smtClean="0">
                <a:cs typeface="Times New Roman" panose="02020603050405020304" pitchFamily="18" charset="0"/>
              </a:rPr>
              <a:t>ms</a:t>
            </a:r>
            <a:endParaRPr lang="en-US" altLang="zh-CN" sz="1800" dirty="0">
              <a:cs typeface="Times New Roman" panose="02020603050405020304" pitchFamily="18" charset="0"/>
            </a:endParaRPr>
          </a:p>
          <a:p>
            <a:pPr marL="458788" lvl="1" indent="-28575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Divide </a:t>
            </a:r>
            <a:r>
              <a:rPr lang="en-US" altLang="zh-CN" sz="1800" dirty="0" err="1" smtClean="0">
                <a:cs typeface="Times New Roman" panose="02020603050405020304" pitchFamily="18" charset="0"/>
              </a:rPr>
              <a:t>Xms</a:t>
            </a:r>
            <a:r>
              <a:rPr lang="en-US" altLang="zh-CN" sz="1800" dirty="0" smtClean="0">
                <a:cs typeface="Times New Roman" panose="02020603050405020304" pitchFamily="18" charset="0"/>
              </a:rPr>
              <a:t> into M slots, the UWB fragment hops within M slots</a:t>
            </a:r>
          </a:p>
          <a:p>
            <a:pPr marL="458788" lvl="1" indent="-28575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Reduce to NBA-MMS-UWB [1,2] when X=0</a:t>
            </a:r>
          </a:p>
          <a:p>
            <a:pPr marL="458788" lvl="1" indent="-285750">
              <a:spcAft>
                <a:spcPts val="700"/>
              </a:spcAft>
              <a:buFont typeface="Arial" panose="020B0604020202020204" pitchFamily="34" charset="0"/>
              <a:buChar char="•"/>
            </a:pPr>
            <a:r>
              <a:rPr lang="en-US" altLang="zh-CN" sz="1800" dirty="0" smtClean="0">
                <a:cs typeface="Times New Roman" panose="02020603050405020304" pitchFamily="18" charset="0"/>
              </a:rPr>
              <a:t>Tradeoff </a:t>
            </a:r>
            <a:r>
              <a:rPr lang="en-US" altLang="zh-CN" sz="1800" dirty="0">
                <a:cs typeface="Times New Roman" panose="02020603050405020304" pitchFamily="18" charset="0"/>
              </a:rPr>
              <a:t>between time consumption and collision </a:t>
            </a:r>
            <a:r>
              <a:rPr lang="en-US" altLang="zh-CN" sz="1800" dirty="0" smtClean="0">
                <a:cs typeface="Times New Roman" panose="02020603050405020304" pitchFamily="18" charset="0"/>
              </a:rPr>
              <a:t>rate</a:t>
            </a:r>
          </a:p>
        </p:txBody>
      </p:sp>
      <p:cxnSp>
        <p:nvCxnSpPr>
          <p:cNvPr id="46" name="直接连接符 45"/>
          <p:cNvCxnSpPr/>
          <p:nvPr/>
        </p:nvCxnSpPr>
        <p:spPr bwMode="auto">
          <a:xfrm flipV="1">
            <a:off x="2638261" y="1635822"/>
            <a:ext cx="0" cy="106569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接连接符 46"/>
          <p:cNvCxnSpPr/>
          <p:nvPr/>
        </p:nvCxnSpPr>
        <p:spPr bwMode="auto">
          <a:xfrm flipV="1">
            <a:off x="4311658" y="1635824"/>
            <a:ext cx="0" cy="10506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接箭头连接符 47"/>
          <p:cNvCxnSpPr/>
          <p:nvPr/>
        </p:nvCxnSpPr>
        <p:spPr bwMode="auto">
          <a:xfrm>
            <a:off x="2627691" y="1789896"/>
            <a:ext cx="8840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文本框 51"/>
          <p:cNvSpPr txBox="1"/>
          <p:nvPr/>
        </p:nvSpPr>
        <p:spPr>
          <a:xfrm>
            <a:off x="2825970" y="1519149"/>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54" name="直接箭头连接符 53"/>
          <p:cNvCxnSpPr/>
          <p:nvPr/>
        </p:nvCxnSpPr>
        <p:spPr bwMode="auto">
          <a:xfrm>
            <a:off x="3528944" y="1797670"/>
            <a:ext cx="77214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文本框 54"/>
          <p:cNvSpPr txBox="1"/>
          <p:nvPr/>
        </p:nvSpPr>
        <p:spPr>
          <a:xfrm>
            <a:off x="3672960" y="1520671"/>
            <a:ext cx="474810" cy="276999"/>
          </a:xfrm>
          <a:prstGeom prst="rect">
            <a:avLst/>
          </a:prstGeom>
          <a:noFill/>
        </p:spPr>
        <p:txBody>
          <a:bodyPr wrap="none" rtlCol="0">
            <a:spAutoFit/>
          </a:bodyPr>
          <a:lstStyle/>
          <a:p>
            <a:r>
              <a:rPr lang="en-US" altLang="zh-CN" dirty="0" err="1" smtClean="0"/>
              <a:t>Xms</a:t>
            </a:r>
            <a:endParaRPr lang="zh-CN" altLang="en-US" dirty="0"/>
          </a:p>
        </p:txBody>
      </p:sp>
      <p:cxnSp>
        <p:nvCxnSpPr>
          <p:cNvPr id="56" name="直接箭头连接符 55"/>
          <p:cNvCxnSpPr/>
          <p:nvPr/>
        </p:nvCxnSpPr>
        <p:spPr bwMode="auto">
          <a:xfrm>
            <a:off x="4301088" y="1797670"/>
            <a:ext cx="8840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文本框 57"/>
          <p:cNvSpPr txBox="1"/>
          <p:nvPr/>
        </p:nvSpPr>
        <p:spPr>
          <a:xfrm>
            <a:off x="4499367" y="1517547"/>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63" name="直接连接符 62"/>
          <p:cNvCxnSpPr/>
          <p:nvPr/>
        </p:nvCxnSpPr>
        <p:spPr bwMode="auto">
          <a:xfrm>
            <a:off x="2986943"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接连接符 64"/>
          <p:cNvCxnSpPr/>
          <p:nvPr/>
        </p:nvCxnSpPr>
        <p:spPr bwMode="auto">
          <a:xfrm>
            <a:off x="3563346"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接连接符 68"/>
          <p:cNvCxnSpPr/>
          <p:nvPr/>
        </p:nvCxnSpPr>
        <p:spPr bwMode="auto">
          <a:xfrm>
            <a:off x="4170373"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接连接符 69"/>
          <p:cNvCxnSpPr/>
          <p:nvPr/>
        </p:nvCxnSpPr>
        <p:spPr bwMode="auto">
          <a:xfrm>
            <a:off x="4753678"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矩形 70"/>
          <p:cNvSpPr/>
          <p:nvPr/>
        </p:nvSpPr>
        <p:spPr>
          <a:xfrm>
            <a:off x="2449253" y="3191187"/>
            <a:ext cx="516488" cy="261610"/>
          </a:xfrm>
          <a:prstGeom prst="rect">
            <a:avLst/>
          </a:prstGeom>
        </p:spPr>
        <p:txBody>
          <a:bodyPr wrap="none">
            <a:spAutoFit/>
          </a:bodyPr>
          <a:lstStyle/>
          <a:p>
            <a:r>
              <a:rPr lang="en-US" altLang="zh-CN" sz="1100" dirty="0" smtClean="0">
                <a:cs typeface="Times New Roman" panose="02020603050405020304" pitchFamily="18" charset="0"/>
              </a:rPr>
              <a:t>Slot 1</a:t>
            </a:r>
            <a:endParaRPr lang="zh-CN" altLang="en-US" sz="1100" dirty="0"/>
          </a:p>
        </p:txBody>
      </p:sp>
      <p:sp>
        <p:nvSpPr>
          <p:cNvPr id="72" name="矩形 71"/>
          <p:cNvSpPr/>
          <p:nvPr/>
        </p:nvSpPr>
        <p:spPr>
          <a:xfrm>
            <a:off x="3011600" y="3185091"/>
            <a:ext cx="516488" cy="261610"/>
          </a:xfrm>
          <a:prstGeom prst="rect">
            <a:avLst/>
          </a:prstGeom>
        </p:spPr>
        <p:txBody>
          <a:bodyPr wrap="none">
            <a:spAutoFit/>
          </a:bodyPr>
          <a:lstStyle/>
          <a:p>
            <a:r>
              <a:rPr lang="en-US" altLang="zh-CN" sz="1100" dirty="0" smtClean="0">
                <a:cs typeface="Times New Roman" panose="02020603050405020304" pitchFamily="18" charset="0"/>
              </a:rPr>
              <a:t>Slot 2</a:t>
            </a:r>
            <a:endParaRPr lang="zh-CN" altLang="en-US" sz="1100" dirty="0"/>
          </a:p>
        </p:txBody>
      </p:sp>
      <p:sp>
        <p:nvSpPr>
          <p:cNvPr id="73" name="矩形 72"/>
          <p:cNvSpPr/>
          <p:nvPr/>
        </p:nvSpPr>
        <p:spPr>
          <a:xfrm>
            <a:off x="3616133" y="3187711"/>
            <a:ext cx="516488" cy="261610"/>
          </a:xfrm>
          <a:prstGeom prst="rect">
            <a:avLst/>
          </a:prstGeom>
        </p:spPr>
        <p:txBody>
          <a:bodyPr wrap="none">
            <a:spAutoFit/>
          </a:bodyPr>
          <a:lstStyle/>
          <a:p>
            <a:r>
              <a:rPr lang="en-US" altLang="zh-CN" sz="1100" dirty="0" smtClean="0">
                <a:cs typeface="Times New Roman" panose="02020603050405020304" pitchFamily="18" charset="0"/>
              </a:rPr>
              <a:t>Slot 3</a:t>
            </a:r>
            <a:endParaRPr lang="zh-CN" altLang="en-US" sz="1100" dirty="0"/>
          </a:p>
        </p:txBody>
      </p:sp>
      <p:sp>
        <p:nvSpPr>
          <p:cNvPr id="74" name="矩形 73"/>
          <p:cNvSpPr/>
          <p:nvPr/>
        </p:nvSpPr>
        <p:spPr>
          <a:xfrm>
            <a:off x="4276371" y="3123408"/>
            <a:ext cx="364202" cy="307777"/>
          </a:xfrm>
          <a:prstGeom prst="rect">
            <a:avLst/>
          </a:prstGeom>
        </p:spPr>
        <p:txBody>
          <a:bodyPr wrap="none">
            <a:spAutoFit/>
          </a:bodyPr>
          <a:lstStyle/>
          <a:p>
            <a:r>
              <a:rPr lang="en-US" altLang="zh-CN" sz="1400" dirty="0" smtClean="0">
                <a:cs typeface="Times New Roman" panose="02020603050405020304" pitchFamily="18" charset="0"/>
              </a:rPr>
              <a:t>…</a:t>
            </a:r>
            <a:endParaRPr lang="zh-CN" altLang="en-US" sz="1400" dirty="0"/>
          </a:p>
        </p:txBody>
      </p:sp>
      <p:sp>
        <p:nvSpPr>
          <p:cNvPr id="75" name="矩形 74"/>
          <p:cNvSpPr/>
          <p:nvPr/>
        </p:nvSpPr>
        <p:spPr>
          <a:xfrm>
            <a:off x="4754602" y="3188378"/>
            <a:ext cx="570990" cy="261610"/>
          </a:xfrm>
          <a:prstGeom prst="rect">
            <a:avLst/>
          </a:prstGeom>
        </p:spPr>
        <p:txBody>
          <a:bodyPr wrap="none">
            <a:spAutoFit/>
          </a:bodyPr>
          <a:lstStyle/>
          <a:p>
            <a:r>
              <a:rPr lang="en-US" altLang="zh-CN" sz="1100" dirty="0" smtClean="0">
                <a:cs typeface="Times New Roman" panose="02020603050405020304" pitchFamily="18" charset="0"/>
              </a:rPr>
              <a:t>Slot M</a:t>
            </a:r>
            <a:endParaRPr lang="zh-CN" altLang="en-US" sz="1100" dirty="0"/>
          </a:p>
        </p:txBody>
      </p:sp>
      <p:sp>
        <p:nvSpPr>
          <p:cNvPr id="60" name="文本框 59"/>
          <p:cNvSpPr txBox="1"/>
          <p:nvPr/>
        </p:nvSpPr>
        <p:spPr>
          <a:xfrm>
            <a:off x="217520" y="3446701"/>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p>
        </p:txBody>
      </p:sp>
      <p:sp>
        <p:nvSpPr>
          <p:cNvPr id="61" name="矩形 60"/>
          <p:cNvSpPr/>
          <p:nvPr/>
        </p:nvSpPr>
        <p:spPr bwMode="auto">
          <a:xfrm>
            <a:off x="7871355" y="2693482"/>
            <a:ext cx="625757" cy="68598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1100" dirty="0">
                <a:latin typeface="Times New Roman" pitchFamily="18" charset="0"/>
              </a:rPr>
              <a:t>DATA</a:t>
            </a:r>
            <a:endParaRPr kumimoji="0" lang="en-US" altLang="zh-CN" sz="11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1007461" y="2702942"/>
            <a:ext cx="602148" cy="67652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5096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8</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Time Hopping Function</a:t>
            </a:r>
            <a:endParaRPr lang="en-US" altLang="en-US" sz="3200" dirty="0"/>
          </a:p>
        </p:txBody>
      </p:sp>
      <p:sp>
        <p:nvSpPr>
          <p:cNvPr id="68" name="矩形 67"/>
          <p:cNvSpPr/>
          <p:nvPr/>
        </p:nvSpPr>
        <p:spPr>
          <a:xfrm>
            <a:off x="408864" y="4650330"/>
            <a:ext cx="8267591" cy="1746632"/>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Time hopping function is to generate pseudo-random sequence for each UWB ranging pair:</a:t>
            </a:r>
          </a:p>
          <a:p>
            <a:pPr marL="915988" lvl="2" indent="-285750">
              <a:spcAft>
                <a:spcPts val="700"/>
              </a:spcAft>
              <a:buFont typeface="Arial" panose="020B0604020202020204" pitchFamily="34" charset="0"/>
              <a:buChar char="•"/>
            </a:pPr>
            <a:r>
              <a:rPr lang="en-US" altLang="zh-CN" sz="1800" dirty="0" smtClean="0">
                <a:cs typeface="Times New Roman" panose="02020603050405020304" pitchFamily="18" charset="0"/>
              </a:rPr>
              <a:t>The sequence needs to be known by both the initiator and the responder</a:t>
            </a:r>
          </a:p>
          <a:p>
            <a:pPr marL="915988" lvl="2" indent="-285750">
              <a:spcAft>
                <a:spcPts val="700"/>
              </a:spcAft>
              <a:buFont typeface="Arial" panose="020B0604020202020204" pitchFamily="34" charset="0"/>
              <a:buChar char="•"/>
            </a:pPr>
            <a:r>
              <a:rPr lang="en-US" altLang="zh-CN" sz="1800" dirty="0" smtClean="0">
                <a:cs typeface="Times New Roman" panose="02020603050405020304" pitchFamily="18" charset="0"/>
              </a:rPr>
              <a:t>The sequences for different ranging pairs need to have good cross-correlation</a:t>
            </a:r>
            <a:endParaRPr lang="en-US" altLang="zh-CN" sz="1800" dirty="0">
              <a:cs typeface="Times New Roman" panose="02020603050405020304" pitchFamily="18" charset="0"/>
            </a:endParaRPr>
          </a:p>
          <a:p>
            <a:pPr marL="915988" lvl="2" indent="-285750">
              <a:spcAft>
                <a:spcPts val="700"/>
              </a:spcAft>
              <a:buFont typeface="Arial" panose="020B0604020202020204" pitchFamily="34" charset="0"/>
              <a:buChar char="•"/>
            </a:pPr>
            <a:r>
              <a:rPr lang="en-US" altLang="zh-CN" sz="1800" dirty="0" smtClean="0">
                <a:cs typeface="Times New Roman" panose="02020603050405020304" pitchFamily="18" charset="0"/>
              </a:rPr>
              <a:t>Reuse existing </a:t>
            </a:r>
            <a:r>
              <a:rPr lang="en-US" altLang="zh-CN" sz="1800" dirty="0">
                <a:cs typeface="Times New Roman" panose="02020603050405020304" pitchFamily="18" charset="0"/>
              </a:rPr>
              <a:t>time hopping function in 15.4 or design new </a:t>
            </a:r>
            <a:r>
              <a:rPr lang="en-US" altLang="zh-CN" sz="1800" dirty="0" smtClean="0">
                <a:cs typeface="Times New Roman" panose="02020603050405020304" pitchFamily="18" charset="0"/>
              </a:rPr>
              <a:t>mechanism</a:t>
            </a:r>
            <a:endParaRPr lang="en-US" altLang="zh-CN" sz="1800" dirty="0">
              <a:cs typeface="Times New Roman" panose="02020603050405020304" pitchFamily="18" charset="0"/>
            </a:endParaRPr>
          </a:p>
        </p:txBody>
      </p:sp>
      <p:sp>
        <p:nvSpPr>
          <p:cNvPr id="8" name="矩形 7"/>
          <p:cNvSpPr/>
          <p:nvPr/>
        </p:nvSpPr>
        <p:spPr bwMode="auto">
          <a:xfrm>
            <a:off x="1866117" y="1945224"/>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3522301" y="1945224"/>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连接符 9"/>
          <p:cNvCxnSpPr/>
          <p:nvPr/>
        </p:nvCxnSpPr>
        <p:spPr bwMode="auto">
          <a:xfrm>
            <a:off x="281439" y="2701518"/>
            <a:ext cx="861902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矩形 10"/>
          <p:cNvSpPr/>
          <p:nvPr/>
        </p:nvSpPr>
        <p:spPr bwMode="auto">
          <a:xfrm>
            <a:off x="5178485" y="1930147"/>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2" name="曲线连接符 11"/>
          <p:cNvCxnSpPr/>
          <p:nvPr/>
        </p:nvCxnSpPr>
        <p:spPr bwMode="auto">
          <a:xfrm rot="3480000">
            <a:off x="6187691" y="2638165"/>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矩形 12"/>
          <p:cNvSpPr/>
          <p:nvPr/>
        </p:nvSpPr>
        <p:spPr bwMode="auto">
          <a:xfrm>
            <a:off x="7383088" y="1930147"/>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矩形 13"/>
          <p:cNvSpPr/>
          <p:nvPr/>
        </p:nvSpPr>
        <p:spPr bwMode="auto">
          <a:xfrm>
            <a:off x="292162" y="2021618"/>
            <a:ext cx="602148" cy="673258"/>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5" name="文本框 14"/>
          <p:cNvSpPr txBox="1"/>
          <p:nvPr/>
        </p:nvSpPr>
        <p:spPr>
          <a:xfrm>
            <a:off x="8610600" y="2736259"/>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16" name="文本框 15"/>
          <p:cNvSpPr txBox="1"/>
          <p:nvPr/>
        </p:nvSpPr>
        <p:spPr>
          <a:xfrm>
            <a:off x="1855547" y="2669213"/>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17" name="文本框 16"/>
          <p:cNvSpPr txBox="1"/>
          <p:nvPr/>
        </p:nvSpPr>
        <p:spPr>
          <a:xfrm>
            <a:off x="3521343" y="2682439"/>
            <a:ext cx="300082" cy="369332"/>
          </a:xfrm>
          <a:prstGeom prst="rect">
            <a:avLst/>
          </a:prstGeom>
          <a:noFill/>
        </p:spPr>
        <p:txBody>
          <a:bodyPr wrap="none" rtlCol="0">
            <a:spAutoFit/>
          </a:bodyPr>
          <a:lstStyle/>
          <a:p>
            <a:r>
              <a:rPr lang="en-US" altLang="zh-CN" sz="1800" b="1" dirty="0" smtClean="0"/>
              <a:t>2</a:t>
            </a:r>
            <a:endParaRPr lang="zh-CN" altLang="en-US" sz="1800" b="1" dirty="0"/>
          </a:p>
        </p:txBody>
      </p:sp>
      <p:sp>
        <p:nvSpPr>
          <p:cNvPr id="18" name="文本框 17"/>
          <p:cNvSpPr txBox="1"/>
          <p:nvPr/>
        </p:nvSpPr>
        <p:spPr>
          <a:xfrm>
            <a:off x="5162717" y="2696260"/>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19" name="文本框 18"/>
          <p:cNvSpPr txBox="1"/>
          <p:nvPr/>
        </p:nvSpPr>
        <p:spPr>
          <a:xfrm>
            <a:off x="7383088" y="2682439"/>
            <a:ext cx="351378" cy="369332"/>
          </a:xfrm>
          <a:prstGeom prst="rect">
            <a:avLst/>
          </a:prstGeom>
          <a:noFill/>
        </p:spPr>
        <p:txBody>
          <a:bodyPr wrap="none" rtlCol="0">
            <a:spAutoFit/>
          </a:bodyPr>
          <a:lstStyle/>
          <a:p>
            <a:r>
              <a:rPr lang="en-US" altLang="zh-CN" sz="1800" b="1" dirty="0" smtClean="0"/>
              <a:t>N</a:t>
            </a:r>
            <a:endParaRPr lang="zh-CN" altLang="en-US" sz="1800" b="1" dirty="0"/>
          </a:p>
        </p:txBody>
      </p:sp>
      <p:sp>
        <p:nvSpPr>
          <p:cNvPr id="20" name="矩形 19"/>
          <p:cNvSpPr/>
          <p:nvPr/>
        </p:nvSpPr>
        <p:spPr>
          <a:xfrm>
            <a:off x="2081649" y="2067869"/>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21" name="矩形 20"/>
          <p:cNvSpPr/>
          <p:nvPr/>
        </p:nvSpPr>
        <p:spPr>
          <a:xfrm>
            <a:off x="3738325" y="2067870"/>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22" name="矩形 21"/>
          <p:cNvSpPr/>
          <p:nvPr/>
        </p:nvSpPr>
        <p:spPr>
          <a:xfrm>
            <a:off x="5394509" y="2076183"/>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23" name="矩形 22"/>
          <p:cNvSpPr/>
          <p:nvPr/>
        </p:nvSpPr>
        <p:spPr>
          <a:xfrm>
            <a:off x="7625038" y="2084523"/>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24" name="直接箭头连接符 23"/>
          <p:cNvCxnSpPr/>
          <p:nvPr/>
        </p:nvCxnSpPr>
        <p:spPr bwMode="auto">
          <a:xfrm>
            <a:off x="930013" y="2355902"/>
            <a:ext cx="902513"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连接符 24"/>
          <p:cNvCxnSpPr/>
          <p:nvPr/>
        </p:nvCxnSpPr>
        <p:spPr bwMode="auto">
          <a:xfrm flipV="1">
            <a:off x="1866117"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接连接符 25"/>
          <p:cNvCxnSpPr/>
          <p:nvPr/>
        </p:nvCxnSpPr>
        <p:spPr bwMode="auto">
          <a:xfrm flipV="1">
            <a:off x="3522301"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箭头连接符 26"/>
          <p:cNvCxnSpPr/>
          <p:nvPr/>
        </p:nvCxnSpPr>
        <p:spPr bwMode="auto">
          <a:xfrm>
            <a:off x="1855547" y="1799272"/>
            <a:ext cx="77214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文本框 27"/>
          <p:cNvSpPr txBox="1"/>
          <p:nvPr/>
        </p:nvSpPr>
        <p:spPr>
          <a:xfrm>
            <a:off x="1999563" y="1522273"/>
            <a:ext cx="474810" cy="276999"/>
          </a:xfrm>
          <a:prstGeom prst="rect">
            <a:avLst/>
          </a:prstGeom>
          <a:noFill/>
        </p:spPr>
        <p:txBody>
          <a:bodyPr wrap="none" rtlCol="0">
            <a:spAutoFit/>
          </a:bodyPr>
          <a:lstStyle/>
          <a:p>
            <a:r>
              <a:rPr lang="en-US" altLang="zh-CN" dirty="0" err="1" smtClean="0"/>
              <a:t>Xms</a:t>
            </a:r>
            <a:endParaRPr lang="zh-CN" altLang="en-US" dirty="0"/>
          </a:p>
        </p:txBody>
      </p:sp>
      <p:cxnSp>
        <p:nvCxnSpPr>
          <p:cNvPr id="29" name="直接连接符 28"/>
          <p:cNvCxnSpPr/>
          <p:nvPr/>
        </p:nvCxnSpPr>
        <p:spPr bwMode="auto">
          <a:xfrm flipV="1">
            <a:off x="5178485"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接箭头连接符 29"/>
          <p:cNvCxnSpPr/>
          <p:nvPr/>
        </p:nvCxnSpPr>
        <p:spPr bwMode="auto">
          <a:xfrm flipH="1">
            <a:off x="2442739" y="2731839"/>
            <a:ext cx="1062351" cy="49962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接箭头连接符 30"/>
          <p:cNvCxnSpPr/>
          <p:nvPr/>
        </p:nvCxnSpPr>
        <p:spPr bwMode="auto">
          <a:xfrm>
            <a:off x="4327405" y="2729682"/>
            <a:ext cx="975711" cy="51945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接连接符 31"/>
          <p:cNvCxnSpPr/>
          <p:nvPr/>
        </p:nvCxnSpPr>
        <p:spPr bwMode="auto">
          <a:xfrm>
            <a:off x="2426254" y="3262627"/>
            <a:ext cx="0" cy="9353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接连接符 32"/>
          <p:cNvCxnSpPr/>
          <p:nvPr/>
        </p:nvCxnSpPr>
        <p:spPr bwMode="auto">
          <a:xfrm>
            <a:off x="5335181" y="3252220"/>
            <a:ext cx="0" cy="94576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接连接符 33"/>
          <p:cNvCxnSpPr/>
          <p:nvPr/>
        </p:nvCxnSpPr>
        <p:spPr bwMode="auto">
          <a:xfrm>
            <a:off x="2066214" y="4197981"/>
            <a:ext cx="3616327"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矩形 34"/>
          <p:cNvSpPr/>
          <p:nvPr/>
        </p:nvSpPr>
        <p:spPr bwMode="auto">
          <a:xfrm flipH="1">
            <a:off x="2996533" y="3448486"/>
            <a:ext cx="272085" cy="74949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6" name="直接连接符 35"/>
          <p:cNvCxnSpPr/>
          <p:nvPr/>
        </p:nvCxnSpPr>
        <p:spPr bwMode="auto">
          <a:xfrm flipV="1">
            <a:off x="2638261" y="1635822"/>
            <a:ext cx="0" cy="106569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连接符 36"/>
          <p:cNvCxnSpPr/>
          <p:nvPr/>
        </p:nvCxnSpPr>
        <p:spPr bwMode="auto">
          <a:xfrm flipV="1">
            <a:off x="4311658" y="1635824"/>
            <a:ext cx="0" cy="10506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接箭头连接符 37"/>
          <p:cNvCxnSpPr/>
          <p:nvPr/>
        </p:nvCxnSpPr>
        <p:spPr bwMode="auto">
          <a:xfrm>
            <a:off x="2627691" y="1789896"/>
            <a:ext cx="8840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文本框 38"/>
          <p:cNvSpPr txBox="1"/>
          <p:nvPr/>
        </p:nvSpPr>
        <p:spPr>
          <a:xfrm>
            <a:off x="2825970" y="1519149"/>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40" name="直接箭头连接符 39"/>
          <p:cNvCxnSpPr/>
          <p:nvPr/>
        </p:nvCxnSpPr>
        <p:spPr bwMode="auto">
          <a:xfrm>
            <a:off x="3528944" y="1797670"/>
            <a:ext cx="77214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文本框 40"/>
          <p:cNvSpPr txBox="1"/>
          <p:nvPr/>
        </p:nvSpPr>
        <p:spPr>
          <a:xfrm>
            <a:off x="3672960" y="1520671"/>
            <a:ext cx="474810" cy="276999"/>
          </a:xfrm>
          <a:prstGeom prst="rect">
            <a:avLst/>
          </a:prstGeom>
          <a:noFill/>
        </p:spPr>
        <p:txBody>
          <a:bodyPr wrap="none" rtlCol="0">
            <a:spAutoFit/>
          </a:bodyPr>
          <a:lstStyle/>
          <a:p>
            <a:r>
              <a:rPr lang="en-US" altLang="zh-CN" dirty="0" err="1" smtClean="0"/>
              <a:t>Xms</a:t>
            </a:r>
            <a:endParaRPr lang="zh-CN" altLang="en-US" dirty="0"/>
          </a:p>
        </p:txBody>
      </p:sp>
      <p:cxnSp>
        <p:nvCxnSpPr>
          <p:cNvPr id="42" name="直接箭头连接符 41"/>
          <p:cNvCxnSpPr/>
          <p:nvPr/>
        </p:nvCxnSpPr>
        <p:spPr bwMode="auto">
          <a:xfrm>
            <a:off x="4301088" y="1797670"/>
            <a:ext cx="8840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文本框 42"/>
          <p:cNvSpPr txBox="1"/>
          <p:nvPr/>
        </p:nvSpPr>
        <p:spPr>
          <a:xfrm>
            <a:off x="4499367" y="1517547"/>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44" name="直接连接符 43"/>
          <p:cNvCxnSpPr/>
          <p:nvPr/>
        </p:nvCxnSpPr>
        <p:spPr bwMode="auto">
          <a:xfrm>
            <a:off x="2986943"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接连接符 44"/>
          <p:cNvCxnSpPr/>
          <p:nvPr/>
        </p:nvCxnSpPr>
        <p:spPr bwMode="auto">
          <a:xfrm>
            <a:off x="3563346"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接连接符 45"/>
          <p:cNvCxnSpPr/>
          <p:nvPr/>
        </p:nvCxnSpPr>
        <p:spPr bwMode="auto">
          <a:xfrm>
            <a:off x="4170373"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接连接符 46"/>
          <p:cNvCxnSpPr/>
          <p:nvPr/>
        </p:nvCxnSpPr>
        <p:spPr bwMode="auto">
          <a:xfrm>
            <a:off x="4753678"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矩形 47"/>
          <p:cNvSpPr/>
          <p:nvPr/>
        </p:nvSpPr>
        <p:spPr>
          <a:xfrm>
            <a:off x="2449253" y="3191187"/>
            <a:ext cx="516488" cy="261610"/>
          </a:xfrm>
          <a:prstGeom prst="rect">
            <a:avLst/>
          </a:prstGeom>
        </p:spPr>
        <p:txBody>
          <a:bodyPr wrap="none">
            <a:spAutoFit/>
          </a:bodyPr>
          <a:lstStyle/>
          <a:p>
            <a:r>
              <a:rPr lang="en-US" altLang="zh-CN" sz="1100" dirty="0" smtClean="0">
                <a:cs typeface="Times New Roman" panose="02020603050405020304" pitchFamily="18" charset="0"/>
              </a:rPr>
              <a:t>Slot 1</a:t>
            </a:r>
            <a:endParaRPr lang="zh-CN" altLang="en-US" sz="1100" dirty="0"/>
          </a:p>
        </p:txBody>
      </p:sp>
      <p:sp>
        <p:nvSpPr>
          <p:cNvPr id="49" name="矩形 48"/>
          <p:cNvSpPr/>
          <p:nvPr/>
        </p:nvSpPr>
        <p:spPr>
          <a:xfrm>
            <a:off x="3011600" y="3185091"/>
            <a:ext cx="516488" cy="261610"/>
          </a:xfrm>
          <a:prstGeom prst="rect">
            <a:avLst/>
          </a:prstGeom>
        </p:spPr>
        <p:txBody>
          <a:bodyPr wrap="none">
            <a:spAutoFit/>
          </a:bodyPr>
          <a:lstStyle/>
          <a:p>
            <a:r>
              <a:rPr lang="en-US" altLang="zh-CN" sz="1100" dirty="0" smtClean="0">
                <a:cs typeface="Times New Roman" panose="02020603050405020304" pitchFamily="18" charset="0"/>
              </a:rPr>
              <a:t>Slot 2</a:t>
            </a:r>
            <a:endParaRPr lang="zh-CN" altLang="en-US" sz="1100" dirty="0"/>
          </a:p>
        </p:txBody>
      </p:sp>
      <p:sp>
        <p:nvSpPr>
          <p:cNvPr id="50" name="矩形 49"/>
          <p:cNvSpPr/>
          <p:nvPr/>
        </p:nvSpPr>
        <p:spPr>
          <a:xfrm>
            <a:off x="3616133" y="3187711"/>
            <a:ext cx="516488" cy="261610"/>
          </a:xfrm>
          <a:prstGeom prst="rect">
            <a:avLst/>
          </a:prstGeom>
        </p:spPr>
        <p:txBody>
          <a:bodyPr wrap="none">
            <a:spAutoFit/>
          </a:bodyPr>
          <a:lstStyle/>
          <a:p>
            <a:r>
              <a:rPr lang="en-US" altLang="zh-CN" sz="1100" dirty="0" smtClean="0">
                <a:cs typeface="Times New Roman" panose="02020603050405020304" pitchFamily="18" charset="0"/>
              </a:rPr>
              <a:t>Slot 3</a:t>
            </a:r>
            <a:endParaRPr lang="zh-CN" altLang="en-US" sz="1100" dirty="0"/>
          </a:p>
        </p:txBody>
      </p:sp>
      <p:sp>
        <p:nvSpPr>
          <p:cNvPr id="51" name="矩形 50"/>
          <p:cNvSpPr/>
          <p:nvPr/>
        </p:nvSpPr>
        <p:spPr>
          <a:xfrm>
            <a:off x="4276371" y="3123408"/>
            <a:ext cx="364202" cy="307777"/>
          </a:xfrm>
          <a:prstGeom prst="rect">
            <a:avLst/>
          </a:prstGeom>
        </p:spPr>
        <p:txBody>
          <a:bodyPr wrap="none">
            <a:spAutoFit/>
          </a:bodyPr>
          <a:lstStyle/>
          <a:p>
            <a:r>
              <a:rPr lang="en-US" altLang="zh-CN" sz="1400" dirty="0" smtClean="0">
                <a:cs typeface="Times New Roman" panose="02020603050405020304" pitchFamily="18" charset="0"/>
              </a:rPr>
              <a:t>…</a:t>
            </a:r>
            <a:endParaRPr lang="zh-CN" altLang="en-US" sz="1400" dirty="0"/>
          </a:p>
        </p:txBody>
      </p:sp>
      <p:sp>
        <p:nvSpPr>
          <p:cNvPr id="52" name="矩形 51"/>
          <p:cNvSpPr/>
          <p:nvPr/>
        </p:nvSpPr>
        <p:spPr>
          <a:xfrm>
            <a:off x="4754602" y="3188378"/>
            <a:ext cx="570990" cy="261610"/>
          </a:xfrm>
          <a:prstGeom prst="rect">
            <a:avLst/>
          </a:prstGeom>
        </p:spPr>
        <p:txBody>
          <a:bodyPr wrap="none">
            <a:spAutoFit/>
          </a:bodyPr>
          <a:lstStyle/>
          <a:p>
            <a:r>
              <a:rPr lang="en-US" altLang="zh-CN" sz="1100" dirty="0" smtClean="0">
                <a:cs typeface="Times New Roman" panose="02020603050405020304" pitchFamily="18" charset="0"/>
              </a:rPr>
              <a:t>Slot M</a:t>
            </a:r>
            <a:endParaRPr lang="zh-CN" altLang="en-US" sz="1100" dirty="0"/>
          </a:p>
        </p:txBody>
      </p:sp>
      <p:sp>
        <p:nvSpPr>
          <p:cNvPr id="53" name="文本框 52"/>
          <p:cNvSpPr txBox="1"/>
          <p:nvPr/>
        </p:nvSpPr>
        <p:spPr>
          <a:xfrm>
            <a:off x="217520" y="3446701"/>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p>
        </p:txBody>
      </p:sp>
      <p:sp>
        <p:nvSpPr>
          <p:cNvPr id="54" name="矩形 53"/>
          <p:cNvSpPr/>
          <p:nvPr/>
        </p:nvSpPr>
        <p:spPr bwMode="auto">
          <a:xfrm>
            <a:off x="7871355" y="2693482"/>
            <a:ext cx="625757" cy="68598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1100" dirty="0">
                <a:latin typeface="Times New Roman" pitchFamily="18" charset="0"/>
              </a:rPr>
              <a:t>DATA</a:t>
            </a:r>
            <a:endParaRPr kumimoji="0" lang="en-US" altLang="zh-CN" sz="1100" b="0" i="0" u="none" strike="noStrike" cap="none" normalizeH="0" baseline="0" dirty="0" smtClean="0">
              <a:ln>
                <a:noFill/>
              </a:ln>
              <a:solidFill>
                <a:schemeClr val="tx1"/>
              </a:solidFill>
              <a:effectLst/>
              <a:latin typeface="Times New Roman" pitchFamily="18" charset="0"/>
            </a:endParaRPr>
          </a:p>
        </p:txBody>
      </p:sp>
      <p:sp>
        <p:nvSpPr>
          <p:cNvPr id="55" name="矩形 54"/>
          <p:cNvSpPr/>
          <p:nvPr/>
        </p:nvSpPr>
        <p:spPr bwMode="auto">
          <a:xfrm>
            <a:off x="1007461" y="2702942"/>
            <a:ext cx="602148" cy="67652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94613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9</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Time Hopping Function -- </a:t>
            </a:r>
            <a:r>
              <a:rPr lang="en-US" altLang="zh-CN" sz="3200" dirty="0" smtClean="0">
                <a:cs typeface="Times New Roman" panose="02020603050405020304" pitchFamily="18" charset="0"/>
              </a:rPr>
              <a:t>OPT </a:t>
            </a:r>
            <a:r>
              <a:rPr lang="en-US" altLang="zh-CN" sz="3200" dirty="0">
                <a:cs typeface="Times New Roman" panose="02020603050405020304" pitchFamily="18" charset="0"/>
              </a:rPr>
              <a:t>#1</a:t>
            </a:r>
            <a:endParaRPr lang="en-US" altLang="en-US" sz="3200" dirty="0"/>
          </a:p>
        </p:txBody>
      </p:sp>
      <mc:AlternateContent xmlns:mc="http://schemas.openxmlformats.org/markup-compatibility/2006" xmlns:a14="http://schemas.microsoft.com/office/drawing/2010/main">
        <mc:Choice Requires="a14">
          <p:sp>
            <p:nvSpPr>
              <p:cNvPr id="68" name="矩形 67"/>
              <p:cNvSpPr/>
              <p:nvPr/>
            </p:nvSpPr>
            <p:spPr>
              <a:xfrm>
                <a:off x="505644" y="1628800"/>
                <a:ext cx="7954788" cy="1998239"/>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Time hopping function in </a:t>
                </a:r>
                <a:r>
                  <a:rPr lang="en-US" altLang="zh-CN" sz="1600" dirty="0"/>
                  <a:t>IEEE </a:t>
                </a:r>
                <a:r>
                  <a:rPr lang="en-US" altLang="zh-CN" sz="1600" dirty="0" smtClean="0"/>
                  <a:t>802.15.4a </a:t>
                </a:r>
                <a:r>
                  <a:rPr lang="en-US" altLang="zh-CN" sz="1600" dirty="0"/>
                  <a:t>(</a:t>
                </a:r>
                <a:r>
                  <a:rPr lang="en-US" altLang="zh-CN" sz="1600" b="1" dirty="0"/>
                  <a:t>section </a:t>
                </a:r>
                <a:r>
                  <a:rPr lang="en-US" altLang="zh-CN" sz="1600" b="1" dirty="0" smtClean="0"/>
                  <a:t>15.3.2</a:t>
                </a:r>
                <a:r>
                  <a:rPr lang="en-US" altLang="zh-CN" sz="1600" dirty="0" smtClean="0"/>
                  <a:t>) </a:t>
                </a:r>
                <a:r>
                  <a:rPr lang="en-US" altLang="zh-CN" sz="1600" dirty="0"/>
                  <a:t> </a:t>
                </a:r>
                <a:r>
                  <a:rPr lang="en-US" altLang="zh-CN" sz="1600" dirty="0" smtClean="0"/>
                  <a:t>adopts </a:t>
                </a:r>
                <a:r>
                  <a:rPr lang="en-US" altLang="zh-CN" sz="1600" dirty="0">
                    <a:cs typeface="Times New Roman" panose="02020603050405020304" pitchFamily="18" charset="0"/>
                  </a:rPr>
                  <a:t>linear feedback shift register (LFSR)</a:t>
                </a:r>
                <a:r>
                  <a:rPr lang="en-US" altLang="zh-CN" sz="1600" dirty="0" smtClean="0"/>
                  <a:t> with polynomial </a:t>
                </a:r>
                <a14:m>
                  <m:oMath xmlns:m="http://schemas.openxmlformats.org/officeDocument/2006/math">
                    <m:sSup>
                      <m:sSupPr>
                        <m:ctrlPr>
                          <a:rPr lang="zh-CN" altLang="zh-CN" sz="1600" i="1">
                            <a:latin typeface="Cambria Math" panose="02040503050406030204" pitchFamily="18" charset="0"/>
                          </a:rPr>
                        </m:ctrlPr>
                      </m:sSupPr>
                      <m:e>
                        <m:r>
                          <a:rPr lang="en-US" altLang="zh-CN" sz="1600" i="1">
                            <a:latin typeface="Cambria Math" panose="02040503050406030204" pitchFamily="18" charset="0"/>
                          </a:rPr>
                          <m:t>𝑥</m:t>
                        </m:r>
                      </m:e>
                      <m:sup>
                        <m:r>
                          <a:rPr lang="en-US" altLang="zh-CN" sz="1600" b="0" i="1" smtClean="0">
                            <a:latin typeface="Cambria Math" panose="02040503050406030204" pitchFamily="18" charset="0"/>
                          </a:rPr>
                          <m:t>15</m:t>
                        </m:r>
                      </m:sup>
                    </m:sSup>
                    <m:r>
                      <a:rPr lang="en-US" altLang="zh-CN" sz="1600" i="1">
                        <a:latin typeface="Cambria Math" panose="02040503050406030204" pitchFamily="18" charset="0"/>
                      </a:rPr>
                      <m:t>+</m:t>
                    </m:r>
                    <m:r>
                      <a:rPr lang="en-US" altLang="zh-CN" sz="1600" b="0" i="1" smtClean="0">
                        <a:latin typeface="Cambria Math" panose="02040503050406030204" pitchFamily="18" charset="0"/>
                      </a:rPr>
                      <m:t>𝑥</m:t>
                    </m:r>
                    <m:r>
                      <a:rPr lang="en-US" altLang="zh-CN" sz="1600" i="1">
                        <a:latin typeface="Cambria Math" panose="02040503050406030204" pitchFamily="18" charset="0"/>
                      </a:rPr>
                      <m:t>+1</m:t>
                    </m:r>
                  </m:oMath>
                </a14:m>
                <a:r>
                  <a:rPr lang="en-US" altLang="zh-CN" sz="1600" dirty="0">
                    <a:cs typeface="Times New Roman" panose="02020603050405020304" pitchFamily="18" charset="0"/>
                  </a:rPr>
                  <a:t> </a:t>
                </a:r>
                <a:r>
                  <a:rPr lang="en-US" altLang="zh-CN" sz="1600" dirty="0" smtClean="0">
                    <a:cs typeface="Times New Roman" panose="02020603050405020304" pitchFamily="18" charset="0"/>
                  </a:rPr>
                  <a:t>and initial state determined by the preamble code to generate pseudo-random sequence</a:t>
                </a:r>
                <a:endParaRPr lang="en-US" altLang="zh-CN" sz="1600" dirty="0" smtClean="0"/>
              </a:p>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NBA-MMS-UWB example:</a:t>
                </a:r>
              </a:p>
              <a:p>
                <a:pPr marL="915988" lvl="2" indent="-285750">
                  <a:spcAft>
                    <a:spcPts val="700"/>
                  </a:spcAft>
                  <a:buFont typeface="Arial" panose="020B0604020202020204" pitchFamily="34" charset="0"/>
                  <a:buChar char="•"/>
                </a:pPr>
                <a:r>
                  <a:rPr lang="en-US" altLang="zh-CN" sz="1600" dirty="0" smtClean="0">
                    <a:cs typeface="Times New Roman" panose="02020603050405020304" pitchFamily="18" charset="0"/>
                  </a:rPr>
                  <a:t>Set the initial state of LFSR as a function of NB channel index (suppose frequency hopping in NB) such that different ranging pairs can generate different hopping sequences</a:t>
                </a:r>
              </a:p>
            </p:txBody>
          </p:sp>
        </mc:Choice>
        <mc:Fallback xmlns="">
          <p:sp>
            <p:nvSpPr>
              <p:cNvPr id="68" name="矩形 67"/>
              <p:cNvSpPr>
                <a:spLocks noRot="1" noChangeAspect="1" noMove="1" noResize="1" noEditPoints="1" noAdjustHandles="1" noChangeArrowheads="1" noChangeShapeType="1" noTextEdit="1"/>
              </p:cNvSpPr>
              <p:nvPr/>
            </p:nvSpPr>
            <p:spPr>
              <a:xfrm>
                <a:off x="505644" y="1628800"/>
                <a:ext cx="7954788" cy="1998239"/>
              </a:xfrm>
              <a:prstGeom prst="rect">
                <a:avLst/>
              </a:prstGeom>
              <a:blipFill rotWithShape="0">
                <a:blip r:embed="rId3"/>
                <a:stretch>
                  <a:fillRect t="-915" b="-3049"/>
                </a:stretch>
              </a:blipFill>
            </p:spPr>
            <p:txBody>
              <a:bodyPr/>
              <a:lstStyle/>
              <a:p>
                <a:r>
                  <a:rPr lang="zh-CN" altLang="en-US">
                    <a:noFill/>
                  </a:rPr>
                  <a:t> </a:t>
                </a:r>
              </a:p>
            </p:txBody>
          </p:sp>
        </mc:Fallback>
      </mc:AlternateContent>
      <p:pic>
        <p:nvPicPr>
          <p:cNvPr id="6" name="图片 5"/>
          <p:cNvPicPr>
            <a:picLocks noChangeAspect="1"/>
          </p:cNvPicPr>
          <p:nvPr/>
        </p:nvPicPr>
        <p:blipFill>
          <a:blip r:embed="rId4">
            <a:biLevel thresh="75000"/>
          </a:blip>
          <a:stretch>
            <a:fillRect/>
          </a:stretch>
        </p:blipFill>
        <p:spPr>
          <a:xfrm>
            <a:off x="1818742" y="3656754"/>
            <a:ext cx="5582716" cy="2562454"/>
          </a:xfrm>
          <a:prstGeom prst="rect">
            <a:avLst/>
          </a:prstGeom>
        </p:spPr>
      </p:pic>
    </p:spTree>
    <p:extLst>
      <p:ext uri="{BB962C8B-B14F-4D97-AF65-F5344CB8AC3E}">
        <p14:creationId xmlns:p14="http://schemas.microsoft.com/office/powerpoint/2010/main" val="1869209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1786</Words>
  <Application>Microsoft Office PowerPoint</Application>
  <PresentationFormat>全屏显示(4:3)</PresentationFormat>
  <Paragraphs>430</Paragraphs>
  <Slides>17</Slides>
  <Notes>6</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黑体</vt:lpstr>
      <vt:lpstr>宋体</vt:lpstr>
      <vt:lpstr>Arial</vt:lpstr>
      <vt:lpstr>Calibri</vt:lpstr>
      <vt:lpstr>Cambria Math</vt:lpstr>
      <vt:lpstr>Times New Roman</vt:lpstr>
      <vt:lpstr>Wingdings</vt:lpstr>
      <vt:lpstr>IEEE-P802_15</vt:lpstr>
      <vt:lpstr>PowerPoint 演示文稿</vt:lpstr>
      <vt:lpstr>PowerPoint 演示文稿</vt:lpstr>
      <vt:lpstr>MMS-UWB (Recap)</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2022-05-16T07:42:08Z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(3)Y3U7HsONJwZ4D8qRG9+0qaeLiuU1ar3olvyViuQbLE1AG88w0M1OCb8pDDt5IY1++o39E+yU
WAvZkyjLBlY8BGUKQUCh9EzmIh+a1816xfbYjkpoiI3Z4WKwdxllKe2IlaQZykiXdTIGrGoQ
mCsqREbJp/hyjZJk/wS0jn61JBz3Adyo9npOnTii10Qt0d+xQ22DYuyqHFZLEp5sZzPk8kMS
g032WxYFqSaB5Q6YhO</vt:lpwstr>
  </property>
  <property fmtid="{D5CDD505-2E9C-101B-9397-08002B2CF9AE}" pid="3" name="_2015_ms_pID_7253431">
    <vt:lpwstr>8bKQh4jw88JHLPKhQ5AGoxdBXvwui1rp0sOIteCMttu07K6bIlg4+z
lLIIT+ITIR/9dou+oL76Ixg39L5yCrh0uz0jrFU2Rrvml0s8sEGopPvpY//YbAa0MyWOJJa7
3if65JBQ/e6IKkoRHAcKJN90bcdSIvp9aSQeSj7cV1RaNtCMVgmdmJNboFxiYKMXR4HwwMQ/
ULEMtifykSVitqj+K2m7+3mN6EYXrdNK6vZO</vt:lpwstr>
  </property>
  <property fmtid="{D5CDD505-2E9C-101B-9397-08002B2CF9AE}" pid="4" name="_2015_ms_pID_7253432">
    <vt:lpwstr>XovJfNBNMVSGo++TI2Q1rTI=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1652685339</vt:lpwstr>
  </property>
</Properties>
</file>