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346" r:id="rId2"/>
    <p:sldId id="311" r:id="rId3"/>
    <p:sldId id="358" r:id="rId4"/>
    <p:sldId id="359" r:id="rId5"/>
    <p:sldId id="361"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2" autoAdjust="0"/>
    <p:restoredTop sz="93488" autoAdjust="0"/>
  </p:normalViewPr>
  <p:slideViewPr>
    <p:cSldViewPr>
      <p:cViewPr varScale="1">
        <p:scale>
          <a:sx n="112" d="100"/>
          <a:sy n="112" d="100"/>
        </p:scale>
        <p:origin x="1368" y="96"/>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37"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5/16/2022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5/16/2022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5/16/2022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5/16/2022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15-22-0288-00-007a</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5/16/2022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5/16/2022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5/16/2022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5/16/2022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5/16/2022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5/16/2022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5/16/2022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838200"/>
            <a:ext cx="8991600" cy="4770537"/>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W</a:t>
            </a:r>
            <a:r>
              <a:rPr lang="en-US" altLang="ja-JP" sz="1600" dirty="0" smtClean="0">
                <a:latin typeface="Times New Roman" panose="02020603050405020304" pitchFamily="18" charset="0"/>
                <a:ea typeface="ＭＳ Ｐゴシック" charset="-128"/>
                <a:cs typeface="Times New Roman" panose="02020603050405020304" pitchFamily="18" charset="0"/>
              </a:rPr>
              <a:t>G </a:t>
            </a:r>
            <a:r>
              <a:rPr lang="en-US" altLang="ja-JP" sz="1600" dirty="0" smtClean="0">
                <a:latin typeface="Times New Roman" panose="02020603050405020304" pitchFamily="18" charset="0"/>
                <a:ea typeface="ＭＳ Ｐゴシック" charset="-128"/>
                <a:cs typeface="Times New Roman" panose="02020603050405020304" pitchFamily="18" charset="0"/>
              </a:rPr>
              <a:t>Motion</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a:t>
            </a:r>
            <a:r>
              <a:rPr lang="en-US" altLang="ja-JP" sz="1600" b="1">
                <a:latin typeface="Times New Roman" panose="02020603050405020304" pitchFamily="18" charset="0"/>
                <a:ea typeface="ＭＳ Ｐゴシック" charset="-128"/>
                <a:cs typeface="Times New Roman" panose="02020603050405020304" pitchFamily="18" charset="0"/>
              </a:rPr>
              <a:t>: </a:t>
            </a:r>
            <a:r>
              <a:rPr lang="en-US" altLang="ja-JP" sz="1600" smtClean="0">
                <a:latin typeface="Times New Roman" panose="02020603050405020304" pitchFamily="18" charset="0"/>
                <a:ea typeface="ＭＳ Ｐゴシック" charset="-128"/>
                <a:cs typeface="Times New Roman" panose="02020603050405020304" pitchFamily="18" charset="0"/>
              </a:rPr>
              <a:t>May </a:t>
            </a:r>
            <a:r>
              <a:rPr lang="en-US" altLang="ja-JP" sz="1600" dirty="0" smtClean="0">
                <a:latin typeface="Times New Roman" panose="02020603050405020304" pitchFamily="18" charset="0"/>
                <a:ea typeface="ＭＳ Ｐゴシック" charset="-128"/>
                <a:cs typeface="Times New Roman" panose="02020603050405020304" pitchFamily="18" charset="0"/>
              </a:rPr>
              <a:t>16, 2022</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a:t>
            </a:r>
            <a:r>
              <a:rPr lang="en-US" altLang="zh-CN" sz="1600" dirty="0" smtClean="0">
                <a:latin typeface="Times New Roman" panose="02020603050405020304" pitchFamily="18" charset="0"/>
                <a:cs typeface="Times New Roman" panose="02020603050405020304" pitchFamily="18" charset="0"/>
              </a:rPr>
              <a:t>Jang</a:t>
            </a:r>
            <a:r>
              <a:rPr lang="en-US" altLang="ja-JP" sz="1600" dirty="0" smtClean="0">
                <a:latin typeface="Times New Roman" panose="02020603050405020304" pitchFamily="18" charset="0"/>
                <a:ea typeface="ＭＳ Ｐゴシック" charset="-128"/>
                <a:cs typeface="Times New Roman" panose="02020603050405020304" pitchFamily="18" charset="0"/>
              </a:rPr>
              <a:t>[</a:t>
            </a:r>
            <a:r>
              <a:rPr lang="en-US" altLang="ko-KR" sz="1600" dirty="0" smtClean="0">
                <a:latin typeface="Times New Roman" panose="02020603050405020304" pitchFamily="18" charset="0"/>
                <a:ea typeface="굴림" charset="-127"/>
                <a:cs typeface="Times New Roman" panose="02020603050405020304" pitchFamily="18" charset="0"/>
              </a:rPr>
              <a:t>Kookmin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a:t>
            </a:r>
            <a:r>
              <a:rPr lang="en-US" altLang="ja-JP" sz="1600" dirty="0" smtClean="0">
                <a:latin typeface="Times New Roman" panose="02020603050405020304" pitchFamily="18" charset="0"/>
                <a:ea typeface="ＭＳ Ｐゴシック" charset="-128"/>
                <a:cs typeface="Times New Roman" panose="02020603050405020304" pitchFamily="18" charset="0"/>
              </a:rPr>
              <a:t>82-2-910-5068  </a:t>
            </a:r>
            <a:r>
              <a:rPr lang="en-US" altLang="ja-JP" sz="1600" dirty="0">
                <a:latin typeface="Times New Roman" panose="02020603050405020304" pitchFamily="18" charset="0"/>
                <a:ea typeface="ＭＳ Ｐゴシック" charset="-128"/>
                <a:cs typeface="Times New Roman" panose="02020603050405020304" pitchFamily="18" charset="0"/>
              </a:rPr>
              <a:t>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Material for discussion in 802.15.7a TG</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802.15 WG motions</a:t>
            </a:r>
            <a:r>
              <a:rPr lang="en-US" altLang="ja-JP" dirty="0" smtClean="0">
                <a:ea typeface="ＭＳ Ｐゴシック" pitchFamily="50" charset="-128"/>
              </a:rPr>
              <a:t/>
            </a:r>
            <a:br>
              <a:rPr lang="en-US" altLang="ja-JP" dirty="0" smtClean="0">
                <a:ea typeface="ＭＳ Ｐゴシック" pitchFamily="50" charset="-128"/>
              </a:rPr>
            </a:br>
            <a:endParaRPr lang="ja-JP" altLang="ja-JP" dirty="0"/>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1"/>
          <p:cNvSpPr/>
          <p:nvPr/>
        </p:nvSpPr>
        <p:spPr>
          <a:xfrm>
            <a:off x="609600" y="4572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Introduction</a:t>
            </a:r>
            <a:endParaRPr lang="en-US" sz="2400" spc="-1" dirty="0">
              <a:latin typeface="Arial"/>
            </a:endParaRPr>
          </a:p>
        </p:txBody>
      </p:sp>
      <p:sp>
        <p:nvSpPr>
          <p:cNvPr id="6" name="CustomShape 2"/>
          <p:cNvSpPr/>
          <p:nvPr/>
        </p:nvSpPr>
        <p:spPr>
          <a:xfrm>
            <a:off x="609600" y="1905000"/>
            <a:ext cx="7768980" cy="308313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lgn="just">
              <a:spcBef>
                <a:spcPts val="451"/>
              </a:spcBef>
              <a:buClr>
                <a:srgbClr val="000000"/>
              </a:buClr>
              <a:buFont typeface="Arial"/>
              <a:buChar char="•"/>
            </a:pPr>
            <a:r>
              <a:rPr lang="en-US" sz="1800" spc="-1" dirty="0">
                <a:solidFill>
                  <a:srgbClr val="000000"/>
                </a:solidFill>
                <a:latin typeface="Times New Roman"/>
                <a:ea typeface="ＭＳ Ｐゴシック"/>
              </a:rPr>
              <a:t>This document contains the report to the IEEE 802 Executive Committee in support of a request for unconditional approval to send IEEE </a:t>
            </a:r>
            <a:r>
              <a:rPr lang="en-US" sz="1800" spc="-1" dirty="0" smtClean="0">
                <a:solidFill>
                  <a:srgbClr val="000000"/>
                </a:solidFill>
                <a:latin typeface="Times New Roman"/>
                <a:ea typeface="ＭＳ Ｐゴシック"/>
              </a:rPr>
              <a:t>P802.15.7a/D2 </a:t>
            </a:r>
            <a:r>
              <a:rPr lang="en-US" sz="1800" spc="-1" dirty="0">
                <a:solidFill>
                  <a:srgbClr val="000000"/>
                </a:solidFill>
                <a:latin typeface="Times New Roman"/>
                <a:ea typeface="ＭＳ Ｐゴシック"/>
              </a:rPr>
              <a:t>to </a:t>
            </a:r>
            <a:r>
              <a:rPr lang="en-US" sz="1800" spc="-1" dirty="0" smtClean="0">
                <a:solidFill>
                  <a:srgbClr val="000000"/>
                </a:solidFill>
                <a:latin typeface="Times New Roman"/>
                <a:ea typeface="ＭＳ Ｐゴシック"/>
              </a:rPr>
              <a:t>Letter </a:t>
            </a:r>
            <a:r>
              <a:rPr lang="en-US" sz="1800" spc="-1" dirty="0">
                <a:solidFill>
                  <a:srgbClr val="000000"/>
                </a:solidFill>
                <a:latin typeface="Times New Roman"/>
                <a:ea typeface="ＭＳ Ｐゴシック"/>
              </a:rPr>
              <a:t>Ballot</a:t>
            </a:r>
            <a:r>
              <a:rPr lang="en-US" sz="1800" spc="-1" dirty="0" smtClean="0">
                <a:solidFill>
                  <a:srgbClr val="000000"/>
                </a:solidFill>
                <a:latin typeface="Times New Roman"/>
                <a:ea typeface="ＭＳ Ｐゴシック"/>
              </a:rPr>
              <a:t>.</a:t>
            </a:r>
          </a:p>
          <a:p>
            <a:pPr marL="257310" indent="-256230" algn="just">
              <a:spcBef>
                <a:spcPts val="451"/>
              </a:spcBef>
              <a:buClr>
                <a:srgbClr val="000000"/>
              </a:buClr>
              <a:buFont typeface="Arial"/>
              <a:buChar char="•"/>
            </a:pPr>
            <a:r>
              <a:rPr lang="en-US" sz="1800" spc="-1" dirty="0">
                <a:solidFill>
                  <a:srgbClr val="000000"/>
                </a:solidFill>
                <a:latin typeface="Times New Roman"/>
                <a:ea typeface="ＭＳ Ｐゴシック"/>
              </a:rPr>
              <a:t>The TG has resolved 11 comments received on drafts P802.15.7a/D1, resolved 11 comments received on draft P802.15.7a/D2</a:t>
            </a:r>
            <a:r>
              <a:rPr lang="en-US" sz="1800" spc="-1" dirty="0" smtClean="0">
                <a:solidFill>
                  <a:srgbClr val="000000"/>
                </a:solidFill>
                <a:latin typeface="Times New Roman"/>
                <a:ea typeface="ＭＳ Ｐゴシック"/>
              </a:rPr>
              <a:t>.</a:t>
            </a:r>
            <a:endParaRPr lang="en-US" sz="1800" spc="-1" dirty="0">
              <a:latin typeface="Arial"/>
            </a:endParaRPr>
          </a:p>
          <a:p>
            <a:pPr marL="257310" indent="-256230" algn="just">
              <a:spcBef>
                <a:spcPts val="451"/>
              </a:spcBef>
              <a:buClr>
                <a:srgbClr val="000000"/>
              </a:buClr>
              <a:buFont typeface="Arial"/>
              <a:buChar char="•"/>
            </a:pPr>
            <a:r>
              <a:rPr lang="en-US" sz="1800" spc="-1" dirty="0">
                <a:solidFill>
                  <a:srgbClr val="000000"/>
                </a:solidFill>
                <a:latin typeface="Times New Roman"/>
                <a:ea typeface="ＭＳ Ｐゴシック"/>
              </a:rPr>
              <a:t>The WG motion to request unconditional approval was approved during the </a:t>
            </a:r>
            <a:r>
              <a:rPr lang="en-US" sz="1800" spc="-1" dirty="0" smtClean="0">
                <a:solidFill>
                  <a:srgbClr val="000000"/>
                </a:solidFill>
                <a:latin typeface="Times New Roman"/>
                <a:ea typeface="ＭＳ Ｐゴシック"/>
              </a:rPr>
              <a:t>May </a:t>
            </a:r>
            <a:r>
              <a:rPr lang="en-US" sz="1800" spc="-1" dirty="0">
                <a:solidFill>
                  <a:srgbClr val="000000"/>
                </a:solidFill>
                <a:latin typeface="Times New Roman"/>
                <a:ea typeface="ＭＳ Ｐゴシック"/>
              </a:rPr>
              <a:t>session of the 802.15 W</a:t>
            </a:r>
            <a:r>
              <a:rPr lang="en-US" sz="1800" spc="-1" dirty="0" smtClean="0">
                <a:solidFill>
                  <a:srgbClr val="000000"/>
                </a:solidFill>
                <a:latin typeface="Times New Roman"/>
                <a:ea typeface="ＭＳ Ｐゴシック"/>
              </a:rPr>
              <a:t>orking Group </a:t>
            </a:r>
            <a:r>
              <a:rPr lang="en-US" sz="1800" spc="-1" dirty="0">
                <a:solidFill>
                  <a:srgbClr val="000000"/>
                </a:solidFill>
                <a:latin typeface="Times New Roman"/>
                <a:ea typeface="ＭＳ Ｐゴシック"/>
              </a:rPr>
              <a:t>on </a:t>
            </a:r>
            <a:r>
              <a:rPr lang="en-US" sz="1800" spc="-1" dirty="0" smtClean="0">
                <a:solidFill>
                  <a:srgbClr val="000000"/>
                </a:solidFill>
                <a:latin typeface="Times New Roman"/>
                <a:ea typeface="ＭＳ Ｐゴシック"/>
              </a:rPr>
              <a:t>11 May </a:t>
            </a:r>
            <a:r>
              <a:rPr lang="en-US" sz="1800" spc="-1" dirty="0">
                <a:solidFill>
                  <a:srgbClr val="000000"/>
                </a:solidFill>
                <a:latin typeface="Times New Roman"/>
                <a:ea typeface="ＭＳ Ｐゴシック"/>
              </a:rPr>
              <a:t>2022.</a:t>
            </a:r>
            <a:endParaRPr lang="en-US" sz="1800" spc="-1" dirty="0">
              <a:latin typeface="Arial"/>
            </a:endParaRPr>
          </a:p>
          <a:p>
            <a:pPr marL="600210" lvl="1" indent="-256230">
              <a:spcBef>
                <a:spcPts val="374"/>
              </a:spcBef>
              <a:buClr>
                <a:srgbClr val="000000"/>
              </a:buClr>
              <a:buFont typeface="Arial"/>
              <a:buChar char="•"/>
            </a:pPr>
            <a:r>
              <a:rPr lang="en-US" sz="1500" spc="-1" dirty="0">
                <a:solidFill>
                  <a:srgbClr val="FF0000"/>
                </a:solidFill>
                <a:latin typeface="Times New Roman"/>
                <a:ea typeface="ＭＳ Ｐゴシック"/>
              </a:rPr>
              <a:t>Passed in the Working Group  </a:t>
            </a:r>
            <a:r>
              <a:rPr lang="en-US" sz="1500" spc="-1" dirty="0" smtClean="0">
                <a:solidFill>
                  <a:srgbClr val="FF0000"/>
                </a:solidFill>
                <a:latin typeface="Times New Roman"/>
                <a:ea typeface="ＭＳ Ｐゴシック"/>
              </a:rPr>
              <a:t>xx </a:t>
            </a:r>
            <a:r>
              <a:rPr lang="en-US" sz="1500" spc="-1" dirty="0">
                <a:solidFill>
                  <a:srgbClr val="FF0000"/>
                </a:solidFill>
                <a:latin typeface="Times New Roman"/>
                <a:ea typeface="ＭＳ Ｐゴシック"/>
              </a:rPr>
              <a:t>yes, </a:t>
            </a:r>
            <a:r>
              <a:rPr lang="en-US" sz="1500" spc="-1" dirty="0" smtClean="0">
                <a:solidFill>
                  <a:srgbClr val="FF0000"/>
                </a:solidFill>
                <a:latin typeface="Times New Roman"/>
                <a:ea typeface="ＭＳ Ｐゴシック"/>
              </a:rPr>
              <a:t>xx </a:t>
            </a:r>
            <a:r>
              <a:rPr lang="en-US" sz="1500" spc="-1" dirty="0">
                <a:solidFill>
                  <a:srgbClr val="FF0000"/>
                </a:solidFill>
                <a:latin typeface="Times New Roman"/>
                <a:ea typeface="ＭＳ Ｐゴシック"/>
              </a:rPr>
              <a:t>no, </a:t>
            </a:r>
            <a:r>
              <a:rPr lang="en-US" sz="1500" spc="-1" dirty="0" smtClean="0">
                <a:solidFill>
                  <a:srgbClr val="FF0000"/>
                </a:solidFill>
                <a:latin typeface="Times New Roman"/>
                <a:ea typeface="ＭＳ Ｐゴシック"/>
              </a:rPr>
              <a:t>xx </a:t>
            </a:r>
            <a:r>
              <a:rPr lang="en-US" sz="1500" spc="-1" dirty="0">
                <a:solidFill>
                  <a:srgbClr val="FF0000"/>
                </a:solidFill>
                <a:latin typeface="Times New Roman"/>
                <a:ea typeface="ＭＳ Ｐゴシック"/>
              </a:rPr>
              <a:t>abstain</a:t>
            </a:r>
            <a:endParaRPr lang="en-US" sz="1500" spc="-1" dirty="0">
              <a:solidFill>
                <a:srgbClr val="FF0000"/>
              </a:solidFill>
              <a:latin typeface="Arial"/>
            </a:endParaRPr>
          </a:p>
        </p:txBody>
      </p:sp>
    </p:spTree>
    <p:extLst>
      <p:ext uri="{BB962C8B-B14F-4D97-AF65-F5344CB8AC3E}">
        <p14:creationId xmlns:p14="http://schemas.microsoft.com/office/powerpoint/2010/main" val="1357484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1"/>
          <p:cNvSpPr/>
          <p:nvPr/>
        </p:nvSpPr>
        <p:spPr>
          <a:xfrm>
            <a:off x="685800" y="846004"/>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smtClean="0">
                <a:solidFill>
                  <a:srgbClr val="000000"/>
                </a:solidFill>
                <a:latin typeface="Times New Roman"/>
                <a:ea typeface="ＭＳ Ｐゴシック"/>
              </a:rPr>
              <a:t>P802.15.7a</a:t>
            </a:r>
            <a:r>
              <a:rPr lang="en-US" sz="2400" b="1" spc="-1" dirty="0" smtClean="0">
                <a:solidFill>
                  <a:srgbClr val="000000"/>
                </a:solidFill>
                <a:latin typeface="Times New Roman"/>
                <a:ea typeface="MS Gothic"/>
              </a:rPr>
              <a:t> </a:t>
            </a:r>
            <a:r>
              <a:rPr lang="en-US" sz="2400" b="1" spc="-1" dirty="0">
                <a:solidFill>
                  <a:srgbClr val="000000"/>
                </a:solidFill>
                <a:latin typeface="Times New Roman"/>
                <a:ea typeface="MS Gothic"/>
              </a:rPr>
              <a:t>Timeline</a:t>
            </a:r>
            <a:endParaRPr lang="en-US" sz="2400" spc="-1" dirty="0">
              <a:latin typeface="Arial"/>
            </a:endParaRPr>
          </a:p>
        </p:txBody>
      </p:sp>
      <p:graphicFrame>
        <p:nvGraphicFramePr>
          <p:cNvPr id="6" name="Table 5"/>
          <p:cNvGraphicFramePr>
            <a:graphicFrameLocks noGrp="1"/>
          </p:cNvGraphicFramePr>
          <p:nvPr>
            <p:extLst>
              <p:ext uri="{D42A27DB-BD31-4B8C-83A1-F6EECF244321}">
                <p14:modId xmlns:p14="http://schemas.microsoft.com/office/powerpoint/2010/main" val="1694825888"/>
              </p:ext>
            </p:extLst>
          </p:nvPr>
        </p:nvGraphicFramePr>
        <p:xfrm>
          <a:off x="914400" y="1752600"/>
          <a:ext cx="7010400" cy="4173220"/>
        </p:xfrm>
        <a:graphic>
          <a:graphicData uri="http://schemas.openxmlformats.org/drawingml/2006/table">
            <a:tbl>
              <a:tblPr firstRow="1" bandRow="1">
                <a:tableStyleId>{5C22544A-7EE6-4342-B048-85BDC9FD1C3A}</a:tableStyleId>
              </a:tblPr>
              <a:tblGrid>
                <a:gridCol w="3827721">
                  <a:extLst>
                    <a:ext uri="{9D8B030D-6E8A-4147-A177-3AD203B41FA5}">
                      <a16:colId xmlns:a16="http://schemas.microsoft.com/office/drawing/2014/main" val="3956065334"/>
                    </a:ext>
                  </a:extLst>
                </a:gridCol>
                <a:gridCol w="1506279">
                  <a:extLst>
                    <a:ext uri="{9D8B030D-6E8A-4147-A177-3AD203B41FA5}">
                      <a16:colId xmlns:a16="http://schemas.microsoft.com/office/drawing/2014/main" val="3167073218"/>
                    </a:ext>
                  </a:extLst>
                </a:gridCol>
                <a:gridCol w="1676400">
                  <a:extLst>
                    <a:ext uri="{9D8B030D-6E8A-4147-A177-3AD203B41FA5}">
                      <a16:colId xmlns:a16="http://schemas.microsoft.com/office/drawing/2014/main" val="4165772259"/>
                    </a:ext>
                  </a:extLst>
                </a:gridCol>
              </a:tblGrid>
              <a:tr h="370840">
                <a:tc>
                  <a:txBody>
                    <a:bodyPr/>
                    <a:lstStyle/>
                    <a:p>
                      <a:endParaRPr lang="en-US" sz="1400" dirty="0">
                        <a:latin typeface="Times New Roman" panose="02020603050405020304" pitchFamily="18" charset="0"/>
                        <a:cs typeface="Times New Roman" panose="02020603050405020304" pitchFamily="18" charset="0"/>
                      </a:endParaRPr>
                    </a:p>
                  </a:txBody>
                  <a:tcPr/>
                </a:tc>
                <a:tc>
                  <a:txBody>
                    <a:bodyPr/>
                    <a:lstStyle/>
                    <a:p>
                      <a:pPr algn="ctr"/>
                      <a:r>
                        <a:rPr lang="en-US" sz="1400" dirty="0" smtClean="0">
                          <a:latin typeface="Times New Roman" panose="02020603050405020304" pitchFamily="18" charset="0"/>
                          <a:cs typeface="Times New Roman" panose="02020603050405020304" pitchFamily="18" charset="0"/>
                        </a:rPr>
                        <a:t>Open</a:t>
                      </a:r>
                      <a:endParaRPr lang="en-US" sz="1400" dirty="0">
                        <a:latin typeface="Times New Roman" panose="02020603050405020304" pitchFamily="18" charset="0"/>
                        <a:cs typeface="Times New Roman" panose="02020603050405020304" pitchFamily="18" charset="0"/>
                      </a:endParaRPr>
                    </a:p>
                  </a:txBody>
                  <a:tcPr/>
                </a:tc>
                <a:tc>
                  <a:txBody>
                    <a:bodyPr/>
                    <a:lstStyle/>
                    <a:p>
                      <a:pPr algn="ctr"/>
                      <a:r>
                        <a:rPr lang="en-US" sz="1400" dirty="0" smtClean="0">
                          <a:latin typeface="Times New Roman" panose="02020603050405020304" pitchFamily="18" charset="0"/>
                          <a:cs typeface="Times New Roman" panose="02020603050405020304" pitchFamily="18" charset="0"/>
                        </a:rPr>
                        <a:t>Close</a:t>
                      </a:r>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25770082"/>
                  </a:ext>
                </a:extLst>
              </a:tr>
              <a:tr h="370840">
                <a:tc>
                  <a:txBody>
                    <a:bodyPr/>
                    <a:lstStyle/>
                    <a:p>
                      <a:pPr>
                        <a:lnSpc>
                          <a:spcPct val="100000"/>
                        </a:lnSpc>
                      </a:pPr>
                      <a:r>
                        <a:rPr lang="en-US" sz="1400" b="0" strike="noStrike" spc="-1" dirty="0">
                          <a:solidFill>
                            <a:srgbClr val="000000"/>
                          </a:solidFill>
                          <a:latin typeface="Times New Roman" panose="02020603050405020304" pitchFamily="18" charset="0"/>
                          <a:ea typeface="MS Gothic"/>
                          <a:cs typeface="Times New Roman" panose="02020603050405020304" pitchFamily="18" charset="0"/>
                        </a:rPr>
                        <a:t>First </a:t>
                      </a:r>
                      <a:r>
                        <a:rPr lang="en-US" sz="1400" b="0" strike="noStrike" spc="-1" dirty="0" smtClean="0">
                          <a:solidFill>
                            <a:srgbClr val="000000"/>
                          </a:solidFill>
                          <a:latin typeface="Times New Roman" panose="02020603050405020304" pitchFamily="18" charset="0"/>
                          <a:ea typeface="MS Gothic"/>
                          <a:cs typeface="Times New Roman" panose="02020603050405020304" pitchFamily="18" charset="0"/>
                        </a:rPr>
                        <a:t>Letter Ballot (LB1)</a:t>
                      </a:r>
                      <a:endParaRPr lang="en-US" sz="1400" b="0" strike="noStrike" spc="-1" dirty="0">
                        <a:latin typeface="Times New Roman" panose="02020603050405020304" pitchFamily="18" charset="0"/>
                        <a:cs typeface="Times New Roman" panose="02020603050405020304" pitchFamily="18" charset="0"/>
                      </a:endParaRPr>
                    </a:p>
                  </a:txBody>
                  <a:tcPr marL="68580" marR="68580" marT="34290" marB="34290"/>
                </a:tc>
                <a:tc>
                  <a:txBody>
                    <a:bodyPr/>
                    <a:lstStyle/>
                    <a:p>
                      <a:pPr>
                        <a:lnSpc>
                          <a:spcPct val="100000"/>
                        </a:lnSpc>
                      </a:pPr>
                      <a:r>
                        <a:rPr lang="en-US" sz="1400" b="0" strike="noStrike" spc="-1" dirty="0" smtClean="0">
                          <a:solidFill>
                            <a:srgbClr val="000000"/>
                          </a:solidFill>
                          <a:latin typeface="Times New Roman" panose="02020603050405020304" pitchFamily="18" charset="0"/>
                          <a:ea typeface="MS Gothic"/>
                          <a:cs typeface="Times New Roman" panose="02020603050405020304" pitchFamily="18" charset="0"/>
                        </a:rPr>
                        <a:t>June </a:t>
                      </a:r>
                      <a:r>
                        <a:rPr lang="en-US" sz="1400" b="0" strike="noStrike" spc="-1" dirty="0">
                          <a:solidFill>
                            <a:srgbClr val="000000"/>
                          </a:solidFill>
                          <a:latin typeface="Times New Roman" panose="02020603050405020304" pitchFamily="18" charset="0"/>
                          <a:ea typeface="MS Gothic"/>
                          <a:cs typeface="Times New Roman" panose="02020603050405020304" pitchFamily="18" charset="0"/>
                        </a:rPr>
                        <a:t>10, 2022</a:t>
                      </a:r>
                      <a:endParaRPr lang="en-US" sz="1400" b="0" strike="noStrike" spc="-1" dirty="0">
                        <a:latin typeface="Times New Roman" panose="02020603050405020304" pitchFamily="18" charset="0"/>
                        <a:cs typeface="Times New Roman" panose="02020603050405020304" pitchFamily="18" charset="0"/>
                      </a:endParaRPr>
                    </a:p>
                  </a:txBody>
                  <a:tcPr marL="68580" marR="68580" marT="34290" marB="34290"/>
                </a:tc>
                <a:tc>
                  <a:txBody>
                    <a:bodyPr/>
                    <a:lstStyle/>
                    <a:p>
                      <a:pPr>
                        <a:lnSpc>
                          <a:spcPct val="100000"/>
                        </a:lnSpc>
                      </a:pPr>
                      <a:r>
                        <a:rPr lang="en-US" sz="1400" b="0" strike="noStrike" spc="-1" dirty="0" smtClean="0">
                          <a:solidFill>
                            <a:srgbClr val="000000"/>
                          </a:solidFill>
                          <a:latin typeface="Times New Roman" panose="02020603050405020304" pitchFamily="18" charset="0"/>
                          <a:ea typeface="MS Gothic"/>
                          <a:cs typeface="Times New Roman" panose="02020603050405020304" pitchFamily="18" charset="0"/>
                        </a:rPr>
                        <a:t>July </a:t>
                      </a:r>
                      <a:r>
                        <a:rPr lang="en-US" sz="1400" b="0" strike="noStrike" spc="-1" dirty="0">
                          <a:solidFill>
                            <a:srgbClr val="000000"/>
                          </a:solidFill>
                          <a:latin typeface="Times New Roman" panose="02020603050405020304" pitchFamily="18" charset="0"/>
                          <a:ea typeface="MS Gothic"/>
                          <a:cs typeface="Times New Roman" panose="02020603050405020304" pitchFamily="18" charset="0"/>
                        </a:rPr>
                        <a:t>10, 2022</a:t>
                      </a:r>
                      <a:endParaRPr lang="en-US" sz="1400" b="0" strike="noStrike" spc="-1" dirty="0">
                        <a:latin typeface="Times New Roman" panose="02020603050405020304" pitchFamily="18" charset="0"/>
                        <a:cs typeface="Times New Roman" panose="02020603050405020304" pitchFamily="18" charset="0"/>
                      </a:endParaRPr>
                    </a:p>
                  </a:txBody>
                  <a:tcPr marL="68580" marR="68580" marT="34290" marB="34290"/>
                </a:tc>
                <a:extLst>
                  <a:ext uri="{0D108BD9-81ED-4DB2-BD59-A6C34878D82A}">
                    <a16:rowId xmlns:a16="http://schemas.microsoft.com/office/drawing/2014/main" val="2685981956"/>
                  </a:ext>
                </a:extLst>
              </a:tr>
              <a:tr h="370840">
                <a:tc>
                  <a:txBody>
                    <a:bodyPr/>
                    <a:lstStyle/>
                    <a:p>
                      <a:pPr>
                        <a:lnSpc>
                          <a:spcPct val="100000"/>
                        </a:lnSpc>
                      </a:pPr>
                      <a:r>
                        <a:rPr lang="en-US" sz="1400" b="0" strike="noStrike" spc="-1" dirty="0" smtClean="0">
                          <a:solidFill>
                            <a:srgbClr val="000000"/>
                          </a:solidFill>
                          <a:latin typeface="Times New Roman" panose="02020603050405020304" pitchFamily="18" charset="0"/>
                          <a:ea typeface="MS Gothic"/>
                          <a:cs typeface="Times New Roman" panose="02020603050405020304" pitchFamily="18" charset="0"/>
                        </a:rPr>
                        <a:t>Start LB1 comment resolution</a:t>
                      </a:r>
                      <a:endParaRPr lang="en-US" sz="1400" b="0" strike="noStrike" spc="-1" dirty="0">
                        <a:latin typeface="Times New Roman" panose="02020603050405020304" pitchFamily="18" charset="0"/>
                        <a:cs typeface="Times New Roman" panose="02020603050405020304" pitchFamily="18" charset="0"/>
                      </a:endParaRPr>
                    </a:p>
                  </a:txBody>
                  <a:tcPr marL="68580" marR="68580" marT="34290" marB="34290"/>
                </a:tc>
                <a:tc>
                  <a:txBody>
                    <a:bodyPr/>
                    <a:lstStyle/>
                    <a:p>
                      <a:pPr>
                        <a:lnSpc>
                          <a:spcPct val="100000"/>
                        </a:lnSpc>
                      </a:pPr>
                      <a:r>
                        <a:rPr lang="en-US" sz="1400" b="0" strike="noStrike" spc="-1" dirty="0" smtClean="0">
                          <a:latin typeface="Times New Roman" panose="02020603050405020304" pitchFamily="18" charset="0"/>
                          <a:cs typeface="Times New Roman" panose="02020603050405020304" pitchFamily="18" charset="0"/>
                        </a:rPr>
                        <a:t>July 10, 2022</a:t>
                      </a:r>
                      <a:endParaRPr lang="en-US" sz="1400" b="0" strike="noStrike" spc="-1" dirty="0">
                        <a:latin typeface="Times New Roman" panose="02020603050405020304" pitchFamily="18" charset="0"/>
                        <a:cs typeface="Times New Roman" panose="02020603050405020304" pitchFamily="18" charset="0"/>
                      </a:endParaRPr>
                    </a:p>
                  </a:txBody>
                  <a:tcPr marL="68580" marR="68580" marT="34290" marB="34290"/>
                </a:tc>
                <a:tc>
                  <a:txBody>
                    <a:bodyPr/>
                    <a:lstStyle/>
                    <a:p>
                      <a:pPr>
                        <a:lnSpc>
                          <a:spcPct val="100000"/>
                        </a:lnSpc>
                      </a:pPr>
                      <a:r>
                        <a:rPr lang="en-US" sz="1400" b="0" strike="noStrike" spc="-1" dirty="0" smtClean="0">
                          <a:latin typeface="Times New Roman" panose="02020603050405020304" pitchFamily="18" charset="0"/>
                          <a:cs typeface="Times New Roman" panose="02020603050405020304" pitchFamily="18" charset="0"/>
                        </a:rPr>
                        <a:t>July</a:t>
                      </a:r>
                      <a:r>
                        <a:rPr lang="en-US" sz="1400" b="0" strike="noStrike" spc="-1" baseline="0" dirty="0" smtClean="0">
                          <a:latin typeface="Times New Roman" panose="02020603050405020304" pitchFamily="18" charset="0"/>
                          <a:cs typeface="Times New Roman" panose="02020603050405020304" pitchFamily="18" charset="0"/>
                        </a:rPr>
                        <a:t> 15, 2022</a:t>
                      </a:r>
                      <a:endParaRPr lang="en-US" sz="1400" b="0" strike="noStrike" spc="-1" dirty="0">
                        <a:latin typeface="Times New Roman" panose="02020603050405020304" pitchFamily="18" charset="0"/>
                        <a:cs typeface="Times New Roman" panose="02020603050405020304" pitchFamily="18" charset="0"/>
                      </a:endParaRPr>
                    </a:p>
                  </a:txBody>
                  <a:tcPr marL="68580" marR="68580" marT="34290" marB="34290"/>
                </a:tc>
                <a:extLst>
                  <a:ext uri="{0D108BD9-81ED-4DB2-BD59-A6C34878D82A}">
                    <a16:rowId xmlns:a16="http://schemas.microsoft.com/office/drawing/2014/main" val="3844296515"/>
                  </a:ext>
                </a:extLst>
              </a:tr>
              <a:tr h="370840">
                <a:tc>
                  <a:txBody>
                    <a:bodyPr/>
                    <a:lstStyle/>
                    <a:p>
                      <a:pPr>
                        <a:lnSpc>
                          <a:spcPct val="100000"/>
                        </a:lnSpc>
                      </a:pPr>
                      <a:r>
                        <a:rPr lang="en-US" sz="1400" b="0" strike="noStrike" spc="-1" dirty="0" smtClean="0">
                          <a:solidFill>
                            <a:srgbClr val="000000"/>
                          </a:solidFill>
                          <a:latin typeface="Times New Roman" panose="02020603050405020304" pitchFamily="18" charset="0"/>
                          <a:ea typeface="MS Gothic"/>
                          <a:cs typeface="Times New Roman" panose="02020603050405020304" pitchFamily="18" charset="0"/>
                        </a:rPr>
                        <a:t>Finalize</a:t>
                      </a:r>
                      <a:r>
                        <a:rPr lang="en-US" sz="1400" b="0" strike="noStrike" spc="-1" baseline="0" dirty="0" smtClean="0">
                          <a:solidFill>
                            <a:srgbClr val="000000"/>
                          </a:solidFill>
                          <a:latin typeface="Times New Roman" panose="02020603050405020304" pitchFamily="18" charset="0"/>
                          <a:ea typeface="MS Gothic"/>
                          <a:cs typeface="Times New Roman" panose="02020603050405020304" pitchFamily="18" charset="0"/>
                        </a:rPr>
                        <a:t> LB1 draft D3</a:t>
                      </a:r>
                    </a:p>
                    <a:p>
                      <a:pPr>
                        <a:lnSpc>
                          <a:spcPct val="100000"/>
                        </a:lnSpc>
                      </a:pPr>
                      <a:r>
                        <a:rPr lang="en-US" sz="1400" b="0" strike="noStrike" spc="-1" dirty="0" smtClean="0">
                          <a:latin typeface="Times New Roman" panose="02020603050405020304" pitchFamily="18" charset="0"/>
                          <a:cs typeface="Times New Roman" panose="02020603050405020304" pitchFamily="18" charset="0"/>
                        </a:rPr>
                        <a:t>Second Letter Ballot (LB2)</a:t>
                      </a:r>
                    </a:p>
                  </a:txBody>
                  <a:tcPr marL="68580" marR="68580" marT="34290" marB="34290"/>
                </a:tc>
                <a:tc>
                  <a:txBody>
                    <a:bodyPr/>
                    <a:lstStyle/>
                    <a:p>
                      <a:pPr>
                        <a:lnSpc>
                          <a:spcPct val="100000"/>
                        </a:lnSpc>
                      </a:pPr>
                      <a:r>
                        <a:rPr lang="en-US" sz="1400" b="0" strike="noStrike" spc="-1" dirty="0" smtClean="0">
                          <a:solidFill>
                            <a:srgbClr val="000000"/>
                          </a:solidFill>
                          <a:latin typeface="Times New Roman" panose="02020603050405020304" pitchFamily="18" charset="0"/>
                          <a:ea typeface="MS Gothic"/>
                          <a:cs typeface="Times New Roman" panose="02020603050405020304" pitchFamily="18" charset="0"/>
                        </a:rPr>
                        <a:t>August 1, </a:t>
                      </a:r>
                      <a:r>
                        <a:rPr lang="en-US" sz="1400" b="0" strike="noStrike" spc="-1" dirty="0">
                          <a:solidFill>
                            <a:srgbClr val="000000"/>
                          </a:solidFill>
                          <a:latin typeface="Times New Roman" panose="02020603050405020304" pitchFamily="18" charset="0"/>
                          <a:ea typeface="MS Gothic"/>
                          <a:cs typeface="Times New Roman" panose="02020603050405020304" pitchFamily="18" charset="0"/>
                        </a:rPr>
                        <a:t>2022</a:t>
                      </a:r>
                      <a:endParaRPr lang="en-US" sz="1400" b="0" strike="noStrike" spc="-1" dirty="0">
                        <a:latin typeface="Times New Roman" panose="02020603050405020304" pitchFamily="18" charset="0"/>
                        <a:cs typeface="Times New Roman" panose="02020603050405020304" pitchFamily="18" charset="0"/>
                      </a:endParaRPr>
                    </a:p>
                  </a:txBody>
                  <a:tcPr marL="68580" marR="68580" marT="34290" marB="34290"/>
                </a:tc>
                <a:tc>
                  <a:txBody>
                    <a:bodyPr/>
                    <a:lstStyle/>
                    <a:p>
                      <a:pPr>
                        <a:lnSpc>
                          <a:spcPct val="100000"/>
                        </a:lnSpc>
                      </a:pPr>
                      <a:r>
                        <a:rPr lang="en-US" sz="1400" b="0" strike="noStrike" spc="-1" dirty="0" smtClean="0">
                          <a:solidFill>
                            <a:srgbClr val="000000"/>
                          </a:solidFill>
                          <a:latin typeface="Times New Roman" panose="02020603050405020304" pitchFamily="18" charset="0"/>
                          <a:ea typeface="MS Gothic"/>
                          <a:cs typeface="Times New Roman" panose="02020603050405020304" pitchFamily="18" charset="0"/>
                        </a:rPr>
                        <a:t>September 15, </a:t>
                      </a:r>
                      <a:r>
                        <a:rPr lang="en-US" sz="1400" b="0" strike="noStrike" spc="-1" dirty="0">
                          <a:solidFill>
                            <a:srgbClr val="000000"/>
                          </a:solidFill>
                          <a:latin typeface="Times New Roman" panose="02020603050405020304" pitchFamily="18" charset="0"/>
                          <a:ea typeface="MS Gothic"/>
                          <a:cs typeface="Times New Roman" panose="02020603050405020304" pitchFamily="18" charset="0"/>
                        </a:rPr>
                        <a:t>2022</a:t>
                      </a:r>
                      <a:endParaRPr lang="en-US" sz="1400" b="0" strike="noStrike" spc="-1" dirty="0">
                        <a:latin typeface="Times New Roman" panose="02020603050405020304" pitchFamily="18" charset="0"/>
                        <a:cs typeface="Times New Roman" panose="02020603050405020304" pitchFamily="18" charset="0"/>
                      </a:endParaRPr>
                    </a:p>
                  </a:txBody>
                  <a:tcPr marL="68580" marR="68580" marT="34290" marB="34290"/>
                </a:tc>
                <a:extLst>
                  <a:ext uri="{0D108BD9-81ED-4DB2-BD59-A6C34878D82A}">
                    <a16:rowId xmlns:a16="http://schemas.microsoft.com/office/drawing/2014/main" val="3440003876"/>
                  </a:ext>
                </a:extLst>
              </a:tr>
              <a:tr h="370840">
                <a:tc>
                  <a:txBody>
                    <a:bodyPr/>
                    <a:lstStyle/>
                    <a:p>
                      <a:pPr>
                        <a:lnSpc>
                          <a:spcPct val="100000"/>
                        </a:lnSpc>
                      </a:pPr>
                      <a:r>
                        <a:rPr lang="en-US" sz="1400" b="0" strike="noStrike" spc="-1" dirty="0" smtClean="0">
                          <a:solidFill>
                            <a:srgbClr val="000000"/>
                          </a:solidFill>
                          <a:latin typeface="Times New Roman" panose="02020603050405020304" pitchFamily="18" charset="0"/>
                          <a:ea typeface="MS Gothic"/>
                          <a:cs typeface="Times New Roman" panose="02020603050405020304" pitchFamily="18" charset="0"/>
                        </a:rPr>
                        <a:t>LB2 comment resolution</a:t>
                      </a:r>
                    </a:p>
                    <a:p>
                      <a:pPr>
                        <a:lnSpc>
                          <a:spcPct val="100000"/>
                        </a:lnSpc>
                      </a:pPr>
                      <a:r>
                        <a:rPr lang="en-US" sz="1400" b="0" strike="noStrike" spc="-1" dirty="0" smtClean="0">
                          <a:solidFill>
                            <a:srgbClr val="000000"/>
                          </a:solidFill>
                          <a:latin typeface="Times New Roman" panose="02020603050405020304" pitchFamily="18" charset="0"/>
                          <a:ea typeface="MS Gothic"/>
                          <a:cs typeface="Times New Roman" panose="02020603050405020304" pitchFamily="18" charset="0"/>
                        </a:rPr>
                        <a:t>Finalize LB1 draft D3</a:t>
                      </a:r>
                    </a:p>
                    <a:p>
                      <a:pPr>
                        <a:lnSpc>
                          <a:spcPct val="100000"/>
                        </a:lnSpc>
                      </a:pPr>
                      <a:r>
                        <a:rPr lang="en-US" sz="1400" b="0" strike="noStrike" spc="-1" dirty="0" smtClean="0">
                          <a:solidFill>
                            <a:srgbClr val="000000"/>
                          </a:solidFill>
                          <a:latin typeface="Times New Roman" panose="02020603050405020304" pitchFamily="18" charset="0"/>
                          <a:ea typeface="MS Gothic"/>
                          <a:cs typeface="Times New Roman" panose="02020603050405020304" pitchFamily="18" charset="0"/>
                        </a:rPr>
                        <a:t>Third Letter Ballot (LB2)</a:t>
                      </a:r>
                    </a:p>
                  </a:txBody>
                  <a:tcPr marL="68580" marR="68580" marT="34290" marB="34290"/>
                </a:tc>
                <a:tc>
                  <a:txBody>
                    <a:bodyPr/>
                    <a:lstStyle/>
                    <a:p>
                      <a:pPr>
                        <a:lnSpc>
                          <a:spcPct val="100000"/>
                        </a:lnSpc>
                      </a:pPr>
                      <a:r>
                        <a:rPr lang="en-US" sz="1400" b="0" strike="noStrike" spc="-1" dirty="0" smtClean="0">
                          <a:solidFill>
                            <a:srgbClr val="000000"/>
                          </a:solidFill>
                          <a:latin typeface="Times New Roman" panose="02020603050405020304" pitchFamily="18" charset="0"/>
                          <a:ea typeface="MS Gothic"/>
                          <a:cs typeface="Times New Roman" panose="02020603050405020304" pitchFamily="18" charset="0"/>
                        </a:rPr>
                        <a:t>October 1, </a:t>
                      </a:r>
                      <a:r>
                        <a:rPr lang="en-US" sz="1400" b="0" strike="noStrike" spc="-1" dirty="0">
                          <a:solidFill>
                            <a:srgbClr val="000000"/>
                          </a:solidFill>
                          <a:latin typeface="Times New Roman" panose="02020603050405020304" pitchFamily="18" charset="0"/>
                          <a:ea typeface="MS Gothic"/>
                          <a:cs typeface="Times New Roman" panose="02020603050405020304" pitchFamily="18" charset="0"/>
                        </a:rPr>
                        <a:t>2022</a:t>
                      </a:r>
                      <a:endParaRPr lang="en-US" sz="1400" b="0" strike="noStrike" spc="-1"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400" dirty="0" smtClean="0">
                          <a:latin typeface="Times New Roman" panose="02020603050405020304" pitchFamily="18" charset="0"/>
                          <a:cs typeface="Times New Roman" panose="02020603050405020304" pitchFamily="18" charset="0"/>
                        </a:rPr>
                        <a:t>November 15, 2022</a:t>
                      </a:r>
                    </a:p>
                  </a:txBody>
                  <a:tcPr marL="68580" marR="68580" marT="34290" marB="34290"/>
                </a:tc>
                <a:extLst>
                  <a:ext uri="{0D108BD9-81ED-4DB2-BD59-A6C34878D82A}">
                    <a16:rowId xmlns:a16="http://schemas.microsoft.com/office/drawing/2014/main" val="2945049136"/>
                  </a:ext>
                </a:extLst>
              </a:tr>
              <a:tr h="370840">
                <a:tc>
                  <a:txBody>
                    <a:bodyPr/>
                    <a:lstStyle/>
                    <a:p>
                      <a:pPr>
                        <a:lnSpc>
                          <a:spcPct val="100000"/>
                        </a:lnSpc>
                      </a:pPr>
                      <a:r>
                        <a:rPr lang="en-US" sz="1400" b="0" strike="noStrike" spc="-1" dirty="0" smtClean="0">
                          <a:latin typeface="Times New Roman" panose="02020603050405020304" pitchFamily="18" charset="0"/>
                          <a:cs typeface="Times New Roman" panose="02020603050405020304" pitchFamily="18" charset="0"/>
                        </a:rPr>
                        <a:t>Start LB2 comment resolution</a:t>
                      </a:r>
                    </a:p>
                    <a:p>
                      <a:pPr>
                        <a:lnSpc>
                          <a:spcPct val="100000"/>
                        </a:lnSpc>
                      </a:pPr>
                      <a:r>
                        <a:rPr lang="en-US" sz="1400" b="0" strike="noStrike" spc="-1" dirty="0" smtClean="0">
                          <a:latin typeface="Times New Roman" panose="02020603050405020304" pitchFamily="18" charset="0"/>
                          <a:cs typeface="Times New Roman" panose="02020603050405020304" pitchFamily="18" charset="0"/>
                        </a:rPr>
                        <a:t>Prepare D5 for SB1</a:t>
                      </a:r>
                    </a:p>
                  </a:txBody>
                  <a:tcPr marL="68580" marR="68580" marT="34290" marB="34290"/>
                </a:tc>
                <a:tc>
                  <a:txBody>
                    <a:bodyPr/>
                    <a:lstStyle/>
                    <a:p>
                      <a:pPr>
                        <a:lnSpc>
                          <a:spcPct val="100000"/>
                        </a:lnSpc>
                      </a:pPr>
                      <a:r>
                        <a:rPr lang="en-US" sz="1400" b="0" strike="noStrike" spc="-1" dirty="0" smtClean="0">
                          <a:latin typeface="Times New Roman" panose="02020603050405020304" pitchFamily="18" charset="0"/>
                          <a:cs typeface="Times New Roman" panose="02020603050405020304" pitchFamily="18" charset="0"/>
                        </a:rPr>
                        <a:t>December</a:t>
                      </a:r>
                      <a:r>
                        <a:rPr lang="en-US" sz="1400" b="0" strike="noStrike" spc="-1" baseline="0" dirty="0" smtClean="0">
                          <a:latin typeface="Times New Roman" panose="02020603050405020304" pitchFamily="18" charset="0"/>
                          <a:cs typeface="Times New Roman" panose="02020603050405020304" pitchFamily="18" charset="0"/>
                        </a:rPr>
                        <a:t> 1, 2022</a:t>
                      </a:r>
                      <a:endParaRPr lang="en-US" sz="1400" b="0" strike="noStrike" spc="-1"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400" dirty="0" smtClean="0">
                          <a:latin typeface="Times New Roman" panose="02020603050405020304" pitchFamily="18" charset="0"/>
                          <a:cs typeface="Times New Roman" panose="02020603050405020304" pitchFamily="18" charset="0"/>
                        </a:rPr>
                        <a:t>January 15, 2023</a:t>
                      </a:r>
                    </a:p>
                  </a:txBody>
                  <a:tcPr marL="68580" marR="68580" marT="34290" marB="34290"/>
                </a:tc>
                <a:extLst>
                  <a:ext uri="{0D108BD9-81ED-4DB2-BD59-A6C34878D82A}">
                    <a16:rowId xmlns:a16="http://schemas.microsoft.com/office/drawing/2014/main" val="771984172"/>
                  </a:ext>
                </a:extLst>
              </a:tr>
              <a:tr h="370840">
                <a:tc>
                  <a:txBody>
                    <a:bodyPr/>
                    <a:lstStyle/>
                    <a:p>
                      <a:pPr>
                        <a:lnSpc>
                          <a:spcPct val="100000"/>
                        </a:lnSpc>
                      </a:pPr>
                      <a:r>
                        <a:rPr lang="en-US" sz="1400" b="0" strike="noStrike" spc="-1" dirty="0" smtClean="0">
                          <a:solidFill>
                            <a:srgbClr val="000000"/>
                          </a:solidFill>
                          <a:latin typeface="Times New Roman" panose="02020603050405020304" pitchFamily="18" charset="0"/>
                          <a:ea typeface="MS Gothic"/>
                          <a:cs typeface="Times New Roman" panose="02020603050405020304" pitchFamily="18" charset="0"/>
                        </a:rPr>
                        <a:t>Finish SB1 comment resolution</a:t>
                      </a:r>
                    </a:p>
                    <a:p>
                      <a:pPr>
                        <a:lnSpc>
                          <a:spcPct val="100000"/>
                        </a:lnSpc>
                      </a:pPr>
                      <a:r>
                        <a:rPr lang="en-US" sz="1400" b="0" strike="noStrike" spc="-1" dirty="0" smtClean="0">
                          <a:solidFill>
                            <a:srgbClr val="000000"/>
                          </a:solidFill>
                          <a:latin typeface="Times New Roman" panose="02020603050405020304" pitchFamily="18" charset="0"/>
                          <a:ea typeface="MS Gothic"/>
                          <a:cs typeface="Times New Roman" panose="02020603050405020304" pitchFamily="18" charset="0"/>
                        </a:rPr>
                        <a:t>Prepare D6 for submittal for SA SB2</a:t>
                      </a:r>
                      <a:endParaRPr lang="en-US" sz="1400" b="0" strike="noStrike" spc="-1" dirty="0">
                        <a:latin typeface="Times New Roman" panose="02020603050405020304" pitchFamily="18" charset="0"/>
                        <a:cs typeface="Times New Roman" panose="02020603050405020304" pitchFamily="18" charset="0"/>
                      </a:endParaRPr>
                    </a:p>
                  </a:txBody>
                  <a:tcPr marL="68580" marR="68580" marT="34290" marB="34290"/>
                </a:tc>
                <a:tc>
                  <a:txBody>
                    <a:bodyPr/>
                    <a:lstStyle/>
                    <a:p>
                      <a:pPr>
                        <a:lnSpc>
                          <a:spcPct val="100000"/>
                        </a:lnSpc>
                      </a:pPr>
                      <a:r>
                        <a:rPr lang="en-US" sz="1400" b="0" strike="noStrike" spc="-1" dirty="0" smtClean="0">
                          <a:solidFill>
                            <a:srgbClr val="000000"/>
                          </a:solidFill>
                          <a:latin typeface="Times New Roman" panose="02020603050405020304" pitchFamily="18" charset="0"/>
                          <a:ea typeface="MS Gothic"/>
                          <a:cs typeface="Times New Roman" panose="02020603050405020304" pitchFamily="18" charset="0"/>
                        </a:rPr>
                        <a:t>February 1, </a:t>
                      </a:r>
                      <a:r>
                        <a:rPr lang="en-US" sz="1400" b="0" strike="noStrike" spc="-1" dirty="0">
                          <a:solidFill>
                            <a:srgbClr val="000000"/>
                          </a:solidFill>
                          <a:latin typeface="Times New Roman" panose="02020603050405020304" pitchFamily="18" charset="0"/>
                          <a:ea typeface="MS Gothic"/>
                          <a:cs typeface="Times New Roman" panose="02020603050405020304" pitchFamily="18" charset="0"/>
                        </a:rPr>
                        <a:t>2022</a:t>
                      </a:r>
                      <a:endParaRPr lang="en-US" sz="1400" b="0" strike="noStrike" spc="-1"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400" dirty="0" smtClean="0">
                          <a:latin typeface="Times New Roman" panose="02020603050405020304" pitchFamily="18" charset="0"/>
                          <a:cs typeface="Times New Roman" panose="02020603050405020304" pitchFamily="18" charset="0"/>
                        </a:rPr>
                        <a:t>March 15, 2023</a:t>
                      </a:r>
                    </a:p>
                  </a:txBody>
                  <a:tcPr marL="68580" marR="68580" marT="34290" marB="34290"/>
                </a:tc>
                <a:extLst>
                  <a:ext uri="{0D108BD9-81ED-4DB2-BD59-A6C34878D82A}">
                    <a16:rowId xmlns:a16="http://schemas.microsoft.com/office/drawing/2014/main" val="1623911950"/>
                  </a:ext>
                </a:extLst>
              </a:tr>
              <a:tr h="370840">
                <a:tc>
                  <a:txBody>
                    <a:bodyPr/>
                    <a:lstStyle/>
                    <a:p>
                      <a:pPr>
                        <a:lnSpc>
                          <a:spcPct val="100000"/>
                        </a:lnSpc>
                      </a:pPr>
                      <a:r>
                        <a:rPr lang="en-US" sz="1400" b="0" strike="noStrike" spc="-1" dirty="0" smtClean="0">
                          <a:latin typeface="Times New Roman" panose="02020603050405020304" pitchFamily="18" charset="0"/>
                          <a:cs typeface="Times New Roman" panose="02020603050405020304" pitchFamily="18" charset="0"/>
                        </a:rPr>
                        <a:t>Prepare</a:t>
                      </a:r>
                      <a:r>
                        <a:rPr lang="en-US" sz="1400" b="0" strike="noStrike" spc="-1" baseline="0" dirty="0" smtClean="0">
                          <a:latin typeface="Times New Roman" panose="02020603050405020304" pitchFamily="18" charset="0"/>
                          <a:cs typeface="Times New Roman" panose="02020603050405020304" pitchFamily="18" charset="0"/>
                        </a:rPr>
                        <a:t> Draft D7 for SA submittal final approval</a:t>
                      </a:r>
                      <a:endParaRPr lang="en-US" sz="1400" b="0" strike="noStrike" spc="-1" dirty="0" smtClean="0">
                        <a:latin typeface="Times New Roman" panose="02020603050405020304" pitchFamily="18" charset="0"/>
                        <a:cs typeface="Times New Roman" panose="02020603050405020304" pitchFamily="18" charset="0"/>
                      </a:endParaRPr>
                    </a:p>
                  </a:txBody>
                  <a:tcPr marL="68580" marR="68580" marT="34290" marB="34290"/>
                </a:tc>
                <a:tc>
                  <a:txBody>
                    <a:bodyPr/>
                    <a:lstStyle/>
                    <a:p>
                      <a:pPr>
                        <a:lnSpc>
                          <a:spcPct val="100000"/>
                        </a:lnSpc>
                      </a:pPr>
                      <a:r>
                        <a:rPr lang="en-US" sz="1400" b="0" strike="noStrike" spc="-1" dirty="0" smtClean="0">
                          <a:latin typeface="Times New Roman" panose="02020603050405020304" pitchFamily="18" charset="0"/>
                          <a:cs typeface="Times New Roman" panose="02020603050405020304" pitchFamily="18" charset="0"/>
                        </a:rPr>
                        <a:t>April</a:t>
                      </a:r>
                      <a:r>
                        <a:rPr lang="en-US" sz="1400" b="0" strike="noStrike" spc="-1" baseline="0" dirty="0" smtClean="0">
                          <a:latin typeface="Times New Roman" panose="02020603050405020304" pitchFamily="18" charset="0"/>
                          <a:cs typeface="Times New Roman" panose="02020603050405020304" pitchFamily="18" charset="0"/>
                        </a:rPr>
                        <a:t> 1, 2023</a:t>
                      </a:r>
                      <a:endParaRPr lang="en-US" sz="1400" b="0" strike="noStrike" spc="-1"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400" dirty="0" smtClean="0">
                          <a:latin typeface="Times New Roman" panose="02020603050405020304" pitchFamily="18" charset="0"/>
                          <a:cs typeface="Times New Roman" panose="02020603050405020304" pitchFamily="18" charset="0"/>
                        </a:rPr>
                        <a:t>May 15, 2023</a:t>
                      </a:r>
                    </a:p>
                  </a:txBody>
                  <a:tcPr marL="68580" marR="68580" marT="34290" marB="34290"/>
                </a:tc>
                <a:extLst>
                  <a:ext uri="{0D108BD9-81ED-4DB2-BD59-A6C34878D82A}">
                    <a16:rowId xmlns:a16="http://schemas.microsoft.com/office/drawing/2014/main" val="1992650836"/>
                  </a:ext>
                </a:extLst>
              </a:tr>
              <a:tr h="370840">
                <a:tc>
                  <a:txBody>
                    <a:bodyPr/>
                    <a:lstStyle/>
                    <a:p>
                      <a:pPr>
                        <a:lnSpc>
                          <a:spcPct val="100000"/>
                        </a:lnSpc>
                      </a:pPr>
                      <a:r>
                        <a:rPr lang="en-US" sz="1400" b="0" strike="noStrike" spc="-1" dirty="0" smtClean="0">
                          <a:solidFill>
                            <a:srgbClr val="000000"/>
                          </a:solidFill>
                          <a:latin typeface="Times New Roman" panose="02020603050405020304" pitchFamily="18" charset="0"/>
                          <a:ea typeface="MS Gothic"/>
                          <a:cs typeface="Times New Roman" panose="02020603050405020304" pitchFamily="18" charset="0"/>
                        </a:rPr>
                        <a:t>Resolve</a:t>
                      </a:r>
                      <a:r>
                        <a:rPr lang="en-US" sz="1400" b="0" strike="noStrike" spc="-1" baseline="0" dirty="0" smtClean="0">
                          <a:solidFill>
                            <a:srgbClr val="000000"/>
                          </a:solidFill>
                          <a:latin typeface="Times New Roman" panose="02020603050405020304" pitchFamily="18" charset="0"/>
                          <a:ea typeface="MS Gothic"/>
                          <a:cs typeface="Times New Roman" panose="02020603050405020304" pitchFamily="18" charset="0"/>
                        </a:rPr>
                        <a:t> final SA editorial comments</a:t>
                      </a:r>
                    </a:p>
                    <a:p>
                      <a:pPr>
                        <a:lnSpc>
                          <a:spcPct val="100000"/>
                        </a:lnSpc>
                      </a:pPr>
                      <a:r>
                        <a:rPr lang="en-US" sz="1400" b="0" strike="noStrike" spc="-1" baseline="0" dirty="0" smtClean="0">
                          <a:solidFill>
                            <a:srgbClr val="000000"/>
                          </a:solidFill>
                          <a:latin typeface="Times New Roman" panose="02020603050405020304" pitchFamily="18" charset="0"/>
                          <a:ea typeface="MS Gothic"/>
                          <a:cs typeface="Times New Roman" panose="02020603050405020304" pitchFamily="18" charset="0"/>
                        </a:rPr>
                        <a:t>Prepare final draft D7 for submittal for publication</a:t>
                      </a:r>
                      <a:endParaRPr lang="en-US" sz="1400" b="0" strike="noStrike" spc="-1" dirty="0">
                        <a:latin typeface="Times New Roman" panose="02020603050405020304" pitchFamily="18" charset="0"/>
                        <a:cs typeface="Times New Roman" panose="02020603050405020304" pitchFamily="18" charset="0"/>
                      </a:endParaRPr>
                    </a:p>
                  </a:txBody>
                  <a:tcPr marL="68580" marR="68580" marT="34290" marB="34290"/>
                </a:tc>
                <a:tc>
                  <a:txBody>
                    <a:bodyPr/>
                    <a:lstStyle/>
                    <a:p>
                      <a:pPr>
                        <a:lnSpc>
                          <a:spcPct val="100000"/>
                        </a:lnSpc>
                      </a:pPr>
                      <a:r>
                        <a:rPr lang="en-US" sz="1400" b="0" strike="noStrike" spc="-1" dirty="0" smtClean="0">
                          <a:solidFill>
                            <a:srgbClr val="000000"/>
                          </a:solidFill>
                          <a:latin typeface="Times New Roman" panose="02020603050405020304" pitchFamily="18" charset="0"/>
                          <a:ea typeface="MS Gothic"/>
                          <a:cs typeface="Times New Roman" panose="02020603050405020304" pitchFamily="18" charset="0"/>
                        </a:rPr>
                        <a:t>June 1, 2023</a:t>
                      </a:r>
                      <a:endParaRPr lang="en-US" sz="1400" b="0" strike="noStrike" spc="-1"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400" dirty="0" smtClean="0">
                          <a:latin typeface="Times New Roman" panose="02020603050405020304" pitchFamily="18" charset="0"/>
                          <a:cs typeface="Times New Roman" panose="02020603050405020304" pitchFamily="18" charset="0"/>
                        </a:rPr>
                        <a:t>July 15, 2023</a:t>
                      </a:r>
                    </a:p>
                  </a:txBody>
                  <a:tcPr marL="68580" marR="68580" marT="34290" marB="34290"/>
                </a:tc>
                <a:extLst>
                  <a:ext uri="{0D108BD9-81ED-4DB2-BD59-A6C34878D82A}">
                    <a16:rowId xmlns:a16="http://schemas.microsoft.com/office/drawing/2014/main" val="2429224833"/>
                  </a:ext>
                </a:extLst>
              </a:tr>
            </a:tbl>
          </a:graphicData>
        </a:graphic>
      </p:graphicFrame>
    </p:spTree>
    <p:extLst>
      <p:ext uri="{BB962C8B-B14F-4D97-AF65-F5344CB8AC3E}">
        <p14:creationId xmlns:p14="http://schemas.microsoft.com/office/powerpoint/2010/main" val="18200864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795186" y="533400"/>
            <a:ext cx="1553630"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Motions</a:t>
            </a:r>
            <a:endParaRPr lang="en-US" sz="2400" dirty="0"/>
          </a:p>
        </p:txBody>
      </p:sp>
      <p:sp>
        <p:nvSpPr>
          <p:cNvPr id="4" name="Rectangle 3">
            <a:extLst>
              <a:ext uri="{FF2B5EF4-FFF2-40B4-BE49-F238E27FC236}">
                <a16:creationId xmlns:a16="http://schemas.microsoft.com/office/drawing/2014/main" id="{586014C6-72D3-BC48-B494-81C98C21A120}"/>
              </a:ext>
            </a:extLst>
          </p:cNvPr>
          <p:cNvSpPr txBox="1">
            <a:spLocks noChangeArrowheads="1"/>
          </p:cNvSpPr>
          <p:nvPr/>
        </p:nvSpPr>
        <p:spPr>
          <a:xfrm>
            <a:off x="458788" y="1493589"/>
            <a:ext cx="8380412" cy="4676775"/>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en-US" sz="2800" dirty="0" smtClean="0">
                <a:latin typeface="Times New Roman" panose="02020603050405020304" pitchFamily="18" charset="0"/>
                <a:cs typeface="Times New Roman" panose="02020603050405020304" pitchFamily="18" charset="0"/>
              </a:rPr>
              <a:t>WG: </a:t>
            </a:r>
          </a:p>
          <a:p>
            <a:pPr lvl="1"/>
            <a:r>
              <a:rPr lang="en-US" altLang="en-US" sz="2400" dirty="0" smtClean="0">
                <a:latin typeface="Times New Roman" panose="02020603050405020304" pitchFamily="18" charset="0"/>
                <a:cs typeface="Times New Roman" panose="02020603050405020304" pitchFamily="18" charset="0"/>
              </a:rPr>
              <a:t>IEEE 802.15 has reviewed and requests unconditional approval to submit “Draft D2: Merged Document for IEEE 802.15.7a” to Standards Association ballot.</a:t>
            </a:r>
          </a:p>
          <a:p>
            <a:pPr lvl="1"/>
            <a:r>
              <a:rPr lang="en-US" altLang="en-US" sz="2400" dirty="0" smtClean="0">
                <a:latin typeface="Times New Roman" panose="02020603050405020304" pitchFamily="18" charset="0"/>
                <a:cs typeface="Times New Roman" panose="02020603050405020304" pitchFamily="18" charset="0"/>
              </a:rPr>
              <a:t>Moved by </a:t>
            </a:r>
            <a:r>
              <a:rPr lang="en-US" altLang="en-US" sz="2400" dirty="0" err="1" smtClean="0">
                <a:latin typeface="Times New Roman" panose="02020603050405020304" pitchFamily="18" charset="0"/>
                <a:cs typeface="Times New Roman" panose="02020603050405020304" pitchFamily="18" charset="0"/>
              </a:rPr>
              <a:t>Yeong</a:t>
            </a:r>
            <a:r>
              <a:rPr lang="en-US" altLang="en-US" sz="2400" dirty="0" smtClean="0">
                <a:latin typeface="Times New Roman" panose="02020603050405020304" pitchFamily="18" charset="0"/>
                <a:cs typeface="Times New Roman" panose="02020603050405020304" pitchFamily="18" charset="0"/>
              </a:rPr>
              <a:t> Min Jang</a:t>
            </a:r>
          </a:p>
          <a:p>
            <a:pPr lvl="1"/>
            <a:r>
              <a:rPr lang="en-US" altLang="en-US" sz="2400" dirty="0" smtClean="0">
                <a:latin typeface="Times New Roman" panose="02020603050405020304" pitchFamily="18" charset="0"/>
                <a:cs typeface="Times New Roman" panose="02020603050405020304" pitchFamily="18" charset="0"/>
              </a:rPr>
              <a:t>Vote: </a:t>
            </a:r>
            <a:r>
              <a:rPr lang="en-US" altLang="en-US" sz="2400" dirty="0" smtClean="0">
                <a:solidFill>
                  <a:srgbClr val="FF0000"/>
                </a:solidFill>
                <a:latin typeface="Times New Roman" panose="02020603050405020304" pitchFamily="18" charset="0"/>
                <a:cs typeface="Times New Roman" panose="02020603050405020304" pitchFamily="18" charset="0"/>
              </a:rPr>
              <a:t>xx/xx/xx (Y/N/A)</a:t>
            </a:r>
            <a:endParaRPr lang="en-US"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2900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19410</TotalTime>
  <Words>282</Words>
  <Application>Microsoft Office PowerPoint</Application>
  <PresentationFormat>On-screen Show (4:3)</PresentationFormat>
  <Paragraphs>57</Paragraphs>
  <Slides>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vt:i4>
      </vt:variant>
    </vt:vector>
  </HeadingPairs>
  <TitlesOfParts>
    <vt:vector size="14" baseType="lpstr">
      <vt:lpstr>굴림</vt:lpstr>
      <vt:lpstr>맑은 고딕</vt:lpstr>
      <vt:lpstr>MS Gothic</vt:lpstr>
      <vt:lpstr>ＭＳ Ｐゴシック</vt:lpstr>
      <vt:lpstr>宋体</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934</cp:revision>
  <cp:lastPrinted>2017-05-07T15:48:38Z</cp:lastPrinted>
  <dcterms:created xsi:type="dcterms:W3CDTF">2010-05-15T17:50:32Z</dcterms:created>
  <dcterms:modified xsi:type="dcterms:W3CDTF">2022-05-16T04:35:06Z</dcterms:modified>
</cp:coreProperties>
</file>