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11" r:id="rId3"/>
    <p:sldId id="358" r:id="rId4"/>
    <p:sldId id="359" r:id="rId5"/>
    <p:sldId id="360" r:id="rId6"/>
    <p:sldId id="3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15-22-0287-01-007a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TG Motion</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a:t>
            </a:r>
            <a:r>
              <a:rPr lang="en-US" altLang="ja-JP" sz="1600" dirty="0" smtClean="0">
                <a:latin typeface="Times New Roman" panose="02020603050405020304" pitchFamily="18" charset="0"/>
                <a:ea typeface="ＭＳ Ｐゴシック" charset="-128"/>
                <a:cs typeface="Times New Roman" panose="02020603050405020304" pitchFamily="18" charset="0"/>
              </a:rPr>
              <a:t>16, 2022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a:t>
            </a:r>
            <a:r>
              <a:rPr lang="en-US" altLang="zh-CN" sz="1600" dirty="0" smtClean="0">
                <a:latin typeface="Times New Roman" panose="02020603050405020304" pitchFamily="18" charset="0"/>
                <a:cs typeface="Times New Roman" panose="02020603050405020304" pitchFamily="18" charset="0"/>
              </a:rPr>
              <a:t>Jang</a:t>
            </a:r>
            <a:r>
              <a:rPr lang="en-US" altLang="ja-JP" sz="1600" dirty="0" smtClean="0">
                <a:latin typeface="Times New Roman" panose="02020603050405020304" pitchFamily="18" charset="0"/>
                <a:ea typeface="ＭＳ Ｐゴシック" charset="-128"/>
                <a:cs typeface="Times New Roman" panose="02020603050405020304" pitchFamily="18" charset="0"/>
              </a:rPr>
              <a:t>[</a:t>
            </a:r>
            <a:r>
              <a:rPr lang="en-US" altLang="ko-KR" sz="1600" dirty="0" smtClean="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Material for discussion in 802.15.7a TG</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err="1" smtClean="0">
                <a:ea typeface="ＭＳ Ｐゴシック" pitchFamily="50" charset="-128"/>
              </a:rPr>
              <a:t>TG</a:t>
            </a:r>
            <a:r>
              <a:rPr lang="en-US" altLang="ja-JP" dirty="0" smtClean="0">
                <a:ea typeface="ＭＳ Ｐゴシック" pitchFamily="50" charset="-128"/>
              </a:rPr>
              <a:t> motion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11, 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0872" y="533400"/>
            <a:ext cx="8722260" cy="80021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2400" u="sng" dirty="0" smtClean="0"/>
              <a:t>Background</a:t>
            </a:r>
          </a:p>
          <a:p>
            <a:r>
              <a:rPr lang="en-US" sz="2200" u="sng" dirty="0" smtClean="0"/>
              <a:t>TG7a conducted a task group review of draft </a:t>
            </a:r>
            <a:r>
              <a:rPr lang="en-US" sz="2200" u="sng" dirty="0"/>
              <a:t>D2 for first letter </a:t>
            </a:r>
            <a:r>
              <a:rPr lang="en-US" sz="2200" u="sng" dirty="0" smtClean="0"/>
              <a:t>ballot (LB1)</a:t>
            </a:r>
            <a:endParaRPr lang="en-US" sz="2200" u="sng" dirty="0"/>
          </a:p>
        </p:txBody>
      </p:sp>
      <p:sp>
        <p:nvSpPr>
          <p:cNvPr id="8" name="TextBox 7"/>
          <p:cNvSpPr txBox="1"/>
          <p:nvPr/>
        </p:nvSpPr>
        <p:spPr>
          <a:xfrm>
            <a:off x="190499" y="1752600"/>
            <a:ext cx="8763000" cy="2554545"/>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Draft D2 was issued at May 6.</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comment period closed prior to the May meeting.</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There were </a:t>
            </a:r>
            <a:r>
              <a:rPr lang="en-US" sz="2000" dirty="0">
                <a:latin typeface="Times New Roman" panose="02020603050405020304" pitchFamily="18" charset="0"/>
                <a:cs typeface="Times New Roman" panose="02020603050405020304" pitchFamily="18" charset="0"/>
              </a:rPr>
              <a:t>2</a:t>
            </a:r>
            <a:r>
              <a:rPr lang="en-US" sz="2000" dirty="0" smtClean="0">
                <a:latin typeface="Times New Roman" panose="02020603050405020304" pitchFamily="18" charset="0"/>
                <a:cs typeface="Times New Roman" panose="02020603050405020304" pitchFamily="18" charset="0"/>
              </a:rPr>
              <a:t> technical comments submitted and 9 editorial comments.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Almost of the comments were resolved in May 12 and it was planned to resolve the rest in May.</a:t>
            </a:r>
          </a:p>
        </p:txBody>
      </p:sp>
    </p:spTree>
    <p:extLst>
      <p:ext uri="{BB962C8B-B14F-4D97-AF65-F5344CB8AC3E}">
        <p14:creationId xmlns:p14="http://schemas.microsoft.com/office/powerpoint/2010/main" val="135748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5678" y="533400"/>
            <a:ext cx="6132641"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2400" u="sng" dirty="0"/>
              <a:t>Status of </a:t>
            </a:r>
            <a:r>
              <a:rPr lang="en-US" sz="2400" u="sng" dirty="0" smtClean="0"/>
              <a:t>TG7a OCC </a:t>
            </a:r>
            <a:r>
              <a:rPr lang="en-US" sz="2400" u="sng" dirty="0"/>
              <a:t>comments at </a:t>
            </a:r>
            <a:r>
              <a:rPr lang="en-US" sz="2400" u="sng" dirty="0" smtClean="0"/>
              <a:t>May </a:t>
            </a:r>
            <a:r>
              <a:rPr lang="en-US" sz="2400" u="sng" dirty="0"/>
              <a:t>Meeting</a:t>
            </a:r>
          </a:p>
        </p:txBody>
      </p:sp>
      <p:sp>
        <p:nvSpPr>
          <p:cNvPr id="8" name="TextBox 7"/>
          <p:cNvSpPr txBox="1"/>
          <p:nvPr/>
        </p:nvSpPr>
        <p:spPr>
          <a:xfrm>
            <a:off x="190498" y="1447800"/>
            <a:ext cx="8763000" cy="4401205"/>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Resolved technical comments carried over from March </a:t>
            </a:r>
            <a:r>
              <a:rPr lang="en-US" sz="2000" dirty="0" smtClean="0">
                <a:latin typeface="Times New Roman" panose="02020603050405020304" pitchFamily="18" charset="0"/>
                <a:cs typeface="Times New Roman" panose="02020603050405020304" pitchFamily="18" charset="0"/>
              </a:rPr>
              <a:t>meeting</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Resolved comments resolution for </a:t>
            </a:r>
            <a:r>
              <a:rPr lang="en-US" sz="2000" dirty="0" smtClean="0">
                <a:latin typeface="Times New Roman" panose="02020603050405020304" pitchFamily="18" charset="0"/>
                <a:cs typeface="Times New Roman" panose="02020603050405020304" pitchFamily="18" charset="0"/>
              </a:rPr>
              <a:t>D1  and D2 documents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Discussion about the merged table of Operating Modes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the merged table of </a:t>
            </a:r>
            <a:r>
              <a:rPr lang="en-US" sz="2000" dirty="0" smtClean="0">
                <a:latin typeface="Times New Roman" panose="02020603050405020304" pitchFamily="18" charset="0"/>
                <a:cs typeface="Times New Roman" panose="02020603050405020304" pitchFamily="18" charset="0"/>
              </a:rPr>
              <a:t>PHY PIB Attributes</a:t>
            </a: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Rearranged the sub-section numbering in accordance with Signal Flow</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Definitely define the specifications on QAM level for </a:t>
            </a:r>
            <a:r>
              <a:rPr lang="en-US" sz="2000" dirty="0" smtClean="0">
                <a:latin typeface="Times New Roman" panose="02020603050405020304" pitchFamily="18" charset="0"/>
                <a:cs typeface="Times New Roman" panose="02020603050405020304" pitchFamily="18" charset="0"/>
              </a:rPr>
              <a:t>RS-OFDM</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Data Rates supported by PHY </a:t>
            </a:r>
            <a:r>
              <a:rPr lang="en-US" sz="2000" dirty="0" smtClean="0">
                <a:latin typeface="Times New Roman" panose="02020603050405020304" pitchFamily="18" charset="0"/>
                <a:cs typeface="Times New Roman" panose="02020603050405020304" pitchFamily="18" charset="0"/>
              </a:rPr>
              <a:t>VII, PHY VIII</a:t>
            </a: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086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5678" y="533400"/>
            <a:ext cx="6132641"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2400" u="sng" dirty="0"/>
              <a:t>Status of </a:t>
            </a:r>
            <a:r>
              <a:rPr lang="en-US" sz="2400" u="sng" dirty="0" smtClean="0"/>
              <a:t>TG7a OCC </a:t>
            </a:r>
            <a:r>
              <a:rPr lang="en-US" sz="2400" u="sng" dirty="0"/>
              <a:t>comments at </a:t>
            </a:r>
            <a:r>
              <a:rPr lang="en-US" sz="2400" u="sng" dirty="0" smtClean="0"/>
              <a:t>May </a:t>
            </a:r>
            <a:r>
              <a:rPr lang="en-US" sz="2400" u="sng" dirty="0"/>
              <a:t>Meeting</a:t>
            </a:r>
          </a:p>
        </p:txBody>
      </p:sp>
      <p:sp>
        <p:nvSpPr>
          <p:cNvPr id="8" name="TextBox 7"/>
          <p:cNvSpPr txBox="1"/>
          <p:nvPr/>
        </p:nvSpPr>
        <p:spPr>
          <a:xfrm>
            <a:off x="190498" y="1447800"/>
            <a:ext cx="8763000" cy="3785652"/>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At May 9, we have 11 comments from Sang-</a:t>
            </a:r>
            <a:r>
              <a:rPr lang="en-US" sz="2000" dirty="0" err="1" smtClean="0">
                <a:latin typeface="Times New Roman" panose="02020603050405020304" pitchFamily="18" charset="0"/>
                <a:cs typeface="Times New Roman" panose="02020603050405020304" pitchFamily="18" charset="0"/>
              </a:rPr>
              <a:t>Kyu</a:t>
            </a:r>
            <a:r>
              <a:rPr lang="en-US" sz="2000" dirty="0" smtClean="0">
                <a:latin typeface="Times New Roman" panose="02020603050405020304" pitchFamily="18" charset="0"/>
                <a:cs typeface="Times New Roman" panose="02020603050405020304" pitchFamily="18" charset="0"/>
              </a:rPr>
              <a:t> Lim (ETRI</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a:t>
            </a:r>
            <a:r>
              <a:rPr lang="en-US" sz="2000" dirty="0" err="1" smtClean="0">
                <a:latin typeface="Times New Roman" panose="02020603050405020304" pitchFamily="18" charset="0"/>
                <a:cs typeface="Times New Roman" panose="02020603050405020304" pitchFamily="18" charset="0"/>
              </a:rPr>
              <a:t>Vinayagam</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Mariappan</a:t>
            </a:r>
            <a:r>
              <a:rPr lang="en-US" sz="2000" dirty="0">
                <a:latin typeface="Times New Roman" panose="02020603050405020304" pitchFamily="18" charset="0"/>
                <a:cs typeface="Times New Roman" panose="02020603050405020304" pitchFamily="18" charset="0"/>
              </a:rPr>
              <a:t> (SMR Automotive Modules Korea Ltd.)	</a:t>
            </a:r>
            <a:endParaRPr lang="en-US" sz="20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During the March meeting we completed  the remaining resolvable comments and skipped all unresolvable comments in </a:t>
            </a:r>
            <a:r>
              <a:rPr lang="en-US" sz="2000" dirty="0" smtClean="0">
                <a:latin typeface="Times New Roman" panose="02020603050405020304" pitchFamily="18" charset="0"/>
                <a:cs typeface="Times New Roman" panose="02020603050405020304" pitchFamily="18" charset="0"/>
              </a:rPr>
              <a:t>clauses 16 (PHY VII) </a:t>
            </a:r>
            <a:r>
              <a:rPr lang="en-US" sz="2000" dirty="0">
                <a:latin typeface="Times New Roman" panose="02020603050405020304" pitchFamily="18" charset="0"/>
                <a:cs typeface="Times New Roman" panose="02020603050405020304" pitchFamily="18" charset="0"/>
              </a:rPr>
              <a:t>and clauses 17 (PHY VIII) associated with </a:t>
            </a:r>
            <a:r>
              <a:rPr lang="en-US" sz="2000" dirty="0" smtClean="0">
                <a:latin typeface="Times New Roman" panose="02020603050405020304" pitchFamily="18" charset="0"/>
                <a:cs typeface="Times New Roman" panose="02020603050405020304" pitchFamily="18" charset="0"/>
              </a:rPr>
              <a:t>Kookmin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ETRI </a:t>
            </a:r>
            <a:r>
              <a:rPr lang="en-US" sz="2000" dirty="0">
                <a:latin typeface="Times New Roman" panose="02020603050405020304" pitchFamily="18" charset="0"/>
                <a:cs typeface="Times New Roman" panose="02020603050405020304" pitchFamily="18" charset="0"/>
              </a:rPr>
              <a:t>and SMR Automotive Modules Korea Ltd. These skipped comments will be carried over to draft </a:t>
            </a:r>
            <a:r>
              <a:rPr lang="en-US" sz="2000" dirty="0" smtClean="0">
                <a:latin typeface="Times New Roman" panose="02020603050405020304" pitchFamily="18" charset="0"/>
                <a:cs typeface="Times New Roman" panose="02020603050405020304" pitchFamily="18" charset="0"/>
              </a:rPr>
              <a:t>D3 </a:t>
            </a:r>
            <a:r>
              <a:rPr lang="en-US" sz="2000" dirty="0">
                <a:latin typeface="Times New Roman" panose="02020603050405020304" pitchFamily="18" charset="0"/>
                <a:cs typeface="Times New Roman" panose="02020603050405020304" pitchFamily="18" charset="0"/>
              </a:rPr>
              <a:t>since the text in clauses </a:t>
            </a:r>
            <a:r>
              <a:rPr lang="en-US" sz="2000" dirty="0" smtClean="0">
                <a:latin typeface="Times New Roman" panose="02020603050405020304" pitchFamily="18" charset="0"/>
                <a:cs typeface="Times New Roman" panose="02020603050405020304" pitchFamily="18" charset="0"/>
              </a:rPr>
              <a:t>16 </a:t>
            </a:r>
            <a:r>
              <a:rPr lang="en-US" sz="2000" dirty="0">
                <a:latin typeface="Times New Roman" panose="02020603050405020304" pitchFamily="18" charset="0"/>
                <a:cs typeface="Times New Roman" panose="02020603050405020304" pitchFamily="18" charset="0"/>
              </a:rPr>
              <a:t>and clauses </a:t>
            </a:r>
            <a:r>
              <a:rPr lang="en-US" sz="2000" dirty="0" smtClean="0">
                <a:latin typeface="Times New Roman" panose="02020603050405020304" pitchFamily="18" charset="0"/>
                <a:cs typeface="Times New Roman" panose="02020603050405020304" pitchFamily="18" charset="0"/>
              </a:rPr>
              <a:t>17 </a:t>
            </a:r>
            <a:r>
              <a:rPr lang="en-US" sz="2000" dirty="0">
                <a:latin typeface="Times New Roman" panose="02020603050405020304" pitchFamily="18" charset="0"/>
                <a:cs typeface="Times New Roman" panose="02020603050405020304" pitchFamily="18" charset="0"/>
              </a:rPr>
              <a:t>is substantially unchanged</a:t>
            </a:r>
            <a:r>
              <a:rPr lang="en-US" sz="20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All other </a:t>
            </a:r>
            <a:r>
              <a:rPr lang="en-US" sz="2000" dirty="0" smtClean="0">
                <a:latin typeface="Times New Roman" panose="02020603050405020304" pitchFamily="18" charset="0"/>
                <a:cs typeface="Times New Roman" panose="02020603050405020304" pitchFamily="18" charset="0"/>
              </a:rPr>
              <a:t>D2 </a:t>
            </a:r>
            <a:r>
              <a:rPr lang="en-US" sz="2000" dirty="0">
                <a:latin typeface="Times New Roman" panose="02020603050405020304" pitchFamily="18" charset="0"/>
                <a:cs typeface="Times New Roman" panose="02020603050405020304" pitchFamily="18" charset="0"/>
              </a:rPr>
              <a:t>comments that are unresolved or awaiting input are hence “rejected” and will have to be resubmitted against draft </a:t>
            </a:r>
            <a:r>
              <a:rPr lang="en-US" sz="2000" dirty="0" smtClean="0">
                <a:latin typeface="Times New Roman" panose="02020603050405020304" pitchFamily="18" charset="0"/>
                <a:cs typeface="Times New Roman" panose="02020603050405020304" pitchFamily="18" charset="0"/>
              </a:rPr>
              <a:t>D3.  </a:t>
            </a:r>
            <a:r>
              <a:rPr lang="en-US" sz="2000" dirty="0">
                <a:latin typeface="Times New Roman" panose="02020603050405020304" pitchFamily="18" charset="0"/>
                <a:cs typeface="Times New Roman" panose="02020603050405020304" pitchFamily="18" charset="0"/>
              </a:rPr>
              <a:t>This is due to extensive text re-organization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641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95186" y="533400"/>
            <a:ext cx="1553630"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Motions</a:t>
            </a:r>
            <a:endParaRPr lang="en-US" sz="2400" dirty="0"/>
          </a:p>
        </p:txBody>
      </p:sp>
      <p:sp>
        <p:nvSpPr>
          <p:cNvPr id="8" name="TextBox 7"/>
          <p:cNvSpPr txBox="1"/>
          <p:nvPr/>
        </p:nvSpPr>
        <p:spPr>
          <a:xfrm>
            <a:off x="190498" y="1447800"/>
            <a:ext cx="8763000" cy="1938992"/>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TG </a:t>
            </a:r>
            <a:r>
              <a:rPr lang="en-US" sz="2000" dirty="0">
                <a:latin typeface="Times New Roman" panose="02020603050405020304" pitchFamily="18" charset="0"/>
                <a:cs typeface="Times New Roman" panose="02020603050405020304" pitchFamily="18" charset="0"/>
              </a:rPr>
              <a:t>motion to request unconditional approval was approved during the May session of the 802.15 working group on 11 May 2022</a:t>
            </a:r>
            <a:r>
              <a:rPr lang="en-US" sz="20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Passed in the Task Group</a:t>
            </a:r>
            <a:r>
              <a:rPr lang="en-US" sz="2000" dirty="0" smtClean="0">
                <a:latin typeface="Times New Roman" panose="02020603050405020304" pitchFamily="18" charset="0"/>
                <a:cs typeface="Times New Roman" panose="02020603050405020304" pitchFamily="18" charset="0"/>
              </a:rPr>
              <a:t>:</a:t>
            </a:r>
          </a:p>
          <a:p>
            <a:pPr marL="854075" indent="-169863" algn="just">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Yes:  </a:t>
            </a:r>
            <a:r>
              <a:rPr lang="en-US" sz="2000" dirty="0" smtClean="0">
                <a:solidFill>
                  <a:srgbClr val="FF0000"/>
                </a:solidFill>
                <a:latin typeface="Times New Roman" panose="02020603050405020304" pitchFamily="18" charset="0"/>
                <a:cs typeface="Times New Roman" panose="02020603050405020304" pitchFamily="18" charset="0"/>
              </a:rPr>
              <a:t>xx</a:t>
            </a:r>
            <a:r>
              <a:rPr lang="en-US" sz="2000" dirty="0" smtClean="0">
                <a:latin typeface="Times New Roman" panose="02020603050405020304" pitchFamily="18" charset="0"/>
                <a:cs typeface="Times New Roman" panose="02020603050405020304" pitchFamily="18" charset="0"/>
              </a:rPr>
              <a:t> participants</a:t>
            </a:r>
          </a:p>
          <a:p>
            <a:pPr marL="854075" indent="-169863" algn="just">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No: </a:t>
            </a:r>
            <a:r>
              <a:rPr lang="en-US" sz="2000" dirty="0">
                <a:solidFill>
                  <a:srgbClr val="FF0000"/>
                </a:solidFill>
                <a:latin typeface="Times New Roman" panose="02020603050405020304" pitchFamily="18" charset="0"/>
                <a:cs typeface="Times New Roman" panose="02020603050405020304" pitchFamily="18" charset="0"/>
              </a:rPr>
              <a:t>xx</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participants</a:t>
            </a:r>
          </a:p>
          <a:p>
            <a:pPr marL="854075" indent="-169863" algn="just">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Abstain: </a:t>
            </a:r>
            <a:r>
              <a:rPr lang="en-US" sz="2000" dirty="0" smtClean="0">
                <a:solidFill>
                  <a:srgbClr val="FF0000"/>
                </a:solidFill>
                <a:latin typeface="Times New Roman" panose="02020603050405020304" pitchFamily="18" charset="0"/>
                <a:cs typeface="Times New Roman" panose="02020603050405020304" pitchFamily="18" charset="0"/>
              </a:rPr>
              <a:t>xx</a:t>
            </a:r>
            <a:r>
              <a:rPr lang="en-US" sz="2000" dirty="0" smtClean="0">
                <a:latin typeface="Times New Roman" panose="02020603050405020304" pitchFamily="18" charset="0"/>
                <a:cs typeface="Times New Roman" panose="02020603050405020304" pitchFamily="18" charset="0"/>
              </a:rPr>
              <a:t> participants</a:t>
            </a:r>
          </a:p>
        </p:txBody>
      </p:sp>
    </p:spTree>
    <p:extLst>
      <p:ext uri="{BB962C8B-B14F-4D97-AF65-F5344CB8AC3E}">
        <p14:creationId xmlns:p14="http://schemas.microsoft.com/office/powerpoint/2010/main" val="1122900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19408</TotalTime>
  <Words>238</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굴림</vt:lpstr>
      <vt:lpstr>맑은 고딕</vt:lpstr>
      <vt:lpstr>ＭＳ Ｐゴシック</vt:lpstr>
      <vt:lpstr>宋体</vt:lpstr>
      <vt:lpstr>Arial</vt:lpstr>
      <vt:lpstr>Calibri</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931</cp:revision>
  <cp:lastPrinted>2017-05-07T15:48:38Z</cp:lastPrinted>
  <dcterms:created xsi:type="dcterms:W3CDTF">2010-05-15T17:50:32Z</dcterms:created>
  <dcterms:modified xsi:type="dcterms:W3CDTF">2022-05-16T04:35:50Z</dcterms:modified>
</cp:coreProperties>
</file>