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9" r:id="rId2"/>
    <p:sldId id="260" r:id="rId3"/>
    <p:sldId id="283" r:id="rId4"/>
    <p:sldId id="284" r:id="rId5"/>
    <p:sldId id="285" r:id="rId6"/>
    <p:sldId id="280" r:id="rId7"/>
    <p:sldId id="281" r:id="rId8"/>
    <p:sldId id="305" r:id="rId9"/>
    <p:sldId id="286" r:id="rId10"/>
    <p:sldId id="288" r:id="rId11"/>
    <p:sldId id="287" r:id="rId12"/>
    <p:sldId id="290" r:id="rId13"/>
    <p:sldId id="291" r:id="rId14"/>
    <p:sldId id="289"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86" autoAdjust="0"/>
  </p:normalViewPr>
  <p:slideViewPr>
    <p:cSldViewPr snapToGrid="0">
      <p:cViewPr varScale="1">
        <p:scale>
          <a:sx n="158" d="100"/>
          <a:sy n="158" d="100"/>
        </p:scale>
        <p:origin x="1856" y="8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altLang="ja-JP" dirty="0"/>
              <a:t>March 2022</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en-US"/>
              <a:t>&lt;month year&gt;</a:t>
            </a:r>
          </a:p>
        </p:txBody>
      </p:sp>
      <p:sp>
        <p:nvSpPr>
          <p:cNvPr id="8" name="Fußzeilenplatzhalter 7"/>
          <p:cNvSpPr>
            <a:spLocks noGrp="1"/>
          </p:cNvSpPr>
          <p:nvPr>
            <p:ph type="ftr" sz="quarter" idx="11"/>
          </p:nvPr>
        </p:nvSpPr>
        <p:spPr/>
        <p:txBody>
          <a:bodyPr/>
          <a:lstStyle>
            <a:lvl1pPr>
              <a:defRPr/>
            </a:lvl1pPr>
          </a:lstStyle>
          <a:p>
            <a:r>
              <a:rPr lang="en-US"/>
              <a:t>&lt;author&gt;, &lt;company&gt;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en-US"/>
              <a:t>&lt;month year&gt;</a:t>
            </a:r>
          </a:p>
        </p:txBody>
      </p:sp>
      <p:sp>
        <p:nvSpPr>
          <p:cNvPr id="4" name="Fußzeilenplatzhalter 3"/>
          <p:cNvSpPr>
            <a:spLocks noGrp="1"/>
          </p:cNvSpPr>
          <p:nvPr>
            <p:ph type="ftr" sz="quarter" idx="11"/>
          </p:nvPr>
        </p:nvSpPr>
        <p:spPr/>
        <p:txBody>
          <a:bodyPr/>
          <a:lstStyle>
            <a:lvl1pPr>
              <a:defRPr/>
            </a:lvl1pPr>
          </a:lstStyle>
          <a:p>
            <a:r>
              <a:rPr lang="en-US"/>
              <a:t>&lt;author&gt;, &lt;company&gt;</a:t>
            </a:r>
          </a:p>
        </p:txBody>
      </p:sp>
      <p:sp>
        <p:nvSpPr>
          <p:cNvPr id="5" name="Foliennummernplatzhalter 4"/>
          <p:cNvSpPr>
            <a:spLocks noGrp="1"/>
          </p:cNvSpPr>
          <p:nvPr>
            <p:ph type="sldNum" sz="quarter" idx="12"/>
          </p:nvPr>
        </p:nvSpPr>
        <p:spPr/>
        <p:txBody>
          <a:bodyPr/>
          <a:lstStyle>
            <a:lvl1pPr>
              <a:defRPr/>
            </a:lvl1pPr>
          </a:lstStyle>
          <a:p>
            <a:r>
              <a:rPr lang="en-US"/>
              <a:t>Slide </a:t>
            </a:r>
            <a:fld id="{6FDFCD56-6E23-4ED9-8FB9-6861A9CC02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t>May 2022</a:t>
            </a:r>
          </a:p>
        </p:txBody>
      </p:sp>
      <p:sp>
        <p:nvSpPr>
          <p:cNvPr id="3" name="Fußzeilenplatzhalter 2"/>
          <p:cNvSpPr>
            <a:spLocks noGrp="1"/>
          </p:cNvSpPr>
          <p:nvPr>
            <p:ph type="ftr" sz="quarter" idx="11"/>
          </p:nvPr>
        </p:nvSpPr>
        <p:spPr/>
        <p:txBody>
          <a:bodyPr/>
          <a:lstStyle>
            <a:lvl1pPr>
              <a:defRPr/>
            </a:lvl1pPr>
          </a:lstStyle>
          <a:p>
            <a:r>
              <a:rPr lang="en-US" altLang="ja-JP" dirty="0"/>
              <a:t>Iwao Hosako (NICT) et. al.</a:t>
            </a:r>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a:t>Titelmasterformat durch Klicken bearbeiten</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a:t>May 2022</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a:t>Iwao Hosako (NICT) et. al.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a:t>
            </a:fld>
            <a:endParaRPr lang="en-US"/>
          </a:p>
        </p:txBody>
      </p:sp>
      <p:sp>
        <p:nvSpPr>
          <p:cNvPr id="1031" name="Rectangle 7"/>
          <p:cNvSpPr>
            <a:spLocks noChangeArrowheads="1"/>
          </p:cNvSpPr>
          <p:nvPr/>
        </p:nvSpPr>
        <p:spPr bwMode="auto">
          <a:xfrm>
            <a:off x="1296537" y="394156"/>
            <a:ext cx="7161664" cy="215444"/>
          </a:xfrm>
          <a:prstGeom prst="rect">
            <a:avLst/>
          </a:prstGeom>
          <a:noFill/>
          <a:ln w="9525">
            <a:noFill/>
            <a:miter lim="800000"/>
            <a:headEnd/>
            <a:tailEnd/>
          </a:ln>
          <a:effectLst/>
        </p:spPr>
        <p:txBody>
          <a:bodyPr wrap="square" lIns="0" tIns="0" rIns="0" bIns="0" anchor="b">
            <a:spAutoFit/>
          </a:bodyPr>
          <a:lstStyle/>
          <a:p>
            <a:pPr marL="982663" lvl="4" indent="0" algn="r"/>
            <a:r>
              <a:rPr lang="en-US" sz="1400" b="1" dirty="0"/>
              <a:t>doc.: IEEE 802.15-22-</a:t>
            </a:r>
            <a:r>
              <a:rPr lang="en-US" altLang="ja-JP" sz="1400" b="1" dirty="0"/>
              <a:t>0286</a:t>
            </a:r>
            <a:r>
              <a:rPr lang="en-US" sz="1400" b="1" dirty="0"/>
              <a:t>-00-03ma</a:t>
            </a: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04044" y="378281"/>
            <a:ext cx="1600200" cy="215444"/>
          </a:xfrm>
        </p:spPr>
        <p:txBody>
          <a:bodyPr/>
          <a:lstStyle/>
          <a:p>
            <a:r>
              <a:rPr lang="en-US" dirty="0"/>
              <a:t>May 2022</a:t>
            </a:r>
          </a:p>
        </p:txBody>
      </p:sp>
      <p:sp>
        <p:nvSpPr>
          <p:cNvPr id="5" name="Fußzeilenplatzhalter 2"/>
          <p:cNvSpPr>
            <a:spLocks noGrp="1"/>
          </p:cNvSpPr>
          <p:nvPr>
            <p:ph type="ftr" sz="quarter" idx="11"/>
          </p:nvPr>
        </p:nvSpPr>
        <p:spPr>
          <a:xfrm>
            <a:off x="5486400" y="6525344"/>
            <a:ext cx="3124200" cy="184666"/>
          </a:xfrm>
        </p:spPr>
        <p:txBody>
          <a:bodyPr/>
          <a:lstStyle/>
          <a:p>
            <a:r>
              <a:rPr lang="en-US" altLang="ja-JP" dirty="0"/>
              <a:t>Iwao Hosako (NICT) et. al.</a:t>
            </a:r>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5016758"/>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a:t>
            </a:r>
            <a:r>
              <a:rPr lang="en-US" sz="1800" b="1" u="sng" dirty="0" err="1">
                <a:solidFill>
                  <a:schemeClr val="tx2"/>
                </a:solidFill>
                <a:effectLst>
                  <a:outerShdw blurRad="38100" dist="38100" dir="2700000" algn="tl">
                    <a:srgbClr val="C0C0C0"/>
                  </a:outerShdw>
                </a:effectLst>
              </a:rPr>
              <a:t>Speciality</a:t>
            </a:r>
            <a:r>
              <a:rPr lang="en-US" sz="1800" b="1" u="sng" dirty="0">
                <a:solidFill>
                  <a:schemeClr val="tx2"/>
                </a:solidFill>
                <a:effectLst>
                  <a:outerShdw blurRad="38100" dist="38100" dir="2700000" algn="tl">
                    <a:srgbClr val="C0C0C0"/>
                  </a:outerShdw>
                </a:effectLst>
              </a:rPr>
              <a:t> Networks (WSN)</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 </a:t>
            </a:r>
            <a:r>
              <a:rPr lang="en-US" sz="1600" dirty="0">
                <a:solidFill>
                  <a:schemeClr val="tx2"/>
                </a:solidFill>
              </a:rPr>
              <a:t> New channel plans of terahertz radio for the 3ma after WRC19 – Required Edits</a:t>
            </a:r>
          </a:p>
          <a:p>
            <a:endParaRPr lang="en-US" sz="1600" dirty="0">
              <a:solidFill>
                <a:schemeClr val="tx2"/>
              </a:solidFill>
            </a:endParaRPr>
          </a:p>
          <a:p>
            <a:r>
              <a:rPr lang="en-US" sz="1600" b="1" dirty="0">
                <a:solidFill>
                  <a:schemeClr val="tx2"/>
                </a:solidFill>
              </a:rPr>
              <a:t>Date Submitted: </a:t>
            </a:r>
            <a:r>
              <a:rPr lang="en-US" sz="1600" dirty="0">
                <a:solidFill>
                  <a:schemeClr val="tx2"/>
                </a:solidFill>
              </a:rPr>
              <a:t>16th May 2022</a:t>
            </a:r>
          </a:p>
          <a:p>
            <a:r>
              <a:rPr lang="en-US" sz="1600" b="1" dirty="0">
                <a:solidFill>
                  <a:schemeClr val="tx2"/>
                </a:solidFill>
              </a:rPr>
              <a:t>Source:</a:t>
            </a:r>
            <a:r>
              <a:rPr lang="en-US" sz="1600" dirty="0">
                <a:solidFill>
                  <a:schemeClr val="tx2"/>
                </a:solidFill>
              </a:rPr>
              <a:t> Iwao Hosako, </a:t>
            </a:r>
            <a:r>
              <a:rPr lang="en-US" altLang="ja-JP" sz="1600" dirty="0">
                <a:solidFill>
                  <a:schemeClr val="tx2"/>
                </a:solidFill>
              </a:rPr>
              <a:t>Akifumi Kasamatsu, Norihiko Sekine, </a:t>
            </a:r>
            <a:r>
              <a:rPr lang="en-US" sz="1600" dirty="0">
                <a:solidFill>
                  <a:schemeClr val="tx2"/>
                </a:solidFill>
              </a:rPr>
              <a:t>and Hiroyo Ogawa, NICT, JAPAN</a:t>
            </a:r>
          </a:p>
          <a:p>
            <a:r>
              <a:rPr lang="en-US" sz="1600" dirty="0">
                <a:solidFill>
                  <a:schemeClr val="tx2"/>
                </a:solidFill>
              </a:rPr>
              <a:t>Address </a:t>
            </a:r>
            <a:r>
              <a:rPr lang="fi-FI" sz="1600" dirty="0">
                <a:solidFill>
                  <a:schemeClr val="tx2"/>
                </a:solidFill>
              </a:rPr>
              <a:t>4-2-1 Nukui-kitamachi, Koganei, Tokyo, 184-8795, Japan</a:t>
            </a:r>
            <a:endParaRPr lang="en-US" sz="1600" dirty="0">
              <a:solidFill>
                <a:schemeClr val="tx2"/>
              </a:solidFill>
            </a:endParaRPr>
          </a:p>
          <a:p>
            <a:r>
              <a:rPr lang="en-US" sz="1600" dirty="0">
                <a:solidFill>
                  <a:schemeClr val="tx2"/>
                </a:solidFill>
              </a:rPr>
              <a:t>Voice:+81423276508, FAX: +81423276941, E-Mail: hosako@nict.go.jp	</a:t>
            </a:r>
          </a:p>
          <a:p>
            <a:pPr>
              <a:spcBef>
                <a:spcPts val="600"/>
              </a:spcBef>
              <a:spcAft>
                <a:spcPts val="600"/>
              </a:spcAft>
            </a:pPr>
            <a:r>
              <a:rPr lang="en-US" sz="1600" b="1" dirty="0">
                <a:solidFill>
                  <a:schemeClr val="tx2"/>
                </a:solidFill>
              </a:rPr>
              <a:t>Re:</a:t>
            </a:r>
            <a:r>
              <a:rPr lang="en-US" sz="1600" dirty="0">
                <a:solidFill>
                  <a:schemeClr val="tx2"/>
                </a:solidFill>
              </a:rPr>
              <a:t> n/a</a:t>
            </a:r>
            <a:endParaRPr lang="en-US" dirty="0">
              <a:solidFill>
                <a:schemeClr val="tx2"/>
              </a:solidFill>
            </a:endParaRPr>
          </a:p>
          <a:p>
            <a:r>
              <a:rPr lang="en-US" sz="1600" b="1" dirty="0">
                <a:solidFill>
                  <a:schemeClr val="tx2"/>
                </a:solidFill>
              </a:rPr>
              <a:t>Abstract:</a:t>
            </a:r>
            <a:r>
              <a:rPr lang="en-US" sz="1600" dirty="0">
                <a:solidFill>
                  <a:schemeClr val="tx2"/>
                </a:solidFill>
              </a:rPr>
              <a:t>	The necessary edits and discussion points are highlighted in order to implement New channel plan for 3ma (IEEE 802.15.3d) in response to WRC19 results</a:t>
            </a:r>
          </a:p>
          <a:p>
            <a:pPr>
              <a:spcBef>
                <a:spcPts val="600"/>
              </a:spcBef>
              <a:spcAft>
                <a:spcPts val="600"/>
              </a:spcAft>
            </a:pPr>
            <a:r>
              <a:rPr lang="en-US" sz="1600" b="1" dirty="0">
                <a:solidFill>
                  <a:schemeClr val="tx2"/>
                </a:solidFill>
              </a:rPr>
              <a:t>Purpose: </a:t>
            </a:r>
            <a:r>
              <a:rPr lang="en-US" sz="1600" dirty="0">
                <a:solidFill>
                  <a:schemeClr val="tx2"/>
                </a:solidFill>
              </a:rPr>
              <a:t>For discussion and consideration to edit IEEE 802.15.3d Standard</a:t>
            </a:r>
          </a:p>
          <a:p>
            <a:pPr>
              <a:spcBef>
                <a:spcPts val="600"/>
              </a:spcBef>
              <a:spcAft>
                <a:spcPts val="600"/>
              </a:spcAft>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D2711D64-077D-9590-BEFA-A77852054690}"/>
              </a:ext>
            </a:extLst>
          </p:cNvPr>
          <p:cNvPicPr>
            <a:picLocks noChangeAspect="1"/>
          </p:cNvPicPr>
          <p:nvPr/>
        </p:nvPicPr>
        <p:blipFill>
          <a:blip r:embed="rId2"/>
          <a:stretch>
            <a:fillRect/>
          </a:stretch>
        </p:blipFill>
        <p:spPr>
          <a:xfrm>
            <a:off x="685800" y="1475052"/>
            <a:ext cx="4031842" cy="2703811"/>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10</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064772"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6.4.11d THz PRC Capability IE</a:t>
            </a:r>
          </a:p>
          <a:p>
            <a:r>
              <a:rPr kumimoji="1" lang="en-US" altLang="ja-JP" sz="2000" b="1" dirty="0">
                <a:latin typeface="Segoe UI" panose="020B0502040204020203" pitchFamily="34" charset="0"/>
                <a:cs typeface="Segoe UI" panose="020B0502040204020203" pitchFamily="34" charset="0"/>
              </a:rPr>
              <a:t>	Page 23, Table 6-17j—Supported Bandwidths field format</a:t>
            </a:r>
            <a:endParaRPr kumimoji="1" lang="ja-JP" altLang="en-US" sz="2000" b="1" dirty="0">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98A74F06-A833-C05A-BB1C-723118F6AAF7}"/>
              </a:ext>
            </a:extLst>
          </p:cNvPr>
          <p:cNvSpPr txBox="1"/>
          <p:nvPr/>
        </p:nvSpPr>
        <p:spPr>
          <a:xfrm>
            <a:off x="5240830" y="1417252"/>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2806BA9C-0A1D-9F08-372A-681F1D77BA8B}"/>
              </a:ext>
            </a:extLst>
          </p:cNvPr>
          <p:cNvSpPr txBox="1"/>
          <p:nvPr/>
        </p:nvSpPr>
        <p:spPr>
          <a:xfrm>
            <a:off x="5236905" y="1704846"/>
            <a:ext cx="3810418" cy="3046988"/>
          </a:xfrm>
          <a:prstGeom prst="rect">
            <a:avLst/>
          </a:prstGeom>
          <a:noFill/>
          <a:ln w="28575">
            <a:solidFill>
              <a:schemeClr val="accent1"/>
            </a:solidFill>
          </a:ln>
        </p:spPr>
        <p:txBody>
          <a:bodyPr wrap="square" rtlCol="0">
            <a:spAutoFit/>
          </a:bodyPr>
          <a:lstStyle/>
          <a:p>
            <a:r>
              <a:rPr kumimoji="1" lang="en-US" altLang="ja-JP" b="1" dirty="0">
                <a:cs typeface="Times New Roman" panose="02020603050405020304" pitchFamily="18" charset="0"/>
              </a:rPr>
              <a:t> (Modified to add 34.56 GHz bandwidth channel)</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Candidate-1                            Candidate-2</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8B435A2D-68A4-4828-D46F-71911EF1C198}"/>
              </a:ext>
            </a:extLst>
          </p:cNvPr>
          <p:cNvCxnSpPr>
            <a:cxnSpLocks/>
            <a:endCxn id="10" idx="1"/>
          </p:cNvCxnSpPr>
          <p:nvPr/>
        </p:nvCxnSpPr>
        <p:spPr bwMode="auto">
          <a:xfrm>
            <a:off x="3528698" y="2501753"/>
            <a:ext cx="1708207" cy="726587"/>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
        <p:nvSpPr>
          <p:cNvPr id="19" name="テキスト ボックス 18">
            <a:extLst>
              <a:ext uri="{FF2B5EF4-FFF2-40B4-BE49-F238E27FC236}">
                <a16:creationId xmlns:a16="http://schemas.microsoft.com/office/drawing/2014/main" id="{69A03038-FD34-1E56-EAB0-E0E199D83184}"/>
              </a:ext>
            </a:extLst>
          </p:cNvPr>
          <p:cNvSpPr txBox="1"/>
          <p:nvPr/>
        </p:nvSpPr>
        <p:spPr>
          <a:xfrm>
            <a:off x="5240830" y="4832496"/>
            <a:ext cx="893193" cy="276999"/>
          </a:xfrm>
          <a:prstGeom prst="rect">
            <a:avLst/>
          </a:prstGeom>
          <a:solidFill>
            <a:schemeClr val="accent2"/>
          </a:solidFill>
          <a:ln w="38100">
            <a:solidFill>
              <a:schemeClr val="accent2"/>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20" name="テキスト ボックス 19">
            <a:extLst>
              <a:ext uri="{FF2B5EF4-FFF2-40B4-BE49-F238E27FC236}">
                <a16:creationId xmlns:a16="http://schemas.microsoft.com/office/drawing/2014/main" id="{3BC89E33-5845-8606-D713-FB2F3A443712}"/>
              </a:ext>
            </a:extLst>
          </p:cNvPr>
          <p:cNvSpPr txBox="1"/>
          <p:nvPr/>
        </p:nvSpPr>
        <p:spPr>
          <a:xfrm>
            <a:off x="5236904" y="5117767"/>
            <a:ext cx="3810417" cy="1200329"/>
          </a:xfrm>
          <a:prstGeom prst="rect">
            <a:avLst/>
          </a:prstGeom>
          <a:noFill/>
          <a:ln w="28575">
            <a:solidFill>
              <a:schemeClr val="accent2"/>
            </a:solidFill>
          </a:ln>
        </p:spPr>
        <p:txBody>
          <a:bodyPr wrap="square" rtlCol="0">
            <a:spAutoFit/>
          </a:bodyPr>
          <a:lstStyle/>
          <a:p>
            <a:pPr marL="171450" indent="-171450">
              <a:buFont typeface="Arial" panose="020B0604020202020204" pitchFamily="34" charset="0"/>
              <a:buChar char="•"/>
            </a:pPr>
            <a:r>
              <a:rPr kumimoji="1" lang="en-US" altLang="ja-JP" b="1" dirty="0">
                <a:cs typeface="Times New Roman" panose="02020603050405020304" pitchFamily="18" charset="0"/>
              </a:rPr>
              <a:t>These sentences should also be modified to match the above choices.</a:t>
            </a:r>
          </a:p>
          <a:p>
            <a:pPr marL="171450" indent="-171450">
              <a:buFont typeface="Arial" panose="020B0604020202020204" pitchFamily="34" charset="0"/>
              <a:buChar char="•"/>
            </a:pPr>
            <a:r>
              <a:rPr kumimoji="1" lang="en-US" altLang="ja-JP" b="1" dirty="0">
                <a:cs typeface="Times New Roman" panose="02020603050405020304" pitchFamily="18" charset="0"/>
              </a:rPr>
              <a:t>The above change may affect to Figure 6-87o (6.4.11d THz PRC Capability IE) and Figure 6-87r (6.4.11f THz </a:t>
            </a:r>
            <a:r>
              <a:rPr kumimoji="1" lang="en-US" altLang="ja-JP" b="1" dirty="0" err="1">
                <a:cs typeface="Times New Roman" panose="02020603050405020304" pitchFamily="18" charset="0"/>
              </a:rPr>
              <a:t>Pairnet</a:t>
            </a:r>
            <a:r>
              <a:rPr kumimoji="1" lang="en-US" altLang="ja-JP" b="1" dirty="0">
                <a:cs typeface="Times New Roman" panose="02020603050405020304" pitchFamily="18" charset="0"/>
              </a:rPr>
              <a:t> Operation Parameter IE), where Bits:b32-b71 (Spectrum Part Supported)</a:t>
            </a:r>
          </a:p>
        </p:txBody>
      </p:sp>
      <p:cxnSp>
        <p:nvCxnSpPr>
          <p:cNvPr id="21" name="直線矢印コネクタ 20">
            <a:extLst>
              <a:ext uri="{FF2B5EF4-FFF2-40B4-BE49-F238E27FC236}">
                <a16:creationId xmlns:a16="http://schemas.microsoft.com/office/drawing/2014/main" id="{5171A3F8-6C3F-0181-212E-56D8ADC108F0}"/>
              </a:ext>
            </a:extLst>
          </p:cNvPr>
          <p:cNvCxnSpPr>
            <a:cxnSpLocks/>
            <a:endCxn id="20" idx="1"/>
          </p:cNvCxnSpPr>
          <p:nvPr/>
        </p:nvCxnSpPr>
        <p:spPr bwMode="auto">
          <a:xfrm>
            <a:off x="3903171" y="4132927"/>
            <a:ext cx="1333733" cy="1585005"/>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graphicFrame>
        <p:nvGraphicFramePr>
          <p:cNvPr id="23" name="表 22">
            <a:extLst>
              <a:ext uri="{FF2B5EF4-FFF2-40B4-BE49-F238E27FC236}">
                <a16:creationId xmlns:a16="http://schemas.microsoft.com/office/drawing/2014/main" id="{797E8089-DFA4-137C-33FD-6BDC494A69C2}"/>
              </a:ext>
            </a:extLst>
          </p:cNvPr>
          <p:cNvGraphicFramePr>
            <a:graphicFrameLocks noGrp="1"/>
          </p:cNvGraphicFramePr>
          <p:nvPr/>
        </p:nvGraphicFramePr>
        <p:xfrm>
          <a:off x="5363024" y="2319132"/>
          <a:ext cx="1779089" cy="2250440"/>
        </p:xfrm>
        <a:graphic>
          <a:graphicData uri="http://schemas.openxmlformats.org/drawingml/2006/table">
            <a:tbl>
              <a:tblPr>
                <a:tableStyleId>{5C22544A-7EE6-4342-B048-85BDC9FD1C3A}</a:tableStyleId>
              </a:tblPr>
              <a:tblGrid>
                <a:gridCol w="494096">
                  <a:extLst>
                    <a:ext uri="{9D8B030D-6E8A-4147-A177-3AD203B41FA5}">
                      <a16:colId xmlns:a16="http://schemas.microsoft.com/office/drawing/2014/main" val="1476011818"/>
                    </a:ext>
                  </a:extLst>
                </a:gridCol>
                <a:gridCol w="1284993">
                  <a:extLst>
                    <a:ext uri="{9D8B030D-6E8A-4147-A177-3AD203B41FA5}">
                      <a16:colId xmlns:a16="http://schemas.microsoft.com/office/drawing/2014/main" val="1599321192"/>
                    </a:ext>
                  </a:extLst>
                </a:gridCol>
              </a:tblGrid>
              <a:tr h="228600">
                <a:tc>
                  <a:txBody>
                    <a:bodyPr/>
                    <a:lstStyle/>
                    <a:p>
                      <a:pPr algn="ctr" fontAlgn="ctr"/>
                      <a:r>
                        <a:rPr lang="en-US" sz="800" u="none" strike="noStrike" dirty="0">
                          <a:effectLst/>
                        </a:rPr>
                        <a:t>Bit</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a:effectLst/>
                        </a:rPr>
                        <a:t>Description</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171670929"/>
                  </a:ext>
                </a:extLst>
              </a:tr>
              <a:tr h="224155">
                <a:tc>
                  <a:txBody>
                    <a:bodyPr/>
                    <a:lstStyle/>
                    <a:p>
                      <a:pPr algn="ctr" fontAlgn="ctr"/>
                      <a:r>
                        <a:rPr lang="en-US" altLang="ja-JP" sz="800" u="none" strike="noStrike">
                          <a:effectLst/>
                        </a:rPr>
                        <a:t>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2.16GHz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558908728"/>
                  </a:ext>
                </a:extLst>
              </a:tr>
              <a:tr h="224155">
                <a:tc>
                  <a:txBody>
                    <a:bodyPr/>
                    <a:lstStyle/>
                    <a:p>
                      <a:pPr algn="ctr" fontAlgn="ctr"/>
                      <a:r>
                        <a:rPr lang="en-US" altLang="ja-JP" sz="800" u="none" strike="noStrike" dirty="0">
                          <a:effectLst/>
                        </a:rPr>
                        <a:t>1</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4.32GHz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889515924"/>
                  </a:ext>
                </a:extLst>
              </a:tr>
              <a:tr h="224155">
                <a:tc>
                  <a:txBody>
                    <a:bodyPr/>
                    <a:lstStyle/>
                    <a:p>
                      <a:pPr algn="ct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8.64GHz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874896008"/>
                  </a:ext>
                </a:extLst>
              </a:tr>
              <a:tr h="224155">
                <a:tc>
                  <a:txBody>
                    <a:bodyPr/>
                    <a:lstStyle/>
                    <a:p>
                      <a:pPr algn="ct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12.96GHz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649875491"/>
                  </a:ext>
                </a:extLst>
              </a:tr>
              <a:tr h="224155">
                <a:tc>
                  <a:txBody>
                    <a:bodyPr/>
                    <a:lstStyle/>
                    <a:p>
                      <a:pPr algn="ct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17.28GHz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93074081"/>
                  </a:ext>
                </a:extLst>
              </a:tr>
              <a:tr h="224155">
                <a:tc>
                  <a:txBody>
                    <a:bodyPr/>
                    <a:lstStyle/>
                    <a:p>
                      <a:pPr algn="ct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25.92GHz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161162739"/>
                  </a:ext>
                </a:extLst>
              </a:tr>
              <a:tr h="224155">
                <a:tc>
                  <a:txBody>
                    <a:bodyPr/>
                    <a:lstStyle/>
                    <a:p>
                      <a:pPr algn="ctr" fontAlgn="ctr"/>
                      <a:r>
                        <a:rPr lang="en-US" altLang="ja-JP" sz="800" u="none" strike="noStrike" dirty="0">
                          <a:solidFill>
                            <a:srgbClr val="FF0000"/>
                          </a:solidFill>
                          <a:effectLst/>
                        </a:rPr>
                        <a:t>6</a:t>
                      </a:r>
                      <a:endParaRPr lang="en-US" altLang="ja-JP" sz="8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solidFill>
                            <a:srgbClr val="FF0000"/>
                          </a:solidFill>
                          <a:effectLst/>
                        </a:rPr>
                        <a:t>Bandwidth 34.56GHz</a:t>
                      </a:r>
                      <a:endParaRPr lang="en-US" sz="8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281984214"/>
                  </a:ext>
                </a:extLst>
              </a:tr>
              <a:tr h="224155">
                <a:tc>
                  <a:txBody>
                    <a:bodyPr/>
                    <a:lstStyle/>
                    <a:p>
                      <a:pPr algn="ct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51.84GHz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718108244"/>
                  </a:ext>
                </a:extLst>
              </a:tr>
              <a:tr h="228600">
                <a:tc>
                  <a:txBody>
                    <a:bodyPr/>
                    <a:lstStyle/>
                    <a:p>
                      <a:pPr algn="ct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69.12GHz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194297825"/>
                  </a:ext>
                </a:extLst>
              </a:tr>
            </a:tbl>
          </a:graphicData>
        </a:graphic>
      </p:graphicFrame>
      <p:graphicFrame>
        <p:nvGraphicFramePr>
          <p:cNvPr id="26" name="表 25">
            <a:extLst>
              <a:ext uri="{FF2B5EF4-FFF2-40B4-BE49-F238E27FC236}">
                <a16:creationId xmlns:a16="http://schemas.microsoft.com/office/drawing/2014/main" id="{3A6F2BA1-579F-89FE-72BF-06813C5B4FBA}"/>
              </a:ext>
            </a:extLst>
          </p:cNvPr>
          <p:cNvGraphicFramePr>
            <a:graphicFrameLocks noGrp="1"/>
          </p:cNvGraphicFramePr>
          <p:nvPr/>
        </p:nvGraphicFramePr>
        <p:xfrm>
          <a:off x="7241407" y="2319132"/>
          <a:ext cx="1779089" cy="2250440"/>
        </p:xfrm>
        <a:graphic>
          <a:graphicData uri="http://schemas.openxmlformats.org/drawingml/2006/table">
            <a:tbl>
              <a:tblPr>
                <a:tableStyleId>{5C22544A-7EE6-4342-B048-85BDC9FD1C3A}</a:tableStyleId>
              </a:tblPr>
              <a:tblGrid>
                <a:gridCol w="494096">
                  <a:extLst>
                    <a:ext uri="{9D8B030D-6E8A-4147-A177-3AD203B41FA5}">
                      <a16:colId xmlns:a16="http://schemas.microsoft.com/office/drawing/2014/main" val="1476011818"/>
                    </a:ext>
                  </a:extLst>
                </a:gridCol>
                <a:gridCol w="1284993">
                  <a:extLst>
                    <a:ext uri="{9D8B030D-6E8A-4147-A177-3AD203B41FA5}">
                      <a16:colId xmlns:a16="http://schemas.microsoft.com/office/drawing/2014/main" val="1599321192"/>
                    </a:ext>
                  </a:extLst>
                </a:gridCol>
              </a:tblGrid>
              <a:tr h="228600">
                <a:tc>
                  <a:txBody>
                    <a:bodyPr/>
                    <a:lstStyle/>
                    <a:p>
                      <a:pPr algn="ctr" fontAlgn="ctr"/>
                      <a:r>
                        <a:rPr lang="en-US" sz="800" u="none" strike="noStrike" dirty="0">
                          <a:effectLst/>
                        </a:rPr>
                        <a:t>Bit</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a:effectLst/>
                        </a:rPr>
                        <a:t>Description</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171670929"/>
                  </a:ext>
                </a:extLst>
              </a:tr>
              <a:tr h="224155">
                <a:tc>
                  <a:txBody>
                    <a:bodyPr/>
                    <a:lstStyle/>
                    <a:p>
                      <a:pPr algn="ctr" fontAlgn="ctr"/>
                      <a:r>
                        <a:rPr lang="en-US" altLang="ja-JP" sz="800" u="none" strike="noStrike">
                          <a:effectLst/>
                        </a:rPr>
                        <a:t>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a:effectLst/>
                        </a:rPr>
                        <a:t>Bandwidth 2.16GHz</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558908728"/>
                  </a:ext>
                </a:extLst>
              </a:tr>
              <a:tr h="224155">
                <a:tc>
                  <a:txBody>
                    <a:bodyPr/>
                    <a:lstStyle/>
                    <a:p>
                      <a:pPr algn="ctr" fontAlgn="ctr"/>
                      <a:r>
                        <a:rPr lang="en-US" altLang="ja-JP" sz="800" u="none" strike="noStrike" dirty="0">
                          <a:effectLst/>
                        </a:rPr>
                        <a:t>1</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4.32GHz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889515924"/>
                  </a:ext>
                </a:extLst>
              </a:tr>
              <a:tr h="224155">
                <a:tc>
                  <a:txBody>
                    <a:bodyPr/>
                    <a:lstStyle/>
                    <a:p>
                      <a:pPr algn="ct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8.64GHz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874896008"/>
                  </a:ext>
                </a:extLst>
              </a:tr>
              <a:tr h="224155">
                <a:tc>
                  <a:txBody>
                    <a:bodyPr/>
                    <a:lstStyle/>
                    <a:p>
                      <a:pPr algn="ct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12.96GHz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649875491"/>
                  </a:ext>
                </a:extLst>
              </a:tr>
              <a:tr h="224155">
                <a:tc>
                  <a:txBody>
                    <a:bodyPr/>
                    <a:lstStyle/>
                    <a:p>
                      <a:pPr algn="ct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a:effectLst/>
                        </a:rPr>
                        <a:t>Bandwidth 17.28GHz</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93074081"/>
                  </a:ext>
                </a:extLst>
              </a:tr>
              <a:tr h="224155">
                <a:tc>
                  <a:txBody>
                    <a:bodyPr/>
                    <a:lstStyle/>
                    <a:p>
                      <a:pPr algn="ct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25.92GHz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161162739"/>
                  </a:ext>
                </a:extLst>
              </a:tr>
              <a:tr h="224155">
                <a:tc>
                  <a:txBody>
                    <a:bodyPr/>
                    <a:lstStyle/>
                    <a:p>
                      <a:pPr algn="ct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51.84GHz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281984214"/>
                  </a:ext>
                </a:extLst>
              </a:tr>
              <a:tr h="224155">
                <a:tc>
                  <a:txBody>
                    <a:bodyPr/>
                    <a:lstStyle/>
                    <a:p>
                      <a:pPr algn="ct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effectLst/>
                        </a:rPr>
                        <a:t>Bandwidth 69.12GHz</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718108244"/>
                  </a:ext>
                </a:extLst>
              </a:tr>
              <a:tr h="228600">
                <a:tc>
                  <a:txBody>
                    <a:bodyPr/>
                    <a:lstStyle/>
                    <a:p>
                      <a:pPr algn="ctr" fontAlgn="ctr"/>
                      <a:r>
                        <a:rPr lang="en-US" altLang="ja-JP" sz="800" u="none" strike="noStrike" dirty="0">
                          <a:solidFill>
                            <a:srgbClr val="FF0000"/>
                          </a:solidFill>
                          <a:effectLst/>
                        </a:rPr>
                        <a:t>8</a:t>
                      </a:r>
                      <a:endParaRPr lang="en-US" altLang="ja-JP" sz="8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800" u="none" strike="noStrike" dirty="0">
                          <a:solidFill>
                            <a:srgbClr val="FF0000"/>
                          </a:solidFill>
                          <a:effectLst/>
                        </a:rPr>
                        <a:t>Bandwidth 34.56GHz</a:t>
                      </a:r>
                      <a:endParaRPr lang="en-US" sz="8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194297825"/>
                  </a:ext>
                </a:extLst>
              </a:tr>
            </a:tbl>
          </a:graphicData>
        </a:graphic>
      </p:graphicFrame>
    </p:spTree>
    <p:extLst>
      <p:ext uri="{BB962C8B-B14F-4D97-AF65-F5344CB8AC3E}">
        <p14:creationId xmlns:p14="http://schemas.microsoft.com/office/powerpoint/2010/main" val="214350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E3FD424A-5DF0-D0F8-EC21-4A6550B706A6}"/>
              </a:ext>
            </a:extLst>
          </p:cNvPr>
          <p:cNvPicPr>
            <a:picLocks noChangeAspect="1"/>
          </p:cNvPicPr>
          <p:nvPr/>
        </p:nvPicPr>
        <p:blipFill>
          <a:blip r:embed="rId2"/>
          <a:stretch>
            <a:fillRect/>
          </a:stretch>
        </p:blipFill>
        <p:spPr>
          <a:xfrm>
            <a:off x="776227" y="1501755"/>
            <a:ext cx="3406197" cy="3885193"/>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11</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372548" cy="400110"/>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25, 6.4.11f THz </a:t>
            </a:r>
            <a:r>
              <a:rPr kumimoji="1" lang="en-US" altLang="ja-JP" sz="2000" b="1" dirty="0" err="1">
                <a:latin typeface="Segoe UI" panose="020B0502040204020203" pitchFamily="34" charset="0"/>
                <a:cs typeface="Segoe UI" panose="020B0502040204020203" pitchFamily="34" charset="0"/>
              </a:rPr>
              <a:t>Pairnet</a:t>
            </a:r>
            <a:r>
              <a:rPr kumimoji="1" lang="en-US" altLang="ja-JP" sz="2000" b="1" dirty="0">
                <a:latin typeface="Segoe UI" panose="020B0502040204020203" pitchFamily="34" charset="0"/>
                <a:cs typeface="Segoe UI" panose="020B0502040204020203" pitchFamily="34" charset="0"/>
              </a:rPr>
              <a:t> Operation Parameter IE</a:t>
            </a:r>
            <a:endParaRPr kumimoji="1" lang="ja-JP" altLang="en-US" sz="2000" b="1" dirty="0">
              <a:latin typeface="Segoe UI" panose="020B0502040204020203" pitchFamily="34" charset="0"/>
              <a:cs typeface="Segoe UI" panose="020B0502040204020203" pitchFamily="34" charset="0"/>
            </a:endParaRPr>
          </a:p>
        </p:txBody>
      </p:sp>
      <p:sp>
        <p:nvSpPr>
          <p:cNvPr id="19" name="テキスト ボックス 18">
            <a:extLst>
              <a:ext uri="{FF2B5EF4-FFF2-40B4-BE49-F238E27FC236}">
                <a16:creationId xmlns:a16="http://schemas.microsoft.com/office/drawing/2014/main" id="{69A03038-FD34-1E56-EAB0-E0E199D83184}"/>
              </a:ext>
            </a:extLst>
          </p:cNvPr>
          <p:cNvSpPr txBox="1"/>
          <p:nvPr/>
        </p:nvSpPr>
        <p:spPr>
          <a:xfrm>
            <a:off x="5240830" y="4924644"/>
            <a:ext cx="893193" cy="276999"/>
          </a:xfrm>
          <a:prstGeom prst="rect">
            <a:avLst/>
          </a:prstGeom>
          <a:solidFill>
            <a:schemeClr val="accent2"/>
          </a:solidFill>
          <a:ln w="38100">
            <a:solidFill>
              <a:schemeClr val="accent2"/>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20" name="テキスト ボックス 19">
            <a:extLst>
              <a:ext uri="{FF2B5EF4-FFF2-40B4-BE49-F238E27FC236}">
                <a16:creationId xmlns:a16="http://schemas.microsoft.com/office/drawing/2014/main" id="{3BC89E33-5845-8606-D713-FB2F3A443712}"/>
              </a:ext>
            </a:extLst>
          </p:cNvPr>
          <p:cNvSpPr txBox="1"/>
          <p:nvPr/>
        </p:nvSpPr>
        <p:spPr>
          <a:xfrm>
            <a:off x="5236905" y="5209915"/>
            <a:ext cx="3810418" cy="276999"/>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Need to check if it is OK to keep it as it is.</a:t>
            </a:r>
          </a:p>
        </p:txBody>
      </p:sp>
      <p:cxnSp>
        <p:nvCxnSpPr>
          <p:cNvPr id="21" name="直線矢印コネクタ 20">
            <a:extLst>
              <a:ext uri="{FF2B5EF4-FFF2-40B4-BE49-F238E27FC236}">
                <a16:creationId xmlns:a16="http://schemas.microsoft.com/office/drawing/2014/main" id="{5171A3F8-6C3F-0181-212E-56D8ADC108F0}"/>
              </a:ext>
            </a:extLst>
          </p:cNvPr>
          <p:cNvCxnSpPr>
            <a:cxnSpLocks/>
            <a:endCxn id="20" idx="1"/>
          </p:cNvCxnSpPr>
          <p:nvPr/>
        </p:nvCxnSpPr>
        <p:spPr bwMode="auto">
          <a:xfrm>
            <a:off x="4032222" y="5309159"/>
            <a:ext cx="1204683" cy="39256"/>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29563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12</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336578"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28-30, 13.1.2 RF channelization, </a:t>
            </a:r>
          </a:p>
          <a:p>
            <a:r>
              <a:rPr kumimoji="1" lang="en-US" altLang="ja-JP" sz="2000" b="1" dirty="0">
                <a:latin typeface="Segoe UI" panose="020B0502040204020203" pitchFamily="34" charset="0"/>
                <a:cs typeface="Segoe UI" panose="020B0502040204020203" pitchFamily="34" charset="0"/>
              </a:rPr>
              <a:t>				Table 13-1—THz PHY channelization </a:t>
            </a:r>
            <a:endParaRPr kumimoji="1" lang="ja-JP" altLang="en-US" sz="2000" b="1" dirty="0">
              <a:latin typeface="Segoe UI" panose="020B0502040204020203" pitchFamily="34" charset="0"/>
              <a:cs typeface="Segoe UI" panose="020B0502040204020203" pitchFamily="34" charset="0"/>
            </a:endParaRPr>
          </a:p>
        </p:txBody>
      </p:sp>
      <p:pic>
        <p:nvPicPr>
          <p:cNvPr id="9" name="図 8">
            <a:extLst>
              <a:ext uri="{FF2B5EF4-FFF2-40B4-BE49-F238E27FC236}">
                <a16:creationId xmlns:a16="http://schemas.microsoft.com/office/drawing/2014/main" id="{C6328F22-5527-8C16-B957-9F53A9C30A46}"/>
              </a:ext>
            </a:extLst>
          </p:cNvPr>
          <p:cNvPicPr>
            <a:picLocks noChangeAspect="1"/>
          </p:cNvPicPr>
          <p:nvPr/>
        </p:nvPicPr>
        <p:blipFill>
          <a:blip r:embed="rId2"/>
          <a:stretch>
            <a:fillRect/>
          </a:stretch>
        </p:blipFill>
        <p:spPr>
          <a:xfrm>
            <a:off x="248770" y="1475051"/>
            <a:ext cx="2698459" cy="2039418"/>
          </a:xfrm>
          <a:prstGeom prst="rect">
            <a:avLst/>
          </a:prstGeom>
          <a:effectLst>
            <a:outerShdw blurRad="50800" dist="50800" dir="5400000" algn="ctr" rotWithShape="0">
              <a:schemeClr val="tx1"/>
            </a:outerShdw>
          </a:effectLst>
        </p:spPr>
      </p:pic>
      <p:pic>
        <p:nvPicPr>
          <p:cNvPr id="11" name="図 10">
            <a:extLst>
              <a:ext uri="{FF2B5EF4-FFF2-40B4-BE49-F238E27FC236}">
                <a16:creationId xmlns:a16="http://schemas.microsoft.com/office/drawing/2014/main" id="{D587426F-7FDA-517B-53DB-DE42BC02EC4E}"/>
              </a:ext>
            </a:extLst>
          </p:cNvPr>
          <p:cNvPicPr>
            <a:picLocks noChangeAspect="1"/>
          </p:cNvPicPr>
          <p:nvPr/>
        </p:nvPicPr>
        <p:blipFill>
          <a:blip r:embed="rId3"/>
          <a:stretch>
            <a:fillRect/>
          </a:stretch>
        </p:blipFill>
        <p:spPr>
          <a:xfrm>
            <a:off x="3195497" y="1475052"/>
            <a:ext cx="2705808" cy="4053778"/>
          </a:xfrm>
          <a:prstGeom prst="rect">
            <a:avLst/>
          </a:prstGeom>
          <a:effectLst>
            <a:outerShdw blurRad="50800" dist="50800" dir="5400000" algn="ctr" rotWithShape="0">
              <a:schemeClr val="tx1"/>
            </a:outerShdw>
          </a:effectLst>
        </p:spPr>
      </p:pic>
      <p:pic>
        <p:nvPicPr>
          <p:cNvPr id="13" name="図 12">
            <a:extLst>
              <a:ext uri="{FF2B5EF4-FFF2-40B4-BE49-F238E27FC236}">
                <a16:creationId xmlns:a16="http://schemas.microsoft.com/office/drawing/2014/main" id="{79CECD6C-FDDF-EC49-2E96-CCFB4CDE8946}"/>
              </a:ext>
            </a:extLst>
          </p:cNvPr>
          <p:cNvPicPr>
            <a:picLocks noChangeAspect="1"/>
          </p:cNvPicPr>
          <p:nvPr/>
        </p:nvPicPr>
        <p:blipFill>
          <a:blip r:embed="rId4"/>
          <a:stretch>
            <a:fillRect/>
          </a:stretch>
        </p:blipFill>
        <p:spPr>
          <a:xfrm>
            <a:off x="6079680" y="1475051"/>
            <a:ext cx="2698459" cy="3245399"/>
          </a:xfrm>
          <a:prstGeom prst="rect">
            <a:avLst/>
          </a:prstGeom>
          <a:effectLst>
            <a:outerShdw blurRad="50800" dist="50800" dir="5400000" algn="ctr" rotWithShape="0">
              <a:schemeClr val="tx1"/>
            </a:outerShdw>
          </a:effectLst>
        </p:spPr>
      </p:pic>
      <p:sp>
        <p:nvSpPr>
          <p:cNvPr id="18" name="テキスト ボックス 17">
            <a:extLst>
              <a:ext uri="{FF2B5EF4-FFF2-40B4-BE49-F238E27FC236}">
                <a16:creationId xmlns:a16="http://schemas.microsoft.com/office/drawing/2014/main" id="{B08137C2-03BB-B074-B65F-BA1DAE26F89E}"/>
              </a:ext>
            </a:extLst>
          </p:cNvPr>
          <p:cNvSpPr txBox="1"/>
          <p:nvPr/>
        </p:nvSpPr>
        <p:spPr>
          <a:xfrm>
            <a:off x="7903462" y="5363389"/>
            <a:ext cx="1190775" cy="276999"/>
          </a:xfrm>
          <a:prstGeom prst="rect">
            <a:avLst/>
          </a:prstGeom>
          <a:solidFill>
            <a:schemeClr val="accent1"/>
          </a:solidFill>
          <a:ln w="38100">
            <a:solidFill>
              <a:schemeClr val="accent1"/>
            </a:solidFill>
          </a:ln>
        </p:spPr>
        <p:txBody>
          <a:bodyPr wrap="squar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22" name="テキスト ボックス 21">
            <a:extLst>
              <a:ext uri="{FF2B5EF4-FFF2-40B4-BE49-F238E27FC236}">
                <a16:creationId xmlns:a16="http://schemas.microsoft.com/office/drawing/2014/main" id="{FCE65238-EA90-F0B9-BFBB-E59AB79BA972}"/>
              </a:ext>
            </a:extLst>
          </p:cNvPr>
          <p:cNvSpPr txBox="1"/>
          <p:nvPr/>
        </p:nvSpPr>
        <p:spPr>
          <a:xfrm>
            <a:off x="1699898" y="5644416"/>
            <a:ext cx="7394339" cy="830997"/>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 we need to discuss on the default channel.)</a:t>
            </a:r>
          </a:p>
          <a:p>
            <a:r>
              <a:rPr kumimoji="1" lang="en-US" altLang="ja-JP" b="1" dirty="0">
                <a:highlight>
                  <a:srgbClr val="FFFF00"/>
                </a:highlight>
                <a:cs typeface="Times New Roman" panose="02020603050405020304" pitchFamily="18" charset="0"/>
              </a:rPr>
              <a:t>The bandwidths of all channels are integer multiples of 2.16 GHz. The center frequencies for channels having a CHNL_ID in the range of 33 to 69 are integer multiples of 2.16 GHz. The channel having CHNL_ID equal to 41 shall be defined as the default channel.</a:t>
            </a:r>
          </a:p>
        </p:txBody>
      </p:sp>
      <p:cxnSp>
        <p:nvCxnSpPr>
          <p:cNvPr id="23" name="直線矢印コネクタ 22">
            <a:extLst>
              <a:ext uri="{FF2B5EF4-FFF2-40B4-BE49-F238E27FC236}">
                <a16:creationId xmlns:a16="http://schemas.microsoft.com/office/drawing/2014/main" id="{0405506B-E25D-0000-93ED-C30BB0D63858}"/>
              </a:ext>
            </a:extLst>
          </p:cNvPr>
          <p:cNvCxnSpPr>
            <a:cxnSpLocks/>
            <a:stCxn id="13" idx="2"/>
          </p:cNvCxnSpPr>
          <p:nvPr/>
        </p:nvCxnSpPr>
        <p:spPr bwMode="auto">
          <a:xfrm>
            <a:off x="7428910" y="4720450"/>
            <a:ext cx="506632" cy="642939"/>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
        <p:nvSpPr>
          <p:cNvPr id="25" name="テキスト ボックス 24">
            <a:extLst>
              <a:ext uri="{FF2B5EF4-FFF2-40B4-BE49-F238E27FC236}">
                <a16:creationId xmlns:a16="http://schemas.microsoft.com/office/drawing/2014/main" id="{B036FA65-4EEE-1CAB-F010-CB5301202EEB}"/>
              </a:ext>
            </a:extLst>
          </p:cNvPr>
          <p:cNvSpPr txBox="1"/>
          <p:nvPr/>
        </p:nvSpPr>
        <p:spPr>
          <a:xfrm>
            <a:off x="252695" y="3825683"/>
            <a:ext cx="893193" cy="276999"/>
          </a:xfrm>
          <a:prstGeom prst="rect">
            <a:avLst/>
          </a:prstGeom>
          <a:solidFill>
            <a:schemeClr val="accent2"/>
          </a:solidFill>
          <a:ln w="38100">
            <a:solidFill>
              <a:schemeClr val="accent2"/>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26" name="テキスト ボックス 25">
            <a:extLst>
              <a:ext uri="{FF2B5EF4-FFF2-40B4-BE49-F238E27FC236}">
                <a16:creationId xmlns:a16="http://schemas.microsoft.com/office/drawing/2014/main" id="{5D891F33-44A4-79B7-AD3C-FE7D69F973EF}"/>
              </a:ext>
            </a:extLst>
          </p:cNvPr>
          <p:cNvSpPr txBox="1"/>
          <p:nvPr/>
        </p:nvSpPr>
        <p:spPr>
          <a:xfrm>
            <a:off x="248770" y="4110954"/>
            <a:ext cx="2401782" cy="461665"/>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Proposed Edit of the table is in the next slide</a:t>
            </a:r>
          </a:p>
        </p:txBody>
      </p:sp>
      <p:cxnSp>
        <p:nvCxnSpPr>
          <p:cNvPr id="27" name="直線矢印コネクタ 26">
            <a:extLst>
              <a:ext uri="{FF2B5EF4-FFF2-40B4-BE49-F238E27FC236}">
                <a16:creationId xmlns:a16="http://schemas.microsoft.com/office/drawing/2014/main" id="{F7B1BFF2-74A5-D692-82B5-BC4FD441C8FF}"/>
              </a:ext>
            </a:extLst>
          </p:cNvPr>
          <p:cNvCxnSpPr>
            <a:cxnSpLocks/>
            <a:endCxn id="25" idx="0"/>
          </p:cNvCxnSpPr>
          <p:nvPr/>
        </p:nvCxnSpPr>
        <p:spPr bwMode="auto">
          <a:xfrm flipH="1">
            <a:off x="699292" y="1587108"/>
            <a:ext cx="867675" cy="2238575"/>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cxnSp>
        <p:nvCxnSpPr>
          <p:cNvPr id="33" name="直線矢印コネクタ 32">
            <a:extLst>
              <a:ext uri="{FF2B5EF4-FFF2-40B4-BE49-F238E27FC236}">
                <a16:creationId xmlns:a16="http://schemas.microsoft.com/office/drawing/2014/main" id="{BC85DE5E-900A-A3CD-3D63-FB51C05169F2}"/>
              </a:ext>
            </a:extLst>
          </p:cNvPr>
          <p:cNvCxnSpPr>
            <a:cxnSpLocks/>
          </p:cNvCxnSpPr>
          <p:nvPr/>
        </p:nvCxnSpPr>
        <p:spPr bwMode="auto">
          <a:xfrm flipH="1">
            <a:off x="1145888" y="1619334"/>
            <a:ext cx="3373745" cy="2147027"/>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cxnSp>
        <p:nvCxnSpPr>
          <p:cNvPr id="36" name="直線矢印コネクタ 35">
            <a:extLst>
              <a:ext uri="{FF2B5EF4-FFF2-40B4-BE49-F238E27FC236}">
                <a16:creationId xmlns:a16="http://schemas.microsoft.com/office/drawing/2014/main" id="{97AA318F-A21F-B51C-1E02-784A1AC9B3BA}"/>
              </a:ext>
            </a:extLst>
          </p:cNvPr>
          <p:cNvCxnSpPr>
            <a:cxnSpLocks/>
          </p:cNvCxnSpPr>
          <p:nvPr/>
        </p:nvCxnSpPr>
        <p:spPr bwMode="auto">
          <a:xfrm flipH="1">
            <a:off x="1260825" y="1619334"/>
            <a:ext cx="6168085" cy="2304127"/>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44673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13</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266045" cy="1015663"/>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28-30, 13.1.2 RF channelization, </a:t>
            </a:r>
          </a:p>
          <a:p>
            <a:r>
              <a:rPr kumimoji="1" lang="en-US" altLang="ja-JP" sz="2000" b="1" dirty="0">
                <a:latin typeface="Segoe UI" panose="020B0502040204020203" pitchFamily="34" charset="0"/>
                <a:cs typeface="Segoe UI" panose="020B0502040204020203" pitchFamily="34" charset="0"/>
              </a:rPr>
              <a:t>				Table 13-1—THz PHY channelization</a:t>
            </a:r>
          </a:p>
          <a:p>
            <a:r>
              <a:rPr kumimoji="1" lang="en-US" altLang="ja-JP" sz="2000" b="1" dirty="0">
                <a:latin typeface="Segoe UI" panose="020B0502040204020203" pitchFamily="34" charset="0"/>
                <a:cs typeface="Segoe UI" panose="020B0502040204020203" pitchFamily="34" charset="0"/>
              </a:rPr>
              <a:t>				(Continued) </a:t>
            </a:r>
            <a:endParaRPr kumimoji="1" lang="ja-JP" altLang="en-US" sz="2000" b="1" dirty="0">
              <a:latin typeface="Segoe UI" panose="020B0502040204020203" pitchFamily="34" charset="0"/>
              <a:cs typeface="Segoe UI" panose="020B0502040204020203" pitchFamily="34" charset="0"/>
            </a:endParaRPr>
          </a:p>
        </p:txBody>
      </p:sp>
      <p:sp>
        <p:nvSpPr>
          <p:cNvPr id="18" name="テキスト ボックス 17">
            <a:extLst>
              <a:ext uri="{FF2B5EF4-FFF2-40B4-BE49-F238E27FC236}">
                <a16:creationId xmlns:a16="http://schemas.microsoft.com/office/drawing/2014/main" id="{B08137C2-03BB-B074-B65F-BA1DAE26F89E}"/>
              </a:ext>
            </a:extLst>
          </p:cNvPr>
          <p:cNvSpPr txBox="1"/>
          <p:nvPr/>
        </p:nvSpPr>
        <p:spPr>
          <a:xfrm>
            <a:off x="536889" y="1460070"/>
            <a:ext cx="1190775" cy="276999"/>
          </a:xfrm>
          <a:prstGeom prst="rect">
            <a:avLst/>
          </a:prstGeom>
          <a:solidFill>
            <a:schemeClr val="accent1"/>
          </a:solidFill>
          <a:ln w="38100">
            <a:solidFill>
              <a:schemeClr val="accent1"/>
            </a:solidFill>
          </a:ln>
        </p:spPr>
        <p:txBody>
          <a:bodyPr wrap="squar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22" name="テキスト ボックス 21">
            <a:extLst>
              <a:ext uri="{FF2B5EF4-FFF2-40B4-BE49-F238E27FC236}">
                <a16:creationId xmlns:a16="http://schemas.microsoft.com/office/drawing/2014/main" id="{FCE65238-EA90-F0B9-BFBB-E59AB79BA972}"/>
              </a:ext>
            </a:extLst>
          </p:cNvPr>
          <p:cNvSpPr txBox="1"/>
          <p:nvPr/>
        </p:nvSpPr>
        <p:spPr>
          <a:xfrm>
            <a:off x="528832" y="1745125"/>
            <a:ext cx="8423013" cy="4708981"/>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en-US" altLang="ja-JP" b="1" dirty="0">
              <a:highlight>
                <a:srgbClr val="FFFF00"/>
              </a:highlight>
              <a:cs typeface="Times New Roman" panose="02020603050405020304" pitchFamily="18" charset="0"/>
            </a:endParaRPr>
          </a:p>
          <a:p>
            <a:endParaRPr kumimoji="1" lang="ja-JP" altLang="en-US" b="1" dirty="0">
              <a:highlight>
                <a:srgbClr val="FFFF00"/>
              </a:highlight>
              <a:cs typeface="Times New Roman" panose="02020603050405020304" pitchFamily="18" charset="0"/>
            </a:endParaRPr>
          </a:p>
        </p:txBody>
      </p:sp>
      <p:pic>
        <p:nvPicPr>
          <p:cNvPr id="17" name="図 16">
            <a:extLst>
              <a:ext uri="{FF2B5EF4-FFF2-40B4-BE49-F238E27FC236}">
                <a16:creationId xmlns:a16="http://schemas.microsoft.com/office/drawing/2014/main" id="{B3A492B0-CACD-3D65-1F0B-0A459081C5B2}"/>
              </a:ext>
            </a:extLst>
          </p:cNvPr>
          <p:cNvPicPr>
            <a:picLocks noChangeAspect="1"/>
          </p:cNvPicPr>
          <p:nvPr/>
        </p:nvPicPr>
        <p:blipFill>
          <a:blip r:embed="rId2"/>
          <a:stretch>
            <a:fillRect/>
          </a:stretch>
        </p:blipFill>
        <p:spPr>
          <a:xfrm>
            <a:off x="4485730" y="1897279"/>
            <a:ext cx="2112453" cy="3885191"/>
          </a:xfrm>
          <a:prstGeom prst="rect">
            <a:avLst/>
          </a:prstGeom>
        </p:spPr>
      </p:pic>
      <p:pic>
        <p:nvPicPr>
          <p:cNvPr id="19" name="図 18">
            <a:extLst>
              <a:ext uri="{FF2B5EF4-FFF2-40B4-BE49-F238E27FC236}">
                <a16:creationId xmlns:a16="http://schemas.microsoft.com/office/drawing/2014/main" id="{7A6B7C37-A0F7-3D47-5B57-98837D479039}"/>
              </a:ext>
            </a:extLst>
          </p:cNvPr>
          <p:cNvPicPr>
            <a:picLocks noChangeAspect="1"/>
          </p:cNvPicPr>
          <p:nvPr/>
        </p:nvPicPr>
        <p:blipFill>
          <a:blip r:embed="rId3"/>
          <a:stretch>
            <a:fillRect/>
          </a:stretch>
        </p:blipFill>
        <p:spPr>
          <a:xfrm>
            <a:off x="2044729" y="1897279"/>
            <a:ext cx="2213657" cy="4530102"/>
          </a:xfrm>
          <a:prstGeom prst="rect">
            <a:avLst/>
          </a:prstGeom>
        </p:spPr>
      </p:pic>
    </p:spTree>
    <p:extLst>
      <p:ext uri="{BB962C8B-B14F-4D97-AF65-F5344CB8AC3E}">
        <p14:creationId xmlns:p14="http://schemas.microsoft.com/office/powerpoint/2010/main" val="132499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14</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657435"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32, 13.1.3 Transmit PSD mask, </a:t>
            </a:r>
          </a:p>
          <a:p>
            <a:r>
              <a:rPr kumimoji="1" lang="en-US" altLang="ja-JP" sz="2000" b="1" dirty="0">
                <a:latin typeface="Segoe UI" panose="020B0502040204020203" pitchFamily="34" charset="0"/>
                <a:cs typeface="Segoe UI" panose="020B0502040204020203" pitchFamily="34" charset="0"/>
              </a:rPr>
              <a:t>			Table 13-2Transmit spectrum mask parameters </a:t>
            </a:r>
            <a:endParaRPr kumimoji="1" lang="ja-JP" altLang="en-US" sz="2000" b="1" dirty="0">
              <a:latin typeface="Segoe UI" panose="020B0502040204020203" pitchFamily="34" charset="0"/>
              <a:cs typeface="Segoe UI" panose="020B0502040204020203" pitchFamily="34" charset="0"/>
            </a:endParaRPr>
          </a:p>
        </p:txBody>
      </p:sp>
      <p:pic>
        <p:nvPicPr>
          <p:cNvPr id="42" name="図 41">
            <a:extLst>
              <a:ext uri="{FF2B5EF4-FFF2-40B4-BE49-F238E27FC236}">
                <a16:creationId xmlns:a16="http://schemas.microsoft.com/office/drawing/2014/main" id="{C763364A-BDD2-7D4A-62EF-AD97D9D6FB23}"/>
              </a:ext>
            </a:extLst>
          </p:cNvPr>
          <p:cNvPicPr>
            <a:picLocks noChangeAspect="1"/>
          </p:cNvPicPr>
          <p:nvPr/>
        </p:nvPicPr>
        <p:blipFill>
          <a:blip r:embed="rId2"/>
          <a:stretch>
            <a:fillRect/>
          </a:stretch>
        </p:blipFill>
        <p:spPr>
          <a:xfrm>
            <a:off x="284202" y="1753887"/>
            <a:ext cx="4432814" cy="2251163"/>
          </a:xfrm>
          <a:prstGeom prst="rect">
            <a:avLst/>
          </a:prstGeom>
          <a:effectLst>
            <a:outerShdw blurRad="50800" dist="50800" dir="5400000" algn="ctr" rotWithShape="0">
              <a:schemeClr val="tx1"/>
            </a:outerShdw>
          </a:effectLst>
        </p:spPr>
      </p:pic>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416320"/>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(Modified to add 34.56 GHz bandwidth channel)</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a:endCxn id="44" idx="1"/>
          </p:cNvCxnSpPr>
          <p:nvPr/>
        </p:nvCxnSpPr>
        <p:spPr bwMode="auto">
          <a:xfrm>
            <a:off x="4672705" y="3429749"/>
            <a:ext cx="564200" cy="184666"/>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graphicFrame>
        <p:nvGraphicFramePr>
          <p:cNvPr id="48" name="表 47">
            <a:extLst>
              <a:ext uri="{FF2B5EF4-FFF2-40B4-BE49-F238E27FC236}">
                <a16:creationId xmlns:a16="http://schemas.microsoft.com/office/drawing/2014/main" id="{67906DE0-6835-DD5C-BC41-975CF187B253}"/>
              </a:ext>
            </a:extLst>
          </p:cNvPr>
          <p:cNvGraphicFramePr>
            <a:graphicFrameLocks noGrp="1"/>
          </p:cNvGraphicFramePr>
          <p:nvPr>
            <p:extLst>
              <p:ext uri="{D42A27DB-BD31-4B8C-83A1-F6EECF244321}">
                <p14:modId xmlns:p14="http://schemas.microsoft.com/office/powerpoint/2010/main" val="2492395873"/>
              </p:ext>
            </p:extLst>
          </p:nvPr>
        </p:nvGraphicFramePr>
        <p:xfrm>
          <a:off x="5305755" y="2564830"/>
          <a:ext cx="3672718" cy="2347155"/>
        </p:xfrm>
        <a:graphic>
          <a:graphicData uri="http://schemas.openxmlformats.org/drawingml/2006/table">
            <a:tbl>
              <a:tblPr>
                <a:tableStyleId>{5C22544A-7EE6-4342-B048-85BDC9FD1C3A}</a:tableStyleId>
              </a:tblPr>
              <a:tblGrid>
                <a:gridCol w="1097046">
                  <a:extLst>
                    <a:ext uri="{9D8B030D-6E8A-4147-A177-3AD203B41FA5}">
                      <a16:colId xmlns:a16="http://schemas.microsoft.com/office/drawing/2014/main" val="1035341541"/>
                    </a:ext>
                  </a:extLst>
                </a:gridCol>
                <a:gridCol w="643918">
                  <a:extLst>
                    <a:ext uri="{9D8B030D-6E8A-4147-A177-3AD203B41FA5}">
                      <a16:colId xmlns:a16="http://schemas.microsoft.com/office/drawing/2014/main" val="3935498562"/>
                    </a:ext>
                  </a:extLst>
                </a:gridCol>
                <a:gridCol w="643918">
                  <a:extLst>
                    <a:ext uri="{9D8B030D-6E8A-4147-A177-3AD203B41FA5}">
                      <a16:colId xmlns:a16="http://schemas.microsoft.com/office/drawing/2014/main" val="2126717239"/>
                    </a:ext>
                  </a:extLst>
                </a:gridCol>
                <a:gridCol w="643918">
                  <a:extLst>
                    <a:ext uri="{9D8B030D-6E8A-4147-A177-3AD203B41FA5}">
                      <a16:colId xmlns:a16="http://schemas.microsoft.com/office/drawing/2014/main" val="54231280"/>
                    </a:ext>
                  </a:extLst>
                </a:gridCol>
                <a:gridCol w="643918">
                  <a:extLst>
                    <a:ext uri="{9D8B030D-6E8A-4147-A177-3AD203B41FA5}">
                      <a16:colId xmlns:a16="http://schemas.microsoft.com/office/drawing/2014/main" val="1780253789"/>
                    </a:ext>
                  </a:extLst>
                </a:gridCol>
              </a:tblGrid>
              <a:tr h="429439">
                <a:tc>
                  <a:txBody>
                    <a:bodyPr/>
                    <a:lstStyle/>
                    <a:p>
                      <a:pPr algn="ctr" fontAlgn="ctr"/>
                      <a:r>
                        <a:rPr lang="en-US" sz="1100" u="none" strike="noStrike" dirty="0">
                          <a:effectLst/>
                        </a:rPr>
                        <a:t>Channel bandwidth (GHz)</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sz="1100" u="none" strike="noStrike">
                          <a:effectLst/>
                        </a:rPr>
                        <a:t>f</a:t>
                      </a:r>
                      <a:r>
                        <a:rPr lang="en-US" sz="900" u="none" strike="noStrike" baseline="-25000">
                          <a:effectLst/>
                        </a:rPr>
                        <a:t>1</a:t>
                      </a:r>
                      <a:r>
                        <a:rPr lang="en-US" sz="1100" u="none" strike="noStrike">
                          <a:effectLst/>
                        </a:rPr>
                        <a:t> (GHz)</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sz="1100" u="none" strike="noStrike">
                          <a:effectLst/>
                        </a:rPr>
                        <a:t>f</a:t>
                      </a:r>
                      <a:r>
                        <a:rPr lang="en-US" sz="900" u="none" strike="noStrike" baseline="-25000">
                          <a:effectLst/>
                        </a:rPr>
                        <a:t>2</a:t>
                      </a:r>
                      <a:r>
                        <a:rPr lang="en-US" sz="1100" u="none" strike="noStrike">
                          <a:effectLst/>
                        </a:rPr>
                        <a:t> (GHz)</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sz="1100" u="none" strike="noStrike">
                          <a:effectLst/>
                        </a:rPr>
                        <a:t>f</a:t>
                      </a:r>
                      <a:r>
                        <a:rPr lang="en-US" sz="900" u="none" strike="noStrike" baseline="-25000">
                          <a:effectLst/>
                        </a:rPr>
                        <a:t>3</a:t>
                      </a:r>
                      <a:r>
                        <a:rPr lang="en-US" sz="1100" u="none" strike="noStrike">
                          <a:effectLst/>
                        </a:rPr>
                        <a:t> (GHz)</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sz="1100" u="none" strike="noStrike">
                          <a:effectLst/>
                        </a:rPr>
                        <a:t>f</a:t>
                      </a:r>
                      <a:r>
                        <a:rPr lang="en-US" sz="900" u="none" strike="noStrike" baseline="-25000">
                          <a:effectLst/>
                        </a:rPr>
                        <a:t>4</a:t>
                      </a:r>
                      <a:r>
                        <a:rPr lang="en-US" sz="1100" u="none" strike="noStrike">
                          <a:effectLst/>
                        </a:rPr>
                        <a:t> (GHz)</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3116730112"/>
                  </a:ext>
                </a:extLst>
              </a:tr>
              <a:tr h="212611">
                <a:tc>
                  <a:txBody>
                    <a:bodyPr/>
                    <a:lstStyle/>
                    <a:p>
                      <a:pPr algn="ctr" fontAlgn="ctr"/>
                      <a:r>
                        <a:rPr lang="en-US" altLang="ja-JP" sz="1100" u="none" strike="noStrike">
                          <a:effectLst/>
                        </a:rPr>
                        <a:t>2.160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0.94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1.10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1.60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2.20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245670256"/>
                  </a:ext>
                </a:extLst>
              </a:tr>
              <a:tr h="212611">
                <a:tc>
                  <a:txBody>
                    <a:bodyPr/>
                    <a:lstStyle/>
                    <a:p>
                      <a:pPr algn="ctr" fontAlgn="ctr"/>
                      <a:r>
                        <a:rPr lang="en-US" altLang="ja-JP" sz="1100" u="none" strike="noStrike">
                          <a:effectLst/>
                        </a:rPr>
                        <a:t>4.320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2.02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2.18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2.68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3.28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1078626790"/>
                  </a:ext>
                </a:extLst>
              </a:tr>
              <a:tr h="212611">
                <a:tc>
                  <a:txBody>
                    <a:bodyPr/>
                    <a:lstStyle/>
                    <a:p>
                      <a:pPr algn="ctr" fontAlgn="ctr"/>
                      <a:r>
                        <a:rPr lang="en-US" altLang="ja-JP" sz="1100" u="none" strike="noStrike">
                          <a:effectLst/>
                        </a:rPr>
                        <a:t>8.640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4.18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4.34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4.84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5.44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1663936502"/>
                  </a:ext>
                </a:extLst>
              </a:tr>
              <a:tr h="212611">
                <a:tc>
                  <a:txBody>
                    <a:bodyPr/>
                    <a:lstStyle/>
                    <a:p>
                      <a:pPr algn="ctr" fontAlgn="ctr"/>
                      <a:r>
                        <a:rPr lang="en-US" altLang="ja-JP" sz="1100" u="none" strike="noStrike">
                          <a:effectLst/>
                        </a:rPr>
                        <a:t>12.960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6.34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6.50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7.00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7.60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371536079"/>
                  </a:ext>
                </a:extLst>
              </a:tr>
              <a:tr h="212611">
                <a:tc>
                  <a:txBody>
                    <a:bodyPr/>
                    <a:lstStyle/>
                    <a:p>
                      <a:pPr algn="ctr" fontAlgn="ctr"/>
                      <a:r>
                        <a:rPr lang="en-US" altLang="ja-JP" sz="1100" u="none" strike="noStrike">
                          <a:effectLst/>
                        </a:rPr>
                        <a:t>17.280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8.50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8.66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9.16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9.76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126019284"/>
                  </a:ext>
                </a:extLst>
              </a:tr>
              <a:tr h="212611">
                <a:tc>
                  <a:txBody>
                    <a:bodyPr/>
                    <a:lstStyle/>
                    <a:p>
                      <a:pPr algn="ctr" fontAlgn="ctr"/>
                      <a:r>
                        <a:rPr lang="en-US" altLang="ja-JP" sz="1100" u="none" strike="noStrike">
                          <a:effectLst/>
                        </a:rPr>
                        <a:t>25.920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12.82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12.98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13.48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14.08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2284893253"/>
                  </a:ext>
                </a:extLst>
              </a:tr>
              <a:tr h="212611">
                <a:tc>
                  <a:txBody>
                    <a:bodyPr/>
                    <a:lstStyle/>
                    <a:p>
                      <a:pPr algn="ctr" fontAlgn="ctr"/>
                      <a:r>
                        <a:rPr lang="en-US" altLang="ja-JP" sz="1100" u="none" strike="noStrike" dirty="0">
                          <a:solidFill>
                            <a:srgbClr val="FF0000"/>
                          </a:solidFill>
                          <a:effectLst/>
                        </a:rPr>
                        <a:t>34.560 </a:t>
                      </a:r>
                      <a:endPar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ja-JP" altLang="en-US" sz="1100" u="none" strike="noStrike" dirty="0">
                          <a:solidFill>
                            <a:srgbClr val="FF0000"/>
                          </a:solidFill>
                          <a:effectLst/>
                        </a:rPr>
                        <a:t>　</a:t>
                      </a:r>
                      <a:r>
                        <a:rPr lang="en-US" altLang="ja-JP" sz="1100" u="none" strike="noStrike" dirty="0">
                          <a:solidFill>
                            <a:srgbClr val="FF0000"/>
                          </a:solidFill>
                          <a:effectLst/>
                        </a:rPr>
                        <a:t>??.??</a:t>
                      </a:r>
                      <a:endPar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ja-JP" altLang="en-US" sz="1100" u="none" strike="noStrike" dirty="0">
                          <a:solidFill>
                            <a:srgbClr val="FF0000"/>
                          </a:solidFill>
                          <a:effectLst/>
                        </a:rPr>
                        <a:t>　</a:t>
                      </a:r>
                      <a:r>
                        <a:rPr lang="en-US" altLang="ja-JP" sz="1100" u="none" strike="noStrike" dirty="0">
                          <a:solidFill>
                            <a:srgbClr val="FF0000"/>
                          </a:solidFill>
                          <a:effectLst/>
                        </a:rPr>
                        <a:t>??.??</a:t>
                      </a:r>
                      <a:endPar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ja-JP" altLang="en-US" sz="1100" u="none" strike="noStrike" dirty="0">
                          <a:solidFill>
                            <a:srgbClr val="FF0000"/>
                          </a:solidFill>
                          <a:effectLst/>
                        </a:rPr>
                        <a:t>　</a:t>
                      </a:r>
                      <a:r>
                        <a:rPr lang="en-US" altLang="ja-JP" sz="1100" u="none" strike="noStrike" dirty="0">
                          <a:solidFill>
                            <a:srgbClr val="FF0000"/>
                          </a:solidFill>
                          <a:effectLst/>
                        </a:rPr>
                        <a:t>??.??</a:t>
                      </a:r>
                      <a:endPar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dirty="0">
                          <a:solidFill>
                            <a:srgbClr val="FF0000"/>
                          </a:solidFill>
                          <a:effectLst/>
                        </a:rPr>
                        <a:t>??.??</a:t>
                      </a:r>
                      <a:r>
                        <a:rPr lang="ja-JP" altLang="en-US" sz="1100" u="none" strike="noStrike" dirty="0">
                          <a:solidFill>
                            <a:srgbClr val="FF0000"/>
                          </a:solidFill>
                          <a:effectLst/>
                        </a:rPr>
                        <a:t>　</a:t>
                      </a:r>
                      <a:endPar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1671925251"/>
                  </a:ext>
                </a:extLst>
              </a:tr>
              <a:tr h="212611">
                <a:tc>
                  <a:txBody>
                    <a:bodyPr/>
                    <a:lstStyle/>
                    <a:p>
                      <a:pPr algn="ctr" fontAlgn="ctr"/>
                      <a:r>
                        <a:rPr lang="en-US" altLang="ja-JP" sz="1100" u="none" strike="noStrike">
                          <a:effectLst/>
                        </a:rPr>
                        <a:t>51.840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25.78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25.94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26.44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27.04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1188701594"/>
                  </a:ext>
                </a:extLst>
              </a:tr>
              <a:tr h="216828">
                <a:tc>
                  <a:txBody>
                    <a:bodyPr/>
                    <a:lstStyle/>
                    <a:p>
                      <a:pPr algn="ctr" fontAlgn="ctr"/>
                      <a:r>
                        <a:rPr lang="en-US" altLang="ja-JP" sz="1100" u="none" strike="noStrike">
                          <a:effectLst/>
                        </a:rPr>
                        <a:t>69.120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34.42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34.58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a:effectLst/>
                        </a:rPr>
                        <a:t>35.08 </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tc>
                  <a:txBody>
                    <a:bodyPr/>
                    <a:lstStyle/>
                    <a:p>
                      <a:pPr algn="ctr" fontAlgn="ctr"/>
                      <a:r>
                        <a:rPr lang="en-US" altLang="ja-JP" sz="1100" u="none" strike="noStrike" dirty="0">
                          <a:effectLst/>
                        </a:rPr>
                        <a:t>35.68 </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552" marR="4552" marT="4552" marB="0" anchor="ctr"/>
                </a:tc>
                <a:extLst>
                  <a:ext uri="{0D108BD9-81ED-4DB2-BD59-A6C34878D82A}">
                    <a16:rowId xmlns:a16="http://schemas.microsoft.com/office/drawing/2014/main" val="4129631858"/>
                  </a:ext>
                </a:extLst>
              </a:tr>
            </a:tbl>
          </a:graphicData>
        </a:graphic>
      </p:graphicFrame>
    </p:spTree>
    <p:extLst>
      <p:ext uri="{BB962C8B-B14F-4D97-AF65-F5344CB8AC3E}">
        <p14:creationId xmlns:p14="http://schemas.microsoft.com/office/powerpoint/2010/main" val="114779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3416F95-0B6F-36BF-EAFE-63FE4F2DCFE6}"/>
              </a:ext>
            </a:extLst>
          </p:cNvPr>
          <p:cNvPicPr>
            <a:picLocks noChangeAspect="1"/>
          </p:cNvPicPr>
          <p:nvPr/>
        </p:nvPicPr>
        <p:blipFill>
          <a:blip r:embed="rId2"/>
          <a:stretch>
            <a:fillRect/>
          </a:stretch>
        </p:blipFill>
        <p:spPr>
          <a:xfrm>
            <a:off x="453192" y="1566967"/>
            <a:ext cx="4018104" cy="3827695"/>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15</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545096"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32-33, 13.1.5.1 THz PHY PIB, </a:t>
            </a:r>
          </a:p>
          <a:p>
            <a:r>
              <a:rPr kumimoji="1" lang="en-US" altLang="ja-JP" sz="2000" b="1" dirty="0">
                <a:latin typeface="Segoe UI" panose="020B0502040204020203" pitchFamily="34" charset="0"/>
                <a:cs typeface="Segoe UI" panose="020B0502040204020203" pitchFamily="34" charset="0"/>
              </a:rPr>
              <a:t>		Table 13-3—PHY PIB characteristics group parameters</a:t>
            </a:r>
            <a:endParaRPr kumimoji="1" lang="ja-JP" altLang="en-US" sz="2000" b="1" dirty="0">
              <a:latin typeface="Segoe UI" panose="020B0502040204020203" pitchFamily="34" charset="0"/>
              <a:cs typeface="Segoe UI" panose="020B0502040204020203" pitchFamily="34" charset="0"/>
            </a:endParaRP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416320"/>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(Modified to add 34.56 GHz bandwidth channel)</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a:endCxn id="44" idx="1"/>
          </p:cNvCxnSpPr>
          <p:nvPr/>
        </p:nvCxnSpPr>
        <p:spPr bwMode="auto">
          <a:xfrm>
            <a:off x="4572000" y="3614415"/>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
        <p:nvSpPr>
          <p:cNvPr id="13" name="テキスト ボックス 12">
            <a:extLst>
              <a:ext uri="{FF2B5EF4-FFF2-40B4-BE49-F238E27FC236}">
                <a16:creationId xmlns:a16="http://schemas.microsoft.com/office/drawing/2014/main" id="{C35EF07D-704A-42D2-E43E-372D860EEB2D}"/>
              </a:ext>
            </a:extLst>
          </p:cNvPr>
          <p:cNvSpPr txBox="1"/>
          <p:nvPr/>
        </p:nvSpPr>
        <p:spPr>
          <a:xfrm>
            <a:off x="5240830" y="5525979"/>
            <a:ext cx="893193" cy="276999"/>
          </a:xfrm>
          <a:prstGeom prst="rect">
            <a:avLst/>
          </a:prstGeom>
          <a:solidFill>
            <a:schemeClr val="accent2"/>
          </a:solidFill>
          <a:ln w="38100">
            <a:solidFill>
              <a:schemeClr val="accent2"/>
            </a:solidFill>
          </a:ln>
        </p:spPr>
        <p:txBody>
          <a:bodyPr wrap="squar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14" name="テキスト ボックス 13">
            <a:extLst>
              <a:ext uri="{FF2B5EF4-FFF2-40B4-BE49-F238E27FC236}">
                <a16:creationId xmlns:a16="http://schemas.microsoft.com/office/drawing/2014/main" id="{1D47F955-B7B6-1E9B-2D71-864DEDE6A400}"/>
              </a:ext>
            </a:extLst>
          </p:cNvPr>
          <p:cNvSpPr txBox="1"/>
          <p:nvPr/>
        </p:nvSpPr>
        <p:spPr>
          <a:xfrm>
            <a:off x="5236905" y="5811250"/>
            <a:ext cx="3810418" cy="276999"/>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Need to check if it is OK to keep it as it is.</a:t>
            </a:r>
          </a:p>
        </p:txBody>
      </p:sp>
      <p:cxnSp>
        <p:nvCxnSpPr>
          <p:cNvPr id="15" name="直線矢印コネクタ 14">
            <a:extLst>
              <a:ext uri="{FF2B5EF4-FFF2-40B4-BE49-F238E27FC236}">
                <a16:creationId xmlns:a16="http://schemas.microsoft.com/office/drawing/2014/main" id="{8EA81BCB-6E8D-1E78-F107-B686E199BBCA}"/>
              </a:ext>
            </a:extLst>
          </p:cNvPr>
          <p:cNvCxnSpPr>
            <a:cxnSpLocks/>
            <a:stCxn id="16" idx="1"/>
            <a:endCxn id="14" idx="1"/>
          </p:cNvCxnSpPr>
          <p:nvPr/>
        </p:nvCxnSpPr>
        <p:spPr bwMode="auto">
          <a:xfrm>
            <a:off x="4016109" y="4316713"/>
            <a:ext cx="1220796" cy="1633037"/>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
        <p:nvSpPr>
          <p:cNvPr id="16" name="右中かっこ 15">
            <a:extLst>
              <a:ext uri="{FF2B5EF4-FFF2-40B4-BE49-F238E27FC236}">
                <a16:creationId xmlns:a16="http://schemas.microsoft.com/office/drawing/2014/main" id="{7D69813B-5C21-225A-243B-1D5470E62396}"/>
              </a:ext>
            </a:extLst>
          </p:cNvPr>
          <p:cNvSpPr/>
          <p:nvPr/>
        </p:nvSpPr>
        <p:spPr bwMode="auto">
          <a:xfrm>
            <a:off x="3822756" y="3429000"/>
            <a:ext cx="193353" cy="1775426"/>
          </a:xfrm>
          <a:prstGeom prst="rightBrace">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5064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AAC83AF-C9D9-C2EC-2CF5-0AC5A21A25F6}"/>
              </a:ext>
            </a:extLst>
          </p:cNvPr>
          <p:cNvPicPr>
            <a:picLocks noChangeAspect="1"/>
          </p:cNvPicPr>
          <p:nvPr/>
        </p:nvPicPr>
        <p:blipFill>
          <a:blip r:embed="rId2"/>
          <a:stretch>
            <a:fillRect/>
          </a:stretch>
        </p:blipFill>
        <p:spPr>
          <a:xfrm>
            <a:off x="414524" y="1615821"/>
            <a:ext cx="4610574" cy="1339779"/>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16</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7739363" cy="400110"/>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34, 13.2.1 Channelization of THz-SC PHY, </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046988"/>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
        <p:nvSpPr>
          <p:cNvPr id="13" name="テキスト ボックス 12">
            <a:extLst>
              <a:ext uri="{FF2B5EF4-FFF2-40B4-BE49-F238E27FC236}">
                <a16:creationId xmlns:a16="http://schemas.microsoft.com/office/drawing/2014/main" id="{C35EF07D-704A-42D2-E43E-372D860EEB2D}"/>
              </a:ext>
            </a:extLst>
          </p:cNvPr>
          <p:cNvSpPr txBox="1"/>
          <p:nvPr/>
        </p:nvSpPr>
        <p:spPr>
          <a:xfrm>
            <a:off x="5240830" y="5525979"/>
            <a:ext cx="893193" cy="276999"/>
          </a:xfrm>
          <a:prstGeom prst="rect">
            <a:avLst/>
          </a:prstGeom>
          <a:solidFill>
            <a:schemeClr val="accent2"/>
          </a:solidFill>
          <a:ln w="38100">
            <a:solidFill>
              <a:schemeClr val="accent2"/>
            </a:solidFill>
          </a:ln>
        </p:spPr>
        <p:txBody>
          <a:bodyPr wrap="squar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14" name="テキスト ボックス 13">
            <a:extLst>
              <a:ext uri="{FF2B5EF4-FFF2-40B4-BE49-F238E27FC236}">
                <a16:creationId xmlns:a16="http://schemas.microsoft.com/office/drawing/2014/main" id="{1D47F955-B7B6-1E9B-2D71-864DEDE6A400}"/>
              </a:ext>
            </a:extLst>
          </p:cNvPr>
          <p:cNvSpPr txBox="1"/>
          <p:nvPr/>
        </p:nvSpPr>
        <p:spPr>
          <a:xfrm>
            <a:off x="5236905" y="5811250"/>
            <a:ext cx="3810418" cy="276999"/>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Need to check if it is OK to keep it as it is.</a:t>
            </a:r>
          </a:p>
        </p:txBody>
      </p:sp>
      <p:cxnSp>
        <p:nvCxnSpPr>
          <p:cNvPr id="15" name="直線矢印コネクタ 14">
            <a:extLst>
              <a:ext uri="{FF2B5EF4-FFF2-40B4-BE49-F238E27FC236}">
                <a16:creationId xmlns:a16="http://schemas.microsoft.com/office/drawing/2014/main" id="{8EA81BCB-6E8D-1E78-F107-B686E199BBCA}"/>
              </a:ext>
            </a:extLst>
          </p:cNvPr>
          <p:cNvCxnSpPr>
            <a:cxnSpLocks/>
            <a:stCxn id="16" idx="1"/>
            <a:endCxn id="14" idx="1"/>
          </p:cNvCxnSpPr>
          <p:nvPr/>
        </p:nvCxnSpPr>
        <p:spPr bwMode="auto">
          <a:xfrm>
            <a:off x="5068566" y="2309081"/>
            <a:ext cx="168339" cy="3640669"/>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
        <p:nvSpPr>
          <p:cNvPr id="16" name="右中かっこ 15">
            <a:extLst>
              <a:ext uri="{FF2B5EF4-FFF2-40B4-BE49-F238E27FC236}">
                <a16:creationId xmlns:a16="http://schemas.microsoft.com/office/drawing/2014/main" id="{7D69813B-5C21-225A-243B-1D5470E62396}"/>
              </a:ext>
            </a:extLst>
          </p:cNvPr>
          <p:cNvSpPr/>
          <p:nvPr/>
        </p:nvSpPr>
        <p:spPr bwMode="auto">
          <a:xfrm>
            <a:off x="4875213" y="1713837"/>
            <a:ext cx="193353" cy="1190488"/>
          </a:xfrm>
          <a:prstGeom prst="rightBrace">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471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8F0D537-6A3B-E9EB-876A-CF7F55E1B774}"/>
              </a:ext>
            </a:extLst>
          </p:cNvPr>
          <p:cNvPicPr>
            <a:picLocks noChangeAspect="1"/>
          </p:cNvPicPr>
          <p:nvPr/>
        </p:nvPicPr>
        <p:blipFill>
          <a:blip r:embed="rId2"/>
          <a:stretch>
            <a:fillRect/>
          </a:stretch>
        </p:blipFill>
        <p:spPr>
          <a:xfrm>
            <a:off x="149500" y="1700670"/>
            <a:ext cx="4815334" cy="2571997"/>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17</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029314" cy="400110"/>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35-36, 13.2.2.3 MCS dependent parameters </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(Modified to add 34.56 GHz bandwidth channel)</a:t>
            </a:r>
          </a:p>
          <a:p>
            <a:r>
              <a:rPr kumimoji="1" lang="en-US" altLang="ja-JP" b="1" dirty="0">
                <a:cs typeface="Times New Roman" panose="02020603050405020304" pitchFamily="18" charset="0"/>
              </a:rPr>
              <a:t> (Modified to add 16-APSK, 32-APSK,)</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Tree>
    <p:extLst>
      <p:ext uri="{BB962C8B-B14F-4D97-AF65-F5344CB8AC3E}">
        <p14:creationId xmlns:p14="http://schemas.microsoft.com/office/powerpoint/2010/main" val="17699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3D04431-F1A9-6721-EF14-D7CB87D77AED}"/>
              </a:ext>
            </a:extLst>
          </p:cNvPr>
          <p:cNvPicPr>
            <a:picLocks noChangeAspect="1"/>
          </p:cNvPicPr>
          <p:nvPr/>
        </p:nvPicPr>
        <p:blipFill>
          <a:blip r:embed="rId2"/>
          <a:stretch>
            <a:fillRect/>
          </a:stretch>
        </p:blipFill>
        <p:spPr>
          <a:xfrm>
            <a:off x="415748" y="1563052"/>
            <a:ext cx="4545795" cy="2927800"/>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18</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165184"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37, 13.2.2.4 Header dependent parameters,</a:t>
            </a:r>
          </a:p>
          <a:p>
            <a:r>
              <a:rPr kumimoji="1" lang="en-US" altLang="ja-JP" sz="2000" b="1" dirty="0">
                <a:latin typeface="Segoe UI" panose="020B0502040204020203" pitchFamily="34" charset="0"/>
                <a:cs typeface="Segoe UI" panose="020B0502040204020203" pitchFamily="34" charset="0"/>
              </a:rPr>
              <a:t>Table 13-5Header rate dependent parameters for the THz-SC PHY </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(Modified to add 34.56 GHz bandwidth channel)</a:t>
            </a:r>
          </a:p>
          <a:p>
            <a:r>
              <a:rPr kumimoji="1" lang="en-US" altLang="ja-JP" b="1" dirty="0">
                <a:cs typeface="Times New Roman" panose="02020603050405020304" pitchFamily="18" charset="0"/>
              </a:rPr>
              <a:t>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Tree>
    <p:extLst>
      <p:ext uri="{BB962C8B-B14F-4D97-AF65-F5344CB8AC3E}">
        <p14:creationId xmlns:p14="http://schemas.microsoft.com/office/powerpoint/2010/main" val="1698597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D836A06-144F-01A3-BF48-A7E652031116}"/>
              </a:ext>
            </a:extLst>
          </p:cNvPr>
          <p:cNvPicPr>
            <a:picLocks noChangeAspect="1"/>
          </p:cNvPicPr>
          <p:nvPr/>
        </p:nvPicPr>
        <p:blipFill>
          <a:blip r:embed="rId2"/>
          <a:stretch>
            <a:fillRect/>
          </a:stretch>
        </p:blipFill>
        <p:spPr>
          <a:xfrm>
            <a:off x="423006" y="1615758"/>
            <a:ext cx="4342348" cy="1325228"/>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19</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7563289" cy="400110"/>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39, 13.2.3.2.1 THz-SC PHY frame header</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046988"/>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
        <p:nvSpPr>
          <p:cNvPr id="13" name="テキスト ボックス 12">
            <a:extLst>
              <a:ext uri="{FF2B5EF4-FFF2-40B4-BE49-F238E27FC236}">
                <a16:creationId xmlns:a16="http://schemas.microsoft.com/office/drawing/2014/main" id="{C35EF07D-704A-42D2-E43E-372D860EEB2D}"/>
              </a:ext>
            </a:extLst>
          </p:cNvPr>
          <p:cNvSpPr txBox="1"/>
          <p:nvPr/>
        </p:nvSpPr>
        <p:spPr>
          <a:xfrm>
            <a:off x="5240830" y="5525979"/>
            <a:ext cx="893193" cy="276999"/>
          </a:xfrm>
          <a:prstGeom prst="rect">
            <a:avLst/>
          </a:prstGeom>
          <a:solidFill>
            <a:schemeClr val="accent2"/>
          </a:solidFill>
          <a:ln w="38100">
            <a:solidFill>
              <a:schemeClr val="accent2"/>
            </a:solidFill>
          </a:ln>
        </p:spPr>
        <p:txBody>
          <a:bodyPr wrap="squar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14" name="テキスト ボックス 13">
            <a:extLst>
              <a:ext uri="{FF2B5EF4-FFF2-40B4-BE49-F238E27FC236}">
                <a16:creationId xmlns:a16="http://schemas.microsoft.com/office/drawing/2014/main" id="{1D47F955-B7B6-1E9B-2D71-864DEDE6A400}"/>
              </a:ext>
            </a:extLst>
          </p:cNvPr>
          <p:cNvSpPr txBox="1"/>
          <p:nvPr/>
        </p:nvSpPr>
        <p:spPr>
          <a:xfrm>
            <a:off x="5236905" y="5811250"/>
            <a:ext cx="3810418" cy="276999"/>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Need to check if it is OK to keep it as it is.</a:t>
            </a:r>
          </a:p>
        </p:txBody>
      </p:sp>
      <p:cxnSp>
        <p:nvCxnSpPr>
          <p:cNvPr id="15" name="直線矢印コネクタ 14">
            <a:extLst>
              <a:ext uri="{FF2B5EF4-FFF2-40B4-BE49-F238E27FC236}">
                <a16:creationId xmlns:a16="http://schemas.microsoft.com/office/drawing/2014/main" id="{8EA81BCB-6E8D-1E78-F107-B686E199BBCA}"/>
              </a:ext>
            </a:extLst>
          </p:cNvPr>
          <p:cNvCxnSpPr>
            <a:cxnSpLocks/>
            <a:stCxn id="16" idx="1"/>
            <a:endCxn id="14" idx="1"/>
          </p:cNvCxnSpPr>
          <p:nvPr/>
        </p:nvCxnSpPr>
        <p:spPr bwMode="auto">
          <a:xfrm>
            <a:off x="5068566" y="2309081"/>
            <a:ext cx="168339" cy="3640669"/>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
        <p:nvSpPr>
          <p:cNvPr id="16" name="右中かっこ 15">
            <a:extLst>
              <a:ext uri="{FF2B5EF4-FFF2-40B4-BE49-F238E27FC236}">
                <a16:creationId xmlns:a16="http://schemas.microsoft.com/office/drawing/2014/main" id="{7D69813B-5C21-225A-243B-1D5470E62396}"/>
              </a:ext>
            </a:extLst>
          </p:cNvPr>
          <p:cNvSpPr/>
          <p:nvPr/>
        </p:nvSpPr>
        <p:spPr bwMode="auto">
          <a:xfrm>
            <a:off x="4875213" y="1713837"/>
            <a:ext cx="193353" cy="1190488"/>
          </a:xfrm>
          <a:prstGeom prst="rightBrace">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898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a:t>New channel plans of terahertz radio for the 3ma after WRC19 – Required Edits</a:t>
            </a:r>
            <a:endParaRPr lang="de-DE" dirty="0"/>
          </a:p>
        </p:txBody>
      </p:sp>
      <p:sp>
        <p:nvSpPr>
          <p:cNvPr id="8" name="Untertitel 7"/>
          <p:cNvSpPr>
            <a:spLocks noGrp="1"/>
          </p:cNvSpPr>
          <p:nvPr>
            <p:ph type="subTitle" idx="1"/>
          </p:nvPr>
        </p:nvSpPr>
        <p:spPr/>
        <p:txBody>
          <a:bodyPr/>
          <a:lstStyle/>
          <a:p>
            <a:r>
              <a:rPr lang="de-DE" sz="2800" dirty="0"/>
              <a:t>Iwao Hosako (NICT),  et.al.</a:t>
            </a:r>
          </a:p>
        </p:txBody>
      </p:sp>
      <p:sp>
        <p:nvSpPr>
          <p:cNvPr id="2" name="Datumsplatzhalter 1"/>
          <p:cNvSpPr>
            <a:spLocks noGrp="1"/>
          </p:cNvSpPr>
          <p:nvPr>
            <p:ph type="dt" sz="half" idx="10"/>
          </p:nvPr>
        </p:nvSpPr>
        <p:spPr/>
        <p:txBody>
          <a:bodyPr/>
          <a:lstStyle/>
          <a:p>
            <a:r>
              <a:rPr lang="en-US" dirty="0"/>
              <a:t>May 2022</a:t>
            </a:r>
          </a:p>
        </p:txBody>
      </p:sp>
      <p:sp>
        <p:nvSpPr>
          <p:cNvPr id="3" name="Fußzeilenplatzhalter 2"/>
          <p:cNvSpPr>
            <a:spLocks noGrp="1"/>
          </p:cNvSpPr>
          <p:nvPr>
            <p:ph type="ftr" sz="quarter" idx="11"/>
          </p:nvPr>
        </p:nvSpPr>
        <p:spPr/>
        <p:txBody>
          <a:bodyPr/>
          <a:lstStyle/>
          <a:p>
            <a:r>
              <a:rPr lang="en-US" altLang="ja-JP" dirty="0"/>
              <a:t>Iwao Hosako (NICT) et. al.</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20</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299708"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40, 13.2.3.2.1 THz-SC PHY frame header</a:t>
            </a:r>
          </a:p>
          <a:p>
            <a:r>
              <a:rPr kumimoji="1" lang="en-US" altLang="ja-JP" sz="2000" b="1" dirty="0">
                <a:latin typeface="Segoe UI" panose="020B0502040204020203" pitchFamily="34" charset="0"/>
                <a:cs typeface="Segoe UI" panose="020B0502040204020203" pitchFamily="34" charset="0"/>
              </a:rPr>
              <a:t>				Table 13-9Bandwidth field definition</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2862322"/>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highlight>
                <a:srgbClr val="FFFF00"/>
              </a:highlight>
              <a:cs typeface="Times New Roman" panose="02020603050405020304" pitchFamily="18" charset="0"/>
            </a:endParaRPr>
          </a:p>
          <a:p>
            <a:r>
              <a:rPr kumimoji="1" lang="en-US" altLang="ja-JP" b="1" dirty="0">
                <a:cs typeface="Times New Roman" panose="02020603050405020304" pitchFamily="18" charset="0"/>
              </a:rPr>
              <a:t>(Modified to add 34.56 GHz bandwidth channel)</a:t>
            </a:r>
            <a:endParaRPr kumimoji="1" lang="en-US" altLang="ja-JP" b="1" dirty="0">
              <a:highlight>
                <a:srgbClr val="FFFF00"/>
              </a:highlight>
              <a:cs typeface="Times New Roman" panose="02020603050405020304" pitchFamily="18" charset="0"/>
            </a:endParaRP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
        <p:nvSpPr>
          <p:cNvPr id="13" name="テキスト ボックス 12">
            <a:extLst>
              <a:ext uri="{FF2B5EF4-FFF2-40B4-BE49-F238E27FC236}">
                <a16:creationId xmlns:a16="http://schemas.microsoft.com/office/drawing/2014/main" id="{C35EF07D-704A-42D2-E43E-372D860EEB2D}"/>
              </a:ext>
            </a:extLst>
          </p:cNvPr>
          <p:cNvSpPr txBox="1"/>
          <p:nvPr/>
        </p:nvSpPr>
        <p:spPr>
          <a:xfrm>
            <a:off x="5240830" y="5525979"/>
            <a:ext cx="893193" cy="276999"/>
          </a:xfrm>
          <a:prstGeom prst="rect">
            <a:avLst/>
          </a:prstGeom>
          <a:solidFill>
            <a:schemeClr val="accent2"/>
          </a:solidFill>
          <a:ln w="38100">
            <a:solidFill>
              <a:schemeClr val="accent2"/>
            </a:solidFill>
          </a:ln>
        </p:spPr>
        <p:txBody>
          <a:bodyPr wrap="squar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14" name="テキスト ボックス 13">
            <a:extLst>
              <a:ext uri="{FF2B5EF4-FFF2-40B4-BE49-F238E27FC236}">
                <a16:creationId xmlns:a16="http://schemas.microsoft.com/office/drawing/2014/main" id="{1D47F955-B7B6-1E9B-2D71-864DEDE6A400}"/>
              </a:ext>
            </a:extLst>
          </p:cNvPr>
          <p:cNvSpPr txBox="1"/>
          <p:nvPr/>
        </p:nvSpPr>
        <p:spPr>
          <a:xfrm>
            <a:off x="5236905" y="5811250"/>
            <a:ext cx="3810418" cy="276999"/>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Need to check if it is OK to keep it as it is.</a:t>
            </a:r>
          </a:p>
        </p:txBody>
      </p:sp>
      <p:cxnSp>
        <p:nvCxnSpPr>
          <p:cNvPr id="15" name="直線矢印コネクタ 14">
            <a:extLst>
              <a:ext uri="{FF2B5EF4-FFF2-40B4-BE49-F238E27FC236}">
                <a16:creationId xmlns:a16="http://schemas.microsoft.com/office/drawing/2014/main" id="{8EA81BCB-6E8D-1E78-F107-B686E199BBCA}"/>
              </a:ext>
            </a:extLst>
          </p:cNvPr>
          <p:cNvCxnSpPr>
            <a:cxnSpLocks/>
            <a:stCxn id="16" idx="1"/>
            <a:endCxn id="14" idx="1"/>
          </p:cNvCxnSpPr>
          <p:nvPr/>
        </p:nvCxnSpPr>
        <p:spPr bwMode="auto">
          <a:xfrm>
            <a:off x="4441664" y="4173333"/>
            <a:ext cx="795241" cy="1776417"/>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
        <p:nvSpPr>
          <p:cNvPr id="16" name="右中かっこ 15">
            <a:extLst>
              <a:ext uri="{FF2B5EF4-FFF2-40B4-BE49-F238E27FC236}">
                <a16:creationId xmlns:a16="http://schemas.microsoft.com/office/drawing/2014/main" id="{7D69813B-5C21-225A-243B-1D5470E62396}"/>
              </a:ext>
            </a:extLst>
          </p:cNvPr>
          <p:cNvSpPr/>
          <p:nvPr/>
        </p:nvSpPr>
        <p:spPr bwMode="auto">
          <a:xfrm>
            <a:off x="4248311" y="3578089"/>
            <a:ext cx="193353" cy="1190488"/>
          </a:xfrm>
          <a:prstGeom prst="rightBrace">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pic>
        <p:nvPicPr>
          <p:cNvPr id="7" name="図 6">
            <a:extLst>
              <a:ext uri="{FF2B5EF4-FFF2-40B4-BE49-F238E27FC236}">
                <a16:creationId xmlns:a16="http://schemas.microsoft.com/office/drawing/2014/main" id="{AD728959-261D-A710-B6AD-BC3FAFD1294C}"/>
              </a:ext>
            </a:extLst>
          </p:cNvPr>
          <p:cNvPicPr>
            <a:picLocks noChangeAspect="1"/>
          </p:cNvPicPr>
          <p:nvPr/>
        </p:nvPicPr>
        <p:blipFill>
          <a:blip r:embed="rId2"/>
          <a:stretch>
            <a:fillRect/>
          </a:stretch>
        </p:blipFill>
        <p:spPr>
          <a:xfrm>
            <a:off x="685800" y="1618661"/>
            <a:ext cx="3484857" cy="2914456"/>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257601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21</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278548"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42-43, 13.2.5.2 Receiver sensitivity</a:t>
            </a:r>
          </a:p>
          <a:p>
            <a:r>
              <a:rPr kumimoji="1" lang="en-US" altLang="ja-JP" sz="2000" b="1" dirty="0">
                <a:latin typeface="Segoe UI" panose="020B0502040204020203" pitchFamily="34" charset="0"/>
                <a:cs typeface="Segoe UI" panose="020B0502040204020203" pitchFamily="34" charset="0"/>
              </a:rPr>
              <a:t>Table 13-11Reference sensitivity levels for MCS for the THz-SC PHY</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416320"/>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(Modified to add 16-APSK, 32-APSK,)</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pic>
        <p:nvPicPr>
          <p:cNvPr id="7" name="図 6">
            <a:extLst>
              <a:ext uri="{FF2B5EF4-FFF2-40B4-BE49-F238E27FC236}">
                <a16:creationId xmlns:a16="http://schemas.microsoft.com/office/drawing/2014/main" id="{2BA9E4BF-E698-06A8-90FF-360FD56777EC}"/>
              </a:ext>
            </a:extLst>
          </p:cNvPr>
          <p:cNvPicPr>
            <a:picLocks noChangeAspect="1"/>
          </p:cNvPicPr>
          <p:nvPr/>
        </p:nvPicPr>
        <p:blipFill>
          <a:blip r:embed="rId2"/>
          <a:stretch>
            <a:fillRect/>
          </a:stretch>
        </p:blipFill>
        <p:spPr>
          <a:xfrm>
            <a:off x="382050" y="1648493"/>
            <a:ext cx="4121574" cy="1849997"/>
          </a:xfrm>
          <a:prstGeom prst="rect">
            <a:avLst/>
          </a:prstGeom>
          <a:effectLst>
            <a:outerShdw blurRad="50800" dist="50800" dir="5400000" algn="ctr" rotWithShape="0">
              <a:schemeClr val="tx1"/>
            </a:outerShdw>
          </a:effectLst>
        </p:spPr>
      </p:pic>
      <p:pic>
        <p:nvPicPr>
          <p:cNvPr id="10" name="図 9">
            <a:extLst>
              <a:ext uri="{FF2B5EF4-FFF2-40B4-BE49-F238E27FC236}">
                <a16:creationId xmlns:a16="http://schemas.microsoft.com/office/drawing/2014/main" id="{4D0B6F9D-64B5-20A1-7A84-5C071D12FA0D}"/>
              </a:ext>
            </a:extLst>
          </p:cNvPr>
          <p:cNvPicPr>
            <a:picLocks noChangeAspect="1"/>
          </p:cNvPicPr>
          <p:nvPr/>
        </p:nvPicPr>
        <p:blipFill>
          <a:blip r:embed="rId3"/>
          <a:stretch>
            <a:fillRect/>
          </a:stretch>
        </p:blipFill>
        <p:spPr>
          <a:xfrm>
            <a:off x="391969" y="3646223"/>
            <a:ext cx="4111655" cy="1879756"/>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149026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22</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7958782"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44-45, 13.3.2.3 MCS dependent parameters</a:t>
            </a:r>
          </a:p>
          <a:p>
            <a:r>
              <a:rPr kumimoji="1" lang="en-US" altLang="ja-JP" sz="2000" b="1" dirty="0">
                <a:latin typeface="Segoe UI" panose="020B0502040204020203" pitchFamily="34" charset="0"/>
                <a:cs typeface="Segoe UI" panose="020B0502040204020203" pitchFamily="34" charset="0"/>
              </a:rPr>
              <a:t>Table 13-12MCS dependent parameters for the THz-OOK PHY</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pic>
        <p:nvPicPr>
          <p:cNvPr id="8" name="図 7">
            <a:extLst>
              <a:ext uri="{FF2B5EF4-FFF2-40B4-BE49-F238E27FC236}">
                <a16:creationId xmlns:a16="http://schemas.microsoft.com/office/drawing/2014/main" id="{3B1578ED-73D9-F42F-5F31-ED8561F8B8D7}"/>
              </a:ext>
            </a:extLst>
          </p:cNvPr>
          <p:cNvPicPr>
            <a:picLocks noChangeAspect="1"/>
          </p:cNvPicPr>
          <p:nvPr/>
        </p:nvPicPr>
        <p:blipFill>
          <a:blip r:embed="rId2"/>
          <a:stretch>
            <a:fillRect/>
          </a:stretch>
        </p:blipFill>
        <p:spPr>
          <a:xfrm>
            <a:off x="1486998" y="1564609"/>
            <a:ext cx="2682184" cy="2019892"/>
          </a:xfrm>
          <a:prstGeom prst="rect">
            <a:avLst/>
          </a:prstGeom>
          <a:effectLst>
            <a:outerShdw blurRad="50800" dist="50800" dir="5400000" algn="ctr" rotWithShape="0">
              <a:schemeClr val="tx1"/>
            </a:outerShdw>
          </a:effectLst>
        </p:spPr>
      </p:pic>
      <p:pic>
        <p:nvPicPr>
          <p:cNvPr id="11" name="図 10">
            <a:extLst>
              <a:ext uri="{FF2B5EF4-FFF2-40B4-BE49-F238E27FC236}">
                <a16:creationId xmlns:a16="http://schemas.microsoft.com/office/drawing/2014/main" id="{7462E0DB-9400-B256-CCB2-F11E91DB5AEF}"/>
              </a:ext>
            </a:extLst>
          </p:cNvPr>
          <p:cNvPicPr>
            <a:picLocks noChangeAspect="1"/>
          </p:cNvPicPr>
          <p:nvPr/>
        </p:nvPicPr>
        <p:blipFill>
          <a:blip r:embed="rId3"/>
          <a:stretch>
            <a:fillRect/>
          </a:stretch>
        </p:blipFill>
        <p:spPr>
          <a:xfrm>
            <a:off x="1339040" y="3655984"/>
            <a:ext cx="2939998" cy="2585384"/>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88879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23</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7958782"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44-45, 13.3.2.3 MCS dependent parameters</a:t>
            </a:r>
          </a:p>
          <a:p>
            <a:r>
              <a:rPr kumimoji="1" lang="en-US" altLang="ja-JP" sz="2000" b="1" dirty="0">
                <a:latin typeface="Segoe UI" panose="020B0502040204020203" pitchFamily="34" charset="0"/>
                <a:cs typeface="Segoe UI" panose="020B0502040204020203" pitchFamily="34" charset="0"/>
              </a:rPr>
              <a:t>Table 13-12MCS dependent parameters for the THz-OOK PHY</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pic>
        <p:nvPicPr>
          <p:cNvPr id="8" name="図 7">
            <a:extLst>
              <a:ext uri="{FF2B5EF4-FFF2-40B4-BE49-F238E27FC236}">
                <a16:creationId xmlns:a16="http://schemas.microsoft.com/office/drawing/2014/main" id="{3B1578ED-73D9-F42F-5F31-ED8561F8B8D7}"/>
              </a:ext>
            </a:extLst>
          </p:cNvPr>
          <p:cNvPicPr>
            <a:picLocks noChangeAspect="1"/>
          </p:cNvPicPr>
          <p:nvPr/>
        </p:nvPicPr>
        <p:blipFill>
          <a:blip r:embed="rId2"/>
          <a:stretch>
            <a:fillRect/>
          </a:stretch>
        </p:blipFill>
        <p:spPr>
          <a:xfrm>
            <a:off x="1486998" y="1564609"/>
            <a:ext cx="2682184" cy="2019892"/>
          </a:xfrm>
          <a:prstGeom prst="rect">
            <a:avLst/>
          </a:prstGeom>
          <a:effectLst>
            <a:outerShdw blurRad="50800" dist="50800" dir="5400000" algn="ctr" rotWithShape="0">
              <a:schemeClr val="tx1"/>
            </a:outerShdw>
          </a:effectLst>
        </p:spPr>
      </p:pic>
      <p:pic>
        <p:nvPicPr>
          <p:cNvPr id="11" name="図 10">
            <a:extLst>
              <a:ext uri="{FF2B5EF4-FFF2-40B4-BE49-F238E27FC236}">
                <a16:creationId xmlns:a16="http://schemas.microsoft.com/office/drawing/2014/main" id="{7462E0DB-9400-B256-CCB2-F11E91DB5AEF}"/>
              </a:ext>
            </a:extLst>
          </p:cNvPr>
          <p:cNvPicPr>
            <a:picLocks noChangeAspect="1"/>
          </p:cNvPicPr>
          <p:nvPr/>
        </p:nvPicPr>
        <p:blipFill>
          <a:blip r:embed="rId3"/>
          <a:stretch>
            <a:fillRect/>
          </a:stretch>
        </p:blipFill>
        <p:spPr>
          <a:xfrm>
            <a:off x="1339040" y="3655984"/>
            <a:ext cx="2939998" cy="2585384"/>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16094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74088A0-282F-A0E9-0EA4-79D37EA60659}"/>
              </a:ext>
            </a:extLst>
          </p:cNvPr>
          <p:cNvPicPr>
            <a:picLocks noChangeAspect="1"/>
          </p:cNvPicPr>
          <p:nvPr/>
        </p:nvPicPr>
        <p:blipFill>
          <a:blip r:embed="rId2"/>
          <a:stretch>
            <a:fillRect/>
          </a:stretch>
        </p:blipFill>
        <p:spPr>
          <a:xfrm>
            <a:off x="254430" y="1587107"/>
            <a:ext cx="4634364" cy="2055150"/>
          </a:xfrm>
          <a:prstGeom prst="rect">
            <a:avLst/>
          </a:prstGeom>
          <a:effectLst>
            <a:outerShdw blurRad="50800" dist="50800" dir="5400000" algn="ctr" rotWithShape="0">
              <a:schemeClr val="tx1"/>
            </a:outerShdw>
          </a:effectLst>
        </p:spPr>
      </p:pic>
      <p:pic>
        <p:nvPicPr>
          <p:cNvPr id="10" name="図 9">
            <a:extLst>
              <a:ext uri="{FF2B5EF4-FFF2-40B4-BE49-F238E27FC236}">
                <a16:creationId xmlns:a16="http://schemas.microsoft.com/office/drawing/2014/main" id="{073D9F47-58B3-D656-DC99-CA45E4BFFC99}"/>
              </a:ext>
            </a:extLst>
          </p:cNvPr>
          <p:cNvPicPr>
            <a:picLocks noChangeAspect="1"/>
          </p:cNvPicPr>
          <p:nvPr/>
        </p:nvPicPr>
        <p:blipFill>
          <a:blip r:embed="rId3"/>
          <a:stretch>
            <a:fillRect/>
          </a:stretch>
        </p:blipFill>
        <p:spPr>
          <a:xfrm>
            <a:off x="276939" y="3827280"/>
            <a:ext cx="4627513" cy="1616718"/>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24</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492197"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45-46, 13.3.2.4 Header dependent parameters</a:t>
            </a:r>
          </a:p>
          <a:p>
            <a:r>
              <a:rPr kumimoji="1" lang="en-US" altLang="ja-JP" sz="2000" b="1" dirty="0">
                <a:latin typeface="Segoe UI" panose="020B0502040204020203" pitchFamily="34" charset="0"/>
                <a:cs typeface="Segoe UI" panose="020B0502040204020203" pitchFamily="34" charset="0"/>
              </a:rPr>
              <a:t>Table 13-13Header rate dependent parameters for the THz-OOK PHY</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Tree>
    <p:extLst>
      <p:ext uri="{BB962C8B-B14F-4D97-AF65-F5344CB8AC3E}">
        <p14:creationId xmlns:p14="http://schemas.microsoft.com/office/powerpoint/2010/main" val="347551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1EF64E1-89F0-3806-9C6C-DB4F6633362C}"/>
              </a:ext>
            </a:extLst>
          </p:cNvPr>
          <p:cNvPicPr>
            <a:picLocks noChangeAspect="1"/>
          </p:cNvPicPr>
          <p:nvPr/>
        </p:nvPicPr>
        <p:blipFill>
          <a:blip r:embed="rId2"/>
          <a:stretch>
            <a:fillRect/>
          </a:stretch>
        </p:blipFill>
        <p:spPr>
          <a:xfrm>
            <a:off x="274366" y="1618661"/>
            <a:ext cx="4657532" cy="1504210"/>
          </a:xfrm>
          <a:prstGeom prst="rect">
            <a:avLst/>
          </a:prstGeom>
          <a:effectLst>
            <a:outerShdw blurRad="50800" dist="50800" dir="5400000" algn="ctr" rotWithShape="0">
              <a:schemeClr val="tx1"/>
            </a:outerShdw>
          </a:effectLst>
        </p:spPr>
      </p:pic>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25</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8492197"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48-49, 13.3.5.2 Receiver sensitivity</a:t>
            </a:r>
          </a:p>
          <a:p>
            <a:r>
              <a:rPr kumimoji="1" lang="en-US" altLang="ja-JP" sz="2000" b="1" dirty="0">
                <a:latin typeface="Segoe UI" panose="020B0502040204020203" pitchFamily="34" charset="0"/>
                <a:cs typeface="Segoe UI" panose="020B0502040204020203" pitchFamily="34" charset="0"/>
              </a:rPr>
              <a:t>Table 13-16Reference sensitivity levels for MCS for the THz-OOK PHY</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Tree>
    <p:extLst>
      <p:ext uri="{BB962C8B-B14F-4D97-AF65-F5344CB8AC3E}">
        <p14:creationId xmlns:p14="http://schemas.microsoft.com/office/powerpoint/2010/main" val="357128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26</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5933034"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51-52, E.7.2 PHY functions</a:t>
            </a:r>
          </a:p>
          <a:p>
            <a:r>
              <a:rPr kumimoji="1" lang="en-US" altLang="ja-JP" sz="2000" b="1" dirty="0">
                <a:latin typeface="Segoe UI" panose="020B0502040204020203" pitchFamily="34" charset="0"/>
                <a:cs typeface="Segoe UI" panose="020B0502040204020203" pitchFamily="34" charset="0"/>
              </a:rPr>
              <a:t>Table E-2cTHz-SC PHY functions</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a:t>
            </a:r>
          </a:p>
          <a:p>
            <a:r>
              <a:rPr kumimoji="1" lang="en-US" altLang="ja-JP" b="1" dirty="0">
                <a:cs typeface="Times New Roman" panose="02020603050405020304" pitchFamily="18" charset="0"/>
              </a:rPr>
              <a:t>(Modified to add 16-APSK, 32-APSK,)</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pic>
        <p:nvPicPr>
          <p:cNvPr id="7" name="図 6">
            <a:extLst>
              <a:ext uri="{FF2B5EF4-FFF2-40B4-BE49-F238E27FC236}">
                <a16:creationId xmlns:a16="http://schemas.microsoft.com/office/drawing/2014/main" id="{D7B4DE8E-6630-2ABC-FD07-BBBEAF5908AC}"/>
              </a:ext>
            </a:extLst>
          </p:cNvPr>
          <p:cNvPicPr>
            <a:picLocks noChangeAspect="1"/>
          </p:cNvPicPr>
          <p:nvPr/>
        </p:nvPicPr>
        <p:blipFill>
          <a:blip r:embed="rId2"/>
          <a:stretch>
            <a:fillRect/>
          </a:stretch>
        </p:blipFill>
        <p:spPr>
          <a:xfrm>
            <a:off x="921743" y="1438066"/>
            <a:ext cx="3197338" cy="3887207"/>
          </a:xfrm>
          <a:prstGeom prst="rect">
            <a:avLst/>
          </a:prstGeom>
          <a:effectLst>
            <a:outerShdw blurRad="50800" dist="50800" dir="5400000" algn="ctr" rotWithShape="0">
              <a:schemeClr val="tx1"/>
            </a:outerShdw>
          </a:effectLst>
        </p:spPr>
      </p:pic>
      <p:pic>
        <p:nvPicPr>
          <p:cNvPr id="10" name="図 9">
            <a:extLst>
              <a:ext uri="{FF2B5EF4-FFF2-40B4-BE49-F238E27FC236}">
                <a16:creationId xmlns:a16="http://schemas.microsoft.com/office/drawing/2014/main" id="{B9A37215-A3E1-4D14-8D46-E5E30A78532C}"/>
              </a:ext>
            </a:extLst>
          </p:cNvPr>
          <p:cNvPicPr>
            <a:picLocks noChangeAspect="1"/>
          </p:cNvPicPr>
          <p:nvPr/>
        </p:nvPicPr>
        <p:blipFill>
          <a:blip r:embed="rId3"/>
          <a:stretch>
            <a:fillRect/>
          </a:stretch>
        </p:blipFill>
        <p:spPr>
          <a:xfrm>
            <a:off x="925664" y="5384100"/>
            <a:ext cx="3207169" cy="1048926"/>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74898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27</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5933034" cy="707886"/>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52-53, E.7.2 PHY functions</a:t>
            </a:r>
          </a:p>
          <a:p>
            <a:r>
              <a:rPr kumimoji="1" lang="en-US" altLang="ja-JP" sz="2000" b="1" dirty="0">
                <a:latin typeface="Segoe UI" panose="020B0502040204020203" pitchFamily="34" charset="0"/>
                <a:cs typeface="Segoe UI" panose="020B0502040204020203" pitchFamily="34" charset="0"/>
              </a:rPr>
              <a:t>Table E-2dTHz-OOK PHY functions</a:t>
            </a:r>
          </a:p>
        </p:txBody>
      </p:sp>
      <p:sp>
        <p:nvSpPr>
          <p:cNvPr id="43" name="テキスト ボックス 42">
            <a:extLst>
              <a:ext uri="{FF2B5EF4-FFF2-40B4-BE49-F238E27FC236}">
                <a16:creationId xmlns:a16="http://schemas.microsoft.com/office/drawing/2014/main" id="{2AA62350-F0FE-33A3-674A-954DB67E6561}"/>
              </a:ext>
            </a:extLst>
          </p:cNvPr>
          <p:cNvSpPr txBox="1"/>
          <p:nvPr/>
        </p:nvSpPr>
        <p:spPr>
          <a:xfrm>
            <a:off x="5240830" y="1618661"/>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44" name="テキスト ボックス 43">
            <a:extLst>
              <a:ext uri="{FF2B5EF4-FFF2-40B4-BE49-F238E27FC236}">
                <a16:creationId xmlns:a16="http://schemas.microsoft.com/office/drawing/2014/main" id="{449DD353-5483-BFC7-7DEA-B66D016B4C59}"/>
              </a:ext>
            </a:extLst>
          </p:cNvPr>
          <p:cNvSpPr txBox="1"/>
          <p:nvPr/>
        </p:nvSpPr>
        <p:spPr>
          <a:xfrm>
            <a:off x="5236905" y="1906255"/>
            <a:ext cx="3810418" cy="3231654"/>
          </a:xfrm>
          <a:prstGeom prst="rect">
            <a:avLst/>
          </a:prstGeom>
          <a:noFill/>
          <a:ln w="28575">
            <a:solidFill>
              <a:schemeClr val="accent1"/>
            </a:solidFill>
          </a:ln>
        </p:spPr>
        <p:txBody>
          <a:bodyPr wrap="square" rtlCol="0">
            <a:spAutoFit/>
          </a:bodyPr>
          <a:lstStyle/>
          <a:p>
            <a:r>
              <a:rPr kumimoji="1" lang="en-US" altLang="ja-JP" b="1" dirty="0">
                <a:highlight>
                  <a:srgbClr val="FFFF00"/>
                </a:highlight>
                <a:cs typeface="Times New Roman" panose="02020603050405020304" pitchFamily="18" charset="0"/>
              </a:rPr>
              <a:t>(Not yet finished)</a:t>
            </a:r>
          </a:p>
          <a:p>
            <a:endParaRPr kumimoji="1" lang="en-US" altLang="ja-JP" b="1" dirty="0">
              <a:cs typeface="Times New Roman" panose="02020603050405020304" pitchFamily="18" charset="0"/>
            </a:endParaRPr>
          </a:p>
          <a:p>
            <a:r>
              <a:rPr kumimoji="1" lang="en-US" altLang="ja-JP" b="1" dirty="0">
                <a:cs typeface="Times New Roman" panose="02020603050405020304" pitchFamily="18" charset="0"/>
              </a:rPr>
              <a:t>(Modified to add 34.56 GHz bandwidth channel) </a:t>
            </a: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a:p>
            <a:endParaRPr kumimoji="1" lang="en-US" altLang="ja-JP" b="1" dirty="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762D930-3FC1-6763-B27E-1E793B67E3A4}"/>
              </a:ext>
            </a:extLst>
          </p:cNvPr>
          <p:cNvCxnSpPr>
            <a:cxnSpLocks/>
          </p:cNvCxnSpPr>
          <p:nvPr/>
        </p:nvCxnSpPr>
        <p:spPr bwMode="auto">
          <a:xfrm>
            <a:off x="4572000" y="2164266"/>
            <a:ext cx="664905" cy="0"/>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pic>
        <p:nvPicPr>
          <p:cNvPr id="8" name="図 7">
            <a:extLst>
              <a:ext uri="{FF2B5EF4-FFF2-40B4-BE49-F238E27FC236}">
                <a16:creationId xmlns:a16="http://schemas.microsoft.com/office/drawing/2014/main" id="{409F7D12-0B1E-F038-E3FB-064F64D1223B}"/>
              </a:ext>
            </a:extLst>
          </p:cNvPr>
          <p:cNvPicPr>
            <a:picLocks noChangeAspect="1"/>
          </p:cNvPicPr>
          <p:nvPr/>
        </p:nvPicPr>
        <p:blipFill>
          <a:blip r:embed="rId2"/>
          <a:stretch>
            <a:fillRect/>
          </a:stretch>
        </p:blipFill>
        <p:spPr>
          <a:xfrm>
            <a:off x="1102051" y="1674790"/>
            <a:ext cx="3242937" cy="3230081"/>
          </a:xfrm>
          <a:prstGeom prst="rect">
            <a:avLst/>
          </a:prstGeom>
          <a:effectLst>
            <a:outerShdw blurRad="50800" dist="50800" dir="5400000" algn="ctr" rotWithShape="0">
              <a:schemeClr val="tx1"/>
            </a:outerShdw>
          </a:effectLst>
        </p:spPr>
      </p:pic>
      <p:pic>
        <p:nvPicPr>
          <p:cNvPr id="11" name="図 10">
            <a:extLst>
              <a:ext uri="{FF2B5EF4-FFF2-40B4-BE49-F238E27FC236}">
                <a16:creationId xmlns:a16="http://schemas.microsoft.com/office/drawing/2014/main" id="{94D118F3-017C-1DF3-2CE9-A10170139916}"/>
              </a:ext>
            </a:extLst>
          </p:cNvPr>
          <p:cNvPicPr>
            <a:picLocks noChangeAspect="1"/>
          </p:cNvPicPr>
          <p:nvPr/>
        </p:nvPicPr>
        <p:blipFill>
          <a:blip r:embed="rId3"/>
          <a:stretch>
            <a:fillRect/>
          </a:stretch>
        </p:blipFill>
        <p:spPr>
          <a:xfrm>
            <a:off x="1116740" y="4997288"/>
            <a:ext cx="3242937" cy="1020034"/>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70488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Basic ideas and exceptions</a:t>
            </a:r>
          </a:p>
        </p:txBody>
      </p:sp>
      <p:sp>
        <p:nvSpPr>
          <p:cNvPr id="6" name="Inhaltsplatzhalter 5"/>
          <p:cNvSpPr>
            <a:spLocks noGrp="1"/>
          </p:cNvSpPr>
          <p:nvPr>
            <p:ph idx="1"/>
          </p:nvPr>
        </p:nvSpPr>
        <p:spPr>
          <a:xfrm>
            <a:off x="685800" y="1728942"/>
            <a:ext cx="8086060" cy="4114800"/>
          </a:xfrm>
        </p:spPr>
        <p:txBody>
          <a:bodyPr/>
          <a:lstStyle/>
          <a:p>
            <a:pPr marL="88900" lvl="1" indent="0">
              <a:spcAft>
                <a:spcPts val="0"/>
              </a:spcAft>
              <a:buNone/>
            </a:pPr>
            <a:r>
              <a:rPr lang="en-US" altLang="ja-JP" dirty="0"/>
              <a:t>[Basic Ideas]</a:t>
            </a:r>
          </a:p>
          <a:p>
            <a:pPr marL="431800" lvl="1" indent="-342900">
              <a:spcAft>
                <a:spcPts val="0"/>
              </a:spcAft>
              <a:buFont typeface="Arial" panose="020B0604020202020204" pitchFamily="34" charset="0"/>
              <a:buChar char="•"/>
            </a:pPr>
            <a:r>
              <a:rPr lang="en-US" altLang="ja-JP" sz="1800" dirty="0"/>
              <a:t>A simple extension of the 3d channel plan. That is, eight bandwidth channels(2.16 GHz, 4.32 GHz, 8.64 GHz, 12.96 GHz, 17.28 GHz, 25.92 GHz, 51.84 GHz, 69.12 GHz ) will be arranged starting from 321.84 GHz.</a:t>
            </a:r>
            <a:br>
              <a:rPr lang="en-US" altLang="ja-JP" sz="1800" dirty="0"/>
            </a:br>
            <a:endParaRPr lang="en-US" altLang="ja-JP" sz="1800" dirty="0"/>
          </a:p>
          <a:p>
            <a:pPr marL="431800" lvl="1" indent="-342900">
              <a:spcAft>
                <a:spcPts val="0"/>
              </a:spcAft>
              <a:buFont typeface="Arial" panose="020B0604020202020204" pitchFamily="34" charset="0"/>
              <a:buChar char="•"/>
            </a:pPr>
            <a:r>
              <a:rPr lang="en-US" altLang="ja-JP" sz="1800" dirty="0"/>
              <a:t>Below 450 GHz also includes bands not identified in WRC19 for LMS and FS (296 - 306 GHz, 313 - 318 GHz, 333 - 356 GHz), but they are not considered when considering the 3ma-channel plans because those bands may change in the future.</a:t>
            </a:r>
          </a:p>
          <a:p>
            <a:pPr marL="431800" lvl="1" indent="-342900">
              <a:spcAft>
                <a:spcPts val="0"/>
              </a:spcAft>
              <a:buFont typeface="Arial" panose="020B0604020202020204" pitchFamily="34" charset="0"/>
              <a:buChar char="•"/>
            </a:pPr>
            <a:endParaRPr lang="en-US" altLang="ja-JP" sz="1800" dirty="0"/>
          </a:p>
          <a:p>
            <a:pPr marL="431800" lvl="1" indent="-342900">
              <a:spcAft>
                <a:spcPts val="0"/>
              </a:spcAft>
              <a:buFont typeface="Arial" panose="020B0604020202020204" pitchFamily="34" charset="0"/>
              <a:buChar char="•"/>
            </a:pPr>
            <a:r>
              <a:rPr lang="en-US" altLang="ja-JP" sz="1800" dirty="0"/>
              <a:t>The channel ID in the 3d channel plan will not change.</a:t>
            </a:r>
            <a:r>
              <a:rPr lang="ja-JP" altLang="en-US" sz="1800" dirty="0"/>
              <a:t> </a:t>
            </a:r>
            <a:r>
              <a:rPr lang="en-US" altLang="ja-JP" sz="1800" dirty="0"/>
              <a:t>Newly added channels are assigned a new ID in order of narrowest bandwidth and lowest center frequency.</a:t>
            </a:r>
          </a:p>
          <a:p>
            <a:pPr marL="371475" lvl="1" indent="-171450">
              <a:buNone/>
            </a:pPr>
            <a:endParaRPr lang="de-DE" dirty="0"/>
          </a:p>
          <a:p>
            <a:pPr lvl="1">
              <a:buNone/>
            </a:pPr>
            <a:endParaRPr lang="de-DE" dirty="0">
              <a:ea typeface="Times New Roman"/>
            </a:endParaRPr>
          </a:p>
          <a:p>
            <a:pPr>
              <a:buNone/>
            </a:pPr>
            <a:endParaRPr lang="de-DE" sz="2800" dirty="0"/>
          </a:p>
        </p:txBody>
      </p:sp>
      <p:sp>
        <p:nvSpPr>
          <p:cNvPr id="2" name="Datumsplatzhalter 1"/>
          <p:cNvSpPr>
            <a:spLocks noGrp="1"/>
          </p:cNvSpPr>
          <p:nvPr>
            <p:ph type="dt" sz="half" idx="10"/>
          </p:nvPr>
        </p:nvSpPr>
        <p:spPr/>
        <p:txBody>
          <a:bodyPr/>
          <a:lstStyle/>
          <a:p>
            <a:r>
              <a:rPr lang="en-US" altLang="ja-JP" dirty="0"/>
              <a:t>May 2022</a:t>
            </a:r>
          </a:p>
        </p:txBody>
      </p:sp>
      <p:sp>
        <p:nvSpPr>
          <p:cNvPr id="3" name="Fußzeilenplatzhalter 2"/>
          <p:cNvSpPr>
            <a:spLocks noGrp="1"/>
          </p:cNvSpPr>
          <p:nvPr>
            <p:ph type="ftr" sz="quarter" idx="11"/>
          </p:nvPr>
        </p:nvSpPr>
        <p:spPr/>
        <p:txBody>
          <a:bodyPr/>
          <a:lstStyle/>
          <a:p>
            <a:r>
              <a:rPr lang="en-US" altLang="ja-JP" dirty="0"/>
              <a:t>Iwao Hosako (NICT) et. al.</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a:t>
            </a:fld>
            <a:endParaRPr lang="en-US"/>
          </a:p>
        </p:txBody>
      </p:sp>
      <p:sp>
        <p:nvSpPr>
          <p:cNvPr id="7" name="テキスト ボックス 6">
            <a:extLst>
              <a:ext uri="{FF2B5EF4-FFF2-40B4-BE49-F238E27FC236}">
                <a16:creationId xmlns:a16="http://schemas.microsoft.com/office/drawing/2014/main" id="{52D8CBD4-DAA5-7C30-0332-CE36BD574075}"/>
              </a:ext>
            </a:extLst>
          </p:cNvPr>
          <p:cNvSpPr txBox="1"/>
          <p:nvPr/>
        </p:nvSpPr>
        <p:spPr>
          <a:xfrm>
            <a:off x="539779" y="685800"/>
            <a:ext cx="3600666" cy="276999"/>
          </a:xfrm>
          <a:prstGeom prst="rect">
            <a:avLst/>
          </a:prstGeom>
          <a:noFill/>
        </p:spPr>
        <p:txBody>
          <a:bodyPr wrap="none" rtlCol="0">
            <a:spAutoFit/>
          </a:bodyPr>
          <a:lstStyle/>
          <a:p>
            <a:r>
              <a:rPr kumimoji="1" lang="en-US" altLang="ja-JP" b="1" dirty="0">
                <a:latin typeface="Segoe UI" panose="020B0502040204020203" pitchFamily="34" charset="0"/>
                <a:cs typeface="Segoe UI" panose="020B0502040204020203" pitchFamily="34" charset="0"/>
              </a:rPr>
              <a:t>[Text from doc.: IEEE 802.15-22-0120-01-03ma]</a:t>
            </a:r>
          </a:p>
        </p:txBody>
      </p:sp>
    </p:spTree>
    <p:extLst>
      <p:ext uri="{BB962C8B-B14F-4D97-AF65-F5344CB8AC3E}">
        <p14:creationId xmlns:p14="http://schemas.microsoft.com/office/powerpoint/2010/main" val="404716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Basic ideas and Exceptions</a:t>
            </a:r>
          </a:p>
        </p:txBody>
      </p:sp>
      <p:sp>
        <p:nvSpPr>
          <p:cNvPr id="6" name="Inhaltsplatzhalter 5"/>
          <p:cNvSpPr>
            <a:spLocks noGrp="1"/>
          </p:cNvSpPr>
          <p:nvPr>
            <p:ph idx="1"/>
          </p:nvPr>
        </p:nvSpPr>
        <p:spPr>
          <a:xfrm>
            <a:off x="685800" y="1728941"/>
            <a:ext cx="8192386" cy="4687807"/>
          </a:xfrm>
        </p:spPr>
        <p:txBody>
          <a:bodyPr/>
          <a:lstStyle/>
          <a:p>
            <a:pPr marL="88900" lvl="1" indent="0">
              <a:spcAft>
                <a:spcPts val="0"/>
              </a:spcAft>
              <a:buNone/>
            </a:pPr>
            <a:r>
              <a:rPr lang="en-US" altLang="ja-JP" dirty="0"/>
              <a:t>[Exception-1]</a:t>
            </a:r>
          </a:p>
          <a:p>
            <a:pPr marL="431800" lvl="1" indent="-342900">
              <a:spcAft>
                <a:spcPts val="0"/>
              </a:spcAft>
              <a:buFont typeface="Arial" panose="020B0604020202020204" pitchFamily="34" charset="0"/>
              <a:buChar char="•"/>
            </a:pPr>
            <a:r>
              <a:rPr lang="en-US" altLang="ja-JP" sz="1800" dirty="0"/>
              <a:t>Add a 34.56 GHz-bandwidth channel starting at 252.72 GHz</a:t>
            </a:r>
          </a:p>
          <a:p>
            <a:pPr marL="431800" lvl="1" indent="-342900">
              <a:spcAft>
                <a:spcPts val="0"/>
              </a:spcAft>
              <a:buFont typeface="Arial" panose="020B0604020202020204" pitchFamily="34" charset="0"/>
              <a:buChar char="•"/>
            </a:pPr>
            <a:r>
              <a:rPr lang="en-US" altLang="ja-JP" sz="1800" dirty="0"/>
              <a:t>Therefore, we propose to assign the following five 34.56 GHz-bandwidth channels.</a:t>
            </a:r>
          </a:p>
          <a:p>
            <a:pPr marL="431800" lvl="1" indent="-342900">
              <a:spcAft>
                <a:spcPts val="0"/>
              </a:spcAft>
              <a:buFont typeface="Arial" panose="020B0604020202020204" pitchFamily="34" charset="0"/>
              <a:buChar char="•"/>
            </a:pPr>
            <a:r>
              <a:rPr lang="en-US" altLang="ja-JP" sz="1800" dirty="0"/>
              <a:t>The five channels are 252.72 - 287.28 GHz, 287.28 - 321.84 GHz, 321.84 - 356.40 GHz, 356.40 - 390.96 GHz, and 390.96 - 425.52 GHz.</a:t>
            </a:r>
            <a:br>
              <a:rPr lang="en-US" altLang="ja-JP" sz="1800" dirty="0"/>
            </a:br>
            <a:endParaRPr lang="en-US" altLang="ja-JP" sz="2400" dirty="0"/>
          </a:p>
          <a:p>
            <a:pPr marL="88900" lvl="1" indent="0">
              <a:spcAft>
                <a:spcPts val="0"/>
              </a:spcAft>
              <a:buNone/>
            </a:pPr>
            <a:r>
              <a:rPr lang="en-US" altLang="ja-JP" sz="2400" dirty="0"/>
              <a:t>Reasons</a:t>
            </a:r>
            <a:r>
              <a:rPr lang="ja-JP" altLang="en-US" sz="2400" dirty="0"/>
              <a:t> </a:t>
            </a:r>
            <a:r>
              <a:rPr lang="en-US" altLang="ja-JP" sz="2400" dirty="0"/>
              <a:t>for the exception-1</a:t>
            </a:r>
          </a:p>
          <a:p>
            <a:pPr marL="431800" lvl="1" indent="-342900">
              <a:spcAft>
                <a:spcPts val="0"/>
              </a:spcAft>
              <a:buFont typeface="Arial" panose="020B0604020202020204" pitchFamily="34" charset="0"/>
              <a:buChar char="•"/>
            </a:pPr>
            <a:r>
              <a:rPr lang="en-US" altLang="ja-JP" sz="1800" dirty="0"/>
              <a:t>The 3d standard have not assigned channels having 34.56 GHz bandwidth, which is twice as wide as 17.28 GHz. </a:t>
            </a:r>
          </a:p>
          <a:p>
            <a:pPr marL="431800" lvl="1" indent="-342900">
              <a:spcAft>
                <a:spcPts val="0"/>
              </a:spcAft>
              <a:buFont typeface="Arial" panose="020B0604020202020204" pitchFamily="34" charset="0"/>
              <a:buChar char="•"/>
            </a:pPr>
            <a:r>
              <a:rPr lang="en-US" altLang="ja-JP" sz="1800" dirty="0"/>
              <a:t>Furthermore, a bandwidth of 34.56 GHz is suitable for realizing a 50 Gbps transmission rate by QPSK. </a:t>
            </a:r>
          </a:p>
          <a:p>
            <a:pPr marL="431800" lvl="1" indent="-342900">
              <a:spcAft>
                <a:spcPts val="0"/>
              </a:spcAft>
              <a:buFont typeface="Arial" panose="020B0604020202020204" pitchFamily="34" charset="0"/>
              <a:buChar char="•"/>
            </a:pPr>
            <a:r>
              <a:rPr lang="en-US" altLang="ja-JP" sz="1800" dirty="0"/>
              <a:t>A 50 Gbps transmission rate is required for one of the specifications for 8K video transmission (8K60P). </a:t>
            </a:r>
          </a:p>
          <a:p>
            <a:pPr marL="371475" lvl="1" indent="-171450">
              <a:buNone/>
            </a:pPr>
            <a:endParaRPr lang="de-DE" dirty="0"/>
          </a:p>
          <a:p>
            <a:pPr lvl="1">
              <a:buNone/>
            </a:pPr>
            <a:endParaRPr lang="de-DE" dirty="0">
              <a:ea typeface="Times New Roman"/>
            </a:endParaRPr>
          </a:p>
          <a:p>
            <a:pPr>
              <a:buNone/>
            </a:pPr>
            <a:endParaRPr lang="de-DE" sz="2800" dirty="0"/>
          </a:p>
        </p:txBody>
      </p:sp>
      <p:sp>
        <p:nvSpPr>
          <p:cNvPr id="2" name="Datumsplatzhalter 1"/>
          <p:cNvSpPr>
            <a:spLocks noGrp="1"/>
          </p:cNvSpPr>
          <p:nvPr>
            <p:ph type="dt" sz="half" idx="10"/>
          </p:nvPr>
        </p:nvSpPr>
        <p:spPr/>
        <p:txBody>
          <a:bodyPr/>
          <a:lstStyle/>
          <a:p>
            <a:r>
              <a:rPr lang="en-US" altLang="ja-JP" dirty="0"/>
              <a:t>May 2022</a:t>
            </a:r>
          </a:p>
        </p:txBody>
      </p:sp>
      <p:sp>
        <p:nvSpPr>
          <p:cNvPr id="3" name="Fußzeilenplatzhalter 2"/>
          <p:cNvSpPr>
            <a:spLocks noGrp="1"/>
          </p:cNvSpPr>
          <p:nvPr>
            <p:ph type="ftr" sz="quarter" idx="11"/>
          </p:nvPr>
        </p:nvSpPr>
        <p:spPr/>
        <p:txBody>
          <a:bodyPr/>
          <a:lstStyle/>
          <a:p>
            <a:r>
              <a:rPr lang="en-US" altLang="ja-JP" dirty="0"/>
              <a:t>Iwao Hosako (NICT) et. al.</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4</a:t>
            </a:fld>
            <a:endParaRPr lang="en-US"/>
          </a:p>
        </p:txBody>
      </p:sp>
      <p:sp>
        <p:nvSpPr>
          <p:cNvPr id="7" name="テキスト ボックス 6">
            <a:extLst>
              <a:ext uri="{FF2B5EF4-FFF2-40B4-BE49-F238E27FC236}">
                <a16:creationId xmlns:a16="http://schemas.microsoft.com/office/drawing/2014/main" id="{252F5CD8-7D12-D5D8-2D2C-C003535217D4}"/>
              </a:ext>
            </a:extLst>
          </p:cNvPr>
          <p:cNvSpPr txBox="1"/>
          <p:nvPr/>
        </p:nvSpPr>
        <p:spPr>
          <a:xfrm>
            <a:off x="539779" y="685800"/>
            <a:ext cx="3600666" cy="276999"/>
          </a:xfrm>
          <a:prstGeom prst="rect">
            <a:avLst/>
          </a:prstGeom>
          <a:noFill/>
        </p:spPr>
        <p:txBody>
          <a:bodyPr wrap="none" rtlCol="0">
            <a:spAutoFit/>
          </a:bodyPr>
          <a:lstStyle/>
          <a:p>
            <a:r>
              <a:rPr kumimoji="1" lang="en-US" altLang="ja-JP" b="1" dirty="0">
                <a:latin typeface="Segoe UI" panose="020B0502040204020203" pitchFamily="34" charset="0"/>
                <a:cs typeface="Segoe UI" panose="020B0502040204020203" pitchFamily="34" charset="0"/>
              </a:rPr>
              <a:t>[Text from doc.: IEEE 802.15-22-0120-01-03ma]</a:t>
            </a:r>
          </a:p>
        </p:txBody>
      </p:sp>
    </p:spTree>
    <p:extLst>
      <p:ext uri="{BB962C8B-B14F-4D97-AF65-F5344CB8AC3E}">
        <p14:creationId xmlns:p14="http://schemas.microsoft.com/office/powerpoint/2010/main" val="31057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Basic ideas and Exceptions</a:t>
            </a:r>
          </a:p>
        </p:txBody>
      </p:sp>
      <p:sp>
        <p:nvSpPr>
          <p:cNvPr id="6" name="Inhaltsplatzhalter 5"/>
          <p:cNvSpPr>
            <a:spLocks noGrp="1"/>
          </p:cNvSpPr>
          <p:nvPr>
            <p:ph idx="1"/>
          </p:nvPr>
        </p:nvSpPr>
        <p:spPr>
          <a:xfrm>
            <a:off x="685800" y="1728941"/>
            <a:ext cx="8192386" cy="4687807"/>
          </a:xfrm>
        </p:spPr>
        <p:txBody>
          <a:bodyPr/>
          <a:lstStyle/>
          <a:p>
            <a:pPr marL="88900" lvl="1" indent="0">
              <a:spcAft>
                <a:spcPts val="0"/>
              </a:spcAft>
              <a:buNone/>
            </a:pPr>
            <a:r>
              <a:rPr lang="en-US" altLang="ja-JP" dirty="0"/>
              <a:t>[Exception-2]</a:t>
            </a:r>
          </a:p>
          <a:p>
            <a:pPr marL="431800" lvl="1" indent="-342900">
              <a:spcAft>
                <a:spcPts val="0"/>
              </a:spcAft>
              <a:buFont typeface="Arial" panose="020B0604020202020204" pitchFamily="34" charset="0"/>
              <a:buChar char="•"/>
            </a:pPr>
            <a:r>
              <a:rPr lang="en-US" altLang="ja-JP" sz="1800" dirty="0"/>
              <a:t>Remove a 69.12 GHz-bandwidth channel starting at 321.84 GHz</a:t>
            </a:r>
          </a:p>
          <a:p>
            <a:pPr marL="431800" lvl="1" indent="-342900">
              <a:spcAft>
                <a:spcPts val="0"/>
              </a:spcAft>
              <a:buFont typeface="Arial" panose="020B0604020202020204" pitchFamily="34" charset="0"/>
              <a:buChar char="•"/>
            </a:pPr>
            <a:r>
              <a:rPr lang="en-US" altLang="ja-JP" sz="1800" dirty="0"/>
              <a:t>Add a 69.12 GHz-bandwidth channel starting at 356.40 GHz</a:t>
            </a:r>
          </a:p>
          <a:p>
            <a:pPr marL="88900" lvl="1" indent="0">
              <a:spcAft>
                <a:spcPts val="0"/>
              </a:spcAft>
              <a:buNone/>
            </a:pPr>
            <a:br>
              <a:rPr lang="en-US" altLang="ja-JP" sz="1800" dirty="0"/>
            </a:br>
            <a:endParaRPr lang="en-US" altLang="ja-JP" sz="2400" dirty="0"/>
          </a:p>
          <a:p>
            <a:pPr marL="88900" lvl="1" indent="0">
              <a:spcAft>
                <a:spcPts val="0"/>
              </a:spcAft>
              <a:buNone/>
            </a:pPr>
            <a:r>
              <a:rPr lang="en-US" altLang="ja-JP" sz="2400" dirty="0"/>
              <a:t>Reasons</a:t>
            </a:r>
            <a:r>
              <a:rPr lang="ja-JP" altLang="en-US" sz="2400" dirty="0"/>
              <a:t> </a:t>
            </a:r>
            <a:r>
              <a:rPr lang="en-US" altLang="ja-JP" sz="2400" dirty="0"/>
              <a:t>for the exception-2</a:t>
            </a:r>
          </a:p>
          <a:p>
            <a:pPr marL="431800" lvl="1" indent="-342900">
              <a:spcAft>
                <a:spcPts val="0"/>
              </a:spcAft>
              <a:buFont typeface="Arial" panose="020B0604020202020204" pitchFamily="34" charset="0"/>
              <a:buChar char="•"/>
            </a:pPr>
            <a:r>
              <a:rPr lang="en-US" altLang="ja-JP" sz="1800" dirty="0"/>
              <a:t>The 69.12 GHz-bandwidth channels starting at 321.84 GHz overlap with the bands not identified for LMS and FS in WRC19.</a:t>
            </a:r>
          </a:p>
          <a:p>
            <a:pPr marL="431800" lvl="1" indent="-342900">
              <a:spcAft>
                <a:spcPts val="0"/>
              </a:spcAft>
              <a:buFont typeface="Arial" panose="020B0604020202020204" pitchFamily="34" charset="0"/>
              <a:buChar char="•"/>
            </a:pPr>
            <a:r>
              <a:rPr lang="en-US" altLang="ja-JP" sz="1800" dirty="0"/>
              <a:t>In WRC19, 94 GHz width from 356-450 GHz was identified for LSM and FS.</a:t>
            </a:r>
            <a:r>
              <a:rPr lang="ja-JP" altLang="en-US" sz="1800" dirty="0"/>
              <a:t> </a:t>
            </a:r>
            <a:r>
              <a:rPr lang="en-US" altLang="ja-JP" sz="1800" dirty="0"/>
              <a:t>Therefore, a 69.12 GHz-bandwidth channel can be configured in it.</a:t>
            </a:r>
          </a:p>
          <a:p>
            <a:pPr marL="431800" lvl="1" indent="-342900">
              <a:spcAft>
                <a:spcPts val="0"/>
              </a:spcAft>
              <a:buFont typeface="Arial" panose="020B0604020202020204" pitchFamily="34" charset="0"/>
              <a:buChar char="•"/>
            </a:pPr>
            <a:r>
              <a:rPr lang="en-US" altLang="ja-JP" sz="1800" dirty="0"/>
              <a:t>At 356.40 GHz, the channel ends are all aligned except for the 69.12 GHz-bandwidth channel.</a:t>
            </a:r>
            <a:endParaRPr lang="de-DE" altLang="ja-JP" sz="1800" dirty="0"/>
          </a:p>
        </p:txBody>
      </p:sp>
      <p:sp>
        <p:nvSpPr>
          <p:cNvPr id="2" name="Datumsplatzhalter 1"/>
          <p:cNvSpPr>
            <a:spLocks noGrp="1"/>
          </p:cNvSpPr>
          <p:nvPr>
            <p:ph type="dt" sz="half" idx="10"/>
          </p:nvPr>
        </p:nvSpPr>
        <p:spPr/>
        <p:txBody>
          <a:bodyPr/>
          <a:lstStyle/>
          <a:p>
            <a:r>
              <a:rPr lang="en-US" altLang="ja-JP" dirty="0"/>
              <a:t>May 2022</a:t>
            </a:r>
          </a:p>
        </p:txBody>
      </p:sp>
      <p:sp>
        <p:nvSpPr>
          <p:cNvPr id="3" name="Fußzeilenplatzhalter 2"/>
          <p:cNvSpPr>
            <a:spLocks noGrp="1"/>
          </p:cNvSpPr>
          <p:nvPr>
            <p:ph type="ftr" sz="quarter" idx="11"/>
          </p:nvPr>
        </p:nvSpPr>
        <p:spPr/>
        <p:txBody>
          <a:bodyPr/>
          <a:lstStyle/>
          <a:p>
            <a:r>
              <a:rPr lang="en-US" altLang="ja-JP" dirty="0"/>
              <a:t>Iwao Hosako (NICT) et. al.</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a:t>
            </a:fld>
            <a:endParaRPr lang="en-US"/>
          </a:p>
        </p:txBody>
      </p:sp>
      <p:sp>
        <p:nvSpPr>
          <p:cNvPr id="7" name="テキスト ボックス 6">
            <a:extLst>
              <a:ext uri="{FF2B5EF4-FFF2-40B4-BE49-F238E27FC236}">
                <a16:creationId xmlns:a16="http://schemas.microsoft.com/office/drawing/2014/main" id="{03946BF5-EF97-5C9B-8703-D0E4D82C763B}"/>
              </a:ext>
            </a:extLst>
          </p:cNvPr>
          <p:cNvSpPr txBox="1"/>
          <p:nvPr/>
        </p:nvSpPr>
        <p:spPr>
          <a:xfrm>
            <a:off x="539779" y="685800"/>
            <a:ext cx="3600666" cy="276999"/>
          </a:xfrm>
          <a:prstGeom prst="rect">
            <a:avLst/>
          </a:prstGeom>
          <a:noFill/>
        </p:spPr>
        <p:txBody>
          <a:bodyPr wrap="none" rtlCol="0">
            <a:spAutoFit/>
          </a:bodyPr>
          <a:lstStyle/>
          <a:p>
            <a:r>
              <a:rPr kumimoji="1" lang="en-US" altLang="ja-JP" b="1" dirty="0">
                <a:latin typeface="Segoe UI" panose="020B0502040204020203" pitchFamily="34" charset="0"/>
                <a:cs typeface="Segoe UI" panose="020B0502040204020203" pitchFamily="34" charset="0"/>
              </a:rPr>
              <a:t>[Text from doc.: IEEE 802.15-22-0120-01-03ma]</a:t>
            </a:r>
          </a:p>
        </p:txBody>
      </p:sp>
    </p:spTree>
    <p:extLst>
      <p:ext uri="{BB962C8B-B14F-4D97-AF65-F5344CB8AC3E}">
        <p14:creationId xmlns:p14="http://schemas.microsoft.com/office/powerpoint/2010/main" val="152351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Re-numbering of Channel IDs</a:t>
            </a:r>
          </a:p>
        </p:txBody>
      </p:sp>
      <p:sp>
        <p:nvSpPr>
          <p:cNvPr id="6" name="Inhaltsplatzhalter 5"/>
          <p:cNvSpPr>
            <a:spLocks noGrp="1"/>
          </p:cNvSpPr>
          <p:nvPr>
            <p:ph idx="1"/>
          </p:nvPr>
        </p:nvSpPr>
        <p:spPr>
          <a:xfrm>
            <a:off x="685800" y="1728942"/>
            <a:ext cx="8138532" cy="4114800"/>
          </a:xfrm>
        </p:spPr>
        <p:txBody>
          <a:bodyPr/>
          <a:lstStyle/>
          <a:p>
            <a:pPr marL="88900" lvl="1" indent="0">
              <a:spcAft>
                <a:spcPts val="0"/>
              </a:spcAft>
              <a:buNone/>
            </a:pPr>
            <a:r>
              <a:rPr lang="en-US" altLang="ja-JP" dirty="0">
                <a:ea typeface="Times New Roman"/>
              </a:rPr>
              <a:t>[Same content as shown in Basic Ideas]</a:t>
            </a:r>
          </a:p>
          <a:p>
            <a:pPr marL="431800" lvl="1" indent="-342900">
              <a:spcAft>
                <a:spcPts val="0"/>
              </a:spcAft>
              <a:buFont typeface="Arial" panose="020B0604020202020204" pitchFamily="34" charset="0"/>
              <a:buChar char="•"/>
            </a:pPr>
            <a:endParaRPr lang="en-US" altLang="ja-JP" sz="1800" dirty="0"/>
          </a:p>
          <a:p>
            <a:pPr marL="431800" lvl="1" indent="-342900">
              <a:spcAft>
                <a:spcPts val="0"/>
              </a:spcAft>
              <a:buFont typeface="Arial" panose="020B0604020202020204" pitchFamily="34" charset="0"/>
              <a:buChar char="•"/>
            </a:pPr>
            <a:r>
              <a:rPr lang="en-US" altLang="ja-JP" sz="1800" dirty="0"/>
              <a:t>The channel ID in the 3d channel plan will not change.</a:t>
            </a:r>
            <a:r>
              <a:rPr lang="ja-JP" altLang="en-US" sz="1800" dirty="0"/>
              <a:t> </a:t>
            </a:r>
            <a:endParaRPr lang="en-US" altLang="ja-JP" sz="1800" dirty="0"/>
          </a:p>
          <a:p>
            <a:pPr marL="431800" lvl="1" indent="-342900">
              <a:spcAft>
                <a:spcPts val="0"/>
              </a:spcAft>
              <a:buFont typeface="Arial" panose="020B0604020202020204" pitchFamily="34" charset="0"/>
              <a:buChar char="•"/>
            </a:pPr>
            <a:endParaRPr lang="en-US" altLang="ja-JP" sz="1800" dirty="0"/>
          </a:p>
          <a:p>
            <a:pPr marL="431800" lvl="1" indent="-342900">
              <a:spcAft>
                <a:spcPts val="0"/>
              </a:spcAft>
              <a:buFont typeface="Arial" panose="020B0604020202020204" pitchFamily="34" charset="0"/>
              <a:buChar char="•"/>
            </a:pPr>
            <a:r>
              <a:rPr lang="en-US" altLang="ja-JP" sz="1800" dirty="0"/>
              <a:t>Newly added channels are assigned a new ID in order of narrowest bandwidth and lowest center frequency.</a:t>
            </a:r>
          </a:p>
          <a:p>
            <a:pPr marL="431800" lvl="1" indent="-342900">
              <a:spcAft>
                <a:spcPts val="0"/>
              </a:spcAft>
              <a:buFont typeface="Arial" panose="020B0604020202020204" pitchFamily="34" charset="0"/>
              <a:buChar char="•"/>
            </a:pPr>
            <a:endParaRPr lang="de-DE" dirty="0"/>
          </a:p>
          <a:p>
            <a:pPr lvl="1">
              <a:buNone/>
            </a:pPr>
            <a:endParaRPr lang="de-DE" dirty="0">
              <a:ea typeface="Times New Roman"/>
            </a:endParaRPr>
          </a:p>
          <a:p>
            <a:pPr>
              <a:buNone/>
            </a:pPr>
            <a:endParaRPr lang="de-DE" sz="2800" dirty="0"/>
          </a:p>
        </p:txBody>
      </p:sp>
      <p:sp>
        <p:nvSpPr>
          <p:cNvPr id="2" name="Datumsplatzhalter 1"/>
          <p:cNvSpPr>
            <a:spLocks noGrp="1"/>
          </p:cNvSpPr>
          <p:nvPr>
            <p:ph type="dt" sz="half" idx="10"/>
          </p:nvPr>
        </p:nvSpPr>
        <p:spPr/>
        <p:txBody>
          <a:bodyPr/>
          <a:lstStyle/>
          <a:p>
            <a:r>
              <a:rPr lang="en-US" altLang="ja-JP" dirty="0"/>
              <a:t>May 2022</a:t>
            </a:r>
          </a:p>
        </p:txBody>
      </p:sp>
      <p:sp>
        <p:nvSpPr>
          <p:cNvPr id="3" name="Fußzeilenplatzhalter 2"/>
          <p:cNvSpPr>
            <a:spLocks noGrp="1"/>
          </p:cNvSpPr>
          <p:nvPr>
            <p:ph type="ftr" sz="quarter" idx="11"/>
          </p:nvPr>
        </p:nvSpPr>
        <p:spPr/>
        <p:txBody>
          <a:bodyPr/>
          <a:lstStyle/>
          <a:p>
            <a:r>
              <a:rPr lang="en-US" altLang="ja-JP" dirty="0"/>
              <a:t>Iwao Hosako (NICT) et. al.</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6</a:t>
            </a:fld>
            <a:endParaRPr lang="en-US"/>
          </a:p>
        </p:txBody>
      </p:sp>
      <p:sp>
        <p:nvSpPr>
          <p:cNvPr id="7" name="テキスト ボックス 6">
            <a:extLst>
              <a:ext uri="{FF2B5EF4-FFF2-40B4-BE49-F238E27FC236}">
                <a16:creationId xmlns:a16="http://schemas.microsoft.com/office/drawing/2014/main" id="{A2A27219-DD40-278E-89ED-D06068EE1F54}"/>
              </a:ext>
            </a:extLst>
          </p:cNvPr>
          <p:cNvSpPr txBox="1"/>
          <p:nvPr/>
        </p:nvSpPr>
        <p:spPr>
          <a:xfrm>
            <a:off x="539779" y="685800"/>
            <a:ext cx="3600666" cy="276999"/>
          </a:xfrm>
          <a:prstGeom prst="rect">
            <a:avLst/>
          </a:prstGeom>
          <a:noFill/>
        </p:spPr>
        <p:txBody>
          <a:bodyPr wrap="none" rtlCol="0">
            <a:spAutoFit/>
          </a:bodyPr>
          <a:lstStyle/>
          <a:p>
            <a:r>
              <a:rPr kumimoji="1" lang="en-US" altLang="ja-JP" b="1" dirty="0">
                <a:latin typeface="Segoe UI" panose="020B0502040204020203" pitchFamily="34" charset="0"/>
                <a:cs typeface="Segoe UI" panose="020B0502040204020203" pitchFamily="34" charset="0"/>
              </a:rPr>
              <a:t>[Text from doc.: IEEE 802.15-22-0120-01-03ma]</a:t>
            </a:r>
          </a:p>
        </p:txBody>
      </p:sp>
    </p:spTree>
    <p:extLst>
      <p:ext uri="{BB962C8B-B14F-4D97-AF65-F5344CB8AC3E}">
        <p14:creationId xmlns:p14="http://schemas.microsoft.com/office/powerpoint/2010/main" val="23214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A477CD5-1A7F-4E58-99F5-20707743D172}"/>
              </a:ext>
            </a:extLst>
          </p:cNvPr>
          <p:cNvSpPr>
            <a:spLocks noGrp="1"/>
          </p:cNvSpPr>
          <p:nvPr>
            <p:ph type="dt" sz="half" idx="10"/>
          </p:nvPr>
        </p:nvSpPr>
        <p:spPr/>
        <p:txBody>
          <a:bodyPr/>
          <a:lstStyle/>
          <a:p>
            <a:r>
              <a:rPr lang="en-US" altLang="ja-JP" dirty="0"/>
              <a:t>May 2022</a:t>
            </a:r>
          </a:p>
        </p:txBody>
      </p:sp>
      <p:sp>
        <p:nvSpPr>
          <p:cNvPr id="5" name="フッター プレースホルダー 4">
            <a:extLst>
              <a:ext uri="{FF2B5EF4-FFF2-40B4-BE49-F238E27FC236}">
                <a16:creationId xmlns:a16="http://schemas.microsoft.com/office/drawing/2014/main" id="{B6F96155-9C6C-4BC7-B5CC-23CB0AF004D9}"/>
              </a:ext>
            </a:extLst>
          </p:cNvPr>
          <p:cNvSpPr>
            <a:spLocks noGrp="1"/>
          </p:cNvSpPr>
          <p:nvPr>
            <p:ph type="ftr" sz="quarter" idx="11"/>
          </p:nvPr>
        </p:nvSpPr>
        <p:spPr/>
        <p:txBody>
          <a:bodyPr/>
          <a:lstStyle/>
          <a:p>
            <a:r>
              <a:rPr lang="en-US" altLang="ja-JP" dirty="0"/>
              <a:t>Iwao Hosako (NICT) et. al</a:t>
            </a:r>
            <a:endParaRPr lang="en-US" dirty="0"/>
          </a:p>
        </p:txBody>
      </p:sp>
      <p:sp>
        <p:nvSpPr>
          <p:cNvPr id="6" name="スライド番号プレースホルダー 5">
            <a:extLst>
              <a:ext uri="{FF2B5EF4-FFF2-40B4-BE49-F238E27FC236}">
                <a16:creationId xmlns:a16="http://schemas.microsoft.com/office/drawing/2014/main" id="{AF664F86-0D29-404E-B820-A3278D79922E}"/>
              </a:ext>
            </a:extLst>
          </p:cNvPr>
          <p:cNvSpPr>
            <a:spLocks noGrp="1"/>
          </p:cNvSpPr>
          <p:nvPr>
            <p:ph type="sldNum" sz="quarter" idx="12"/>
          </p:nvPr>
        </p:nvSpPr>
        <p:spPr/>
        <p:txBody>
          <a:bodyPr/>
          <a:lstStyle/>
          <a:p>
            <a:r>
              <a:rPr lang="en-US"/>
              <a:t>Slide </a:t>
            </a:r>
            <a:fld id="{D8E7F6C2-DF2F-4116-8D71-DCDEFB590920}" type="slidenum">
              <a:rPr lang="en-US" smtClean="0"/>
              <a:pPr/>
              <a:t>7</a:t>
            </a:fld>
            <a:endParaRPr lang="en-US"/>
          </a:p>
        </p:txBody>
      </p:sp>
      <p:pic>
        <p:nvPicPr>
          <p:cNvPr id="10" name="図 9">
            <a:extLst>
              <a:ext uri="{FF2B5EF4-FFF2-40B4-BE49-F238E27FC236}">
                <a16:creationId xmlns:a16="http://schemas.microsoft.com/office/drawing/2014/main" id="{BD9195B6-19D0-4A93-BB49-2FF52595B8E3}"/>
              </a:ext>
            </a:extLst>
          </p:cNvPr>
          <p:cNvPicPr>
            <a:picLocks noChangeAspect="1"/>
          </p:cNvPicPr>
          <p:nvPr/>
        </p:nvPicPr>
        <p:blipFill>
          <a:blip r:embed="rId2"/>
          <a:stretch>
            <a:fillRect/>
          </a:stretch>
        </p:blipFill>
        <p:spPr>
          <a:xfrm>
            <a:off x="3336633" y="700051"/>
            <a:ext cx="2670738" cy="4911980"/>
          </a:xfrm>
          <a:prstGeom prst="rect">
            <a:avLst/>
          </a:prstGeom>
        </p:spPr>
      </p:pic>
      <p:pic>
        <p:nvPicPr>
          <p:cNvPr id="12" name="図 11">
            <a:extLst>
              <a:ext uri="{FF2B5EF4-FFF2-40B4-BE49-F238E27FC236}">
                <a16:creationId xmlns:a16="http://schemas.microsoft.com/office/drawing/2014/main" id="{2D695A65-8273-4995-BE7E-112974F1391B}"/>
              </a:ext>
            </a:extLst>
          </p:cNvPr>
          <p:cNvPicPr>
            <a:picLocks noChangeAspect="1"/>
          </p:cNvPicPr>
          <p:nvPr/>
        </p:nvPicPr>
        <p:blipFill>
          <a:blip r:embed="rId3"/>
          <a:stretch>
            <a:fillRect/>
          </a:stretch>
        </p:blipFill>
        <p:spPr>
          <a:xfrm>
            <a:off x="347916" y="700051"/>
            <a:ext cx="2798688" cy="5727330"/>
          </a:xfrm>
          <a:prstGeom prst="rect">
            <a:avLst/>
          </a:prstGeom>
        </p:spPr>
      </p:pic>
      <p:sp>
        <p:nvSpPr>
          <p:cNvPr id="13" name="Inhaltsplatzhalter 5">
            <a:extLst>
              <a:ext uri="{FF2B5EF4-FFF2-40B4-BE49-F238E27FC236}">
                <a16:creationId xmlns:a16="http://schemas.microsoft.com/office/drawing/2014/main" id="{D569618E-C72B-4844-87DD-EC4E7B6994CE}"/>
              </a:ext>
            </a:extLst>
          </p:cNvPr>
          <p:cNvSpPr txBox="1">
            <a:spLocks/>
          </p:cNvSpPr>
          <p:nvPr/>
        </p:nvSpPr>
        <p:spPr>
          <a:xfrm>
            <a:off x="6086059" y="649737"/>
            <a:ext cx="2524541"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88900" lvl="1" indent="0">
              <a:spcAft>
                <a:spcPts val="0"/>
              </a:spcAft>
              <a:buFontTx/>
              <a:buNone/>
            </a:pPr>
            <a:r>
              <a:rPr lang="en-US" altLang="ja-JP" sz="1400" kern="0" dirty="0">
                <a:ea typeface="Times New Roman"/>
              </a:rPr>
              <a:t>[Proposed channel plan (excluding 69.12GHz width)]</a:t>
            </a:r>
          </a:p>
          <a:p>
            <a:pPr marL="431800" lvl="1" indent="-342900">
              <a:spcAft>
                <a:spcPts val="0"/>
              </a:spcAft>
              <a:buFont typeface="Arial" panose="020B0604020202020204" pitchFamily="34" charset="0"/>
              <a:buChar char="•"/>
            </a:pPr>
            <a:endParaRPr lang="en-US" altLang="ja-JP" sz="1400" kern="0" dirty="0"/>
          </a:p>
          <a:p>
            <a:pPr marL="431800" lvl="1" indent="-342900">
              <a:spcAft>
                <a:spcPts val="0"/>
              </a:spcAft>
              <a:buFont typeface="Arial" panose="020B0604020202020204" pitchFamily="34" charset="0"/>
              <a:buChar char="•"/>
            </a:pPr>
            <a:r>
              <a:rPr lang="en-US" altLang="ja-JP" sz="1400" kern="0" dirty="0"/>
              <a:t>Blue color indicates areas identified as LSM and FS in WRC19.</a:t>
            </a:r>
          </a:p>
          <a:p>
            <a:pPr marL="431800" lvl="1" indent="-342900">
              <a:spcAft>
                <a:spcPts val="0"/>
              </a:spcAft>
              <a:buFont typeface="Arial" panose="020B0604020202020204" pitchFamily="34" charset="0"/>
              <a:buChar char="•"/>
            </a:pPr>
            <a:r>
              <a:rPr lang="en-US" altLang="ja-JP" sz="1400" kern="0" dirty="0"/>
              <a:t>Pink indicates areas not identified in WRC19 for LSM and FS and the associated affected channels.</a:t>
            </a:r>
          </a:p>
          <a:p>
            <a:pPr marL="431800" lvl="1" indent="-342900">
              <a:spcAft>
                <a:spcPts val="0"/>
              </a:spcAft>
              <a:buFont typeface="Arial" panose="020B0604020202020204" pitchFamily="34" charset="0"/>
              <a:buChar char="•"/>
            </a:pPr>
            <a:r>
              <a:rPr lang="en-US" altLang="ja-JP" sz="1400" kern="0" dirty="0"/>
              <a:t>Blue-gray indicates the newly proposed 34.56 GHz channels.</a:t>
            </a:r>
            <a:endParaRPr lang="de-DE" kern="0" dirty="0"/>
          </a:p>
          <a:p>
            <a:pPr lvl="1">
              <a:buFontTx/>
              <a:buNone/>
            </a:pPr>
            <a:endParaRPr lang="de-DE" kern="0" dirty="0">
              <a:ea typeface="Times New Roman"/>
            </a:endParaRPr>
          </a:p>
          <a:p>
            <a:pPr>
              <a:buFontTx/>
              <a:buNone/>
            </a:pPr>
            <a:endParaRPr lang="de-DE" sz="2800" kern="0" dirty="0"/>
          </a:p>
        </p:txBody>
      </p:sp>
      <p:sp>
        <p:nvSpPr>
          <p:cNvPr id="8" name="テキスト ボックス 7">
            <a:extLst>
              <a:ext uri="{FF2B5EF4-FFF2-40B4-BE49-F238E27FC236}">
                <a16:creationId xmlns:a16="http://schemas.microsoft.com/office/drawing/2014/main" id="{79376BF0-A411-E493-6B67-C179E536749D}"/>
              </a:ext>
            </a:extLst>
          </p:cNvPr>
          <p:cNvSpPr txBox="1"/>
          <p:nvPr/>
        </p:nvSpPr>
        <p:spPr>
          <a:xfrm>
            <a:off x="5039271" y="6019449"/>
            <a:ext cx="3600666" cy="276999"/>
          </a:xfrm>
          <a:prstGeom prst="rect">
            <a:avLst/>
          </a:prstGeom>
          <a:noFill/>
        </p:spPr>
        <p:txBody>
          <a:bodyPr wrap="none" rtlCol="0">
            <a:spAutoFit/>
          </a:bodyPr>
          <a:lstStyle/>
          <a:p>
            <a:r>
              <a:rPr kumimoji="1" lang="en-US" altLang="ja-JP" b="1" dirty="0">
                <a:latin typeface="Segoe UI" panose="020B0502040204020203" pitchFamily="34" charset="0"/>
                <a:cs typeface="Segoe UI" panose="020B0502040204020203" pitchFamily="34" charset="0"/>
              </a:rPr>
              <a:t>[Text from doc.: IEEE 802.15-22-0120-01-03ma]</a:t>
            </a:r>
          </a:p>
        </p:txBody>
      </p:sp>
    </p:spTree>
    <p:extLst>
      <p:ext uri="{BB962C8B-B14F-4D97-AF65-F5344CB8AC3E}">
        <p14:creationId xmlns:p14="http://schemas.microsoft.com/office/powerpoint/2010/main" val="237959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kumimoji="1" lang="en-US" altLang="ja-JP" sz="3200" b="1" dirty="0">
                <a:latin typeface="Segoe UI" panose="020B0502040204020203" pitchFamily="34" charset="0"/>
                <a:cs typeface="Segoe UI" panose="020B0502040204020203" pitchFamily="34" charset="0"/>
              </a:rPr>
              <a:t>Identifying where to edit against doc.: IEEE 802.15-22-0120-01-03ma</a:t>
            </a:r>
            <a:endParaRPr lang="en-US" sz="3200" dirty="0"/>
          </a:p>
        </p:txBody>
      </p:sp>
      <p:sp>
        <p:nvSpPr>
          <p:cNvPr id="6" name="Inhaltsplatzhalter 5"/>
          <p:cNvSpPr>
            <a:spLocks noGrp="1"/>
          </p:cNvSpPr>
          <p:nvPr>
            <p:ph idx="1"/>
          </p:nvPr>
        </p:nvSpPr>
        <p:spPr>
          <a:xfrm>
            <a:off x="685800" y="1728942"/>
            <a:ext cx="8138532" cy="4114800"/>
          </a:xfrm>
        </p:spPr>
        <p:txBody>
          <a:bodyPr/>
          <a:lstStyle/>
          <a:p>
            <a:pPr marL="546100" lvl="1" indent="-457200">
              <a:spcAft>
                <a:spcPts val="0"/>
              </a:spcAft>
            </a:pPr>
            <a:r>
              <a:rPr lang="en-US" altLang="ja-JP" dirty="0">
                <a:ea typeface="Times New Roman"/>
              </a:rPr>
              <a:t>The following slides show the individual areas where should be edited</a:t>
            </a:r>
            <a:endParaRPr lang="en-US" altLang="ja-JP" sz="1800" dirty="0"/>
          </a:p>
          <a:p>
            <a:pPr marL="546100" lvl="1" indent="-457200">
              <a:spcAft>
                <a:spcPts val="0"/>
              </a:spcAft>
            </a:pPr>
            <a:r>
              <a:rPr lang="en-US" altLang="ja-JP" dirty="0"/>
              <a:t>In some cases, we proposed the texts and comments for edits</a:t>
            </a:r>
          </a:p>
          <a:p>
            <a:pPr marL="88900" lvl="1" indent="0">
              <a:spcAft>
                <a:spcPts val="0"/>
              </a:spcAft>
              <a:buNone/>
            </a:pPr>
            <a:endParaRPr lang="de-DE" dirty="0"/>
          </a:p>
          <a:p>
            <a:pPr lvl="1">
              <a:buNone/>
            </a:pPr>
            <a:endParaRPr lang="de-DE" dirty="0">
              <a:ea typeface="Times New Roman"/>
            </a:endParaRPr>
          </a:p>
          <a:p>
            <a:pPr>
              <a:buNone/>
            </a:pPr>
            <a:endParaRPr lang="de-DE" sz="2800" dirty="0"/>
          </a:p>
        </p:txBody>
      </p:sp>
      <p:sp>
        <p:nvSpPr>
          <p:cNvPr id="2" name="Datumsplatzhalter 1"/>
          <p:cNvSpPr>
            <a:spLocks noGrp="1"/>
          </p:cNvSpPr>
          <p:nvPr>
            <p:ph type="dt" sz="half" idx="10"/>
          </p:nvPr>
        </p:nvSpPr>
        <p:spPr/>
        <p:txBody>
          <a:bodyPr/>
          <a:lstStyle/>
          <a:p>
            <a:r>
              <a:rPr lang="en-US" altLang="ja-JP" dirty="0"/>
              <a:t>May 2022</a:t>
            </a:r>
          </a:p>
        </p:txBody>
      </p:sp>
      <p:sp>
        <p:nvSpPr>
          <p:cNvPr id="3" name="Fußzeilenplatzhalter 2"/>
          <p:cNvSpPr>
            <a:spLocks noGrp="1"/>
          </p:cNvSpPr>
          <p:nvPr>
            <p:ph type="ftr" sz="quarter" idx="11"/>
          </p:nvPr>
        </p:nvSpPr>
        <p:spPr/>
        <p:txBody>
          <a:bodyPr/>
          <a:lstStyle/>
          <a:p>
            <a:r>
              <a:rPr lang="en-US" altLang="ja-JP" dirty="0"/>
              <a:t>Iwao Hosako (NICT) et. al.</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a:t>
            </a:fld>
            <a:endParaRPr lang="en-US"/>
          </a:p>
        </p:txBody>
      </p:sp>
    </p:spTree>
    <p:extLst>
      <p:ext uri="{BB962C8B-B14F-4D97-AF65-F5344CB8AC3E}">
        <p14:creationId xmlns:p14="http://schemas.microsoft.com/office/powerpoint/2010/main" val="283635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9FC78F-CF77-04D6-CD75-02ED46CC9610}"/>
              </a:ext>
            </a:extLst>
          </p:cNvPr>
          <p:cNvSpPr>
            <a:spLocks noGrp="1"/>
          </p:cNvSpPr>
          <p:nvPr>
            <p:ph type="dt" sz="half" idx="10"/>
          </p:nvPr>
        </p:nvSpPr>
        <p:spPr/>
        <p:txBody>
          <a:bodyPr/>
          <a:lstStyle/>
          <a:p>
            <a:r>
              <a:rPr lang="en-US" dirty="0"/>
              <a:t>May 2022</a:t>
            </a:r>
          </a:p>
        </p:txBody>
      </p:sp>
      <p:sp>
        <p:nvSpPr>
          <p:cNvPr id="3" name="フッター プレースホルダー 2">
            <a:extLst>
              <a:ext uri="{FF2B5EF4-FFF2-40B4-BE49-F238E27FC236}">
                <a16:creationId xmlns:a16="http://schemas.microsoft.com/office/drawing/2014/main" id="{1FB81BD9-A621-CA2C-D753-C47C163D322A}"/>
              </a:ext>
            </a:extLst>
          </p:cNvPr>
          <p:cNvSpPr>
            <a:spLocks noGrp="1"/>
          </p:cNvSpPr>
          <p:nvPr>
            <p:ph type="ftr" sz="quarter" idx="11"/>
          </p:nvPr>
        </p:nvSpPr>
        <p:spPr/>
        <p:txBody>
          <a:bodyPr/>
          <a:lstStyle/>
          <a:p>
            <a:r>
              <a:rPr lang="en-US" altLang="ja-JP"/>
              <a:t>Iwao Hosako (NICT) et. al.</a:t>
            </a:r>
            <a:endParaRPr lang="en-US" altLang="ja-JP" dirty="0"/>
          </a:p>
        </p:txBody>
      </p:sp>
      <p:sp>
        <p:nvSpPr>
          <p:cNvPr id="4" name="スライド番号プレースホルダー 3">
            <a:extLst>
              <a:ext uri="{FF2B5EF4-FFF2-40B4-BE49-F238E27FC236}">
                <a16:creationId xmlns:a16="http://schemas.microsoft.com/office/drawing/2014/main" id="{BD71826D-A069-C323-9236-574C8EC8D7E0}"/>
              </a:ext>
            </a:extLst>
          </p:cNvPr>
          <p:cNvSpPr>
            <a:spLocks noGrp="1"/>
          </p:cNvSpPr>
          <p:nvPr>
            <p:ph type="sldNum" sz="quarter" idx="12"/>
          </p:nvPr>
        </p:nvSpPr>
        <p:spPr/>
        <p:txBody>
          <a:bodyPr/>
          <a:lstStyle/>
          <a:p>
            <a:r>
              <a:rPr lang="en-US"/>
              <a:t>Slide </a:t>
            </a:r>
            <a:fld id="{D0FF068C-9A81-4A5F-8F84-6EE3A290DD00}" type="slidenum">
              <a:rPr lang="en-US" smtClean="0"/>
              <a:pPr/>
              <a:t>9</a:t>
            </a:fld>
            <a:endParaRPr lang="en-US"/>
          </a:p>
        </p:txBody>
      </p:sp>
      <p:sp>
        <p:nvSpPr>
          <p:cNvPr id="5" name="テキスト ボックス 4">
            <a:extLst>
              <a:ext uri="{FF2B5EF4-FFF2-40B4-BE49-F238E27FC236}">
                <a16:creationId xmlns:a16="http://schemas.microsoft.com/office/drawing/2014/main" id="{0CBC8EEE-581A-97BA-8C3B-C2B024276060}"/>
              </a:ext>
            </a:extLst>
          </p:cNvPr>
          <p:cNvSpPr txBox="1"/>
          <p:nvPr/>
        </p:nvSpPr>
        <p:spPr>
          <a:xfrm>
            <a:off x="685800" y="767166"/>
            <a:ext cx="4555030" cy="400110"/>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8, Introduction</a:t>
            </a:r>
            <a:endParaRPr kumimoji="1" lang="ja-JP" altLang="en-US" sz="2000" b="1" dirty="0">
              <a:latin typeface="Segoe UI" panose="020B0502040204020203" pitchFamily="34" charset="0"/>
              <a:cs typeface="Segoe UI" panose="020B0502040204020203" pitchFamily="34" charset="0"/>
            </a:endParaRPr>
          </a:p>
        </p:txBody>
      </p:sp>
      <p:pic>
        <p:nvPicPr>
          <p:cNvPr id="7" name="図 6">
            <a:extLst>
              <a:ext uri="{FF2B5EF4-FFF2-40B4-BE49-F238E27FC236}">
                <a16:creationId xmlns:a16="http://schemas.microsoft.com/office/drawing/2014/main" id="{2D6458C5-CC4F-EE45-C230-A0BBF675F1E6}"/>
              </a:ext>
            </a:extLst>
          </p:cNvPr>
          <p:cNvPicPr>
            <a:picLocks noChangeAspect="1"/>
          </p:cNvPicPr>
          <p:nvPr/>
        </p:nvPicPr>
        <p:blipFill>
          <a:blip r:embed="rId2"/>
          <a:stretch>
            <a:fillRect/>
          </a:stretch>
        </p:blipFill>
        <p:spPr>
          <a:xfrm>
            <a:off x="685800" y="1417252"/>
            <a:ext cx="4304250" cy="2518293"/>
          </a:xfrm>
          <a:prstGeom prst="rect">
            <a:avLst/>
          </a:prstGeom>
          <a:effectLst>
            <a:outerShdw blurRad="50800" dist="50800" dir="5400000" algn="ctr" rotWithShape="0">
              <a:schemeClr val="tx1"/>
            </a:outerShdw>
          </a:effectLst>
        </p:spPr>
      </p:pic>
      <p:sp>
        <p:nvSpPr>
          <p:cNvPr id="8" name="テキスト ボックス 7">
            <a:extLst>
              <a:ext uri="{FF2B5EF4-FFF2-40B4-BE49-F238E27FC236}">
                <a16:creationId xmlns:a16="http://schemas.microsoft.com/office/drawing/2014/main" id="{98A74F06-A833-C05A-BB1C-723118F6AAF7}"/>
              </a:ext>
            </a:extLst>
          </p:cNvPr>
          <p:cNvSpPr txBox="1"/>
          <p:nvPr/>
        </p:nvSpPr>
        <p:spPr>
          <a:xfrm>
            <a:off x="5240830" y="1417252"/>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17B187A9-C3C1-80A5-01BB-DA949C1D93FC}"/>
              </a:ext>
            </a:extLst>
          </p:cNvPr>
          <p:cNvSpPr txBox="1"/>
          <p:nvPr/>
        </p:nvSpPr>
        <p:spPr>
          <a:xfrm>
            <a:off x="5240830" y="2866730"/>
            <a:ext cx="893193" cy="276999"/>
          </a:xfrm>
          <a:prstGeom prst="rect">
            <a:avLst/>
          </a:prstGeom>
          <a:solidFill>
            <a:schemeClr val="accent2"/>
          </a:solidFill>
          <a:ln w="38100">
            <a:solidFill>
              <a:schemeClr val="accent2"/>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Comment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2806BA9C-0A1D-9F08-372A-681F1D77BA8B}"/>
              </a:ext>
            </a:extLst>
          </p:cNvPr>
          <p:cNvSpPr txBox="1"/>
          <p:nvPr/>
        </p:nvSpPr>
        <p:spPr>
          <a:xfrm>
            <a:off x="5236905" y="1704846"/>
            <a:ext cx="3124200" cy="276999"/>
          </a:xfrm>
          <a:prstGeom prst="rect">
            <a:avLst/>
          </a:prstGeom>
          <a:noFill/>
          <a:ln w="28575">
            <a:solidFill>
              <a:schemeClr val="accent1"/>
            </a:solidFill>
          </a:ln>
        </p:spPr>
        <p:txBody>
          <a:bodyPr wrap="square" rtlCol="0">
            <a:spAutoFit/>
          </a:bodyPr>
          <a:lstStyle/>
          <a:p>
            <a:r>
              <a:rPr kumimoji="1" lang="en-US" altLang="ja-JP" b="1" dirty="0">
                <a:cs typeface="Times New Roman" panose="02020603050405020304" pitchFamily="18" charset="0"/>
              </a:rPr>
              <a:t>between 252 and 450 GHz,</a:t>
            </a:r>
            <a:endParaRPr kumimoji="1" lang="ja-JP" altLang="en-US" b="1" dirty="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97C3447C-836A-A12D-8520-F3A85FBFD8EF}"/>
              </a:ext>
            </a:extLst>
          </p:cNvPr>
          <p:cNvSpPr txBox="1"/>
          <p:nvPr/>
        </p:nvSpPr>
        <p:spPr>
          <a:xfrm>
            <a:off x="5236905" y="3152001"/>
            <a:ext cx="3124200" cy="276999"/>
          </a:xfrm>
          <a:prstGeom prst="rect">
            <a:avLst/>
          </a:prstGeom>
          <a:noFill/>
          <a:ln w="28575">
            <a:solidFill>
              <a:schemeClr val="accent2"/>
            </a:solidFill>
          </a:ln>
        </p:spPr>
        <p:txBody>
          <a:bodyPr wrap="square" rtlCol="0">
            <a:spAutoFit/>
          </a:bodyPr>
          <a:lstStyle/>
          <a:p>
            <a:r>
              <a:rPr kumimoji="1" lang="en-US" altLang="ja-JP" b="1" dirty="0">
                <a:cs typeface="Times New Roman" panose="02020603050405020304" pitchFamily="18" charset="0"/>
              </a:rPr>
              <a:t>Just leave as it is</a:t>
            </a:r>
            <a:endParaRPr kumimoji="1" lang="ja-JP" altLang="en-US" b="1" dirty="0">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8B435A2D-68A4-4828-D46F-71911EF1C198}"/>
              </a:ext>
            </a:extLst>
          </p:cNvPr>
          <p:cNvCxnSpPr>
            <a:cxnSpLocks/>
            <a:endCxn id="10" idx="1"/>
          </p:cNvCxnSpPr>
          <p:nvPr/>
        </p:nvCxnSpPr>
        <p:spPr bwMode="auto">
          <a:xfrm flipV="1">
            <a:off x="3887460" y="1843346"/>
            <a:ext cx="1349445" cy="435983"/>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cxnSp>
        <p:nvCxnSpPr>
          <p:cNvPr id="14" name="直線矢印コネクタ 13">
            <a:extLst>
              <a:ext uri="{FF2B5EF4-FFF2-40B4-BE49-F238E27FC236}">
                <a16:creationId xmlns:a16="http://schemas.microsoft.com/office/drawing/2014/main" id="{6BFA3531-83DC-9658-050E-FD95112B3F13}"/>
              </a:ext>
            </a:extLst>
          </p:cNvPr>
          <p:cNvCxnSpPr>
            <a:cxnSpLocks/>
            <a:endCxn id="11" idx="1"/>
          </p:cNvCxnSpPr>
          <p:nvPr/>
        </p:nvCxnSpPr>
        <p:spPr bwMode="auto">
          <a:xfrm>
            <a:off x="3838450" y="3054427"/>
            <a:ext cx="1398455" cy="236074"/>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pic>
        <p:nvPicPr>
          <p:cNvPr id="17" name="図 16">
            <a:extLst>
              <a:ext uri="{FF2B5EF4-FFF2-40B4-BE49-F238E27FC236}">
                <a16:creationId xmlns:a16="http://schemas.microsoft.com/office/drawing/2014/main" id="{43FF9C48-962B-85D7-E37A-D569148BE26D}"/>
              </a:ext>
            </a:extLst>
          </p:cNvPr>
          <p:cNvPicPr>
            <a:picLocks noChangeAspect="1"/>
          </p:cNvPicPr>
          <p:nvPr/>
        </p:nvPicPr>
        <p:blipFill>
          <a:blip r:embed="rId3"/>
          <a:stretch>
            <a:fillRect/>
          </a:stretch>
        </p:blipFill>
        <p:spPr>
          <a:xfrm>
            <a:off x="684151" y="4838777"/>
            <a:ext cx="4303941" cy="1058499"/>
          </a:xfrm>
          <a:prstGeom prst="rect">
            <a:avLst/>
          </a:prstGeom>
          <a:effectLst>
            <a:outerShdw blurRad="50800" dist="50800" dir="5400000" algn="ctr" rotWithShape="0">
              <a:schemeClr val="tx1"/>
            </a:outerShdw>
          </a:effectLst>
        </p:spPr>
      </p:pic>
      <p:sp>
        <p:nvSpPr>
          <p:cNvPr id="18" name="テキスト ボックス 17">
            <a:extLst>
              <a:ext uri="{FF2B5EF4-FFF2-40B4-BE49-F238E27FC236}">
                <a16:creationId xmlns:a16="http://schemas.microsoft.com/office/drawing/2014/main" id="{64953B3F-824E-A2E2-F1C8-CE03041E2578}"/>
              </a:ext>
            </a:extLst>
          </p:cNvPr>
          <p:cNvSpPr txBox="1"/>
          <p:nvPr/>
        </p:nvSpPr>
        <p:spPr>
          <a:xfrm>
            <a:off x="685800" y="4187106"/>
            <a:ext cx="6829114" cy="400110"/>
          </a:xfrm>
          <a:prstGeom prst="rect">
            <a:avLst/>
          </a:prstGeom>
          <a:noFill/>
        </p:spPr>
        <p:txBody>
          <a:bodyPr wrap="none" rtlCol="0">
            <a:spAutoFit/>
          </a:bodyPr>
          <a:lstStyle/>
          <a:p>
            <a:r>
              <a:rPr kumimoji="1" lang="en-US" altLang="ja-JP" sz="2000" b="1" dirty="0">
                <a:latin typeface="Segoe UI" panose="020B0502040204020203" pitchFamily="34" charset="0"/>
                <a:cs typeface="Segoe UI" panose="020B0502040204020203" pitchFamily="34" charset="0"/>
              </a:rPr>
              <a:t>In-Line-Edits @ Page 13, 4.5b.1 THz PHY characteristics</a:t>
            </a:r>
            <a:endParaRPr kumimoji="1" lang="ja-JP" altLang="en-US" sz="2000" b="1" dirty="0">
              <a:latin typeface="Segoe UI" panose="020B0502040204020203" pitchFamily="34" charset="0"/>
              <a:cs typeface="Segoe UI" panose="020B0502040204020203" pitchFamily="34" charset="0"/>
            </a:endParaRPr>
          </a:p>
        </p:txBody>
      </p:sp>
      <p:sp>
        <p:nvSpPr>
          <p:cNvPr id="19" name="テキスト ボックス 18">
            <a:extLst>
              <a:ext uri="{FF2B5EF4-FFF2-40B4-BE49-F238E27FC236}">
                <a16:creationId xmlns:a16="http://schemas.microsoft.com/office/drawing/2014/main" id="{D2EABF94-DC9D-EC49-4B12-4FB35143B958}"/>
              </a:ext>
            </a:extLst>
          </p:cNvPr>
          <p:cNvSpPr txBox="1"/>
          <p:nvPr/>
        </p:nvSpPr>
        <p:spPr>
          <a:xfrm>
            <a:off x="5240830" y="4837192"/>
            <a:ext cx="1190775" cy="276999"/>
          </a:xfrm>
          <a:prstGeom prst="rect">
            <a:avLst/>
          </a:prstGeom>
          <a:solidFill>
            <a:schemeClr val="accent1"/>
          </a:solidFill>
          <a:ln w="38100">
            <a:solidFill>
              <a:schemeClr val="accent1"/>
            </a:solidFill>
          </a:ln>
        </p:spPr>
        <p:txBody>
          <a:bodyPr wrap="none" rtlCol="0">
            <a:spAutoFit/>
          </a:bodyPr>
          <a:lstStyle/>
          <a:p>
            <a:r>
              <a:rPr kumimoji="1" lang="en-US" altLang="ja-JP" b="1" dirty="0">
                <a:solidFill>
                  <a:schemeClr val="bg1"/>
                </a:solidFill>
                <a:latin typeface="Segoe UI" panose="020B0502040204020203" pitchFamily="34" charset="0"/>
                <a:cs typeface="Segoe UI" panose="020B0502040204020203" pitchFamily="34" charset="0"/>
              </a:rPr>
              <a:t>Proposed Edit</a:t>
            </a:r>
            <a:endParaRPr kumimoji="1" lang="ja-JP" altLang="en-US" b="1" dirty="0">
              <a:solidFill>
                <a:schemeClr val="bg1"/>
              </a:solidFill>
              <a:latin typeface="Segoe UI" panose="020B0502040204020203" pitchFamily="34" charset="0"/>
              <a:cs typeface="Segoe UI" panose="020B0502040204020203" pitchFamily="34" charset="0"/>
            </a:endParaRPr>
          </a:p>
        </p:txBody>
      </p:sp>
      <p:sp>
        <p:nvSpPr>
          <p:cNvPr id="20" name="テキスト ボックス 19">
            <a:extLst>
              <a:ext uri="{FF2B5EF4-FFF2-40B4-BE49-F238E27FC236}">
                <a16:creationId xmlns:a16="http://schemas.microsoft.com/office/drawing/2014/main" id="{D4B9E144-80B2-5792-A6BE-C72890AB99CD}"/>
              </a:ext>
            </a:extLst>
          </p:cNvPr>
          <p:cNvSpPr txBox="1"/>
          <p:nvPr/>
        </p:nvSpPr>
        <p:spPr>
          <a:xfrm>
            <a:off x="5236905" y="5124786"/>
            <a:ext cx="3124200" cy="646331"/>
          </a:xfrm>
          <a:prstGeom prst="rect">
            <a:avLst/>
          </a:prstGeom>
          <a:noFill/>
          <a:ln w="28575">
            <a:solidFill>
              <a:schemeClr val="accent1"/>
            </a:solidFill>
          </a:ln>
        </p:spPr>
        <p:txBody>
          <a:bodyPr wrap="square" rtlCol="0">
            <a:spAutoFit/>
          </a:bodyPr>
          <a:lstStyle/>
          <a:p>
            <a:r>
              <a:rPr kumimoji="1" lang="en-US" altLang="ja-JP" b="1" dirty="0">
                <a:cs typeface="Times New Roman" panose="02020603050405020304" pitchFamily="18" charset="0"/>
              </a:rPr>
              <a:t>The frequency band is from 252 to 450 GHz. The THz PHY supports a range of channel bandwidths from 2.16 to 69.12 GHz.</a:t>
            </a:r>
            <a:endParaRPr kumimoji="1" lang="ja-JP" altLang="en-US" b="1" dirty="0">
              <a:cs typeface="Times New Roman" panose="02020603050405020304" pitchFamily="18" charset="0"/>
            </a:endParaRPr>
          </a:p>
        </p:txBody>
      </p:sp>
      <p:cxnSp>
        <p:nvCxnSpPr>
          <p:cNvPr id="21" name="直線矢印コネクタ 20">
            <a:extLst>
              <a:ext uri="{FF2B5EF4-FFF2-40B4-BE49-F238E27FC236}">
                <a16:creationId xmlns:a16="http://schemas.microsoft.com/office/drawing/2014/main" id="{2DAF87F2-D7D8-C970-C85E-5C6E9BEA69DD}"/>
              </a:ext>
            </a:extLst>
          </p:cNvPr>
          <p:cNvCxnSpPr>
            <a:cxnSpLocks/>
            <a:endCxn id="20" idx="1"/>
          </p:cNvCxnSpPr>
          <p:nvPr/>
        </p:nvCxnSpPr>
        <p:spPr bwMode="auto">
          <a:xfrm flipV="1">
            <a:off x="4934537" y="5447952"/>
            <a:ext cx="302368" cy="124768"/>
          </a:xfrm>
          <a:prstGeom prst="straightConnector1">
            <a:avLst/>
          </a:prstGeom>
          <a:solidFill>
            <a:schemeClr val="accent1"/>
          </a:solidFill>
          <a:ln w="38100" cap="flat" cmpd="sng" algn="ctr">
            <a:solidFill>
              <a:schemeClr val="accent1"/>
            </a:solidFill>
            <a:prstDash val="solid"/>
            <a:round/>
            <a:headEnd type="none" w="sm" len="sm"/>
            <a:tailEnd type="triangle"/>
          </a:ln>
          <a:effectLst/>
        </p:spPr>
      </p:cxnSp>
    </p:spTree>
    <p:extLst>
      <p:ext uri="{BB962C8B-B14F-4D97-AF65-F5344CB8AC3E}">
        <p14:creationId xmlns:p14="http://schemas.microsoft.com/office/powerpoint/2010/main" val="3987111472"/>
      </p:ext>
    </p:extLst>
  </p:cSld>
  <p:clrMapOvr>
    <a:masterClrMapping/>
  </p:clrMapOvr>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8070</TotalTime>
  <Words>2067</Words>
  <Application>Microsoft Office PowerPoint</Application>
  <PresentationFormat>画面に合わせる (4:3)</PresentationFormat>
  <Paragraphs>553</Paragraphs>
  <Slides>27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游ゴシック</vt:lpstr>
      <vt:lpstr>Arial</vt:lpstr>
      <vt:lpstr>Segoe UI</vt:lpstr>
      <vt:lpstr>Times New Roman</vt:lpstr>
      <vt:lpstr>IEEE-P802_15</vt:lpstr>
      <vt:lpstr>PowerPoint プレゼンテーション</vt:lpstr>
      <vt:lpstr>New channel plans of terahertz radio for the 3ma after WRC19 – Required Edits</vt:lpstr>
      <vt:lpstr>Basic ideas and exceptions</vt:lpstr>
      <vt:lpstr>Basic ideas and Exceptions</vt:lpstr>
      <vt:lpstr>Basic ideas and Exceptions</vt:lpstr>
      <vt:lpstr>Re-numbering of Channel IDs</vt:lpstr>
      <vt:lpstr>PowerPoint プレゼンテーション</vt:lpstr>
      <vt:lpstr>Identifying where to edit against doc.: IEEE 802.15-22-0120-01-03ma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Thomas Kürner</dc:creator>
  <dc:description>&lt;doc#&gt;</dc:description>
  <cp:lastModifiedBy>Hosako Iwao</cp:lastModifiedBy>
  <cp:revision>243</cp:revision>
  <cp:lastPrinted>1998-02-10T13:28:06Z</cp:lastPrinted>
  <dcterms:created xsi:type="dcterms:W3CDTF">2012-11-14T22:04:21Z</dcterms:created>
  <dcterms:modified xsi:type="dcterms:W3CDTF">2022-05-16T09:14:20Z</dcterms:modified>
</cp:coreProperties>
</file>