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4"/>
  </p:notesMasterIdLst>
  <p:handoutMasterIdLst>
    <p:handoutMasterId r:id="rId15"/>
  </p:handoutMasterIdLst>
  <p:sldIdLst>
    <p:sldId id="287" r:id="rId4"/>
    <p:sldId id="384" r:id="rId5"/>
    <p:sldId id="370" r:id="rId6"/>
    <p:sldId id="385" r:id="rId7"/>
    <p:sldId id="391" r:id="rId8"/>
    <p:sldId id="390" r:id="rId9"/>
    <p:sldId id="386" r:id="rId10"/>
    <p:sldId id="388" r:id="rId11"/>
    <p:sldId id="387" r:id="rId12"/>
    <p:sldId id="389" r:id="rId13"/>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84"/>
          </p14:sldIdLst>
        </p14:section>
        <p14:section name="Presentation" id="{423C3B5B-A901-8240-AD93-EF2BDAB31CDF}">
          <p14:sldIdLst>
            <p14:sldId id="370"/>
            <p14:sldId id="385"/>
            <p14:sldId id="391"/>
            <p14:sldId id="390"/>
            <p14:sldId id="386"/>
            <p14:sldId id="388"/>
            <p14:sldId id="387"/>
            <p14:sldId id="389"/>
          </p14:sldIdLst>
        </p14:section>
      </p14:sectionLst>
    </p:ext>
    <p:ext uri="{EFAFB233-063F-42B5-8137-9DF3F51BA10A}">
      <p15:sldGuideLst xmlns:p15="http://schemas.microsoft.com/office/powerpoint/2012/main">
        <p15:guide id="1" orient="horz" pos="433" userDrawn="1">
          <p15:clr>
            <a:srgbClr val="A4A3A4"/>
          </p15:clr>
        </p15:guide>
        <p15:guide id="2" pos="336" userDrawn="1">
          <p15:clr>
            <a:srgbClr val="A4A3A4"/>
          </p15:clr>
        </p15:guide>
        <p15:guide id="3" orient="horz" pos="4081" userDrawn="1">
          <p15:clr>
            <a:srgbClr val="A4A3A4"/>
          </p15:clr>
        </p15:guide>
        <p15:guide id="4" pos="7296"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6215" autoAdjust="0"/>
  </p:normalViewPr>
  <p:slideViewPr>
    <p:cSldViewPr>
      <p:cViewPr varScale="1">
        <p:scale>
          <a:sx n="131" d="100"/>
          <a:sy n="131" d="100"/>
        </p:scale>
        <p:origin x="144" y="180"/>
      </p:cViewPr>
      <p:guideLst>
        <p:guide orient="horz" pos="433"/>
        <p:guide pos="336"/>
        <p:guide orient="horz" pos="4081"/>
        <p:guide pos="7296"/>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10</a:t>
            </a:fld>
            <a:endParaRPr lang="en-US" dirty="0"/>
          </a:p>
        </p:txBody>
      </p:sp>
    </p:spTree>
    <p:extLst>
      <p:ext uri="{BB962C8B-B14F-4D97-AF65-F5344CB8AC3E}">
        <p14:creationId xmlns:p14="http://schemas.microsoft.com/office/powerpoint/2010/main" val="411204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44579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458920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4229675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1300777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4070500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3915325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9</a:t>
            </a:fld>
            <a:endParaRPr lang="en-US" dirty="0"/>
          </a:p>
        </p:txBody>
      </p:sp>
    </p:spTree>
    <p:extLst>
      <p:ext uri="{BB962C8B-B14F-4D97-AF65-F5344CB8AC3E}">
        <p14:creationId xmlns:p14="http://schemas.microsoft.com/office/powerpoint/2010/main" val="446181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&lt;15-22-0284-00-04ab&gt;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a:t>
            </a:r>
            <a:r>
              <a:rPr lang="pl-PL" sz="1500" dirty="0"/>
              <a:t>y</a:t>
            </a:r>
            <a:r>
              <a:rPr lang="en-US" sz="1500" dirty="0"/>
              <a:t>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pl-PL" dirty="0"/>
              <a:t>NIewczas</a:t>
            </a:r>
            <a:r>
              <a:rPr lang="en-US" dirty="0"/>
              <a:t>,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Multi-user interference mitigation</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pl-PL" sz="1700" dirty="0">
                <a:solidFill>
                  <a:srgbClr val="FF0000"/>
                </a:solidFill>
                <a:latin typeface="Times New Roman" pitchFamily="18" charset="0"/>
                <a:ea typeface="ＭＳ Ｐゴシック" pitchFamily="-65" charset="-128"/>
                <a:cs typeface="+mn-cs"/>
              </a:rPr>
              <a:t>16</a:t>
            </a:r>
            <a:r>
              <a:rPr lang="en-US" sz="1700" dirty="0" err="1">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Ma</a:t>
            </a:r>
            <a:r>
              <a:rPr lang="pl-PL" sz="1700" dirty="0">
                <a:solidFill>
                  <a:srgbClr val="FF0000"/>
                </a:solidFill>
                <a:latin typeface="Times New Roman" pitchFamily="18" charset="0"/>
                <a:ea typeface="ＭＳ Ｐゴシック" pitchFamily="-65" charset="-128"/>
                <a:cs typeface="+mn-cs"/>
              </a:rPr>
              <a:t>y</a:t>
            </a:r>
            <a:r>
              <a:rPr lang="en-US" sz="1700" dirty="0">
                <a:solidFill>
                  <a:srgbClr val="FF0000"/>
                </a:solidFill>
                <a:latin typeface="Times New Roman" pitchFamily="18" charset="0"/>
                <a:ea typeface="ＭＳ Ｐゴシック" pitchFamily="-65" charset="-128"/>
                <a:cs typeface="+mn-cs"/>
              </a:rPr>
              <a:t>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Jarek Niewczas, Billy Verso, Carl Murray, Michael McLaughlin, Igor Dotlic, Ciaran McElroy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[Discussion on </a:t>
            </a:r>
            <a:r>
              <a:rPr lang="pl-PL" sz="1700" dirty="0">
                <a:solidFill>
                  <a:schemeClr val="tx2"/>
                </a:solidFill>
                <a:latin typeface="Times New Roman" pitchFamily="18" charset="0"/>
                <a:ea typeface="ＭＳ Ｐゴシック" pitchFamily="-65" charset="-128"/>
                <a:cs typeface="+mn-cs"/>
              </a:rPr>
              <a:t>multi-user interference mitigation</a:t>
            </a:r>
            <a:r>
              <a:rPr lang="en-US" sz="1700" dirty="0">
                <a:solidFill>
                  <a:schemeClr val="tx2"/>
                </a:solidFill>
                <a:latin typeface="Times New Roman" pitchFamily="18" charset="0"/>
                <a:ea typeface="ＭＳ Ｐゴシック" pitchFamily="-65" charset="-128"/>
                <a:cs typeface="+mn-cs"/>
              </a:rPr>
              <a: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[Discussion on </a:t>
            </a:r>
            <a:r>
              <a:rPr lang="pl-PL" sz="1700" dirty="0">
                <a:solidFill>
                  <a:schemeClr val="tx2"/>
                </a:solidFill>
                <a:latin typeface="Times New Roman" pitchFamily="18" charset="0"/>
                <a:ea typeface="ＭＳ Ｐゴシック" pitchFamily="-65" charset="-128"/>
                <a:cs typeface="+mn-cs"/>
              </a:rPr>
              <a:t>multi-user interference mitigation</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56406" y="610394"/>
            <a:ext cx="11580893" cy="457306"/>
          </a:xfrm>
        </p:spPr>
        <p:txBody>
          <a:bodyPr/>
          <a:lstStyle/>
          <a:p>
            <a:r>
              <a:rPr lang="pl-PL" sz="4000" dirty="0"/>
              <a:t>Variable-length preambles</a:t>
            </a:r>
            <a:endParaRPr lang="en-US" sz="3500" dirty="0">
              <a:latin typeface="Arial" charset="0"/>
            </a:endParaRPr>
          </a:p>
        </p:txBody>
      </p:sp>
      <p:sp>
        <p:nvSpPr>
          <p:cNvPr id="10243" name="Rectangle 1027"/>
          <p:cNvSpPr>
            <a:spLocks noGrp="1" noChangeArrowheads="1"/>
          </p:cNvSpPr>
          <p:nvPr>
            <p:ph type="body" idx="1"/>
          </p:nvPr>
        </p:nvSpPr>
        <p:spPr>
          <a:xfrm>
            <a:off x="508729" y="1221424"/>
            <a:ext cx="11073671" cy="5180169"/>
          </a:xfrm>
        </p:spPr>
        <p:txBody>
          <a:bodyPr>
            <a:normAutofit/>
          </a:bodyPr>
          <a:lstStyle/>
          <a:p>
            <a:pPr>
              <a:lnSpc>
                <a:spcPct val="120000"/>
              </a:lnSpc>
              <a:spcBef>
                <a:spcPts val="600"/>
              </a:spcBef>
            </a:pPr>
            <a:r>
              <a:rPr lang="pl-PL" sz="1800" dirty="0">
                <a:latin typeface="Arial" charset="0"/>
              </a:rPr>
              <a:t>Pseudo random sequences, even the selected, optimized ones, may still have quite high sidelobes. However, with STS being widely used, importance of very low-sidelobes in the initial SYNC sequence is becoming less important. </a:t>
            </a:r>
          </a:p>
          <a:p>
            <a:pPr>
              <a:lnSpc>
                <a:spcPct val="120000"/>
              </a:lnSpc>
              <a:spcBef>
                <a:spcPts val="600"/>
              </a:spcBef>
            </a:pPr>
            <a:r>
              <a:rPr lang="pl-PL" sz="1800" dirty="0">
                <a:latin typeface="Arial" charset="0"/>
              </a:rPr>
              <a:t>As such, pseudo-random sequences could be used for:</a:t>
            </a:r>
          </a:p>
          <a:p>
            <a:pPr lvl="1">
              <a:lnSpc>
                <a:spcPct val="120000"/>
              </a:lnSpc>
              <a:spcBef>
                <a:spcPts val="600"/>
              </a:spcBef>
            </a:pPr>
            <a:r>
              <a:rPr lang="pl-PL" sz="1300" dirty="0">
                <a:latin typeface="Arial" charset="0"/>
              </a:rPr>
              <a:t>initial preamble detection and carrier startup/lock and for SFD detection</a:t>
            </a:r>
          </a:p>
          <a:p>
            <a:pPr lvl="1">
              <a:lnSpc>
                <a:spcPct val="120000"/>
              </a:lnSpc>
              <a:spcBef>
                <a:spcPts val="600"/>
              </a:spcBef>
            </a:pPr>
            <a:r>
              <a:rPr lang="pl-PL" sz="1300" dirty="0">
                <a:latin typeface="Arial" charset="0"/>
              </a:rPr>
              <a:t>in non-ranging data packets. Even with sidelobes, channel estimate is sufficiently good for data demodulation</a:t>
            </a:r>
          </a:p>
          <a:p>
            <a:pPr lvl="1">
              <a:lnSpc>
                <a:spcPct val="120000"/>
              </a:lnSpc>
              <a:spcBef>
                <a:spcPts val="600"/>
              </a:spcBef>
            </a:pPr>
            <a:r>
              <a:rPr lang="pl-PL" sz="1300" dirty="0">
                <a:latin typeface="Arial" charset="0"/>
              </a:rPr>
              <a:t>applications where high </a:t>
            </a:r>
            <a:r>
              <a:rPr lang="pl-PL" sz="1200" dirty="0">
                <a:latin typeface="Arial" charset="0"/>
              </a:rPr>
              <a:t>1</a:t>
            </a:r>
            <a:r>
              <a:rPr lang="pl-PL" sz="1200" baseline="30000" dirty="0">
                <a:latin typeface="Arial" charset="0"/>
              </a:rPr>
              <a:t>st</a:t>
            </a:r>
            <a:r>
              <a:rPr lang="pl-PL" sz="1300" dirty="0">
                <a:latin typeface="Arial" charset="0"/>
              </a:rPr>
              <a:t> path sensitivity from the initial SYNC sequence is not the key requirement (or where highly sensitive </a:t>
            </a:r>
            <a:r>
              <a:rPr lang="pl-PL" sz="1200" dirty="0">
                <a:latin typeface="Arial" charset="0"/>
              </a:rPr>
              <a:t>1</a:t>
            </a:r>
            <a:r>
              <a:rPr lang="pl-PL" sz="1200" baseline="30000" dirty="0">
                <a:latin typeface="Arial" charset="0"/>
              </a:rPr>
              <a:t>st</a:t>
            </a:r>
            <a:r>
              <a:rPr lang="pl-PL" sz="1300" dirty="0">
                <a:latin typeface="Arial" charset="0"/>
              </a:rPr>
              <a:t> path detection is performed based on STS)</a:t>
            </a:r>
          </a:p>
          <a:p>
            <a:pPr lvl="1">
              <a:lnSpc>
                <a:spcPct val="120000"/>
              </a:lnSpc>
              <a:spcBef>
                <a:spcPts val="600"/>
              </a:spcBef>
            </a:pPr>
            <a:r>
              <a:rPr lang="pl-PL" sz="1300" dirty="0">
                <a:latin typeface="Arial" charset="0"/>
              </a:rPr>
              <a:t>In multi-millisecond (MMS) technique to minimize interference from other users. </a:t>
            </a:r>
          </a:p>
          <a:p>
            <a:pPr>
              <a:lnSpc>
                <a:spcPct val="120000"/>
              </a:lnSpc>
              <a:spcBef>
                <a:spcPts val="600"/>
              </a:spcBef>
            </a:pPr>
            <a:r>
              <a:rPr lang="pl-PL" sz="1800" dirty="0">
                <a:latin typeface="Arial" charset="0"/>
              </a:rPr>
              <a:t>Alternatively, they could be used as a unique packet detection sequence. </a:t>
            </a:r>
          </a:p>
          <a:p>
            <a:pPr>
              <a:lnSpc>
                <a:spcPct val="120000"/>
              </a:lnSpc>
              <a:spcBef>
                <a:spcPts val="600"/>
              </a:spcBef>
            </a:pPr>
            <a:r>
              <a:rPr lang="pl-PL" sz="1800" dirty="0">
                <a:latin typeface="Arial" charset="0"/>
              </a:rPr>
              <a:t>Such wake-up sequence would reduce the rate of false alarms, thus saving energy.</a:t>
            </a:r>
          </a:p>
          <a:p>
            <a:pPr marL="0" indent="0">
              <a:lnSpc>
                <a:spcPct val="120000"/>
              </a:lnSpc>
              <a:spcBef>
                <a:spcPts val="600"/>
              </a:spcBef>
              <a:buNone/>
            </a:pPr>
            <a:r>
              <a:rPr lang="pl-PL" sz="1800" dirty="0">
                <a:latin typeface="Arial" charset="0"/>
              </a:rPr>
              <a:t> </a:t>
            </a:r>
          </a:p>
        </p:txBody>
      </p:sp>
    </p:spTree>
    <p:extLst>
      <p:ext uri="{BB962C8B-B14F-4D97-AF65-F5344CB8AC3E}">
        <p14:creationId xmlns:p14="http://schemas.microsoft.com/office/powerpoint/2010/main" val="761242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a:t>November 2021</a:t>
            </a:r>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95991338"/>
              </p:ext>
            </p:extLst>
          </p:nvPr>
        </p:nvGraphicFramePr>
        <p:xfrm>
          <a:off x="1989800" y="908931"/>
          <a:ext cx="8282836" cy="5232760"/>
        </p:xfrm>
        <a:graphic>
          <a:graphicData uri="http://schemas.openxmlformats.org/drawingml/2006/table">
            <a:tbl>
              <a:tblPr firstRow="1" bandRow="1">
                <a:tableStyleId>{5940675A-B579-460E-94D1-54222C63F5DA}</a:tableStyleId>
              </a:tblPr>
              <a:tblGrid>
                <a:gridCol w="3912462">
                  <a:extLst>
                    <a:ext uri="{9D8B030D-6E8A-4147-A177-3AD203B41FA5}">
                      <a16:colId xmlns:a16="http://schemas.microsoft.com/office/drawing/2014/main" val="1745747388"/>
                    </a:ext>
                  </a:extLst>
                </a:gridCol>
                <a:gridCol w="4370374">
                  <a:extLst>
                    <a:ext uri="{9D8B030D-6E8A-4147-A177-3AD203B41FA5}">
                      <a16:colId xmlns:a16="http://schemas.microsoft.com/office/drawing/2014/main" val="1336621721"/>
                    </a:ext>
                  </a:extLst>
                </a:gridCol>
              </a:tblGrid>
              <a:tr h="251332">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16017004"/>
                  </a:ext>
                </a:extLst>
              </a:tr>
              <a:tr h="574046">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336347152"/>
                  </a:ext>
                </a:extLst>
              </a:tr>
              <a:tr h="37829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Methods to reduce SYNC cross-correlation during collisions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12880846"/>
                  </a:ext>
                </a:extLst>
              </a:tr>
              <a:tr h="251332">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Other coexistence improvement</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cs typeface="Times New Roman" panose="02020603050405020304" pitchFamily="18" charset="0"/>
                        </a:rPr>
                        <a:t>Fractional sub-channels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50120941"/>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29274704"/>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402719402"/>
                  </a:ext>
                </a:extLst>
              </a:tr>
              <a:tr h="251332">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Additional channels and operating frequencies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lvl="0" indent="0" algn="just" defTabSz="497799" rtl="0" eaLnBrk="1" fontAlgn="auto" latinLnBrk="0" hangingPunct="1">
                        <a:lnSpc>
                          <a:spcPct val="107000"/>
                        </a:lnSpc>
                        <a:spcBef>
                          <a:spcPts val="0"/>
                        </a:spcBef>
                        <a:spcAft>
                          <a:spcPts val="800"/>
                        </a:spcAft>
                        <a:buClrTx/>
                        <a:buSzTx/>
                        <a:buFontTx/>
                        <a:buNone/>
                        <a:tabLst/>
                        <a:defRPr/>
                      </a:pPr>
                      <a:r>
                        <a:rPr lang="en-US"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cs typeface="Times New Roman" panose="02020603050405020304" pitchFamily="18" charset="0"/>
                        </a:rPr>
                        <a:t>Fractional sub-channels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770140464"/>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13926360"/>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Reduced complexity and power consumption</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006555623"/>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409934918"/>
                  </a:ext>
                </a:extLst>
              </a:tr>
              <a:tr h="251332">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cs typeface="Times New Roman" panose="02020603050405020304" pitchFamily="18" charset="0"/>
                        </a:rPr>
                        <a:t>Reduced risk of false preamble detections with new sequences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165867"/>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8912419"/>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6344013"/>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863466228"/>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9458668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70634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Preamble interference</a:t>
            </a:r>
            <a:endParaRPr lang="en-US" sz="3500" dirty="0">
              <a:latin typeface="Arial" charset="0"/>
            </a:endParaRPr>
          </a:p>
        </p:txBody>
      </p:sp>
      <p:sp>
        <p:nvSpPr>
          <p:cNvPr id="10243" name="Rectangle 1027"/>
          <p:cNvSpPr>
            <a:spLocks noGrp="1" noChangeArrowheads="1"/>
          </p:cNvSpPr>
          <p:nvPr>
            <p:ph type="body" idx="1"/>
          </p:nvPr>
        </p:nvSpPr>
        <p:spPr>
          <a:xfrm>
            <a:off x="508729" y="1372394"/>
            <a:ext cx="11073671" cy="4952999"/>
          </a:xfrm>
        </p:spPr>
        <p:txBody>
          <a:bodyPr>
            <a:normAutofit/>
          </a:bodyPr>
          <a:lstStyle/>
          <a:p>
            <a:pPr>
              <a:lnSpc>
                <a:spcPct val="120000"/>
              </a:lnSpc>
              <a:spcBef>
                <a:spcPts val="600"/>
              </a:spcBef>
            </a:pPr>
            <a:r>
              <a:rPr lang="pl-PL" sz="1800" dirty="0">
                <a:latin typeface="Arial" charset="0"/>
              </a:rPr>
              <a:t>In 802.15.4z, there is only a limited number of defined preamble sequences and there is a significant cross-correlation between them.</a:t>
            </a:r>
          </a:p>
          <a:p>
            <a:pPr>
              <a:lnSpc>
                <a:spcPct val="120000"/>
              </a:lnSpc>
              <a:spcBef>
                <a:spcPts val="600"/>
              </a:spcBef>
            </a:pPr>
            <a:r>
              <a:rPr lang="pl-PL" sz="1800" dirty="0">
                <a:latin typeface="Arial" charset="0"/>
              </a:rPr>
              <a:t>Preamble collisions is a significant concern as the number of UWB deployments increase.</a:t>
            </a:r>
          </a:p>
          <a:p>
            <a:pPr>
              <a:lnSpc>
                <a:spcPct val="120000"/>
              </a:lnSpc>
              <a:spcBef>
                <a:spcPts val="600"/>
              </a:spcBef>
            </a:pPr>
            <a:r>
              <a:rPr lang="pl-PL" sz="1800" dirty="0">
                <a:latin typeface="Arial" charset="0"/>
              </a:rPr>
              <a:t>False preamble detection on a sidelobe from another code could lead to increased energy consumption and missing of the true preamble. </a:t>
            </a:r>
          </a:p>
          <a:p>
            <a:pPr>
              <a:lnSpc>
                <a:spcPct val="120000"/>
              </a:lnSpc>
              <a:spcBef>
                <a:spcPts val="600"/>
              </a:spcBef>
            </a:pPr>
            <a:r>
              <a:rPr lang="pl-PL" sz="1800" dirty="0">
                <a:latin typeface="Arial" charset="0"/>
              </a:rPr>
              <a:t>High cross-correlations can also inject false correlation peaks resulting in wrong distance estimate.</a:t>
            </a:r>
          </a:p>
          <a:p>
            <a:pPr>
              <a:lnSpc>
                <a:spcPct val="120000"/>
              </a:lnSpc>
              <a:spcBef>
                <a:spcPts val="600"/>
              </a:spcBef>
            </a:pPr>
            <a:r>
              <a:rPr lang="pl-PL" sz="1800" dirty="0">
                <a:latin typeface="Arial" charset="0"/>
              </a:rPr>
              <a:t>Several 802.15.4ab contributions have already </a:t>
            </a:r>
            <a:br>
              <a:rPr lang="pl-PL" sz="1800" dirty="0">
                <a:latin typeface="Arial" charset="0"/>
              </a:rPr>
            </a:br>
            <a:r>
              <a:rPr lang="pl-PL" sz="1800" dirty="0">
                <a:latin typeface="Arial" charset="0"/>
              </a:rPr>
              <a:t>discussed this issue, for example:</a:t>
            </a:r>
          </a:p>
          <a:p>
            <a:pPr marL="840699" lvl="1" indent="-342900">
              <a:lnSpc>
                <a:spcPct val="120000"/>
              </a:lnSpc>
              <a:spcBef>
                <a:spcPts val="600"/>
              </a:spcBef>
              <a:buFont typeface="+mj-lt"/>
              <a:buAutoNum type="arabicPeriod"/>
            </a:pPr>
            <a:r>
              <a:rPr lang="en-US" sz="1400" dirty="0">
                <a:latin typeface="Arial" charset="0"/>
              </a:rPr>
              <a:t>15-21-0590-00-04ab-ranging-qos</a:t>
            </a:r>
            <a:r>
              <a:rPr lang="pl-PL" sz="1400" dirty="0">
                <a:latin typeface="Arial" charset="0"/>
              </a:rPr>
              <a:t>.pptx </a:t>
            </a:r>
            <a:br>
              <a:rPr lang="pl-PL" sz="1400" dirty="0">
                <a:latin typeface="Arial" charset="0"/>
              </a:rPr>
            </a:br>
            <a:r>
              <a:rPr lang="pl-PL" sz="1400" dirty="0">
                <a:latin typeface="Arial" charset="0"/>
              </a:rPr>
              <a:t>proposed chip rate clock changing in 800ppm steps</a:t>
            </a:r>
          </a:p>
          <a:p>
            <a:pPr marL="840699" lvl="1" indent="-342900">
              <a:lnSpc>
                <a:spcPct val="120000"/>
              </a:lnSpc>
              <a:spcBef>
                <a:spcPts val="600"/>
              </a:spcBef>
              <a:buFont typeface="+mj-lt"/>
              <a:buAutoNum type="arabicPeriod"/>
            </a:pPr>
            <a:r>
              <a:rPr lang="en-US" sz="1400" dirty="0"/>
              <a:t>15-21-0377-02-04ab-preamble-codes-for-data-communications.pptx</a:t>
            </a:r>
            <a:r>
              <a:rPr lang="pl-PL" sz="1400" dirty="0"/>
              <a:t> </a:t>
            </a:r>
            <a:br>
              <a:rPr lang="pl-PL" sz="1400" dirty="0"/>
            </a:br>
            <a:r>
              <a:rPr lang="pl-PL" sz="1400" dirty="0"/>
              <a:t>proposed using longer M-sequences</a:t>
            </a:r>
            <a:endParaRPr lang="en-US" sz="1400" dirty="0">
              <a:latin typeface="Arial" charset="0"/>
            </a:endParaRPr>
          </a:p>
          <a:p>
            <a:pPr>
              <a:lnSpc>
                <a:spcPct val="120000"/>
              </a:lnSpc>
              <a:spcBef>
                <a:spcPts val="600"/>
              </a:spcBef>
            </a:pPr>
            <a:endParaRPr lang="pl-PL" sz="1800" dirty="0">
              <a:latin typeface="Arial" charset="0"/>
            </a:endParaRPr>
          </a:p>
          <a:p>
            <a:pPr>
              <a:lnSpc>
                <a:spcPct val="120000"/>
              </a:lnSpc>
              <a:spcBef>
                <a:spcPts val="600"/>
              </a:spcBef>
            </a:pPr>
            <a:endParaRPr lang="pl-PL" sz="1800" dirty="0">
              <a:latin typeface="Arial" charset="0"/>
            </a:endParaRPr>
          </a:p>
          <a:p>
            <a:pPr>
              <a:lnSpc>
                <a:spcPct val="120000"/>
              </a:lnSpc>
              <a:spcBef>
                <a:spcPts val="600"/>
              </a:spcBef>
            </a:pPr>
            <a:endParaRPr lang="en-US" sz="1600" dirty="0">
              <a:latin typeface="Arial" charset="0"/>
            </a:endParaRPr>
          </a:p>
          <a:p>
            <a:pPr>
              <a:lnSpc>
                <a:spcPct val="120000"/>
              </a:lnSpc>
              <a:spcBef>
                <a:spcPts val="600"/>
              </a:spcBef>
            </a:pPr>
            <a:endParaRPr lang="en-US" sz="1600" dirty="0">
              <a:latin typeface="Arial" charset="0"/>
            </a:endParaRPr>
          </a:p>
          <a:p>
            <a:pPr marL="0" indent="0">
              <a:lnSpc>
                <a:spcPct val="120000"/>
              </a:lnSpc>
              <a:spcBef>
                <a:spcPts val="600"/>
              </a:spcBef>
              <a:buNone/>
            </a:pPr>
            <a:endParaRPr lang="en-IE" sz="1600" dirty="0">
              <a:latin typeface="Arial" charset="0"/>
            </a:endParaRPr>
          </a:p>
        </p:txBody>
      </p:sp>
      <p:pic>
        <p:nvPicPr>
          <p:cNvPr id="4" name="Picture 3">
            <a:extLst>
              <a:ext uri="{FF2B5EF4-FFF2-40B4-BE49-F238E27FC236}">
                <a16:creationId xmlns:a16="http://schemas.microsoft.com/office/drawing/2014/main" id="{49179713-ADD1-4601-B0EE-37E98976A1C7}"/>
              </a:ext>
            </a:extLst>
          </p:cNvPr>
          <p:cNvPicPr>
            <a:picLocks noChangeAspect="1"/>
          </p:cNvPicPr>
          <p:nvPr/>
        </p:nvPicPr>
        <p:blipFill>
          <a:blip r:embed="rId3"/>
          <a:stretch>
            <a:fillRect/>
          </a:stretch>
        </p:blipFill>
        <p:spPr>
          <a:xfrm>
            <a:off x="6877399" y="3734594"/>
            <a:ext cx="4676775" cy="2546488"/>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Fractional (sub-) channels</a:t>
            </a:r>
            <a:endParaRPr lang="en-US" sz="3500" dirty="0">
              <a:latin typeface="Arial" charset="0"/>
            </a:endParaRPr>
          </a:p>
        </p:txBody>
      </p:sp>
      <p:sp>
        <p:nvSpPr>
          <p:cNvPr id="10243" name="Rectangle 1027"/>
          <p:cNvSpPr>
            <a:spLocks noGrp="1" noChangeArrowheads="1"/>
          </p:cNvSpPr>
          <p:nvPr>
            <p:ph type="body" idx="1"/>
          </p:nvPr>
        </p:nvSpPr>
        <p:spPr>
          <a:xfrm>
            <a:off x="508729" y="1221424"/>
            <a:ext cx="11073671" cy="5180169"/>
          </a:xfrm>
        </p:spPr>
        <p:txBody>
          <a:bodyPr>
            <a:normAutofit/>
          </a:bodyPr>
          <a:lstStyle/>
          <a:p>
            <a:pPr>
              <a:lnSpc>
                <a:spcPct val="120000"/>
              </a:lnSpc>
              <a:spcBef>
                <a:spcPts val="600"/>
              </a:spcBef>
            </a:pPr>
            <a:r>
              <a:rPr lang="pl-PL" sz="1800" dirty="0">
                <a:latin typeface="Arial" charset="0"/>
              </a:rPr>
              <a:t>The (1) proposal keeps the c</a:t>
            </a:r>
            <a:r>
              <a:rPr lang="en-US" sz="1800" dirty="0" err="1">
                <a:latin typeface="Arial" charset="0"/>
              </a:rPr>
              <a:t>arrier</a:t>
            </a:r>
            <a:r>
              <a:rPr lang="en-US" sz="1800" dirty="0">
                <a:latin typeface="Arial" charset="0"/>
              </a:rPr>
              <a:t> frequency untouched</a:t>
            </a:r>
            <a:r>
              <a:rPr lang="pl-PL" sz="1800" dirty="0">
                <a:latin typeface="Arial" charset="0"/>
              </a:rPr>
              <a:t>; b</a:t>
            </a:r>
            <a:r>
              <a:rPr lang="en-US" sz="1800" dirty="0" err="1">
                <a:latin typeface="Arial" charset="0"/>
              </a:rPr>
              <a:t>oth</a:t>
            </a:r>
            <a:r>
              <a:rPr lang="en-US" sz="1800" dirty="0">
                <a:latin typeface="Arial" charset="0"/>
              </a:rPr>
              <a:t> chip rate and carrier clocks </a:t>
            </a:r>
            <a:r>
              <a:rPr lang="pl-PL" sz="1800" dirty="0">
                <a:latin typeface="Arial" charset="0"/>
              </a:rPr>
              <a:t>are </a:t>
            </a:r>
            <a:r>
              <a:rPr lang="en-US" sz="1800" dirty="0">
                <a:latin typeface="Arial" charset="0"/>
              </a:rPr>
              <a:t>derived from same reference (i.e., no change compared to 15.4z)</a:t>
            </a:r>
            <a:r>
              <a:rPr lang="pl-PL" sz="1800" dirty="0">
                <a:latin typeface="Arial" charset="0"/>
              </a:rPr>
              <a:t>. That means that ratio between the carrier and chip rate clocks will be different for each „sub-channel”.</a:t>
            </a:r>
            <a:endParaRPr lang="en-US" sz="1800" dirty="0">
              <a:latin typeface="Arial" charset="0"/>
            </a:endParaRPr>
          </a:p>
          <a:p>
            <a:pPr>
              <a:lnSpc>
                <a:spcPct val="120000"/>
              </a:lnSpc>
              <a:spcBef>
                <a:spcPts val="600"/>
              </a:spcBef>
            </a:pPr>
            <a:r>
              <a:rPr lang="pl-PL" sz="1800" dirty="0">
                <a:latin typeface="Arial" charset="0"/>
              </a:rPr>
              <a:t>The cross-correlation will be reduced by different symbol drift rates. </a:t>
            </a:r>
          </a:p>
          <a:p>
            <a:pPr>
              <a:lnSpc>
                <a:spcPct val="120000"/>
              </a:lnSpc>
              <a:spcBef>
                <a:spcPts val="600"/>
              </a:spcBef>
            </a:pPr>
            <a:r>
              <a:rPr lang="pl-PL" sz="1800" dirty="0">
                <a:latin typeface="Arial" charset="0"/>
              </a:rPr>
              <a:t>However, the proposed step size of 800ppm is too small. At higher SNR, a preamble detection can be accomplished already within 2-8 symbols (~2-6µs in HPRF). In that time-frame, at 800ppm chip rate offset, the colliding preamble will shift in time by only 1.5-5ns, spreading the energy in the narrow window. Considering that the pulse width is ~3-4ns, such slow drift will still introduce high cross-correlation peak. A much higher ppm step size (at least 5-10x) would be needed, but this will reduce the number of available sub-channels.</a:t>
            </a:r>
          </a:p>
        </p:txBody>
      </p:sp>
    </p:spTree>
    <p:extLst>
      <p:ext uri="{BB962C8B-B14F-4D97-AF65-F5344CB8AC3E}">
        <p14:creationId xmlns:p14="http://schemas.microsoft.com/office/powerpoint/2010/main" val="125879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Fractional (sub-) channels</a:t>
            </a:r>
            <a:endParaRPr lang="en-US" sz="3500" dirty="0">
              <a:latin typeface="Arial" charset="0"/>
            </a:endParaRPr>
          </a:p>
        </p:txBody>
      </p:sp>
      <p:sp>
        <p:nvSpPr>
          <p:cNvPr id="10243" name="Rectangle 1027"/>
          <p:cNvSpPr>
            <a:spLocks noGrp="1" noChangeArrowheads="1"/>
          </p:cNvSpPr>
          <p:nvPr>
            <p:ph type="body" idx="1"/>
          </p:nvPr>
        </p:nvSpPr>
        <p:spPr>
          <a:xfrm>
            <a:off x="508729" y="1221424"/>
            <a:ext cx="11073671" cy="5180169"/>
          </a:xfrm>
        </p:spPr>
        <p:txBody>
          <a:bodyPr>
            <a:normAutofit/>
          </a:bodyPr>
          <a:lstStyle/>
          <a:p>
            <a:pPr>
              <a:lnSpc>
                <a:spcPct val="120000"/>
              </a:lnSpc>
              <a:spcBef>
                <a:spcPts val="600"/>
              </a:spcBef>
            </a:pPr>
            <a:r>
              <a:rPr lang="pl-PL" sz="1800" dirty="0">
                <a:latin typeface="Arial" charset="0"/>
              </a:rPr>
              <a:t> </a:t>
            </a:r>
          </a:p>
        </p:txBody>
      </p:sp>
      <p:pic>
        <p:nvPicPr>
          <p:cNvPr id="7" name="Picture 6" descr="Graphical user interface, chart, histogram&#10;&#10;Description automatically generated">
            <a:extLst>
              <a:ext uri="{FF2B5EF4-FFF2-40B4-BE49-F238E27FC236}">
                <a16:creationId xmlns:a16="http://schemas.microsoft.com/office/drawing/2014/main" id="{F22CCC7A-14F1-4482-B0BD-B48FAB632AAD}"/>
              </a:ext>
            </a:extLst>
          </p:cNvPr>
          <p:cNvPicPr>
            <a:picLocks noChangeAspect="1"/>
          </p:cNvPicPr>
          <p:nvPr/>
        </p:nvPicPr>
        <p:blipFill>
          <a:blip r:embed="rId3"/>
          <a:stretch>
            <a:fillRect/>
          </a:stretch>
        </p:blipFill>
        <p:spPr>
          <a:xfrm>
            <a:off x="533400" y="1296194"/>
            <a:ext cx="10860014" cy="4783403"/>
          </a:xfrm>
          <a:prstGeom prst="rect">
            <a:avLst/>
          </a:prstGeom>
        </p:spPr>
      </p:pic>
    </p:spTree>
    <p:extLst>
      <p:ext uri="{BB962C8B-B14F-4D97-AF65-F5344CB8AC3E}">
        <p14:creationId xmlns:p14="http://schemas.microsoft.com/office/powerpoint/2010/main" val="330782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4000" dirty="0"/>
              <a:t>Fractional (sub-) channels</a:t>
            </a:r>
            <a:endParaRPr lang="en-US" sz="3500" dirty="0">
              <a:latin typeface="Arial" charset="0"/>
            </a:endParaRPr>
          </a:p>
        </p:txBody>
      </p:sp>
      <p:sp>
        <p:nvSpPr>
          <p:cNvPr id="10243" name="Rectangle 1027"/>
          <p:cNvSpPr>
            <a:spLocks noGrp="1" noChangeArrowheads="1"/>
          </p:cNvSpPr>
          <p:nvPr>
            <p:ph type="body" idx="1"/>
          </p:nvPr>
        </p:nvSpPr>
        <p:spPr>
          <a:xfrm>
            <a:off x="508729" y="1221424"/>
            <a:ext cx="11073671" cy="5180169"/>
          </a:xfrm>
        </p:spPr>
        <p:txBody>
          <a:bodyPr>
            <a:normAutofit/>
          </a:bodyPr>
          <a:lstStyle/>
          <a:p>
            <a:pPr>
              <a:lnSpc>
                <a:spcPct val="120000"/>
              </a:lnSpc>
              <a:spcBef>
                <a:spcPts val="600"/>
              </a:spcBef>
            </a:pPr>
            <a:r>
              <a:rPr lang="pl-PL" sz="1800" dirty="0">
                <a:latin typeface="Arial" charset="0"/>
              </a:rPr>
              <a:t>Alternative methods are hereby proposed:</a:t>
            </a:r>
          </a:p>
          <a:p>
            <a:pPr lvl="1">
              <a:lnSpc>
                <a:spcPct val="120000"/>
              </a:lnSpc>
              <a:spcBef>
                <a:spcPts val="600"/>
              </a:spcBef>
            </a:pPr>
            <a:r>
              <a:rPr lang="pl-PL" sz="1300" dirty="0">
                <a:latin typeface="Arial" charset="0"/>
              </a:rPr>
              <a:t>changing both the carrier and chip rate clock (ratio between carrier and chip clocks would be constant)</a:t>
            </a:r>
          </a:p>
          <a:p>
            <a:pPr lvl="1">
              <a:lnSpc>
                <a:spcPct val="120000"/>
              </a:lnSpc>
              <a:spcBef>
                <a:spcPts val="600"/>
              </a:spcBef>
            </a:pPr>
            <a:r>
              <a:rPr lang="pl-PL" sz="1300" dirty="0">
                <a:latin typeface="Arial" charset="0"/>
              </a:rPr>
              <a:t>changing only the carrier clock, leaving the chip clock unchanged </a:t>
            </a:r>
          </a:p>
          <a:p>
            <a:pPr>
              <a:lnSpc>
                <a:spcPct val="120000"/>
              </a:lnSpc>
              <a:spcBef>
                <a:spcPts val="600"/>
              </a:spcBef>
            </a:pPr>
            <a:r>
              <a:rPr lang="pl-PL" sz="1800" dirty="0">
                <a:latin typeface="Arial" charset="0"/>
              </a:rPr>
              <a:t>With 800ppm carrier difference (compared to the receiver’s clock), the incoming pulses will change their complex phase so quickly that the energy will average to nearly zero. Example: 120ppm carrier difference causes full 360-degree signal phase rotation within 1µs.</a:t>
            </a:r>
            <a:endParaRPr lang="en-IE" sz="1600" dirty="0">
              <a:latin typeface="Arial" charset="0"/>
            </a:endParaRPr>
          </a:p>
        </p:txBody>
      </p:sp>
    </p:spTree>
    <p:extLst>
      <p:ext uri="{BB962C8B-B14F-4D97-AF65-F5344CB8AC3E}">
        <p14:creationId xmlns:p14="http://schemas.microsoft.com/office/powerpoint/2010/main" val="426003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56406" y="610394"/>
            <a:ext cx="11580893" cy="457306"/>
          </a:xfrm>
        </p:spPr>
        <p:txBody>
          <a:bodyPr/>
          <a:lstStyle/>
          <a:p>
            <a:r>
              <a:rPr lang="pl-PL" sz="4000" dirty="0"/>
              <a:t>Variable-length random preambles (VRP)</a:t>
            </a:r>
            <a:endParaRPr lang="en-US" sz="3500" dirty="0">
              <a:latin typeface="Arial" charset="0"/>
            </a:endParaRPr>
          </a:p>
        </p:txBody>
      </p:sp>
      <p:sp>
        <p:nvSpPr>
          <p:cNvPr id="10243" name="Rectangle 1027"/>
          <p:cNvSpPr>
            <a:spLocks noGrp="1" noChangeArrowheads="1"/>
          </p:cNvSpPr>
          <p:nvPr>
            <p:ph type="body" idx="1"/>
          </p:nvPr>
        </p:nvSpPr>
        <p:spPr>
          <a:xfrm>
            <a:off x="508729" y="1372394"/>
            <a:ext cx="11073671" cy="5029199"/>
          </a:xfrm>
        </p:spPr>
        <p:txBody>
          <a:bodyPr>
            <a:normAutofit/>
          </a:bodyPr>
          <a:lstStyle/>
          <a:p>
            <a:pPr>
              <a:lnSpc>
                <a:spcPct val="120000"/>
              </a:lnSpc>
              <a:spcBef>
                <a:spcPts val="600"/>
              </a:spcBef>
            </a:pPr>
            <a:r>
              <a:rPr lang="pl-PL" sz="2000" dirty="0">
                <a:latin typeface="Arial" charset="0"/>
              </a:rPr>
              <a:t>In HRP UWB startup, the SYNC sequence needs to use repetitive symbols, because the receiver does not know the exact signal arrival time and the energy of a single symbol is insufficient for detection.</a:t>
            </a:r>
            <a:endParaRPr lang="en-US" sz="2000" dirty="0">
              <a:latin typeface="Arial" charset="0"/>
            </a:endParaRPr>
          </a:p>
          <a:p>
            <a:pPr>
              <a:lnSpc>
                <a:spcPct val="120000"/>
              </a:lnSpc>
              <a:spcBef>
                <a:spcPts val="600"/>
              </a:spcBef>
            </a:pPr>
            <a:r>
              <a:rPr lang="pl-PL" sz="2000" dirty="0">
                <a:latin typeface="Arial" charset="0"/>
              </a:rPr>
              <a:t>Due to the repetitions, colliding pulses from other UWB transmitters cause correlation sidelobes peaks at fixed positions. </a:t>
            </a:r>
          </a:p>
          <a:p>
            <a:pPr>
              <a:lnSpc>
                <a:spcPct val="120000"/>
              </a:lnSpc>
              <a:spcBef>
                <a:spcPts val="600"/>
              </a:spcBef>
            </a:pPr>
            <a:r>
              <a:rPr lang="pl-PL" sz="2000" dirty="0">
                <a:latin typeface="Arial" charset="0"/>
              </a:rPr>
              <a:t>The problem can be avoided if different users used slightly different symbol lengths, </a:t>
            </a:r>
            <a:br>
              <a:rPr lang="pl-PL" sz="2000" dirty="0">
                <a:latin typeface="Arial" charset="0"/>
              </a:rPr>
            </a:br>
            <a:r>
              <a:rPr lang="pl-PL" sz="2000" dirty="0">
                <a:latin typeface="Arial" charset="0"/>
              </a:rPr>
              <a:t>for example, ..,125,126,127,128,129,130,131,132,133,...</a:t>
            </a:r>
          </a:p>
          <a:p>
            <a:pPr>
              <a:lnSpc>
                <a:spcPct val="120000"/>
              </a:lnSpc>
              <a:spcBef>
                <a:spcPts val="600"/>
              </a:spcBef>
            </a:pPr>
            <a:r>
              <a:rPr lang="pl-PL" sz="2000" dirty="0">
                <a:latin typeface="Arial" charset="0"/>
              </a:rPr>
              <a:t>The problem is, there are no known flexible-length periodic sequences with good autocorrelation properties.</a:t>
            </a:r>
          </a:p>
          <a:p>
            <a:pPr>
              <a:lnSpc>
                <a:spcPct val="120000"/>
              </a:lnSpc>
              <a:spcBef>
                <a:spcPts val="600"/>
              </a:spcBef>
            </a:pPr>
            <a:r>
              <a:rPr lang="pl-PL" sz="2000" dirty="0">
                <a:latin typeface="Arial" charset="0"/>
              </a:rPr>
              <a:t>Let’s check the </a:t>
            </a:r>
            <a:r>
              <a:rPr lang="pl-PL" sz="2000" b="1" dirty="0">
                <a:latin typeface="Arial" charset="0"/>
              </a:rPr>
              <a:t>repetitive pseudo-random symbols</a:t>
            </a:r>
          </a:p>
          <a:p>
            <a:pPr>
              <a:lnSpc>
                <a:spcPct val="120000"/>
              </a:lnSpc>
              <a:spcBef>
                <a:spcPts val="600"/>
              </a:spcBef>
            </a:pPr>
            <a:endParaRPr lang="pl-PL" sz="1800" dirty="0">
              <a:latin typeface="Arial" charset="0"/>
            </a:endParaRPr>
          </a:p>
        </p:txBody>
      </p:sp>
    </p:spTree>
    <p:extLst>
      <p:ext uri="{BB962C8B-B14F-4D97-AF65-F5344CB8AC3E}">
        <p14:creationId xmlns:p14="http://schemas.microsoft.com/office/powerpoint/2010/main" val="737614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56406" y="610394"/>
            <a:ext cx="11580893" cy="457306"/>
          </a:xfrm>
        </p:spPr>
        <p:txBody>
          <a:bodyPr/>
          <a:lstStyle/>
          <a:p>
            <a:r>
              <a:rPr lang="pl-PL" sz="4000" dirty="0"/>
              <a:t>VRP – cross-correlations</a:t>
            </a:r>
            <a:endParaRPr lang="en-US" sz="3500" dirty="0">
              <a:latin typeface="Arial" charset="0"/>
            </a:endParaRPr>
          </a:p>
        </p:txBody>
      </p:sp>
      <p:sp>
        <p:nvSpPr>
          <p:cNvPr id="10243" name="Rectangle 1027"/>
          <p:cNvSpPr>
            <a:spLocks noGrp="1" noChangeArrowheads="1"/>
          </p:cNvSpPr>
          <p:nvPr>
            <p:ph type="body" idx="1"/>
          </p:nvPr>
        </p:nvSpPr>
        <p:spPr>
          <a:xfrm>
            <a:off x="508729" y="1221424"/>
            <a:ext cx="11073671" cy="5180169"/>
          </a:xfrm>
        </p:spPr>
        <p:txBody>
          <a:bodyPr>
            <a:normAutofit/>
          </a:bodyPr>
          <a:lstStyle/>
          <a:p>
            <a:pPr>
              <a:lnSpc>
                <a:spcPct val="120000"/>
              </a:lnSpc>
              <a:spcBef>
                <a:spcPts val="600"/>
              </a:spcBef>
            </a:pPr>
            <a:r>
              <a:rPr lang="pl-PL" sz="1800" dirty="0">
                <a:latin typeface="Arial" charset="0"/>
              </a:rPr>
              <a:t>Example presents 8 symbols accumulated, but if more symbols were accumulated, cross-correlations’ relative sidelobe amplitude would drop.</a:t>
            </a:r>
          </a:p>
        </p:txBody>
      </p:sp>
      <p:pic>
        <p:nvPicPr>
          <p:cNvPr id="5" name="Picture 4" descr="Graphical user interface, chart&#10;&#10;Description automatically generated">
            <a:extLst>
              <a:ext uri="{FF2B5EF4-FFF2-40B4-BE49-F238E27FC236}">
                <a16:creationId xmlns:a16="http://schemas.microsoft.com/office/drawing/2014/main" id="{86C0D8A9-DE21-48F7-B51D-ABB2AF4AC438}"/>
              </a:ext>
            </a:extLst>
          </p:cNvPr>
          <p:cNvPicPr>
            <a:picLocks noChangeAspect="1"/>
          </p:cNvPicPr>
          <p:nvPr/>
        </p:nvPicPr>
        <p:blipFill>
          <a:blip r:embed="rId3"/>
          <a:stretch>
            <a:fillRect/>
          </a:stretch>
        </p:blipFill>
        <p:spPr>
          <a:xfrm>
            <a:off x="4540862" y="2063747"/>
            <a:ext cx="7143076" cy="4171001"/>
          </a:xfrm>
          <a:prstGeom prst="rect">
            <a:avLst/>
          </a:prstGeom>
        </p:spPr>
      </p:pic>
    </p:spTree>
    <p:extLst>
      <p:ext uri="{BB962C8B-B14F-4D97-AF65-F5344CB8AC3E}">
        <p14:creationId xmlns:p14="http://schemas.microsoft.com/office/powerpoint/2010/main" val="3928420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56406" y="610394"/>
            <a:ext cx="11580893" cy="457306"/>
          </a:xfrm>
        </p:spPr>
        <p:txBody>
          <a:bodyPr/>
          <a:lstStyle/>
          <a:p>
            <a:r>
              <a:rPr lang="pl-PL" sz="4000" dirty="0"/>
              <a:t>VRP - sidelobes</a:t>
            </a:r>
            <a:endParaRPr lang="en-US" sz="3500" dirty="0">
              <a:latin typeface="Arial" charset="0"/>
            </a:endParaRPr>
          </a:p>
        </p:txBody>
      </p:sp>
      <p:sp>
        <p:nvSpPr>
          <p:cNvPr id="10243" name="Rectangle 1027"/>
          <p:cNvSpPr>
            <a:spLocks noGrp="1" noChangeArrowheads="1"/>
          </p:cNvSpPr>
          <p:nvPr>
            <p:ph type="body" idx="1"/>
          </p:nvPr>
        </p:nvSpPr>
        <p:spPr>
          <a:xfrm>
            <a:off x="508729" y="1221424"/>
            <a:ext cx="11073671" cy="5180169"/>
          </a:xfrm>
        </p:spPr>
        <p:txBody>
          <a:bodyPr>
            <a:normAutofit/>
          </a:bodyPr>
          <a:lstStyle/>
          <a:p>
            <a:pPr>
              <a:lnSpc>
                <a:spcPct val="120000"/>
              </a:lnSpc>
              <a:spcBef>
                <a:spcPts val="600"/>
              </a:spcBef>
            </a:pPr>
            <a:r>
              <a:rPr lang="pl-PL" sz="1800" dirty="0">
                <a:latin typeface="Arial" charset="0"/>
              </a:rPr>
              <a:t>Pseudo-random sequences, especially the repeated ones, have pretty poor autocorrelation properties (high sidelobes). However, some sequences are better than others and the best sets can be selected.</a:t>
            </a:r>
          </a:p>
          <a:p>
            <a:pPr>
              <a:lnSpc>
                <a:spcPct val="120000"/>
              </a:lnSpc>
              <a:spcBef>
                <a:spcPts val="600"/>
              </a:spcBef>
            </a:pPr>
            <a:r>
              <a:rPr lang="pl-PL" sz="1800" dirty="0">
                <a:latin typeface="Arial" charset="0"/>
              </a:rPr>
              <a:t>It is possible to select sequences with relatively low sidelobes across the whole precursor area or concentrate on the immediate precursor region before the main correlation peak.</a:t>
            </a:r>
          </a:p>
          <a:p>
            <a:pPr marL="0" indent="0">
              <a:lnSpc>
                <a:spcPct val="120000"/>
              </a:lnSpc>
              <a:spcBef>
                <a:spcPts val="600"/>
              </a:spcBef>
              <a:buNone/>
            </a:pPr>
            <a:r>
              <a:rPr lang="pl-PL" sz="1800" dirty="0">
                <a:latin typeface="Arial" charset="0"/>
              </a:rPr>
              <a:t> </a:t>
            </a:r>
          </a:p>
        </p:txBody>
      </p:sp>
      <p:pic>
        <p:nvPicPr>
          <p:cNvPr id="7" name="Picture 6" descr="A picture containing graphical user interface&#10;&#10;Description automatically generated">
            <a:extLst>
              <a:ext uri="{FF2B5EF4-FFF2-40B4-BE49-F238E27FC236}">
                <a16:creationId xmlns:a16="http://schemas.microsoft.com/office/drawing/2014/main" id="{0570FA76-FC49-41AE-A281-FE1213622F0E}"/>
              </a:ext>
            </a:extLst>
          </p:cNvPr>
          <p:cNvPicPr>
            <a:picLocks noChangeAspect="1"/>
          </p:cNvPicPr>
          <p:nvPr/>
        </p:nvPicPr>
        <p:blipFill>
          <a:blip r:embed="rId3"/>
          <a:stretch>
            <a:fillRect/>
          </a:stretch>
        </p:blipFill>
        <p:spPr>
          <a:xfrm>
            <a:off x="456406" y="3051541"/>
            <a:ext cx="5410994" cy="3197653"/>
          </a:xfrm>
          <a:prstGeom prst="rect">
            <a:avLst/>
          </a:prstGeom>
        </p:spPr>
      </p:pic>
      <p:pic>
        <p:nvPicPr>
          <p:cNvPr id="9" name="Picture 8">
            <a:extLst>
              <a:ext uri="{FF2B5EF4-FFF2-40B4-BE49-F238E27FC236}">
                <a16:creationId xmlns:a16="http://schemas.microsoft.com/office/drawing/2014/main" id="{64EBF2BD-F334-4B5B-AC74-7531FCBBE4D3}"/>
              </a:ext>
            </a:extLst>
          </p:cNvPr>
          <p:cNvPicPr>
            <a:picLocks noChangeAspect="1"/>
          </p:cNvPicPr>
          <p:nvPr/>
        </p:nvPicPr>
        <p:blipFill>
          <a:blip r:embed="rId4"/>
          <a:stretch>
            <a:fillRect/>
          </a:stretch>
        </p:blipFill>
        <p:spPr>
          <a:xfrm>
            <a:off x="6171406" y="3073258"/>
            <a:ext cx="5410994" cy="3181970"/>
          </a:xfrm>
          <a:prstGeom prst="rect">
            <a:avLst/>
          </a:prstGeom>
        </p:spPr>
      </p:pic>
    </p:spTree>
    <p:extLst>
      <p:ext uri="{BB962C8B-B14F-4D97-AF65-F5344CB8AC3E}">
        <p14:creationId xmlns:p14="http://schemas.microsoft.com/office/powerpoint/2010/main" val="121633496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43D9D8EB-2177-4B2D-98E1-7834870313D4}">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1298</Words>
  <Application>Microsoft Office PowerPoint</Application>
  <PresentationFormat>Custom</PresentationFormat>
  <Paragraphs>122</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Default Design</vt:lpstr>
      <vt:lpstr>PowerPoint Presentation</vt:lpstr>
      <vt:lpstr>PowerPoint Presentation</vt:lpstr>
      <vt:lpstr>Preamble interference</vt:lpstr>
      <vt:lpstr>Fractional (sub-) channels</vt:lpstr>
      <vt:lpstr>Fractional (sub-) channels</vt:lpstr>
      <vt:lpstr>Fractional (sub-) channels</vt:lpstr>
      <vt:lpstr>Variable-length random preambles (VRP)</vt:lpstr>
      <vt:lpstr>VRP – cross-correlations</vt:lpstr>
      <vt:lpstr>VRP - sidelobes</vt:lpstr>
      <vt:lpstr>Variable-length preambles</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Jarek Niewczas</cp:lastModifiedBy>
  <cp:revision>1183</cp:revision>
  <cp:lastPrinted>2015-07-14T16:02:16Z</cp:lastPrinted>
  <dcterms:created xsi:type="dcterms:W3CDTF">2009-07-12T16:25:16Z</dcterms:created>
  <dcterms:modified xsi:type="dcterms:W3CDTF">2022-05-13T14:34:05Z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7fac8932-9891-4732-9b67-98070505e739</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