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3"/>
  </p:notesMasterIdLst>
  <p:handoutMasterIdLst>
    <p:handoutMasterId r:id="rId14"/>
  </p:handoutMasterIdLst>
  <p:sldIdLst>
    <p:sldId id="287" r:id="rId4"/>
    <p:sldId id="385" r:id="rId5"/>
    <p:sldId id="370" r:id="rId6"/>
    <p:sldId id="380" r:id="rId7"/>
    <p:sldId id="383" r:id="rId8"/>
    <p:sldId id="379" r:id="rId9"/>
    <p:sldId id="381" r:id="rId10"/>
    <p:sldId id="382" r:id="rId11"/>
    <p:sldId id="375" r:id="rId12"/>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85"/>
          </p14:sldIdLst>
        </p14:section>
        <p14:section name="Presentation" id="{423C3B5B-A901-8240-AD93-EF2BDAB31CDF}">
          <p14:sldIdLst>
            <p14:sldId id="370"/>
            <p14:sldId id="380"/>
            <p14:sldId id="383"/>
            <p14:sldId id="379"/>
            <p14:sldId id="381"/>
            <p14:sldId id="382"/>
            <p14:sldId id="375"/>
          </p14:sldIdLst>
        </p14:section>
      </p14:sectionLst>
    </p:ext>
    <p:ext uri="{EFAFB233-063F-42B5-8137-9DF3F51BA10A}">
      <p15:sldGuideLst xmlns:p15="http://schemas.microsoft.com/office/powerpoint/2012/main">
        <p15:guide id="1" orient="horz" pos="433" userDrawn="1">
          <p15:clr>
            <a:srgbClr val="A4A3A4"/>
          </p15:clr>
        </p15:guide>
        <p15:guide id="2" pos="336" userDrawn="1">
          <p15:clr>
            <a:srgbClr val="A4A3A4"/>
          </p15:clr>
        </p15:guide>
        <p15:guide id="3" orient="horz" pos="4081" userDrawn="1">
          <p15:clr>
            <a:srgbClr val="A4A3A4"/>
          </p15:clr>
        </p15:guide>
        <p15:guide id="4" pos="7296"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6215" autoAdjust="0"/>
  </p:normalViewPr>
  <p:slideViewPr>
    <p:cSldViewPr>
      <p:cViewPr varScale="1">
        <p:scale>
          <a:sx n="131" d="100"/>
          <a:sy n="131" d="100"/>
        </p:scale>
        <p:origin x="144" y="180"/>
      </p:cViewPr>
      <p:guideLst>
        <p:guide orient="horz" pos="433"/>
        <p:guide pos="336"/>
        <p:guide orient="horz" pos="4081"/>
        <p:guide pos="7296"/>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44579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2099443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752673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553533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3643827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396248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9</a:t>
            </a:fld>
            <a:endParaRPr lang="en-US" dirty="0"/>
          </a:p>
        </p:txBody>
      </p:sp>
    </p:spTree>
    <p:extLst>
      <p:ext uri="{BB962C8B-B14F-4D97-AF65-F5344CB8AC3E}">
        <p14:creationId xmlns:p14="http://schemas.microsoft.com/office/powerpoint/2010/main" val="1973632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&lt;15-22-0283-00-04ab&gt;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a:t>
            </a:r>
            <a:r>
              <a:rPr lang="pl-PL" sz="1500" dirty="0"/>
              <a:t>y</a:t>
            </a:r>
            <a:r>
              <a:rPr lang="en-US" sz="1500" dirty="0"/>
              <a:t>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pl-PL" dirty="0"/>
              <a:t>Niewczas</a:t>
            </a:r>
            <a:r>
              <a:rPr lang="en-US" dirty="0"/>
              <a:t>,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Multi-millisecond Ranging</a:t>
            </a:r>
            <a:r>
              <a:rPr lang="pl-PL" sz="1700" dirty="0">
                <a:solidFill>
                  <a:srgbClr val="FF0000"/>
                </a:solidFill>
                <a:latin typeface="Times New Roman" pitchFamily="18" charset="0"/>
                <a:ea typeface="ＭＳ Ｐゴシック" pitchFamily="-65" charset="-128"/>
                <a:cs typeface="+mn-cs"/>
              </a:rPr>
              <a:t> and Data transmission</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pl-PL" sz="1700" dirty="0">
                <a:solidFill>
                  <a:srgbClr val="FF0000"/>
                </a:solidFill>
                <a:latin typeface="Times New Roman" pitchFamily="18" charset="0"/>
                <a:ea typeface="ＭＳ Ｐゴシック" pitchFamily="-65" charset="-128"/>
                <a:cs typeface="+mn-cs"/>
              </a:rPr>
              <a:t>16</a:t>
            </a:r>
            <a:r>
              <a:rPr lang="en-US" sz="1700" dirty="0" err="1">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Ma</a:t>
            </a:r>
            <a:r>
              <a:rPr lang="pl-PL" sz="1700" dirty="0">
                <a:solidFill>
                  <a:srgbClr val="FF0000"/>
                </a:solidFill>
                <a:latin typeface="Times New Roman" pitchFamily="18" charset="0"/>
                <a:ea typeface="ＭＳ Ｐゴシック" pitchFamily="-65" charset="-128"/>
                <a:cs typeface="+mn-cs"/>
              </a:rPr>
              <a:t>y </a:t>
            </a:r>
            <a:r>
              <a:rPr lang="en-US" sz="1700" dirty="0">
                <a:solidFill>
                  <a:srgbClr val="FF0000"/>
                </a:solidFill>
                <a:latin typeface="Times New Roman" pitchFamily="18" charset="0"/>
                <a:ea typeface="ＭＳ Ｐゴシック" pitchFamily="-65" charset="-128"/>
                <a:cs typeface="+mn-cs"/>
              </a:rPr>
              <a:t>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Jarek Niewczas, Billy Verso, Carl Murray, Michael McLaughlin, Igor Dotlic, Ciaran McElroy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[Discussion on Multi-millisecond Ranging</a:t>
            </a:r>
            <a:r>
              <a:rPr lang="pl-PL" sz="1700" dirty="0">
                <a:solidFill>
                  <a:schemeClr val="tx2"/>
                </a:solidFill>
                <a:latin typeface="Times New Roman" pitchFamily="18" charset="0"/>
                <a:ea typeface="ＭＳ Ｐゴシック" pitchFamily="-65" charset="-128"/>
                <a:cs typeface="+mn-cs"/>
              </a:rPr>
              <a:t> and Data Transmission</a:t>
            </a:r>
            <a:r>
              <a:rPr lang="en-US" sz="1700" dirty="0">
                <a:solidFill>
                  <a:schemeClr val="tx2"/>
                </a:solidFill>
                <a:latin typeface="Times New Roman" pitchFamily="18" charset="0"/>
                <a:ea typeface="ＭＳ Ｐゴシック" pitchFamily="-65" charset="-128"/>
                <a:cs typeface="+mn-cs"/>
              </a:rPr>
              <a: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[Discussion on Multi-millisecond Ranging </a:t>
            </a:r>
            <a:r>
              <a:rPr lang="pl-PL" sz="1700" dirty="0">
                <a:solidFill>
                  <a:schemeClr val="tx2"/>
                </a:solidFill>
                <a:latin typeface="Times New Roman" pitchFamily="18" charset="0"/>
                <a:ea typeface="ＭＳ Ｐゴシック" pitchFamily="-65" charset="-128"/>
                <a:cs typeface="+mn-cs"/>
              </a:rPr>
              <a:t>and Data Transmission</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734708490"/>
              </p:ext>
            </p:extLst>
          </p:nvPr>
        </p:nvGraphicFramePr>
        <p:xfrm>
          <a:off x="1989800" y="908931"/>
          <a:ext cx="8282836" cy="5359634"/>
        </p:xfrm>
        <a:graphic>
          <a:graphicData uri="http://schemas.openxmlformats.org/drawingml/2006/table">
            <a:tbl>
              <a:tblPr firstRow="1" bandRow="1">
                <a:tableStyleId>{5940675A-B579-460E-94D1-54222C63F5DA}</a:tableStyleId>
              </a:tblPr>
              <a:tblGrid>
                <a:gridCol w="3912462">
                  <a:extLst>
                    <a:ext uri="{9D8B030D-6E8A-4147-A177-3AD203B41FA5}">
                      <a16:colId xmlns:a16="http://schemas.microsoft.com/office/drawing/2014/main" val="1745747388"/>
                    </a:ext>
                  </a:extLst>
                </a:gridCol>
                <a:gridCol w="4370374">
                  <a:extLst>
                    <a:ext uri="{9D8B030D-6E8A-4147-A177-3AD203B41FA5}">
                      <a16:colId xmlns:a16="http://schemas.microsoft.com/office/drawing/2014/main" val="1336621721"/>
                    </a:ext>
                  </a:extLst>
                </a:gridCol>
              </a:tblGrid>
              <a:tr h="251332">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16017004"/>
                  </a:ext>
                </a:extLst>
              </a:tr>
              <a:tr h="574046">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336347152"/>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12880846"/>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Other coexistence improvement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50120941"/>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29274704"/>
                  </a:ext>
                </a:extLst>
              </a:tr>
              <a:tr h="251332">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lvl="0" indent="0" algn="just" defTabSz="497799" rtl="0" eaLnBrk="1" fontAlgn="auto" latinLnBrk="0" hangingPunct="1">
                        <a:lnSpc>
                          <a:spcPct val="107000"/>
                        </a:lnSpc>
                        <a:spcBef>
                          <a:spcPts val="0"/>
                        </a:spcBef>
                        <a:spcAft>
                          <a:spcPts val="800"/>
                        </a:spcAft>
                        <a:buClrTx/>
                        <a:buSzTx/>
                        <a:buFontTx/>
                        <a:buNone/>
                        <a:tabLst/>
                        <a:defRPr/>
                      </a:pPr>
                      <a:r>
                        <a:rPr lang="pl-PL" altLang="zh-CN" sz="1200" b="0" dirty="0">
                          <a:effectLst/>
                          <a:latin typeface="Times New Roman" panose="02020603050405020304" pitchFamily="18" charset="0"/>
                          <a:ea typeface="Calibri" panose="020F0502020204030204" pitchFamily="34" charset="0"/>
                          <a:cs typeface="Times New Roman" panose="02020603050405020304" pitchFamily="18" charset="0"/>
                        </a:rPr>
                        <a:t>Highly reliable and sensitive multi-millisecond ranging. Long-distance data transfer.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402719402"/>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Additional channels and operating frequencies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770140464"/>
                  </a:ext>
                </a:extLst>
              </a:tr>
              <a:tr h="37829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algn="just">
                        <a:lnSpc>
                          <a:spcPct val="107000"/>
                        </a:lnSpc>
                        <a:spcBef>
                          <a:spcPts val="0"/>
                        </a:spcBef>
                        <a:spcAft>
                          <a:spcPts val="0"/>
                        </a:spcAft>
                      </a:pPr>
                      <a:r>
                        <a:rPr lang="pl-PL" altLang="zh-CN" sz="1200" b="0" dirty="0">
                          <a:effectLst/>
                          <a:latin typeface="Times New Roman" panose="02020603050405020304" pitchFamily="18" charset="0"/>
                          <a:ea typeface="Calibri" panose="020F0502020204030204" pitchFamily="34" charset="0"/>
                          <a:cs typeface="Times New Roman" panose="02020603050405020304" pitchFamily="18" charset="0"/>
                        </a:rPr>
                        <a:t>Highly reliable and sensitive multi-millisecond ranging</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13926360"/>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Reduced complexity and power consumption</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006555623"/>
                  </a:ext>
                </a:extLst>
              </a:tr>
              <a:tr h="251332">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Ranging options with or without the </a:t>
                      </a:r>
                      <a:r>
                        <a:rPr lang="en-US" sz="1200" dirty="0">
                          <a:solidFill>
                            <a:schemeClr val="tx1"/>
                          </a:solidFill>
                          <a:effectLst/>
                          <a:latin typeface="Times New Roman" panose="02020603050405020304" pitchFamily="18" charset="0"/>
                          <a:cs typeface="Times New Roman" panose="02020603050405020304" pitchFamily="18" charset="0"/>
                        </a:rPr>
                        <a:t>narrowband</a:t>
                      </a:r>
                      <a:r>
                        <a:rPr lang="pl-PL" sz="1200" dirty="0">
                          <a:solidFill>
                            <a:schemeClr val="tx1"/>
                          </a:solidFill>
                          <a:effectLst/>
                          <a:latin typeface="Times New Roman" panose="02020603050405020304" pitchFamily="18" charset="0"/>
                          <a:cs typeface="Times New Roman" panose="02020603050405020304" pitchFamily="18" charset="0"/>
                        </a:rPr>
                        <a:t>-</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assist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40993491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165867"/>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8912419"/>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6344013"/>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863466228"/>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9458668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70634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Multi-millisecond</a:t>
            </a:r>
            <a:r>
              <a:rPr lang="pl-PL" sz="4000" dirty="0"/>
              <a:t> transmission</a:t>
            </a:r>
            <a:r>
              <a:rPr lang="en-GB" sz="4000" dirty="0"/>
              <a:t> </a:t>
            </a:r>
            <a:r>
              <a:rPr lang="pl-PL" sz="4000" dirty="0"/>
              <a:t>(MMS)</a:t>
            </a:r>
            <a:endParaRPr lang="en-US" sz="3500" dirty="0">
              <a:latin typeface="Arial" charset="0"/>
            </a:endParaRPr>
          </a:p>
        </p:txBody>
      </p:sp>
      <p:sp>
        <p:nvSpPr>
          <p:cNvPr id="10243" name="Rectangle 1027"/>
          <p:cNvSpPr>
            <a:spLocks noGrp="1" noChangeArrowheads="1"/>
          </p:cNvSpPr>
          <p:nvPr>
            <p:ph type="body" idx="1"/>
          </p:nvPr>
        </p:nvSpPr>
        <p:spPr>
          <a:xfrm>
            <a:off x="508729" y="1372394"/>
            <a:ext cx="11073671" cy="4952999"/>
          </a:xfrm>
        </p:spPr>
        <p:txBody>
          <a:bodyPr>
            <a:normAutofit/>
          </a:bodyPr>
          <a:lstStyle/>
          <a:p>
            <a:pPr>
              <a:lnSpc>
                <a:spcPct val="120000"/>
              </a:lnSpc>
              <a:spcBef>
                <a:spcPts val="600"/>
              </a:spcBef>
            </a:pPr>
            <a:r>
              <a:rPr lang="en-US" sz="1800" dirty="0">
                <a:latin typeface="Arial" charset="0"/>
              </a:rPr>
              <a:t>UWB energy output is restricted by regulation to 37 nJ per millisecond per 500 MHz</a:t>
            </a:r>
          </a:p>
          <a:p>
            <a:pPr>
              <a:lnSpc>
                <a:spcPct val="120000"/>
              </a:lnSpc>
              <a:spcBef>
                <a:spcPts val="600"/>
              </a:spcBef>
            </a:pPr>
            <a:r>
              <a:rPr lang="en-US" sz="1800" dirty="0">
                <a:latin typeface="Arial" charset="0"/>
              </a:rPr>
              <a:t>This imposes limitations on </a:t>
            </a:r>
            <a:r>
              <a:rPr lang="pl-PL" sz="1800" dirty="0">
                <a:latin typeface="Arial" charset="0"/>
              </a:rPr>
              <a:t>the UWB </a:t>
            </a:r>
            <a:r>
              <a:rPr lang="en-US" sz="1800" dirty="0">
                <a:latin typeface="Arial" charset="0"/>
              </a:rPr>
              <a:t>performance.</a:t>
            </a:r>
          </a:p>
          <a:p>
            <a:pPr>
              <a:lnSpc>
                <a:spcPct val="120000"/>
              </a:lnSpc>
              <a:spcBef>
                <a:spcPts val="600"/>
              </a:spcBef>
            </a:pPr>
            <a:r>
              <a:rPr lang="en-US" sz="1800" dirty="0">
                <a:latin typeface="Arial" charset="0"/>
              </a:rPr>
              <a:t>To improve ranging performance, in 15-21-0409 and its successors, Ersen et al. proposed a multi-millisecond ranging technique </a:t>
            </a:r>
            <a:r>
              <a:rPr lang="pl-PL" sz="1800" dirty="0">
                <a:latin typeface="Arial" charset="0"/>
              </a:rPr>
              <a:t>(MMS) </a:t>
            </a:r>
            <a:r>
              <a:rPr lang="en-US" sz="1800" dirty="0">
                <a:latin typeface="Arial" charset="0"/>
              </a:rPr>
              <a:t>combining multiple 37nJ sequence fragments.</a:t>
            </a:r>
            <a:endParaRPr lang="pl-PL" sz="1800" dirty="0">
              <a:latin typeface="Arial" charset="0"/>
            </a:endParaRPr>
          </a:p>
          <a:p>
            <a:pPr>
              <a:lnSpc>
                <a:spcPct val="120000"/>
              </a:lnSpc>
              <a:spcBef>
                <a:spcPts val="600"/>
              </a:spcBef>
            </a:pPr>
            <a:endParaRPr lang="pl-PL" sz="18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marL="0" indent="0">
              <a:lnSpc>
                <a:spcPct val="120000"/>
              </a:lnSpc>
              <a:spcBef>
                <a:spcPts val="600"/>
              </a:spcBef>
              <a:buNone/>
            </a:pPr>
            <a:endParaRPr lang="en-IE" sz="1600" dirty="0">
              <a:latin typeface="Arial" charset="0"/>
            </a:endParaRPr>
          </a:p>
        </p:txBody>
      </p:sp>
      <p:pic>
        <p:nvPicPr>
          <p:cNvPr id="9" name="Picture 8">
            <a:extLst>
              <a:ext uri="{FF2B5EF4-FFF2-40B4-BE49-F238E27FC236}">
                <a16:creationId xmlns:a16="http://schemas.microsoft.com/office/drawing/2014/main" id="{BCA78B31-A2AE-41B1-AFD2-40F0FBADD34C}"/>
              </a:ext>
            </a:extLst>
          </p:cNvPr>
          <p:cNvPicPr>
            <a:picLocks noChangeAspect="1"/>
          </p:cNvPicPr>
          <p:nvPr/>
        </p:nvPicPr>
        <p:blipFill>
          <a:blip r:embed="rId3"/>
          <a:stretch>
            <a:fillRect/>
          </a:stretch>
        </p:blipFill>
        <p:spPr>
          <a:xfrm>
            <a:off x="2285206" y="4039394"/>
            <a:ext cx="7620000" cy="1719009"/>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MMS with/without other PHY-assist - 1</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5257800"/>
          </a:xfrm>
        </p:spPr>
        <p:txBody>
          <a:bodyPr>
            <a:normAutofit/>
          </a:bodyPr>
          <a:lstStyle/>
          <a:p>
            <a:pPr>
              <a:lnSpc>
                <a:spcPct val="120000"/>
              </a:lnSpc>
              <a:spcBef>
                <a:spcPts val="600"/>
              </a:spcBef>
            </a:pPr>
            <a:r>
              <a:rPr lang="pl-PL" sz="1700" dirty="0">
                <a:latin typeface="Arial" charset="0"/>
              </a:rPr>
              <a:t>Depending on the application, the technique can be used </a:t>
            </a:r>
            <a:r>
              <a:rPr lang="pl-PL" sz="1700" b="1" dirty="0">
                <a:latin typeface="Arial" charset="0"/>
              </a:rPr>
              <a:t>with or without other-PHY assist.</a:t>
            </a:r>
          </a:p>
          <a:p>
            <a:pPr>
              <a:lnSpc>
                <a:spcPct val="120000"/>
              </a:lnSpc>
              <a:spcBef>
                <a:spcPts val="600"/>
              </a:spcBef>
            </a:pPr>
            <a:r>
              <a:rPr lang="pl-PL" sz="1700" dirty="0">
                <a:latin typeface="Arial" charset="0"/>
              </a:rPr>
              <a:t>In case of high-sensitivity ranging (</a:t>
            </a:r>
            <a:r>
              <a:rPr lang="pl-PL" sz="1800" dirty="0">
                <a:latin typeface="Arial" charset="0"/>
              </a:rPr>
              <a:t>attenuated 1</a:t>
            </a:r>
            <a:r>
              <a:rPr lang="pl-PL" sz="1800" baseline="30000" dirty="0">
                <a:latin typeface="Arial" charset="0"/>
              </a:rPr>
              <a:t>st</a:t>
            </a:r>
            <a:r>
              <a:rPr lang="pl-PL" sz="1800" dirty="0">
                <a:latin typeface="Arial" charset="0"/>
              </a:rPr>
              <a:t> path)</a:t>
            </a:r>
            <a:r>
              <a:rPr lang="pl-PL" sz="1700" dirty="0">
                <a:latin typeface="Arial" charset="0"/>
              </a:rPr>
              <a:t>, several scenarios may be possible:</a:t>
            </a:r>
          </a:p>
          <a:p>
            <a:pPr marL="840699" lvl="1" indent="-342900">
              <a:lnSpc>
                <a:spcPct val="120000"/>
              </a:lnSpc>
              <a:spcBef>
                <a:spcPts val="600"/>
              </a:spcBef>
              <a:buFont typeface="+mj-lt"/>
              <a:buAutoNum type="alphaUcPeriod"/>
            </a:pPr>
            <a:r>
              <a:rPr lang="pl-PL" sz="1400" dirty="0">
                <a:latin typeface="Arial" charset="0"/>
              </a:rPr>
              <a:t>If there is presence of stronger reflections, the energy from the reflected paths can be used to start the UWB reception using standard methods. There is </a:t>
            </a:r>
            <a:r>
              <a:rPr lang="pl-PL" sz="1400" b="1" dirty="0">
                <a:latin typeface="Arial" charset="0"/>
              </a:rPr>
              <a:t>no need for additional assists</a:t>
            </a:r>
            <a:r>
              <a:rPr lang="pl-PL" sz="1400" dirty="0">
                <a:latin typeface="Arial" charset="0"/>
              </a:rPr>
              <a:t>, however, the weak 1</a:t>
            </a:r>
            <a:r>
              <a:rPr lang="pl-PL" sz="1400" baseline="30000" dirty="0">
                <a:latin typeface="Arial" charset="0"/>
              </a:rPr>
              <a:t>st</a:t>
            </a:r>
            <a:r>
              <a:rPr lang="pl-PL" sz="1400" dirty="0">
                <a:latin typeface="Arial" charset="0"/>
              </a:rPr>
              <a:t> path sensitivity could be hugely improved with the MMS technique. Accumulators from consecutive milliseconds can be combined coherently, because the stronger reflection paths will provide phase reference for alignment, even if carrier lock was not maintained during the gaps (and if TX/RX clocks drifted too far). </a:t>
            </a:r>
          </a:p>
          <a:p>
            <a:pPr marL="840699" lvl="1" indent="-342900">
              <a:lnSpc>
                <a:spcPct val="120000"/>
              </a:lnSpc>
              <a:spcBef>
                <a:spcPts val="600"/>
              </a:spcBef>
              <a:buFont typeface="+mj-lt"/>
              <a:buAutoNum type="alphaUcPeriod"/>
            </a:pPr>
            <a:r>
              <a:rPr lang="pl-PL" sz="1400" dirty="0">
                <a:latin typeface="Arial" charset="0"/>
              </a:rPr>
              <a:t>When the reflected paths are too weak to start the UWB receiver processing normally, but the UWB receiver is capable of more intensive processing. The receiver could blindly process the incoming UWB signal without knowing the CFO. An example could be a brute-force approach, with multiple parallel accumulators, each testing a different hypothetical CFO. This could allow for coherent accumulation of an UWB fragment and the accumulators from different milliseconds could be later added together. In that case there could be </a:t>
            </a:r>
            <a:r>
              <a:rPr lang="pl-PL" sz="1400" b="1" dirty="0">
                <a:latin typeface="Arial" charset="0"/>
              </a:rPr>
              <a:t>no need for additional assists. </a:t>
            </a:r>
            <a:endParaRPr lang="pl-PL" sz="1400" dirty="0">
              <a:latin typeface="Arial" charset="0"/>
            </a:endParaRPr>
          </a:p>
          <a:p>
            <a:pPr marL="840699" lvl="1" indent="-342900">
              <a:lnSpc>
                <a:spcPct val="120000"/>
              </a:lnSpc>
              <a:spcBef>
                <a:spcPts val="600"/>
              </a:spcBef>
              <a:buFont typeface="+mj-lt"/>
              <a:buAutoNum type="alphaUcPeriod"/>
            </a:pPr>
            <a:r>
              <a:rPr lang="pl-PL" sz="1400" dirty="0">
                <a:latin typeface="Arial" charset="0"/>
              </a:rPr>
              <a:t>Alternatively, in a similar situation as (B), the receiver could use</a:t>
            </a:r>
            <a:r>
              <a:rPr lang="pl-PL" sz="1400" b="1" dirty="0">
                <a:latin typeface="Arial" charset="0"/>
              </a:rPr>
              <a:t> support from other PHY </a:t>
            </a:r>
            <a:r>
              <a:rPr lang="pl-PL" sz="1400" dirty="0">
                <a:latin typeface="Arial" charset="0"/>
              </a:rPr>
              <a:t>by setting the carrier tracking algorithm with correct CFO information. This could allow for simpler coherent accumulation of each fragment, provided that the CFO estimate was sufficiently accurate. </a:t>
            </a:r>
            <a:endParaRPr lang="en-US" sz="1600" dirty="0">
              <a:latin typeface="Arial" charset="0"/>
            </a:endParaRPr>
          </a:p>
          <a:p>
            <a:pPr marL="0" indent="0">
              <a:lnSpc>
                <a:spcPct val="120000"/>
              </a:lnSpc>
              <a:spcBef>
                <a:spcPts val="600"/>
              </a:spcBef>
              <a:buNone/>
            </a:pPr>
            <a:endParaRPr lang="en-IE" sz="1600" dirty="0">
              <a:latin typeface="Arial" charset="0"/>
            </a:endParaRPr>
          </a:p>
        </p:txBody>
      </p:sp>
    </p:spTree>
    <p:extLst>
      <p:ext uri="{BB962C8B-B14F-4D97-AF65-F5344CB8AC3E}">
        <p14:creationId xmlns:p14="http://schemas.microsoft.com/office/powerpoint/2010/main" val="35328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MMS with/without other PHY-assist - 2</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buFont typeface="Arial" panose="020B0604020202020204" pitchFamily="34" charset="0"/>
              <a:buChar char="•"/>
            </a:pPr>
            <a:r>
              <a:rPr lang="pl-PL" sz="1700" dirty="0">
                <a:latin typeface="Arial" charset="0"/>
              </a:rPr>
              <a:t>Scenario (B) can benefit from various optimizations; therefore it could be implementable even in tags:</a:t>
            </a:r>
          </a:p>
          <a:p>
            <a:pPr lvl="1">
              <a:lnSpc>
                <a:spcPct val="120000"/>
              </a:lnSpc>
              <a:spcBef>
                <a:spcPts val="600"/>
              </a:spcBef>
              <a:buFont typeface="Arial" panose="020B0604020202020204" pitchFamily="34" charset="0"/>
              <a:buChar char="•"/>
            </a:pPr>
            <a:r>
              <a:rPr lang="pl-PL" sz="1200" dirty="0">
                <a:latin typeface="Arial" charset="0"/>
              </a:rPr>
              <a:t>the signal can be shorter (for example 16µs, not 128µs), which significantly reduces the number of candidate CFO’s to be processed.</a:t>
            </a:r>
          </a:p>
          <a:p>
            <a:pPr lvl="1">
              <a:lnSpc>
                <a:spcPct val="120000"/>
              </a:lnSpc>
              <a:spcBef>
                <a:spcPts val="600"/>
              </a:spcBef>
              <a:buFont typeface="Arial" panose="020B0604020202020204" pitchFamily="34" charset="0"/>
              <a:buChar char="•"/>
            </a:pPr>
            <a:r>
              <a:rPr lang="pl-PL" sz="1200" dirty="0">
                <a:latin typeface="Arial" charset="0"/>
              </a:rPr>
              <a:t>the most likely CFO estimate for a particular tag could be known based on previous transmissions. If the crystals are more stable, the potential CFO range could be hugely reduced from the dafault +-40ppm range.</a:t>
            </a:r>
          </a:p>
          <a:p>
            <a:pPr lvl="1">
              <a:lnSpc>
                <a:spcPct val="120000"/>
              </a:lnSpc>
              <a:spcBef>
                <a:spcPts val="600"/>
              </a:spcBef>
              <a:buFont typeface="Arial" panose="020B0604020202020204" pitchFamily="34" charset="0"/>
              <a:buChar char="•"/>
            </a:pPr>
            <a:r>
              <a:rPr lang="pl-PL" sz="1200" dirty="0">
                <a:latin typeface="Arial" charset="0"/>
              </a:rPr>
              <a:t>The device could buffer up the incoming samples and post-process slowly during the silence gap</a:t>
            </a:r>
          </a:p>
          <a:p>
            <a:pPr>
              <a:lnSpc>
                <a:spcPct val="120000"/>
              </a:lnSpc>
              <a:spcBef>
                <a:spcPts val="600"/>
              </a:spcBef>
              <a:buFont typeface="Arial" panose="020B0604020202020204" pitchFamily="34" charset="0"/>
              <a:buChar char="•"/>
            </a:pPr>
            <a:r>
              <a:rPr lang="pl-PL" sz="1700" dirty="0">
                <a:latin typeface="Arial" charset="0"/>
              </a:rPr>
              <a:t>In scenarios (B) and (C), since the clocks may drift unpredictably during the silence gap, subsequent MMS accumulators may need to be combined non-coherently (unless each of them contains sufficient multi-path energy to be used as phase reference). However, even non-coherent MMS combining provides pretty high gains. </a:t>
            </a:r>
          </a:p>
          <a:p>
            <a:pPr>
              <a:lnSpc>
                <a:spcPct val="120000"/>
              </a:lnSpc>
              <a:spcBef>
                <a:spcPts val="600"/>
              </a:spcBef>
              <a:buFont typeface="Arial" panose="020B0604020202020204" pitchFamily="34" charset="0"/>
              <a:buChar char="•"/>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marL="0" indent="0">
              <a:lnSpc>
                <a:spcPct val="120000"/>
              </a:lnSpc>
              <a:spcBef>
                <a:spcPts val="600"/>
              </a:spcBef>
              <a:buNone/>
            </a:pPr>
            <a:endParaRPr lang="en-IE" sz="1600" dirty="0">
              <a:latin typeface="Arial" charset="0"/>
            </a:endParaRPr>
          </a:p>
        </p:txBody>
      </p:sp>
    </p:spTree>
    <p:extLst>
      <p:ext uri="{BB962C8B-B14F-4D97-AF65-F5344CB8AC3E}">
        <p14:creationId xmlns:p14="http://schemas.microsoft.com/office/powerpoint/2010/main" val="2047346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MMS</a:t>
            </a:r>
            <a:r>
              <a:rPr lang="en-GB" sz="4000" dirty="0"/>
              <a:t> </a:t>
            </a:r>
            <a:r>
              <a:rPr lang="pl-PL" sz="4000" dirty="0"/>
              <a:t>data transmission in UWB - 1</a:t>
            </a:r>
            <a:endParaRPr lang="en-US" sz="3500" dirty="0">
              <a:latin typeface="Arial" charset="0"/>
            </a:endParaRPr>
          </a:p>
        </p:txBody>
      </p:sp>
      <p:sp>
        <p:nvSpPr>
          <p:cNvPr id="10243" name="Rectangle 1027"/>
          <p:cNvSpPr>
            <a:spLocks noGrp="1" noChangeArrowheads="1"/>
          </p:cNvSpPr>
          <p:nvPr>
            <p:ph type="body" idx="1"/>
          </p:nvPr>
        </p:nvSpPr>
        <p:spPr>
          <a:xfrm>
            <a:off x="495743" y="1224472"/>
            <a:ext cx="11073671" cy="4952999"/>
          </a:xfrm>
        </p:spPr>
        <p:txBody>
          <a:bodyPr>
            <a:normAutofit/>
          </a:bodyPr>
          <a:lstStyle/>
          <a:p>
            <a:pPr>
              <a:lnSpc>
                <a:spcPct val="120000"/>
              </a:lnSpc>
              <a:spcBef>
                <a:spcPts val="600"/>
              </a:spcBef>
            </a:pPr>
            <a:r>
              <a:rPr lang="pl-PL" sz="1800" dirty="0">
                <a:latin typeface="Arial" charset="0"/>
              </a:rPr>
              <a:t>The MMS technique can also be applied to data transmission. While the data payload can be split and sent in separate packets using 802.15.4z techniques, the MMS will offer better performance. Scenarios:</a:t>
            </a:r>
          </a:p>
          <a:p>
            <a:pPr lvl="1">
              <a:lnSpc>
                <a:spcPct val="120000"/>
              </a:lnSpc>
              <a:spcBef>
                <a:spcPts val="600"/>
              </a:spcBef>
            </a:pPr>
            <a:r>
              <a:rPr lang="pl-PL" sz="1300" dirty="0">
                <a:latin typeface="Arial" charset="0"/>
              </a:rPr>
              <a:t>data payload is too large to fit into the single UWB block (e.g. &gt;4095 bytes). </a:t>
            </a:r>
          </a:p>
          <a:p>
            <a:pPr lvl="1">
              <a:lnSpc>
                <a:spcPct val="120000"/>
              </a:lnSpc>
              <a:spcBef>
                <a:spcPts val="600"/>
              </a:spcBef>
            </a:pPr>
            <a:r>
              <a:rPr lang="pl-PL" sz="1300" dirty="0">
                <a:latin typeface="Arial" charset="0"/>
              </a:rPr>
              <a:t>the combination of payload size and the range required cannot be realized using a single 37 nJ energy budget. </a:t>
            </a:r>
          </a:p>
          <a:p>
            <a:pPr>
              <a:lnSpc>
                <a:spcPct val="120000"/>
              </a:lnSpc>
              <a:spcBef>
                <a:spcPts val="600"/>
              </a:spcBef>
            </a:pPr>
            <a:r>
              <a:rPr lang="pl-PL" sz="1800" dirty="0">
                <a:latin typeface="Arial" charset="0"/>
              </a:rPr>
              <a:t>In 802.15.4z, the energy budget is shared between the SYNC/SFD part and the PHR/DATA parts. While some re-balancing of the packet energy with different SYNC length(s) and DATA rate(s) may be possible to increase the overall range, only a relatively small improvement can be obtained this way. </a:t>
            </a:r>
          </a:p>
          <a:p>
            <a:pPr lvl="1">
              <a:lnSpc>
                <a:spcPct val="120000"/>
              </a:lnSpc>
              <a:spcBef>
                <a:spcPts val="600"/>
              </a:spcBef>
            </a:pPr>
            <a:r>
              <a:rPr lang="pl-PL" sz="1300" dirty="0">
                <a:latin typeface="Arial" charset="0"/>
              </a:rPr>
              <a:t>Assuming 30-byte payload, shorter 48-symbol SYNC and SFD8, the hypothetical new PRF128 modes could offer </a:t>
            </a:r>
            <a:r>
              <a:rPr lang="pl-PL" sz="1300" b="1" dirty="0">
                <a:latin typeface="Arial" charset="0"/>
              </a:rPr>
              <a:t>+1.3dB (3.9Mbps) </a:t>
            </a:r>
            <a:r>
              <a:rPr lang="pl-PL" sz="1300" dirty="0">
                <a:latin typeface="Arial" charset="0"/>
              </a:rPr>
              <a:t>or</a:t>
            </a:r>
            <a:r>
              <a:rPr lang="pl-PL" sz="1300" b="1" dirty="0">
                <a:latin typeface="Arial" charset="0"/>
              </a:rPr>
              <a:t> +2.1dB (1.9Mbps)</a:t>
            </a:r>
            <a:r>
              <a:rPr lang="pl-PL" sz="1300" dirty="0">
                <a:latin typeface="Arial" charset="0"/>
              </a:rPr>
              <a:t> of additional sensitivity relative to 4z’s 7.8Mbps. The 3.9Mbps at PRF256 would be also </a:t>
            </a:r>
            <a:r>
              <a:rPr lang="pl-PL" sz="1300" b="1" dirty="0">
                <a:latin typeface="Arial" charset="0"/>
              </a:rPr>
              <a:t>+2.1dBs</a:t>
            </a:r>
            <a:r>
              <a:rPr lang="pl-PL" sz="1300" dirty="0">
                <a:latin typeface="Arial" charset="0"/>
              </a:rPr>
              <a:t>.</a:t>
            </a:r>
          </a:p>
          <a:p>
            <a:pPr>
              <a:lnSpc>
                <a:spcPct val="120000"/>
              </a:lnSpc>
              <a:spcBef>
                <a:spcPts val="600"/>
              </a:spcBef>
            </a:pPr>
            <a:r>
              <a:rPr lang="pl-PL" sz="1800" dirty="0">
                <a:latin typeface="Arial" charset="0"/>
              </a:rPr>
              <a:t>With MMS, SYNC/SFD can be sent in the separate millisecond than data (data at a rate 7.8Mbps):</a:t>
            </a:r>
          </a:p>
          <a:p>
            <a:pPr lvl="1">
              <a:lnSpc>
                <a:spcPct val="120000"/>
              </a:lnSpc>
              <a:spcBef>
                <a:spcPts val="600"/>
              </a:spcBef>
            </a:pPr>
            <a:r>
              <a:rPr lang="pl-PL" sz="1300" dirty="0">
                <a:latin typeface="Arial" charset="0"/>
              </a:rPr>
              <a:t>With the same 30-byte payload in a separate fragments, sensitivity increases by </a:t>
            </a:r>
            <a:r>
              <a:rPr lang="pl-PL" sz="1300" b="1" dirty="0">
                <a:latin typeface="Arial" charset="0"/>
              </a:rPr>
              <a:t>+3.5dB </a:t>
            </a:r>
            <a:r>
              <a:rPr lang="pl-PL" sz="1300" dirty="0">
                <a:latin typeface="Arial" charset="0"/>
              </a:rPr>
              <a:t>compared to 4z’s 7.8Mbps</a:t>
            </a:r>
          </a:p>
          <a:p>
            <a:pPr lvl="1">
              <a:lnSpc>
                <a:spcPct val="120000"/>
              </a:lnSpc>
              <a:spcBef>
                <a:spcPts val="600"/>
              </a:spcBef>
            </a:pPr>
            <a:r>
              <a:rPr lang="pl-PL" sz="1300" dirty="0">
                <a:latin typeface="Arial" charset="0"/>
              </a:rPr>
              <a:t>If the 30-byte payload is sent in two fragments (2x15-bytes), sensitivity increases by </a:t>
            </a:r>
            <a:r>
              <a:rPr lang="pl-PL" sz="1300" b="1" dirty="0">
                <a:latin typeface="Arial" charset="0"/>
              </a:rPr>
              <a:t>+6.5dB </a:t>
            </a:r>
            <a:r>
              <a:rPr lang="pl-PL" sz="1300" dirty="0">
                <a:latin typeface="Arial" charset="0"/>
              </a:rPr>
              <a:t>compared to 4z’s 7.8Mbps</a:t>
            </a:r>
          </a:p>
          <a:p>
            <a:pPr>
              <a:lnSpc>
                <a:spcPct val="120000"/>
              </a:lnSpc>
              <a:spcBef>
                <a:spcPts val="600"/>
              </a:spcBef>
            </a:pPr>
            <a:r>
              <a:rPr lang="pl-PL" sz="1800" dirty="0">
                <a:latin typeface="Arial" charset="0"/>
              </a:rPr>
              <a:t>Since the SYNC does not share any energy with data,</a:t>
            </a:r>
            <a:br>
              <a:rPr lang="pl-PL" sz="1800" dirty="0">
                <a:latin typeface="Arial" charset="0"/>
              </a:rPr>
            </a:br>
            <a:r>
              <a:rPr lang="pl-PL" sz="1800" dirty="0">
                <a:latin typeface="Arial" charset="0"/>
              </a:rPr>
              <a:t>its detection performance is also significantly improved. </a:t>
            </a:r>
          </a:p>
          <a:p>
            <a:pPr marL="0" indent="0">
              <a:lnSpc>
                <a:spcPct val="120000"/>
              </a:lnSpc>
              <a:spcBef>
                <a:spcPts val="600"/>
              </a:spcBef>
              <a:buNone/>
            </a:pPr>
            <a:endParaRPr lang="pl-PL" sz="1800" dirty="0">
              <a:latin typeface="Arial" charset="0"/>
            </a:endParaRPr>
          </a:p>
          <a:p>
            <a:pPr lvl="1">
              <a:lnSpc>
                <a:spcPct val="120000"/>
              </a:lnSpc>
              <a:spcBef>
                <a:spcPts val="600"/>
              </a:spcBef>
            </a:pPr>
            <a:endParaRPr lang="pl-PL" sz="1300" dirty="0">
              <a:latin typeface="Arial" charset="0"/>
            </a:endParaRPr>
          </a:p>
          <a:p>
            <a:pPr>
              <a:lnSpc>
                <a:spcPct val="120000"/>
              </a:lnSpc>
              <a:spcBef>
                <a:spcPts val="600"/>
              </a:spcBef>
            </a:pPr>
            <a:endParaRPr lang="pl-PL" sz="1800" dirty="0">
              <a:latin typeface="Arial" charset="0"/>
            </a:endParaRPr>
          </a:p>
          <a:p>
            <a:pPr marL="62225" indent="0">
              <a:lnSpc>
                <a:spcPct val="120000"/>
              </a:lnSpc>
              <a:spcBef>
                <a:spcPts val="600"/>
              </a:spcBef>
              <a:buNone/>
            </a:pPr>
            <a:endParaRPr lang="pl-PL" sz="1800" dirty="0">
              <a:latin typeface="Arial" charset="0"/>
            </a:endParaRPr>
          </a:p>
          <a:p>
            <a:pPr marL="497799" lvl="1" indent="0">
              <a:lnSpc>
                <a:spcPct val="120000"/>
              </a:lnSpc>
              <a:spcBef>
                <a:spcPts val="600"/>
              </a:spcBef>
              <a:buNone/>
            </a:pPr>
            <a:endParaRPr lang="pl-PL" sz="1300" dirty="0">
              <a:latin typeface="Arial" charset="0"/>
            </a:endParaRPr>
          </a:p>
          <a:p>
            <a:pPr lvl="1">
              <a:lnSpc>
                <a:spcPct val="120000"/>
              </a:lnSpc>
              <a:spcBef>
                <a:spcPts val="600"/>
              </a:spcBef>
            </a:pPr>
            <a:endParaRPr lang="en-US" sz="13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marL="0" indent="0">
              <a:lnSpc>
                <a:spcPct val="120000"/>
              </a:lnSpc>
              <a:spcBef>
                <a:spcPts val="600"/>
              </a:spcBef>
              <a:buNone/>
            </a:pPr>
            <a:endParaRPr lang="en-IE" sz="1600" dirty="0">
              <a:latin typeface="Arial" charset="0"/>
            </a:endParaRPr>
          </a:p>
        </p:txBody>
      </p:sp>
      <p:pic>
        <p:nvPicPr>
          <p:cNvPr id="5" name="Picture 4" descr="Diagram&#10;&#10;Description automatically generated">
            <a:extLst>
              <a:ext uri="{FF2B5EF4-FFF2-40B4-BE49-F238E27FC236}">
                <a16:creationId xmlns:a16="http://schemas.microsoft.com/office/drawing/2014/main" id="{383AFBC7-D23D-4C70-A259-384E1A671891}"/>
              </a:ext>
            </a:extLst>
          </p:cNvPr>
          <p:cNvPicPr>
            <a:picLocks noChangeAspect="1"/>
          </p:cNvPicPr>
          <p:nvPr/>
        </p:nvPicPr>
        <p:blipFill>
          <a:blip r:embed="rId3"/>
          <a:stretch>
            <a:fillRect/>
          </a:stretch>
        </p:blipFill>
        <p:spPr>
          <a:xfrm>
            <a:off x="7771606" y="5410994"/>
            <a:ext cx="3123407" cy="961605"/>
          </a:xfrm>
          <a:prstGeom prst="rect">
            <a:avLst/>
          </a:prstGeom>
        </p:spPr>
      </p:pic>
    </p:spTree>
    <p:extLst>
      <p:ext uri="{BB962C8B-B14F-4D97-AF65-F5344CB8AC3E}">
        <p14:creationId xmlns:p14="http://schemas.microsoft.com/office/powerpoint/2010/main" val="222745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MMS</a:t>
            </a:r>
            <a:r>
              <a:rPr lang="en-GB" sz="4000" dirty="0"/>
              <a:t> </a:t>
            </a:r>
            <a:r>
              <a:rPr lang="pl-PL" sz="4000" dirty="0"/>
              <a:t>data transmission in UWB - 2</a:t>
            </a:r>
            <a:endParaRPr lang="en-US" sz="3500" dirty="0">
              <a:latin typeface="Arial" charset="0"/>
            </a:endParaRPr>
          </a:p>
        </p:txBody>
      </p:sp>
      <p:sp>
        <p:nvSpPr>
          <p:cNvPr id="10243" name="Rectangle 1027"/>
          <p:cNvSpPr>
            <a:spLocks noGrp="1" noChangeArrowheads="1"/>
          </p:cNvSpPr>
          <p:nvPr>
            <p:ph type="body" idx="1"/>
          </p:nvPr>
        </p:nvSpPr>
        <p:spPr>
          <a:xfrm>
            <a:off x="506347" y="1236664"/>
            <a:ext cx="11073671" cy="4952999"/>
          </a:xfrm>
        </p:spPr>
        <p:txBody>
          <a:bodyPr>
            <a:normAutofit/>
          </a:bodyPr>
          <a:lstStyle/>
          <a:p>
            <a:pPr>
              <a:lnSpc>
                <a:spcPct val="120000"/>
              </a:lnSpc>
              <a:spcBef>
                <a:spcPts val="600"/>
              </a:spcBef>
            </a:pPr>
            <a:r>
              <a:rPr lang="pl-PL" sz="1800" dirty="0">
                <a:latin typeface="Arial" charset="0"/>
              </a:rPr>
              <a:t>The UWB receiver would be started and prepared for data during the 1</a:t>
            </a:r>
            <a:r>
              <a:rPr lang="pl-PL" sz="1800" baseline="30000" dirty="0">
                <a:latin typeface="Arial" charset="0"/>
              </a:rPr>
              <a:t>st</a:t>
            </a:r>
            <a:r>
              <a:rPr lang="pl-PL" sz="1800" dirty="0">
                <a:latin typeface="Arial" charset="0"/>
              </a:rPr>
              <a:t> fragment (SYNC/SFD). That includes CFO estimation and the channel measurements (for data demodulation).</a:t>
            </a:r>
          </a:p>
          <a:p>
            <a:pPr>
              <a:lnSpc>
                <a:spcPct val="120000"/>
              </a:lnSpc>
              <a:spcBef>
                <a:spcPts val="600"/>
              </a:spcBef>
            </a:pPr>
            <a:r>
              <a:rPr lang="pl-PL" sz="1800" dirty="0">
                <a:latin typeface="Arial" charset="0"/>
              </a:rPr>
              <a:t>The SFD identifies the signal arrival time within 1-symbol. After the SYNC has been processed, the receiver expects data in the next fragment. </a:t>
            </a:r>
          </a:p>
          <a:p>
            <a:pPr>
              <a:lnSpc>
                <a:spcPct val="120000"/>
              </a:lnSpc>
              <a:spcBef>
                <a:spcPts val="600"/>
              </a:spcBef>
            </a:pPr>
            <a:r>
              <a:rPr lang="pl-PL" sz="1800" dirty="0">
                <a:latin typeface="Arial" charset="0"/>
              </a:rPr>
              <a:t>At walking speeds and considering the wavelength, the channel change between millisecond fragments will be insignificant (including relative phase differences between multi-paths), therefore the channel state information obtained during the SYNC could be used for data demodulation. However, the timing drift (due to CFO and length of the gap) will need to be compensated for.  </a:t>
            </a:r>
          </a:p>
          <a:p>
            <a:pPr>
              <a:lnSpc>
                <a:spcPct val="120000"/>
              </a:lnSpc>
              <a:spcBef>
                <a:spcPts val="600"/>
              </a:spcBef>
            </a:pPr>
            <a:r>
              <a:rPr lang="pl-PL" sz="1800" dirty="0">
                <a:latin typeface="Arial" charset="0"/>
              </a:rPr>
              <a:t>The complex phase of the data signal in the next DATA fragment wil change due to insufficient CFO estimation accuracy and/or clock instabilities. To rapidly align the receiver phase before demodulation, DATA fragments should start </a:t>
            </a:r>
            <a:br>
              <a:rPr lang="pl-PL" sz="1800" dirty="0">
                <a:latin typeface="Arial" charset="0"/>
              </a:rPr>
            </a:br>
            <a:r>
              <a:rPr lang="pl-PL" sz="1800" dirty="0">
                <a:latin typeface="Arial" charset="0"/>
              </a:rPr>
              <a:t>with a short pilot sequence. </a:t>
            </a:r>
          </a:p>
          <a:p>
            <a:pPr lvl="1">
              <a:lnSpc>
                <a:spcPct val="120000"/>
              </a:lnSpc>
              <a:spcBef>
                <a:spcPts val="600"/>
              </a:spcBef>
            </a:pPr>
            <a:endParaRPr lang="pl-PL" sz="1300" dirty="0">
              <a:latin typeface="Arial" charset="0"/>
            </a:endParaRPr>
          </a:p>
          <a:p>
            <a:pPr lvl="1">
              <a:lnSpc>
                <a:spcPct val="120000"/>
              </a:lnSpc>
              <a:spcBef>
                <a:spcPts val="600"/>
              </a:spcBef>
            </a:pPr>
            <a:endParaRPr lang="pl-PL" sz="1300" dirty="0">
              <a:latin typeface="Arial" charset="0"/>
            </a:endParaRPr>
          </a:p>
          <a:p>
            <a:pPr>
              <a:lnSpc>
                <a:spcPct val="120000"/>
              </a:lnSpc>
              <a:spcBef>
                <a:spcPts val="600"/>
              </a:spcBef>
            </a:pPr>
            <a:endParaRPr lang="pl-PL" sz="1800" dirty="0">
              <a:latin typeface="Arial" charset="0"/>
            </a:endParaRPr>
          </a:p>
          <a:p>
            <a:pPr marL="62225" indent="0">
              <a:lnSpc>
                <a:spcPct val="120000"/>
              </a:lnSpc>
              <a:spcBef>
                <a:spcPts val="600"/>
              </a:spcBef>
              <a:buNone/>
            </a:pPr>
            <a:endParaRPr lang="pl-PL" sz="1800" dirty="0">
              <a:latin typeface="Arial" charset="0"/>
            </a:endParaRPr>
          </a:p>
          <a:p>
            <a:pPr marL="497799" lvl="1" indent="0">
              <a:lnSpc>
                <a:spcPct val="120000"/>
              </a:lnSpc>
              <a:spcBef>
                <a:spcPts val="600"/>
              </a:spcBef>
              <a:buNone/>
            </a:pPr>
            <a:endParaRPr lang="pl-PL" sz="1300" dirty="0">
              <a:latin typeface="Arial" charset="0"/>
            </a:endParaRPr>
          </a:p>
          <a:p>
            <a:pPr lvl="1">
              <a:lnSpc>
                <a:spcPct val="120000"/>
              </a:lnSpc>
              <a:spcBef>
                <a:spcPts val="600"/>
              </a:spcBef>
            </a:pPr>
            <a:endParaRPr lang="en-US" sz="13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marL="0" indent="0">
              <a:lnSpc>
                <a:spcPct val="120000"/>
              </a:lnSpc>
              <a:spcBef>
                <a:spcPts val="600"/>
              </a:spcBef>
              <a:buNone/>
            </a:pPr>
            <a:endParaRPr lang="en-IE" sz="1600" dirty="0">
              <a:latin typeface="Arial" charset="0"/>
            </a:endParaRPr>
          </a:p>
        </p:txBody>
      </p:sp>
      <p:pic>
        <p:nvPicPr>
          <p:cNvPr id="3" name="Picture 2" descr="Diagram&#10;&#10;Description automatically generated">
            <a:extLst>
              <a:ext uri="{FF2B5EF4-FFF2-40B4-BE49-F238E27FC236}">
                <a16:creationId xmlns:a16="http://schemas.microsoft.com/office/drawing/2014/main" id="{4298BEF2-EC47-4943-95A2-72AE7380D7EB}"/>
              </a:ext>
            </a:extLst>
          </p:cNvPr>
          <p:cNvPicPr>
            <a:picLocks noChangeAspect="1"/>
          </p:cNvPicPr>
          <p:nvPr/>
        </p:nvPicPr>
        <p:blipFill>
          <a:blip r:embed="rId3"/>
          <a:stretch>
            <a:fillRect/>
          </a:stretch>
        </p:blipFill>
        <p:spPr>
          <a:xfrm>
            <a:off x="8076406" y="5212236"/>
            <a:ext cx="2667924" cy="821375"/>
          </a:xfrm>
          <a:prstGeom prst="rect">
            <a:avLst/>
          </a:prstGeom>
        </p:spPr>
      </p:pic>
    </p:spTree>
    <p:extLst>
      <p:ext uri="{BB962C8B-B14F-4D97-AF65-F5344CB8AC3E}">
        <p14:creationId xmlns:p14="http://schemas.microsoft.com/office/powerpoint/2010/main" val="1482930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MMS</a:t>
            </a:r>
            <a:r>
              <a:rPr lang="en-GB" sz="4000" dirty="0"/>
              <a:t> </a:t>
            </a:r>
            <a:r>
              <a:rPr lang="pl-PL" sz="4000" dirty="0"/>
              <a:t>data transmission in UWB - 3</a:t>
            </a:r>
            <a:endParaRPr lang="en-US" sz="3500" dirty="0">
              <a:latin typeface="Arial" charset="0"/>
            </a:endParaRPr>
          </a:p>
        </p:txBody>
      </p:sp>
      <p:sp>
        <p:nvSpPr>
          <p:cNvPr id="10243" name="Rectangle 1027"/>
          <p:cNvSpPr>
            <a:spLocks noGrp="1" noChangeArrowheads="1"/>
          </p:cNvSpPr>
          <p:nvPr>
            <p:ph type="body" idx="1"/>
          </p:nvPr>
        </p:nvSpPr>
        <p:spPr>
          <a:xfrm>
            <a:off x="506347" y="1236664"/>
            <a:ext cx="11073671" cy="4952999"/>
          </a:xfrm>
        </p:spPr>
        <p:txBody>
          <a:bodyPr>
            <a:normAutofit/>
          </a:bodyPr>
          <a:lstStyle/>
          <a:p>
            <a:pPr>
              <a:lnSpc>
                <a:spcPct val="120000"/>
              </a:lnSpc>
              <a:spcBef>
                <a:spcPts val="600"/>
              </a:spcBef>
            </a:pPr>
            <a:r>
              <a:rPr lang="pl-PL" sz="1800" dirty="0">
                <a:latin typeface="Arial" charset="0"/>
              </a:rPr>
              <a:t>The receiver needs to be configured for such MMS packets with some information:</a:t>
            </a:r>
          </a:p>
          <a:p>
            <a:pPr lvl="1">
              <a:lnSpc>
                <a:spcPct val="120000"/>
              </a:lnSpc>
              <a:spcBef>
                <a:spcPts val="600"/>
              </a:spcBef>
            </a:pPr>
            <a:r>
              <a:rPr lang="pl-PL" sz="1300" dirty="0">
                <a:latin typeface="Arial" charset="0"/>
              </a:rPr>
              <a:t>length of the gap</a:t>
            </a:r>
          </a:p>
          <a:p>
            <a:pPr lvl="1">
              <a:lnSpc>
                <a:spcPct val="120000"/>
              </a:lnSpc>
              <a:spcBef>
                <a:spcPts val="600"/>
              </a:spcBef>
            </a:pPr>
            <a:r>
              <a:rPr lang="pl-PL" sz="1300" dirty="0">
                <a:latin typeface="Arial" charset="0"/>
              </a:rPr>
              <a:t>payload length and the number of fragments </a:t>
            </a:r>
          </a:p>
          <a:p>
            <a:pPr>
              <a:lnSpc>
                <a:spcPct val="120000"/>
              </a:lnSpc>
              <a:spcBef>
                <a:spcPts val="600"/>
              </a:spcBef>
            </a:pPr>
            <a:r>
              <a:rPr lang="pl-PL" sz="1800" dirty="0">
                <a:latin typeface="Arial" charset="0"/>
              </a:rPr>
              <a:t>The configuration could be:</a:t>
            </a:r>
          </a:p>
          <a:p>
            <a:pPr lvl="1">
              <a:lnSpc>
                <a:spcPct val="120000"/>
              </a:lnSpc>
              <a:spcBef>
                <a:spcPts val="600"/>
              </a:spcBef>
            </a:pPr>
            <a:r>
              <a:rPr lang="pl-PL" sz="1300" dirty="0">
                <a:latin typeface="Arial" charset="0"/>
              </a:rPr>
              <a:t>signalled ahead in previous UWB packets or via other PHY</a:t>
            </a:r>
          </a:p>
          <a:p>
            <a:pPr lvl="1">
              <a:lnSpc>
                <a:spcPct val="120000"/>
              </a:lnSpc>
              <a:spcBef>
                <a:spcPts val="600"/>
              </a:spcBef>
            </a:pPr>
            <a:r>
              <a:rPr lang="pl-PL" sz="1300" dirty="0">
                <a:latin typeface="Arial" charset="0"/>
              </a:rPr>
              <a:t>in PHR-like sequence attached at the end of the 1</a:t>
            </a:r>
            <a:r>
              <a:rPr lang="pl-PL" sz="1200" baseline="30000" dirty="0">
                <a:latin typeface="Arial" charset="0"/>
              </a:rPr>
              <a:t>st</a:t>
            </a:r>
            <a:r>
              <a:rPr lang="pl-PL" sz="1300" dirty="0">
                <a:latin typeface="Arial" charset="0"/>
              </a:rPr>
              <a:t> (SYNC) fragment and/or additionally in PHR field before each new data fragment</a:t>
            </a:r>
          </a:p>
          <a:p>
            <a:pPr>
              <a:lnSpc>
                <a:spcPct val="120000"/>
              </a:lnSpc>
              <a:spcBef>
                <a:spcPts val="600"/>
              </a:spcBef>
            </a:pPr>
            <a:endParaRPr lang="pl-PL" sz="1800" dirty="0">
              <a:latin typeface="Arial" charset="0"/>
            </a:endParaRPr>
          </a:p>
          <a:p>
            <a:pPr lvl="1">
              <a:lnSpc>
                <a:spcPct val="120000"/>
              </a:lnSpc>
              <a:spcBef>
                <a:spcPts val="600"/>
              </a:spcBef>
            </a:pPr>
            <a:endParaRPr lang="pl-PL" sz="1300" dirty="0">
              <a:latin typeface="Arial" charset="0"/>
            </a:endParaRPr>
          </a:p>
          <a:p>
            <a:pPr lvl="1">
              <a:lnSpc>
                <a:spcPct val="120000"/>
              </a:lnSpc>
              <a:spcBef>
                <a:spcPts val="600"/>
              </a:spcBef>
            </a:pPr>
            <a:endParaRPr lang="pl-PL" sz="1300" dirty="0">
              <a:latin typeface="Arial" charset="0"/>
            </a:endParaRPr>
          </a:p>
          <a:p>
            <a:pPr>
              <a:lnSpc>
                <a:spcPct val="120000"/>
              </a:lnSpc>
              <a:spcBef>
                <a:spcPts val="600"/>
              </a:spcBef>
            </a:pPr>
            <a:endParaRPr lang="pl-PL" sz="1800" dirty="0">
              <a:latin typeface="Arial" charset="0"/>
            </a:endParaRPr>
          </a:p>
          <a:p>
            <a:pPr marL="62225" indent="0">
              <a:lnSpc>
                <a:spcPct val="120000"/>
              </a:lnSpc>
              <a:spcBef>
                <a:spcPts val="600"/>
              </a:spcBef>
              <a:buNone/>
            </a:pPr>
            <a:endParaRPr lang="pl-PL" sz="1800" dirty="0">
              <a:latin typeface="Arial" charset="0"/>
            </a:endParaRPr>
          </a:p>
          <a:p>
            <a:pPr marL="497799" lvl="1" indent="0">
              <a:lnSpc>
                <a:spcPct val="120000"/>
              </a:lnSpc>
              <a:spcBef>
                <a:spcPts val="600"/>
              </a:spcBef>
              <a:buNone/>
            </a:pPr>
            <a:endParaRPr lang="pl-PL" sz="1300" dirty="0">
              <a:latin typeface="Arial" charset="0"/>
            </a:endParaRPr>
          </a:p>
          <a:p>
            <a:pPr lvl="1">
              <a:lnSpc>
                <a:spcPct val="120000"/>
              </a:lnSpc>
              <a:spcBef>
                <a:spcPts val="600"/>
              </a:spcBef>
            </a:pPr>
            <a:endParaRPr lang="en-US" sz="13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marL="0" indent="0">
              <a:lnSpc>
                <a:spcPct val="120000"/>
              </a:lnSpc>
              <a:spcBef>
                <a:spcPts val="600"/>
              </a:spcBef>
              <a:buNone/>
            </a:pPr>
            <a:endParaRPr lang="en-IE" sz="1600" dirty="0">
              <a:latin typeface="Arial" charset="0"/>
            </a:endParaRPr>
          </a:p>
        </p:txBody>
      </p:sp>
    </p:spTree>
    <p:extLst>
      <p:ext uri="{BB962C8B-B14F-4D97-AF65-F5344CB8AC3E}">
        <p14:creationId xmlns:p14="http://schemas.microsoft.com/office/powerpoint/2010/main" val="260053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4800600"/>
          </a:xfrm>
        </p:spPr>
        <p:txBody>
          <a:bodyPr>
            <a:normAutofit/>
          </a:bodyPr>
          <a:lstStyle/>
          <a:p>
            <a:endParaRPr lang="en-US" sz="2000" dirty="0">
              <a:latin typeface="Arial" charset="0"/>
            </a:endParaRPr>
          </a:p>
          <a:p>
            <a:r>
              <a:rPr lang="en-US" sz="2000" dirty="0">
                <a:latin typeface="Arial" charset="0"/>
              </a:rPr>
              <a:t>The </a:t>
            </a:r>
            <a:r>
              <a:rPr lang="pl-PL" sz="2000" dirty="0">
                <a:latin typeface="Arial" charset="0"/>
              </a:rPr>
              <a:t>multi-millisecond (MMS) </a:t>
            </a:r>
            <a:r>
              <a:rPr lang="en-US" sz="2000" dirty="0">
                <a:latin typeface="Arial" charset="0"/>
              </a:rPr>
              <a:t>UWB </a:t>
            </a:r>
            <a:r>
              <a:rPr lang="pl-PL" sz="2000" dirty="0">
                <a:latin typeface="Arial" charset="0"/>
              </a:rPr>
              <a:t>techniques could be implemented with or without </a:t>
            </a:r>
            <a:br>
              <a:rPr lang="pl-PL" sz="2000" dirty="0">
                <a:latin typeface="Arial" charset="0"/>
              </a:rPr>
            </a:br>
            <a:r>
              <a:rPr lang="pl-PL" sz="2000" dirty="0">
                <a:latin typeface="Arial" charset="0"/>
              </a:rPr>
              <a:t>other-PHY assist.</a:t>
            </a:r>
          </a:p>
          <a:p>
            <a:endParaRPr lang="en-US" sz="2000" dirty="0">
              <a:latin typeface="Arial" charset="0"/>
            </a:endParaRPr>
          </a:p>
          <a:p>
            <a:r>
              <a:rPr lang="pl-PL" sz="2000" dirty="0">
                <a:latin typeface="Arial" charset="0"/>
              </a:rPr>
              <a:t>The MMS could be applied to both ranging and data for increased sensitivity.</a:t>
            </a:r>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Tree>
    <p:extLst>
      <p:ext uri="{BB962C8B-B14F-4D97-AF65-F5344CB8AC3E}">
        <p14:creationId xmlns:p14="http://schemas.microsoft.com/office/powerpoint/2010/main" val="30321756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CC080BE2-C5EC-4E32-9883-253EDD22C8C5}">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1610</Words>
  <Application>Microsoft Office PowerPoint</Application>
  <PresentationFormat>Custom</PresentationFormat>
  <Paragraphs>151</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Default Design</vt:lpstr>
      <vt:lpstr>PowerPoint Presentation</vt:lpstr>
      <vt:lpstr>PowerPoint Presentation</vt:lpstr>
      <vt:lpstr>Multi-millisecond transmission (MMS)</vt:lpstr>
      <vt:lpstr>MMS with/without other PHY-assist - 1</vt:lpstr>
      <vt:lpstr>MMS with/without other PHY-assist - 2</vt:lpstr>
      <vt:lpstr>MMS data transmission in UWB - 1</vt:lpstr>
      <vt:lpstr>MMS data transmission in UWB - 2</vt:lpstr>
      <vt:lpstr>MMS data transmission in UWB - 3</vt:lpstr>
      <vt:lpstr>Conclusion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Jarek Niewczas</cp:lastModifiedBy>
  <cp:revision>1181</cp:revision>
  <cp:lastPrinted>2015-07-14T16:02:16Z</cp:lastPrinted>
  <dcterms:created xsi:type="dcterms:W3CDTF">2009-07-12T16:25:16Z</dcterms:created>
  <dcterms:modified xsi:type="dcterms:W3CDTF">2022-05-13T14:31:17Z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fd2ecbf9-f917-4c4b-8646-17fd236f5528</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