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3"/>
  </p:sldMasterIdLst>
  <p:notesMasterIdLst>
    <p:notesMasterId r:id="rId18"/>
  </p:notesMasterIdLst>
  <p:handoutMasterIdLst>
    <p:handoutMasterId r:id="rId19"/>
  </p:handoutMasterIdLst>
  <p:sldIdLst>
    <p:sldId id="363" r:id="rId4"/>
    <p:sldId id="364" r:id="rId5"/>
    <p:sldId id="365" r:id="rId6"/>
    <p:sldId id="378" r:id="rId7"/>
    <p:sldId id="366" r:id="rId8"/>
    <p:sldId id="368" r:id="rId9"/>
    <p:sldId id="370" r:id="rId10"/>
    <p:sldId id="374" r:id="rId11"/>
    <p:sldId id="371" r:id="rId12"/>
    <p:sldId id="367" r:id="rId13"/>
    <p:sldId id="375" r:id="rId14"/>
    <p:sldId id="373" r:id="rId15"/>
    <p:sldId id="376" r:id="rId16"/>
    <p:sldId id="377" r:id="rId17"/>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67" autoAdjust="0"/>
    <p:restoredTop sz="94646" autoAdjust="0"/>
  </p:normalViewPr>
  <p:slideViewPr>
    <p:cSldViewPr>
      <p:cViewPr varScale="1">
        <p:scale>
          <a:sx n="98" d="100"/>
          <a:sy n="98" d="100"/>
        </p:scale>
        <p:origin x="960"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4" d="100"/>
          <a:sy n="94" d="100"/>
        </p:scale>
        <p:origin x="2190"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1.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0FF8045-4D21-4369-A095-7519958A7CAC}"/>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83015EF-2609-4A88-A302-9111A6ED29E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64A8954B-09EE-4C84-9C81-7EA6A417A7B1}" type="datetimeFigureOut">
              <a:rPr lang="en-US" smtClean="0"/>
              <a:t>5/16/2022</a:t>
            </a:fld>
            <a:endParaRPr lang="en-US"/>
          </a:p>
        </p:txBody>
      </p:sp>
      <p:sp>
        <p:nvSpPr>
          <p:cNvPr id="4" name="Footer Placeholder 3">
            <a:extLst>
              <a:ext uri="{FF2B5EF4-FFF2-40B4-BE49-F238E27FC236}">
                <a16:creationId xmlns:a16="http://schemas.microsoft.com/office/drawing/2014/main" id="{8941396E-6AA2-417F-8215-3A090F20FD3F}"/>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3911D16-5407-4F3D-80B4-659F9212243A}"/>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360CC0BC-0C5A-4472-A0EA-1B2C3BD10A46}" type="slidenum">
              <a:rPr lang="en-US" smtClean="0"/>
              <a:t>‹#›</a:t>
            </a:fld>
            <a:endParaRPr lang="en-US"/>
          </a:p>
        </p:txBody>
      </p:sp>
    </p:spTree>
    <p:extLst>
      <p:ext uri="{BB962C8B-B14F-4D97-AF65-F5344CB8AC3E}">
        <p14:creationId xmlns:p14="http://schemas.microsoft.com/office/powerpoint/2010/main" val="22601816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10</a:t>
            </a:fld>
            <a:endParaRPr lang="en-US" altLang="en-US"/>
          </a:p>
        </p:txBody>
      </p:sp>
    </p:spTree>
    <p:extLst>
      <p:ext uri="{BB962C8B-B14F-4D97-AF65-F5344CB8AC3E}">
        <p14:creationId xmlns:p14="http://schemas.microsoft.com/office/powerpoint/2010/main" val="19397733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11</a:t>
            </a:fld>
            <a:endParaRPr lang="en-US" altLang="en-US"/>
          </a:p>
        </p:txBody>
      </p:sp>
    </p:spTree>
    <p:extLst>
      <p:ext uri="{BB962C8B-B14F-4D97-AF65-F5344CB8AC3E}">
        <p14:creationId xmlns:p14="http://schemas.microsoft.com/office/powerpoint/2010/main" val="1673344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12</a:t>
            </a:fld>
            <a:endParaRPr lang="en-US" altLang="en-US"/>
          </a:p>
        </p:txBody>
      </p:sp>
    </p:spTree>
    <p:extLst>
      <p:ext uri="{BB962C8B-B14F-4D97-AF65-F5344CB8AC3E}">
        <p14:creationId xmlns:p14="http://schemas.microsoft.com/office/powerpoint/2010/main" val="34781515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13</a:t>
            </a:fld>
            <a:endParaRPr lang="en-US" altLang="en-US"/>
          </a:p>
        </p:txBody>
      </p:sp>
    </p:spTree>
    <p:extLst>
      <p:ext uri="{BB962C8B-B14F-4D97-AF65-F5344CB8AC3E}">
        <p14:creationId xmlns:p14="http://schemas.microsoft.com/office/powerpoint/2010/main" val="16853784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14</a:t>
            </a:fld>
            <a:endParaRPr lang="en-US" altLang="en-US"/>
          </a:p>
        </p:txBody>
      </p:sp>
    </p:spTree>
    <p:extLst>
      <p:ext uri="{BB962C8B-B14F-4D97-AF65-F5344CB8AC3E}">
        <p14:creationId xmlns:p14="http://schemas.microsoft.com/office/powerpoint/2010/main" val="461138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a:t>
            </a:fld>
            <a:endParaRPr lang="en-US" altLang="en-US"/>
          </a:p>
        </p:txBody>
      </p:sp>
    </p:spTree>
    <p:extLst>
      <p:ext uri="{BB962C8B-B14F-4D97-AF65-F5344CB8AC3E}">
        <p14:creationId xmlns:p14="http://schemas.microsoft.com/office/powerpoint/2010/main" val="4266129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3</a:t>
            </a:fld>
            <a:endParaRPr lang="en-US" altLang="en-US"/>
          </a:p>
        </p:txBody>
      </p:sp>
    </p:spTree>
    <p:extLst>
      <p:ext uri="{BB962C8B-B14F-4D97-AF65-F5344CB8AC3E}">
        <p14:creationId xmlns:p14="http://schemas.microsoft.com/office/powerpoint/2010/main" val="765285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4</a:t>
            </a:fld>
            <a:endParaRPr lang="en-US" altLang="en-US"/>
          </a:p>
        </p:txBody>
      </p:sp>
    </p:spTree>
    <p:extLst>
      <p:ext uri="{BB962C8B-B14F-4D97-AF65-F5344CB8AC3E}">
        <p14:creationId xmlns:p14="http://schemas.microsoft.com/office/powerpoint/2010/main" val="2353181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5</a:t>
            </a:fld>
            <a:endParaRPr lang="en-US" altLang="en-US"/>
          </a:p>
        </p:txBody>
      </p:sp>
    </p:spTree>
    <p:extLst>
      <p:ext uri="{BB962C8B-B14F-4D97-AF65-F5344CB8AC3E}">
        <p14:creationId xmlns:p14="http://schemas.microsoft.com/office/powerpoint/2010/main" val="11270653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6</a:t>
            </a:fld>
            <a:endParaRPr lang="en-US" altLang="en-US"/>
          </a:p>
        </p:txBody>
      </p:sp>
    </p:spTree>
    <p:extLst>
      <p:ext uri="{BB962C8B-B14F-4D97-AF65-F5344CB8AC3E}">
        <p14:creationId xmlns:p14="http://schemas.microsoft.com/office/powerpoint/2010/main" val="424415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7</a:t>
            </a:fld>
            <a:endParaRPr lang="en-US" altLang="en-US"/>
          </a:p>
        </p:txBody>
      </p:sp>
    </p:spTree>
    <p:extLst>
      <p:ext uri="{BB962C8B-B14F-4D97-AF65-F5344CB8AC3E}">
        <p14:creationId xmlns:p14="http://schemas.microsoft.com/office/powerpoint/2010/main" val="4043613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8</a:t>
            </a:fld>
            <a:endParaRPr lang="en-US" altLang="en-US"/>
          </a:p>
        </p:txBody>
      </p:sp>
    </p:spTree>
    <p:extLst>
      <p:ext uri="{BB962C8B-B14F-4D97-AF65-F5344CB8AC3E}">
        <p14:creationId xmlns:p14="http://schemas.microsoft.com/office/powerpoint/2010/main" val="4258719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9</a:t>
            </a:fld>
            <a:endParaRPr lang="en-US" altLang="en-US"/>
          </a:p>
        </p:txBody>
      </p:sp>
    </p:spTree>
    <p:extLst>
      <p:ext uri="{BB962C8B-B14F-4D97-AF65-F5344CB8AC3E}">
        <p14:creationId xmlns:p14="http://schemas.microsoft.com/office/powerpoint/2010/main" val="487522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GB" dirty="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xfrm>
            <a:off x="4211638" y="6554788"/>
            <a:ext cx="792410" cy="239712"/>
          </a:xfrm>
          <a:prstGeom prst="rect">
            <a:avLst/>
          </a:prstGeom>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xfrm>
            <a:off x="4211638" y="6554788"/>
            <a:ext cx="864418" cy="239712"/>
          </a:xfrm>
          <a:prstGeom prst="rect">
            <a:avLst/>
          </a:prstGeom>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52794-47E3-51FF-5E60-DDF382DC2E71}"/>
              </a:ext>
            </a:extLst>
          </p:cNvPr>
          <p:cNvSpPr>
            <a:spLocks noGrp="1"/>
          </p:cNvSpPr>
          <p:nvPr>
            <p:ph type="title"/>
          </p:nvPr>
        </p:nvSpPr>
        <p:spPr/>
        <p:txBody>
          <a:bodyPr/>
          <a:lstStyle/>
          <a:p>
            <a:r>
              <a:rPr lang="en-US"/>
              <a:t>Click to edit Master title style</a:t>
            </a:r>
            <a:endParaRPr lang="en-IE"/>
          </a:p>
        </p:txBody>
      </p:sp>
      <p:sp>
        <p:nvSpPr>
          <p:cNvPr id="3" name="Slide Number Placeholder 2">
            <a:extLst>
              <a:ext uri="{FF2B5EF4-FFF2-40B4-BE49-F238E27FC236}">
                <a16:creationId xmlns:a16="http://schemas.microsoft.com/office/drawing/2014/main" id="{8C0F41C7-6836-3B04-E02D-9D7F0790D200}"/>
              </a:ext>
            </a:extLst>
          </p:cNvPr>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173374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xfrm>
            <a:off x="4211638" y="6554788"/>
            <a:ext cx="792410" cy="239712"/>
          </a:xfrm>
          <a:prstGeom prst="rect">
            <a:avLst/>
          </a:prstGeom>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GB" dirty="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xfrm>
            <a:off x="4211638" y="6554788"/>
            <a:ext cx="792410" cy="239712"/>
          </a:xfrm>
          <a:prstGeom prst="rect">
            <a:avLst/>
          </a:prstGeom>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dirty="0"/>
              <a:t>Click to edit Master title style</a:t>
            </a:r>
            <a:endParaRPr lang="en-US" dirty="0"/>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4" y="6538913"/>
            <a:ext cx="831081" cy="382587"/>
          </a:xfrm>
          <a:prstGeom prst="rect">
            <a:avLst/>
          </a:prstGeom>
        </p:spPr>
        <p:txBody>
          <a:bodyPr/>
          <a:lstStyle>
            <a:lvl1pPr>
              <a:defRPr/>
            </a:lvl1pPr>
          </a:lstStyle>
          <a:p>
            <a:pPr>
              <a:defRPr/>
            </a:pPr>
            <a:r>
              <a:rPr lang="en-US" altLang="en-US" dirty="0"/>
              <a:t>Slide</a:t>
            </a:r>
            <a:fld id="{0F04E8E9-279B-42CA-B6E8-61A287E0027B}" type="slidenum">
              <a:rPr lang="en-US" altLang="en-US" smtClean="0"/>
              <a:pPr>
                <a:defRPr/>
              </a:pPr>
              <a:t>‹#›</a:t>
            </a:fld>
            <a:endParaRPr lang="en-US" altLang="en-US" dirty="0"/>
          </a:p>
        </p:txBody>
      </p:sp>
      <p:sp>
        <p:nvSpPr>
          <p:cNvPr id="4" name="Title 3">
            <a:extLst>
              <a:ext uri="{FF2B5EF4-FFF2-40B4-BE49-F238E27FC236}">
                <a16:creationId xmlns:a16="http://schemas.microsoft.com/office/drawing/2014/main" id="{8EF814BA-08C8-9339-2CAA-DDBABF524453}"/>
              </a:ext>
            </a:extLst>
          </p:cNvPr>
          <p:cNvSpPr>
            <a:spLocks noGrp="1"/>
          </p:cNvSpPr>
          <p:nvPr>
            <p:ph type="title"/>
          </p:nvPr>
        </p:nvSpPr>
        <p:spPr/>
        <p:txBody>
          <a:bodyPr/>
          <a:lstStyle/>
          <a:p>
            <a:r>
              <a:rPr lang="en-US"/>
              <a:t>Click to edit Master title style</a:t>
            </a:r>
            <a:endParaRPr lang="en-IE"/>
          </a:p>
        </p:txBody>
      </p:sp>
    </p:spTree>
    <p:extLst>
      <p:ext uri="{BB962C8B-B14F-4D97-AF65-F5344CB8AC3E}">
        <p14:creationId xmlns:p14="http://schemas.microsoft.com/office/powerpoint/2010/main" val="3814343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xfrm>
            <a:off x="4211638" y="6554788"/>
            <a:ext cx="792410" cy="239712"/>
          </a:xfrm>
          <a:prstGeom prst="rect">
            <a:avLst/>
          </a:prstGeom>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15-22-0282-00-04ab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32040" y="6478588"/>
            <a:ext cx="3723010" cy="279180"/>
          </a:xfrm>
          <a:prstGeom prst="rect">
            <a:avLst/>
          </a:prstGeom>
          <a:noFill/>
          <a:ln>
            <a:noFill/>
          </a:ln>
          <a:effectLst/>
        </p:spPr>
        <p:txBody>
          <a:bodyPr wrap="squar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Chitao Goe, Michael McLaughlin, et al. (Qorvo)</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4" name="Title Placeholder 3">
            <a:extLst>
              <a:ext uri="{FF2B5EF4-FFF2-40B4-BE49-F238E27FC236}">
                <a16:creationId xmlns:a16="http://schemas.microsoft.com/office/drawing/2014/main" id="{77AE1909-1965-4FAB-BBFF-F040D83C6551}"/>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5" name="Slide Number Placeholder 4">
            <a:extLst>
              <a:ext uri="{FF2B5EF4-FFF2-40B4-BE49-F238E27FC236}">
                <a16:creationId xmlns:a16="http://schemas.microsoft.com/office/drawing/2014/main" id="{A55F39DC-74CE-4C60-B9CF-854975AF3F8F}"/>
              </a:ext>
            </a:extLst>
          </p:cNvPr>
          <p:cNvSpPr>
            <a:spLocks noGrp="1"/>
          </p:cNvSpPr>
          <p:nvPr>
            <p:ph type="sldNum" sz="quarter" idx="4"/>
          </p:nvPr>
        </p:nvSpPr>
        <p:spPr>
          <a:xfrm>
            <a:off x="2817621" y="6465419"/>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8" r:id="rId4"/>
    <p:sldLayoutId id="2147483820" r:id="rId5"/>
    <p:sldLayoutId id="2147483821" r:id="rId6"/>
    <p:sldLayoutId id="2147483822" r:id="rId7"/>
    <p:sldLayoutId id="2147483827" r:id="rId8"/>
    <p:sldLayoutId id="2147483823" r:id="rId9"/>
    <p:sldLayoutId id="2147483824" r:id="rId10"/>
    <p:sldLayoutId id="2147483825" r:id="rId11"/>
    <p:sldLayoutId id="2147483826" r:id="rId12"/>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4.xml"/><Relationship Id="rId1" Type="http://schemas.openxmlformats.org/officeDocument/2006/relationships/slideLayout" Target="../slideLayouts/slideLayout8.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8.xml"/><Relationship Id="rId5" Type="http://schemas.openxmlformats.org/officeDocument/2006/relationships/image" Target="../media/image3.jpe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image" Target="../media/image4.jpeg"/><Relationship Id="rId7"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8.xml"/><Relationship Id="rId5" Type="http://schemas.openxmlformats.org/officeDocument/2006/relationships/image" Target="../media/image4.jpe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16:creationId xmlns:a16="http://schemas.microsoft.com/office/drawing/2014/main" id="{770E94DC-E76A-4A13-9024-1B69A48B9478}"/>
              </a:ext>
            </a:extLst>
          </p:cNvPr>
          <p:cNvSpPr>
            <a:spLocks noChangeArrowheads="1"/>
          </p:cNvSpPr>
          <p:nvPr/>
        </p:nvSpPr>
        <p:spPr bwMode="auto">
          <a:xfrm>
            <a:off x="251520" y="762000"/>
            <a:ext cx="8640960" cy="4824014"/>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a:t>
            </a:r>
            <a:r>
              <a:rPr lang="en-US" altLang="en-US" sz="1600" dirty="0">
                <a:solidFill>
                  <a:srgbClr val="FF0000"/>
                </a:solidFill>
                <a:latin typeface="Times New Roman" panose="02020603050405020304" pitchFamily="18" charset="0"/>
              </a:rPr>
              <a:t>The Advantages of UWB Wakeup</a:t>
            </a:r>
            <a:r>
              <a:rPr lang="en-US" altLang="en-US" sz="1600" b="1" dirty="0">
                <a:latin typeface="Times New Roman" panose="02020603050405020304" pitchFamily="18" charset="0"/>
              </a:rPr>
              <a:t>]</a:t>
            </a:r>
            <a:endParaRPr lang="en-US" altLang="en-US" sz="1600" dirty="0">
              <a:latin typeface="Times New Roman" panose="02020603050405020304" pitchFamily="18" charset="0"/>
            </a:endParaRP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solidFill>
                  <a:srgbClr val="FF0000"/>
                </a:solidFill>
                <a:latin typeface="Times New Roman" panose="02020603050405020304" pitchFamily="18" charset="0"/>
              </a:rPr>
              <a:t>16th May 2022</a:t>
            </a:r>
            <a:r>
              <a:rPr lang="en-US" altLang="en-US" sz="1600" b="1" dirty="0">
                <a:latin typeface="Times New Roman" panose="02020603050405020304" pitchFamily="18" charset="0"/>
              </a:rPr>
              <a:t>]</a:t>
            </a:r>
            <a:endParaRPr lang="en-US" altLang="en-US" sz="1600" dirty="0">
              <a:latin typeface="Times New Roman" panose="02020603050405020304" pitchFamily="18" charset="0"/>
            </a:endParaRPr>
          </a:p>
          <a:p>
            <a:r>
              <a:rPr lang="en-US" altLang="en-US" sz="1600" b="1" dirty="0">
                <a:latin typeface="Times New Roman" panose="02020603050405020304" pitchFamily="18" charset="0"/>
              </a:rPr>
              <a:t>Source:</a:t>
            </a:r>
            <a:r>
              <a:rPr lang="en-US" altLang="en-US" sz="1600" dirty="0">
                <a:latin typeface="Times New Roman" panose="02020603050405020304" pitchFamily="18" charset="0"/>
              </a:rPr>
              <a:t> 	[</a:t>
            </a:r>
            <a:r>
              <a:rPr lang="en-US" altLang="en-US" sz="1600" dirty="0">
                <a:solidFill>
                  <a:srgbClr val="FF0000"/>
                </a:solidFill>
                <a:latin typeface="Times New Roman" panose="02020603050405020304" pitchFamily="18" charset="0"/>
              </a:rPr>
              <a:t>Chitao Goe, Michael Mc Laughlin, Billy Verso, Carl Murray</a:t>
            </a:r>
            <a:r>
              <a:rPr lang="en-US" altLang="en-US" sz="1600" dirty="0">
                <a:latin typeface="Times New Roman" panose="02020603050405020304" pitchFamily="18" charset="0"/>
              </a:rPr>
              <a:t>] Affiliation [</a:t>
            </a:r>
            <a:r>
              <a:rPr lang="en-US" altLang="en-US" sz="1600" dirty="0">
                <a:solidFill>
                  <a:srgbClr val="FF0000"/>
                </a:solidFill>
                <a:latin typeface="Times New Roman" panose="02020603050405020304" pitchFamily="18" charset="0"/>
              </a:rPr>
              <a:t>Qorvo</a:t>
            </a:r>
            <a:r>
              <a:rPr lang="en-US" altLang="en-US" sz="1600" dirty="0">
                <a:latin typeface="Times New Roman" panose="02020603050405020304" pitchFamily="18" charset="0"/>
              </a:rPr>
              <a:t>]</a:t>
            </a:r>
          </a:p>
          <a:p>
            <a:endParaRPr lang="en-US" altLang="en-US" sz="1600" b="1"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Abstract: </a:t>
            </a:r>
            <a:r>
              <a:rPr lang="en-US" sz="1600" dirty="0">
                <a:latin typeface="Times New Roman" panose="02020603050405020304" pitchFamily="18" charset="0"/>
              </a:rPr>
              <a:t>​[Input to the technical requirements discussion for the 4ab project]</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[Highlight the advantages of UWB wakeup radio over NB solutions]</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6F85A47-8450-2C0E-3F51-CAF58B1C56AA}"/>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10</a:t>
            </a:fld>
            <a:endParaRPr lang="en-US" altLang="en-US" dirty="0"/>
          </a:p>
        </p:txBody>
      </p:sp>
      <p:sp>
        <p:nvSpPr>
          <p:cNvPr id="3" name="Title 1">
            <a:extLst>
              <a:ext uri="{FF2B5EF4-FFF2-40B4-BE49-F238E27FC236}">
                <a16:creationId xmlns:a16="http://schemas.microsoft.com/office/drawing/2014/main" id="{8F059638-1C27-2C8F-22FE-6CD1D6D73546}"/>
              </a:ext>
            </a:extLst>
          </p:cNvPr>
          <p:cNvSpPr txBox="1">
            <a:spLocks/>
          </p:cNvSpPr>
          <p:nvPr/>
        </p:nvSpPr>
        <p:spPr>
          <a:xfrm>
            <a:off x="711213" y="620688"/>
            <a:ext cx="7774081" cy="754063"/>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GB" sz="3200" kern="0" dirty="0">
                <a:latin typeface="Times New Roman" panose="02020603050405020304" pitchFamily="18" charset="0"/>
                <a:cs typeface="Times New Roman" panose="02020603050405020304" pitchFamily="18" charset="0"/>
              </a:rPr>
              <a:t>Review on BLE and UWB LP-WUR </a:t>
            </a:r>
            <a:endParaRPr lang="en-US" sz="3200" kern="0" dirty="0">
              <a:latin typeface="Times New Roman" panose="02020603050405020304" pitchFamily="18" charset="0"/>
              <a:cs typeface="Times New Roman" panose="02020603050405020304" pitchFamily="18" charset="0"/>
            </a:endParaRPr>
          </a:p>
        </p:txBody>
      </p:sp>
      <p:graphicFrame>
        <p:nvGraphicFramePr>
          <p:cNvPr id="4" name="Table 4">
            <a:extLst>
              <a:ext uri="{FF2B5EF4-FFF2-40B4-BE49-F238E27FC236}">
                <a16:creationId xmlns:a16="http://schemas.microsoft.com/office/drawing/2014/main" id="{53AF199A-6270-8437-D471-D76A8DCA46FC}"/>
              </a:ext>
            </a:extLst>
          </p:cNvPr>
          <p:cNvGraphicFramePr>
            <a:graphicFrameLocks noGrp="1"/>
          </p:cNvGraphicFramePr>
          <p:nvPr>
            <p:extLst>
              <p:ext uri="{D42A27DB-BD31-4B8C-83A1-F6EECF244321}">
                <p14:modId xmlns:p14="http://schemas.microsoft.com/office/powerpoint/2010/main" val="3653798530"/>
              </p:ext>
            </p:extLst>
          </p:nvPr>
        </p:nvGraphicFramePr>
        <p:xfrm>
          <a:off x="348523" y="1196752"/>
          <a:ext cx="8568950" cy="2585720"/>
        </p:xfrm>
        <a:graphic>
          <a:graphicData uri="http://schemas.openxmlformats.org/drawingml/2006/table">
            <a:tbl>
              <a:tblPr firstRow="1" bandRow="1">
                <a:tableStyleId>{5C22544A-7EE6-4342-B048-85BDC9FD1C3A}</a:tableStyleId>
              </a:tblPr>
              <a:tblGrid>
                <a:gridCol w="1703197">
                  <a:extLst>
                    <a:ext uri="{9D8B030D-6E8A-4147-A177-3AD203B41FA5}">
                      <a16:colId xmlns:a16="http://schemas.microsoft.com/office/drawing/2014/main" val="3945238007"/>
                    </a:ext>
                  </a:extLst>
                </a:gridCol>
                <a:gridCol w="1008112">
                  <a:extLst>
                    <a:ext uri="{9D8B030D-6E8A-4147-A177-3AD203B41FA5}">
                      <a16:colId xmlns:a16="http://schemas.microsoft.com/office/drawing/2014/main" val="3113675490"/>
                    </a:ext>
                  </a:extLst>
                </a:gridCol>
                <a:gridCol w="1224136">
                  <a:extLst>
                    <a:ext uri="{9D8B030D-6E8A-4147-A177-3AD203B41FA5}">
                      <a16:colId xmlns:a16="http://schemas.microsoft.com/office/drawing/2014/main" val="1742911915"/>
                    </a:ext>
                  </a:extLst>
                </a:gridCol>
                <a:gridCol w="1268630">
                  <a:extLst>
                    <a:ext uri="{9D8B030D-6E8A-4147-A177-3AD203B41FA5}">
                      <a16:colId xmlns:a16="http://schemas.microsoft.com/office/drawing/2014/main" val="820397126"/>
                    </a:ext>
                  </a:extLst>
                </a:gridCol>
                <a:gridCol w="819602">
                  <a:extLst>
                    <a:ext uri="{9D8B030D-6E8A-4147-A177-3AD203B41FA5}">
                      <a16:colId xmlns:a16="http://schemas.microsoft.com/office/drawing/2014/main" val="990267717"/>
                    </a:ext>
                  </a:extLst>
                </a:gridCol>
                <a:gridCol w="1700678">
                  <a:extLst>
                    <a:ext uri="{9D8B030D-6E8A-4147-A177-3AD203B41FA5}">
                      <a16:colId xmlns:a16="http://schemas.microsoft.com/office/drawing/2014/main" val="4082498392"/>
                    </a:ext>
                  </a:extLst>
                </a:gridCol>
                <a:gridCol w="844595">
                  <a:extLst>
                    <a:ext uri="{9D8B030D-6E8A-4147-A177-3AD203B41FA5}">
                      <a16:colId xmlns:a16="http://schemas.microsoft.com/office/drawing/2014/main" val="1734243699"/>
                    </a:ext>
                  </a:extLst>
                </a:gridCol>
              </a:tblGrid>
              <a:tr h="370840">
                <a:tc>
                  <a:txBody>
                    <a:bodyPr/>
                    <a:lstStyle/>
                    <a:p>
                      <a:r>
                        <a:rPr lang="en-IE" sz="1400" dirty="0">
                          <a:latin typeface="Times New Roman" panose="02020603050405020304" pitchFamily="18" charset="0"/>
                          <a:cs typeface="Times New Roman" panose="02020603050405020304" pitchFamily="18" charset="0"/>
                        </a:rPr>
                        <a:t>Publications</a:t>
                      </a:r>
                    </a:p>
                  </a:txBody>
                  <a:tcPr>
                    <a:lnB w="12700" cap="flat" cmpd="sng" algn="ctr">
                      <a:solidFill>
                        <a:schemeClr val="tx1"/>
                      </a:solidFill>
                      <a:prstDash val="solid"/>
                      <a:round/>
                      <a:headEnd type="none" w="med" len="med"/>
                      <a:tailEnd type="none" w="med" len="med"/>
                    </a:lnB>
                  </a:tcPr>
                </a:tc>
                <a:tc>
                  <a:txBody>
                    <a:bodyPr/>
                    <a:lstStyle/>
                    <a:p>
                      <a:r>
                        <a:rPr lang="en-IE" sz="1400" dirty="0">
                          <a:latin typeface="Times New Roman" panose="02020603050405020304" pitchFamily="18" charset="0"/>
                          <a:cs typeface="Times New Roman" panose="02020603050405020304" pitchFamily="18" charset="0"/>
                        </a:rPr>
                        <a:t>Sensitivity</a:t>
                      </a:r>
                    </a:p>
                    <a:p>
                      <a:r>
                        <a:rPr lang="en-IE" sz="1400" dirty="0">
                          <a:latin typeface="Times New Roman" panose="02020603050405020304" pitchFamily="18" charset="0"/>
                          <a:cs typeface="Times New Roman" panose="02020603050405020304" pitchFamily="18" charset="0"/>
                        </a:rPr>
                        <a:t>(dBm)</a:t>
                      </a:r>
                    </a:p>
                  </a:txBody>
                  <a:tcPr>
                    <a:lnB w="12700" cap="flat" cmpd="sng" algn="ctr">
                      <a:solidFill>
                        <a:schemeClr val="tx1"/>
                      </a:solidFill>
                      <a:prstDash val="solid"/>
                      <a:round/>
                      <a:headEnd type="none" w="med" len="med"/>
                      <a:tailEnd type="none" w="med" len="med"/>
                    </a:lnB>
                  </a:tcPr>
                </a:tc>
                <a:tc>
                  <a:txBody>
                    <a:bodyPr/>
                    <a:lstStyle/>
                    <a:p>
                      <a:r>
                        <a:rPr lang="en-IE" sz="1400" dirty="0">
                          <a:latin typeface="Times New Roman" panose="02020603050405020304" pitchFamily="18" charset="0"/>
                          <a:cs typeface="Times New Roman" panose="02020603050405020304" pitchFamily="18" charset="0"/>
                        </a:rPr>
                        <a:t>Link Margin</a:t>
                      </a:r>
                      <a:endParaRPr lang="en-IE" sz="1400" baseline="30000" dirty="0">
                        <a:latin typeface="Times New Roman" panose="02020603050405020304" pitchFamily="18" charset="0"/>
                        <a:cs typeface="Times New Roman" panose="02020603050405020304" pitchFamily="18" charset="0"/>
                      </a:endParaRPr>
                    </a:p>
                    <a:p>
                      <a:r>
                        <a:rPr lang="en-IE" sz="1400" dirty="0">
                          <a:latin typeface="Times New Roman" panose="02020603050405020304" pitchFamily="18" charset="0"/>
                          <a:cs typeface="Times New Roman" panose="02020603050405020304" pitchFamily="18" charset="0"/>
                        </a:rPr>
                        <a:t>(dB)</a:t>
                      </a:r>
                    </a:p>
                  </a:txBody>
                  <a:tcPr>
                    <a:lnB w="12700" cap="flat" cmpd="sng" algn="ctr">
                      <a:solidFill>
                        <a:schemeClr val="tx1"/>
                      </a:solidFill>
                      <a:prstDash val="solid"/>
                      <a:round/>
                      <a:headEnd type="none" w="med" len="med"/>
                      <a:tailEnd type="none" w="med" len="med"/>
                    </a:lnB>
                  </a:tcPr>
                </a:tc>
                <a:tc>
                  <a:txBody>
                    <a:bodyPr/>
                    <a:lstStyle/>
                    <a:p>
                      <a:r>
                        <a:rPr lang="en-IE" sz="1400" dirty="0">
                          <a:latin typeface="Times New Roman" panose="02020603050405020304" pitchFamily="18" charset="0"/>
                          <a:cs typeface="Times New Roman" panose="02020603050405020304" pitchFamily="18" charset="0"/>
                        </a:rPr>
                        <a:t>Power</a:t>
                      </a:r>
                      <a:endParaRPr lang="en-IE" sz="1400" baseline="30000" dirty="0">
                        <a:latin typeface="Times New Roman" panose="02020603050405020304" pitchFamily="18" charset="0"/>
                        <a:cs typeface="Times New Roman" panose="02020603050405020304" pitchFamily="18" charset="0"/>
                      </a:endParaRPr>
                    </a:p>
                    <a:p>
                      <a:r>
                        <a:rPr lang="en-IE" sz="1400" dirty="0">
                          <a:latin typeface="Times New Roman" panose="02020603050405020304" pitchFamily="18" charset="0"/>
                          <a:cs typeface="Times New Roman" panose="02020603050405020304" pitchFamily="18" charset="0"/>
                        </a:rPr>
                        <a:t>Consumption (µW)</a:t>
                      </a:r>
                    </a:p>
                  </a:txBody>
                  <a:tcPr>
                    <a:lnB w="12700" cap="flat" cmpd="sng" algn="ctr">
                      <a:solidFill>
                        <a:schemeClr val="tx1"/>
                      </a:solidFill>
                      <a:prstDash val="solid"/>
                      <a:round/>
                      <a:headEnd type="none" w="med" len="med"/>
                      <a:tailEnd type="none" w="med" len="med"/>
                    </a:lnB>
                  </a:tcPr>
                </a:tc>
                <a:tc>
                  <a:txBody>
                    <a:bodyPr/>
                    <a:lstStyle/>
                    <a:p>
                      <a:r>
                        <a:rPr lang="en-IE" sz="1400" dirty="0">
                          <a:latin typeface="Times New Roman" panose="02020603050405020304" pitchFamily="18" charset="0"/>
                          <a:cs typeface="Times New Roman" panose="02020603050405020304" pitchFamily="18" charset="0"/>
                        </a:rPr>
                        <a:t>Battery </a:t>
                      </a:r>
                    </a:p>
                    <a:p>
                      <a:r>
                        <a:rPr lang="en-IE" sz="1400" dirty="0">
                          <a:latin typeface="Times New Roman" panose="02020603050405020304" pitchFamily="18" charset="0"/>
                          <a:cs typeface="Times New Roman" panose="02020603050405020304" pitchFamily="18" charset="0"/>
                        </a:rPr>
                        <a:t>Life </a:t>
                      </a:r>
                    </a:p>
                    <a:p>
                      <a:r>
                        <a:rPr lang="en-IE" sz="1400" dirty="0">
                          <a:latin typeface="Times New Roman" panose="02020603050405020304" pitchFamily="18" charset="0"/>
                          <a:cs typeface="Times New Roman" panose="02020603050405020304" pitchFamily="18" charset="0"/>
                        </a:rPr>
                        <a:t>(year)</a:t>
                      </a:r>
                    </a:p>
                  </a:txBody>
                  <a:tcPr>
                    <a:lnB w="12700" cap="flat" cmpd="sng" algn="ctr">
                      <a:solidFill>
                        <a:schemeClr val="tx1"/>
                      </a:solidFill>
                      <a:prstDash val="solid"/>
                      <a:round/>
                      <a:headEnd type="none" w="med" len="med"/>
                      <a:tailEnd type="none" w="med" len="med"/>
                    </a:lnB>
                  </a:tcPr>
                </a:tc>
                <a:tc>
                  <a:txBody>
                    <a:bodyPr/>
                    <a:lstStyle/>
                    <a:p>
                      <a:r>
                        <a:rPr lang="en-IE" sz="1400" dirty="0">
                          <a:latin typeface="Times New Roman" panose="02020603050405020304" pitchFamily="18" charset="0"/>
                          <a:cs typeface="Times New Roman" panose="02020603050405020304" pitchFamily="18" charset="0"/>
                        </a:rPr>
                        <a:t>Signal to Interference Ratio</a:t>
                      </a:r>
                      <a:endParaRPr lang="en-IE" sz="1400" baseline="30000" dirty="0">
                        <a:latin typeface="Times New Roman" panose="02020603050405020304" pitchFamily="18" charset="0"/>
                        <a:cs typeface="Times New Roman" panose="02020603050405020304" pitchFamily="18" charset="0"/>
                      </a:endParaRPr>
                    </a:p>
                    <a:p>
                      <a:r>
                        <a:rPr lang="en-IE" sz="1400" dirty="0">
                          <a:latin typeface="Times New Roman" panose="02020603050405020304" pitchFamily="18" charset="0"/>
                          <a:cs typeface="Times New Roman" panose="02020603050405020304" pitchFamily="18" charset="0"/>
                        </a:rPr>
                        <a:t>(dB)</a:t>
                      </a:r>
                    </a:p>
                  </a:txBody>
                  <a:tcPr>
                    <a:lnB w="12700" cap="flat" cmpd="sng" algn="ctr">
                      <a:solidFill>
                        <a:schemeClr val="tx1"/>
                      </a:solidFill>
                      <a:prstDash val="solid"/>
                      <a:round/>
                      <a:headEnd type="none" w="med" len="med"/>
                      <a:tailEnd type="none" w="med" len="med"/>
                    </a:lnB>
                  </a:tcPr>
                </a:tc>
                <a:tc>
                  <a:txBody>
                    <a:bodyPr/>
                    <a:lstStyle/>
                    <a:p>
                      <a:r>
                        <a:rPr lang="en-IE" sz="1400" dirty="0">
                          <a:latin typeface="Times New Roman" panose="02020603050405020304" pitchFamily="18" charset="0"/>
                          <a:cs typeface="Times New Roman" panose="02020603050405020304" pitchFamily="18" charset="0"/>
                        </a:rPr>
                        <a:t>Latency </a:t>
                      </a:r>
                    </a:p>
                    <a:p>
                      <a:r>
                        <a:rPr lang="en-IE" sz="1400" dirty="0">
                          <a:latin typeface="Times New Roman" panose="02020603050405020304" pitchFamily="18" charset="0"/>
                          <a:cs typeface="Times New Roman" panose="02020603050405020304" pitchFamily="18" charset="0"/>
                        </a:rPr>
                        <a:t>(</a:t>
                      </a:r>
                      <a:r>
                        <a:rPr lang="en-IE" sz="1400" dirty="0" err="1">
                          <a:latin typeface="Times New Roman" panose="02020603050405020304" pitchFamily="18" charset="0"/>
                          <a:cs typeface="Times New Roman" panose="02020603050405020304" pitchFamily="18" charset="0"/>
                        </a:rPr>
                        <a:t>ms</a:t>
                      </a:r>
                      <a:r>
                        <a:rPr lang="en-IE" sz="1400" dirty="0">
                          <a:latin typeface="Times New Roman" panose="02020603050405020304" pitchFamily="18" charset="0"/>
                          <a:cs typeface="Times New Roman" panose="02020603050405020304" pitchFamily="18" charset="0"/>
                        </a:rPr>
                        <a:t>)</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524260"/>
                  </a:ext>
                </a:extLst>
              </a:tr>
              <a:tr h="370840">
                <a:tc>
                  <a:txBody>
                    <a:bodyPr/>
                    <a:lstStyle/>
                    <a:p>
                      <a:r>
                        <a:rPr lang="en-IE" sz="1400" dirty="0">
                          <a:latin typeface="Times New Roman" panose="02020603050405020304" pitchFamily="18" charset="0"/>
                          <a:cs typeface="Times New Roman" panose="02020603050405020304" pitchFamily="18" charset="0"/>
                        </a:rPr>
                        <a:t>UWB - [</a:t>
                      </a:r>
                      <a:r>
                        <a:rPr lang="en-GB" sz="1400" dirty="0">
                          <a:solidFill>
                            <a:schemeClr val="tx1"/>
                          </a:solidFill>
                          <a:latin typeface="Times-Roman"/>
                        </a:rPr>
                        <a:t>15-21-0557</a:t>
                      </a:r>
                      <a:r>
                        <a:rPr lang="en-IE" sz="1400" dirty="0">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96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b="1" dirty="0">
                          <a:latin typeface="Times New Roman" panose="02020603050405020304" pitchFamily="18" charset="0"/>
                          <a:cs typeface="Times New Roman" panose="02020603050405020304" pitchFamily="18" charset="0"/>
                        </a:rPr>
                        <a:t>10</a:t>
                      </a:r>
                      <a:endParaRPr lang="en-IE" sz="1400" b="1"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b="1" dirty="0">
                          <a:latin typeface="Times New Roman" panose="02020603050405020304" pitchFamily="18" charset="0"/>
                          <a:cs typeface="Times New Roman" panose="02020603050405020304" pitchFamily="18" charset="0"/>
                        </a:rPr>
                        <a:t>4</a:t>
                      </a:r>
                      <a:endParaRPr lang="en-IE" sz="1400" b="1"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b="1" dirty="0">
                          <a:latin typeface="Times New Roman" panose="02020603050405020304" pitchFamily="18" charset="0"/>
                          <a:cs typeface="Times New Roman" panose="02020603050405020304" pitchFamily="18" charset="0"/>
                        </a:rPr>
                        <a:t>-31</a:t>
                      </a:r>
                      <a:endParaRPr lang="en-IE" sz="1400" b="1"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50</a:t>
                      </a:r>
                      <a:endParaRPr lang="en-IE" sz="1400"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2854557"/>
                  </a:ext>
                </a:extLst>
              </a:tr>
              <a:tr h="370840">
                <a:tc>
                  <a:txBody>
                    <a:bodyPr/>
                    <a:lstStyle/>
                    <a:p>
                      <a:r>
                        <a:rPr lang="en-IE" sz="1400" dirty="0">
                          <a:latin typeface="Times New Roman" panose="02020603050405020304" pitchFamily="18" charset="0"/>
                          <a:cs typeface="Times New Roman" panose="02020603050405020304" pitchFamily="18" charset="0"/>
                        </a:rPr>
                        <a:t>CICC’ 2018 - MIT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230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Not Reported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0.2</a:t>
                      </a:r>
                      <a:endParaRPr lang="en-IE" sz="1400"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13670401"/>
                  </a:ext>
                </a:extLst>
              </a:tr>
              <a:tr h="370840">
                <a:tc>
                  <a:txBody>
                    <a:bodyPr/>
                    <a:lstStyle/>
                    <a:p>
                      <a:r>
                        <a:rPr lang="en-IE" sz="1400" dirty="0">
                          <a:latin typeface="Times New Roman" panose="02020603050405020304" pitchFamily="18" charset="0"/>
                          <a:cs typeface="Times New Roman" panose="02020603050405020304" pitchFamily="18" charset="0"/>
                        </a:rPr>
                        <a:t>JSSC’ 2019 - UV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 -82.2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92.2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1200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0.2</a:t>
                      </a:r>
                      <a:endParaRPr lang="en-IE" sz="1400"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1183111"/>
                  </a:ext>
                </a:extLst>
              </a:tr>
              <a:tr h="370840">
                <a:tc>
                  <a:txBody>
                    <a:bodyPr/>
                    <a:lstStyle/>
                    <a:p>
                      <a:r>
                        <a:rPr lang="en-IE" sz="1400" dirty="0">
                          <a:latin typeface="Times New Roman" panose="02020603050405020304" pitchFamily="18" charset="0"/>
                          <a:cs typeface="Times New Roman" panose="02020603050405020304" pitchFamily="18" charset="0"/>
                        </a:rPr>
                        <a:t>JSSC’ 2021 - UCSD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-85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220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0.2</a:t>
                      </a:r>
                      <a:endParaRPr lang="en-IE" sz="1400"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0326621"/>
                  </a:ext>
                </a:extLst>
              </a:tr>
              <a:tr h="370840">
                <a:tc>
                  <a:txBody>
                    <a:bodyPr/>
                    <a:lstStyle/>
                    <a:p>
                      <a:r>
                        <a:rPr lang="en-IE" sz="1400" dirty="0">
                          <a:latin typeface="Times New Roman" panose="02020603050405020304" pitchFamily="18" charset="0"/>
                          <a:cs typeface="Times New Roman" panose="02020603050405020304" pitchFamily="18" charset="0"/>
                        </a:rPr>
                        <a:t>JSSC’ 2021 - UCSD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-92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102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352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-12.5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0.2</a:t>
                      </a:r>
                      <a:endParaRPr lang="en-IE" sz="1400"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8355476"/>
                  </a:ext>
                </a:extLst>
              </a:tr>
            </a:tbl>
          </a:graphicData>
        </a:graphic>
      </p:graphicFrame>
      <p:sp>
        <p:nvSpPr>
          <p:cNvPr id="5" name="TextBox 4">
            <a:extLst>
              <a:ext uri="{FF2B5EF4-FFF2-40B4-BE49-F238E27FC236}">
                <a16:creationId xmlns:a16="http://schemas.microsoft.com/office/drawing/2014/main" id="{D9B299EB-D7F6-93CA-F401-EC10484B7CA0}"/>
              </a:ext>
            </a:extLst>
          </p:cNvPr>
          <p:cNvSpPr txBox="1"/>
          <p:nvPr/>
        </p:nvSpPr>
        <p:spPr>
          <a:xfrm>
            <a:off x="226527" y="3717032"/>
            <a:ext cx="8784976" cy="1200329"/>
          </a:xfrm>
          <a:prstGeom prst="rect">
            <a:avLst/>
          </a:prstGeom>
          <a:noFill/>
        </p:spPr>
        <p:txBody>
          <a:bodyPr wrap="square" rtlCol="0">
            <a:spAutoFit/>
          </a:bodyPr>
          <a:lstStyle/>
          <a:p>
            <a:r>
              <a:rPr lang="en-IE" dirty="0">
                <a:solidFill>
                  <a:schemeClr val="tx1"/>
                </a:solidFill>
              </a:rPr>
              <a:t> Notes: 1) Link Margin for BLE WUR: BLE back-channel communication advertising packet Tx power=+10dBm.</a:t>
            </a:r>
          </a:p>
          <a:p>
            <a:r>
              <a:rPr lang="en-IE" dirty="0">
                <a:solidFill>
                  <a:schemeClr val="tx1"/>
                </a:solidFill>
              </a:rPr>
              <a:t>	2) Signal to Interference Ratio: Adjacent Channel BLE Jammer@2MHz; For UWB simulated by 20MHz Wi-Fi Jammer@8MHz.</a:t>
            </a:r>
          </a:p>
          <a:p>
            <a:r>
              <a:rPr lang="en-IE" dirty="0">
                <a:solidFill>
                  <a:schemeClr val="tx1"/>
                </a:solidFill>
              </a:rPr>
              <a:t>	3) Power Consumption: for UWB, calculated by 3% UWB Duty cycle; for BLE WUR 100% duty cycle.</a:t>
            </a:r>
          </a:p>
          <a:p>
            <a:r>
              <a:rPr lang="en-IE" dirty="0">
                <a:solidFill>
                  <a:schemeClr val="tx1"/>
                </a:solidFill>
              </a:rPr>
              <a:t>            4) Battery Life: details in backup slide 1.</a:t>
            </a:r>
          </a:p>
          <a:p>
            <a:r>
              <a:rPr lang="en-IE" dirty="0">
                <a:solidFill>
                  <a:schemeClr val="tx1"/>
                </a:solidFill>
              </a:rPr>
              <a:t>	5) Latency: for UWB, 3% duty cycle worse case latency that preamble is detected at the 33ms; for BLE, its 100% duty cycle 		    operation so the </a:t>
            </a:r>
            <a:r>
              <a:rPr lang="en-IE" dirty="0">
                <a:solidFill>
                  <a:schemeClr val="tx1"/>
                </a:solidFill>
                <a:sym typeface="Wingdings" panose="05000000000000000000" pitchFamily="2" charset="2"/>
              </a:rPr>
              <a:t>latency is only the reception time to demodulate the advertising packet/event.</a:t>
            </a:r>
          </a:p>
        </p:txBody>
      </p:sp>
      <p:sp>
        <p:nvSpPr>
          <p:cNvPr id="6" name="TextBox 5">
            <a:extLst>
              <a:ext uri="{FF2B5EF4-FFF2-40B4-BE49-F238E27FC236}">
                <a16:creationId xmlns:a16="http://schemas.microsoft.com/office/drawing/2014/main" id="{BA4F4163-1C42-DF52-63D3-0C49E0EDAC7C}"/>
              </a:ext>
            </a:extLst>
          </p:cNvPr>
          <p:cNvSpPr txBox="1"/>
          <p:nvPr/>
        </p:nvSpPr>
        <p:spPr>
          <a:xfrm>
            <a:off x="455402" y="5013176"/>
            <a:ext cx="8670962" cy="1477328"/>
          </a:xfrm>
          <a:prstGeom prst="rect">
            <a:avLst/>
          </a:prstGeom>
          <a:noFill/>
        </p:spPr>
        <p:txBody>
          <a:bodyPr wrap="square" rtlCol="0">
            <a:spAutoFit/>
          </a:bodyPr>
          <a:lstStyle/>
          <a:p>
            <a:r>
              <a:rPr lang="en-IE" sz="1000" b="1" dirty="0">
                <a:solidFill>
                  <a:schemeClr val="tx1"/>
                </a:solidFill>
                <a:cs typeface="Times New Roman" panose="02020603050405020304" pitchFamily="18" charset="0"/>
              </a:rPr>
              <a:t>References</a:t>
            </a:r>
          </a:p>
          <a:p>
            <a:pPr marL="171450" indent="-171450">
              <a:buFont typeface="Arial" panose="020B0604020202020204" pitchFamily="34" charset="0"/>
              <a:buChar char="•"/>
            </a:pPr>
            <a:r>
              <a:rPr lang="en-IE" sz="1000" b="1" dirty="0">
                <a:solidFill>
                  <a:schemeClr val="tx1"/>
                </a:solidFill>
                <a:cs typeface="Times New Roman" panose="02020603050405020304" pitchFamily="18" charset="0"/>
              </a:rPr>
              <a:t>CICC’ 2018 : </a:t>
            </a:r>
            <a:r>
              <a:rPr lang="en-IE" sz="1000" b="1" i="0" u="none" strike="noStrike" dirty="0">
                <a:solidFill>
                  <a:srgbClr val="000000"/>
                </a:solidFill>
                <a:effectLst/>
                <a:cs typeface="Times New Roman" panose="02020603050405020304" pitchFamily="18" charset="0"/>
              </a:rPr>
              <a:t>M. R. Abdelhamid, A. </a:t>
            </a:r>
            <a:r>
              <a:rPr lang="en-IE" sz="1000" b="1" i="0" u="none" strike="noStrike" dirty="0" err="1">
                <a:solidFill>
                  <a:srgbClr val="000000"/>
                </a:solidFill>
                <a:effectLst/>
                <a:cs typeface="Times New Roman" panose="02020603050405020304" pitchFamily="18" charset="0"/>
              </a:rPr>
              <a:t>Paidimarri</a:t>
            </a:r>
            <a:r>
              <a:rPr lang="en-IE" sz="1000" b="1" i="0" u="none" strike="noStrike" dirty="0">
                <a:solidFill>
                  <a:srgbClr val="000000"/>
                </a:solidFill>
                <a:effectLst/>
                <a:cs typeface="Times New Roman" panose="02020603050405020304" pitchFamily="18" charset="0"/>
              </a:rPr>
              <a:t> and A. P. </a:t>
            </a:r>
            <a:r>
              <a:rPr lang="en-IE" sz="1000" b="1" i="0" u="none" strike="noStrike" dirty="0" err="1">
                <a:solidFill>
                  <a:srgbClr val="000000"/>
                </a:solidFill>
                <a:effectLst/>
                <a:cs typeface="Times New Roman" panose="02020603050405020304" pitchFamily="18" charset="0"/>
              </a:rPr>
              <a:t>Chandrakasan</a:t>
            </a:r>
            <a:r>
              <a:rPr lang="en-IE" sz="1000" b="1" i="0" u="none" strike="noStrike" dirty="0">
                <a:solidFill>
                  <a:srgbClr val="000000"/>
                </a:solidFill>
                <a:effectLst/>
                <a:cs typeface="Times New Roman" panose="02020603050405020304" pitchFamily="18" charset="0"/>
              </a:rPr>
              <a:t>, "A −80dBm BLE-compliant, FSK wake-up receiver with system and within-bit </a:t>
            </a:r>
            <a:r>
              <a:rPr lang="en-IE" sz="1000" b="1" i="0" u="none" strike="noStrike" dirty="0" err="1">
                <a:solidFill>
                  <a:srgbClr val="000000"/>
                </a:solidFill>
                <a:effectLst/>
                <a:cs typeface="Times New Roman" panose="02020603050405020304" pitchFamily="18" charset="0"/>
              </a:rPr>
              <a:t>dutycycling</a:t>
            </a:r>
            <a:r>
              <a:rPr lang="en-IE" sz="1000" b="1" i="0" u="none" strike="noStrike" dirty="0">
                <a:solidFill>
                  <a:srgbClr val="000000"/>
                </a:solidFill>
                <a:effectLst/>
                <a:cs typeface="Times New Roman" panose="02020603050405020304" pitchFamily="18" charset="0"/>
              </a:rPr>
              <a:t> for scalable power and latency," 2018 IEEE Custom Integrated Circuits Conference (CICC), 2018.</a:t>
            </a:r>
          </a:p>
          <a:p>
            <a:pPr marL="171450" indent="-171450">
              <a:buFont typeface="Arial" panose="020B0604020202020204" pitchFamily="34" charset="0"/>
              <a:buChar char="•"/>
            </a:pPr>
            <a:r>
              <a:rPr lang="en-IE" sz="1000" b="1" dirty="0">
                <a:solidFill>
                  <a:srgbClr val="000000"/>
                </a:solidFill>
                <a:cs typeface="Times New Roman" panose="02020603050405020304" pitchFamily="18" charset="0"/>
              </a:rPr>
              <a:t>JSSC’ 2019 : </a:t>
            </a:r>
            <a:r>
              <a:rPr lang="en-IE" sz="1000" b="1" i="0" u="none" strike="noStrike" dirty="0">
                <a:solidFill>
                  <a:srgbClr val="000000"/>
                </a:solidFill>
                <a:effectLst/>
                <a:cs typeface="Times New Roman" panose="02020603050405020304" pitchFamily="18" charset="0"/>
              </a:rPr>
              <a:t>A. </a:t>
            </a:r>
            <a:r>
              <a:rPr lang="en-IE" sz="1000" b="1" i="0" u="none" strike="noStrike" dirty="0" err="1">
                <a:solidFill>
                  <a:srgbClr val="000000"/>
                </a:solidFill>
                <a:effectLst/>
                <a:cs typeface="Times New Roman" panose="02020603050405020304" pitchFamily="18" charset="0"/>
              </a:rPr>
              <a:t>Alghaihab</a:t>
            </a:r>
            <a:r>
              <a:rPr lang="en-IE" sz="1000" b="1" i="0" u="none" strike="noStrike" dirty="0">
                <a:solidFill>
                  <a:srgbClr val="000000"/>
                </a:solidFill>
                <a:effectLst/>
                <a:cs typeface="Times New Roman" panose="02020603050405020304" pitchFamily="18" charset="0"/>
              </a:rPr>
              <a:t>, Y. Shi, J. </a:t>
            </a:r>
            <a:r>
              <a:rPr lang="en-IE" sz="1000" b="1" i="0" u="none" strike="noStrike" dirty="0" err="1">
                <a:solidFill>
                  <a:srgbClr val="000000"/>
                </a:solidFill>
                <a:effectLst/>
                <a:cs typeface="Times New Roman" panose="02020603050405020304" pitchFamily="18" charset="0"/>
              </a:rPr>
              <a:t>Breiholz</a:t>
            </a:r>
            <a:r>
              <a:rPr lang="en-IE" sz="1000" b="1" i="0" u="none" strike="noStrike" dirty="0">
                <a:solidFill>
                  <a:srgbClr val="000000"/>
                </a:solidFill>
                <a:effectLst/>
                <a:cs typeface="Times New Roman" panose="02020603050405020304" pitchFamily="18" charset="0"/>
              </a:rPr>
              <a:t>, H. Kim, B. H. Calhoun and D. D. </a:t>
            </a:r>
            <a:r>
              <a:rPr lang="en-IE" sz="1000" b="1" i="0" u="none" strike="noStrike" dirty="0" err="1">
                <a:solidFill>
                  <a:srgbClr val="000000"/>
                </a:solidFill>
                <a:effectLst/>
                <a:cs typeface="Times New Roman" panose="02020603050405020304" pitchFamily="18" charset="0"/>
              </a:rPr>
              <a:t>Wentzloff</a:t>
            </a:r>
            <a:r>
              <a:rPr lang="en-IE" sz="1000" b="1" i="0" u="none" strike="noStrike" dirty="0">
                <a:solidFill>
                  <a:srgbClr val="000000"/>
                </a:solidFill>
                <a:effectLst/>
                <a:cs typeface="Times New Roman" panose="02020603050405020304" pitchFamily="18" charset="0"/>
              </a:rPr>
              <a:t>, "Enhanced Interference Rejection Bluetooth Low-Energy Back-Channel Receiver With LO Frequency Hopping," in IEEE Journal of Solid-State Circuits, vol. 54, no. 7, pp. 2019-2027, July 2019.</a:t>
            </a:r>
          </a:p>
          <a:p>
            <a:pPr marL="171450" indent="-171450">
              <a:buFont typeface="Arial" panose="020B0604020202020204" pitchFamily="34" charset="0"/>
              <a:buChar char="•"/>
            </a:pPr>
            <a:r>
              <a:rPr lang="en-IE" sz="1000" b="1" dirty="0">
                <a:solidFill>
                  <a:srgbClr val="000000"/>
                </a:solidFill>
                <a:cs typeface="Times New Roman" panose="02020603050405020304" pitchFamily="18" charset="0"/>
              </a:rPr>
              <a:t>JSSC’ 2021 : </a:t>
            </a:r>
            <a:r>
              <a:rPr lang="en-IE" sz="1000" b="1" i="0" u="none" strike="noStrike" dirty="0">
                <a:solidFill>
                  <a:srgbClr val="000000"/>
                </a:solidFill>
                <a:effectLst/>
                <a:cs typeface="Times New Roman" panose="02020603050405020304" pitchFamily="18" charset="0"/>
              </a:rPr>
              <a:t>P. -H. P. Wang and P. P. Mercier, "An Interference-Resilient BLE-Compatible Wake-Up Receiver Employing Single-Die Multi-Channel FBAR-Based Filtering and a 4-D Wake-Up Signature," in IEEE Journal of Solid-State Circuits, vol. 56, no. 2, pp. 416-426, Feb. 2021.</a:t>
            </a:r>
            <a:r>
              <a:rPr lang="en-IE" sz="1000" b="1" dirty="0">
                <a:cs typeface="Times New Roman" panose="02020603050405020304" pitchFamily="18" charset="0"/>
              </a:rPr>
              <a:t> </a:t>
            </a:r>
          </a:p>
          <a:p>
            <a:pPr marL="171450" indent="-171450">
              <a:buFont typeface="Arial" panose="020B0604020202020204" pitchFamily="34" charset="0"/>
              <a:buChar char="•"/>
            </a:pPr>
            <a:r>
              <a:rPr lang="en-IE" sz="1000" b="1" dirty="0">
                <a:solidFill>
                  <a:schemeClr val="tx1"/>
                </a:solidFill>
                <a:cs typeface="Times New Roman" panose="02020603050405020304" pitchFamily="18" charset="0"/>
              </a:rPr>
              <a:t>JSSC’ 2021 : </a:t>
            </a:r>
            <a:r>
              <a:rPr lang="en-IE" sz="1000" b="1" i="0" u="none" strike="noStrike" dirty="0">
                <a:solidFill>
                  <a:srgbClr val="000000"/>
                </a:solidFill>
                <a:effectLst/>
                <a:cs typeface="Times New Roman" panose="02020603050405020304" pitchFamily="18" charset="0"/>
              </a:rPr>
              <a:t>P. -H. P. Wang and P. P. Mercier, "A Dual-Mode Wi-Fi/BLE Wake-Up Receiver," in IEEE Journal of Solid-State Circuits, vol. 56, no. 4, pp. 1288-1298, April 2021.</a:t>
            </a:r>
            <a:endParaRPr lang="en-IE" sz="1000" b="1" dirty="0">
              <a:solidFill>
                <a:schemeClr val="tx1"/>
              </a:solidFill>
              <a:cs typeface="Times New Roman" panose="02020603050405020304" pitchFamily="18" charset="0"/>
            </a:endParaRPr>
          </a:p>
        </p:txBody>
      </p:sp>
    </p:spTree>
    <p:extLst>
      <p:ext uri="{BB962C8B-B14F-4D97-AF65-F5344CB8AC3E}">
        <p14:creationId xmlns:p14="http://schemas.microsoft.com/office/powerpoint/2010/main" val="1047857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6F85A47-8450-2C0E-3F51-CAF58B1C56AA}"/>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11</a:t>
            </a:fld>
            <a:endParaRPr lang="en-US" altLang="en-US" dirty="0"/>
          </a:p>
        </p:txBody>
      </p:sp>
      <p:sp>
        <p:nvSpPr>
          <p:cNvPr id="3" name="Title 1">
            <a:extLst>
              <a:ext uri="{FF2B5EF4-FFF2-40B4-BE49-F238E27FC236}">
                <a16:creationId xmlns:a16="http://schemas.microsoft.com/office/drawing/2014/main" id="{8F059638-1C27-2C8F-22FE-6CD1D6D73546}"/>
              </a:ext>
            </a:extLst>
          </p:cNvPr>
          <p:cNvSpPr txBox="1">
            <a:spLocks/>
          </p:cNvSpPr>
          <p:nvPr/>
        </p:nvSpPr>
        <p:spPr>
          <a:xfrm>
            <a:off x="684959" y="548680"/>
            <a:ext cx="7774081" cy="754063"/>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GB" sz="3200" kern="0" dirty="0">
                <a:latin typeface="Times New Roman" panose="02020603050405020304" pitchFamily="18" charset="0"/>
                <a:cs typeface="Times New Roman" panose="02020603050405020304" pitchFamily="18" charset="0"/>
              </a:rPr>
              <a:t>Review on Wi-Fi and UWB LP-WUR </a:t>
            </a:r>
            <a:endParaRPr lang="en-US" sz="3200" kern="0" dirty="0">
              <a:latin typeface="Times New Roman" panose="02020603050405020304" pitchFamily="18" charset="0"/>
              <a:cs typeface="Times New Roman" panose="02020603050405020304" pitchFamily="18" charset="0"/>
            </a:endParaRPr>
          </a:p>
        </p:txBody>
      </p:sp>
      <p:graphicFrame>
        <p:nvGraphicFramePr>
          <p:cNvPr id="4" name="Table 4">
            <a:extLst>
              <a:ext uri="{FF2B5EF4-FFF2-40B4-BE49-F238E27FC236}">
                <a16:creationId xmlns:a16="http://schemas.microsoft.com/office/drawing/2014/main" id="{53AF199A-6270-8437-D471-D76A8DCA46FC}"/>
              </a:ext>
            </a:extLst>
          </p:cNvPr>
          <p:cNvGraphicFramePr>
            <a:graphicFrameLocks noGrp="1"/>
          </p:cNvGraphicFramePr>
          <p:nvPr>
            <p:extLst>
              <p:ext uri="{D42A27DB-BD31-4B8C-83A1-F6EECF244321}">
                <p14:modId xmlns:p14="http://schemas.microsoft.com/office/powerpoint/2010/main" val="627828771"/>
              </p:ext>
            </p:extLst>
          </p:nvPr>
        </p:nvGraphicFramePr>
        <p:xfrm>
          <a:off x="376039" y="1089920"/>
          <a:ext cx="8568950" cy="2585720"/>
        </p:xfrm>
        <a:graphic>
          <a:graphicData uri="http://schemas.openxmlformats.org/drawingml/2006/table">
            <a:tbl>
              <a:tblPr firstRow="1" bandRow="1">
                <a:tableStyleId>{5C22544A-7EE6-4342-B048-85BDC9FD1C3A}</a:tableStyleId>
              </a:tblPr>
              <a:tblGrid>
                <a:gridCol w="1747689">
                  <a:extLst>
                    <a:ext uri="{9D8B030D-6E8A-4147-A177-3AD203B41FA5}">
                      <a16:colId xmlns:a16="http://schemas.microsoft.com/office/drawing/2014/main" val="3945238007"/>
                    </a:ext>
                  </a:extLst>
                </a:gridCol>
                <a:gridCol w="1008112">
                  <a:extLst>
                    <a:ext uri="{9D8B030D-6E8A-4147-A177-3AD203B41FA5}">
                      <a16:colId xmlns:a16="http://schemas.microsoft.com/office/drawing/2014/main" val="3113675490"/>
                    </a:ext>
                  </a:extLst>
                </a:gridCol>
                <a:gridCol w="1152130">
                  <a:extLst>
                    <a:ext uri="{9D8B030D-6E8A-4147-A177-3AD203B41FA5}">
                      <a16:colId xmlns:a16="http://schemas.microsoft.com/office/drawing/2014/main" val="1742911915"/>
                    </a:ext>
                  </a:extLst>
                </a:gridCol>
                <a:gridCol w="1296144">
                  <a:extLst>
                    <a:ext uri="{9D8B030D-6E8A-4147-A177-3AD203B41FA5}">
                      <a16:colId xmlns:a16="http://schemas.microsoft.com/office/drawing/2014/main" val="820397126"/>
                    </a:ext>
                  </a:extLst>
                </a:gridCol>
                <a:gridCol w="792088">
                  <a:extLst>
                    <a:ext uri="{9D8B030D-6E8A-4147-A177-3AD203B41FA5}">
                      <a16:colId xmlns:a16="http://schemas.microsoft.com/office/drawing/2014/main" val="990267717"/>
                    </a:ext>
                  </a:extLst>
                </a:gridCol>
                <a:gridCol w="1728192">
                  <a:extLst>
                    <a:ext uri="{9D8B030D-6E8A-4147-A177-3AD203B41FA5}">
                      <a16:colId xmlns:a16="http://schemas.microsoft.com/office/drawing/2014/main" val="4082498392"/>
                    </a:ext>
                  </a:extLst>
                </a:gridCol>
                <a:gridCol w="844595">
                  <a:extLst>
                    <a:ext uri="{9D8B030D-6E8A-4147-A177-3AD203B41FA5}">
                      <a16:colId xmlns:a16="http://schemas.microsoft.com/office/drawing/2014/main" val="1734243699"/>
                    </a:ext>
                  </a:extLst>
                </a:gridCol>
              </a:tblGrid>
              <a:tr h="370840">
                <a:tc>
                  <a:txBody>
                    <a:bodyPr/>
                    <a:lstStyle/>
                    <a:p>
                      <a:r>
                        <a:rPr lang="en-IE" sz="1400" dirty="0">
                          <a:latin typeface="Times New Roman" panose="02020603050405020304" pitchFamily="18" charset="0"/>
                          <a:cs typeface="Times New Roman" panose="02020603050405020304" pitchFamily="18" charset="0"/>
                        </a:rPr>
                        <a:t>Publications</a:t>
                      </a:r>
                    </a:p>
                  </a:txBody>
                  <a:tcPr>
                    <a:lnB w="12700" cap="flat" cmpd="sng" algn="ctr">
                      <a:solidFill>
                        <a:schemeClr val="tx1"/>
                      </a:solidFill>
                      <a:prstDash val="solid"/>
                      <a:round/>
                      <a:headEnd type="none" w="med" len="med"/>
                      <a:tailEnd type="none" w="med" len="med"/>
                    </a:lnB>
                  </a:tcPr>
                </a:tc>
                <a:tc>
                  <a:txBody>
                    <a:bodyPr/>
                    <a:lstStyle/>
                    <a:p>
                      <a:r>
                        <a:rPr lang="en-IE" sz="1400" dirty="0">
                          <a:latin typeface="Times New Roman" panose="02020603050405020304" pitchFamily="18" charset="0"/>
                          <a:cs typeface="Times New Roman" panose="02020603050405020304" pitchFamily="18" charset="0"/>
                        </a:rPr>
                        <a:t>Sensitivity</a:t>
                      </a:r>
                    </a:p>
                    <a:p>
                      <a:r>
                        <a:rPr lang="en-IE" sz="1400" dirty="0">
                          <a:latin typeface="Times New Roman" panose="02020603050405020304" pitchFamily="18" charset="0"/>
                          <a:cs typeface="Times New Roman" panose="02020603050405020304" pitchFamily="18" charset="0"/>
                        </a:rPr>
                        <a:t>(dBm)</a:t>
                      </a:r>
                    </a:p>
                  </a:txBody>
                  <a:tcPr>
                    <a:lnB w="12700" cap="flat" cmpd="sng" algn="ctr">
                      <a:solidFill>
                        <a:schemeClr val="tx1"/>
                      </a:solidFill>
                      <a:prstDash val="solid"/>
                      <a:round/>
                      <a:headEnd type="none" w="med" len="med"/>
                      <a:tailEnd type="none" w="med" len="med"/>
                    </a:lnB>
                  </a:tcPr>
                </a:tc>
                <a:tc>
                  <a:txBody>
                    <a:bodyPr/>
                    <a:lstStyle/>
                    <a:p>
                      <a:r>
                        <a:rPr lang="en-IE" sz="1400" dirty="0">
                          <a:latin typeface="Times New Roman" panose="02020603050405020304" pitchFamily="18" charset="0"/>
                          <a:cs typeface="Times New Roman" panose="02020603050405020304" pitchFamily="18" charset="0"/>
                        </a:rPr>
                        <a:t>Link Margin</a:t>
                      </a:r>
                      <a:endParaRPr lang="en-IE" sz="1400" baseline="30000" dirty="0">
                        <a:latin typeface="Times New Roman" panose="02020603050405020304" pitchFamily="18" charset="0"/>
                        <a:cs typeface="Times New Roman" panose="02020603050405020304" pitchFamily="18" charset="0"/>
                      </a:endParaRPr>
                    </a:p>
                    <a:p>
                      <a:r>
                        <a:rPr lang="en-IE" sz="1400" dirty="0">
                          <a:latin typeface="Times New Roman" panose="02020603050405020304" pitchFamily="18" charset="0"/>
                          <a:cs typeface="Times New Roman" panose="02020603050405020304" pitchFamily="18" charset="0"/>
                        </a:rPr>
                        <a:t>(dB)</a:t>
                      </a:r>
                    </a:p>
                  </a:txBody>
                  <a:tcPr>
                    <a:lnB w="12700" cap="flat" cmpd="sng" algn="ctr">
                      <a:solidFill>
                        <a:schemeClr val="tx1"/>
                      </a:solidFill>
                      <a:prstDash val="solid"/>
                      <a:round/>
                      <a:headEnd type="none" w="med" len="med"/>
                      <a:tailEnd type="none" w="med" len="med"/>
                    </a:lnB>
                  </a:tcPr>
                </a:tc>
                <a:tc>
                  <a:txBody>
                    <a:bodyPr/>
                    <a:lstStyle/>
                    <a:p>
                      <a:r>
                        <a:rPr lang="en-IE" sz="1400" dirty="0">
                          <a:latin typeface="Times New Roman" panose="02020603050405020304" pitchFamily="18" charset="0"/>
                          <a:cs typeface="Times New Roman" panose="02020603050405020304" pitchFamily="18" charset="0"/>
                        </a:rPr>
                        <a:t>Power</a:t>
                      </a:r>
                      <a:endParaRPr lang="en-IE" sz="1400" baseline="30000" dirty="0">
                        <a:latin typeface="Times New Roman" panose="02020603050405020304" pitchFamily="18" charset="0"/>
                        <a:cs typeface="Times New Roman" panose="02020603050405020304" pitchFamily="18" charset="0"/>
                      </a:endParaRPr>
                    </a:p>
                    <a:p>
                      <a:r>
                        <a:rPr lang="en-IE" sz="1400" dirty="0">
                          <a:latin typeface="Times New Roman" panose="02020603050405020304" pitchFamily="18" charset="0"/>
                          <a:cs typeface="Times New Roman" panose="02020603050405020304" pitchFamily="18" charset="0"/>
                        </a:rPr>
                        <a:t>Consumption (µW)</a:t>
                      </a:r>
                    </a:p>
                  </a:txBody>
                  <a:tcPr>
                    <a:lnB w="12700" cap="flat" cmpd="sng" algn="ctr">
                      <a:solidFill>
                        <a:schemeClr val="tx1"/>
                      </a:solidFill>
                      <a:prstDash val="solid"/>
                      <a:round/>
                      <a:headEnd type="none" w="med" len="med"/>
                      <a:tailEnd type="none" w="med" len="med"/>
                    </a:lnB>
                  </a:tcPr>
                </a:tc>
                <a:tc>
                  <a:txBody>
                    <a:bodyPr/>
                    <a:lstStyle/>
                    <a:p>
                      <a:r>
                        <a:rPr lang="en-IE" sz="1400" dirty="0">
                          <a:latin typeface="Times New Roman" panose="02020603050405020304" pitchFamily="18" charset="0"/>
                          <a:cs typeface="Times New Roman" panose="02020603050405020304" pitchFamily="18" charset="0"/>
                        </a:rPr>
                        <a:t>Battery </a:t>
                      </a:r>
                    </a:p>
                    <a:p>
                      <a:r>
                        <a:rPr lang="en-IE" sz="1400" dirty="0">
                          <a:latin typeface="Times New Roman" panose="02020603050405020304" pitchFamily="18" charset="0"/>
                          <a:cs typeface="Times New Roman" panose="02020603050405020304" pitchFamily="18" charset="0"/>
                        </a:rPr>
                        <a:t>Life </a:t>
                      </a:r>
                    </a:p>
                    <a:p>
                      <a:r>
                        <a:rPr lang="en-IE" sz="1400" dirty="0">
                          <a:latin typeface="Times New Roman" panose="02020603050405020304" pitchFamily="18" charset="0"/>
                          <a:cs typeface="Times New Roman" panose="02020603050405020304" pitchFamily="18" charset="0"/>
                        </a:rPr>
                        <a:t>(year)</a:t>
                      </a:r>
                    </a:p>
                  </a:txBody>
                  <a:tcPr>
                    <a:lnB w="12700" cap="flat" cmpd="sng" algn="ctr">
                      <a:solidFill>
                        <a:schemeClr val="tx1"/>
                      </a:solidFill>
                      <a:prstDash val="solid"/>
                      <a:round/>
                      <a:headEnd type="none" w="med" len="med"/>
                      <a:tailEnd type="none" w="med" len="med"/>
                    </a:lnB>
                  </a:tcPr>
                </a:tc>
                <a:tc>
                  <a:txBody>
                    <a:bodyPr/>
                    <a:lstStyle/>
                    <a:p>
                      <a:r>
                        <a:rPr lang="en-IE" sz="1400" dirty="0">
                          <a:latin typeface="Times New Roman" panose="02020603050405020304" pitchFamily="18" charset="0"/>
                          <a:cs typeface="Times New Roman" panose="02020603050405020304" pitchFamily="18" charset="0"/>
                        </a:rPr>
                        <a:t>Signal to Interference Ratio</a:t>
                      </a:r>
                      <a:endParaRPr lang="en-IE" sz="1400" baseline="30000" dirty="0">
                        <a:latin typeface="Times New Roman" panose="02020603050405020304" pitchFamily="18" charset="0"/>
                        <a:cs typeface="Times New Roman" panose="02020603050405020304" pitchFamily="18" charset="0"/>
                      </a:endParaRPr>
                    </a:p>
                    <a:p>
                      <a:r>
                        <a:rPr lang="en-IE" sz="1400" dirty="0">
                          <a:latin typeface="Times New Roman" panose="02020603050405020304" pitchFamily="18" charset="0"/>
                          <a:cs typeface="Times New Roman" panose="02020603050405020304" pitchFamily="18" charset="0"/>
                        </a:rPr>
                        <a:t>(dB)</a:t>
                      </a:r>
                    </a:p>
                  </a:txBody>
                  <a:tcPr>
                    <a:lnB w="12700" cap="flat" cmpd="sng" algn="ctr">
                      <a:solidFill>
                        <a:schemeClr val="tx1"/>
                      </a:solidFill>
                      <a:prstDash val="solid"/>
                      <a:round/>
                      <a:headEnd type="none" w="med" len="med"/>
                      <a:tailEnd type="none" w="med" len="med"/>
                    </a:lnB>
                  </a:tcPr>
                </a:tc>
                <a:tc>
                  <a:txBody>
                    <a:bodyPr/>
                    <a:lstStyle/>
                    <a:p>
                      <a:r>
                        <a:rPr lang="en-IE" sz="1400" dirty="0">
                          <a:latin typeface="Times New Roman" panose="02020603050405020304" pitchFamily="18" charset="0"/>
                          <a:cs typeface="Times New Roman" panose="02020603050405020304" pitchFamily="18" charset="0"/>
                        </a:rPr>
                        <a:t>Latency </a:t>
                      </a:r>
                    </a:p>
                    <a:p>
                      <a:r>
                        <a:rPr lang="en-IE" sz="1400" dirty="0">
                          <a:latin typeface="Times New Roman" panose="02020603050405020304" pitchFamily="18" charset="0"/>
                          <a:cs typeface="Times New Roman" panose="02020603050405020304" pitchFamily="18" charset="0"/>
                        </a:rPr>
                        <a:t>(</a:t>
                      </a:r>
                      <a:r>
                        <a:rPr lang="en-IE" sz="1400" dirty="0" err="1">
                          <a:latin typeface="Times New Roman" panose="02020603050405020304" pitchFamily="18" charset="0"/>
                          <a:cs typeface="Times New Roman" panose="02020603050405020304" pitchFamily="18" charset="0"/>
                        </a:rPr>
                        <a:t>ms</a:t>
                      </a:r>
                      <a:r>
                        <a:rPr lang="en-IE" sz="1400" dirty="0">
                          <a:latin typeface="Times New Roman" panose="02020603050405020304" pitchFamily="18" charset="0"/>
                          <a:cs typeface="Times New Roman" panose="02020603050405020304" pitchFamily="18" charset="0"/>
                        </a:rPr>
                        <a:t>)</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524260"/>
                  </a:ext>
                </a:extLst>
              </a:tr>
              <a:tr h="370840">
                <a:tc>
                  <a:txBody>
                    <a:bodyPr/>
                    <a:lstStyle/>
                    <a:p>
                      <a:r>
                        <a:rPr lang="en-IE" sz="1400" dirty="0">
                          <a:latin typeface="Times New Roman" panose="02020603050405020304" pitchFamily="18" charset="0"/>
                          <a:cs typeface="Times New Roman" panose="02020603050405020304" pitchFamily="18" charset="0"/>
                        </a:rPr>
                        <a:t>UWB - [</a:t>
                      </a:r>
                      <a:r>
                        <a:rPr lang="en-GB" sz="1400" dirty="0">
                          <a:solidFill>
                            <a:schemeClr val="tx1"/>
                          </a:solidFill>
                          <a:latin typeface="Times-Roman"/>
                        </a:rPr>
                        <a:t>15-21-0557</a:t>
                      </a:r>
                      <a:r>
                        <a:rPr lang="en-IE" sz="1400" dirty="0">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96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b="1" dirty="0">
                          <a:latin typeface="Times New Roman" panose="02020603050405020304" pitchFamily="18" charset="0"/>
                          <a:cs typeface="Times New Roman" panose="02020603050405020304" pitchFamily="18" charset="0"/>
                        </a:rPr>
                        <a:t>10</a:t>
                      </a:r>
                      <a:endParaRPr lang="en-IE" sz="1400" b="1"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b="1" dirty="0">
                          <a:latin typeface="Times New Roman" panose="02020603050405020304" pitchFamily="18" charset="0"/>
                          <a:cs typeface="Times New Roman" panose="02020603050405020304" pitchFamily="18" charset="0"/>
                        </a:rPr>
                        <a:t>4</a:t>
                      </a:r>
                      <a:endParaRPr lang="en-IE" sz="1400" b="1"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b="0" dirty="0">
                          <a:latin typeface="Times New Roman" panose="02020603050405020304" pitchFamily="18" charset="0"/>
                          <a:cs typeface="Times New Roman" panose="02020603050405020304" pitchFamily="18" charset="0"/>
                        </a:rPr>
                        <a:t>-33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50</a:t>
                      </a:r>
                      <a:endParaRPr lang="en-IE" sz="1400"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2854557"/>
                  </a:ext>
                </a:extLst>
              </a:tr>
              <a:tr h="370840">
                <a:tc>
                  <a:txBody>
                    <a:bodyPr/>
                    <a:lstStyle/>
                    <a:p>
                      <a:r>
                        <a:rPr lang="en-IE" sz="1400" dirty="0">
                          <a:latin typeface="Times New Roman" panose="02020603050405020304" pitchFamily="18" charset="0"/>
                          <a:cs typeface="Times New Roman" panose="02020603050405020304" pitchFamily="18" charset="0"/>
                        </a:rPr>
                        <a:t>VLSI’ 2019 - Intel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-92.4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105.4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340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-32.4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0.92</a:t>
                      </a:r>
                      <a:endParaRPr lang="en-IE" sz="1400"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13670401"/>
                  </a:ext>
                </a:extLst>
              </a:tr>
              <a:tr h="370840">
                <a:tc>
                  <a:txBody>
                    <a:bodyPr/>
                    <a:lstStyle/>
                    <a:p>
                      <a:r>
                        <a:rPr lang="en-IE" sz="1400" dirty="0">
                          <a:latin typeface="Times New Roman" panose="02020603050405020304" pitchFamily="18" charset="0"/>
                          <a:cs typeface="Times New Roman" panose="02020603050405020304" pitchFamily="18" charset="0"/>
                        </a:rPr>
                        <a:t>TMTT’ 2019 - UM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 -83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96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220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0.92</a:t>
                      </a:r>
                      <a:endParaRPr lang="en-IE" sz="1400"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1183111"/>
                  </a:ext>
                </a:extLst>
              </a:tr>
              <a:tr h="370840">
                <a:tc>
                  <a:txBody>
                    <a:bodyPr/>
                    <a:lstStyle/>
                    <a:p>
                      <a:r>
                        <a:rPr lang="en-IE" sz="1400" dirty="0">
                          <a:latin typeface="Times New Roman" panose="02020603050405020304" pitchFamily="18" charset="0"/>
                          <a:cs typeface="Times New Roman" panose="02020603050405020304" pitchFamily="18" charset="0"/>
                        </a:rPr>
                        <a:t>RFIC’ 2020 - UV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-91.5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104.5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578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0.07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-45</a:t>
                      </a:r>
                      <a:endParaRPr lang="en-IE" sz="1400"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0.92</a:t>
                      </a:r>
                      <a:endParaRPr lang="en-IE" sz="1400"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0326621"/>
                  </a:ext>
                </a:extLst>
              </a:tr>
              <a:tr h="370840">
                <a:tc>
                  <a:txBody>
                    <a:bodyPr/>
                    <a:lstStyle/>
                    <a:p>
                      <a:r>
                        <a:rPr lang="en-IE" sz="1400" dirty="0">
                          <a:latin typeface="Times New Roman" panose="02020603050405020304" pitchFamily="18" charset="0"/>
                          <a:cs typeface="Times New Roman" panose="02020603050405020304" pitchFamily="18" charset="0"/>
                        </a:rPr>
                        <a:t>JSSC’ 2020 - 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-92.6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105.6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495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-49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0.92</a:t>
                      </a:r>
                      <a:endParaRPr lang="en-IE" sz="1400"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8355476"/>
                  </a:ext>
                </a:extLst>
              </a:tr>
            </a:tbl>
          </a:graphicData>
        </a:graphic>
      </p:graphicFrame>
      <p:sp>
        <p:nvSpPr>
          <p:cNvPr id="5" name="TextBox 4">
            <a:extLst>
              <a:ext uri="{FF2B5EF4-FFF2-40B4-BE49-F238E27FC236}">
                <a16:creationId xmlns:a16="http://schemas.microsoft.com/office/drawing/2014/main" id="{D9B299EB-D7F6-93CA-F401-EC10484B7CA0}"/>
              </a:ext>
            </a:extLst>
          </p:cNvPr>
          <p:cNvSpPr txBox="1"/>
          <p:nvPr/>
        </p:nvSpPr>
        <p:spPr>
          <a:xfrm>
            <a:off x="323528" y="3660183"/>
            <a:ext cx="8208912" cy="1200329"/>
          </a:xfrm>
          <a:prstGeom prst="rect">
            <a:avLst/>
          </a:prstGeom>
          <a:noFill/>
        </p:spPr>
        <p:txBody>
          <a:bodyPr wrap="square" rtlCol="0">
            <a:spAutoFit/>
          </a:bodyPr>
          <a:lstStyle/>
          <a:p>
            <a:r>
              <a:rPr lang="en-IE" dirty="0">
                <a:solidFill>
                  <a:schemeClr val="tx1"/>
                </a:solidFill>
                <a:cs typeface="Times New Roman" panose="02020603050405020304" pitchFamily="18" charset="0"/>
              </a:rPr>
              <a:t>Notes: 1) Link Margin: </a:t>
            </a:r>
            <a:r>
              <a:rPr lang="en-IE" dirty="0">
                <a:solidFill>
                  <a:srgbClr val="000000"/>
                </a:solidFill>
                <a:cs typeface="Times New Roman" panose="02020603050405020304" pitchFamily="18" charset="0"/>
              </a:rPr>
              <a:t>f</a:t>
            </a:r>
            <a:r>
              <a:rPr lang="en-IE" b="0" i="0" u="none" strike="noStrike" dirty="0">
                <a:solidFill>
                  <a:srgbClr val="000000"/>
                </a:solidFill>
                <a:effectLst/>
                <a:cs typeface="Times New Roman" panose="02020603050405020304" pitchFamily="18" charset="0"/>
              </a:rPr>
              <a:t>or the 2.4GHz </a:t>
            </a:r>
            <a:r>
              <a:rPr lang="en-IE" b="0" i="0" u="none" strike="noStrike" dirty="0" err="1">
                <a:solidFill>
                  <a:srgbClr val="000000"/>
                </a:solidFill>
                <a:effectLst/>
                <a:cs typeface="Times New Roman" panose="02020603050405020304" pitchFamily="18" charset="0"/>
              </a:rPr>
              <a:t>WiFi</a:t>
            </a:r>
            <a:r>
              <a:rPr lang="en-IE" b="0" i="0" u="none" strike="noStrike" dirty="0">
                <a:solidFill>
                  <a:srgbClr val="000000"/>
                </a:solidFill>
                <a:effectLst/>
                <a:cs typeface="Times New Roman" panose="02020603050405020304" pitchFamily="18" charset="0"/>
              </a:rPr>
              <a:t> OFDM Tx max power=5 </a:t>
            </a:r>
            <a:r>
              <a:rPr lang="en-IE" b="0" i="0" u="none" strike="noStrike" dirty="0" err="1">
                <a:solidFill>
                  <a:srgbClr val="000000"/>
                </a:solidFill>
                <a:effectLst/>
                <a:cs typeface="Times New Roman" panose="02020603050405020304" pitchFamily="18" charset="0"/>
              </a:rPr>
              <a:t>mW</a:t>
            </a:r>
            <a:r>
              <a:rPr lang="en-IE" b="0" i="0" u="none" strike="noStrike" dirty="0">
                <a:solidFill>
                  <a:srgbClr val="000000"/>
                </a:solidFill>
                <a:effectLst/>
                <a:cs typeface="Times New Roman" panose="02020603050405020304" pitchFamily="18" charset="0"/>
              </a:rPr>
              <a:t>/MHz, the 4MHz WUR max Tx power=+13 dBm.</a:t>
            </a:r>
            <a:endParaRPr lang="en-IE" dirty="0">
              <a:solidFill>
                <a:schemeClr val="tx1"/>
              </a:solidFill>
              <a:cs typeface="Times New Roman" panose="02020603050405020304" pitchFamily="18" charset="0"/>
            </a:endParaRPr>
          </a:p>
          <a:p>
            <a:r>
              <a:rPr lang="en-IE" dirty="0">
                <a:solidFill>
                  <a:schemeClr val="tx1"/>
                </a:solidFill>
                <a:cs typeface="Times New Roman" panose="02020603050405020304" pitchFamily="18" charset="0"/>
              </a:rPr>
              <a:t>	2) Signal to Interference Ratio: the SIR tested (simulated for UWB) by Wi-Fi Jammer Adjacent Channel @25MHz.</a:t>
            </a:r>
          </a:p>
          <a:p>
            <a:r>
              <a:rPr lang="en-IE" dirty="0">
                <a:solidFill>
                  <a:schemeClr val="tx1"/>
                </a:solidFill>
              </a:rPr>
              <a:t>	3) Power Consumption: for UWB, calculated by 3% UWB duty cycle; for </a:t>
            </a:r>
            <a:r>
              <a:rPr lang="en-IE" dirty="0" err="1">
                <a:solidFill>
                  <a:schemeClr val="tx1"/>
                </a:solidFill>
              </a:rPr>
              <a:t>WiFi</a:t>
            </a:r>
            <a:r>
              <a:rPr lang="en-IE" dirty="0">
                <a:solidFill>
                  <a:schemeClr val="tx1"/>
                </a:solidFill>
              </a:rPr>
              <a:t> WUR 100% duty cycle.</a:t>
            </a:r>
          </a:p>
          <a:p>
            <a:r>
              <a:rPr lang="en-IE" dirty="0">
                <a:solidFill>
                  <a:schemeClr val="tx1"/>
                </a:solidFill>
              </a:rPr>
              <a:t> 	4) Battery Life: details in backup slide 1.</a:t>
            </a:r>
          </a:p>
          <a:p>
            <a:r>
              <a:rPr lang="en-IE" dirty="0">
                <a:solidFill>
                  <a:schemeClr val="tx1"/>
                </a:solidFill>
              </a:rPr>
              <a:t>	5) Latency: for UWB, 3% duty cycle worse case latency that preamble is detected at the 33ms; for Wi-Fi, it’s 100% duty 	    cycle operation, the </a:t>
            </a:r>
            <a:r>
              <a:rPr lang="en-IE" dirty="0">
                <a:solidFill>
                  <a:schemeClr val="tx1"/>
                </a:solidFill>
                <a:sym typeface="Wingdings" panose="05000000000000000000" pitchFamily="2" charset="2"/>
              </a:rPr>
              <a:t>latency is only the reception time to demodulate the WUR frame.</a:t>
            </a:r>
            <a:endParaRPr lang="en-IE" dirty="0">
              <a:solidFill>
                <a:schemeClr val="tx1"/>
              </a:solidFill>
              <a:cs typeface="Times New Roman" panose="02020603050405020304" pitchFamily="18" charset="0"/>
            </a:endParaRPr>
          </a:p>
        </p:txBody>
      </p:sp>
      <p:sp>
        <p:nvSpPr>
          <p:cNvPr id="6" name="TextBox 5">
            <a:extLst>
              <a:ext uri="{FF2B5EF4-FFF2-40B4-BE49-F238E27FC236}">
                <a16:creationId xmlns:a16="http://schemas.microsoft.com/office/drawing/2014/main" id="{BA4F4163-1C42-DF52-63D3-0C49E0EDAC7C}"/>
              </a:ext>
            </a:extLst>
          </p:cNvPr>
          <p:cNvSpPr txBox="1"/>
          <p:nvPr/>
        </p:nvSpPr>
        <p:spPr>
          <a:xfrm>
            <a:off x="473038" y="4999528"/>
            <a:ext cx="8670962" cy="1477328"/>
          </a:xfrm>
          <a:prstGeom prst="rect">
            <a:avLst/>
          </a:prstGeom>
          <a:noFill/>
        </p:spPr>
        <p:txBody>
          <a:bodyPr wrap="square" rtlCol="0">
            <a:spAutoFit/>
          </a:bodyPr>
          <a:lstStyle/>
          <a:p>
            <a:r>
              <a:rPr lang="en-IE" sz="1000" b="1" dirty="0">
                <a:solidFill>
                  <a:schemeClr val="tx1"/>
                </a:solidFill>
                <a:cs typeface="Times New Roman" panose="02020603050405020304" pitchFamily="18" charset="0"/>
              </a:rPr>
              <a:t>References:</a:t>
            </a:r>
          </a:p>
          <a:p>
            <a:pPr marL="171450" indent="-171450">
              <a:buFont typeface="Arial" panose="020B0604020202020204" pitchFamily="34" charset="0"/>
              <a:buChar char="•"/>
            </a:pPr>
            <a:r>
              <a:rPr lang="en-IE" sz="1000" b="1" dirty="0">
                <a:solidFill>
                  <a:schemeClr val="tx1"/>
                </a:solidFill>
                <a:cs typeface="Times New Roman" panose="02020603050405020304" pitchFamily="18" charset="0"/>
              </a:rPr>
              <a:t>VLSI’ 2019 : </a:t>
            </a:r>
            <a:r>
              <a:rPr lang="en-IE" sz="1000" b="1" i="0" u="none" strike="noStrike" dirty="0">
                <a:solidFill>
                  <a:srgbClr val="000000"/>
                </a:solidFill>
                <a:effectLst/>
                <a:cs typeface="Times New Roman" panose="02020603050405020304" pitchFamily="18" charset="0"/>
              </a:rPr>
              <a:t>R. Dorrance et al., "An Ultra-Low Power, Fully Integrated Wake-Up Receiver and Digital Baseband with All-Digital Impairment Correction and -92.4dBm Sensitivity for 802.11ba," 2019 Symposium on VLSI Circuits, 2019.</a:t>
            </a:r>
          </a:p>
          <a:p>
            <a:pPr marL="171450" indent="-171450">
              <a:buFont typeface="Arial" panose="020B0604020202020204" pitchFamily="34" charset="0"/>
              <a:buChar char="•"/>
            </a:pPr>
            <a:r>
              <a:rPr lang="en-IE" sz="1000" b="1" dirty="0">
                <a:solidFill>
                  <a:srgbClr val="000000"/>
                </a:solidFill>
                <a:cs typeface="Times New Roman" panose="02020603050405020304" pitchFamily="18" charset="0"/>
              </a:rPr>
              <a:t>TMTT’ 2019 : </a:t>
            </a:r>
            <a:r>
              <a:rPr lang="en-IE" sz="1000" b="1" i="0" u="none" strike="noStrike" dirty="0">
                <a:solidFill>
                  <a:srgbClr val="000000"/>
                </a:solidFill>
                <a:effectLst/>
                <a:cs typeface="Times New Roman" panose="02020603050405020304" pitchFamily="18" charset="0"/>
              </a:rPr>
              <a:t>J. </a:t>
            </a:r>
            <a:r>
              <a:rPr lang="en-IE" sz="1000" b="1" i="0" u="none" strike="noStrike" dirty="0" err="1">
                <a:solidFill>
                  <a:srgbClr val="000000"/>
                </a:solidFill>
                <a:effectLst/>
                <a:cs typeface="Times New Roman" panose="02020603050405020304" pitchFamily="18" charset="0"/>
              </a:rPr>
              <a:t>Im</a:t>
            </a:r>
            <a:r>
              <a:rPr lang="en-IE" sz="1000" b="1" i="0" u="none" strike="noStrike" dirty="0">
                <a:solidFill>
                  <a:srgbClr val="000000"/>
                </a:solidFill>
                <a:effectLst/>
                <a:cs typeface="Times New Roman" panose="02020603050405020304" pitchFamily="18" charset="0"/>
              </a:rPr>
              <a:t>, H. Kim and D. D. </a:t>
            </a:r>
            <a:r>
              <a:rPr lang="en-IE" sz="1000" b="1" i="0" u="none" strike="noStrike" dirty="0" err="1">
                <a:solidFill>
                  <a:srgbClr val="000000"/>
                </a:solidFill>
                <a:effectLst/>
                <a:cs typeface="Times New Roman" panose="02020603050405020304" pitchFamily="18" charset="0"/>
              </a:rPr>
              <a:t>Wentzloff</a:t>
            </a:r>
            <a:r>
              <a:rPr lang="en-IE" sz="1000" b="1" i="0" u="none" strike="noStrike" dirty="0">
                <a:solidFill>
                  <a:srgbClr val="000000"/>
                </a:solidFill>
                <a:effectLst/>
                <a:cs typeface="Times New Roman" panose="02020603050405020304" pitchFamily="18" charset="0"/>
              </a:rPr>
              <a:t>, "A 220- u W −83-dBm 5.8-GHz Third-Harmonic Passive Mixer-First LP-WUR for IEEE 802.11ba," in IEEE Transactions on Microwave Theory and Techniques, vol. 67, no. 7, pp. 2537-2545, July 2019.</a:t>
            </a:r>
          </a:p>
          <a:p>
            <a:pPr marL="171450" indent="-171450">
              <a:buFont typeface="Arial" panose="020B0604020202020204" pitchFamily="34" charset="0"/>
              <a:buChar char="•"/>
            </a:pPr>
            <a:r>
              <a:rPr lang="en-IE" sz="1000" b="1" dirty="0">
                <a:solidFill>
                  <a:srgbClr val="000000"/>
                </a:solidFill>
                <a:cs typeface="Times New Roman" panose="02020603050405020304" pitchFamily="18" charset="0"/>
              </a:rPr>
              <a:t>RFIC’ 2020 :  </a:t>
            </a:r>
            <a:r>
              <a:rPr lang="en-IE" sz="1000" b="1" i="0" u="none" strike="noStrike" dirty="0">
                <a:solidFill>
                  <a:srgbClr val="000000"/>
                </a:solidFill>
                <a:effectLst/>
                <a:cs typeface="Times New Roman" panose="02020603050405020304" pitchFamily="18" charset="0"/>
              </a:rPr>
              <a:t>J. </a:t>
            </a:r>
            <a:r>
              <a:rPr lang="en-IE" sz="1000" b="1" i="0" u="none" strike="noStrike" dirty="0" err="1">
                <a:solidFill>
                  <a:srgbClr val="000000"/>
                </a:solidFill>
                <a:effectLst/>
                <a:cs typeface="Times New Roman" panose="02020603050405020304" pitchFamily="18" charset="0"/>
              </a:rPr>
              <a:t>Im</a:t>
            </a:r>
            <a:r>
              <a:rPr lang="en-IE" sz="1000" b="1" i="0" u="none" strike="noStrike" dirty="0">
                <a:solidFill>
                  <a:srgbClr val="000000"/>
                </a:solidFill>
                <a:effectLst/>
                <a:cs typeface="Times New Roman" panose="02020603050405020304" pitchFamily="18" charset="0"/>
              </a:rPr>
              <a:t>, J. </a:t>
            </a:r>
            <a:r>
              <a:rPr lang="en-IE" sz="1000" b="1" i="0" u="none" strike="noStrike" dirty="0" err="1">
                <a:solidFill>
                  <a:srgbClr val="000000"/>
                </a:solidFill>
                <a:effectLst/>
                <a:cs typeface="Times New Roman" panose="02020603050405020304" pitchFamily="18" charset="0"/>
              </a:rPr>
              <a:t>Breiholz</a:t>
            </a:r>
            <a:r>
              <a:rPr lang="en-IE" sz="1000" b="1" i="0" u="none" strike="noStrike" dirty="0">
                <a:solidFill>
                  <a:srgbClr val="000000"/>
                </a:solidFill>
                <a:effectLst/>
                <a:cs typeface="Times New Roman" panose="02020603050405020304" pitchFamily="18" charset="0"/>
              </a:rPr>
              <a:t>, S. Li, B. Calhoun and D. D. </a:t>
            </a:r>
            <a:r>
              <a:rPr lang="en-IE" sz="1000" b="1" i="0" u="none" strike="noStrike" dirty="0" err="1">
                <a:solidFill>
                  <a:srgbClr val="000000"/>
                </a:solidFill>
                <a:effectLst/>
                <a:cs typeface="Times New Roman" panose="02020603050405020304" pitchFamily="18" charset="0"/>
              </a:rPr>
              <a:t>Wenzloff</a:t>
            </a:r>
            <a:r>
              <a:rPr lang="en-IE" sz="1000" b="1" i="0" u="none" strike="noStrike" dirty="0">
                <a:solidFill>
                  <a:srgbClr val="000000"/>
                </a:solidFill>
                <a:effectLst/>
                <a:cs typeface="Times New Roman" panose="02020603050405020304" pitchFamily="18" charset="0"/>
              </a:rPr>
              <a:t>, "A Fully Integrated 0.2V 802.11ba Wake-Up Receiver with -91.5dBm Sensitivity," 2020 IEEE Radio Frequency Integrated Circuits Symposium (RFIC), 2020.</a:t>
            </a:r>
            <a:endParaRPr lang="en-IE" sz="1000" b="1" dirty="0">
              <a:solidFill>
                <a:srgbClr val="000000"/>
              </a:solidFill>
              <a:cs typeface="Times New Roman" panose="02020603050405020304" pitchFamily="18" charset="0"/>
            </a:endParaRPr>
          </a:p>
          <a:p>
            <a:pPr marL="171450" indent="-171450">
              <a:buFont typeface="Arial" panose="020B0604020202020204" pitchFamily="34" charset="0"/>
              <a:buChar char="•"/>
            </a:pPr>
            <a:r>
              <a:rPr lang="en-IE" sz="1000" b="1" dirty="0">
                <a:solidFill>
                  <a:schemeClr val="tx1"/>
                </a:solidFill>
                <a:cs typeface="Times New Roman" panose="02020603050405020304" pitchFamily="18" charset="0"/>
              </a:rPr>
              <a:t>JSSC’ 2020 : </a:t>
            </a:r>
            <a:r>
              <a:rPr lang="en-GB" sz="1000" b="1" i="0" u="none" strike="noStrike" dirty="0">
                <a:solidFill>
                  <a:srgbClr val="000000"/>
                </a:solidFill>
                <a:effectLst/>
                <a:cs typeface="Times New Roman" panose="02020603050405020304" pitchFamily="18" charset="0"/>
              </a:rPr>
              <a:t>R. Liu et al., "An 802.11ba-Based Wake-Up Radio Receiver With Wi-Fi Transceiver Integration," in IEEE Journal of Solid-State Circuits, vol. 55, no. 5, pp. 1151-1164, May 2020.</a:t>
            </a:r>
            <a:r>
              <a:rPr lang="en-GB" sz="1000" b="1" dirty="0">
                <a:cs typeface="Times New Roman" panose="02020603050405020304" pitchFamily="18" charset="0"/>
              </a:rPr>
              <a:t> </a:t>
            </a:r>
            <a:endParaRPr lang="en-IE" sz="1000" b="1" dirty="0">
              <a:solidFill>
                <a:schemeClr val="tx1"/>
              </a:solidFill>
              <a:cs typeface="Times New Roman" panose="02020603050405020304" pitchFamily="18" charset="0"/>
            </a:endParaRPr>
          </a:p>
        </p:txBody>
      </p:sp>
    </p:spTree>
    <p:extLst>
      <p:ext uri="{BB962C8B-B14F-4D97-AF65-F5344CB8AC3E}">
        <p14:creationId xmlns:p14="http://schemas.microsoft.com/office/powerpoint/2010/main" val="717400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6F85A47-8450-2C0E-3F51-CAF58B1C56AA}"/>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12</a:t>
            </a:fld>
            <a:endParaRPr lang="en-US" altLang="en-US" dirty="0"/>
          </a:p>
        </p:txBody>
      </p:sp>
      <p:sp>
        <p:nvSpPr>
          <p:cNvPr id="3" name="Title 1">
            <a:extLst>
              <a:ext uri="{FF2B5EF4-FFF2-40B4-BE49-F238E27FC236}">
                <a16:creationId xmlns:a16="http://schemas.microsoft.com/office/drawing/2014/main" id="{8F059638-1C27-2C8F-22FE-6CD1D6D73546}"/>
              </a:ext>
            </a:extLst>
          </p:cNvPr>
          <p:cNvSpPr txBox="1">
            <a:spLocks/>
          </p:cNvSpPr>
          <p:nvPr/>
        </p:nvSpPr>
        <p:spPr>
          <a:xfrm>
            <a:off x="745958" y="605156"/>
            <a:ext cx="7774081" cy="754063"/>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GB" sz="3200" kern="0" dirty="0">
                <a:latin typeface="Times New Roman" panose="02020603050405020304" pitchFamily="18" charset="0"/>
                <a:cs typeface="Times New Roman" panose="02020603050405020304" pitchFamily="18" charset="0"/>
              </a:rPr>
              <a:t>Summary </a:t>
            </a:r>
            <a:endParaRPr lang="en-US" sz="3200" kern="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B56D2167-3B33-989C-17CF-160BEABE6E23}"/>
              </a:ext>
            </a:extLst>
          </p:cNvPr>
          <p:cNvSpPr txBox="1"/>
          <p:nvPr/>
        </p:nvSpPr>
        <p:spPr>
          <a:xfrm>
            <a:off x="683568" y="1169892"/>
            <a:ext cx="7836471" cy="5570756"/>
          </a:xfrm>
          <a:prstGeom prst="rect">
            <a:avLst/>
          </a:prstGeom>
          <a:noFill/>
        </p:spPr>
        <p:txBody>
          <a:bodyPr wrap="square" rtlCol="0">
            <a:spAutoFit/>
          </a:bodyPr>
          <a:lstStyle/>
          <a:p>
            <a:pPr marL="171450" indent="-171450">
              <a:buFont typeface="Arial" panose="020B0604020202020204" pitchFamily="34" charset="0"/>
              <a:buChar char="•"/>
            </a:pPr>
            <a:r>
              <a:rPr lang="en-IE" sz="2000" dirty="0">
                <a:solidFill>
                  <a:schemeClr val="tx1"/>
                </a:solidFill>
              </a:rPr>
              <a:t>Today’s ubiquitous BLE and Wi-Fi networks adopt LP-WUR to initiate communication to battery-powered devices but make trade-offs between low power consumption,  latency and interference resilience</a:t>
            </a:r>
          </a:p>
          <a:p>
            <a:endParaRPr lang="en-IE" sz="2000" dirty="0">
              <a:solidFill>
                <a:schemeClr val="tx1"/>
              </a:solidFill>
            </a:endParaRPr>
          </a:p>
          <a:p>
            <a:pPr marL="171450" indent="-171450">
              <a:buFont typeface="Arial" panose="020B0604020202020204" pitchFamily="34" charset="0"/>
              <a:buChar char="•"/>
            </a:pPr>
            <a:r>
              <a:rPr lang="en-IE" sz="2000" dirty="0">
                <a:solidFill>
                  <a:schemeClr val="tx1"/>
                </a:solidFill>
              </a:rPr>
              <a:t>Today’s UWB doesn’t have a wakeup radio solution</a:t>
            </a:r>
          </a:p>
          <a:p>
            <a:endParaRPr lang="en-IE" sz="2000" dirty="0">
              <a:solidFill>
                <a:schemeClr val="tx1"/>
              </a:solidFill>
            </a:endParaRPr>
          </a:p>
          <a:p>
            <a:pPr marL="171450" indent="-171450">
              <a:buFont typeface="Arial" panose="020B0604020202020204" pitchFamily="34" charset="0"/>
              <a:buChar char="•"/>
            </a:pPr>
            <a:r>
              <a:rPr lang="en-IE" sz="2000" dirty="0">
                <a:solidFill>
                  <a:schemeClr val="tx1"/>
                </a:solidFill>
              </a:rPr>
              <a:t>The UWB wakeup proposal [1] not only escapes the duty-cycle trap but also achieves very low power consumption (4-years battery life) without compromising the interference resiliency, sensitivity and latency</a:t>
            </a:r>
          </a:p>
          <a:p>
            <a:pPr marL="914400" lvl="1" indent="-171450">
              <a:buFont typeface="Arial" panose="020B0604020202020204" pitchFamily="34" charset="0"/>
              <a:buChar char="•"/>
            </a:pPr>
            <a:r>
              <a:rPr lang="en-IE" sz="2000" dirty="0">
                <a:solidFill>
                  <a:schemeClr val="tx1"/>
                </a:solidFill>
              </a:rPr>
              <a:t>Operating in much less congested 8 GHz band facilitates low duty cycle operation</a:t>
            </a:r>
          </a:p>
          <a:p>
            <a:pPr marL="914400" lvl="1" indent="-171450">
              <a:buFont typeface="Arial" panose="020B0604020202020204" pitchFamily="34" charset="0"/>
              <a:buChar char="•"/>
            </a:pPr>
            <a:r>
              <a:rPr lang="en-IE" sz="2000" dirty="0">
                <a:solidFill>
                  <a:schemeClr val="tx1"/>
                </a:solidFill>
              </a:rPr>
              <a:t>Simple wakeup signature enables the implementation of low power architecture  </a:t>
            </a:r>
          </a:p>
          <a:p>
            <a:pPr lvl="1" indent="0"/>
            <a:endParaRPr lang="en-IE" sz="2000" dirty="0">
              <a:solidFill>
                <a:schemeClr val="tx1"/>
              </a:solidFill>
            </a:endParaRPr>
          </a:p>
          <a:p>
            <a:pPr marL="171450" indent="-171450">
              <a:buFont typeface="Arial" panose="020B0604020202020204" pitchFamily="34" charset="0"/>
              <a:buChar char="•"/>
            </a:pPr>
            <a:r>
              <a:rPr lang="en-IE" sz="2000" dirty="0">
                <a:solidFill>
                  <a:schemeClr val="tx1"/>
                </a:solidFill>
              </a:rPr>
              <a:t>The proposal paves the way of applying UWB wakeup as companion radio to wake up BLE, Wi-Fi and UWB devices </a:t>
            </a:r>
          </a:p>
          <a:p>
            <a:r>
              <a:rPr lang="en-IE" sz="2000" dirty="0">
                <a:solidFill>
                  <a:schemeClr val="tx1"/>
                </a:solidFill>
              </a:rPr>
              <a:t>  </a:t>
            </a:r>
          </a:p>
          <a:p>
            <a:pPr marL="171450" indent="-171450">
              <a:buFont typeface="Arial" panose="020B0604020202020204" pitchFamily="34" charset="0"/>
              <a:buChar char="•"/>
            </a:pPr>
            <a:endParaRPr lang="en-IE" sz="1600" dirty="0">
              <a:solidFill>
                <a:schemeClr val="tx1"/>
              </a:solidFill>
            </a:endParaRPr>
          </a:p>
        </p:txBody>
      </p:sp>
    </p:spTree>
    <p:extLst>
      <p:ext uri="{BB962C8B-B14F-4D97-AF65-F5344CB8AC3E}">
        <p14:creationId xmlns:p14="http://schemas.microsoft.com/office/powerpoint/2010/main" val="3005180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D29F500-9EB3-B59C-E4B1-D9C7419652A7}"/>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13</a:t>
            </a:fld>
            <a:endParaRPr lang="en-US" altLang="en-US" dirty="0"/>
          </a:p>
        </p:txBody>
      </p:sp>
      <p:sp>
        <p:nvSpPr>
          <p:cNvPr id="5" name="Title 1">
            <a:extLst>
              <a:ext uri="{FF2B5EF4-FFF2-40B4-BE49-F238E27FC236}">
                <a16:creationId xmlns:a16="http://schemas.microsoft.com/office/drawing/2014/main" id="{1166780E-3A45-99FC-A8CB-6BD074157D87}"/>
              </a:ext>
            </a:extLst>
          </p:cNvPr>
          <p:cNvSpPr txBox="1">
            <a:spLocks/>
          </p:cNvSpPr>
          <p:nvPr/>
        </p:nvSpPr>
        <p:spPr>
          <a:xfrm>
            <a:off x="745958" y="605156"/>
            <a:ext cx="7774081" cy="754063"/>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GB" sz="3200" kern="0" dirty="0">
                <a:latin typeface="Times New Roman" panose="02020603050405020304" pitchFamily="18" charset="0"/>
                <a:cs typeface="Times New Roman" panose="02020603050405020304" pitchFamily="18" charset="0"/>
              </a:rPr>
              <a:t>Backup Slides </a:t>
            </a:r>
            <a:endParaRPr lang="en-US" sz="32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138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9C4CF25-E428-31F3-4702-05D045D4DCD8}"/>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14</a:t>
            </a:fld>
            <a:endParaRPr lang="en-US" altLang="en-US" dirty="0"/>
          </a:p>
        </p:txBody>
      </p:sp>
      <p:sp>
        <p:nvSpPr>
          <p:cNvPr id="3" name="Title 1">
            <a:extLst>
              <a:ext uri="{FF2B5EF4-FFF2-40B4-BE49-F238E27FC236}">
                <a16:creationId xmlns:a16="http://schemas.microsoft.com/office/drawing/2014/main" id="{DAB35205-B607-7B38-4B0E-0C616F29A60D}"/>
              </a:ext>
            </a:extLst>
          </p:cNvPr>
          <p:cNvSpPr txBox="1">
            <a:spLocks/>
          </p:cNvSpPr>
          <p:nvPr/>
        </p:nvSpPr>
        <p:spPr>
          <a:xfrm>
            <a:off x="0" y="782364"/>
            <a:ext cx="8528715" cy="878801"/>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GB" sz="3200" kern="0" dirty="0"/>
              <a:t>1. How much current can WuRx draw?</a:t>
            </a:r>
          </a:p>
        </p:txBody>
      </p:sp>
      <p:pic>
        <p:nvPicPr>
          <p:cNvPr id="4" name="Content Placeholder 8">
            <a:extLst>
              <a:ext uri="{FF2B5EF4-FFF2-40B4-BE49-F238E27FC236}">
                <a16:creationId xmlns:a16="http://schemas.microsoft.com/office/drawing/2014/main" id="{BB7CBB0D-B837-C9F9-7701-B5F15D797355}"/>
              </a:ext>
            </a:extLst>
          </p:cNvPr>
          <p:cNvPicPr>
            <a:picLocks noChangeAspect="1"/>
          </p:cNvPicPr>
          <p:nvPr/>
        </p:nvPicPr>
        <p:blipFill>
          <a:blip r:embed="rId3"/>
          <a:stretch>
            <a:fillRect/>
          </a:stretch>
        </p:blipFill>
        <p:spPr>
          <a:xfrm>
            <a:off x="611559" y="2345268"/>
            <a:ext cx="3200694" cy="1231036"/>
          </a:xfrm>
          <a:prstGeom prst="rect">
            <a:avLst/>
          </a:prstGeom>
        </p:spPr>
      </p:pic>
      <p:pic>
        <p:nvPicPr>
          <p:cNvPr id="5" name="Picture 4">
            <a:extLst>
              <a:ext uri="{FF2B5EF4-FFF2-40B4-BE49-F238E27FC236}">
                <a16:creationId xmlns:a16="http://schemas.microsoft.com/office/drawing/2014/main" id="{F61389DF-F02D-82D1-F1B6-8AA9CEF07493}"/>
              </a:ext>
            </a:extLst>
          </p:cNvPr>
          <p:cNvPicPr>
            <a:picLocks noChangeAspect="1"/>
          </p:cNvPicPr>
          <p:nvPr/>
        </p:nvPicPr>
        <p:blipFill>
          <a:blip r:embed="rId4"/>
          <a:stretch>
            <a:fillRect/>
          </a:stretch>
        </p:blipFill>
        <p:spPr>
          <a:xfrm>
            <a:off x="4355976" y="1916832"/>
            <a:ext cx="4100820" cy="3761193"/>
          </a:xfrm>
          <a:prstGeom prst="rect">
            <a:avLst/>
          </a:prstGeom>
        </p:spPr>
      </p:pic>
    </p:spTree>
    <p:extLst>
      <p:ext uri="{BB962C8B-B14F-4D97-AF65-F5344CB8AC3E}">
        <p14:creationId xmlns:p14="http://schemas.microsoft.com/office/powerpoint/2010/main" val="2945108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A3C7A7A-395B-4154-9235-5ED0874B3D6F}"/>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graphicFrame>
        <p:nvGraphicFramePr>
          <p:cNvPr id="4" name="Table 52">
            <a:extLst>
              <a:ext uri="{FF2B5EF4-FFF2-40B4-BE49-F238E27FC236}">
                <a16:creationId xmlns:a16="http://schemas.microsoft.com/office/drawing/2014/main" id="{286DA500-522A-4BE3-8E4F-7A2E2F0431F7}"/>
              </a:ext>
            </a:extLst>
          </p:cNvPr>
          <p:cNvGraphicFramePr>
            <a:graphicFrameLocks noGrp="1"/>
          </p:cNvGraphicFramePr>
          <p:nvPr>
            <p:extLst>
              <p:ext uri="{D42A27DB-BD31-4B8C-83A1-F6EECF244321}">
                <p14:modId xmlns:p14="http://schemas.microsoft.com/office/powerpoint/2010/main" val="4086716"/>
              </p:ext>
            </p:extLst>
          </p:nvPr>
        </p:nvGraphicFramePr>
        <p:xfrm>
          <a:off x="281940" y="1515005"/>
          <a:ext cx="8382687" cy="4446552"/>
        </p:xfrm>
        <a:graphic>
          <a:graphicData uri="http://schemas.openxmlformats.org/drawingml/2006/table">
            <a:tbl>
              <a:tblPr firstRow="1" bandRow="1">
                <a:tableStyleId>{5940675A-B579-460E-94D1-54222C63F5DA}</a:tableStyleId>
              </a:tblPr>
              <a:tblGrid>
                <a:gridCol w="5747156">
                  <a:extLst>
                    <a:ext uri="{9D8B030D-6E8A-4147-A177-3AD203B41FA5}">
                      <a16:colId xmlns:a16="http://schemas.microsoft.com/office/drawing/2014/main" val="1954642592"/>
                    </a:ext>
                  </a:extLst>
                </a:gridCol>
                <a:gridCol w="2635531">
                  <a:extLst>
                    <a:ext uri="{9D8B030D-6E8A-4147-A177-3AD203B41FA5}">
                      <a16:colId xmlns:a16="http://schemas.microsoft.com/office/drawing/2014/main" val="905846169"/>
                    </a:ext>
                  </a:extLst>
                </a:gridCol>
              </a:tblGrid>
              <a:tr h="251460">
                <a:tc>
                  <a:txBody>
                    <a:bodyPr/>
                    <a:lstStyle/>
                    <a:p>
                      <a:r>
                        <a:rPr lang="en-IE" sz="1200" b="1" dirty="0"/>
                        <a:t>PAR Objective</a:t>
                      </a:r>
                      <a:endParaRPr lang="en-US" sz="1200" b="1" dirty="0"/>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350932518"/>
                  </a:ext>
                </a:extLst>
              </a:tr>
              <a:tr h="3886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Safeguards so that the high throughput data use cases will not cause significant disruption to low duty-cycle ranging use cases</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a:p>
                  </a:txBody>
                  <a:tcPr marL="68580" marR="68580" marT="34290" marB="34290"/>
                </a:tc>
                <a:extLst>
                  <a:ext uri="{0D108BD9-81ED-4DB2-BD59-A6C34878D82A}">
                    <a16:rowId xmlns:a16="http://schemas.microsoft.com/office/drawing/2014/main" val="3610962064"/>
                  </a:ext>
                </a:extLst>
              </a:tr>
              <a:tr h="318276">
                <a:tc>
                  <a:txBody>
                    <a:bodyPr/>
                    <a:lstStyle/>
                    <a:p>
                      <a:r>
                        <a:rPr lang="en-US" sz="1100" kern="1200" dirty="0">
                          <a:solidFill>
                            <a:schemeClr val="dk1"/>
                          </a:solidFill>
                          <a:effectLst/>
                        </a:rPr>
                        <a:t>Interference mitigation techniques to support higher density and higher traffic use cases</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3586059173"/>
                  </a:ext>
                </a:extLst>
              </a:tr>
              <a:tr h="228600">
                <a:tc>
                  <a:txBody>
                    <a:bodyPr/>
                    <a:lstStyle/>
                    <a:p>
                      <a:pPr marL="0" algn="l" defTabSz="914400" rtl="0" eaLnBrk="1" latinLnBrk="0" hangingPunct="1"/>
                      <a:r>
                        <a:rPr lang="en-US" sz="1100" kern="1200" dirty="0">
                          <a:solidFill>
                            <a:schemeClr val="dk1"/>
                          </a:solidFill>
                          <a:effectLst/>
                        </a:rPr>
                        <a:t>Other coexistence improvement</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2237929214"/>
                  </a:ext>
                </a:extLst>
              </a:tr>
              <a:tr h="228600">
                <a:tc>
                  <a:txBody>
                    <a:bodyPr/>
                    <a:lstStyle/>
                    <a:p>
                      <a:pPr marL="0" algn="l" defTabSz="914400" rtl="0" eaLnBrk="1" latinLnBrk="0" hangingPunct="1"/>
                      <a:r>
                        <a:rPr lang="en-US" sz="1100" kern="1200" dirty="0">
                          <a:solidFill>
                            <a:schemeClr val="dk1"/>
                          </a:solidFill>
                          <a:effectLst/>
                        </a:rPr>
                        <a:t>Backward compatibility with enhanced ranging capable devices (ERDEV</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3693056775"/>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Improved link budget and/or reduced air-time</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3511835045"/>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Additional channels and operating frequencies</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2615937235"/>
                  </a:ext>
                </a:extLst>
              </a:tr>
              <a:tr h="3182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Improvements to accuracy / precision / reliability and interoperability for high-integrity ranging</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2790487524"/>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Reduced complexity and power consumption</a:t>
                      </a:r>
                      <a:endParaRPr lang="en-US" sz="1100" kern="1200" dirty="0">
                        <a:solidFill>
                          <a:schemeClr val="dk1"/>
                        </a:solidFill>
                        <a:effectLst/>
                        <a:latin typeface="+mn-lt"/>
                        <a:ea typeface="+mn-ea"/>
                        <a:cs typeface="+mn-cs"/>
                      </a:endParaRPr>
                    </a:p>
                  </a:txBody>
                  <a:tcPr marL="68580" marR="68580" marT="34290" marB="34290"/>
                </a:tc>
                <a:tc>
                  <a:txBody>
                    <a:bodyPr/>
                    <a:lstStyle/>
                    <a:p>
                      <a:r>
                        <a:rPr lang="en-US" sz="800" dirty="0"/>
                        <a:t>Proposal significantly reduce the power consumption of the companion radio for wakeup </a:t>
                      </a:r>
                    </a:p>
                  </a:txBody>
                  <a:tcPr marL="68580" marR="68580" marT="34290" marB="34290"/>
                </a:tc>
                <a:extLst>
                  <a:ext uri="{0D108BD9-81ED-4DB2-BD59-A6C34878D82A}">
                    <a16:rowId xmlns:a16="http://schemas.microsoft.com/office/drawing/2014/main" val="882381152"/>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Hybrid operation with narrowband signaling to assist UWB</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2227827323"/>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Enhanced native discovery and connection setup mechanisms</a:t>
                      </a:r>
                      <a:endParaRPr lang="en-US" sz="1100" kern="1200" dirty="0">
                        <a:solidFill>
                          <a:schemeClr val="dk1"/>
                        </a:solidFill>
                        <a:effectLst/>
                        <a:latin typeface="+mn-lt"/>
                        <a:ea typeface="+mn-ea"/>
                        <a:cs typeface="+mn-cs"/>
                      </a:endParaRPr>
                    </a:p>
                  </a:txBody>
                  <a:tcPr marL="68580" marR="68580" marT="34290" marB="34290"/>
                </a:tc>
                <a:tc>
                  <a:txBody>
                    <a:bodyPr/>
                    <a:lstStyle/>
                    <a:p>
                      <a:r>
                        <a:rPr lang="en-US" sz="800" dirty="0"/>
                        <a:t>Allows a UWB transmitter to address individual devices and to wake them up</a:t>
                      </a:r>
                    </a:p>
                  </a:txBody>
                  <a:tcPr marL="68580" marR="68580" marT="34290" marB="34290"/>
                </a:tc>
                <a:extLst>
                  <a:ext uri="{0D108BD9-81ED-4DB2-BD59-A6C34878D82A}">
                    <a16:rowId xmlns:a16="http://schemas.microsoft.com/office/drawing/2014/main" val="3329428927"/>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Sensing capabilities to support presence detection and environment mapping</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1435408112"/>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Low-power low-latency streaming </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1657180505"/>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Higher data-rate streaming allowing at least 50 Mbit/s of throughput</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2187865365"/>
                  </a:ext>
                </a:extLst>
              </a:tr>
              <a:tr h="3182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Support for peer-to-peer, peer-to-multi-peer, and station-to-infrastructure protocols</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2424495017"/>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Infrastructure synchronization mechanisms</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992766638"/>
                  </a:ext>
                </a:extLst>
              </a:tr>
            </a:tbl>
          </a:graphicData>
        </a:graphic>
      </p:graphicFrame>
    </p:spTree>
    <p:extLst>
      <p:ext uri="{BB962C8B-B14F-4D97-AF65-F5344CB8AC3E}">
        <p14:creationId xmlns:p14="http://schemas.microsoft.com/office/powerpoint/2010/main" val="1631733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BA75A3F-F935-5698-E2B9-60B65217C381}"/>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3</a:t>
            </a:fld>
            <a:endParaRPr lang="en-US" altLang="en-US" dirty="0"/>
          </a:p>
        </p:txBody>
      </p:sp>
      <p:sp>
        <p:nvSpPr>
          <p:cNvPr id="3" name="Title 1">
            <a:extLst>
              <a:ext uri="{FF2B5EF4-FFF2-40B4-BE49-F238E27FC236}">
                <a16:creationId xmlns:a16="http://schemas.microsoft.com/office/drawing/2014/main" id="{5D4C59E5-1D36-DF86-3722-92040F4F9AC7}"/>
              </a:ext>
            </a:extLst>
          </p:cNvPr>
          <p:cNvSpPr txBox="1">
            <a:spLocks/>
          </p:cNvSpPr>
          <p:nvPr/>
        </p:nvSpPr>
        <p:spPr>
          <a:xfrm>
            <a:off x="611560" y="2276872"/>
            <a:ext cx="8278688" cy="125157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GB" kern="0" dirty="0"/>
              <a:t>The Advantages of UWB Wakeup</a:t>
            </a:r>
            <a:endParaRPr lang="en-US" kern="0" dirty="0"/>
          </a:p>
        </p:txBody>
      </p:sp>
      <p:sp>
        <p:nvSpPr>
          <p:cNvPr id="4" name="Subtitle 2">
            <a:extLst>
              <a:ext uri="{FF2B5EF4-FFF2-40B4-BE49-F238E27FC236}">
                <a16:creationId xmlns:a16="http://schemas.microsoft.com/office/drawing/2014/main" id="{2F865E66-213B-0B08-BD97-C4AE7B41CC6C}"/>
              </a:ext>
            </a:extLst>
          </p:cNvPr>
          <p:cNvSpPr txBox="1">
            <a:spLocks/>
          </p:cNvSpPr>
          <p:nvPr/>
        </p:nvSpPr>
        <p:spPr>
          <a:xfrm>
            <a:off x="251520" y="3627253"/>
            <a:ext cx="8638728" cy="1752600"/>
          </a:xfrm>
          <a:prstGeom prst="rect">
            <a:avLst/>
          </a:prstGeom>
        </p:spPr>
        <p:txBody>
          <a:bodyPr/>
          <a:lstStyle>
            <a:lvl1pPr marL="0" indent="0" algn="ctr" defTabSz="449263" rtl="0" eaLnBrk="0" fontAlgn="base" hangingPunct="0">
              <a:spcBef>
                <a:spcPts val="800"/>
              </a:spcBef>
              <a:spcAft>
                <a:spcPct val="0"/>
              </a:spcAft>
              <a:buClr>
                <a:srgbClr val="000000"/>
              </a:buClr>
              <a:buSzPct val="100000"/>
              <a:buFont typeface="Times New Roman" panose="02020603050405020304" pitchFamily="18" charset="0"/>
              <a:buNone/>
              <a:defRPr sz="3200">
                <a:solidFill>
                  <a:srgbClr val="000000"/>
                </a:solidFill>
                <a:latin typeface="+mn-lt"/>
                <a:ea typeface="MS PGothic" panose="020B0600070205080204" pitchFamily="34" charset="-128"/>
                <a:cs typeface="+mn-cs"/>
              </a:defRPr>
            </a:lvl1pPr>
            <a:lvl2pPr marL="457200" indent="0" algn="ctr" defTabSz="449263" rtl="0" eaLnBrk="0" fontAlgn="base" hangingPunct="0">
              <a:spcBef>
                <a:spcPts val="700"/>
              </a:spcBef>
              <a:spcAft>
                <a:spcPct val="0"/>
              </a:spcAft>
              <a:buClr>
                <a:srgbClr val="000000"/>
              </a:buClr>
              <a:buSzPct val="100000"/>
              <a:buFont typeface="Times New Roman" panose="02020603050405020304" pitchFamily="18" charset="0"/>
              <a:buNone/>
              <a:defRPr sz="2800">
                <a:solidFill>
                  <a:srgbClr val="000000"/>
                </a:solidFill>
                <a:latin typeface="+mn-lt"/>
                <a:ea typeface="MS PGothic" panose="020B0600070205080204" pitchFamily="34" charset="-128"/>
                <a:cs typeface="+mn-cs"/>
              </a:defRPr>
            </a:lvl2pPr>
            <a:lvl3pPr marL="914400" indent="0" algn="ctr" defTabSz="449263" rtl="0" eaLnBrk="0" fontAlgn="base" hangingPunct="0">
              <a:spcBef>
                <a:spcPts val="600"/>
              </a:spcBef>
              <a:spcAft>
                <a:spcPct val="0"/>
              </a:spcAft>
              <a:buClr>
                <a:srgbClr val="000000"/>
              </a:buClr>
              <a:buSzPct val="100000"/>
              <a:buFont typeface="Times New Roman" panose="02020603050405020304" pitchFamily="18" charset="0"/>
              <a:buNone/>
              <a:defRPr sz="2400">
                <a:solidFill>
                  <a:srgbClr val="000000"/>
                </a:solidFill>
                <a:latin typeface="+mn-lt"/>
                <a:ea typeface="MS PGothic" panose="020B0600070205080204" pitchFamily="34" charset="-128"/>
                <a:cs typeface="+mn-cs"/>
              </a:defRPr>
            </a:lvl3pPr>
            <a:lvl4pPr marL="1371600" indent="0" algn="ctr" defTabSz="449263" rtl="0" eaLnBrk="0" fontAlgn="base" hangingPunct="0">
              <a:spcBef>
                <a:spcPts val="500"/>
              </a:spcBef>
              <a:spcAft>
                <a:spcPct val="0"/>
              </a:spcAft>
              <a:buClr>
                <a:srgbClr val="000000"/>
              </a:buClr>
              <a:buSzPct val="100000"/>
              <a:buFont typeface="Times New Roman" panose="02020603050405020304" pitchFamily="18" charset="0"/>
              <a:buNone/>
              <a:defRPr sz="2000">
                <a:solidFill>
                  <a:srgbClr val="000000"/>
                </a:solidFill>
                <a:latin typeface="+mn-lt"/>
                <a:ea typeface="MS PGothic" panose="020B0600070205080204" pitchFamily="34" charset="-128"/>
                <a:cs typeface="+mn-cs"/>
              </a:defRPr>
            </a:lvl4pPr>
            <a:lvl5pPr marL="1828800" indent="0" algn="ctr" defTabSz="449263" rtl="0" eaLnBrk="0" fontAlgn="base" hangingPunct="0">
              <a:spcBef>
                <a:spcPts val="500"/>
              </a:spcBef>
              <a:spcAft>
                <a:spcPct val="0"/>
              </a:spcAft>
              <a:buClr>
                <a:srgbClr val="000000"/>
              </a:buClr>
              <a:buSzPct val="100000"/>
              <a:buFont typeface="Times New Roman" panose="02020603050405020304" pitchFamily="18" charset="0"/>
              <a:buNone/>
              <a:defRPr sz="2000">
                <a:solidFill>
                  <a:srgbClr val="000000"/>
                </a:solidFill>
                <a:latin typeface="+mn-lt"/>
                <a:ea typeface="MS PGothic" panose="020B0600070205080204" pitchFamily="34" charset="-128"/>
                <a:cs typeface="+mn-cs"/>
              </a:defRPr>
            </a:lvl5pPr>
            <a:lvl6pPr marL="2286000" indent="0" algn="ctr" defTabSz="449263" rtl="0" eaLnBrk="0" fontAlgn="base" hangingPunct="0">
              <a:spcBef>
                <a:spcPts val="500"/>
              </a:spcBef>
              <a:spcAft>
                <a:spcPct val="0"/>
              </a:spcAft>
              <a:buClr>
                <a:srgbClr val="000000"/>
              </a:buClr>
              <a:buSzPct val="100000"/>
              <a:buFont typeface="Times New Roman" charset="0"/>
              <a:buNone/>
              <a:defRPr sz="2000">
                <a:solidFill>
                  <a:srgbClr val="000000"/>
                </a:solidFill>
                <a:latin typeface="+mn-lt"/>
                <a:ea typeface="+mn-ea"/>
                <a:cs typeface="+mn-cs"/>
              </a:defRPr>
            </a:lvl6pPr>
            <a:lvl7pPr marL="2743200" indent="0" algn="ctr" defTabSz="449263" rtl="0" eaLnBrk="0" fontAlgn="base" hangingPunct="0">
              <a:spcBef>
                <a:spcPts val="500"/>
              </a:spcBef>
              <a:spcAft>
                <a:spcPct val="0"/>
              </a:spcAft>
              <a:buClr>
                <a:srgbClr val="000000"/>
              </a:buClr>
              <a:buSzPct val="100000"/>
              <a:buFont typeface="Times New Roman" charset="0"/>
              <a:buNone/>
              <a:defRPr sz="2000">
                <a:solidFill>
                  <a:srgbClr val="000000"/>
                </a:solidFill>
                <a:latin typeface="+mn-lt"/>
                <a:ea typeface="+mn-ea"/>
                <a:cs typeface="+mn-cs"/>
              </a:defRPr>
            </a:lvl7pPr>
            <a:lvl8pPr marL="3200400" indent="0" algn="ctr" defTabSz="449263" rtl="0" eaLnBrk="0" fontAlgn="base" hangingPunct="0">
              <a:spcBef>
                <a:spcPts val="500"/>
              </a:spcBef>
              <a:spcAft>
                <a:spcPct val="0"/>
              </a:spcAft>
              <a:buClr>
                <a:srgbClr val="000000"/>
              </a:buClr>
              <a:buSzPct val="100000"/>
              <a:buFont typeface="Times New Roman" charset="0"/>
              <a:buNone/>
              <a:defRPr sz="2000">
                <a:solidFill>
                  <a:srgbClr val="000000"/>
                </a:solidFill>
                <a:latin typeface="+mn-lt"/>
                <a:ea typeface="+mn-ea"/>
                <a:cs typeface="+mn-cs"/>
              </a:defRPr>
            </a:lvl8pPr>
            <a:lvl9pPr marL="3657600" indent="0" algn="ctr" defTabSz="449263" rtl="0" eaLnBrk="0" fontAlgn="base" hangingPunct="0">
              <a:spcBef>
                <a:spcPts val="500"/>
              </a:spcBef>
              <a:spcAft>
                <a:spcPct val="0"/>
              </a:spcAft>
              <a:buClr>
                <a:srgbClr val="000000"/>
              </a:buClr>
              <a:buSzPct val="100000"/>
              <a:buFont typeface="Times New Roman" charset="0"/>
              <a:buNone/>
              <a:defRPr sz="2000">
                <a:solidFill>
                  <a:srgbClr val="000000"/>
                </a:solidFill>
                <a:latin typeface="+mn-lt"/>
                <a:ea typeface="+mn-ea"/>
                <a:cs typeface="+mn-cs"/>
              </a:defRPr>
            </a:lvl9pPr>
          </a:lstStyle>
          <a:p>
            <a:r>
              <a:rPr lang="en-GB" sz="2800" kern="0" dirty="0"/>
              <a:t>A Low-Power Wake-Up Radio</a:t>
            </a:r>
          </a:p>
          <a:p>
            <a:r>
              <a:rPr lang="en-GB" sz="2800" kern="0" dirty="0"/>
              <a:t> (LP-WUR)  </a:t>
            </a:r>
            <a:endParaRPr lang="en-US" sz="2800" kern="0" dirty="0"/>
          </a:p>
        </p:txBody>
      </p:sp>
    </p:spTree>
    <p:extLst>
      <p:ext uri="{BB962C8B-B14F-4D97-AF65-F5344CB8AC3E}">
        <p14:creationId xmlns:p14="http://schemas.microsoft.com/office/powerpoint/2010/main" val="937621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F877D9-CA12-64AB-4292-8CAE90C56B5F}"/>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4</a:t>
            </a:fld>
            <a:endParaRPr lang="en-US" altLang="en-US" dirty="0"/>
          </a:p>
        </p:txBody>
      </p:sp>
      <p:sp>
        <p:nvSpPr>
          <p:cNvPr id="3" name="Title 2">
            <a:extLst>
              <a:ext uri="{FF2B5EF4-FFF2-40B4-BE49-F238E27FC236}">
                <a16:creationId xmlns:a16="http://schemas.microsoft.com/office/drawing/2014/main" id="{77F51502-25A9-0FD1-E0EA-F4A226AFEE34}"/>
              </a:ext>
            </a:extLst>
          </p:cNvPr>
          <p:cNvSpPr>
            <a:spLocks noGrp="1"/>
          </p:cNvSpPr>
          <p:nvPr>
            <p:ph type="title"/>
          </p:nvPr>
        </p:nvSpPr>
        <p:spPr>
          <a:xfrm>
            <a:off x="628650" y="548680"/>
            <a:ext cx="7886700" cy="1325563"/>
          </a:xfrm>
        </p:spPr>
        <p:txBody>
          <a:bodyPr/>
          <a:lstStyle/>
          <a:p>
            <a:r>
              <a:rPr lang="en-IE" dirty="0"/>
              <a:t>Introduction</a:t>
            </a:r>
            <a:br>
              <a:rPr lang="en-IE" dirty="0"/>
            </a:br>
            <a:endParaRPr lang="en-IE" dirty="0"/>
          </a:p>
        </p:txBody>
      </p:sp>
      <p:sp>
        <p:nvSpPr>
          <p:cNvPr id="4" name="TextBox 3">
            <a:extLst>
              <a:ext uri="{FF2B5EF4-FFF2-40B4-BE49-F238E27FC236}">
                <a16:creationId xmlns:a16="http://schemas.microsoft.com/office/drawing/2014/main" id="{261A5BCE-48B7-C366-45C4-46FBBD88930E}"/>
              </a:ext>
            </a:extLst>
          </p:cNvPr>
          <p:cNvSpPr txBox="1"/>
          <p:nvPr/>
        </p:nvSpPr>
        <p:spPr>
          <a:xfrm>
            <a:off x="717164" y="1354543"/>
            <a:ext cx="7959292" cy="5570756"/>
          </a:xfrm>
          <a:prstGeom prst="rect">
            <a:avLst/>
          </a:prstGeom>
          <a:noFill/>
        </p:spPr>
        <p:txBody>
          <a:bodyPr wrap="square" rtlCol="0">
            <a:spAutoFit/>
          </a:bodyPr>
          <a:lstStyle/>
          <a:p>
            <a:r>
              <a:rPr lang="en-IE" sz="2800" b="1" dirty="0">
                <a:solidFill>
                  <a:schemeClr val="tx1"/>
                </a:solidFill>
              </a:rPr>
              <a:t>The major aim of UWB wakeup</a:t>
            </a:r>
          </a:p>
          <a:p>
            <a:r>
              <a:rPr lang="en-IE" sz="2400" dirty="0">
                <a:solidFill>
                  <a:schemeClr val="tx1"/>
                </a:solidFill>
              </a:rPr>
              <a:t>To initiate communication to battery-powered devices which require years of battery life </a:t>
            </a:r>
          </a:p>
          <a:p>
            <a:endParaRPr lang="en-IE" sz="2400" dirty="0">
              <a:solidFill>
                <a:schemeClr val="tx1"/>
              </a:solidFill>
            </a:endParaRPr>
          </a:p>
          <a:p>
            <a:r>
              <a:rPr lang="en-IE" sz="2800" b="1" dirty="0">
                <a:solidFill>
                  <a:schemeClr val="tx1"/>
                </a:solidFill>
              </a:rPr>
              <a:t>UWB wakeup radio can achieve high link margin and very low power </a:t>
            </a:r>
          </a:p>
          <a:p>
            <a:r>
              <a:rPr lang="en-IE" sz="2400" dirty="0">
                <a:solidFill>
                  <a:schemeClr val="tx1"/>
                </a:solidFill>
              </a:rPr>
              <a:t>In our previous contribution [1], a design concept backed up by 22nm CMOS circuit simulation has been presented</a:t>
            </a:r>
          </a:p>
          <a:p>
            <a:endParaRPr lang="en-IE" sz="2400" dirty="0">
              <a:solidFill>
                <a:schemeClr val="tx1"/>
              </a:solidFill>
            </a:endParaRPr>
          </a:p>
          <a:p>
            <a:r>
              <a:rPr lang="en-IE" sz="2400" dirty="0">
                <a:solidFill>
                  <a:schemeClr val="accent2"/>
                </a:solidFill>
              </a:rPr>
              <a:t>In this contribution, a review of BLE and Wi-Fi wakeup radio designs from University and Industry is carried out and the advantages of UWB wakeup radio are highlighted.</a:t>
            </a:r>
          </a:p>
          <a:p>
            <a:endParaRPr lang="en-IE" sz="2800" dirty="0">
              <a:solidFill>
                <a:schemeClr val="tx1"/>
              </a:solidFill>
            </a:endParaRPr>
          </a:p>
          <a:p>
            <a:pPr marL="457200" indent="-457200">
              <a:buFont typeface="Arial" panose="020B0604020202020204" pitchFamily="34" charset="0"/>
              <a:buChar char="•"/>
            </a:pPr>
            <a:endParaRPr lang="en-IE" sz="2800" dirty="0">
              <a:solidFill>
                <a:schemeClr val="tx1"/>
              </a:solidFill>
            </a:endParaRPr>
          </a:p>
        </p:txBody>
      </p:sp>
      <p:sp>
        <p:nvSpPr>
          <p:cNvPr id="5" name="TextBox 4">
            <a:extLst>
              <a:ext uri="{FF2B5EF4-FFF2-40B4-BE49-F238E27FC236}">
                <a16:creationId xmlns:a16="http://schemas.microsoft.com/office/drawing/2014/main" id="{64454614-B267-A1FE-B96E-ECB583541AC8}"/>
              </a:ext>
            </a:extLst>
          </p:cNvPr>
          <p:cNvSpPr txBox="1"/>
          <p:nvPr/>
        </p:nvSpPr>
        <p:spPr>
          <a:xfrm>
            <a:off x="971600" y="6170820"/>
            <a:ext cx="7200800" cy="276999"/>
          </a:xfrm>
          <a:prstGeom prst="rect">
            <a:avLst/>
          </a:prstGeom>
          <a:noFill/>
        </p:spPr>
        <p:txBody>
          <a:bodyPr wrap="square" rtlCol="0">
            <a:spAutoFit/>
          </a:bodyPr>
          <a:lstStyle/>
          <a:p>
            <a:pPr algn="l"/>
            <a:r>
              <a:rPr lang="en-IE" dirty="0">
                <a:solidFill>
                  <a:schemeClr val="tx1"/>
                </a:solidFill>
              </a:rPr>
              <a:t>[1] Michael Mclaughlin et al., </a:t>
            </a:r>
            <a:r>
              <a:rPr lang="en-GB" sz="1200" b="0" i="0" u="none" strike="noStrike" dirty="0">
                <a:solidFill>
                  <a:srgbClr val="000000"/>
                </a:solidFill>
                <a:effectLst/>
                <a:cs typeface="Times New Roman" panose="02020603050405020304" pitchFamily="18" charset="0"/>
              </a:rPr>
              <a:t>“UWB Wakeup Signalling,“,</a:t>
            </a:r>
            <a:r>
              <a:rPr lang="en-IE" dirty="0">
                <a:solidFill>
                  <a:schemeClr val="tx1"/>
                </a:solidFill>
              </a:rPr>
              <a:t> </a:t>
            </a:r>
            <a:r>
              <a:rPr lang="en-GB" dirty="0">
                <a:solidFill>
                  <a:schemeClr val="tx1"/>
                </a:solidFill>
                <a:latin typeface="Times-Roman"/>
              </a:rPr>
              <a:t>doc.:&lt;15-21-0557-00-04ab&gt;</a:t>
            </a:r>
            <a:r>
              <a:rPr lang="en-IE" b="0" i="0" u="none" strike="noStrike" baseline="0" dirty="0">
                <a:solidFill>
                  <a:schemeClr val="tx1"/>
                </a:solidFill>
                <a:latin typeface="Times-Roman"/>
              </a:rPr>
              <a:t>.</a:t>
            </a:r>
            <a:endParaRPr lang="en-IE" dirty="0">
              <a:solidFill>
                <a:schemeClr val="tx1"/>
              </a:solidFill>
            </a:endParaRPr>
          </a:p>
        </p:txBody>
      </p:sp>
    </p:spTree>
    <p:extLst>
      <p:ext uri="{BB962C8B-B14F-4D97-AF65-F5344CB8AC3E}">
        <p14:creationId xmlns:p14="http://schemas.microsoft.com/office/powerpoint/2010/main" val="883485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68E6CBF-2EED-3485-6E88-693C77BCD214}"/>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5</a:t>
            </a:fld>
            <a:endParaRPr lang="en-US" altLang="en-US" dirty="0"/>
          </a:p>
        </p:txBody>
      </p:sp>
      <p:sp>
        <p:nvSpPr>
          <p:cNvPr id="5" name="Title 1">
            <a:extLst>
              <a:ext uri="{FF2B5EF4-FFF2-40B4-BE49-F238E27FC236}">
                <a16:creationId xmlns:a16="http://schemas.microsoft.com/office/drawing/2014/main" id="{E71E6C4B-0DD0-EEE4-9240-D526F746B7D0}"/>
              </a:ext>
            </a:extLst>
          </p:cNvPr>
          <p:cNvSpPr txBox="1">
            <a:spLocks/>
          </p:cNvSpPr>
          <p:nvPr/>
        </p:nvSpPr>
        <p:spPr>
          <a:xfrm>
            <a:off x="410090" y="685800"/>
            <a:ext cx="8482390" cy="754063"/>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GB" sz="3600" kern="0" dirty="0">
                <a:latin typeface="Times New Roman" panose="02020603050405020304" pitchFamily="18" charset="0"/>
                <a:cs typeface="Times New Roman" panose="02020603050405020304" pitchFamily="18" charset="0"/>
              </a:rPr>
              <a:t>Initiate Comms to Battery-Powered Devices</a:t>
            </a:r>
            <a:endParaRPr lang="en-US" sz="3600" kern="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F47F35C2-933C-72C7-3AB8-77BE9164F857}"/>
              </a:ext>
            </a:extLst>
          </p:cNvPr>
          <p:cNvSpPr txBox="1"/>
          <p:nvPr/>
        </p:nvSpPr>
        <p:spPr>
          <a:xfrm>
            <a:off x="1403648" y="1284151"/>
            <a:ext cx="8002506" cy="461665"/>
          </a:xfrm>
          <a:prstGeom prst="rect">
            <a:avLst/>
          </a:prstGeom>
          <a:noFill/>
        </p:spPr>
        <p:txBody>
          <a:bodyPr wrap="square" rtlCol="0">
            <a:spAutoFit/>
          </a:bodyPr>
          <a:lstStyle/>
          <a:p>
            <a:r>
              <a:rPr lang="en-IE" sz="2400" dirty="0">
                <a:solidFill>
                  <a:schemeClr val="accent1"/>
                </a:solidFill>
              </a:rPr>
              <a:t>LP-WUR approach to Escape the Duty-Cycle Trap   </a:t>
            </a:r>
          </a:p>
        </p:txBody>
      </p:sp>
      <p:pic>
        <p:nvPicPr>
          <p:cNvPr id="1026" name="Picture 2" descr="Bluetooth low-energy interface (BLE) – Smart IoT device RAM-1®">
            <a:extLst>
              <a:ext uri="{FF2B5EF4-FFF2-40B4-BE49-F238E27FC236}">
                <a16:creationId xmlns:a16="http://schemas.microsoft.com/office/drawing/2014/main" id="{9F992ADF-D79A-A1A5-99D0-B8ECF75434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432" y="1727329"/>
            <a:ext cx="883333" cy="883333"/>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0DAB8DCA-59AF-D00D-17B6-005DDCF47078}"/>
              </a:ext>
            </a:extLst>
          </p:cNvPr>
          <p:cNvSpPr txBox="1"/>
          <p:nvPr/>
        </p:nvSpPr>
        <p:spPr>
          <a:xfrm>
            <a:off x="1619672" y="1817184"/>
            <a:ext cx="6552728" cy="646331"/>
          </a:xfrm>
          <a:prstGeom prst="rect">
            <a:avLst/>
          </a:prstGeom>
          <a:noFill/>
        </p:spPr>
        <p:txBody>
          <a:bodyPr wrap="square" rtlCol="0">
            <a:spAutoFit/>
          </a:bodyPr>
          <a:lstStyle/>
          <a:p>
            <a:r>
              <a:rPr lang="en-IE" sz="2000" b="1" dirty="0">
                <a:solidFill>
                  <a:schemeClr val="tx1"/>
                </a:solidFill>
              </a:rPr>
              <a:t>Bluetooth Low Energy </a:t>
            </a:r>
          </a:p>
          <a:p>
            <a:r>
              <a:rPr lang="en-IE" sz="1600" dirty="0">
                <a:solidFill>
                  <a:schemeClr val="tx1"/>
                </a:solidFill>
              </a:rPr>
              <a:t>Approach: Back-channel (BC) communication</a:t>
            </a:r>
          </a:p>
        </p:txBody>
      </p:sp>
      <p:pic>
        <p:nvPicPr>
          <p:cNvPr id="1028" name="Picture 4" descr="The IEEE 802.11 Networking Standards Explained">
            <a:extLst>
              <a:ext uri="{FF2B5EF4-FFF2-40B4-BE49-F238E27FC236}">
                <a16:creationId xmlns:a16="http://schemas.microsoft.com/office/drawing/2014/main" id="{DD3CDC89-6D28-36A6-20EA-8399FDD6375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550" y="2817244"/>
            <a:ext cx="1323343" cy="88333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2952836F-8154-BCFA-EC30-1E9C710FB7A7}"/>
              </a:ext>
            </a:extLst>
          </p:cNvPr>
          <p:cNvSpPr txBox="1"/>
          <p:nvPr/>
        </p:nvSpPr>
        <p:spPr>
          <a:xfrm>
            <a:off x="1589038" y="2904005"/>
            <a:ext cx="6552728" cy="646331"/>
          </a:xfrm>
          <a:prstGeom prst="rect">
            <a:avLst/>
          </a:prstGeom>
          <a:noFill/>
        </p:spPr>
        <p:txBody>
          <a:bodyPr wrap="square" rtlCol="0">
            <a:spAutoFit/>
          </a:bodyPr>
          <a:lstStyle/>
          <a:p>
            <a:r>
              <a:rPr lang="en-IE" sz="2000" b="1" dirty="0">
                <a:solidFill>
                  <a:schemeClr val="tx1"/>
                </a:solidFill>
              </a:rPr>
              <a:t>Wi-Fi </a:t>
            </a:r>
          </a:p>
          <a:p>
            <a:r>
              <a:rPr lang="en-IE" sz="1600" dirty="0">
                <a:solidFill>
                  <a:schemeClr val="tx1"/>
                </a:solidFill>
              </a:rPr>
              <a:t>Approach: 802.11ba </a:t>
            </a:r>
          </a:p>
        </p:txBody>
      </p:sp>
      <p:sp>
        <p:nvSpPr>
          <p:cNvPr id="9" name="TextBox 8">
            <a:extLst>
              <a:ext uri="{FF2B5EF4-FFF2-40B4-BE49-F238E27FC236}">
                <a16:creationId xmlns:a16="http://schemas.microsoft.com/office/drawing/2014/main" id="{12335143-210D-FC43-CDFE-B868CEF08BF0}"/>
              </a:ext>
            </a:extLst>
          </p:cNvPr>
          <p:cNvSpPr txBox="1"/>
          <p:nvPr/>
        </p:nvSpPr>
        <p:spPr>
          <a:xfrm>
            <a:off x="971600" y="6018515"/>
            <a:ext cx="7200800" cy="461665"/>
          </a:xfrm>
          <a:prstGeom prst="rect">
            <a:avLst/>
          </a:prstGeom>
          <a:noFill/>
        </p:spPr>
        <p:txBody>
          <a:bodyPr wrap="square" rtlCol="0">
            <a:spAutoFit/>
          </a:bodyPr>
          <a:lstStyle/>
          <a:p>
            <a:pPr algn="l"/>
            <a:r>
              <a:rPr lang="en-IE" dirty="0">
                <a:solidFill>
                  <a:schemeClr val="tx1"/>
                </a:solidFill>
              </a:rPr>
              <a:t>[2] </a:t>
            </a:r>
            <a:r>
              <a:rPr lang="en-GB" b="0" i="0" u="none" strike="noStrike" baseline="0" dirty="0">
                <a:solidFill>
                  <a:schemeClr val="tx1"/>
                </a:solidFill>
                <a:latin typeface="Times-Roman"/>
              </a:rPr>
              <a:t>M. Park, S. Azizi, R. Stacey, and J. Liu, </a:t>
            </a:r>
            <a:r>
              <a:rPr lang="en-GB" b="0" i="1" u="none" strike="noStrike" baseline="0" dirty="0">
                <a:solidFill>
                  <a:schemeClr val="tx1"/>
                </a:solidFill>
                <a:latin typeface="Times-Italic"/>
              </a:rPr>
              <a:t>Low-Power Wake-Up Receiver </a:t>
            </a:r>
            <a:r>
              <a:rPr lang="en-IE" b="0" i="1" u="none" strike="noStrike" baseline="0" dirty="0">
                <a:solidFill>
                  <a:schemeClr val="tx1"/>
                </a:solidFill>
                <a:latin typeface="Times-Italic"/>
              </a:rPr>
              <a:t>(LP-WUR) for 802.11</a:t>
            </a:r>
            <a:r>
              <a:rPr lang="en-IE" b="0" i="0" u="none" strike="noStrike" baseline="0" dirty="0">
                <a:solidFill>
                  <a:schemeClr val="tx1"/>
                </a:solidFill>
                <a:latin typeface="Times-Roman"/>
              </a:rPr>
              <a:t>, IEEE Standard 802.11-15/1307r1, Nov. 2015.</a:t>
            </a:r>
            <a:endParaRPr lang="en-IE" dirty="0">
              <a:solidFill>
                <a:schemeClr val="tx1"/>
              </a:solidFill>
            </a:endParaRPr>
          </a:p>
        </p:txBody>
      </p:sp>
      <p:pic>
        <p:nvPicPr>
          <p:cNvPr id="1030" name="Picture 6" descr="UWB irrumpe con fuerza en el mercado de la mano de los smartphones |  Noticias | Comunicaciones | Redes&amp;Telecom">
            <a:extLst>
              <a:ext uri="{FF2B5EF4-FFF2-40B4-BE49-F238E27FC236}">
                <a16:creationId xmlns:a16="http://schemas.microsoft.com/office/drawing/2014/main" id="{32ABDA46-3AB6-1A74-4238-15BBCD802A5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0090" y="4093288"/>
            <a:ext cx="1214264" cy="910698"/>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5C678DE-592E-5A78-5D17-05FD4DA7FCC7}"/>
              </a:ext>
            </a:extLst>
          </p:cNvPr>
          <p:cNvSpPr txBox="1"/>
          <p:nvPr/>
        </p:nvSpPr>
        <p:spPr>
          <a:xfrm>
            <a:off x="1554765" y="4083232"/>
            <a:ext cx="6552728" cy="646331"/>
          </a:xfrm>
          <a:prstGeom prst="rect">
            <a:avLst/>
          </a:prstGeom>
          <a:noFill/>
        </p:spPr>
        <p:txBody>
          <a:bodyPr wrap="square" rtlCol="0">
            <a:spAutoFit/>
          </a:bodyPr>
          <a:lstStyle/>
          <a:p>
            <a:r>
              <a:rPr lang="en-IE" sz="2000" b="1" dirty="0">
                <a:solidFill>
                  <a:schemeClr val="tx1"/>
                </a:solidFill>
              </a:rPr>
              <a:t>UWB</a:t>
            </a:r>
          </a:p>
          <a:p>
            <a:r>
              <a:rPr lang="en-IE" sz="1600" dirty="0">
                <a:solidFill>
                  <a:schemeClr val="tx1"/>
                </a:solidFill>
              </a:rPr>
              <a:t>Approach: currently lack of LP-WUR, except a proposal [1]  </a:t>
            </a:r>
          </a:p>
        </p:txBody>
      </p:sp>
      <p:sp>
        <p:nvSpPr>
          <p:cNvPr id="12" name="Rectangle 11">
            <a:extLst>
              <a:ext uri="{FF2B5EF4-FFF2-40B4-BE49-F238E27FC236}">
                <a16:creationId xmlns:a16="http://schemas.microsoft.com/office/drawing/2014/main" id="{F34A73EF-1ED1-AB7C-057A-1F4E2BF30286}"/>
              </a:ext>
            </a:extLst>
          </p:cNvPr>
          <p:cNvSpPr/>
          <p:nvPr/>
        </p:nvSpPr>
        <p:spPr bwMode="auto">
          <a:xfrm>
            <a:off x="982862" y="5180362"/>
            <a:ext cx="7005979" cy="777025"/>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IE" sz="1400" b="0" i="0" u="none" strike="noStrike" cap="none" normalizeH="0" baseline="0" dirty="0">
                <a:ln>
                  <a:noFill/>
                </a:ln>
                <a:solidFill>
                  <a:schemeClr val="tx1"/>
                </a:solidFill>
                <a:effectLst/>
                <a:latin typeface="Times New Roman" charset="0"/>
                <a:ea typeface="ＭＳ Ｐゴシック" charset="0"/>
                <a:cs typeface="ＭＳ Ｐゴシック" charset="0"/>
              </a:rPr>
              <a:t>Duty-Cycle Trap [2]</a:t>
            </a:r>
          </a:p>
          <a:p>
            <a:pPr lvl="1">
              <a:buFont typeface="Arial" panose="020B0604020202020204" pitchFamily="34" charset="0"/>
              <a:buChar char="•"/>
            </a:pPr>
            <a:r>
              <a:rPr lang="en-US" sz="1400" dirty="0">
                <a:solidFill>
                  <a:schemeClr val="tx1"/>
                </a:solidFill>
              </a:rPr>
              <a:t>To increase battery life, a device needs to sleep more </a:t>
            </a:r>
            <a:r>
              <a:rPr lang="en-US" sz="1400" dirty="0">
                <a:solidFill>
                  <a:schemeClr val="tx1"/>
                </a:solidFill>
                <a:sym typeface="Wingdings" panose="05000000000000000000" pitchFamily="2" charset="2"/>
              </a:rPr>
              <a:t></a:t>
            </a:r>
            <a:r>
              <a:rPr lang="en-US" sz="1400" dirty="0">
                <a:solidFill>
                  <a:schemeClr val="tx1"/>
                </a:solidFill>
              </a:rPr>
              <a:t> increased latency</a:t>
            </a:r>
          </a:p>
          <a:p>
            <a:pPr lvl="1">
              <a:buFont typeface="Arial" panose="020B0604020202020204" pitchFamily="34" charset="0"/>
              <a:buChar char="•"/>
            </a:pPr>
            <a:r>
              <a:rPr lang="en-US" sz="1400" dirty="0">
                <a:solidFill>
                  <a:schemeClr val="tx1"/>
                </a:solidFill>
              </a:rPr>
              <a:t>To receive data with low latency, a device needs to sleep less </a:t>
            </a:r>
            <a:r>
              <a:rPr lang="en-US" sz="1400" dirty="0">
                <a:solidFill>
                  <a:schemeClr val="tx1"/>
                </a:solidFill>
                <a:sym typeface="Wingdings" panose="05000000000000000000" pitchFamily="2" charset="2"/>
              </a:rPr>
              <a:t></a:t>
            </a:r>
            <a:r>
              <a:rPr lang="en-US" sz="1400" dirty="0">
                <a:solidFill>
                  <a:schemeClr val="tx1"/>
                </a:solidFill>
              </a:rPr>
              <a:t> shorter battery life</a:t>
            </a:r>
          </a:p>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IE"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47788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17BE5BEB-D9B9-7FBC-B383-7EDAFA8F86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754" y="4309933"/>
            <a:ext cx="1304173" cy="97813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id="{903A62FB-CB58-66E3-CBF9-648652070D9F}"/>
              </a:ext>
            </a:extLst>
          </p:cNvPr>
          <p:cNvPicPr>
            <a:picLocks noChangeAspect="1"/>
          </p:cNvPicPr>
          <p:nvPr/>
        </p:nvPicPr>
        <p:blipFill>
          <a:blip r:embed="rId4"/>
          <a:stretch>
            <a:fillRect/>
          </a:stretch>
        </p:blipFill>
        <p:spPr>
          <a:xfrm>
            <a:off x="6838654" y="4062408"/>
            <a:ext cx="2298794" cy="1577228"/>
          </a:xfrm>
          <a:prstGeom prst="rect">
            <a:avLst/>
          </a:prstGeom>
        </p:spPr>
      </p:pic>
      <p:pic>
        <p:nvPicPr>
          <p:cNvPr id="4" name="Picture 3">
            <a:extLst>
              <a:ext uri="{FF2B5EF4-FFF2-40B4-BE49-F238E27FC236}">
                <a16:creationId xmlns:a16="http://schemas.microsoft.com/office/drawing/2014/main" id="{6536B52F-2FE7-1D35-D074-00E13CC18262}"/>
              </a:ext>
            </a:extLst>
          </p:cNvPr>
          <p:cNvPicPr>
            <a:picLocks noChangeAspect="1"/>
          </p:cNvPicPr>
          <p:nvPr/>
        </p:nvPicPr>
        <p:blipFill>
          <a:blip r:embed="rId5"/>
          <a:stretch>
            <a:fillRect/>
          </a:stretch>
        </p:blipFill>
        <p:spPr>
          <a:xfrm>
            <a:off x="4251678" y="2992380"/>
            <a:ext cx="2583984" cy="1638396"/>
          </a:xfrm>
          <a:prstGeom prst="rect">
            <a:avLst/>
          </a:prstGeom>
        </p:spPr>
      </p:pic>
      <p:pic>
        <p:nvPicPr>
          <p:cNvPr id="6" name="Picture 5">
            <a:extLst>
              <a:ext uri="{FF2B5EF4-FFF2-40B4-BE49-F238E27FC236}">
                <a16:creationId xmlns:a16="http://schemas.microsoft.com/office/drawing/2014/main" id="{32932862-7DDD-EC39-E972-FA4F8E5CBBD1}"/>
              </a:ext>
            </a:extLst>
          </p:cNvPr>
          <p:cNvPicPr>
            <a:picLocks noChangeAspect="1"/>
          </p:cNvPicPr>
          <p:nvPr/>
        </p:nvPicPr>
        <p:blipFill>
          <a:blip r:embed="rId6"/>
          <a:stretch>
            <a:fillRect/>
          </a:stretch>
        </p:blipFill>
        <p:spPr>
          <a:xfrm>
            <a:off x="6443331" y="1578055"/>
            <a:ext cx="2695788" cy="1625381"/>
          </a:xfrm>
          <a:prstGeom prst="rect">
            <a:avLst/>
          </a:prstGeom>
        </p:spPr>
      </p:pic>
      <p:sp>
        <p:nvSpPr>
          <p:cNvPr id="2" name="Slide Number Placeholder 1">
            <a:extLst>
              <a:ext uri="{FF2B5EF4-FFF2-40B4-BE49-F238E27FC236}">
                <a16:creationId xmlns:a16="http://schemas.microsoft.com/office/drawing/2014/main" id="{C68E6CBF-2EED-3485-6E88-693C77BCD214}"/>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6</a:t>
            </a:fld>
            <a:endParaRPr lang="en-US" altLang="en-US" dirty="0"/>
          </a:p>
        </p:txBody>
      </p:sp>
      <p:sp>
        <p:nvSpPr>
          <p:cNvPr id="5" name="Title 1">
            <a:extLst>
              <a:ext uri="{FF2B5EF4-FFF2-40B4-BE49-F238E27FC236}">
                <a16:creationId xmlns:a16="http://schemas.microsoft.com/office/drawing/2014/main" id="{E71E6C4B-0DD0-EEE4-9240-D526F746B7D0}"/>
              </a:ext>
            </a:extLst>
          </p:cNvPr>
          <p:cNvSpPr txBox="1">
            <a:spLocks/>
          </p:cNvSpPr>
          <p:nvPr/>
        </p:nvSpPr>
        <p:spPr>
          <a:xfrm>
            <a:off x="-36512" y="594243"/>
            <a:ext cx="9180512" cy="533299"/>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GB" sz="2400" kern="0" dirty="0">
                <a:latin typeface="Times New Roman" panose="02020603050405020304" pitchFamily="18" charset="0"/>
                <a:cs typeface="Times New Roman" panose="02020603050405020304" pitchFamily="18" charset="0"/>
              </a:rPr>
              <a:t>WUR Design Constraints to Achieve Low Power  </a:t>
            </a:r>
          </a:p>
          <a:p>
            <a:r>
              <a:rPr lang="en-GB" sz="2400" kern="0" dirty="0">
                <a:latin typeface="Times New Roman" panose="02020603050405020304" pitchFamily="18" charset="0"/>
                <a:cs typeface="Times New Roman" panose="02020603050405020304" pitchFamily="18" charset="0"/>
              </a:rPr>
              <a:t>(1) Standard Compatible Wakeup Signal </a:t>
            </a:r>
            <a:endParaRPr lang="en-US" sz="2400" kern="0" dirty="0">
              <a:latin typeface="Times New Roman" panose="02020603050405020304" pitchFamily="18" charset="0"/>
              <a:cs typeface="Times New Roman" panose="02020603050405020304" pitchFamily="18" charset="0"/>
            </a:endParaRPr>
          </a:p>
        </p:txBody>
      </p:sp>
      <p:pic>
        <p:nvPicPr>
          <p:cNvPr id="10" name="Picture 2" descr="Bluetooth low-energy interface (BLE) – Smart IoT device RAM-1®">
            <a:extLst>
              <a:ext uri="{FF2B5EF4-FFF2-40B4-BE49-F238E27FC236}">
                <a16:creationId xmlns:a16="http://schemas.microsoft.com/office/drawing/2014/main" id="{FC51442F-3459-0165-B014-62A5019562C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8974" y="1578055"/>
            <a:ext cx="883333" cy="883333"/>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EBFAE993-EA50-9EAD-5BF9-328BEE4F266A}"/>
              </a:ext>
            </a:extLst>
          </p:cNvPr>
          <p:cNvSpPr txBox="1"/>
          <p:nvPr/>
        </p:nvSpPr>
        <p:spPr>
          <a:xfrm>
            <a:off x="1121296" y="1680042"/>
            <a:ext cx="5405874" cy="1261884"/>
          </a:xfrm>
          <a:prstGeom prst="rect">
            <a:avLst/>
          </a:prstGeom>
          <a:noFill/>
        </p:spPr>
        <p:txBody>
          <a:bodyPr wrap="square" rtlCol="0">
            <a:spAutoFit/>
          </a:bodyPr>
          <a:lstStyle/>
          <a:p>
            <a:r>
              <a:rPr lang="en-IE" sz="2000" b="1" dirty="0">
                <a:solidFill>
                  <a:schemeClr val="tx1"/>
                </a:solidFill>
              </a:rPr>
              <a:t>Bluetooth Low Energy  </a:t>
            </a:r>
            <a:endParaRPr lang="en-IE" sz="1400" dirty="0">
              <a:solidFill>
                <a:schemeClr val="tx1"/>
              </a:solidFill>
            </a:endParaRPr>
          </a:p>
          <a:p>
            <a:pPr marL="285750" indent="-285750">
              <a:buFont typeface="Arial" panose="020B0604020202020204" pitchFamily="34" charset="0"/>
              <a:buChar char="•"/>
            </a:pPr>
            <a:r>
              <a:rPr lang="en-IE" sz="1400" dirty="0">
                <a:solidFill>
                  <a:schemeClr val="tx1"/>
                </a:solidFill>
              </a:rPr>
              <a:t>Non-standardized wakeup signal</a:t>
            </a:r>
          </a:p>
          <a:p>
            <a:pPr marL="285750" indent="-285750">
              <a:buFont typeface="Arial" panose="020B0604020202020204" pitchFamily="34" charset="0"/>
              <a:buChar char="•"/>
            </a:pPr>
            <a:r>
              <a:rPr lang="en-IE" sz="1400" dirty="0">
                <a:solidFill>
                  <a:schemeClr val="tx1"/>
                </a:solidFill>
              </a:rPr>
              <a:t>A sub-</a:t>
            </a:r>
            <a:r>
              <a:rPr lang="en-IE" sz="1400" dirty="0" err="1">
                <a:solidFill>
                  <a:schemeClr val="tx1"/>
                </a:solidFill>
              </a:rPr>
              <a:t>mW</a:t>
            </a:r>
            <a:r>
              <a:rPr lang="en-IE" sz="1400" dirty="0">
                <a:solidFill>
                  <a:schemeClr val="tx1"/>
                </a:solidFill>
              </a:rPr>
              <a:t> receiver to demodulate the GFSK symbols is not feasible</a:t>
            </a:r>
          </a:p>
          <a:p>
            <a:pPr marL="285750" indent="-285750">
              <a:buFont typeface="Arial" panose="020B0604020202020204" pitchFamily="34" charset="0"/>
              <a:buChar char="•"/>
            </a:pPr>
            <a:r>
              <a:rPr lang="en-IE" sz="1400" dirty="0">
                <a:solidFill>
                  <a:schemeClr val="tx1"/>
                </a:solidFill>
              </a:rPr>
              <a:t>Back Channel Communication[3]</a:t>
            </a:r>
            <a:r>
              <a:rPr lang="en-IE" sz="1400" dirty="0">
                <a:solidFill>
                  <a:schemeClr val="tx1"/>
                </a:solidFill>
                <a:sym typeface="Wingdings" panose="05000000000000000000" pitchFamily="2" charset="2"/>
              </a:rPr>
              <a:t> Wakeup address encoded into the sequence order of advertising packet, channels and event</a:t>
            </a:r>
            <a:endParaRPr lang="en-IE" sz="1400" dirty="0">
              <a:solidFill>
                <a:schemeClr val="tx1"/>
              </a:solidFill>
            </a:endParaRPr>
          </a:p>
        </p:txBody>
      </p:sp>
      <p:pic>
        <p:nvPicPr>
          <p:cNvPr id="7" name="Picture 4" descr="The IEEE 802.11 Networking Standards Explained">
            <a:extLst>
              <a:ext uri="{FF2B5EF4-FFF2-40B4-BE49-F238E27FC236}">
                <a16:creationId xmlns:a16="http://schemas.microsoft.com/office/drawing/2014/main" id="{06A0FA3B-5EF8-8FE3-906D-C1ECAE63112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038" y="3143798"/>
            <a:ext cx="1323343" cy="88333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F870F484-0420-9B4B-4415-476261FFB3AC}"/>
              </a:ext>
            </a:extLst>
          </p:cNvPr>
          <p:cNvSpPr txBox="1"/>
          <p:nvPr/>
        </p:nvSpPr>
        <p:spPr>
          <a:xfrm>
            <a:off x="1329974" y="3097385"/>
            <a:ext cx="3167141" cy="1261884"/>
          </a:xfrm>
          <a:prstGeom prst="rect">
            <a:avLst/>
          </a:prstGeom>
          <a:noFill/>
        </p:spPr>
        <p:txBody>
          <a:bodyPr wrap="square" rtlCol="0">
            <a:spAutoFit/>
          </a:bodyPr>
          <a:lstStyle/>
          <a:p>
            <a:r>
              <a:rPr lang="en-IE" sz="2000" b="1" dirty="0">
                <a:solidFill>
                  <a:schemeClr val="tx1"/>
                </a:solidFill>
              </a:rPr>
              <a:t>Wi-Fi </a:t>
            </a:r>
            <a:endParaRPr lang="en-IE" sz="1400" dirty="0">
              <a:solidFill>
                <a:schemeClr val="tx1"/>
              </a:solidFill>
            </a:endParaRPr>
          </a:p>
          <a:p>
            <a:pPr marL="285750" indent="-285750">
              <a:buFont typeface="Arial" panose="020B0604020202020204" pitchFamily="34" charset="0"/>
              <a:buChar char="•"/>
            </a:pPr>
            <a:r>
              <a:rPr lang="en-IE" sz="1400" dirty="0">
                <a:solidFill>
                  <a:schemeClr val="tx1"/>
                </a:solidFill>
              </a:rPr>
              <a:t>Standardized wakeup signal</a:t>
            </a:r>
          </a:p>
          <a:p>
            <a:pPr marL="285750" indent="-285750">
              <a:buFont typeface="Arial" panose="020B0604020202020204" pitchFamily="34" charset="0"/>
              <a:buChar char="•"/>
            </a:pPr>
            <a:r>
              <a:rPr lang="en-IE" sz="1400" dirty="0">
                <a:solidFill>
                  <a:schemeClr val="tx1"/>
                </a:solidFill>
              </a:rPr>
              <a:t>MC-OOK with ¼ rate Manchester coding 64-bit long</a:t>
            </a:r>
          </a:p>
          <a:p>
            <a:pPr marL="285750" indent="-285750">
              <a:buFont typeface="Arial" panose="020B0604020202020204" pitchFamily="34" charset="0"/>
              <a:buChar char="•"/>
            </a:pPr>
            <a:r>
              <a:rPr lang="en-IE" sz="1400" dirty="0">
                <a:solidFill>
                  <a:schemeClr val="tx1"/>
                </a:solidFill>
              </a:rPr>
              <a:t>WUR LDR frame duration: 920 us </a:t>
            </a:r>
          </a:p>
        </p:txBody>
      </p:sp>
      <p:sp>
        <p:nvSpPr>
          <p:cNvPr id="9" name="TextBox 8">
            <a:extLst>
              <a:ext uri="{FF2B5EF4-FFF2-40B4-BE49-F238E27FC236}">
                <a16:creationId xmlns:a16="http://schemas.microsoft.com/office/drawing/2014/main" id="{3BF5413B-949F-41EB-E971-4FE4409D162A}"/>
              </a:ext>
            </a:extLst>
          </p:cNvPr>
          <p:cNvSpPr txBox="1"/>
          <p:nvPr/>
        </p:nvSpPr>
        <p:spPr>
          <a:xfrm>
            <a:off x="7535282" y="3177267"/>
            <a:ext cx="444184" cy="276999"/>
          </a:xfrm>
          <a:prstGeom prst="rect">
            <a:avLst/>
          </a:prstGeom>
          <a:noFill/>
        </p:spPr>
        <p:txBody>
          <a:bodyPr wrap="square" rtlCol="0">
            <a:spAutoFit/>
          </a:bodyPr>
          <a:lstStyle/>
          <a:p>
            <a:r>
              <a:rPr lang="en-IE" dirty="0">
                <a:solidFill>
                  <a:schemeClr val="tx1"/>
                </a:solidFill>
              </a:rPr>
              <a:t>[4]</a:t>
            </a:r>
          </a:p>
        </p:txBody>
      </p:sp>
      <p:sp>
        <p:nvSpPr>
          <p:cNvPr id="12" name="TextBox 11">
            <a:extLst>
              <a:ext uri="{FF2B5EF4-FFF2-40B4-BE49-F238E27FC236}">
                <a16:creationId xmlns:a16="http://schemas.microsoft.com/office/drawing/2014/main" id="{D76A5B01-E153-75B2-6493-52C2EA9B3BD6}"/>
              </a:ext>
            </a:extLst>
          </p:cNvPr>
          <p:cNvSpPr txBox="1"/>
          <p:nvPr/>
        </p:nvSpPr>
        <p:spPr>
          <a:xfrm>
            <a:off x="5436096" y="4551678"/>
            <a:ext cx="444184" cy="276999"/>
          </a:xfrm>
          <a:prstGeom prst="rect">
            <a:avLst/>
          </a:prstGeom>
          <a:noFill/>
        </p:spPr>
        <p:txBody>
          <a:bodyPr wrap="square" rtlCol="0">
            <a:spAutoFit/>
          </a:bodyPr>
          <a:lstStyle/>
          <a:p>
            <a:r>
              <a:rPr lang="en-IE" dirty="0">
                <a:solidFill>
                  <a:schemeClr val="tx1"/>
                </a:solidFill>
              </a:rPr>
              <a:t>[5]</a:t>
            </a:r>
          </a:p>
        </p:txBody>
      </p:sp>
      <p:sp>
        <p:nvSpPr>
          <p:cNvPr id="13" name="TextBox 12">
            <a:extLst>
              <a:ext uri="{FF2B5EF4-FFF2-40B4-BE49-F238E27FC236}">
                <a16:creationId xmlns:a16="http://schemas.microsoft.com/office/drawing/2014/main" id="{19FECC6B-88D5-4235-28E6-B0B2F93D73D8}"/>
              </a:ext>
            </a:extLst>
          </p:cNvPr>
          <p:cNvSpPr txBox="1"/>
          <p:nvPr/>
        </p:nvSpPr>
        <p:spPr>
          <a:xfrm>
            <a:off x="651278" y="5515101"/>
            <a:ext cx="7200800" cy="1015663"/>
          </a:xfrm>
          <a:prstGeom prst="rect">
            <a:avLst/>
          </a:prstGeom>
          <a:noFill/>
        </p:spPr>
        <p:txBody>
          <a:bodyPr wrap="square" rtlCol="0">
            <a:spAutoFit/>
          </a:bodyPr>
          <a:lstStyle/>
          <a:p>
            <a:pPr algn="l"/>
            <a:r>
              <a:rPr lang="en-IE" sz="1000" dirty="0">
                <a:solidFill>
                  <a:schemeClr val="tx1"/>
                </a:solidFill>
                <a:cs typeface="Times New Roman" panose="02020603050405020304" pitchFamily="18" charset="0"/>
              </a:rPr>
              <a:t>[3] N. E. Roberts et al., "26.8 A 236nW −56.5dBm-sensitivity </a:t>
            </a:r>
            <a:r>
              <a:rPr lang="en-IE" sz="1000" dirty="0" err="1">
                <a:solidFill>
                  <a:schemeClr val="tx1"/>
                </a:solidFill>
                <a:cs typeface="Times New Roman" panose="02020603050405020304" pitchFamily="18" charset="0"/>
              </a:rPr>
              <a:t>bluetooth</a:t>
            </a:r>
            <a:r>
              <a:rPr lang="en-IE" sz="1000" dirty="0">
                <a:solidFill>
                  <a:schemeClr val="tx1"/>
                </a:solidFill>
                <a:cs typeface="Times New Roman" panose="02020603050405020304" pitchFamily="18" charset="0"/>
              </a:rPr>
              <a:t> low-energy wakeup receiver with energy harvesting in 65nm CMOS," 2016 IEEE International Solid-State Circuits Conference (ISSCC), 2016 </a:t>
            </a:r>
          </a:p>
          <a:p>
            <a:pPr algn="l"/>
            <a:r>
              <a:rPr lang="en-IE" sz="1000" dirty="0">
                <a:solidFill>
                  <a:schemeClr val="tx1"/>
                </a:solidFill>
                <a:cs typeface="Times New Roman" panose="02020603050405020304" pitchFamily="18" charset="0"/>
              </a:rPr>
              <a:t>[4]</a:t>
            </a:r>
            <a:r>
              <a:rPr lang="en-IE" sz="1000" b="0" i="0" u="none" strike="noStrike" dirty="0">
                <a:solidFill>
                  <a:srgbClr val="000000"/>
                </a:solidFill>
                <a:effectLst/>
                <a:cs typeface="Times New Roman" panose="02020603050405020304" pitchFamily="18" charset="0"/>
              </a:rPr>
              <a:t> A. </a:t>
            </a:r>
            <a:r>
              <a:rPr lang="en-IE" sz="1000" b="0" i="0" u="none" strike="noStrike" dirty="0" err="1">
                <a:solidFill>
                  <a:srgbClr val="000000"/>
                </a:solidFill>
                <a:effectLst/>
                <a:cs typeface="Times New Roman" panose="02020603050405020304" pitchFamily="18" charset="0"/>
              </a:rPr>
              <a:t>Alghaihab</a:t>
            </a:r>
            <a:r>
              <a:rPr lang="en-IE" sz="1000" b="0" i="0" u="none" strike="noStrike" dirty="0">
                <a:solidFill>
                  <a:srgbClr val="000000"/>
                </a:solidFill>
                <a:effectLst/>
                <a:cs typeface="Times New Roman" panose="02020603050405020304" pitchFamily="18" charset="0"/>
              </a:rPr>
              <a:t>, J. </a:t>
            </a:r>
            <a:r>
              <a:rPr lang="en-IE" sz="1000" b="0" i="0" u="none" strike="noStrike" dirty="0" err="1">
                <a:solidFill>
                  <a:srgbClr val="000000"/>
                </a:solidFill>
                <a:effectLst/>
                <a:cs typeface="Times New Roman" panose="02020603050405020304" pitchFamily="18" charset="0"/>
              </a:rPr>
              <a:t>Breiholz</a:t>
            </a:r>
            <a:r>
              <a:rPr lang="en-IE" sz="1000" b="0" i="0" u="none" strike="noStrike" dirty="0">
                <a:solidFill>
                  <a:srgbClr val="000000"/>
                </a:solidFill>
                <a:effectLst/>
                <a:cs typeface="Times New Roman" panose="02020603050405020304" pitchFamily="18" charset="0"/>
              </a:rPr>
              <a:t>, H. Kim, B. Calhoun and D. D. </a:t>
            </a:r>
            <a:r>
              <a:rPr lang="en-IE" sz="1000" b="0" i="0" u="none" strike="noStrike" dirty="0" err="1">
                <a:solidFill>
                  <a:srgbClr val="000000"/>
                </a:solidFill>
                <a:effectLst/>
                <a:cs typeface="Times New Roman" panose="02020603050405020304" pitchFamily="18" charset="0"/>
              </a:rPr>
              <a:t>Wentzloff</a:t>
            </a:r>
            <a:r>
              <a:rPr lang="en-IE" sz="1000" b="0" i="0" u="none" strike="noStrike" dirty="0">
                <a:solidFill>
                  <a:srgbClr val="000000"/>
                </a:solidFill>
                <a:effectLst/>
                <a:cs typeface="Times New Roman" panose="02020603050405020304" pitchFamily="18" charset="0"/>
              </a:rPr>
              <a:t>, "A 150 µW −57.5 dBm-Sensitivity Bluetooth Low-Energy Back-Channel Receiver with LO Frequency Hopping," 2018 IEEE Radio Frequency Integrated Circuits Symposium (RFIC), 2018</a:t>
            </a:r>
          </a:p>
          <a:p>
            <a:pPr algn="l"/>
            <a:r>
              <a:rPr lang="en-IE" sz="1000" dirty="0">
                <a:solidFill>
                  <a:srgbClr val="000000"/>
                </a:solidFill>
                <a:cs typeface="Times New Roman" panose="02020603050405020304" pitchFamily="18" charset="0"/>
              </a:rPr>
              <a:t>[5] </a:t>
            </a:r>
            <a:r>
              <a:rPr lang="en-GB" sz="1000" b="0" i="0" u="none" strike="noStrike" dirty="0">
                <a:solidFill>
                  <a:srgbClr val="000000"/>
                </a:solidFill>
                <a:effectLst/>
                <a:cs typeface="Times New Roman" panose="02020603050405020304" pitchFamily="18" charset="0"/>
              </a:rPr>
              <a:t>R. Liu et al., "An 802.11ba-Based Wake-Up Radio Receiver With Wi-Fi Transceiver Integration," in IEEE Journal of Solid-State Circuits, vol. 55, no. 5, pp. 1151-1164, May 2020</a:t>
            </a:r>
            <a:endParaRPr lang="en-IE" sz="1000" dirty="0">
              <a:solidFill>
                <a:schemeClr val="tx1"/>
              </a:solidFill>
              <a:cs typeface="Times New Roman" panose="02020603050405020304" pitchFamily="18" charset="0"/>
            </a:endParaRPr>
          </a:p>
        </p:txBody>
      </p:sp>
      <p:sp>
        <p:nvSpPr>
          <p:cNvPr id="15" name="TextBox 14">
            <a:extLst>
              <a:ext uri="{FF2B5EF4-FFF2-40B4-BE49-F238E27FC236}">
                <a16:creationId xmlns:a16="http://schemas.microsoft.com/office/drawing/2014/main" id="{8AC80DC8-53E6-C45A-44D2-21A891010907}"/>
              </a:ext>
            </a:extLst>
          </p:cNvPr>
          <p:cNvSpPr txBox="1"/>
          <p:nvPr/>
        </p:nvSpPr>
        <p:spPr>
          <a:xfrm>
            <a:off x="1365133" y="4662133"/>
            <a:ext cx="5405874" cy="830997"/>
          </a:xfrm>
          <a:prstGeom prst="rect">
            <a:avLst/>
          </a:prstGeom>
          <a:noFill/>
        </p:spPr>
        <p:txBody>
          <a:bodyPr wrap="square" rtlCol="0">
            <a:spAutoFit/>
          </a:bodyPr>
          <a:lstStyle/>
          <a:p>
            <a:r>
              <a:rPr lang="en-IE" sz="2000" b="1" dirty="0">
                <a:solidFill>
                  <a:schemeClr val="tx1"/>
                </a:solidFill>
              </a:rPr>
              <a:t>UWB</a:t>
            </a:r>
          </a:p>
          <a:p>
            <a:pPr marL="285750" indent="-285750">
              <a:buFont typeface="Arial" panose="020B0604020202020204" pitchFamily="34" charset="0"/>
              <a:buChar char="•"/>
            </a:pPr>
            <a:r>
              <a:rPr lang="en-IE" sz="1400" dirty="0">
                <a:solidFill>
                  <a:schemeClr val="tx1"/>
                </a:solidFill>
              </a:rPr>
              <a:t>One bit encoded to 4µs of 4z like, STS sequence [1]</a:t>
            </a:r>
          </a:p>
          <a:p>
            <a:pPr marL="285750" indent="-285750">
              <a:buFont typeface="Arial" panose="020B0604020202020204" pitchFamily="34" charset="0"/>
              <a:buChar char="•"/>
            </a:pPr>
            <a:r>
              <a:rPr lang="en-IE" sz="1400" dirty="0">
                <a:solidFill>
                  <a:schemeClr val="tx1"/>
                </a:solidFill>
              </a:rPr>
              <a:t>Multi-bit preamble and 16-bit address</a:t>
            </a:r>
          </a:p>
        </p:txBody>
      </p:sp>
      <p:sp>
        <p:nvSpPr>
          <p:cNvPr id="16" name="TextBox 15">
            <a:extLst>
              <a:ext uri="{FF2B5EF4-FFF2-40B4-BE49-F238E27FC236}">
                <a16:creationId xmlns:a16="http://schemas.microsoft.com/office/drawing/2014/main" id="{2DA92064-4A2D-5990-D385-F5E6C0077F69}"/>
              </a:ext>
            </a:extLst>
          </p:cNvPr>
          <p:cNvSpPr txBox="1"/>
          <p:nvPr/>
        </p:nvSpPr>
        <p:spPr>
          <a:xfrm>
            <a:off x="1976079" y="1338026"/>
            <a:ext cx="5753778" cy="369332"/>
          </a:xfrm>
          <a:prstGeom prst="rect">
            <a:avLst/>
          </a:prstGeom>
          <a:noFill/>
        </p:spPr>
        <p:txBody>
          <a:bodyPr wrap="square" rtlCol="0">
            <a:spAutoFit/>
          </a:bodyPr>
          <a:lstStyle/>
          <a:p>
            <a:r>
              <a:rPr lang="en-IE" sz="1800" dirty="0">
                <a:solidFill>
                  <a:schemeClr val="accent1"/>
                </a:solidFill>
              </a:rPr>
              <a:t>UWB wakeup signal enables low power demodulation</a:t>
            </a:r>
          </a:p>
        </p:txBody>
      </p:sp>
      <p:sp>
        <p:nvSpPr>
          <p:cNvPr id="18" name="TextBox 17">
            <a:extLst>
              <a:ext uri="{FF2B5EF4-FFF2-40B4-BE49-F238E27FC236}">
                <a16:creationId xmlns:a16="http://schemas.microsoft.com/office/drawing/2014/main" id="{8D45FE67-DD63-1009-7DAE-1A596A78E280}"/>
              </a:ext>
            </a:extLst>
          </p:cNvPr>
          <p:cNvSpPr txBox="1"/>
          <p:nvPr/>
        </p:nvSpPr>
        <p:spPr>
          <a:xfrm>
            <a:off x="8020273" y="5515101"/>
            <a:ext cx="444184" cy="276999"/>
          </a:xfrm>
          <a:prstGeom prst="rect">
            <a:avLst/>
          </a:prstGeom>
          <a:noFill/>
        </p:spPr>
        <p:txBody>
          <a:bodyPr wrap="square" rtlCol="0">
            <a:spAutoFit/>
          </a:bodyPr>
          <a:lstStyle/>
          <a:p>
            <a:r>
              <a:rPr lang="en-IE" dirty="0">
                <a:solidFill>
                  <a:schemeClr val="tx1"/>
                </a:solidFill>
              </a:rPr>
              <a:t>[1]</a:t>
            </a:r>
          </a:p>
        </p:txBody>
      </p:sp>
    </p:spTree>
    <p:extLst>
      <p:ext uri="{BB962C8B-B14F-4D97-AF65-F5344CB8AC3E}">
        <p14:creationId xmlns:p14="http://schemas.microsoft.com/office/powerpoint/2010/main" val="1189573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68E6CBF-2EED-3485-6E88-693C77BCD214}"/>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7</a:t>
            </a:fld>
            <a:endParaRPr lang="en-US" altLang="en-US" dirty="0"/>
          </a:p>
        </p:txBody>
      </p:sp>
      <p:sp>
        <p:nvSpPr>
          <p:cNvPr id="5" name="Title 1">
            <a:extLst>
              <a:ext uri="{FF2B5EF4-FFF2-40B4-BE49-F238E27FC236}">
                <a16:creationId xmlns:a16="http://schemas.microsoft.com/office/drawing/2014/main" id="{E71E6C4B-0DD0-EEE4-9240-D526F746B7D0}"/>
              </a:ext>
            </a:extLst>
          </p:cNvPr>
          <p:cNvSpPr txBox="1">
            <a:spLocks/>
          </p:cNvSpPr>
          <p:nvPr/>
        </p:nvSpPr>
        <p:spPr>
          <a:xfrm>
            <a:off x="395536" y="685800"/>
            <a:ext cx="8496944" cy="754063"/>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GB" sz="3200" kern="0" dirty="0">
                <a:latin typeface="Times New Roman" panose="02020603050405020304" pitchFamily="18" charset="0"/>
                <a:cs typeface="Times New Roman" panose="02020603050405020304" pitchFamily="18" charset="0"/>
              </a:rPr>
              <a:t>WUR Design Constraints to Achieve Low Power</a:t>
            </a:r>
          </a:p>
          <a:p>
            <a:r>
              <a:rPr lang="en-GB" sz="3200" kern="0" dirty="0">
                <a:latin typeface="Times New Roman" panose="02020603050405020304" pitchFamily="18" charset="0"/>
                <a:cs typeface="Times New Roman" panose="02020603050405020304" pitchFamily="18" charset="0"/>
              </a:rPr>
              <a:t>(2) Interference Resiliency </a:t>
            </a:r>
            <a:endParaRPr lang="en-US" sz="3200" kern="0" dirty="0">
              <a:latin typeface="Times New Roman" panose="02020603050405020304" pitchFamily="18" charset="0"/>
              <a:cs typeface="Times New Roman" panose="02020603050405020304" pitchFamily="18" charset="0"/>
            </a:endParaRPr>
          </a:p>
        </p:txBody>
      </p:sp>
      <p:pic>
        <p:nvPicPr>
          <p:cNvPr id="4" name="Picture 2" descr="Bluetooth low-energy interface (BLE) – Smart IoT device RAM-1®">
            <a:extLst>
              <a:ext uri="{FF2B5EF4-FFF2-40B4-BE49-F238E27FC236}">
                <a16:creationId xmlns:a16="http://schemas.microsoft.com/office/drawing/2014/main" id="{5D479411-F7B3-B915-DF47-071324D40D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341" y="1938235"/>
            <a:ext cx="883333" cy="88333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2F5DF25-0D00-AF3A-08F9-A01AEE128D2B}"/>
              </a:ext>
            </a:extLst>
          </p:cNvPr>
          <p:cNvSpPr txBox="1"/>
          <p:nvPr/>
        </p:nvSpPr>
        <p:spPr>
          <a:xfrm>
            <a:off x="1731673" y="2060848"/>
            <a:ext cx="6552728" cy="892552"/>
          </a:xfrm>
          <a:prstGeom prst="rect">
            <a:avLst/>
          </a:prstGeom>
          <a:noFill/>
        </p:spPr>
        <p:txBody>
          <a:bodyPr wrap="square" rtlCol="0">
            <a:spAutoFit/>
          </a:bodyPr>
          <a:lstStyle/>
          <a:p>
            <a:r>
              <a:rPr lang="en-IE" sz="2000" b="1" dirty="0">
                <a:solidFill>
                  <a:schemeClr val="tx1"/>
                </a:solidFill>
              </a:rPr>
              <a:t>Bluetooth Low Energy </a:t>
            </a:r>
          </a:p>
          <a:p>
            <a:pPr marL="285750" indent="-285750">
              <a:buFont typeface="Arial" panose="020B0604020202020204" pitchFamily="34" charset="0"/>
              <a:buChar char="•"/>
            </a:pPr>
            <a:r>
              <a:rPr lang="en-IE" sz="1600" dirty="0">
                <a:solidFill>
                  <a:schemeClr val="tx1"/>
                </a:solidFill>
              </a:rPr>
              <a:t>The 2.4 GHz ISM band is highly congested by multiple wireless standards</a:t>
            </a:r>
          </a:p>
          <a:p>
            <a:pPr marL="285750" indent="-285750">
              <a:buFont typeface="Arial" panose="020B0604020202020204" pitchFamily="34" charset="0"/>
              <a:buChar char="•"/>
            </a:pPr>
            <a:r>
              <a:rPr lang="en-IE" sz="1600" dirty="0">
                <a:solidFill>
                  <a:schemeClr val="tx1"/>
                </a:solidFill>
              </a:rPr>
              <a:t>Enhance interference resiliency by compromising power consumption</a:t>
            </a:r>
          </a:p>
        </p:txBody>
      </p:sp>
      <p:pic>
        <p:nvPicPr>
          <p:cNvPr id="7" name="Picture 4" descr="The IEEE 802.11 Networking Standards Explained">
            <a:extLst>
              <a:ext uri="{FF2B5EF4-FFF2-40B4-BE49-F238E27FC236}">
                <a16:creationId xmlns:a16="http://schemas.microsoft.com/office/drawing/2014/main" id="{D9262846-FA2F-09B8-7CCE-3B65666FFD5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692" y="3225016"/>
            <a:ext cx="1323343" cy="88333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62FE047D-9FE3-C24B-FB16-10A8F06806CE}"/>
              </a:ext>
            </a:extLst>
          </p:cNvPr>
          <p:cNvSpPr txBox="1"/>
          <p:nvPr/>
        </p:nvSpPr>
        <p:spPr>
          <a:xfrm>
            <a:off x="1720783" y="3366800"/>
            <a:ext cx="6552728" cy="1631216"/>
          </a:xfrm>
          <a:prstGeom prst="rect">
            <a:avLst/>
          </a:prstGeom>
          <a:noFill/>
        </p:spPr>
        <p:txBody>
          <a:bodyPr wrap="square" rtlCol="0">
            <a:spAutoFit/>
          </a:bodyPr>
          <a:lstStyle/>
          <a:p>
            <a:r>
              <a:rPr lang="en-IE" sz="2000" b="1" dirty="0">
                <a:solidFill>
                  <a:schemeClr val="tx1"/>
                </a:solidFill>
              </a:rPr>
              <a:t>Wi-Fi </a:t>
            </a:r>
            <a:r>
              <a:rPr lang="en-IE" sz="1600" dirty="0">
                <a:solidFill>
                  <a:schemeClr val="tx1"/>
                </a:solidFill>
              </a:rPr>
              <a:t> </a:t>
            </a:r>
          </a:p>
          <a:p>
            <a:pPr marL="285750" indent="-285750">
              <a:buFont typeface="Arial" panose="020B0604020202020204" pitchFamily="34" charset="0"/>
              <a:buChar char="•"/>
            </a:pPr>
            <a:r>
              <a:rPr lang="en-IE" sz="1600" dirty="0">
                <a:solidFill>
                  <a:schemeClr val="tx1"/>
                </a:solidFill>
              </a:rPr>
              <a:t>In congested 2.4G and 5G channel, it is very restricted to schedule available airtime for wakeup call</a:t>
            </a:r>
          </a:p>
          <a:p>
            <a:pPr marL="285750" indent="-285750">
              <a:buFont typeface="Arial" panose="020B0604020202020204" pitchFamily="34" charset="0"/>
              <a:buChar char="•"/>
            </a:pPr>
            <a:r>
              <a:rPr lang="en-IE" sz="1600" dirty="0">
                <a:solidFill>
                  <a:schemeClr val="tx1"/>
                </a:solidFill>
              </a:rPr>
              <a:t>Operating in crowded band, LP-WUR has to achieve very good signal-to interference ratio in order to meet sensitivity target by tolerating a very strong adjacent channel Wi-Fi blocker (-40dBm)    </a:t>
            </a:r>
          </a:p>
        </p:txBody>
      </p:sp>
      <p:sp>
        <p:nvSpPr>
          <p:cNvPr id="10" name="TextBox 9">
            <a:extLst>
              <a:ext uri="{FF2B5EF4-FFF2-40B4-BE49-F238E27FC236}">
                <a16:creationId xmlns:a16="http://schemas.microsoft.com/office/drawing/2014/main" id="{474EC148-E066-C63C-E8A0-A94E39883C9D}"/>
              </a:ext>
            </a:extLst>
          </p:cNvPr>
          <p:cNvSpPr txBox="1"/>
          <p:nvPr/>
        </p:nvSpPr>
        <p:spPr>
          <a:xfrm>
            <a:off x="1720783" y="5231591"/>
            <a:ext cx="6552728" cy="1138773"/>
          </a:xfrm>
          <a:prstGeom prst="rect">
            <a:avLst/>
          </a:prstGeom>
          <a:noFill/>
        </p:spPr>
        <p:txBody>
          <a:bodyPr wrap="square" rtlCol="0">
            <a:spAutoFit/>
          </a:bodyPr>
          <a:lstStyle/>
          <a:p>
            <a:r>
              <a:rPr lang="en-IE" sz="2000" b="1" dirty="0">
                <a:solidFill>
                  <a:schemeClr val="tx1"/>
                </a:solidFill>
              </a:rPr>
              <a:t>UWB</a:t>
            </a:r>
          </a:p>
          <a:p>
            <a:pPr marL="285750" indent="-285750">
              <a:buFont typeface="Arial" panose="020B0604020202020204" pitchFamily="34" charset="0"/>
              <a:buChar char="•"/>
            </a:pPr>
            <a:r>
              <a:rPr lang="en-IE" sz="1600" dirty="0">
                <a:solidFill>
                  <a:schemeClr val="tx1"/>
                </a:solidFill>
              </a:rPr>
              <a:t>8 GHz band is less congested</a:t>
            </a:r>
          </a:p>
          <a:p>
            <a:pPr marL="285750" indent="-285750">
              <a:buFont typeface="Arial" panose="020B0604020202020204" pitchFamily="34" charset="0"/>
              <a:buChar char="•"/>
            </a:pPr>
            <a:r>
              <a:rPr lang="en-IE" sz="1600" dirty="0">
                <a:solidFill>
                  <a:schemeClr val="tx1"/>
                </a:solidFill>
              </a:rPr>
              <a:t>Potential narrow-band jammers are in other far away channels  </a:t>
            </a:r>
          </a:p>
          <a:p>
            <a:endParaRPr lang="en-IE" sz="1600" dirty="0">
              <a:solidFill>
                <a:schemeClr val="tx1"/>
              </a:solidFill>
            </a:endParaRPr>
          </a:p>
        </p:txBody>
      </p:sp>
      <p:sp>
        <p:nvSpPr>
          <p:cNvPr id="11" name="TextBox 10">
            <a:extLst>
              <a:ext uri="{FF2B5EF4-FFF2-40B4-BE49-F238E27FC236}">
                <a16:creationId xmlns:a16="http://schemas.microsoft.com/office/drawing/2014/main" id="{6BFA3ADE-8114-3128-AE17-19A045BFFA3F}"/>
              </a:ext>
            </a:extLst>
          </p:cNvPr>
          <p:cNvSpPr txBox="1"/>
          <p:nvPr/>
        </p:nvSpPr>
        <p:spPr>
          <a:xfrm>
            <a:off x="1843627" y="1682002"/>
            <a:ext cx="5464677" cy="369332"/>
          </a:xfrm>
          <a:prstGeom prst="rect">
            <a:avLst/>
          </a:prstGeom>
          <a:noFill/>
        </p:spPr>
        <p:txBody>
          <a:bodyPr wrap="square" rtlCol="0">
            <a:spAutoFit/>
          </a:bodyPr>
          <a:lstStyle/>
          <a:p>
            <a:r>
              <a:rPr lang="en-IE" sz="1800" dirty="0">
                <a:solidFill>
                  <a:schemeClr val="accent1"/>
                </a:solidFill>
              </a:rPr>
              <a:t>UWB requires less stringent Interference Resiliency    </a:t>
            </a:r>
          </a:p>
        </p:txBody>
      </p:sp>
      <p:pic>
        <p:nvPicPr>
          <p:cNvPr id="12" name="Picture 2">
            <a:extLst>
              <a:ext uri="{FF2B5EF4-FFF2-40B4-BE49-F238E27FC236}">
                <a16:creationId xmlns:a16="http://schemas.microsoft.com/office/drawing/2014/main" id="{4E8B4241-BAAD-7C6A-5DBB-CAD092FB9E2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6651" y="4722815"/>
            <a:ext cx="1304173" cy="97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5170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5028D8A2-855B-9127-BB44-EFB707E89A17}"/>
              </a:ext>
            </a:extLst>
          </p:cNvPr>
          <p:cNvPicPr>
            <a:picLocks noChangeAspect="1"/>
          </p:cNvPicPr>
          <p:nvPr/>
        </p:nvPicPr>
        <p:blipFill>
          <a:blip r:embed="rId3"/>
          <a:stretch>
            <a:fillRect/>
          </a:stretch>
        </p:blipFill>
        <p:spPr>
          <a:xfrm>
            <a:off x="5757594" y="5210176"/>
            <a:ext cx="3285262" cy="922539"/>
          </a:xfrm>
          <a:prstGeom prst="rect">
            <a:avLst/>
          </a:prstGeom>
        </p:spPr>
      </p:pic>
      <p:pic>
        <p:nvPicPr>
          <p:cNvPr id="4" name="Picture 3">
            <a:extLst>
              <a:ext uri="{FF2B5EF4-FFF2-40B4-BE49-F238E27FC236}">
                <a16:creationId xmlns:a16="http://schemas.microsoft.com/office/drawing/2014/main" id="{616314AE-EFD9-91F5-CD11-7BB3B231145D}"/>
              </a:ext>
            </a:extLst>
          </p:cNvPr>
          <p:cNvPicPr>
            <a:picLocks noChangeAspect="1"/>
          </p:cNvPicPr>
          <p:nvPr/>
        </p:nvPicPr>
        <p:blipFill>
          <a:blip r:embed="rId4"/>
          <a:stretch>
            <a:fillRect/>
          </a:stretch>
        </p:blipFill>
        <p:spPr>
          <a:xfrm>
            <a:off x="6516216" y="2748055"/>
            <a:ext cx="2526640" cy="2100064"/>
          </a:xfrm>
          <a:prstGeom prst="rect">
            <a:avLst/>
          </a:prstGeom>
        </p:spPr>
      </p:pic>
      <p:sp>
        <p:nvSpPr>
          <p:cNvPr id="2" name="Slide Number Placeholder 1">
            <a:extLst>
              <a:ext uri="{FF2B5EF4-FFF2-40B4-BE49-F238E27FC236}">
                <a16:creationId xmlns:a16="http://schemas.microsoft.com/office/drawing/2014/main" id="{C68E6CBF-2EED-3485-6E88-693C77BCD214}"/>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8</a:t>
            </a:fld>
            <a:endParaRPr lang="en-US" altLang="en-US" dirty="0"/>
          </a:p>
        </p:txBody>
      </p:sp>
      <p:sp>
        <p:nvSpPr>
          <p:cNvPr id="5" name="Title 1">
            <a:extLst>
              <a:ext uri="{FF2B5EF4-FFF2-40B4-BE49-F238E27FC236}">
                <a16:creationId xmlns:a16="http://schemas.microsoft.com/office/drawing/2014/main" id="{E71E6C4B-0DD0-EEE4-9240-D526F746B7D0}"/>
              </a:ext>
            </a:extLst>
          </p:cNvPr>
          <p:cNvSpPr txBox="1">
            <a:spLocks/>
          </p:cNvSpPr>
          <p:nvPr/>
        </p:nvSpPr>
        <p:spPr>
          <a:xfrm>
            <a:off x="376037" y="554170"/>
            <a:ext cx="8568952" cy="754063"/>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GB" sz="3200" kern="0" dirty="0">
                <a:latin typeface="Times New Roman" panose="02020603050405020304" pitchFamily="18" charset="0"/>
                <a:cs typeface="Times New Roman" panose="02020603050405020304" pitchFamily="18" charset="0"/>
              </a:rPr>
              <a:t>WUR Design Constraints to Achieve Low Power</a:t>
            </a:r>
          </a:p>
          <a:p>
            <a:r>
              <a:rPr lang="en-GB" sz="3200" kern="0" dirty="0">
                <a:latin typeface="Times New Roman" panose="02020603050405020304" pitchFamily="18" charset="0"/>
                <a:cs typeface="Times New Roman" panose="02020603050405020304" pitchFamily="18" charset="0"/>
              </a:rPr>
              <a:t>(3) Duty Cycle Operation  </a:t>
            </a:r>
            <a:endParaRPr lang="en-US" sz="3200" kern="0" dirty="0">
              <a:latin typeface="Times New Roman" panose="02020603050405020304" pitchFamily="18" charset="0"/>
              <a:cs typeface="Times New Roman" panose="02020603050405020304" pitchFamily="18" charset="0"/>
            </a:endParaRPr>
          </a:p>
        </p:txBody>
      </p:sp>
      <p:pic>
        <p:nvPicPr>
          <p:cNvPr id="10" name="Picture 2" descr="Bluetooth low-energy interface (BLE) – Smart IoT device RAM-1®">
            <a:extLst>
              <a:ext uri="{FF2B5EF4-FFF2-40B4-BE49-F238E27FC236}">
                <a16:creationId xmlns:a16="http://schemas.microsoft.com/office/drawing/2014/main" id="{FC51442F-3459-0165-B014-62A5019562C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8348" y="1864722"/>
            <a:ext cx="883333" cy="883333"/>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EBFAE993-EA50-9EAD-5BF9-328BEE4F266A}"/>
              </a:ext>
            </a:extLst>
          </p:cNvPr>
          <p:cNvSpPr txBox="1"/>
          <p:nvPr/>
        </p:nvSpPr>
        <p:spPr>
          <a:xfrm>
            <a:off x="1670015" y="1924728"/>
            <a:ext cx="6552728" cy="1046440"/>
          </a:xfrm>
          <a:prstGeom prst="rect">
            <a:avLst/>
          </a:prstGeom>
          <a:noFill/>
        </p:spPr>
        <p:txBody>
          <a:bodyPr wrap="square" rtlCol="0">
            <a:spAutoFit/>
          </a:bodyPr>
          <a:lstStyle/>
          <a:p>
            <a:r>
              <a:rPr lang="en-IE" sz="2000" b="1" dirty="0">
                <a:solidFill>
                  <a:schemeClr val="tx1"/>
                </a:solidFill>
              </a:rPr>
              <a:t>Bluetooth Low Energy </a:t>
            </a:r>
          </a:p>
          <a:p>
            <a:pPr marL="285750" indent="-285750">
              <a:buFont typeface="Arial" panose="020B0604020202020204" pitchFamily="34" charset="0"/>
              <a:buChar char="•"/>
            </a:pPr>
            <a:r>
              <a:rPr lang="en-IE" sz="1400" dirty="0">
                <a:solidFill>
                  <a:schemeClr val="tx1"/>
                </a:solidFill>
              </a:rPr>
              <a:t>Lack of dedicated protocol to schedule duty cycle for the listen and wakeup time</a:t>
            </a:r>
          </a:p>
          <a:p>
            <a:pPr marL="285750" indent="-285750">
              <a:buFont typeface="Arial" panose="020B0604020202020204" pitchFamily="34" charset="0"/>
              <a:buChar char="•"/>
            </a:pPr>
            <a:r>
              <a:rPr lang="en-IE" sz="1400" dirty="0">
                <a:solidFill>
                  <a:schemeClr val="tx1"/>
                </a:solidFill>
              </a:rPr>
              <a:t>Crowded channel restricts low duty cycle operation </a:t>
            </a:r>
            <a:r>
              <a:rPr lang="en-IE" sz="1400" dirty="0">
                <a:solidFill>
                  <a:schemeClr val="tx1"/>
                </a:solidFill>
                <a:sym typeface="Wingdings" panose="05000000000000000000" pitchFamily="2" charset="2"/>
              </a:rPr>
              <a:t> BLE Tx cannot occupy large portion of airtime to reduce the LP-WUR listen time</a:t>
            </a:r>
            <a:endParaRPr lang="en-IE" sz="1400" dirty="0">
              <a:solidFill>
                <a:schemeClr val="tx1"/>
              </a:solidFill>
            </a:endParaRPr>
          </a:p>
        </p:txBody>
      </p:sp>
      <p:pic>
        <p:nvPicPr>
          <p:cNvPr id="7" name="Picture 4" descr="The IEEE 802.11 Networking Standards Explained">
            <a:extLst>
              <a:ext uri="{FF2B5EF4-FFF2-40B4-BE49-F238E27FC236}">
                <a16:creationId xmlns:a16="http://schemas.microsoft.com/office/drawing/2014/main" id="{06A0FA3B-5EF8-8FE3-906D-C1ECAE63112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7131" y="2860835"/>
            <a:ext cx="1323343" cy="88333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F870F484-0420-9B4B-4415-476261FFB3AC}"/>
              </a:ext>
            </a:extLst>
          </p:cNvPr>
          <p:cNvSpPr txBox="1"/>
          <p:nvPr/>
        </p:nvSpPr>
        <p:spPr>
          <a:xfrm>
            <a:off x="1662971" y="2961066"/>
            <a:ext cx="4994793" cy="1508105"/>
          </a:xfrm>
          <a:prstGeom prst="rect">
            <a:avLst/>
          </a:prstGeom>
          <a:noFill/>
        </p:spPr>
        <p:txBody>
          <a:bodyPr wrap="square" rtlCol="0">
            <a:spAutoFit/>
          </a:bodyPr>
          <a:lstStyle/>
          <a:p>
            <a:r>
              <a:rPr lang="en-IE" sz="2000" b="1" dirty="0">
                <a:solidFill>
                  <a:schemeClr val="tx1"/>
                </a:solidFill>
              </a:rPr>
              <a:t>Wi-Fi </a:t>
            </a:r>
            <a:r>
              <a:rPr lang="en-IE" sz="1600" dirty="0">
                <a:solidFill>
                  <a:schemeClr val="tx1"/>
                </a:solidFill>
              </a:rPr>
              <a:t> </a:t>
            </a:r>
          </a:p>
          <a:p>
            <a:pPr marL="285750" indent="-285750">
              <a:buFont typeface="Arial" panose="020B0604020202020204" pitchFamily="34" charset="0"/>
              <a:buChar char="•"/>
            </a:pPr>
            <a:r>
              <a:rPr lang="en-IE" sz="1400" dirty="0">
                <a:solidFill>
                  <a:schemeClr val="tx1"/>
                </a:solidFill>
              </a:rPr>
              <a:t>Coordinated Target Wake Time (TWT) protocol (AP involved) to schedule (not always possible) the listening and wakeup (TWT doesn’t guarantee STA wakes up when the wakeup call arrives)</a:t>
            </a:r>
          </a:p>
          <a:p>
            <a:pPr marL="285750" indent="-285750">
              <a:buFont typeface="Arial" panose="020B0604020202020204" pitchFamily="34" charset="0"/>
              <a:buChar char="•"/>
            </a:pPr>
            <a:r>
              <a:rPr lang="en-IE" sz="1400" dirty="0">
                <a:solidFill>
                  <a:schemeClr val="tx1"/>
                </a:solidFill>
              </a:rPr>
              <a:t>Constrained air-time prevents low duty cycle operation</a:t>
            </a:r>
            <a:r>
              <a:rPr lang="en-IE" sz="1400" dirty="0">
                <a:solidFill>
                  <a:schemeClr val="tx1"/>
                </a:solidFill>
                <a:sym typeface="Wingdings" panose="05000000000000000000" pitchFamily="2" charset="2"/>
              </a:rPr>
              <a:t> </a:t>
            </a:r>
            <a:r>
              <a:rPr lang="en-IE" sz="1600" dirty="0">
                <a:solidFill>
                  <a:schemeClr val="tx1"/>
                </a:solidFill>
              </a:rPr>
              <a:t> </a:t>
            </a:r>
          </a:p>
        </p:txBody>
      </p:sp>
      <p:sp>
        <p:nvSpPr>
          <p:cNvPr id="13" name="TextBox 12">
            <a:extLst>
              <a:ext uri="{FF2B5EF4-FFF2-40B4-BE49-F238E27FC236}">
                <a16:creationId xmlns:a16="http://schemas.microsoft.com/office/drawing/2014/main" id="{F3866E13-317B-6C4D-377E-8D3FD35A47BB}"/>
              </a:ext>
            </a:extLst>
          </p:cNvPr>
          <p:cNvSpPr txBox="1"/>
          <p:nvPr/>
        </p:nvSpPr>
        <p:spPr>
          <a:xfrm>
            <a:off x="1668031" y="4469171"/>
            <a:ext cx="4616504" cy="1938992"/>
          </a:xfrm>
          <a:prstGeom prst="rect">
            <a:avLst/>
          </a:prstGeom>
          <a:noFill/>
        </p:spPr>
        <p:txBody>
          <a:bodyPr wrap="square" rtlCol="0">
            <a:spAutoFit/>
          </a:bodyPr>
          <a:lstStyle/>
          <a:p>
            <a:r>
              <a:rPr lang="en-IE" sz="2000" b="1" dirty="0">
                <a:solidFill>
                  <a:schemeClr val="tx1"/>
                </a:solidFill>
              </a:rPr>
              <a:t>UWB</a:t>
            </a:r>
          </a:p>
          <a:p>
            <a:pPr marL="285750" indent="-285750">
              <a:buFont typeface="Arial" panose="020B0604020202020204" pitchFamily="34" charset="0"/>
              <a:buChar char="•"/>
            </a:pPr>
            <a:r>
              <a:rPr lang="en-IE" sz="1400" dirty="0">
                <a:solidFill>
                  <a:schemeClr val="tx1"/>
                </a:solidFill>
              </a:rPr>
              <a:t>Uncoordinated protocol (suits for event-driven traffic) </a:t>
            </a:r>
          </a:p>
          <a:p>
            <a:r>
              <a:rPr lang="en-IE" sz="1400" dirty="0">
                <a:solidFill>
                  <a:schemeClr val="tx1"/>
                </a:solidFill>
              </a:rPr>
              <a:t>TX sends one 4 µs burst for per 1 </a:t>
            </a:r>
            <a:r>
              <a:rPr lang="en-IE" sz="1400" dirty="0" err="1">
                <a:solidFill>
                  <a:schemeClr val="tx1"/>
                </a:solidFill>
              </a:rPr>
              <a:t>ms</a:t>
            </a:r>
            <a:r>
              <a:rPr lang="en-IE" sz="1400" dirty="0">
                <a:solidFill>
                  <a:schemeClr val="tx1"/>
                </a:solidFill>
              </a:rPr>
              <a:t> and consecutively for twenty 1’s preamble while WUR listens 1ms in every 20 </a:t>
            </a:r>
            <a:r>
              <a:rPr lang="en-IE" sz="1400" dirty="0" err="1">
                <a:solidFill>
                  <a:schemeClr val="tx1"/>
                </a:solidFill>
              </a:rPr>
              <a:t>ms</a:t>
            </a:r>
            <a:r>
              <a:rPr lang="en-IE" sz="1400" dirty="0">
                <a:solidFill>
                  <a:schemeClr val="tx1"/>
                </a:solidFill>
              </a:rPr>
              <a:t> (5% duty cycle)  </a:t>
            </a:r>
          </a:p>
          <a:p>
            <a:pPr marL="285750" indent="-285750">
              <a:buFont typeface="Arial" panose="020B0604020202020204" pitchFamily="34" charset="0"/>
              <a:buChar char="•"/>
            </a:pPr>
            <a:r>
              <a:rPr lang="en-IE" sz="1400" dirty="0">
                <a:solidFill>
                  <a:schemeClr val="tx1"/>
                </a:solidFill>
              </a:rPr>
              <a:t>Sequence length and listening time can be further traded off  for latency and power consumption</a:t>
            </a:r>
          </a:p>
          <a:p>
            <a:pPr marL="285750" indent="-285750">
              <a:buFont typeface="Arial" panose="020B0604020202020204" pitchFamily="34" charset="0"/>
              <a:buChar char="•"/>
            </a:pPr>
            <a:endParaRPr lang="en-IE" sz="1600" dirty="0">
              <a:solidFill>
                <a:schemeClr val="tx1"/>
              </a:solidFill>
            </a:endParaRPr>
          </a:p>
        </p:txBody>
      </p:sp>
      <p:sp>
        <p:nvSpPr>
          <p:cNvPr id="14" name="TextBox 13">
            <a:extLst>
              <a:ext uri="{FF2B5EF4-FFF2-40B4-BE49-F238E27FC236}">
                <a16:creationId xmlns:a16="http://schemas.microsoft.com/office/drawing/2014/main" id="{2C11D60D-30E5-92E7-E36A-72CA895EE002}"/>
              </a:ext>
            </a:extLst>
          </p:cNvPr>
          <p:cNvSpPr txBox="1"/>
          <p:nvPr/>
        </p:nvSpPr>
        <p:spPr>
          <a:xfrm>
            <a:off x="1777147" y="1537293"/>
            <a:ext cx="6119464" cy="369332"/>
          </a:xfrm>
          <a:prstGeom prst="rect">
            <a:avLst/>
          </a:prstGeom>
          <a:noFill/>
        </p:spPr>
        <p:txBody>
          <a:bodyPr wrap="square" rtlCol="0">
            <a:spAutoFit/>
          </a:bodyPr>
          <a:lstStyle/>
          <a:p>
            <a:r>
              <a:rPr lang="en-IE" sz="1800" dirty="0">
                <a:solidFill>
                  <a:schemeClr val="accent1"/>
                </a:solidFill>
              </a:rPr>
              <a:t>UWB can effectively take advantage of low duty cycle operation     </a:t>
            </a:r>
          </a:p>
        </p:txBody>
      </p:sp>
      <p:sp>
        <p:nvSpPr>
          <p:cNvPr id="15" name="TextBox 14">
            <a:extLst>
              <a:ext uri="{FF2B5EF4-FFF2-40B4-BE49-F238E27FC236}">
                <a16:creationId xmlns:a16="http://schemas.microsoft.com/office/drawing/2014/main" id="{EAC3943F-11A2-380E-0F55-D4FFBEE6A575}"/>
              </a:ext>
            </a:extLst>
          </p:cNvPr>
          <p:cNvSpPr txBox="1"/>
          <p:nvPr/>
        </p:nvSpPr>
        <p:spPr>
          <a:xfrm>
            <a:off x="7798951" y="4794705"/>
            <a:ext cx="444184" cy="276999"/>
          </a:xfrm>
          <a:prstGeom prst="rect">
            <a:avLst/>
          </a:prstGeom>
          <a:noFill/>
        </p:spPr>
        <p:txBody>
          <a:bodyPr wrap="square" rtlCol="0">
            <a:spAutoFit/>
          </a:bodyPr>
          <a:lstStyle/>
          <a:p>
            <a:r>
              <a:rPr lang="en-IE" dirty="0">
                <a:solidFill>
                  <a:schemeClr val="tx1"/>
                </a:solidFill>
              </a:rPr>
              <a:t>[4]</a:t>
            </a:r>
          </a:p>
        </p:txBody>
      </p:sp>
      <p:pic>
        <p:nvPicPr>
          <p:cNvPr id="17" name="Picture 2">
            <a:extLst>
              <a:ext uri="{FF2B5EF4-FFF2-40B4-BE49-F238E27FC236}">
                <a16:creationId xmlns:a16="http://schemas.microsoft.com/office/drawing/2014/main" id="{F0B8AC45-CF15-8826-770E-FCBB14F6BAB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3858" y="4616485"/>
            <a:ext cx="1304173" cy="978130"/>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a:extLst>
              <a:ext uri="{FF2B5EF4-FFF2-40B4-BE49-F238E27FC236}">
                <a16:creationId xmlns:a16="http://schemas.microsoft.com/office/drawing/2014/main" id="{8FFF89FF-0471-24EE-2E67-D79280AC9C36}"/>
              </a:ext>
            </a:extLst>
          </p:cNvPr>
          <p:cNvSpPr txBox="1"/>
          <p:nvPr/>
        </p:nvSpPr>
        <p:spPr>
          <a:xfrm>
            <a:off x="7557444" y="6112144"/>
            <a:ext cx="444184" cy="276999"/>
          </a:xfrm>
          <a:prstGeom prst="rect">
            <a:avLst/>
          </a:prstGeom>
          <a:noFill/>
        </p:spPr>
        <p:txBody>
          <a:bodyPr wrap="square" rtlCol="0">
            <a:spAutoFit/>
          </a:bodyPr>
          <a:lstStyle/>
          <a:p>
            <a:r>
              <a:rPr lang="en-IE" dirty="0">
                <a:solidFill>
                  <a:schemeClr val="tx1"/>
                </a:solidFill>
              </a:rPr>
              <a:t>[1]</a:t>
            </a:r>
          </a:p>
        </p:txBody>
      </p:sp>
    </p:spTree>
    <p:extLst>
      <p:ext uri="{BB962C8B-B14F-4D97-AF65-F5344CB8AC3E}">
        <p14:creationId xmlns:p14="http://schemas.microsoft.com/office/powerpoint/2010/main" val="3382672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68E6CBF-2EED-3485-6E88-693C77BCD214}"/>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9</a:t>
            </a:fld>
            <a:endParaRPr lang="en-US" altLang="en-US" dirty="0"/>
          </a:p>
        </p:txBody>
      </p:sp>
      <p:sp>
        <p:nvSpPr>
          <p:cNvPr id="5" name="Title 1">
            <a:extLst>
              <a:ext uri="{FF2B5EF4-FFF2-40B4-BE49-F238E27FC236}">
                <a16:creationId xmlns:a16="http://schemas.microsoft.com/office/drawing/2014/main" id="{E71E6C4B-0DD0-EEE4-9240-D526F746B7D0}"/>
              </a:ext>
            </a:extLst>
          </p:cNvPr>
          <p:cNvSpPr txBox="1">
            <a:spLocks/>
          </p:cNvSpPr>
          <p:nvPr/>
        </p:nvSpPr>
        <p:spPr>
          <a:xfrm>
            <a:off x="395536" y="685800"/>
            <a:ext cx="8124503" cy="754063"/>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GB" sz="3200" kern="0" dirty="0">
                <a:latin typeface="Times New Roman" panose="02020603050405020304" pitchFamily="18" charset="0"/>
                <a:cs typeface="Times New Roman" panose="02020603050405020304" pitchFamily="18" charset="0"/>
              </a:rPr>
              <a:t>LP-WUR Design Trade-offs</a:t>
            </a:r>
          </a:p>
          <a:p>
            <a:r>
              <a:rPr lang="en-GB" sz="3200" kern="0" dirty="0">
                <a:latin typeface="Times New Roman" panose="02020603050405020304" pitchFamily="18" charset="0"/>
                <a:cs typeface="Times New Roman" panose="02020603050405020304" pitchFamily="18" charset="0"/>
              </a:rPr>
              <a:t>Power, Latency, Sensitivity and Selectivity </a:t>
            </a:r>
            <a:endParaRPr lang="en-US" sz="3200" kern="0" dirty="0">
              <a:latin typeface="Times New Roman" panose="02020603050405020304" pitchFamily="18" charset="0"/>
              <a:cs typeface="Times New Roman" panose="02020603050405020304" pitchFamily="18" charset="0"/>
            </a:endParaRPr>
          </a:p>
        </p:txBody>
      </p:sp>
      <p:sp>
        <p:nvSpPr>
          <p:cNvPr id="3" name="Oval 2">
            <a:extLst>
              <a:ext uri="{FF2B5EF4-FFF2-40B4-BE49-F238E27FC236}">
                <a16:creationId xmlns:a16="http://schemas.microsoft.com/office/drawing/2014/main" id="{036299AF-1CDC-EBD8-82B0-252F4011D2BB}"/>
              </a:ext>
            </a:extLst>
          </p:cNvPr>
          <p:cNvSpPr/>
          <p:nvPr/>
        </p:nvSpPr>
        <p:spPr bwMode="auto">
          <a:xfrm>
            <a:off x="2892759" y="2084401"/>
            <a:ext cx="1296144" cy="576064"/>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IE" sz="1600" b="0" i="0" u="none" strike="noStrike" cap="none" normalizeH="0" baseline="0" dirty="0">
                <a:ln>
                  <a:noFill/>
                </a:ln>
                <a:solidFill>
                  <a:schemeClr val="bg1"/>
                </a:solidFill>
                <a:effectLst/>
                <a:latin typeface="Times New Roman" charset="0"/>
                <a:ea typeface="ＭＳ Ｐゴシック" charset="0"/>
                <a:cs typeface="ＭＳ Ｐゴシック" charset="0"/>
              </a:rPr>
              <a:t>Latency</a:t>
            </a:r>
          </a:p>
        </p:txBody>
      </p:sp>
      <p:sp>
        <p:nvSpPr>
          <p:cNvPr id="6" name="Oval 5">
            <a:extLst>
              <a:ext uri="{FF2B5EF4-FFF2-40B4-BE49-F238E27FC236}">
                <a16:creationId xmlns:a16="http://schemas.microsoft.com/office/drawing/2014/main" id="{4FD7709F-D7AC-43AB-61E5-9CFCBF612BEC}"/>
              </a:ext>
            </a:extLst>
          </p:cNvPr>
          <p:cNvSpPr/>
          <p:nvPr/>
        </p:nvSpPr>
        <p:spPr bwMode="auto">
          <a:xfrm>
            <a:off x="2684306" y="4805059"/>
            <a:ext cx="1681753" cy="576064"/>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IE" sz="1600" b="0" i="0" u="none" strike="noStrike" cap="none" normalizeH="0" baseline="0" dirty="0">
                <a:ln>
                  <a:noFill/>
                </a:ln>
                <a:solidFill>
                  <a:schemeClr val="bg1"/>
                </a:solidFill>
                <a:effectLst/>
                <a:latin typeface="Times New Roman" charset="0"/>
                <a:ea typeface="ＭＳ Ｐゴシック" charset="0"/>
                <a:cs typeface="ＭＳ Ｐゴシック" charset="0"/>
              </a:rPr>
              <a:t>Low</a:t>
            </a:r>
            <a:r>
              <a:rPr lang="en-IE" sz="1600" dirty="0">
                <a:latin typeface="Times New Roman" charset="0"/>
                <a:ea typeface="ＭＳ Ｐゴシック" charset="0"/>
                <a:cs typeface="ＭＳ Ｐゴシック" charset="0"/>
              </a:rPr>
              <a:t>-Power</a:t>
            </a:r>
            <a:endParaRPr kumimoji="0" lang="en-IE" sz="16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
        <p:nvSpPr>
          <p:cNvPr id="7" name="Oval 6">
            <a:extLst>
              <a:ext uri="{FF2B5EF4-FFF2-40B4-BE49-F238E27FC236}">
                <a16:creationId xmlns:a16="http://schemas.microsoft.com/office/drawing/2014/main" id="{16BACD2F-1BE6-7AB2-F003-10EB8C51A61F}"/>
              </a:ext>
            </a:extLst>
          </p:cNvPr>
          <p:cNvSpPr/>
          <p:nvPr/>
        </p:nvSpPr>
        <p:spPr bwMode="auto">
          <a:xfrm>
            <a:off x="646795" y="2100047"/>
            <a:ext cx="1509179" cy="544772"/>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IE" sz="1600" b="0" i="0" u="none" strike="noStrike" cap="none" normalizeH="0" baseline="0" dirty="0">
                <a:ln>
                  <a:noFill/>
                </a:ln>
                <a:solidFill>
                  <a:schemeClr val="bg1"/>
                </a:solidFill>
                <a:effectLst/>
                <a:latin typeface="Times New Roman" charset="0"/>
                <a:ea typeface="ＭＳ Ｐゴシック" charset="0"/>
                <a:cs typeface="ＭＳ Ｐゴシック" charset="0"/>
              </a:rPr>
              <a:t>S</a:t>
            </a:r>
            <a:r>
              <a:rPr lang="en-IE" sz="1600" dirty="0">
                <a:latin typeface="Times New Roman" charset="0"/>
                <a:ea typeface="ＭＳ Ｐゴシック" charset="0"/>
                <a:cs typeface="ＭＳ Ｐゴシック" charset="0"/>
              </a:rPr>
              <a:t>ensitivity</a:t>
            </a:r>
            <a:endParaRPr kumimoji="0" lang="en-IE" sz="16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
        <p:nvSpPr>
          <p:cNvPr id="8" name="Oval 7">
            <a:extLst>
              <a:ext uri="{FF2B5EF4-FFF2-40B4-BE49-F238E27FC236}">
                <a16:creationId xmlns:a16="http://schemas.microsoft.com/office/drawing/2014/main" id="{DB71FC7B-A2CC-D441-184F-5CB138FBA1FB}"/>
              </a:ext>
            </a:extLst>
          </p:cNvPr>
          <p:cNvSpPr/>
          <p:nvPr/>
        </p:nvSpPr>
        <p:spPr bwMode="auto">
          <a:xfrm>
            <a:off x="5334389" y="2014431"/>
            <a:ext cx="1647178" cy="684711"/>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IE" sz="1600" dirty="0">
                <a:latin typeface="Times New Roman" charset="0"/>
                <a:ea typeface="ＭＳ Ｐゴシック" charset="0"/>
                <a:cs typeface="ＭＳ Ｐゴシック" charset="0"/>
              </a:rPr>
              <a:t>High </a:t>
            </a:r>
          </a:p>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IE" sz="1600" b="0" i="0" u="none" strike="noStrike" cap="none" normalizeH="0" baseline="0" dirty="0">
                <a:ln>
                  <a:noFill/>
                </a:ln>
                <a:solidFill>
                  <a:schemeClr val="bg1"/>
                </a:solidFill>
                <a:effectLst/>
                <a:latin typeface="Times New Roman" charset="0"/>
                <a:ea typeface="ＭＳ Ｐゴシック" charset="0"/>
                <a:cs typeface="ＭＳ Ｐゴシック" charset="0"/>
              </a:rPr>
              <a:t>Selectivity</a:t>
            </a:r>
          </a:p>
        </p:txBody>
      </p:sp>
      <p:cxnSp>
        <p:nvCxnSpPr>
          <p:cNvPr id="10" name="Straight Arrow Connector 9">
            <a:extLst>
              <a:ext uri="{FF2B5EF4-FFF2-40B4-BE49-F238E27FC236}">
                <a16:creationId xmlns:a16="http://schemas.microsoft.com/office/drawing/2014/main" id="{B1DAF4C1-0E04-089B-4209-B5F020245194}"/>
              </a:ext>
            </a:extLst>
          </p:cNvPr>
          <p:cNvCxnSpPr>
            <a:stCxn id="8" idx="3"/>
            <a:endCxn id="6" idx="7"/>
          </p:cNvCxnSpPr>
          <p:nvPr/>
        </p:nvCxnSpPr>
        <p:spPr bwMode="auto">
          <a:xfrm flipH="1">
            <a:off x="4119772" y="2598868"/>
            <a:ext cx="1455841" cy="2290554"/>
          </a:xfrm>
          <a:prstGeom prst="straightConnector1">
            <a:avLst/>
          </a:prstGeom>
          <a:solidFill>
            <a:srgbClr val="00B8FF"/>
          </a:solidFill>
          <a:ln w="381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2" name="Rectangle: Rounded Corners 11">
            <a:extLst>
              <a:ext uri="{FF2B5EF4-FFF2-40B4-BE49-F238E27FC236}">
                <a16:creationId xmlns:a16="http://schemas.microsoft.com/office/drawing/2014/main" id="{A4BDD7AA-FACD-4D79-348A-4D47E3A350E9}"/>
              </a:ext>
            </a:extLst>
          </p:cNvPr>
          <p:cNvSpPr/>
          <p:nvPr/>
        </p:nvSpPr>
        <p:spPr bwMode="auto">
          <a:xfrm rot="18165160">
            <a:off x="4497624" y="3663022"/>
            <a:ext cx="1277160" cy="333983"/>
          </a:xfrm>
          <a:prstGeom prst="round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IE" sz="1600" b="0" i="0" u="none" strike="noStrike" cap="none" normalizeH="0" baseline="0" dirty="0">
                <a:ln>
                  <a:noFill/>
                </a:ln>
                <a:solidFill>
                  <a:schemeClr val="tx1"/>
                </a:solidFill>
                <a:effectLst/>
                <a:latin typeface="Times New Roman" charset="0"/>
                <a:ea typeface="ＭＳ Ｐゴシック" charset="0"/>
                <a:cs typeface="ＭＳ Ｐゴシック" charset="0"/>
              </a:rPr>
              <a:t>Architecture</a:t>
            </a:r>
          </a:p>
        </p:txBody>
      </p:sp>
      <p:cxnSp>
        <p:nvCxnSpPr>
          <p:cNvPr id="14" name="Straight Connector 13">
            <a:extLst>
              <a:ext uri="{FF2B5EF4-FFF2-40B4-BE49-F238E27FC236}">
                <a16:creationId xmlns:a16="http://schemas.microsoft.com/office/drawing/2014/main" id="{22C4BEFD-71F1-F61E-89A0-5A51F29F13C1}"/>
              </a:ext>
            </a:extLst>
          </p:cNvPr>
          <p:cNvCxnSpPr/>
          <p:nvPr/>
        </p:nvCxnSpPr>
        <p:spPr bwMode="auto">
          <a:xfrm>
            <a:off x="5258026" y="2769297"/>
            <a:ext cx="313232" cy="216024"/>
          </a:xfrm>
          <a:prstGeom prst="line">
            <a:avLst/>
          </a:prstGeom>
          <a:solidFill>
            <a:srgbClr val="00B8FF"/>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5" name="Straight Connector 14">
            <a:extLst>
              <a:ext uri="{FF2B5EF4-FFF2-40B4-BE49-F238E27FC236}">
                <a16:creationId xmlns:a16="http://schemas.microsoft.com/office/drawing/2014/main" id="{E52F1F2C-AB13-812C-094D-51CF1F997B75}"/>
              </a:ext>
            </a:extLst>
          </p:cNvPr>
          <p:cNvCxnSpPr/>
          <p:nvPr/>
        </p:nvCxnSpPr>
        <p:spPr bwMode="auto">
          <a:xfrm>
            <a:off x="4209443" y="4455168"/>
            <a:ext cx="313232" cy="216024"/>
          </a:xfrm>
          <a:prstGeom prst="line">
            <a:avLst/>
          </a:prstGeom>
          <a:solidFill>
            <a:srgbClr val="00B8FF"/>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6" name="TextBox 15">
            <a:extLst>
              <a:ext uri="{FF2B5EF4-FFF2-40B4-BE49-F238E27FC236}">
                <a16:creationId xmlns:a16="http://schemas.microsoft.com/office/drawing/2014/main" id="{3B7E6430-FDA9-5996-E1C8-527646D816F1}"/>
              </a:ext>
            </a:extLst>
          </p:cNvPr>
          <p:cNvSpPr txBox="1"/>
          <p:nvPr/>
        </p:nvSpPr>
        <p:spPr>
          <a:xfrm>
            <a:off x="5580766" y="2896817"/>
            <a:ext cx="1799545" cy="830997"/>
          </a:xfrm>
          <a:prstGeom prst="rect">
            <a:avLst/>
          </a:prstGeom>
          <a:noFill/>
        </p:spPr>
        <p:txBody>
          <a:bodyPr wrap="square" rtlCol="0">
            <a:spAutoFit/>
          </a:bodyPr>
          <a:lstStyle/>
          <a:p>
            <a:r>
              <a:rPr lang="en-IE" sz="1600" dirty="0">
                <a:solidFill>
                  <a:schemeClr val="tx1"/>
                </a:solidFill>
              </a:rPr>
              <a:t>Mixer w/ LO</a:t>
            </a:r>
          </a:p>
          <a:p>
            <a:r>
              <a:rPr lang="en-IE" sz="1600" dirty="0">
                <a:solidFill>
                  <a:schemeClr val="tx1"/>
                </a:solidFill>
              </a:rPr>
              <a:t>High order filter</a:t>
            </a:r>
          </a:p>
          <a:p>
            <a:r>
              <a:rPr lang="en-IE" sz="1600" dirty="0">
                <a:solidFill>
                  <a:schemeClr val="tx1"/>
                </a:solidFill>
              </a:rPr>
              <a:t>Channel Hopping</a:t>
            </a:r>
          </a:p>
        </p:txBody>
      </p:sp>
      <p:sp>
        <p:nvSpPr>
          <p:cNvPr id="17" name="TextBox 16">
            <a:extLst>
              <a:ext uri="{FF2B5EF4-FFF2-40B4-BE49-F238E27FC236}">
                <a16:creationId xmlns:a16="http://schemas.microsoft.com/office/drawing/2014/main" id="{33367E66-1161-C3F7-C351-A7ED9B357055}"/>
              </a:ext>
            </a:extLst>
          </p:cNvPr>
          <p:cNvSpPr txBox="1"/>
          <p:nvPr/>
        </p:nvSpPr>
        <p:spPr>
          <a:xfrm>
            <a:off x="4366059" y="4672344"/>
            <a:ext cx="1681753" cy="338554"/>
          </a:xfrm>
          <a:prstGeom prst="rect">
            <a:avLst/>
          </a:prstGeom>
          <a:noFill/>
        </p:spPr>
        <p:txBody>
          <a:bodyPr wrap="square" rtlCol="0">
            <a:spAutoFit/>
          </a:bodyPr>
          <a:lstStyle/>
          <a:p>
            <a:r>
              <a:rPr lang="en-IE" sz="1600" dirty="0">
                <a:solidFill>
                  <a:schemeClr val="tx1"/>
                </a:solidFill>
              </a:rPr>
              <a:t>Envelop Detector</a:t>
            </a:r>
          </a:p>
        </p:txBody>
      </p:sp>
      <p:cxnSp>
        <p:nvCxnSpPr>
          <p:cNvPr id="18" name="Straight Arrow Connector 17">
            <a:extLst>
              <a:ext uri="{FF2B5EF4-FFF2-40B4-BE49-F238E27FC236}">
                <a16:creationId xmlns:a16="http://schemas.microsoft.com/office/drawing/2014/main" id="{1AAB44CC-48CA-8C98-07BF-C4AA2B53C13F}"/>
              </a:ext>
            </a:extLst>
          </p:cNvPr>
          <p:cNvCxnSpPr>
            <a:stCxn id="3" idx="4"/>
            <a:endCxn id="6" idx="0"/>
          </p:cNvCxnSpPr>
          <p:nvPr/>
        </p:nvCxnSpPr>
        <p:spPr bwMode="auto">
          <a:xfrm flipH="1">
            <a:off x="3525183" y="2660465"/>
            <a:ext cx="15648" cy="2144594"/>
          </a:xfrm>
          <a:prstGeom prst="straightConnector1">
            <a:avLst/>
          </a:prstGeom>
          <a:solidFill>
            <a:srgbClr val="00B8FF"/>
          </a:solidFill>
          <a:ln w="381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 name="Straight Connector 22">
            <a:extLst>
              <a:ext uri="{FF2B5EF4-FFF2-40B4-BE49-F238E27FC236}">
                <a16:creationId xmlns:a16="http://schemas.microsoft.com/office/drawing/2014/main" id="{51B09A8C-27EE-327F-5624-72273AA22F42}"/>
              </a:ext>
            </a:extLst>
          </p:cNvPr>
          <p:cNvCxnSpPr/>
          <p:nvPr/>
        </p:nvCxnSpPr>
        <p:spPr bwMode="auto">
          <a:xfrm>
            <a:off x="3342182" y="4149080"/>
            <a:ext cx="366000" cy="0"/>
          </a:xfrm>
          <a:prstGeom prst="line">
            <a:avLst/>
          </a:prstGeom>
          <a:solidFill>
            <a:srgbClr val="00B8FF"/>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5" name="Straight Connector 24">
            <a:extLst>
              <a:ext uri="{FF2B5EF4-FFF2-40B4-BE49-F238E27FC236}">
                <a16:creationId xmlns:a16="http://schemas.microsoft.com/office/drawing/2014/main" id="{F14F3546-2A9D-4F3A-5A22-B396A724DAA9}"/>
              </a:ext>
            </a:extLst>
          </p:cNvPr>
          <p:cNvCxnSpPr/>
          <p:nvPr/>
        </p:nvCxnSpPr>
        <p:spPr bwMode="auto">
          <a:xfrm>
            <a:off x="3342182" y="4549919"/>
            <a:ext cx="366000" cy="0"/>
          </a:xfrm>
          <a:prstGeom prst="line">
            <a:avLst/>
          </a:prstGeom>
          <a:solidFill>
            <a:srgbClr val="00B8FF"/>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6" name="Rectangle: Rounded Corners 25">
            <a:extLst>
              <a:ext uri="{FF2B5EF4-FFF2-40B4-BE49-F238E27FC236}">
                <a16:creationId xmlns:a16="http://schemas.microsoft.com/office/drawing/2014/main" id="{AC80BF6A-238B-E472-E706-C6C65F63BDF8}"/>
              </a:ext>
            </a:extLst>
          </p:cNvPr>
          <p:cNvSpPr/>
          <p:nvPr/>
        </p:nvSpPr>
        <p:spPr bwMode="auto">
          <a:xfrm rot="5400000">
            <a:off x="3300244" y="3530425"/>
            <a:ext cx="1193067" cy="333983"/>
          </a:xfrm>
          <a:prstGeom prst="round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IE" sz="1600" dirty="0">
                <a:solidFill>
                  <a:schemeClr val="tx1"/>
                </a:solidFill>
                <a:latin typeface="Times New Roman" charset="0"/>
                <a:ea typeface="ＭＳ Ｐゴシック" charset="0"/>
                <a:cs typeface="ＭＳ Ｐゴシック" charset="0"/>
              </a:rPr>
              <a:t>Duty Cycle</a:t>
            </a:r>
            <a:endParaRPr kumimoji="0" lang="en-IE" sz="1600" b="0"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27" name="TextBox 26">
            <a:extLst>
              <a:ext uri="{FF2B5EF4-FFF2-40B4-BE49-F238E27FC236}">
                <a16:creationId xmlns:a16="http://schemas.microsoft.com/office/drawing/2014/main" id="{A0934FDA-7CAF-CBB1-C221-260B2063CE7F}"/>
              </a:ext>
            </a:extLst>
          </p:cNvPr>
          <p:cNvSpPr txBox="1"/>
          <p:nvPr/>
        </p:nvSpPr>
        <p:spPr>
          <a:xfrm>
            <a:off x="2277870" y="3852309"/>
            <a:ext cx="1430312" cy="338554"/>
          </a:xfrm>
          <a:prstGeom prst="rect">
            <a:avLst/>
          </a:prstGeom>
          <a:noFill/>
        </p:spPr>
        <p:txBody>
          <a:bodyPr wrap="square" rtlCol="0">
            <a:spAutoFit/>
          </a:bodyPr>
          <a:lstStyle/>
          <a:p>
            <a:r>
              <a:rPr lang="en-IE" sz="1600" dirty="0">
                <a:solidFill>
                  <a:schemeClr val="tx1"/>
                </a:solidFill>
              </a:rPr>
              <a:t>Packet Level</a:t>
            </a:r>
          </a:p>
        </p:txBody>
      </p:sp>
      <p:sp>
        <p:nvSpPr>
          <p:cNvPr id="28" name="TextBox 27">
            <a:extLst>
              <a:ext uri="{FF2B5EF4-FFF2-40B4-BE49-F238E27FC236}">
                <a16:creationId xmlns:a16="http://schemas.microsoft.com/office/drawing/2014/main" id="{9A2953F8-160E-A054-D623-414D433F0CD0}"/>
              </a:ext>
            </a:extLst>
          </p:cNvPr>
          <p:cNvSpPr txBox="1"/>
          <p:nvPr/>
        </p:nvSpPr>
        <p:spPr>
          <a:xfrm>
            <a:off x="2453449" y="4373001"/>
            <a:ext cx="978902" cy="338554"/>
          </a:xfrm>
          <a:prstGeom prst="rect">
            <a:avLst/>
          </a:prstGeom>
          <a:noFill/>
        </p:spPr>
        <p:txBody>
          <a:bodyPr wrap="square" rtlCol="0">
            <a:spAutoFit/>
          </a:bodyPr>
          <a:lstStyle/>
          <a:p>
            <a:r>
              <a:rPr lang="en-IE" sz="1600" dirty="0">
                <a:solidFill>
                  <a:schemeClr val="tx1"/>
                </a:solidFill>
              </a:rPr>
              <a:t>Bit Level</a:t>
            </a:r>
          </a:p>
        </p:txBody>
      </p:sp>
      <p:sp>
        <p:nvSpPr>
          <p:cNvPr id="29" name="Rectangle: Rounded Corners 28">
            <a:extLst>
              <a:ext uri="{FF2B5EF4-FFF2-40B4-BE49-F238E27FC236}">
                <a16:creationId xmlns:a16="http://schemas.microsoft.com/office/drawing/2014/main" id="{18E6AD06-53AC-DC3A-2D3A-5B2D2BA72049}"/>
              </a:ext>
            </a:extLst>
          </p:cNvPr>
          <p:cNvSpPr/>
          <p:nvPr/>
        </p:nvSpPr>
        <p:spPr bwMode="auto">
          <a:xfrm>
            <a:off x="7346114" y="2192933"/>
            <a:ext cx="1008112" cy="646854"/>
          </a:xfrm>
          <a:prstGeom prst="round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IE" sz="1600" b="0" i="0" u="none" strike="noStrike" cap="none" normalizeH="0" baseline="0" dirty="0" err="1">
                <a:ln>
                  <a:noFill/>
                </a:ln>
                <a:solidFill>
                  <a:schemeClr val="bg1"/>
                </a:solidFill>
                <a:effectLst/>
                <a:latin typeface="Times New Roman" charset="0"/>
                <a:ea typeface="ＭＳ Ｐゴシック" charset="0"/>
                <a:cs typeface="ＭＳ Ｐゴシック" charset="0"/>
              </a:rPr>
              <a:t>WiFi</a:t>
            </a:r>
            <a:endParaRPr kumimoji="0" lang="en-IE" sz="16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
        <p:nvSpPr>
          <p:cNvPr id="30" name="Rectangle: Rounded Corners 29">
            <a:extLst>
              <a:ext uri="{FF2B5EF4-FFF2-40B4-BE49-F238E27FC236}">
                <a16:creationId xmlns:a16="http://schemas.microsoft.com/office/drawing/2014/main" id="{78FADE17-23F3-6C82-590D-D32F4F7892B0}"/>
              </a:ext>
            </a:extLst>
          </p:cNvPr>
          <p:cNvSpPr/>
          <p:nvPr/>
        </p:nvSpPr>
        <p:spPr bwMode="auto">
          <a:xfrm>
            <a:off x="7380311" y="3035411"/>
            <a:ext cx="1008112" cy="787178"/>
          </a:xfrm>
          <a:prstGeom prst="round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IE" sz="1400" b="0" i="0" u="none" strike="noStrike" cap="none" normalizeH="0" baseline="0" dirty="0">
                <a:ln>
                  <a:noFill/>
                </a:ln>
                <a:solidFill>
                  <a:schemeClr val="bg1"/>
                </a:solidFill>
                <a:effectLst/>
                <a:latin typeface="Times New Roman" charset="0"/>
                <a:ea typeface="ＭＳ Ｐゴシック" charset="0"/>
                <a:cs typeface="ＭＳ Ｐゴシック" charset="0"/>
              </a:rPr>
              <a:t>BLE</a:t>
            </a:r>
          </a:p>
        </p:txBody>
      </p:sp>
      <p:sp>
        <p:nvSpPr>
          <p:cNvPr id="31" name="Rectangle: Rounded Corners 30">
            <a:extLst>
              <a:ext uri="{FF2B5EF4-FFF2-40B4-BE49-F238E27FC236}">
                <a16:creationId xmlns:a16="http://schemas.microsoft.com/office/drawing/2014/main" id="{EABD708D-5769-2C70-4D17-C7E42EDD4860}"/>
              </a:ext>
            </a:extLst>
          </p:cNvPr>
          <p:cNvSpPr/>
          <p:nvPr/>
        </p:nvSpPr>
        <p:spPr bwMode="auto">
          <a:xfrm>
            <a:off x="7428833" y="4510378"/>
            <a:ext cx="1008112" cy="531924"/>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IE" sz="1600" b="0" i="0" u="none" strike="noStrike" cap="none" normalizeH="0" baseline="0" dirty="0">
                <a:ln>
                  <a:noFill/>
                </a:ln>
                <a:solidFill>
                  <a:schemeClr val="bg1"/>
                </a:solidFill>
                <a:effectLst/>
                <a:latin typeface="Times New Roman" charset="0"/>
                <a:ea typeface="ＭＳ Ｐゴシック" charset="0"/>
                <a:cs typeface="ＭＳ Ｐゴシック" charset="0"/>
              </a:rPr>
              <a:t>UWB</a:t>
            </a:r>
          </a:p>
        </p:txBody>
      </p:sp>
      <p:cxnSp>
        <p:nvCxnSpPr>
          <p:cNvPr id="32" name="Straight Arrow Connector 31">
            <a:extLst>
              <a:ext uri="{FF2B5EF4-FFF2-40B4-BE49-F238E27FC236}">
                <a16:creationId xmlns:a16="http://schemas.microsoft.com/office/drawing/2014/main" id="{25E20B13-5FF0-BF5D-B627-BC92BA83FF9A}"/>
              </a:ext>
            </a:extLst>
          </p:cNvPr>
          <p:cNvCxnSpPr/>
          <p:nvPr/>
        </p:nvCxnSpPr>
        <p:spPr bwMode="auto">
          <a:xfrm flipH="1">
            <a:off x="8684901" y="2372433"/>
            <a:ext cx="18401" cy="2690595"/>
          </a:xfrm>
          <a:prstGeom prst="straightConnector1">
            <a:avLst/>
          </a:prstGeom>
          <a:solidFill>
            <a:srgbClr val="00B8FF"/>
          </a:solidFill>
          <a:ln w="381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4" name="TextBox 33">
            <a:extLst>
              <a:ext uri="{FF2B5EF4-FFF2-40B4-BE49-F238E27FC236}">
                <a16:creationId xmlns:a16="http://schemas.microsoft.com/office/drawing/2014/main" id="{DD065438-59ED-BBBF-1853-66786164BF58}"/>
              </a:ext>
            </a:extLst>
          </p:cNvPr>
          <p:cNvSpPr txBox="1"/>
          <p:nvPr/>
        </p:nvSpPr>
        <p:spPr>
          <a:xfrm>
            <a:off x="8264347" y="2038404"/>
            <a:ext cx="923651" cy="276999"/>
          </a:xfrm>
          <a:prstGeom prst="rect">
            <a:avLst/>
          </a:prstGeom>
          <a:noFill/>
        </p:spPr>
        <p:txBody>
          <a:bodyPr wrap="none" rtlCol="0">
            <a:spAutoFit/>
          </a:bodyPr>
          <a:lstStyle/>
          <a:p>
            <a:r>
              <a:rPr lang="en-IE" dirty="0">
                <a:solidFill>
                  <a:schemeClr val="tx1"/>
                </a:solidFill>
              </a:rPr>
              <a:t>High Power</a:t>
            </a:r>
          </a:p>
        </p:txBody>
      </p:sp>
      <p:sp>
        <p:nvSpPr>
          <p:cNvPr id="35" name="TextBox 34">
            <a:extLst>
              <a:ext uri="{FF2B5EF4-FFF2-40B4-BE49-F238E27FC236}">
                <a16:creationId xmlns:a16="http://schemas.microsoft.com/office/drawing/2014/main" id="{0B17F345-E5C4-2727-5050-2C6F56F960D1}"/>
              </a:ext>
            </a:extLst>
          </p:cNvPr>
          <p:cNvSpPr txBox="1"/>
          <p:nvPr/>
        </p:nvSpPr>
        <p:spPr>
          <a:xfrm>
            <a:off x="8241476" y="5042302"/>
            <a:ext cx="898003" cy="276999"/>
          </a:xfrm>
          <a:prstGeom prst="rect">
            <a:avLst/>
          </a:prstGeom>
          <a:noFill/>
        </p:spPr>
        <p:txBody>
          <a:bodyPr wrap="none" rtlCol="0">
            <a:spAutoFit/>
          </a:bodyPr>
          <a:lstStyle/>
          <a:p>
            <a:r>
              <a:rPr lang="en-IE" dirty="0">
                <a:solidFill>
                  <a:schemeClr val="tx1"/>
                </a:solidFill>
              </a:rPr>
              <a:t>Low Power</a:t>
            </a:r>
          </a:p>
        </p:txBody>
      </p:sp>
      <p:cxnSp>
        <p:nvCxnSpPr>
          <p:cNvPr id="36" name="Straight Arrow Connector 35">
            <a:extLst>
              <a:ext uri="{FF2B5EF4-FFF2-40B4-BE49-F238E27FC236}">
                <a16:creationId xmlns:a16="http://schemas.microsoft.com/office/drawing/2014/main" id="{E8EA3AA6-ADD4-68AD-72F0-25CFA575CE31}"/>
              </a:ext>
            </a:extLst>
          </p:cNvPr>
          <p:cNvCxnSpPr>
            <a:stCxn id="7" idx="4"/>
            <a:endCxn id="6" idx="2"/>
          </p:cNvCxnSpPr>
          <p:nvPr/>
        </p:nvCxnSpPr>
        <p:spPr bwMode="auto">
          <a:xfrm>
            <a:off x="1401385" y="2644819"/>
            <a:ext cx="1282921" cy="2448272"/>
          </a:xfrm>
          <a:prstGeom prst="straightConnector1">
            <a:avLst/>
          </a:prstGeom>
          <a:solidFill>
            <a:srgbClr val="00B8FF"/>
          </a:solidFill>
          <a:ln w="381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0" name="Rectangle: Rounded Corners 39">
            <a:extLst>
              <a:ext uri="{FF2B5EF4-FFF2-40B4-BE49-F238E27FC236}">
                <a16:creationId xmlns:a16="http://schemas.microsoft.com/office/drawing/2014/main" id="{B47EEA58-7B37-D89A-34ED-6759390A5A2C}"/>
              </a:ext>
            </a:extLst>
          </p:cNvPr>
          <p:cNvSpPr/>
          <p:nvPr/>
        </p:nvSpPr>
        <p:spPr bwMode="auto">
          <a:xfrm rot="3700397">
            <a:off x="1066022" y="3821657"/>
            <a:ext cx="1486747" cy="333983"/>
          </a:xfrm>
          <a:prstGeom prst="round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IE" sz="1600" b="0" i="0" u="none" strike="noStrike" cap="none" normalizeH="0" baseline="0" dirty="0">
                <a:ln>
                  <a:noFill/>
                </a:ln>
                <a:solidFill>
                  <a:schemeClr val="tx1"/>
                </a:solidFill>
                <a:effectLst/>
                <a:latin typeface="Times New Roman" charset="0"/>
                <a:ea typeface="ＭＳ Ｐゴシック" charset="0"/>
                <a:cs typeface="ＭＳ Ｐゴシック" charset="0"/>
              </a:rPr>
              <a:t>Building Block</a:t>
            </a:r>
          </a:p>
        </p:txBody>
      </p:sp>
      <p:cxnSp>
        <p:nvCxnSpPr>
          <p:cNvPr id="41" name="Straight Connector 40">
            <a:extLst>
              <a:ext uri="{FF2B5EF4-FFF2-40B4-BE49-F238E27FC236}">
                <a16:creationId xmlns:a16="http://schemas.microsoft.com/office/drawing/2014/main" id="{4C0EF663-A1FF-02E8-41C5-4A1E42690E1B}"/>
              </a:ext>
            </a:extLst>
          </p:cNvPr>
          <p:cNvCxnSpPr/>
          <p:nvPr/>
        </p:nvCxnSpPr>
        <p:spPr bwMode="auto">
          <a:xfrm flipV="1">
            <a:off x="1377980" y="2810507"/>
            <a:ext cx="282049" cy="133603"/>
          </a:xfrm>
          <a:prstGeom prst="line">
            <a:avLst/>
          </a:prstGeom>
          <a:solidFill>
            <a:srgbClr val="00B8FF"/>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3" name="Straight Connector 42">
            <a:extLst>
              <a:ext uri="{FF2B5EF4-FFF2-40B4-BE49-F238E27FC236}">
                <a16:creationId xmlns:a16="http://schemas.microsoft.com/office/drawing/2014/main" id="{0113254A-E76B-5BA3-ECB6-29539097A46B}"/>
              </a:ext>
            </a:extLst>
          </p:cNvPr>
          <p:cNvCxnSpPr/>
          <p:nvPr/>
        </p:nvCxnSpPr>
        <p:spPr bwMode="auto">
          <a:xfrm flipV="1">
            <a:off x="2378227" y="4738257"/>
            <a:ext cx="282049" cy="133603"/>
          </a:xfrm>
          <a:prstGeom prst="line">
            <a:avLst/>
          </a:prstGeom>
          <a:solidFill>
            <a:srgbClr val="00B8FF"/>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4" name="TextBox 43">
            <a:extLst>
              <a:ext uri="{FF2B5EF4-FFF2-40B4-BE49-F238E27FC236}">
                <a16:creationId xmlns:a16="http://schemas.microsoft.com/office/drawing/2014/main" id="{B2873489-E38F-FCEC-E542-D51DBBD128C1}"/>
              </a:ext>
            </a:extLst>
          </p:cNvPr>
          <p:cNvSpPr txBox="1"/>
          <p:nvPr/>
        </p:nvSpPr>
        <p:spPr>
          <a:xfrm>
            <a:off x="-14047" y="2735135"/>
            <a:ext cx="1613694" cy="584775"/>
          </a:xfrm>
          <a:prstGeom prst="rect">
            <a:avLst/>
          </a:prstGeom>
          <a:noFill/>
        </p:spPr>
        <p:txBody>
          <a:bodyPr wrap="square" rtlCol="0">
            <a:spAutoFit/>
          </a:bodyPr>
          <a:lstStyle/>
          <a:p>
            <a:r>
              <a:rPr lang="en-IE" sz="1600" dirty="0">
                <a:solidFill>
                  <a:schemeClr val="tx1"/>
                </a:solidFill>
              </a:rPr>
              <a:t>High gain amp</a:t>
            </a:r>
          </a:p>
          <a:p>
            <a:r>
              <a:rPr lang="en-IE" sz="1600" dirty="0">
                <a:solidFill>
                  <a:schemeClr val="tx1"/>
                </a:solidFill>
              </a:rPr>
              <a:t>High order filter</a:t>
            </a:r>
          </a:p>
        </p:txBody>
      </p:sp>
      <p:sp>
        <p:nvSpPr>
          <p:cNvPr id="45" name="TextBox 44">
            <a:extLst>
              <a:ext uri="{FF2B5EF4-FFF2-40B4-BE49-F238E27FC236}">
                <a16:creationId xmlns:a16="http://schemas.microsoft.com/office/drawing/2014/main" id="{6D17614A-F91B-B66C-E234-55F0AF9987F1}"/>
              </a:ext>
            </a:extLst>
          </p:cNvPr>
          <p:cNvSpPr txBox="1"/>
          <p:nvPr/>
        </p:nvSpPr>
        <p:spPr>
          <a:xfrm>
            <a:off x="1099483" y="4722245"/>
            <a:ext cx="1509180" cy="584775"/>
          </a:xfrm>
          <a:prstGeom prst="rect">
            <a:avLst/>
          </a:prstGeom>
          <a:noFill/>
        </p:spPr>
        <p:txBody>
          <a:bodyPr wrap="square" rtlCol="0">
            <a:spAutoFit/>
          </a:bodyPr>
          <a:lstStyle/>
          <a:p>
            <a:r>
              <a:rPr lang="en-IE" sz="1600" dirty="0">
                <a:solidFill>
                  <a:schemeClr val="tx1"/>
                </a:solidFill>
              </a:rPr>
              <a:t>Low gain amp</a:t>
            </a:r>
          </a:p>
          <a:p>
            <a:r>
              <a:rPr lang="en-IE" sz="1600" dirty="0">
                <a:solidFill>
                  <a:schemeClr val="tx1"/>
                </a:solidFill>
              </a:rPr>
              <a:t>Relaxed filter</a:t>
            </a:r>
          </a:p>
        </p:txBody>
      </p:sp>
      <p:cxnSp>
        <p:nvCxnSpPr>
          <p:cNvPr id="33" name="Straight Connector 32">
            <a:extLst>
              <a:ext uri="{FF2B5EF4-FFF2-40B4-BE49-F238E27FC236}">
                <a16:creationId xmlns:a16="http://schemas.microsoft.com/office/drawing/2014/main" id="{FD9BA8BF-5FCD-98B0-E0CD-F478DEFB3A7A}"/>
              </a:ext>
            </a:extLst>
          </p:cNvPr>
          <p:cNvCxnSpPr/>
          <p:nvPr/>
        </p:nvCxnSpPr>
        <p:spPr bwMode="auto">
          <a:xfrm>
            <a:off x="3342182" y="2896817"/>
            <a:ext cx="366000" cy="0"/>
          </a:xfrm>
          <a:prstGeom prst="line">
            <a:avLst/>
          </a:prstGeom>
          <a:solidFill>
            <a:srgbClr val="00B8FF"/>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7" name="TextBox 36">
            <a:extLst>
              <a:ext uri="{FF2B5EF4-FFF2-40B4-BE49-F238E27FC236}">
                <a16:creationId xmlns:a16="http://schemas.microsoft.com/office/drawing/2014/main" id="{E198B973-3C2D-3A1B-0C76-A8D640C6284A}"/>
              </a:ext>
            </a:extLst>
          </p:cNvPr>
          <p:cNvSpPr txBox="1"/>
          <p:nvPr/>
        </p:nvSpPr>
        <p:spPr>
          <a:xfrm>
            <a:off x="2295502" y="2721143"/>
            <a:ext cx="1232349" cy="338554"/>
          </a:xfrm>
          <a:prstGeom prst="rect">
            <a:avLst/>
          </a:prstGeom>
          <a:noFill/>
        </p:spPr>
        <p:txBody>
          <a:bodyPr wrap="square" rtlCol="0">
            <a:spAutoFit/>
          </a:bodyPr>
          <a:lstStyle/>
          <a:p>
            <a:r>
              <a:rPr lang="en-IE" sz="1600" dirty="0">
                <a:solidFill>
                  <a:schemeClr val="tx1"/>
                </a:solidFill>
              </a:rPr>
              <a:t>Always On</a:t>
            </a:r>
          </a:p>
        </p:txBody>
      </p:sp>
    </p:spTree>
    <p:extLst>
      <p:ext uri="{BB962C8B-B14F-4D97-AF65-F5344CB8AC3E}">
        <p14:creationId xmlns:p14="http://schemas.microsoft.com/office/powerpoint/2010/main" val="268329527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jbTA4MDI1NTwvVXNlck5hbWU+PERhdGVUaW1lPjA5LzExLzIwMjEgMTE6MDM6Mjk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0D2A7B2B-DA13-40FC-BA80-3DDD35A465C7}">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F9896D8C-B6EB-4556-AEAD-3A54E2D61854}">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0</TotalTime>
  <Words>2217</Words>
  <Application>Microsoft Office PowerPoint</Application>
  <PresentationFormat>On-screen Show (4:3)</PresentationFormat>
  <Paragraphs>305</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Times New Roman</vt:lpstr>
      <vt:lpstr>Times-Italic</vt:lpstr>
      <vt:lpstr>Times-Roman</vt:lpstr>
      <vt:lpstr>Office Theme</vt:lpstr>
      <vt:lpstr>PowerPoint Presentation</vt:lpstr>
      <vt:lpstr>PowerPoint Presentation</vt:lpstr>
      <vt:lpstr>PowerPoint Presentation</vt:lpstr>
      <vt:lpstr>Introduction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2022-05-16T08:50:19Z</dcterms:created>
  <dcterms:modified xsi:type="dcterms:W3CDTF">2022-05-16T08:53:36Z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ed45a99e-180f-4bcb-87ff-9634477e7ad1</vt:lpwstr>
  </property>
  <property fmtid="{D5CDD505-2E9C-101B-9397-08002B2CF9AE}" pid="3"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4" name="bjDocumentLabelXML-0">
    <vt:lpwstr>ames.com/2008/01/sie/internal/label"&gt;&lt;element uid="ee71e43c-6952-4aa0-ba93-1c3981439a05" value="" /&gt;&lt;/sisl&gt;</vt:lpwstr>
  </property>
  <property fmtid="{D5CDD505-2E9C-101B-9397-08002B2CF9AE}" pid="5" name="bjDocumentSecurityLabel">
    <vt:lpwstr>UNRESTRICTED</vt:lpwstr>
  </property>
  <property fmtid="{D5CDD505-2E9C-101B-9397-08002B2CF9AE}" pid="6" name="bjClsUserRVM">
    <vt:lpwstr>[]</vt:lpwstr>
  </property>
</Properties>
</file>