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264" r:id="rId3"/>
    <p:sldId id="295" r:id="rId4"/>
    <p:sldId id="290" r:id="rId5"/>
    <p:sldId id="291" r:id="rId6"/>
    <p:sldId id="292" r:id="rId7"/>
    <p:sldId id="293" r:id="rId8"/>
    <p:sldId id="296" r:id="rId9"/>
    <p:sldId id="301" r:id="rId10"/>
    <p:sldId id="297" r:id="rId11"/>
    <p:sldId id="298" r:id="rId12"/>
    <p:sldId id="299" r:id="rId13"/>
    <p:sldId id="300" r:id="rId14"/>
    <p:sldId id="302" r:id="rId15"/>
    <p:sldId id="28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ruddh Rao Kabbinale/Standards /SRI-Bangalore/Engineer/Samsung Electronics" initials="ARK/E" lastIdx="5" clrIdx="0">
    <p:extLst>
      <p:ext uri="{19B8F6BF-5375-455C-9EA6-DF929625EA0E}">
        <p15:presenceInfo xmlns:p15="http://schemas.microsoft.com/office/powerpoint/2012/main" userId="S-1-5-21-1569490900-2152479555-3239727262-5940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976"/>
    <p:restoredTop sz="94906" autoAdjust="0"/>
  </p:normalViewPr>
  <p:slideViewPr>
    <p:cSldViewPr>
      <p:cViewPr varScale="1">
        <p:scale>
          <a:sx n="71" d="100"/>
          <a:sy n="71" d="100"/>
        </p:scale>
        <p:origin x="1316" y="40"/>
      </p:cViewPr>
      <p:guideLst>
        <p:guide orient="horz" pos="2160"/>
        <p:guide pos="2880"/>
      </p:guideLst>
    </p:cSldViewPr>
  </p:slideViewPr>
  <p:notesTextViewPr>
    <p:cViewPr>
      <p:scale>
        <a:sx n="1" d="1"/>
        <a:sy n="1" d="1"/>
      </p:scale>
      <p:origin x="0" y="0"/>
    </p:cViewPr>
  </p:notesTextViewPr>
  <p:notesViewPr>
    <p:cSldViewPr>
      <p:cViewPr varScale="1">
        <p:scale>
          <a:sx n="120" d="100"/>
          <a:sy n="120" d="100"/>
        </p:scale>
        <p:origin x="49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7F7DBC20-0BEE-428F-A76B-7DDEEF3E6206}" type="datetime1">
              <a:rPr lang="en-US" altLang="en-US" smtClean="0"/>
              <a:t>5/12/2022</a:t>
            </a:fld>
            <a:endParaRPr lang="en-US" altLang="en-US"/>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&lt;Aniruddh et al.&gt;, &lt;samsung&gt;</a:t>
            </a:r>
            <a:endParaRPr lang="en-US" altLang="en-US"/>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5706"/>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smtClean="0"/>
              <a:t>doc.: IEEE 802.15-&lt;  &gt;</a:t>
            </a:r>
            <a:endParaRPr lang="en-US" altLang="en-US" dirty="0"/>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fld id="{9CBA281D-EBFE-40F8-BE39-D4C62F9A8AF7}" type="datetime1">
              <a:rPr lang="en-US" altLang="en-US" smtClean="0"/>
              <a:t>5/12/2022</a:t>
            </a:fld>
            <a:endParaRPr lang="en-US" altLang="en-US"/>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smtClean="0"/>
              <a:t>&lt;Aniruddh et al.&gt;, &lt;samsung&gt;</a:t>
            </a:r>
            <a:endParaRPr lang="en-US" altLang="en-US"/>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hd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
        <p:nvSpPr>
          <p:cNvPr id="3" name="Footer Placeholder 2"/>
          <p:cNvSpPr>
            <a:spLocks noGrp="1"/>
          </p:cNvSpPr>
          <p:nvPr>
            <p:ph type="ftr" sz="quarter" idx="11"/>
          </p:nvPr>
        </p:nvSpPr>
        <p:spPr/>
        <p:txBody>
          <a:bodyPr/>
          <a:lstStyle/>
          <a:p>
            <a:pPr lvl="4"/>
            <a:r>
              <a:rPr lang="en-US" altLang="en-US" smtClean="0"/>
              <a:t>&lt;Aniruddh et al.&gt;, &lt;samsung&gt;</a:t>
            </a:r>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E528C29C-5C95-4132-BE16-0D3B8BE074BC}" type="datetime1">
              <a:rPr lang="en-US" altLang="en-US" smtClean="0"/>
              <a:t>5/12/2022</a:t>
            </a:fld>
            <a:endParaRPr lang="en-US" altLang="en-US" dirty="0"/>
          </a:p>
        </p:txBody>
      </p:sp>
      <p:sp>
        <p:nvSpPr>
          <p:cNvPr id="8" name="Footer Placeholder 7"/>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9" name="Slide Number Placeholder 8"/>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fld id="{EF01AF7D-3B96-4BED-9AD0-4662C8DD2278}" type="datetime1">
              <a:rPr lang="en-US" altLang="en-US" smtClean="0"/>
              <a:t>5/12/2022</a:t>
            </a:fld>
            <a:endParaRPr lang="en-US" altLang="en-US"/>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fld id="{837AE85E-EEF0-4668-BFED-C9BAC0A70782}" type="datetime1">
              <a:rPr lang="en-US" altLang="en-US" smtClean="0"/>
              <a:t>5/12/2022</a:t>
            </a:fld>
            <a:endParaRPr lang="en-US" altLang="en-US"/>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smtClean="0"/>
              <a:t>Click to edit Master title style</a:t>
            </a:r>
            <a:endParaRPr lang="en-IN"/>
          </a:p>
        </p:txBody>
      </p:sp>
      <p:sp>
        <p:nvSpPr>
          <p:cNvPr id="11" name="Date Placeholder 10"/>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12" name="Footer Placeholder 11"/>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13" name="Slide Number Placeholder 12"/>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fld id="{EBF5460D-5DFC-4D59-833A-730F4A9E2585}" type="datetime1">
              <a:rPr lang="en-US" altLang="en-US" smtClean="0"/>
              <a:t>5/12/2022</a:t>
            </a:fld>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fld id="{741CAF98-D324-42D1-A79E-7AA6D9F7C6B4}" type="datetime1">
              <a:rPr lang="en-US" altLang="en-US" smtClean="0"/>
              <a:t>5/12/2022</a:t>
            </a:fld>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10"/>
          </p:nvPr>
        </p:nvSpPr>
        <p:spPr/>
        <p:txBody>
          <a:bodyPr/>
          <a:lstStyle/>
          <a:p>
            <a:fld id="{55973677-7EFF-4A45-854E-963A5AA171C1}" type="datetime1">
              <a:rPr lang="en-US" altLang="en-US" smtClean="0"/>
              <a:t>5/12/2022</a:t>
            </a:fld>
            <a:endParaRPr lang="en-US" altLang="en-US" dirty="0"/>
          </a:p>
        </p:txBody>
      </p:sp>
      <p:sp>
        <p:nvSpPr>
          <p:cNvPr id="11" name="Footer Placeholder 10"/>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12" name="Slide Number Placeholder 11"/>
          <p:cNvSpPr>
            <a:spLocks noGrp="1"/>
          </p:cNvSpPr>
          <p:nvPr>
            <p:ph type="sldNum" sz="quarter" idx="12"/>
          </p:nvPr>
        </p:nvSpPr>
        <p:spPr/>
        <p:txBody>
          <a:bodyPr/>
          <a:lstStyle/>
          <a:p>
            <a:r>
              <a:rPr lang="en-US" altLang="en-US" smtClean="0"/>
              <a:t>Slide </a:t>
            </a:r>
            <a:fld id="{124E2FAF-A846-F04A-BBEF-9BB2A7C87EEF}" type="slidenum">
              <a:rPr lang="en-US" altLang="en-US" smtClean="0"/>
              <a:pPr/>
              <a:t>‹#›</a:t>
            </a:fld>
            <a:endParaRPr lang="en-US" altLang="en-US"/>
          </a:p>
        </p:txBody>
      </p:sp>
      <p:sp>
        <p:nvSpPr>
          <p:cNvPr id="13" name="Title 12"/>
          <p:cNvSpPr>
            <a:spLocks noGrp="1"/>
          </p:cNvSpPr>
          <p:nvPr>
            <p:ph type="title"/>
          </p:nvPr>
        </p:nvSpPr>
        <p:spPr/>
        <p:txBody>
          <a:bodyPr/>
          <a:lstStyle/>
          <a:p>
            <a:r>
              <a:rPr lang="en-US" smtClean="0"/>
              <a:t>Click to edit Master title style</a:t>
            </a:r>
            <a:endParaRPr lang="en-IN"/>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fld id="{019AD9C1-1DEB-4405-A2C5-A89825009100}" type="datetime1">
              <a:rPr lang="en-US" altLang="en-US" smtClean="0"/>
              <a:t>5/12/2022</a:t>
            </a:fld>
            <a:endParaRPr lang="en-US" altLang="en-US"/>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fld id="{3B09ED1C-E8CE-4BF1-9AEA-04EA62C771B9}" type="datetime1">
              <a:rPr lang="en-US" altLang="en-US" smtClean="0"/>
              <a:t>5/12/2022</a:t>
            </a:fld>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fld id="{D670BC41-F0FD-40D1-8158-B39382EE6CC7}" type="datetime1">
              <a:rPr lang="en-US" altLang="en-US" smtClean="0"/>
              <a:t>5/12/2022</a:t>
            </a:fld>
            <a:endParaRPr lang="en-US" altLang="en-US"/>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fld id="{3F3AD4C8-14BB-4D62-B227-CA329B1DD479}" type="datetime1">
              <a:rPr lang="en-US" altLang="en-US" smtClean="0"/>
              <a:t>5/12/2022</a:t>
            </a:fld>
            <a:endParaRPr lang="en-US" altLang="en-US"/>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da-DK" altLang="en-US" smtClean="0"/>
              <a:t>Aniruddh Rao Kabbinale (Samsung Electronics)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fld id="{55973677-7EFF-4A45-854E-963A5AA171C1}" type="datetime1">
              <a:rPr lang="en-US" altLang="en-US" smtClean="0"/>
              <a:t>5/12/2022</a:t>
            </a:fld>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a-DK" altLang="en-US" smtClean="0"/>
              <a:t>Aniruddh Rao Kabbinale (Samsung Electronics)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ko-KR" sz="1200" b="1" i="0" kern="1200" dirty="0" smtClean="0">
                <a:solidFill>
                  <a:schemeClr val="tx1"/>
                </a:solidFill>
                <a:effectLst/>
                <a:latin typeface="Times New Roman" panose="02020603050405020304" pitchFamily="18" charset="0"/>
                <a:ea typeface="+mn-ea"/>
                <a:cs typeface="+mn-cs"/>
              </a:rPr>
              <a:t> </a:t>
            </a:r>
            <a:r>
              <a:rPr lang="en-US" altLang="ko-KR" sz="1200" b="1" i="0" kern="1200" dirty="0" smtClean="0">
                <a:solidFill>
                  <a:schemeClr val="tx1"/>
                </a:solidFill>
                <a:effectLst/>
                <a:latin typeface="Times New Roman" panose="02020603050405020304" pitchFamily="18" charset="0"/>
                <a:ea typeface="+mn-ea"/>
                <a:cs typeface="+mn-cs"/>
              </a:rPr>
              <a:t>15-22-0276-02-04ab </a:t>
            </a:r>
            <a:r>
              <a:rPr lang="en-US" altLang="en-US" sz="1400" b="1" dirty="0" smtClean="0"/>
              <a:t>&gt;</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smtClean="0"/>
              <a:t>Submission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smtClean="0"/>
              <a:t>Slide </a:t>
            </a:r>
            <a:fld id="{E83CCBC5-88D4-8345-8D58-8C5C23A594C7}" type="slidenum">
              <a:rPr lang="en-US" altLang="en-US" smtClean="0"/>
              <a:pPr/>
              <a:t>1</a:t>
            </a:fld>
            <a:endParaRPr lang="en-US" altLang="en-US"/>
          </a:p>
        </p:txBody>
      </p:sp>
      <p:sp>
        <p:nvSpPr>
          <p:cNvPr id="9" name="Rectangle 3">
            <a:extLst>
              <a:ext uri="{FF2B5EF4-FFF2-40B4-BE49-F238E27FC236}">
                <a16:creationId xmlns:a16="http://schemas.microsoft.com/office/drawing/2014/main" id="{B26BE74D-F64D-6D40-B661-9C698E439112}"/>
              </a:ext>
            </a:extLst>
          </p:cNvPr>
          <p:cNvSpPr>
            <a:spLocks noChangeArrowheads="1"/>
          </p:cNvSpPr>
          <p:nvPr/>
        </p:nvSpPr>
        <p:spPr bwMode="auto">
          <a:xfrm>
            <a:off x="147181" y="838200"/>
            <a:ext cx="8991600" cy="5073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[Details of NB Mirroring Channel - Narrowband / UWB Coupling MAC] </a:t>
            </a:r>
            <a:endParaRPr lang="en-US" altLang="en-US" sz="1600" dirty="0">
              <a:solidFill>
                <a:schemeClr val="tx2"/>
              </a:solidFill>
            </a:endParaRPr>
          </a:p>
          <a:p>
            <a:r>
              <a:rPr lang="en-US" altLang="en-US" sz="1600" b="1" dirty="0">
                <a:solidFill>
                  <a:schemeClr val="tx2"/>
                </a:solidFill>
              </a:rPr>
              <a:t>Date Submitted: </a:t>
            </a:r>
            <a:r>
              <a:rPr lang="en-US" altLang="en-US" sz="1600" b="1" dirty="0" smtClean="0">
                <a:solidFill>
                  <a:schemeClr val="tx2"/>
                </a:solidFill>
              </a:rPr>
              <a:t>[</a:t>
            </a:r>
            <a:r>
              <a:rPr lang="en-US" altLang="en-US" sz="1600" dirty="0" smtClean="0">
                <a:solidFill>
                  <a:schemeClr val="tx2"/>
                </a:solidFill>
              </a:rPr>
              <a:t>12 May,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[Aniruddh Rao Kabbinale, </a:t>
            </a:r>
            <a:r>
              <a:rPr lang="en-US" altLang="en-US" sz="1600" dirty="0" err="1">
                <a:solidFill>
                  <a:schemeClr val="tx2"/>
                </a:solidFill>
              </a:rPr>
              <a:t>Mingyu</a:t>
            </a:r>
            <a:r>
              <a:rPr lang="en-US" altLang="en-US" sz="1600" dirty="0">
                <a:solidFill>
                  <a:schemeClr val="tx2"/>
                </a:solidFill>
              </a:rPr>
              <a:t> </a:t>
            </a:r>
            <a:r>
              <a:rPr lang="en-US" altLang="en-US" sz="1600" dirty="0" smtClean="0">
                <a:solidFill>
                  <a:schemeClr val="tx2"/>
                </a:solidFill>
              </a:rPr>
              <a:t>Lee, </a:t>
            </a:r>
            <a:r>
              <a:rPr lang="en-US" altLang="en-US" sz="1600" dirty="0" err="1" smtClean="0">
                <a:solidFill>
                  <a:schemeClr val="tx2"/>
                </a:solidFill>
              </a:rPr>
              <a:t>Taeyoung</a:t>
            </a:r>
            <a:r>
              <a:rPr lang="en-US" altLang="en-US" sz="1600" dirty="0" smtClean="0">
                <a:solidFill>
                  <a:schemeClr val="tx2"/>
                </a:solidFill>
              </a:rPr>
              <a:t> Ha, </a:t>
            </a:r>
            <a:r>
              <a:rPr lang="en-IN" sz="1600" dirty="0" err="1"/>
              <a:t>Junyoung</a:t>
            </a:r>
            <a:r>
              <a:rPr lang="en-IN" sz="1600" dirty="0"/>
              <a:t> </a:t>
            </a:r>
            <a:r>
              <a:rPr lang="en-IN" sz="1600" dirty="0" smtClean="0"/>
              <a:t>Choi</a:t>
            </a:r>
            <a:r>
              <a:rPr lang="en-US" altLang="en-US" sz="1600" dirty="0" smtClean="0">
                <a:solidFill>
                  <a:schemeClr val="tx2"/>
                </a:solidFill>
              </a:rPr>
              <a:t>, </a:t>
            </a:r>
            <a:r>
              <a:rPr lang="en-US" altLang="en-US" sz="1600" dirty="0" err="1" smtClean="0">
                <a:solidFill>
                  <a:schemeClr val="tx2"/>
                </a:solidFill>
              </a:rPr>
              <a:t>Karthik</a:t>
            </a:r>
            <a:r>
              <a:rPr lang="en-US" altLang="en-US" sz="1600" dirty="0" smtClean="0">
                <a:solidFill>
                  <a:schemeClr val="tx2"/>
                </a:solidFill>
              </a:rPr>
              <a:t> Srinivasa</a:t>
            </a:r>
            <a:r>
              <a:rPr lang="en-US" altLang="en-US" sz="1600" dirty="0">
                <a:solidFill>
                  <a:schemeClr val="tx2"/>
                </a:solidFill>
              </a:rPr>
              <a:t> </a:t>
            </a:r>
            <a:r>
              <a:rPr lang="en-US" altLang="en-US" sz="1600" dirty="0" err="1" smtClean="0">
                <a:solidFill>
                  <a:schemeClr val="tx2"/>
                </a:solidFill>
              </a:rPr>
              <a:t>Gopalan</a:t>
            </a:r>
            <a:r>
              <a:rPr lang="en-US" altLang="en-US" sz="1600" dirty="0" smtClean="0">
                <a:solidFill>
                  <a:schemeClr val="tx2"/>
                </a:solidFill>
              </a:rPr>
              <a:t>, </a:t>
            </a:r>
            <a:r>
              <a:rPr lang="en-US" altLang="en-US" sz="1600" dirty="0" err="1" smtClean="0">
                <a:solidFill>
                  <a:schemeClr val="tx2"/>
                </a:solidFill>
              </a:rPr>
              <a:t>Ankur</a:t>
            </a:r>
            <a:r>
              <a:rPr lang="en-US" altLang="en-US" sz="1600" dirty="0" smtClean="0">
                <a:solidFill>
                  <a:schemeClr val="tx2"/>
                </a:solidFill>
              </a:rPr>
              <a:t> Bansal, Clint Chaplin] Company [Samsung Electronics]</a:t>
            </a:r>
            <a:endParaRPr lang="en-US" altLang="en-US" sz="1600" b="1" dirty="0" smtClean="0">
              <a:solidFill>
                <a:schemeClr val="tx2"/>
              </a:solidFill>
            </a:endParaRPr>
          </a:p>
          <a:p>
            <a:r>
              <a:rPr lang="en-US" altLang="en-US" sz="1600" b="1" dirty="0" smtClean="0">
                <a:solidFill>
                  <a:schemeClr val="tx2"/>
                </a:solidFill>
              </a:rPr>
              <a:t>Address</a:t>
            </a:r>
            <a:r>
              <a:rPr lang="en-US" altLang="en-US" sz="1600" dirty="0" smtClean="0">
                <a:solidFill>
                  <a:schemeClr val="tx2"/>
                </a:solidFill>
              </a:rPr>
              <a:t>: [34, </a:t>
            </a:r>
            <a:r>
              <a:rPr lang="en-US" altLang="en-US" sz="1600" dirty="0" err="1" smtClean="0">
                <a:solidFill>
                  <a:schemeClr val="tx2"/>
                </a:solidFill>
              </a:rPr>
              <a:t>Seongchon-gil</a:t>
            </a:r>
            <a:r>
              <a:rPr lang="en-US" altLang="en-US" sz="1600" dirty="0" smtClean="0">
                <a:solidFill>
                  <a:schemeClr val="tx2"/>
                </a:solidFill>
              </a:rPr>
              <a:t>, </a:t>
            </a:r>
            <a:r>
              <a:rPr lang="en-US" altLang="en-US" sz="1600" dirty="0" err="1" smtClean="0">
                <a:solidFill>
                  <a:schemeClr val="tx2"/>
                </a:solidFill>
              </a:rPr>
              <a:t>Seocho-gu</a:t>
            </a:r>
            <a:r>
              <a:rPr lang="en-US" altLang="en-US" sz="1600" dirty="0" smtClean="0">
                <a:solidFill>
                  <a:schemeClr val="tx2"/>
                </a:solidFill>
              </a:rPr>
              <a:t>, Seoul, Korea]</a:t>
            </a:r>
          </a:p>
          <a:p>
            <a:r>
              <a:rPr lang="en-US" altLang="en-US" sz="1600" b="1" dirty="0" smtClean="0">
                <a:solidFill>
                  <a:schemeClr val="tx2"/>
                </a:solidFill>
              </a:rPr>
              <a:t>E-Mail</a:t>
            </a:r>
            <a:r>
              <a:rPr lang="en-US" altLang="en-US" sz="1600" dirty="0" smtClean="0">
                <a:solidFill>
                  <a:schemeClr val="tx2"/>
                </a:solidFill>
              </a:rPr>
              <a:t>: [</a:t>
            </a:r>
            <a:r>
              <a:rPr lang="en-US" altLang="en-US" sz="1600" dirty="0">
                <a:solidFill>
                  <a:schemeClr val="tx2"/>
                </a:solidFill>
              </a:rPr>
              <a:t>a</a:t>
            </a:r>
            <a:r>
              <a:rPr lang="en-US" altLang="en-US" sz="1600" dirty="0" smtClean="0">
                <a:solidFill>
                  <a:schemeClr val="tx2"/>
                </a:solidFill>
              </a:rPr>
              <a:t>niruddh.rao@samsung.com]</a:t>
            </a:r>
          </a:p>
          <a:p>
            <a:pPr>
              <a:spcBef>
                <a:spcPts val="100"/>
              </a:spcBef>
              <a:spcAft>
                <a:spcPts val="100"/>
              </a:spcAft>
            </a:pPr>
            <a:r>
              <a:rPr lang="en-US" altLang="en-US" dirty="0" smtClean="0">
                <a:solidFill>
                  <a:schemeClr val="accent2"/>
                </a:solidFill>
              </a:rPr>
              <a:t>	</a:t>
            </a:r>
            <a:endParaRPr lang="en-US" altLang="en-US"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[Addition of Details on NB mirroring channel - how </a:t>
            </a:r>
            <a:r>
              <a:rPr lang="en-US" altLang="en-US" sz="1600" dirty="0">
                <a:solidFill>
                  <a:schemeClr val="tx2"/>
                </a:solidFill>
              </a:rPr>
              <a:t>NB and UWB signaling can cooperate to </a:t>
            </a:r>
            <a:r>
              <a:rPr lang="en-US" altLang="en-US" sz="1600" dirty="0" smtClean="0">
                <a:solidFill>
                  <a:schemeClr val="tx2"/>
                </a:solidFill>
              </a:rPr>
              <a:t>mirror UWB Channel usage with channel hopping and collision avoidance]</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 ]</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a:p>
            <a:endParaRPr lang="en-US" altLang="en-US" sz="1600" dirty="0">
              <a:solidFill>
                <a:schemeClr val="tx2"/>
              </a:solidFill>
            </a:endParaRPr>
          </a:p>
        </p:txBody>
      </p:sp>
      <p:sp>
        <p:nvSpPr>
          <p:cNvPr id="2" name="Date Placeholder 1"/>
          <p:cNvSpPr>
            <a:spLocks noGrp="1"/>
          </p:cNvSpPr>
          <p:nvPr>
            <p:ph type="dt" sz="half" idx="10"/>
          </p:nvPr>
        </p:nvSpPr>
        <p:spPr/>
        <p:txBody>
          <a:bodyPr/>
          <a:lstStyle/>
          <a:p>
            <a:fld id="{2E7D94A4-93CE-40C2-9082-9A11DA223B35}" type="datetime1">
              <a:rPr lang="en-US" altLang="en-US" smtClean="0"/>
              <a:t>5/12/2022</a:t>
            </a:fld>
            <a:endParaRPr lang="en-US" altLang="en-US" dirty="0"/>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813249"/>
            <a:ext cx="7772400" cy="1662163"/>
          </a:xfrm>
        </p:spPr>
        <p:txBody>
          <a:bodyPr/>
          <a:lstStyle/>
          <a:p>
            <a:pPr>
              <a:spcBef>
                <a:spcPts val="1000"/>
              </a:spcBef>
            </a:pPr>
            <a:r>
              <a:rPr lang="en-US" sz="1600" dirty="0"/>
              <a:t>Post reservation, for every transmission of advertisement, we propose </a:t>
            </a:r>
            <a:r>
              <a:rPr lang="en-US" sz="1600" dirty="0" smtClean="0"/>
              <a:t>LBT </a:t>
            </a:r>
            <a:r>
              <a:rPr lang="en-US" sz="1600" dirty="0"/>
              <a:t>to address any </a:t>
            </a:r>
            <a:r>
              <a:rPr lang="en-US" sz="1600" dirty="0" smtClean="0"/>
              <a:t>collisions</a:t>
            </a:r>
          </a:p>
          <a:p>
            <a:pPr lvl="1">
              <a:spcBef>
                <a:spcPts val="1000"/>
              </a:spcBef>
            </a:pPr>
            <a:r>
              <a:rPr lang="en-US" sz="1400" dirty="0" smtClean="0"/>
              <a:t>The Listening timer of LBT should be less than the slot duration such that after timer expires, the advertisement packet can be transmitted successfully in the slot. </a:t>
            </a:r>
            <a:endParaRPr lang="en-US" sz="1400" dirty="0"/>
          </a:p>
          <a:p>
            <a:pPr>
              <a:spcBef>
                <a:spcPts val="1000"/>
              </a:spcBef>
            </a:pPr>
            <a:r>
              <a:rPr lang="en-US" sz="1600" dirty="0"/>
              <a:t>This is in-line with LBT introduced to Poll messages in NB</a:t>
            </a:r>
          </a:p>
        </p:txBody>
      </p:sp>
      <p:sp>
        <p:nvSpPr>
          <p:cNvPr id="3" name="Title 2"/>
          <p:cNvSpPr>
            <a:spLocks noGrp="1"/>
          </p:cNvSpPr>
          <p:nvPr>
            <p:ph type="title"/>
          </p:nvPr>
        </p:nvSpPr>
        <p:spPr>
          <a:xfrm>
            <a:off x="685800" y="685800"/>
            <a:ext cx="7772400" cy="482652"/>
          </a:xfrm>
        </p:spPr>
        <p:txBody>
          <a:bodyPr/>
          <a:lstStyle/>
          <a:p>
            <a:r>
              <a:rPr lang="en-IN" dirty="0" smtClean="0"/>
              <a:t>Collision Avoidance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10</a:t>
            </a:fld>
            <a:endParaRPr lang="en-US" altLang="en-US"/>
          </a:p>
        </p:txBody>
      </p:sp>
      <p:pic>
        <p:nvPicPr>
          <p:cNvPr id="9" name="Picture 8"/>
          <p:cNvPicPr>
            <a:picLocks noChangeAspect="1"/>
          </p:cNvPicPr>
          <p:nvPr/>
        </p:nvPicPr>
        <p:blipFill>
          <a:blip r:embed="rId2"/>
          <a:stretch>
            <a:fillRect/>
          </a:stretch>
        </p:blipFill>
        <p:spPr>
          <a:xfrm>
            <a:off x="1084786" y="1160973"/>
            <a:ext cx="6974428" cy="3639627"/>
          </a:xfrm>
          <a:prstGeom prst="rect">
            <a:avLst/>
          </a:prstGeom>
        </p:spPr>
      </p:pic>
    </p:spTree>
    <p:extLst>
      <p:ext uri="{BB962C8B-B14F-4D97-AF65-F5344CB8AC3E}">
        <p14:creationId xmlns:p14="http://schemas.microsoft.com/office/powerpoint/2010/main" val="2787674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000" dirty="0"/>
              <a:t>Harmonising Poll message and NB Mirroring channel Advertisement</a:t>
            </a:r>
          </a:p>
          <a:p>
            <a:pPr lvl="1"/>
            <a:r>
              <a:rPr lang="en-IN" sz="2000" dirty="0"/>
              <a:t>Use both Advertisement and Poll/Response messages together for setting up ranging</a:t>
            </a:r>
          </a:p>
          <a:p>
            <a:pPr lvl="1"/>
            <a:r>
              <a:rPr lang="en-IN" sz="2000" dirty="0"/>
              <a:t>A mirroring channel used to transmit Advertisement</a:t>
            </a:r>
          </a:p>
          <a:p>
            <a:pPr lvl="1"/>
            <a:r>
              <a:rPr lang="en-IN" sz="2000" dirty="0"/>
              <a:t>NB channel accompanying a controller session used to do poll/response and report.</a:t>
            </a:r>
          </a:p>
          <a:p>
            <a:pPr lvl="1"/>
            <a:r>
              <a:rPr lang="en-IN" sz="2000" dirty="0"/>
              <a:t>Offloading </a:t>
            </a:r>
            <a:r>
              <a:rPr lang="en-IN" sz="2000" dirty="0" smtClean="0"/>
              <a:t>semi-persistent </a:t>
            </a:r>
            <a:r>
              <a:rPr lang="en-IN" sz="2000" dirty="0"/>
              <a:t>parameters to Advertisement helps in optimising Poll message payload to include only parameters necessary for session setup</a:t>
            </a:r>
          </a:p>
        </p:txBody>
      </p:sp>
      <p:sp>
        <p:nvSpPr>
          <p:cNvPr id="3" name="Title 2"/>
          <p:cNvSpPr>
            <a:spLocks noGrp="1"/>
          </p:cNvSpPr>
          <p:nvPr>
            <p:ph type="title"/>
          </p:nvPr>
        </p:nvSpPr>
        <p:spPr/>
        <p:txBody>
          <a:bodyPr/>
          <a:lstStyle/>
          <a:p>
            <a:r>
              <a:rPr lang="en-IN" dirty="0" smtClean="0"/>
              <a:t>Complementary Poll messages and Advertisement in NB Mirroring channel</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11</a:t>
            </a:fld>
            <a:endParaRPr lang="en-US" altLang="en-US"/>
          </a:p>
        </p:txBody>
      </p:sp>
    </p:spTree>
    <p:extLst>
      <p:ext uri="{BB962C8B-B14F-4D97-AF65-F5344CB8AC3E}">
        <p14:creationId xmlns:p14="http://schemas.microsoft.com/office/powerpoint/2010/main" val="262268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5029200"/>
            <a:ext cx="7772400" cy="1637231"/>
          </a:xfrm>
        </p:spPr>
        <p:txBody>
          <a:bodyPr/>
          <a:lstStyle/>
          <a:p>
            <a:pPr lvl="1"/>
            <a:r>
              <a:rPr lang="en-IN" sz="1600" dirty="0"/>
              <a:t>Controller sends Advertisement conveying ranging block structure, schedule, LBT and hopping parameters</a:t>
            </a:r>
          </a:p>
          <a:p>
            <a:pPr lvl="2"/>
            <a:r>
              <a:rPr lang="en-IN" sz="1400" dirty="0"/>
              <a:t>block size, round size, slot size, number of rounds, round hopping activation, NB mirroring channel hopping </a:t>
            </a:r>
            <a:r>
              <a:rPr lang="en-IN" sz="1400" dirty="0" smtClean="0"/>
              <a:t>details, </a:t>
            </a:r>
            <a:r>
              <a:rPr lang="en-IN" sz="1400" dirty="0"/>
              <a:t>accompanying NB channel configuration including channel number, modulation and coding etc</a:t>
            </a:r>
            <a:r>
              <a:rPr lang="en-IN" sz="1400" dirty="0" smtClean="0"/>
              <a:t>.</a:t>
            </a:r>
            <a:endParaRPr lang="en-IN" sz="1400" dirty="0"/>
          </a:p>
        </p:txBody>
      </p:sp>
      <p:sp>
        <p:nvSpPr>
          <p:cNvPr id="3" name="Title 2"/>
          <p:cNvSpPr>
            <a:spLocks noGrp="1"/>
          </p:cNvSpPr>
          <p:nvPr>
            <p:ph type="title"/>
          </p:nvPr>
        </p:nvSpPr>
        <p:spPr>
          <a:xfrm>
            <a:off x="685800" y="690540"/>
            <a:ext cx="7772400" cy="414144"/>
          </a:xfrm>
        </p:spPr>
        <p:txBody>
          <a:bodyPr/>
          <a:lstStyle/>
          <a:p>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12</a:t>
            </a:fld>
            <a:endParaRPr lang="en-US" altLang="en-US"/>
          </a:p>
        </p:txBody>
      </p:sp>
      <p:pic>
        <p:nvPicPr>
          <p:cNvPr id="46" name="Picture 45"/>
          <p:cNvPicPr>
            <a:picLocks noChangeAspect="1"/>
          </p:cNvPicPr>
          <p:nvPr/>
        </p:nvPicPr>
        <p:blipFill>
          <a:blip r:embed="rId2"/>
          <a:stretch>
            <a:fillRect/>
          </a:stretch>
        </p:blipFill>
        <p:spPr>
          <a:xfrm>
            <a:off x="136775" y="606162"/>
            <a:ext cx="8870449" cy="4499238"/>
          </a:xfrm>
          <a:prstGeom prst="rect">
            <a:avLst/>
          </a:prstGeom>
        </p:spPr>
      </p:pic>
    </p:spTree>
    <p:extLst>
      <p:ext uri="{BB962C8B-B14F-4D97-AF65-F5344CB8AC3E}">
        <p14:creationId xmlns:p14="http://schemas.microsoft.com/office/powerpoint/2010/main" val="1119963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5498436"/>
            <a:ext cx="7772400" cy="961816"/>
          </a:xfrm>
        </p:spPr>
        <p:txBody>
          <a:bodyPr/>
          <a:lstStyle/>
          <a:p>
            <a:pPr lvl="1"/>
            <a:r>
              <a:rPr lang="en-IN" sz="1600" dirty="0" smtClean="0"/>
              <a:t>Poll </a:t>
            </a:r>
            <a:r>
              <a:rPr lang="en-IN" sz="1600" dirty="0"/>
              <a:t>message used only to setup session – PHY parameters, roles etc.</a:t>
            </a:r>
          </a:p>
          <a:p>
            <a:pPr lvl="2"/>
            <a:r>
              <a:rPr lang="en-IN" sz="1400" dirty="0"/>
              <a:t>Session ID, Ranging round usage, scheduled mode, deferred mode, mini slot length etc.</a:t>
            </a:r>
          </a:p>
        </p:txBody>
      </p:sp>
      <p:sp>
        <p:nvSpPr>
          <p:cNvPr id="3" name="Title 2"/>
          <p:cNvSpPr>
            <a:spLocks noGrp="1"/>
          </p:cNvSpPr>
          <p:nvPr>
            <p:ph type="title"/>
          </p:nvPr>
        </p:nvSpPr>
        <p:spPr>
          <a:xfrm>
            <a:off x="685800" y="690540"/>
            <a:ext cx="7772400" cy="414144"/>
          </a:xfrm>
        </p:spPr>
        <p:txBody>
          <a:bodyPr/>
          <a:lstStyle/>
          <a:p>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13</a:t>
            </a:fld>
            <a:endParaRPr lang="en-US" altLang="en-US"/>
          </a:p>
        </p:txBody>
      </p:sp>
      <p:pic>
        <p:nvPicPr>
          <p:cNvPr id="43" name="Picture 42"/>
          <p:cNvPicPr>
            <a:picLocks noChangeAspect="1"/>
          </p:cNvPicPr>
          <p:nvPr/>
        </p:nvPicPr>
        <p:blipFill>
          <a:blip r:embed="rId2"/>
          <a:stretch>
            <a:fillRect/>
          </a:stretch>
        </p:blipFill>
        <p:spPr>
          <a:xfrm>
            <a:off x="136775" y="685800"/>
            <a:ext cx="8870449" cy="4499238"/>
          </a:xfrm>
          <a:prstGeom prst="rect">
            <a:avLst/>
          </a:prstGeom>
        </p:spPr>
      </p:pic>
    </p:spTree>
    <p:extLst>
      <p:ext uri="{BB962C8B-B14F-4D97-AF65-F5344CB8AC3E}">
        <p14:creationId xmlns:p14="http://schemas.microsoft.com/office/powerpoint/2010/main" val="1417510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000" dirty="0"/>
              <a:t>15-21-0504-00-04ab-narrowband-uwb-coupling-mac</a:t>
            </a:r>
            <a:endParaRPr lang="en-IN" sz="2000" dirty="0" smtClean="0"/>
          </a:p>
          <a:p>
            <a:r>
              <a:rPr lang="en-IN" sz="2000" dirty="0" smtClean="0"/>
              <a:t>15-22-0180-00-04ab-recap-of-narrowband-uwb-coupling-mac</a:t>
            </a:r>
            <a:endParaRPr lang="en-IN" sz="2000" dirty="0"/>
          </a:p>
          <a:p>
            <a:r>
              <a:rPr lang="en-IN" sz="2000" dirty="0" smtClean="0"/>
              <a:t>15-22-0262-00-04ab-nba-uwb-technical-framework-proposal</a:t>
            </a:r>
          </a:p>
          <a:p>
            <a:r>
              <a:rPr lang="en-IN" sz="2000" dirty="0"/>
              <a:t>15-22-0275-00-04ab-proposal-of-nb-phy-assisted-cca-for-uwb-medium-access</a:t>
            </a:r>
          </a:p>
          <a:p>
            <a:endParaRPr lang="en-IN" sz="2000" dirty="0" smtClean="0"/>
          </a:p>
          <a:p>
            <a:pPr marL="0" indent="0">
              <a:buNone/>
            </a:pPr>
            <a:endParaRPr lang="en-IN" sz="2000" dirty="0" smtClean="0"/>
          </a:p>
        </p:txBody>
      </p:sp>
      <p:sp>
        <p:nvSpPr>
          <p:cNvPr id="3" name="Title 2"/>
          <p:cNvSpPr>
            <a:spLocks noGrp="1"/>
          </p:cNvSpPr>
          <p:nvPr>
            <p:ph type="title"/>
          </p:nvPr>
        </p:nvSpPr>
        <p:spPr/>
        <p:txBody>
          <a:bodyPr/>
          <a:lstStyle/>
          <a:p>
            <a:r>
              <a:rPr lang="en-IN" dirty="0" smtClean="0"/>
              <a:t>References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14</a:t>
            </a:fld>
            <a:endParaRPr lang="en-US" altLang="en-US"/>
          </a:p>
        </p:txBody>
      </p:sp>
    </p:spTree>
    <p:extLst>
      <p:ext uri="{BB962C8B-B14F-4D97-AF65-F5344CB8AC3E}">
        <p14:creationId xmlns:p14="http://schemas.microsoft.com/office/powerpoint/2010/main" val="428666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819400"/>
            <a:ext cx="7772400" cy="1066800"/>
          </a:xfrm>
        </p:spPr>
        <p:txBody>
          <a:bodyPr/>
          <a:lstStyle/>
          <a:p>
            <a:r>
              <a:rPr lang="en-IN" dirty="0" smtClean="0"/>
              <a:t>Thank You</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dirty="0"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15</a:t>
            </a:fld>
            <a:endParaRPr lang="en-US" altLang="en-US"/>
          </a:p>
        </p:txBody>
      </p:sp>
    </p:spTree>
    <p:extLst>
      <p:ext uri="{BB962C8B-B14F-4D97-AF65-F5344CB8AC3E}">
        <p14:creationId xmlns:p14="http://schemas.microsoft.com/office/powerpoint/2010/main" val="5770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a:xfrm>
            <a:off x="4344988" y="6475413"/>
            <a:ext cx="530225" cy="182562"/>
          </a:xfrm>
        </p:spPr>
        <p:txBody>
          <a:bodyPr/>
          <a:lstStyle/>
          <a:p>
            <a:r>
              <a:rPr lang="en-US" altLang="en-US" dirty="0"/>
              <a:t>Slide </a:t>
            </a:r>
            <a:fld id="{3E3DBFD7-C3B7-A740-8146-74DEC5825439}" type="slidenum">
              <a:rPr lang="en-US" altLang="en-US"/>
              <a:pPr/>
              <a:t>2</a:t>
            </a:fld>
            <a:endParaRPr lang="en-US" altLang="en-US" dirty="0"/>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1940959994"/>
              </p:ext>
            </p:extLst>
          </p:nvPr>
        </p:nvGraphicFramePr>
        <p:xfrm>
          <a:off x="457200" y="1066800"/>
          <a:ext cx="8382000" cy="5315643"/>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latin typeface="+mn-lt"/>
                        </a:rPr>
                        <a:t>PAR Objective</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latin typeface="+mn-lt"/>
                        </a:rPr>
                        <a:t>Proposed Solution (how addressed)</a:t>
                      </a:r>
                      <a:endParaRPr lang="en-US" sz="1600" b="1"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latin typeface="+mn-lt"/>
                        </a:rPr>
                        <a:t>Safeguards so that the high throughput data use cases will not cause significant disruption to low duty-cycle ranging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dirty="0">
                          <a:effectLst/>
                          <a:latin typeface="+mn-lt"/>
                        </a:rPr>
                        <a:t>Interference mitigation techniques to support higher density and higher traffic use cases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solidFill>
                            <a:schemeClr val="tx1"/>
                          </a:solidFill>
                          <a:effectLst/>
                          <a:latin typeface="+mn-lt"/>
                        </a:rPr>
                        <a:t>Channel hopping to mitigate interference and fading effects in Narrow Band</a:t>
                      </a:r>
                      <a:endParaRPr lang="en-US" sz="11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latin typeface="+mn-lt"/>
                        </a:rPr>
                        <a:t>Other coexistence improvement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latin typeface="+mn-lt"/>
                        </a:rPr>
                        <a:t>Backward compatibility with enhanced ranging capable devices (ERDEVs)</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latin typeface="+mn-lt"/>
                        </a:rPr>
                        <a:t>Improved link budget and/or reduced air-time</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latin typeface="+mn-lt"/>
                        </a:rPr>
                        <a:t>Additional channels and operating frequencies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latin typeface="+mn-lt"/>
                        </a:rPr>
                        <a:t>Improvements to accuracy / precision / reliability and interoperability for high-integrity ranging</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dirty="0">
                          <a:effectLst/>
                          <a:latin typeface="+mn-lt"/>
                        </a:rPr>
                        <a:t>Reduced complexity and power consumption</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Off-loading of functionality to lower-complexity/power NB PHY helps reduce </a:t>
                      </a:r>
                      <a:r>
                        <a:rPr lang="en-US" sz="1100" dirty="0" smtClean="0">
                          <a:effectLst/>
                          <a:latin typeface="+mn-lt"/>
                        </a:rPr>
                        <a:t>complexity </a:t>
                      </a:r>
                      <a:r>
                        <a:rPr lang="en-US" sz="1100" dirty="0">
                          <a:effectLst/>
                          <a:latin typeface="+mn-lt"/>
                        </a:rPr>
                        <a:t>of “heavier” UWB </a:t>
                      </a:r>
                      <a:r>
                        <a:rPr lang="en-US" sz="1100" dirty="0" smtClean="0">
                          <a:effectLst/>
                          <a:latin typeface="+mn-lt"/>
                        </a:rPr>
                        <a:t>sub-system and power</a:t>
                      </a:r>
                      <a:r>
                        <a:rPr lang="en-US" sz="1100" baseline="0" dirty="0" smtClean="0">
                          <a:effectLst/>
                          <a:latin typeface="+mn-lt"/>
                        </a:rPr>
                        <a:t> consumption of UWB system</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latin typeface="+mn-lt"/>
                        </a:rPr>
                        <a:t>Hybrid operation with narrowband signaling to assist UWB</a:t>
                      </a:r>
                      <a:endParaRPr lang="en-US" sz="1100" b="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latin typeface="+mn-lt"/>
                        </a:rPr>
                        <a:t>Enhanced native discovery and connection setup mechanisms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smtClean="0">
                          <a:effectLst/>
                          <a:latin typeface="+mn-lt"/>
                          <a:ea typeface="Calibri" panose="020F0502020204030204" pitchFamily="34" charset="0"/>
                          <a:cs typeface="Times New Roman" panose="02020603050405020304" pitchFamily="18" charset="0"/>
                        </a:rPr>
                        <a:t>Provide</a:t>
                      </a:r>
                      <a:r>
                        <a:rPr lang="en-US" sz="1100" baseline="0" dirty="0" smtClean="0">
                          <a:effectLst/>
                          <a:latin typeface="+mn-lt"/>
                          <a:ea typeface="Calibri" panose="020F0502020204030204" pitchFamily="34" charset="0"/>
                          <a:cs typeface="Times New Roman" panose="02020603050405020304" pitchFamily="18" charset="0"/>
                        </a:rPr>
                        <a:t> collision avoidance scheme based on the energy detection and CSMA</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latin typeface="+mn-lt"/>
                        </a:rPr>
                        <a:t>Sensing capabilities to support presence detection and environment mapping</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latin typeface="+mn-lt"/>
                        </a:rPr>
                        <a:t>Low-power low-latency streaming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latin typeface="+mn-lt"/>
                        </a:rPr>
                        <a:t>Higher data-rate streaming allowing at least 50 Mbit/s of throughput</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latin typeface="+mn-lt"/>
                        </a:rPr>
                        <a:t> </a:t>
                      </a:r>
                      <a:endParaRPr lang="en-US" sz="110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latin typeface="+mn-lt"/>
                        </a:rPr>
                        <a:t>Support for peer-to-peer, peer-to-multi-peer, and station-to-infrastructure protocols</a:t>
                      </a:r>
                      <a:endParaRPr lang="en-US" sz="1100">
                        <a:effectLst/>
                        <a:latin typeface="+mn-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rPr>
                        <a:t> </a:t>
                      </a: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p:cNvSpPr>
            <a:spLocks noGrp="1"/>
          </p:cNvSpPr>
          <p:nvPr>
            <p:ph type="dt" sz="half" idx="10"/>
          </p:nvPr>
        </p:nvSpPr>
        <p:spPr>
          <a:xfrm>
            <a:off x="685800" y="378281"/>
            <a:ext cx="1600200" cy="215444"/>
          </a:xfrm>
        </p:spPr>
        <p:txBody>
          <a:bodyPr/>
          <a:lstStyle/>
          <a:p>
            <a:fld id="{6010F564-B235-4088-BAA5-F5FF02D4F350}" type="datetime1">
              <a:rPr lang="en-US" altLang="en-US" smtClean="0"/>
              <a:t>5/12/2022</a:t>
            </a:fld>
            <a:endParaRPr lang="en-US" altLang="en-US"/>
          </a:p>
        </p:txBody>
      </p:sp>
      <p:sp>
        <p:nvSpPr>
          <p:cNvPr id="3" name="Footer Placeholder 2"/>
          <p:cNvSpPr>
            <a:spLocks noGrp="1"/>
          </p:cNvSpPr>
          <p:nvPr>
            <p:ph type="ftr" sz="quarter" idx="11"/>
          </p:nvPr>
        </p:nvSpPr>
        <p:spPr/>
        <p:txBody>
          <a:bodyPr/>
          <a:lstStyle/>
          <a:p>
            <a:r>
              <a:rPr lang="da-DK" altLang="en-US" smtClean="0"/>
              <a:t>Aniruddh Rao Kabbinale (Samsung Electronics)</a:t>
            </a:r>
            <a:endParaRPr lang="en-US" altLang="en-US" dirty="0"/>
          </a:p>
        </p:txBody>
      </p:sp>
    </p:spTree>
    <p:extLst>
      <p:ext uri="{BB962C8B-B14F-4D97-AF65-F5344CB8AC3E}">
        <p14:creationId xmlns:p14="http://schemas.microsoft.com/office/powerpoint/2010/main" val="445518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267200"/>
            <a:ext cx="7772400" cy="1828800"/>
          </a:xfrm>
        </p:spPr>
        <p:txBody>
          <a:bodyPr/>
          <a:lstStyle/>
          <a:p>
            <a:pPr marL="65088" indent="-285750" algn="just">
              <a:lnSpc>
                <a:spcPct val="150000"/>
              </a:lnSpc>
              <a:buFont typeface="Arial" panose="020B0604020202020204" pitchFamily="34" charset="0"/>
              <a:buChar char="•"/>
            </a:pPr>
            <a:r>
              <a:rPr lang="en-US" altLang="ko-KR" sz="1400" dirty="0"/>
              <a:t>A set of mirroring channels to be defined for each UWB channel (e.g., CH5, CH9</a:t>
            </a:r>
            <a:r>
              <a:rPr lang="en-US" altLang="ko-KR" sz="1400" dirty="0" smtClean="0"/>
              <a:t>). </a:t>
            </a:r>
            <a:r>
              <a:rPr lang="en-US" altLang="ko-KR" sz="1400" dirty="0"/>
              <a:t>By listening to this set of channels and receiving the advertisement packet, other devices can recognize whether the corresponding UWB channel is occupied or </a:t>
            </a:r>
            <a:r>
              <a:rPr lang="en-US" altLang="ko-KR" sz="1400" dirty="0" smtClean="0"/>
              <a:t>not</a:t>
            </a:r>
            <a:endParaRPr lang="en-US" altLang="ko-KR" sz="1400" dirty="0"/>
          </a:p>
          <a:p>
            <a:pPr marL="465138" lvl="1" algn="just">
              <a:lnSpc>
                <a:spcPct val="150000"/>
              </a:lnSpc>
              <a:buFont typeface="Arial" panose="020B0604020202020204" pitchFamily="34" charset="0"/>
              <a:buChar char="•"/>
            </a:pPr>
            <a:r>
              <a:rPr lang="en-US" altLang="ko-KR" sz="1400" dirty="0"/>
              <a:t>There would be one mandatory mirroring channel, while rest would be optional</a:t>
            </a:r>
          </a:p>
          <a:p>
            <a:pPr marL="465138" lvl="1" algn="just">
              <a:lnSpc>
                <a:spcPct val="150000"/>
              </a:lnSpc>
              <a:buFont typeface="Arial" panose="020B0604020202020204" pitchFamily="34" charset="0"/>
              <a:buChar char="•"/>
            </a:pPr>
            <a:r>
              <a:rPr lang="en-US" altLang="ko-KR" sz="1400" dirty="0"/>
              <a:t>The set of channels collectively reflect the behavior of corresponding UWB channel</a:t>
            </a:r>
            <a:endParaRPr lang="en-US" altLang="ko-KR" sz="1000" dirty="0"/>
          </a:p>
          <a:p>
            <a:pPr marL="0" indent="0">
              <a:buNone/>
            </a:pPr>
            <a:endParaRPr lang="en-IN" sz="1400" dirty="0"/>
          </a:p>
        </p:txBody>
      </p:sp>
      <p:sp>
        <p:nvSpPr>
          <p:cNvPr id="3" name="Title 2"/>
          <p:cNvSpPr>
            <a:spLocks noGrp="1"/>
          </p:cNvSpPr>
          <p:nvPr>
            <p:ph type="title"/>
          </p:nvPr>
        </p:nvSpPr>
        <p:spPr>
          <a:xfrm>
            <a:off x="685800" y="685800"/>
            <a:ext cx="7772400" cy="685800"/>
          </a:xfrm>
        </p:spPr>
        <p:txBody>
          <a:bodyPr/>
          <a:lstStyle/>
          <a:p>
            <a:r>
              <a:rPr lang="en-IN" dirty="0" smtClean="0"/>
              <a:t>NB Mirroring Channels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3</a:t>
            </a:fld>
            <a:endParaRPr lang="en-US" altLang="en-US"/>
          </a:p>
        </p:txBody>
      </p:sp>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9" name="그림 2"/>
          <p:cNvPicPr>
            <a:picLocks noChangeAspect="1"/>
          </p:cNvPicPr>
          <p:nvPr/>
        </p:nvPicPr>
        <p:blipFill>
          <a:blip r:embed="rId2"/>
          <a:stretch>
            <a:fillRect/>
          </a:stretch>
        </p:blipFill>
        <p:spPr>
          <a:xfrm>
            <a:off x="174837" y="1828800"/>
            <a:ext cx="8870526" cy="1753985"/>
          </a:xfrm>
          <a:prstGeom prst="rect">
            <a:avLst/>
          </a:prstGeom>
        </p:spPr>
      </p:pic>
    </p:spTree>
    <p:extLst>
      <p:ext uri="{BB962C8B-B14F-4D97-AF65-F5344CB8AC3E}">
        <p14:creationId xmlns:p14="http://schemas.microsoft.com/office/powerpoint/2010/main" val="3145981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81400"/>
            <a:ext cx="7772400" cy="2514600"/>
          </a:xfrm>
        </p:spPr>
        <p:txBody>
          <a:bodyPr/>
          <a:lstStyle/>
          <a:p>
            <a:pPr marL="306388" indent="-306388" algn="just">
              <a:lnSpc>
                <a:spcPct val="150000"/>
              </a:lnSpc>
              <a:buFont typeface="Arial" panose="020B0604020202020204" pitchFamily="34" charset="0"/>
              <a:buChar char="•"/>
            </a:pPr>
            <a:r>
              <a:rPr lang="en-US" altLang="ko-KR" sz="1400" dirty="0" smtClean="0"/>
              <a:t>At </a:t>
            </a:r>
            <a:r>
              <a:rPr lang="en-US" altLang="ko-KR" sz="1400" dirty="0"/>
              <a:t>a point in time, an advertisement packet can be sent in mandatory mirroring channel </a:t>
            </a:r>
            <a:r>
              <a:rPr lang="en-US" altLang="ko-KR" sz="1400" dirty="0" smtClean="0"/>
              <a:t>OR </a:t>
            </a:r>
            <a:r>
              <a:rPr lang="en-US" altLang="ko-KR" sz="1400" dirty="0"/>
              <a:t>one of the optional mirroring channels by NB/UWB device which occupies UWB channel at the specific period as controller.</a:t>
            </a:r>
          </a:p>
          <a:p>
            <a:pPr marL="266700" indent="-266700" algn="just">
              <a:lnSpc>
                <a:spcPct val="150000"/>
              </a:lnSpc>
              <a:buFont typeface="Arial" panose="020B0604020202020204" pitchFamily="34" charset="0"/>
              <a:buChar char="•"/>
              <a:tabLst>
                <a:tab pos="180975" algn="l"/>
              </a:tabLst>
            </a:pPr>
            <a:r>
              <a:rPr lang="en-US" altLang="ko-KR" sz="1400" dirty="0"/>
              <a:t>Advertisement packet is used to announce that the specific period of UWB channel is being used and a few characteristics of the NB mirroring channel hopping and UWB transmission.</a:t>
            </a:r>
          </a:p>
          <a:p>
            <a:pPr marL="266700" indent="-266700" algn="just">
              <a:lnSpc>
                <a:spcPct val="150000"/>
              </a:lnSpc>
              <a:buFont typeface="Arial" panose="020B0604020202020204" pitchFamily="34" charset="0"/>
              <a:buChar char="•"/>
              <a:tabLst>
                <a:tab pos="180975" algn="l"/>
              </a:tabLst>
            </a:pPr>
            <a:r>
              <a:rPr lang="en-US" altLang="ko-KR" sz="1400" dirty="0"/>
              <a:t>Advertisement packet is transmitted in NB right before transmission in UWB channel, </a:t>
            </a:r>
          </a:p>
          <a:p>
            <a:pPr marL="266700" indent="-266700" algn="just">
              <a:lnSpc>
                <a:spcPct val="150000"/>
              </a:lnSpc>
              <a:tabLst>
                <a:tab pos="180975" algn="l"/>
              </a:tabLst>
            </a:pPr>
            <a:r>
              <a:rPr lang="en-US" altLang="ko-KR" sz="1400" dirty="0"/>
              <a:t>We assume data rates such that advertisement size is less than a ranging slot duration to be transmitted fully.</a:t>
            </a:r>
          </a:p>
          <a:p>
            <a:pPr marL="0" indent="0">
              <a:buNone/>
            </a:pPr>
            <a:endParaRPr lang="en-IN" sz="1400" dirty="0"/>
          </a:p>
        </p:txBody>
      </p:sp>
      <p:sp>
        <p:nvSpPr>
          <p:cNvPr id="3" name="Title 2"/>
          <p:cNvSpPr>
            <a:spLocks noGrp="1"/>
          </p:cNvSpPr>
          <p:nvPr>
            <p:ph type="title"/>
          </p:nvPr>
        </p:nvSpPr>
        <p:spPr>
          <a:xfrm>
            <a:off x="685800" y="685800"/>
            <a:ext cx="7772400" cy="486714"/>
          </a:xfrm>
        </p:spPr>
        <p:txBody>
          <a:bodyPr/>
          <a:lstStyle/>
          <a:p>
            <a:r>
              <a:rPr lang="en-IN" dirty="0" smtClean="0"/>
              <a:t>NB Mirroring Channels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4</a:t>
            </a:fld>
            <a:endParaRPr lang="en-US" altLang="en-US"/>
          </a:p>
        </p:txBody>
      </p:sp>
      <p:sp>
        <p:nvSpPr>
          <p:cNvPr id="8" name="TextBox 7"/>
          <p:cNvSpPr txBox="1"/>
          <p:nvPr/>
        </p:nvSpPr>
        <p:spPr>
          <a:xfrm>
            <a:off x="6799883"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pic>
        <p:nvPicPr>
          <p:cNvPr id="9" name="그림 2"/>
          <p:cNvPicPr>
            <a:picLocks noChangeAspect="1"/>
          </p:cNvPicPr>
          <p:nvPr/>
        </p:nvPicPr>
        <p:blipFill>
          <a:blip r:embed="rId2"/>
          <a:stretch>
            <a:fillRect/>
          </a:stretch>
        </p:blipFill>
        <p:spPr>
          <a:xfrm>
            <a:off x="174837" y="1675015"/>
            <a:ext cx="8870526" cy="1753985"/>
          </a:xfrm>
          <a:prstGeom prst="rect">
            <a:avLst/>
          </a:prstGeom>
        </p:spPr>
      </p:pic>
    </p:spTree>
    <p:extLst>
      <p:ext uri="{BB962C8B-B14F-4D97-AF65-F5344CB8AC3E}">
        <p14:creationId xmlns:p14="http://schemas.microsoft.com/office/powerpoint/2010/main" val="1323678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1800" dirty="0"/>
              <a:t>Interference</a:t>
            </a:r>
          </a:p>
          <a:p>
            <a:pPr lvl="1"/>
            <a:r>
              <a:rPr lang="en-IN" sz="1400" dirty="0"/>
              <a:t>Is possible from other NB assisted UWB systems and other technology using the same band as proposed</a:t>
            </a:r>
          </a:p>
          <a:p>
            <a:pPr lvl="1"/>
            <a:r>
              <a:rPr lang="en-IN" sz="1400" dirty="0" smtClean="0"/>
              <a:t>We introduce an LBT mechanism based on one of the CCA modes</a:t>
            </a:r>
          </a:p>
          <a:p>
            <a:pPr lvl="2"/>
            <a:r>
              <a:rPr lang="en-IN" sz="1400" dirty="0" smtClean="0"/>
              <a:t>The listening time may vary from less than a slot duration to multiple slots duration.</a:t>
            </a:r>
            <a:endParaRPr lang="en-IN" sz="1000" dirty="0" smtClean="0"/>
          </a:p>
          <a:p>
            <a:pPr lvl="2"/>
            <a:r>
              <a:rPr lang="en-IN" sz="1400" dirty="0" smtClean="0"/>
              <a:t>With listening timer </a:t>
            </a:r>
            <a:r>
              <a:rPr lang="en-IN" sz="1400" dirty="0"/>
              <a:t>duration </a:t>
            </a:r>
            <a:r>
              <a:rPr lang="en-IN" sz="1400" dirty="0" smtClean="0"/>
              <a:t>of </a:t>
            </a:r>
            <a:r>
              <a:rPr lang="en-IN" sz="1400" dirty="0"/>
              <a:t>multiple ranging </a:t>
            </a:r>
            <a:r>
              <a:rPr lang="en-IN" sz="1400" dirty="0" smtClean="0"/>
              <a:t>slots, this </a:t>
            </a:r>
            <a:r>
              <a:rPr lang="en-IN" sz="1400" dirty="0"/>
              <a:t>is used during reservation in NB is proposed. </a:t>
            </a:r>
          </a:p>
          <a:p>
            <a:pPr lvl="2"/>
            <a:r>
              <a:rPr lang="en-IN" sz="1400" dirty="0"/>
              <a:t>W</a:t>
            </a:r>
            <a:r>
              <a:rPr lang="en-IN" sz="1400" dirty="0" smtClean="0"/>
              <a:t>ith listening timer </a:t>
            </a:r>
            <a:r>
              <a:rPr lang="en-IN" sz="1400" dirty="0"/>
              <a:t>duration of </a:t>
            </a:r>
            <a:r>
              <a:rPr lang="en-IN" sz="1400" dirty="0" smtClean="0"/>
              <a:t>less than the size of a </a:t>
            </a:r>
            <a:r>
              <a:rPr lang="en-IN" sz="1400" dirty="0"/>
              <a:t>ranging </a:t>
            </a:r>
            <a:r>
              <a:rPr lang="en-IN" sz="1400" dirty="0" smtClean="0"/>
              <a:t>slot, the LBT is used </a:t>
            </a:r>
            <a:r>
              <a:rPr lang="en-IN" sz="1400" dirty="0"/>
              <a:t>before sending </a:t>
            </a:r>
            <a:r>
              <a:rPr lang="en-IN" sz="1400" dirty="0" smtClean="0"/>
              <a:t>Advertisement (post </a:t>
            </a:r>
            <a:r>
              <a:rPr lang="en-IN" sz="1400" dirty="0"/>
              <a:t>reservation) in NB is proposed.</a:t>
            </a:r>
            <a:endParaRPr lang="en-IN" sz="1050" dirty="0"/>
          </a:p>
          <a:p>
            <a:pPr lvl="1"/>
            <a:r>
              <a:rPr lang="en-IN" sz="1400" dirty="0"/>
              <a:t>Channel hopping helps to mitigate the interference caused as well.</a:t>
            </a:r>
          </a:p>
          <a:p>
            <a:r>
              <a:rPr lang="en-IN" sz="1800" dirty="0" smtClean="0"/>
              <a:t>Addressing </a:t>
            </a:r>
            <a:r>
              <a:rPr lang="en-IN" sz="1800" dirty="0"/>
              <a:t>Fading</a:t>
            </a:r>
          </a:p>
          <a:p>
            <a:pPr lvl="1"/>
            <a:r>
              <a:rPr lang="en-IN" sz="1400" dirty="0"/>
              <a:t>Mirroring Channels Hopping </a:t>
            </a:r>
            <a:r>
              <a:rPr lang="en-IN" sz="1400" dirty="0" smtClean="0"/>
              <a:t>is introduced </a:t>
            </a:r>
            <a:r>
              <a:rPr lang="en-IN" sz="1400" dirty="0"/>
              <a:t>to address deep fading effects in proposed band and interference from coexisting systems</a:t>
            </a:r>
          </a:p>
          <a:p>
            <a:pPr lvl="1"/>
            <a:r>
              <a:rPr lang="en-IN" sz="1400" dirty="0"/>
              <a:t>T</a:t>
            </a:r>
            <a:r>
              <a:rPr lang="en-IN" sz="1400" dirty="0" smtClean="0"/>
              <a:t>he </a:t>
            </a:r>
            <a:r>
              <a:rPr lang="en-IN" sz="1400" dirty="0"/>
              <a:t>advertiser may decide to hop between </a:t>
            </a:r>
            <a:r>
              <a:rPr lang="en-IN" sz="1400" dirty="0" smtClean="0"/>
              <a:t>within the set of multiple </a:t>
            </a:r>
            <a:r>
              <a:rPr lang="en-IN" sz="1400" dirty="0"/>
              <a:t>NB mirroring channels</a:t>
            </a:r>
            <a:r>
              <a:rPr lang="en-IN" sz="1400" dirty="0" smtClean="0"/>
              <a:t>.</a:t>
            </a:r>
            <a:endParaRPr lang="en-IN" sz="1400" dirty="0"/>
          </a:p>
          <a:p>
            <a:endParaRPr lang="en-IN" sz="1800" dirty="0"/>
          </a:p>
        </p:txBody>
      </p:sp>
      <p:sp>
        <p:nvSpPr>
          <p:cNvPr id="3" name="Title 2"/>
          <p:cNvSpPr>
            <a:spLocks noGrp="1"/>
          </p:cNvSpPr>
          <p:nvPr>
            <p:ph type="title"/>
          </p:nvPr>
        </p:nvSpPr>
        <p:spPr>
          <a:xfrm>
            <a:off x="685800" y="685800"/>
            <a:ext cx="7772400" cy="533400"/>
          </a:xfrm>
        </p:spPr>
        <p:txBody>
          <a:bodyPr/>
          <a:lstStyle/>
          <a:p>
            <a:r>
              <a:rPr lang="en-IN" dirty="0" smtClean="0"/>
              <a:t>Addressing Interference and Deep Fades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5</a:t>
            </a:fld>
            <a:endParaRPr lang="en-US" altLang="en-US"/>
          </a:p>
        </p:txBody>
      </p:sp>
    </p:spTree>
    <p:extLst>
      <p:ext uri="{BB962C8B-B14F-4D97-AF65-F5344CB8AC3E}">
        <p14:creationId xmlns:p14="http://schemas.microsoft.com/office/powerpoint/2010/main" val="582454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733799"/>
            <a:ext cx="7772400" cy="2741613"/>
          </a:xfrm>
        </p:spPr>
        <p:txBody>
          <a:bodyPr/>
          <a:lstStyle/>
          <a:p>
            <a:pPr>
              <a:spcBef>
                <a:spcPts val="1000"/>
              </a:spcBef>
            </a:pPr>
            <a:r>
              <a:rPr lang="en-US" sz="1600" dirty="0"/>
              <a:t>Channel Hopping</a:t>
            </a:r>
          </a:p>
          <a:p>
            <a:pPr lvl="1">
              <a:spcBef>
                <a:spcPts val="1000"/>
              </a:spcBef>
            </a:pPr>
            <a:r>
              <a:rPr lang="en-US" sz="1400" dirty="0"/>
              <a:t>The controller conveys whether hopping is enabled or not in advertisement</a:t>
            </a:r>
          </a:p>
          <a:p>
            <a:pPr lvl="1">
              <a:spcBef>
                <a:spcPts val="1000"/>
              </a:spcBef>
            </a:pPr>
            <a:r>
              <a:rPr lang="en-US" sz="1400" dirty="0" smtClean="0"/>
              <a:t>The </a:t>
            </a:r>
            <a:r>
              <a:rPr lang="en-US" sz="1400" dirty="0"/>
              <a:t>controller chooses a pattern to hop to other mirroring channels</a:t>
            </a:r>
          </a:p>
          <a:p>
            <a:pPr lvl="1">
              <a:spcBef>
                <a:spcPts val="1000"/>
              </a:spcBef>
            </a:pPr>
            <a:r>
              <a:rPr lang="en-US" sz="1400" dirty="0" smtClean="0"/>
              <a:t>Among </a:t>
            </a:r>
            <a:r>
              <a:rPr lang="en-US" sz="1400" dirty="0"/>
              <a:t>the set of channels available to hop, channels used for hopping and pattern for hopping is also conveyed as part of advertisement</a:t>
            </a:r>
          </a:p>
          <a:p>
            <a:pPr lvl="1">
              <a:spcBef>
                <a:spcPts val="1000"/>
              </a:spcBef>
            </a:pPr>
            <a:r>
              <a:rPr lang="en-US" sz="1400" dirty="0"/>
              <a:t>We intend to use hopping only when there is Acknowledgement of failure of </a:t>
            </a:r>
            <a:r>
              <a:rPr lang="en-US" sz="1400" dirty="0" smtClean="0"/>
              <a:t>Transmission </a:t>
            </a:r>
            <a:endParaRPr lang="en-US" sz="1600" dirty="0"/>
          </a:p>
          <a:p>
            <a:pPr lvl="2">
              <a:spcBef>
                <a:spcPts val="1000"/>
              </a:spcBef>
            </a:pPr>
            <a:r>
              <a:rPr lang="en-US" sz="1400" dirty="0" smtClean="0"/>
              <a:t>No response from controlee/ Next higher layer to decide</a:t>
            </a:r>
            <a:endParaRPr lang="en-US" sz="1400" dirty="0"/>
          </a:p>
          <a:p>
            <a:pPr lvl="2">
              <a:spcBef>
                <a:spcPts val="1000"/>
              </a:spcBef>
            </a:pPr>
            <a:r>
              <a:rPr lang="en-US" sz="1400" dirty="0"/>
              <a:t>UWB/NB transmissions colliding even after reservation</a:t>
            </a:r>
          </a:p>
          <a:p>
            <a:pPr lvl="2">
              <a:spcBef>
                <a:spcPts val="1000"/>
              </a:spcBef>
            </a:pPr>
            <a:endParaRPr lang="en-US" sz="800" dirty="0">
              <a:solidFill>
                <a:srgbClr val="C00000"/>
              </a:solidFill>
            </a:endParaRPr>
          </a:p>
          <a:p>
            <a:pPr lvl="2">
              <a:spcBef>
                <a:spcPts val="1000"/>
              </a:spcBef>
            </a:pPr>
            <a:endParaRPr lang="en-US" sz="800" dirty="0">
              <a:solidFill>
                <a:srgbClr val="C00000"/>
              </a:solidFill>
            </a:endParaRPr>
          </a:p>
          <a:p>
            <a:endParaRPr lang="en-IN" dirty="0"/>
          </a:p>
        </p:txBody>
      </p:sp>
      <p:sp>
        <p:nvSpPr>
          <p:cNvPr id="3" name="Title 2"/>
          <p:cNvSpPr>
            <a:spLocks noGrp="1"/>
          </p:cNvSpPr>
          <p:nvPr>
            <p:ph type="title"/>
          </p:nvPr>
        </p:nvSpPr>
        <p:spPr>
          <a:xfrm>
            <a:off x="685800" y="685800"/>
            <a:ext cx="7772400" cy="609600"/>
          </a:xfrm>
        </p:spPr>
        <p:txBody>
          <a:bodyPr/>
          <a:lstStyle/>
          <a:p>
            <a:r>
              <a:rPr lang="en-IN" dirty="0" smtClean="0"/>
              <a:t>Hopping within NB Mirroring Channels</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6</a:t>
            </a:fld>
            <a:endParaRPr lang="en-US" altLang="en-US"/>
          </a:p>
        </p:txBody>
      </p:sp>
      <p:pic>
        <p:nvPicPr>
          <p:cNvPr id="7" name="Picture 6"/>
          <p:cNvPicPr>
            <a:picLocks noChangeAspect="1"/>
          </p:cNvPicPr>
          <p:nvPr/>
        </p:nvPicPr>
        <p:blipFill>
          <a:blip r:embed="rId2"/>
          <a:stretch>
            <a:fillRect/>
          </a:stretch>
        </p:blipFill>
        <p:spPr>
          <a:xfrm>
            <a:off x="-94283" y="1441588"/>
            <a:ext cx="9148840" cy="2368412"/>
          </a:xfrm>
          <a:prstGeom prst="rect">
            <a:avLst/>
          </a:prstGeom>
        </p:spPr>
      </p:pic>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Tree>
    <p:extLst>
      <p:ext uri="{BB962C8B-B14F-4D97-AF65-F5344CB8AC3E}">
        <p14:creationId xmlns:p14="http://schemas.microsoft.com/office/powerpoint/2010/main" val="3101412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3581400"/>
            <a:ext cx="7772400" cy="2741613"/>
          </a:xfrm>
        </p:spPr>
        <p:txBody>
          <a:bodyPr/>
          <a:lstStyle/>
          <a:p>
            <a:pPr>
              <a:spcBef>
                <a:spcPts val="1000"/>
              </a:spcBef>
            </a:pPr>
            <a:r>
              <a:rPr lang="en-US" sz="1400" dirty="0"/>
              <a:t>Controller transmits an advertisement packet at every active ranging round in one of the mirroring channels.</a:t>
            </a:r>
          </a:p>
          <a:p>
            <a:pPr lvl="1">
              <a:spcBef>
                <a:spcPts val="1000"/>
              </a:spcBef>
            </a:pPr>
            <a:r>
              <a:rPr lang="en-US" sz="1400" dirty="0"/>
              <a:t>The number of mirroring channels per UWB channel would be </a:t>
            </a:r>
            <a:r>
              <a:rPr lang="en-US" sz="1400" dirty="0" err="1"/>
              <a:t>upto</a:t>
            </a:r>
            <a:r>
              <a:rPr lang="en-US" sz="1400" dirty="0"/>
              <a:t> 2.</a:t>
            </a:r>
          </a:p>
          <a:p>
            <a:pPr>
              <a:spcBef>
                <a:spcPts val="1000"/>
              </a:spcBef>
            </a:pPr>
            <a:r>
              <a:rPr lang="en-US" sz="1400" dirty="0"/>
              <a:t>One strategy: The pattern shall sweep N channels in N ranging blocks. N = Number of NB mirroring channels per UWB channel</a:t>
            </a:r>
            <a:r>
              <a:rPr lang="en-US" sz="1800" dirty="0"/>
              <a:t>.</a:t>
            </a:r>
          </a:p>
          <a:p>
            <a:pPr lvl="1">
              <a:spcBef>
                <a:spcPts val="1000"/>
              </a:spcBef>
            </a:pPr>
            <a:r>
              <a:rPr lang="en-US" sz="1400" dirty="0"/>
              <a:t>Controller that is scanning is in same channel for N consecutive blocks. </a:t>
            </a:r>
          </a:p>
          <a:p>
            <a:pPr>
              <a:spcBef>
                <a:spcPts val="1000"/>
              </a:spcBef>
            </a:pPr>
            <a:r>
              <a:rPr lang="en-US" sz="1400" dirty="0" smtClean="0"/>
              <a:t>Reservation </a:t>
            </a:r>
            <a:r>
              <a:rPr lang="en-US" sz="1400" dirty="0"/>
              <a:t>always happens at Mirroring Channel 0 or Default/mandatory mirroring channel to avoid two controllers reserving same slot, by sending Advertisement in two different mirroring channels</a:t>
            </a:r>
            <a:r>
              <a:rPr lang="en-US" sz="1800" dirty="0"/>
              <a:t>.</a:t>
            </a:r>
            <a:endParaRPr lang="en-US" sz="800" dirty="0">
              <a:solidFill>
                <a:srgbClr val="C00000"/>
              </a:solidFill>
            </a:endParaRPr>
          </a:p>
          <a:p>
            <a:pPr lvl="2">
              <a:spcBef>
                <a:spcPts val="1000"/>
              </a:spcBef>
            </a:pPr>
            <a:endParaRPr lang="en-US" sz="800" dirty="0">
              <a:solidFill>
                <a:srgbClr val="C00000"/>
              </a:solidFill>
            </a:endParaRPr>
          </a:p>
          <a:p>
            <a:endParaRPr lang="en-IN" dirty="0"/>
          </a:p>
        </p:txBody>
      </p:sp>
      <p:sp>
        <p:nvSpPr>
          <p:cNvPr id="3" name="Title 2"/>
          <p:cNvSpPr>
            <a:spLocks noGrp="1"/>
          </p:cNvSpPr>
          <p:nvPr>
            <p:ph type="title"/>
          </p:nvPr>
        </p:nvSpPr>
        <p:spPr>
          <a:xfrm>
            <a:off x="685800" y="685800"/>
            <a:ext cx="7772400" cy="603388"/>
          </a:xfrm>
        </p:spPr>
        <p:txBody>
          <a:bodyPr/>
          <a:lstStyle/>
          <a:p>
            <a:r>
              <a:rPr lang="en-IN" dirty="0" smtClean="0"/>
              <a:t>Hopping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7</a:t>
            </a:fld>
            <a:endParaRPr lang="en-US" altLang="en-US"/>
          </a:p>
        </p:txBody>
      </p:sp>
      <p:pic>
        <p:nvPicPr>
          <p:cNvPr id="7" name="Picture 6"/>
          <p:cNvPicPr>
            <a:picLocks noChangeAspect="1"/>
          </p:cNvPicPr>
          <p:nvPr/>
        </p:nvPicPr>
        <p:blipFill>
          <a:blip r:embed="rId2"/>
          <a:stretch>
            <a:fillRect/>
          </a:stretch>
        </p:blipFill>
        <p:spPr>
          <a:xfrm>
            <a:off x="-94283" y="1441588"/>
            <a:ext cx="9148840" cy="2368412"/>
          </a:xfrm>
          <a:prstGeom prst="rect">
            <a:avLst/>
          </a:prstGeom>
        </p:spPr>
      </p:pic>
      <p:sp>
        <p:nvSpPr>
          <p:cNvPr id="8" name="TextBox 7"/>
          <p:cNvSpPr txBox="1"/>
          <p:nvPr/>
        </p:nvSpPr>
        <p:spPr>
          <a:xfrm>
            <a:off x="6705600" y="1551927"/>
            <a:ext cx="2090202" cy="438582"/>
          </a:xfrm>
          <a:prstGeom prst="rect">
            <a:avLst/>
          </a:prstGeom>
          <a:solidFill>
            <a:schemeClr val="bg1"/>
          </a:solidFill>
          <a:ln>
            <a:solidFill>
              <a:schemeClr val="tx1"/>
            </a:solidFill>
          </a:ln>
        </p:spPr>
        <p:txBody>
          <a:bodyPr wrap="square" rtlCol="0">
            <a:spAutoFit/>
          </a:bodyPr>
          <a:lstStyle/>
          <a:p>
            <a:r>
              <a:rPr lang="en-US" altLang="ko-KR" b="1" dirty="0" smtClean="0"/>
              <a:t>Notations</a:t>
            </a:r>
            <a:endParaRPr lang="en-US" altLang="ko-KR" sz="1000" dirty="0" smtClean="0"/>
          </a:p>
          <a:p>
            <a:pPr marL="285750" indent="-285750">
              <a:buFont typeface="Arial" panose="020B0604020202020204" pitchFamily="34" charset="0"/>
              <a:buChar char="•"/>
            </a:pPr>
            <a:r>
              <a:rPr lang="en-US" altLang="ko-KR" sz="1050" dirty="0" smtClean="0"/>
              <a:t>A : Advertisement </a:t>
            </a:r>
          </a:p>
        </p:txBody>
      </p:sp>
    </p:spTree>
    <p:extLst>
      <p:ext uri="{BB962C8B-B14F-4D97-AF65-F5344CB8AC3E}">
        <p14:creationId xmlns:p14="http://schemas.microsoft.com/office/powerpoint/2010/main" val="406524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191000"/>
            <a:ext cx="7772400" cy="2284412"/>
          </a:xfrm>
        </p:spPr>
        <p:txBody>
          <a:bodyPr/>
          <a:lstStyle/>
          <a:p>
            <a:pPr>
              <a:spcBef>
                <a:spcPts val="1000"/>
              </a:spcBef>
            </a:pPr>
            <a:r>
              <a:rPr lang="en-US" sz="1600" dirty="0"/>
              <a:t>Reservation of slots allowed only in default/mandatory mirroring channel </a:t>
            </a:r>
          </a:p>
          <a:p>
            <a:pPr lvl="1">
              <a:spcBef>
                <a:spcPts val="1000"/>
              </a:spcBef>
            </a:pPr>
            <a:r>
              <a:rPr lang="en-US" sz="1200" dirty="0"/>
              <a:t>There are chances of two controllers choosing same time slot to be reserved.</a:t>
            </a:r>
          </a:p>
          <a:p>
            <a:pPr>
              <a:spcBef>
                <a:spcPts val="1000"/>
              </a:spcBef>
            </a:pPr>
            <a:r>
              <a:rPr lang="en-US" altLang="ko-KR" sz="1600" dirty="0"/>
              <a:t>To address collision, we define a random delay timer - Reservation Delay Timer (RDT) to expire before the controllers starts advertising for reserving free slots</a:t>
            </a:r>
          </a:p>
          <a:p>
            <a:pPr lvl="1">
              <a:spcBef>
                <a:spcPts val="1000"/>
              </a:spcBef>
            </a:pPr>
            <a:r>
              <a:rPr lang="en-US" altLang="ko-KR" sz="1200" dirty="0"/>
              <a:t>RDT starts at the beginning of reservation window</a:t>
            </a:r>
          </a:p>
          <a:p>
            <a:pPr lvl="1">
              <a:spcBef>
                <a:spcPts val="1000"/>
              </a:spcBef>
            </a:pPr>
            <a:r>
              <a:rPr lang="en-US" sz="1200" dirty="0"/>
              <a:t>RDT can have a maximum value of difference between reservation window size and time duration of advertisement packet. This ensures the advertisement is transmitted completely within the reservation window that the controller wishes to reserve</a:t>
            </a:r>
          </a:p>
          <a:p>
            <a:pPr>
              <a:spcBef>
                <a:spcPts val="1000"/>
              </a:spcBef>
            </a:pPr>
            <a:endParaRPr lang="en-US" sz="1400" dirty="0">
              <a:solidFill>
                <a:srgbClr val="C00000"/>
              </a:solidFill>
            </a:endParaRPr>
          </a:p>
        </p:txBody>
      </p:sp>
      <p:sp>
        <p:nvSpPr>
          <p:cNvPr id="3" name="Title 2"/>
          <p:cNvSpPr>
            <a:spLocks noGrp="1"/>
          </p:cNvSpPr>
          <p:nvPr>
            <p:ph type="title"/>
          </p:nvPr>
        </p:nvSpPr>
        <p:spPr>
          <a:xfrm>
            <a:off x="685800" y="685800"/>
            <a:ext cx="7772400" cy="685800"/>
          </a:xfrm>
        </p:spPr>
        <p:txBody>
          <a:bodyPr/>
          <a:lstStyle/>
          <a:p>
            <a:r>
              <a:rPr lang="en-IN" dirty="0" smtClean="0"/>
              <a:t>Collision Avoidance</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8</a:t>
            </a:fld>
            <a:endParaRPr lang="en-US" altLang="en-US"/>
          </a:p>
        </p:txBody>
      </p:sp>
      <p:sp>
        <p:nvSpPr>
          <p:cNvPr id="10" name="TextBox 9"/>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grpSp>
        <p:nvGrpSpPr>
          <p:cNvPr id="7" name="Group 6"/>
          <p:cNvGrpSpPr/>
          <p:nvPr/>
        </p:nvGrpSpPr>
        <p:grpSpPr>
          <a:xfrm>
            <a:off x="304800" y="1467217"/>
            <a:ext cx="8686800" cy="2799983"/>
            <a:chOff x="304800" y="1467217"/>
            <a:chExt cx="8686800" cy="2799983"/>
          </a:xfrm>
        </p:grpSpPr>
        <p:pic>
          <p:nvPicPr>
            <p:cNvPr id="9" name="Picture 8"/>
            <p:cNvPicPr>
              <a:picLocks noChangeAspect="1"/>
            </p:cNvPicPr>
            <p:nvPr/>
          </p:nvPicPr>
          <p:blipFill>
            <a:blip r:embed="rId2"/>
            <a:stretch>
              <a:fillRect/>
            </a:stretch>
          </p:blipFill>
          <p:spPr>
            <a:xfrm>
              <a:off x="304800" y="1467217"/>
              <a:ext cx="8686800" cy="2799983"/>
            </a:xfrm>
            <a:prstGeom prst="rect">
              <a:avLst/>
            </a:prstGeom>
          </p:spPr>
        </p:pic>
        <p:sp>
          <p:nvSpPr>
            <p:cNvPr id="11" name="Rectangle 10"/>
            <p:cNvSpPr/>
            <p:nvPr/>
          </p:nvSpPr>
          <p:spPr bwMode="auto">
            <a:xfrm>
              <a:off x="3962400" y="2713814"/>
              <a:ext cx="324678" cy="306788"/>
            </a:xfrm>
            <a:prstGeom prst="rect">
              <a:avLst/>
            </a:prstGeom>
            <a:pattFill prst="dkDnDiag">
              <a:fgClr>
                <a:schemeClr val="accent1"/>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200" b="0" i="0" u="none" strike="noStrike" cap="none" normalizeH="0" baseline="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56179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4724400"/>
            <a:ext cx="7772400" cy="1751012"/>
          </a:xfrm>
        </p:spPr>
        <p:txBody>
          <a:bodyPr/>
          <a:lstStyle/>
          <a:p>
            <a:pPr>
              <a:spcBef>
                <a:spcPts val="1000"/>
              </a:spcBef>
            </a:pPr>
            <a:r>
              <a:rPr lang="en-US" sz="1600" dirty="0"/>
              <a:t>At any point during running of RDT, if channel is found busy, reservation is aborted in this cycle and attempted in a newly chosen slot in next cycle</a:t>
            </a:r>
          </a:p>
          <a:p>
            <a:pPr>
              <a:spcBef>
                <a:spcPts val="1000"/>
              </a:spcBef>
            </a:pPr>
            <a:r>
              <a:rPr lang="en-US" sz="1600" dirty="0"/>
              <a:t>From next cycle, post successful reservation, controller sends the advertisement at beginning of reservation window in one of the mirroring channels, after a very small </a:t>
            </a:r>
            <a:r>
              <a:rPr lang="en-US" sz="1600" dirty="0" smtClean="0"/>
              <a:t>LBT </a:t>
            </a:r>
            <a:r>
              <a:rPr lang="en-US" sz="1600" dirty="0"/>
              <a:t>to avoid any collisions</a:t>
            </a:r>
            <a:r>
              <a:rPr lang="en-US" sz="1600" dirty="0" smtClean="0"/>
              <a:t>.</a:t>
            </a:r>
            <a:endParaRPr lang="en-US" sz="1600" dirty="0"/>
          </a:p>
        </p:txBody>
      </p:sp>
      <p:sp>
        <p:nvSpPr>
          <p:cNvPr id="3" name="Title 2"/>
          <p:cNvSpPr>
            <a:spLocks noGrp="1"/>
          </p:cNvSpPr>
          <p:nvPr>
            <p:ph type="title"/>
          </p:nvPr>
        </p:nvSpPr>
        <p:spPr>
          <a:xfrm>
            <a:off x="685800" y="685800"/>
            <a:ext cx="7772400" cy="685800"/>
          </a:xfrm>
        </p:spPr>
        <p:txBody>
          <a:bodyPr/>
          <a:lstStyle/>
          <a:p>
            <a:r>
              <a:rPr lang="en-IN" dirty="0" smtClean="0"/>
              <a:t>Collision Avoidance (</a:t>
            </a:r>
            <a:r>
              <a:rPr lang="en-IN" dirty="0" err="1" smtClean="0"/>
              <a:t>contd</a:t>
            </a:r>
            <a:r>
              <a:rPr lang="en-IN" dirty="0" smtClean="0"/>
              <a:t>…)</a:t>
            </a:r>
            <a:endParaRPr lang="en-IN" dirty="0"/>
          </a:p>
        </p:txBody>
      </p:sp>
      <p:sp>
        <p:nvSpPr>
          <p:cNvPr id="4" name="Date Placeholder 3"/>
          <p:cNvSpPr>
            <a:spLocks noGrp="1"/>
          </p:cNvSpPr>
          <p:nvPr>
            <p:ph type="dt" sz="half" idx="10"/>
          </p:nvPr>
        </p:nvSpPr>
        <p:spPr/>
        <p:txBody>
          <a:bodyPr/>
          <a:lstStyle/>
          <a:p>
            <a:fld id="{1168D751-E1BD-49C4-9F46-8A2545E8929D}" type="datetime1">
              <a:rPr lang="en-US" altLang="en-US" smtClean="0"/>
              <a:t>5/12/2022</a:t>
            </a:fld>
            <a:endParaRPr lang="en-US" altLang="en-US" dirty="0"/>
          </a:p>
        </p:txBody>
      </p:sp>
      <p:sp>
        <p:nvSpPr>
          <p:cNvPr id="5" name="Footer Placeholder 4"/>
          <p:cNvSpPr>
            <a:spLocks noGrp="1"/>
          </p:cNvSpPr>
          <p:nvPr>
            <p:ph type="ftr" sz="quarter" idx="11"/>
          </p:nvPr>
        </p:nvSpPr>
        <p:spPr/>
        <p:txBody>
          <a:bodyPr/>
          <a:lstStyle/>
          <a:p>
            <a:r>
              <a:rPr lang="da-DK" altLang="en-US" smtClean="0"/>
              <a:t>Aniruddh Rao Kabbinale (Samsung Electronics)</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124E2FAF-A846-F04A-BBEF-9BB2A7C87EEF}" type="slidenum">
              <a:rPr lang="en-US" altLang="en-US" smtClean="0"/>
              <a:pPr/>
              <a:t>9</a:t>
            </a:fld>
            <a:endParaRPr lang="en-US" altLang="en-US"/>
          </a:p>
        </p:txBody>
      </p:sp>
      <p:sp>
        <p:nvSpPr>
          <p:cNvPr id="10" name="TextBox 9"/>
          <p:cNvSpPr txBox="1"/>
          <p:nvPr/>
        </p:nvSpPr>
        <p:spPr>
          <a:xfrm>
            <a:off x="6706150" y="1503282"/>
            <a:ext cx="2209250" cy="846386"/>
          </a:xfrm>
          <a:prstGeom prst="rect">
            <a:avLst/>
          </a:prstGeom>
          <a:noFill/>
          <a:ln>
            <a:solidFill>
              <a:schemeClr val="tx1"/>
            </a:solidFill>
          </a:ln>
        </p:spPr>
        <p:txBody>
          <a:bodyPr wrap="square" rtlCol="0">
            <a:spAutoFit/>
          </a:bodyPr>
          <a:lstStyle/>
          <a:p>
            <a:r>
              <a:rPr lang="en-US" altLang="ko-KR" sz="1600" b="1" dirty="0" smtClean="0"/>
              <a:t>Notations</a:t>
            </a:r>
          </a:p>
          <a:p>
            <a:pPr marL="285750" indent="-285750">
              <a:buFont typeface="Arial" panose="020B0604020202020204" pitchFamily="34" charset="0"/>
              <a:buChar char="•"/>
            </a:pPr>
            <a:r>
              <a:rPr lang="en-US" altLang="ko-KR" sz="1100" dirty="0" smtClean="0"/>
              <a:t>A : Advertisement</a:t>
            </a:r>
          </a:p>
          <a:p>
            <a:pPr marL="285750" indent="-285750">
              <a:buFont typeface="Arial" panose="020B0604020202020204" pitchFamily="34" charset="0"/>
              <a:buChar char="•"/>
            </a:pPr>
            <a:r>
              <a:rPr lang="en-US" altLang="ko-KR" sz="1100" dirty="0" smtClean="0"/>
              <a:t>RAN : Ranging Access Network</a:t>
            </a:r>
          </a:p>
        </p:txBody>
      </p:sp>
      <p:grpSp>
        <p:nvGrpSpPr>
          <p:cNvPr id="7" name="Group 6"/>
          <p:cNvGrpSpPr/>
          <p:nvPr/>
        </p:nvGrpSpPr>
        <p:grpSpPr>
          <a:xfrm>
            <a:off x="304800" y="1467217"/>
            <a:ext cx="8686800" cy="2799983"/>
            <a:chOff x="304800" y="1467217"/>
            <a:chExt cx="8686800" cy="2799983"/>
          </a:xfrm>
        </p:grpSpPr>
        <p:pic>
          <p:nvPicPr>
            <p:cNvPr id="9" name="Picture 8"/>
            <p:cNvPicPr>
              <a:picLocks noChangeAspect="1"/>
            </p:cNvPicPr>
            <p:nvPr/>
          </p:nvPicPr>
          <p:blipFill>
            <a:blip r:embed="rId2"/>
            <a:stretch>
              <a:fillRect/>
            </a:stretch>
          </p:blipFill>
          <p:spPr>
            <a:xfrm>
              <a:off x="304800" y="1467217"/>
              <a:ext cx="8686800" cy="2799983"/>
            </a:xfrm>
            <a:prstGeom prst="rect">
              <a:avLst/>
            </a:prstGeom>
          </p:spPr>
        </p:pic>
        <p:sp>
          <p:nvSpPr>
            <p:cNvPr id="11" name="Rectangle 10"/>
            <p:cNvSpPr/>
            <p:nvPr/>
          </p:nvSpPr>
          <p:spPr bwMode="auto">
            <a:xfrm>
              <a:off x="3962400" y="2713814"/>
              <a:ext cx="324678" cy="306788"/>
            </a:xfrm>
            <a:prstGeom prst="rect">
              <a:avLst/>
            </a:prstGeom>
            <a:pattFill prst="dkDnDiag">
              <a:fgClr>
                <a:schemeClr val="accent1"/>
              </a:fgClr>
              <a:bgClr>
                <a:schemeClr val="bg1"/>
              </a:bgClr>
            </a:patt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N" sz="1200" b="0" i="0" u="none" strike="noStrike" cap="none" normalizeH="0" baseline="0" smtClean="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9355863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7672</TotalTime>
  <Words>1497</Words>
  <Application>Microsoft Office PowerPoint</Application>
  <PresentationFormat>On-screen Show (4:3)</PresentationFormat>
  <Paragraphs>165</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Times New Roman</vt:lpstr>
      <vt:lpstr>Office Theme</vt:lpstr>
      <vt:lpstr>PowerPoint Presentation</vt:lpstr>
      <vt:lpstr>PowerPoint Presentation</vt:lpstr>
      <vt:lpstr>NB Mirroring Channels</vt:lpstr>
      <vt:lpstr>NB Mirroring Channels (contd…)</vt:lpstr>
      <vt:lpstr>Addressing Interference and Deep Fades</vt:lpstr>
      <vt:lpstr>Hopping within NB Mirroring Channels</vt:lpstr>
      <vt:lpstr>Hopping (contd…)</vt:lpstr>
      <vt:lpstr>Collision Avoidance</vt:lpstr>
      <vt:lpstr>Collision Avoidance (contd…)</vt:lpstr>
      <vt:lpstr>Collision Avoidance (contd…)</vt:lpstr>
      <vt:lpstr>Complementary Poll messages and Advertisement in NB Mirroring channel</vt:lpstr>
      <vt:lpstr>Contd…</vt:lpstr>
      <vt:lpstr>Contd…</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Aniruddh Rao Kabbinale/IoT Connectivity Standards /SRI-Bangalore/Engineer/Samsung Electronics</cp:lastModifiedBy>
  <cp:revision>337</cp:revision>
  <cp:lastPrinted>1998-02-10T13:28:06Z</cp:lastPrinted>
  <dcterms:created xsi:type="dcterms:W3CDTF">2021-07-16T20:39:58Z</dcterms:created>
  <dcterms:modified xsi:type="dcterms:W3CDTF">2022-05-12T15:06:45Z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