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85" r:id="rId4"/>
    <p:sldId id="286" r:id="rId5"/>
    <p:sldId id="279"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7" autoAdjust="0"/>
    <p:restoredTop sz="94660"/>
  </p:normalViewPr>
  <p:slideViewPr>
    <p:cSldViewPr>
      <p:cViewPr varScale="1">
        <p:scale>
          <a:sx n="85" d="100"/>
          <a:sy n="85" d="100"/>
        </p:scale>
        <p:origin x="78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53866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
        <p:nvSpPr>
          <p:cNvPr id="7" name="Rectangle 4">
            <a:extLst>
              <a:ext uri="{FF2B5EF4-FFF2-40B4-BE49-F238E27FC236}">
                <a16:creationId xmlns:a16="http://schemas.microsoft.com/office/drawing/2014/main" id="{244E6AE3-1B03-4C37-9C43-7E66407123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8" name="Rectangle 5">
            <a:extLst>
              <a:ext uri="{FF2B5EF4-FFF2-40B4-BE49-F238E27FC236}">
                <a16:creationId xmlns:a16="http://schemas.microsoft.com/office/drawing/2014/main" id="{452806DD-3FD2-4DC8-9F94-44DD44FB5A2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8" name="Rectangle 4">
            <a:extLst>
              <a:ext uri="{FF2B5EF4-FFF2-40B4-BE49-F238E27FC236}">
                <a16:creationId xmlns:a16="http://schemas.microsoft.com/office/drawing/2014/main" id="{B0538709-4FFC-48BC-B4C1-4635CFC485F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9" name="Rectangle 5">
            <a:extLst>
              <a:ext uri="{FF2B5EF4-FFF2-40B4-BE49-F238E27FC236}">
                <a16:creationId xmlns:a16="http://schemas.microsoft.com/office/drawing/2014/main" id="{8E8C1E2C-3035-4740-8300-68C2C52B19E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
        <p:nvSpPr>
          <p:cNvPr id="8" name="Rectangle 4">
            <a:extLst>
              <a:ext uri="{FF2B5EF4-FFF2-40B4-BE49-F238E27FC236}">
                <a16:creationId xmlns:a16="http://schemas.microsoft.com/office/drawing/2014/main" id="{03B1A7FA-2BD1-409C-845E-A4A0B42094C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9" name="Rectangle 5">
            <a:extLst>
              <a:ext uri="{FF2B5EF4-FFF2-40B4-BE49-F238E27FC236}">
                <a16:creationId xmlns:a16="http://schemas.microsoft.com/office/drawing/2014/main" id="{127FFFFC-72DD-4392-95BA-388A5F69C5B7}"/>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
        <p:nvSpPr>
          <p:cNvPr id="7" name="Rectangle 4">
            <a:extLst>
              <a:ext uri="{FF2B5EF4-FFF2-40B4-BE49-F238E27FC236}">
                <a16:creationId xmlns:a16="http://schemas.microsoft.com/office/drawing/2014/main" id="{6C59363F-AED4-46DA-9E07-4CCE80BB56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8" name="Rectangle 5">
            <a:extLst>
              <a:ext uri="{FF2B5EF4-FFF2-40B4-BE49-F238E27FC236}">
                <a16:creationId xmlns:a16="http://schemas.microsoft.com/office/drawing/2014/main" id="{ED1CB285-D004-46AD-8A05-108717C32571}"/>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
        <p:nvSpPr>
          <p:cNvPr id="7" name="Rectangle 4">
            <a:extLst>
              <a:ext uri="{FF2B5EF4-FFF2-40B4-BE49-F238E27FC236}">
                <a16:creationId xmlns:a16="http://schemas.microsoft.com/office/drawing/2014/main" id="{FD9D39A0-9331-45F4-AD9D-4FB457A3C03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8" name="Rectangle 5">
            <a:extLst>
              <a:ext uri="{FF2B5EF4-FFF2-40B4-BE49-F238E27FC236}">
                <a16:creationId xmlns:a16="http://schemas.microsoft.com/office/drawing/2014/main" id="{1B7B6464-F6BA-408B-B776-8B24EB84098F}"/>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
        <p:nvSpPr>
          <p:cNvPr id="8" name="Rectangle 4">
            <a:extLst>
              <a:ext uri="{FF2B5EF4-FFF2-40B4-BE49-F238E27FC236}">
                <a16:creationId xmlns:a16="http://schemas.microsoft.com/office/drawing/2014/main" id="{CF9CA967-0A85-4351-BE67-0CA4F2D45323}"/>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9" name="Rectangle 5">
            <a:extLst>
              <a:ext uri="{FF2B5EF4-FFF2-40B4-BE49-F238E27FC236}">
                <a16:creationId xmlns:a16="http://schemas.microsoft.com/office/drawing/2014/main" id="{44C63391-1F63-4437-B768-58721770B4F0}"/>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
        <p:nvSpPr>
          <p:cNvPr id="10" name="Rectangle 4">
            <a:extLst>
              <a:ext uri="{FF2B5EF4-FFF2-40B4-BE49-F238E27FC236}">
                <a16:creationId xmlns:a16="http://schemas.microsoft.com/office/drawing/2014/main" id="{D0271787-73D3-4C1B-BDDE-1A94B2366A97}"/>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1" name="Rectangle 5">
            <a:extLst>
              <a:ext uri="{FF2B5EF4-FFF2-40B4-BE49-F238E27FC236}">
                <a16:creationId xmlns:a16="http://schemas.microsoft.com/office/drawing/2014/main" id="{C53AC9BC-C5A5-4B8C-B39B-A7533ECD2E22}"/>
              </a:ext>
            </a:extLst>
          </p:cNvPr>
          <p:cNvSpPr>
            <a:spLocks noGrp="1" noChangeArrowheads="1"/>
          </p:cNvSpPr>
          <p:nvPr>
            <p:ph type="ftr" sz="quarter" idx="14"/>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7" name="Rectangle 4">
            <a:extLst>
              <a:ext uri="{FF2B5EF4-FFF2-40B4-BE49-F238E27FC236}">
                <a16:creationId xmlns:a16="http://schemas.microsoft.com/office/drawing/2014/main" id="{D1BF44BE-DB26-4F3D-9863-00F3A55F94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8" name="Rectangle 5">
            <a:extLst>
              <a:ext uri="{FF2B5EF4-FFF2-40B4-BE49-F238E27FC236}">
                <a16:creationId xmlns:a16="http://schemas.microsoft.com/office/drawing/2014/main" id="{2109E842-BC62-437B-B5E3-824D7D143F71}"/>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6" name="Rectangle 4">
            <a:extLst>
              <a:ext uri="{FF2B5EF4-FFF2-40B4-BE49-F238E27FC236}">
                <a16:creationId xmlns:a16="http://schemas.microsoft.com/office/drawing/2014/main" id="{858211E2-FBD6-46D0-9D5A-28EA5F56C43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7" name="Rectangle 5">
            <a:extLst>
              <a:ext uri="{FF2B5EF4-FFF2-40B4-BE49-F238E27FC236}">
                <a16:creationId xmlns:a16="http://schemas.microsoft.com/office/drawing/2014/main" id="{2E923DF9-5E04-49AB-BC2C-D71C977EC54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9" name="Rectangle 4">
            <a:extLst>
              <a:ext uri="{FF2B5EF4-FFF2-40B4-BE49-F238E27FC236}">
                <a16:creationId xmlns:a16="http://schemas.microsoft.com/office/drawing/2014/main" id="{F7FE0A1B-5BAF-4D4D-B721-14021B958109}"/>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 name="Rectangle 5">
            <a:extLst>
              <a:ext uri="{FF2B5EF4-FFF2-40B4-BE49-F238E27FC236}">
                <a16:creationId xmlns:a16="http://schemas.microsoft.com/office/drawing/2014/main" id="{6CE1327E-A107-4989-B34D-C2DBC71BDCB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9" name="Rectangle 4">
            <a:extLst>
              <a:ext uri="{FF2B5EF4-FFF2-40B4-BE49-F238E27FC236}">
                <a16:creationId xmlns:a16="http://schemas.microsoft.com/office/drawing/2014/main" id="{372223FF-6FD3-4D6A-8BCD-29AE8E6B4A02}"/>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 name="Rectangle 5">
            <a:extLst>
              <a:ext uri="{FF2B5EF4-FFF2-40B4-BE49-F238E27FC236}">
                <a16:creationId xmlns:a16="http://schemas.microsoft.com/office/drawing/2014/main" id="{211977F4-ED85-4688-B1D6-CE891664B96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Wisland (Novelda), Leong (NXP),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15-22-0274-00-04ab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2"/>
          </p:nvPr>
        </p:nvSpPr>
        <p:spPr>
          <a:xfrm>
            <a:off x="685800" y="378281"/>
            <a:ext cx="1600200" cy="215444"/>
          </a:xfrm>
        </p:spPr>
        <p:txBody>
          <a:bodyPr/>
          <a:lstStyle/>
          <a:p>
            <a:r>
              <a:rPr lang="en-US" altLang="en-US"/>
              <a:t>May 2022</a:t>
            </a:r>
          </a:p>
        </p:txBody>
      </p:sp>
      <p:sp>
        <p:nvSpPr>
          <p:cNvPr id="5" name="Footer Placeholder 2"/>
          <p:cNvSpPr>
            <a:spLocks noGrp="1"/>
          </p:cNvSpPr>
          <p:nvPr>
            <p:ph type="ftr" sz="quarter" idx="3"/>
          </p:nvPr>
        </p:nvSpPr>
        <p:spPr>
          <a:xfrm>
            <a:off x="5004048" y="6475413"/>
            <a:ext cx="3606552" cy="184666"/>
          </a:xfrm>
        </p:spPr>
        <p:txBody>
          <a:bodyPr/>
          <a:lstStyle/>
          <a:p>
            <a:r>
              <a:rPr lang="en-US" altLang="en-US"/>
              <a:t>Carlos Aldana (Meta), et al.</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t>Submission Title:</a:t>
            </a:r>
            <a:r>
              <a:rPr lang="en-US" altLang="en-US" sz="1600"/>
              <a:t> [High Data Rates and Coding]	</a:t>
            </a:r>
          </a:p>
          <a:p>
            <a:r>
              <a:rPr lang="en-US" altLang="en-US" sz="1600" b="1"/>
              <a:t>Date Submitted: </a:t>
            </a:r>
            <a:r>
              <a:rPr lang="en-US" altLang="en-US" sz="1600"/>
              <a:t>[11 May, 2022]	</a:t>
            </a:r>
          </a:p>
          <a:p>
            <a:r>
              <a:rPr lang="en-US" altLang="en-US" sz="1600" b="1"/>
              <a:t>Source:</a:t>
            </a:r>
            <a:r>
              <a:rPr lang="en-US" altLang="en-US" sz="1600"/>
              <a:t> [Carlos Aldana, Chunyu Hu, Kangjin Yoon, Claudio da Silva (Meta), Billy Verso, Jarek Niewczas, Carl Murray, Michael McLaughlin (Qorvo), Frank Leong, Riku Pirhonen, Wolfgang Küchler, Abdul Wahid Abdul Kareem, Jianxuan Du (NXP Semiconductors)]</a:t>
            </a:r>
          </a:p>
          <a:p>
            <a:pPr>
              <a:spcBef>
                <a:spcPts val="600"/>
              </a:spcBef>
              <a:spcAft>
                <a:spcPts val="600"/>
              </a:spcAft>
            </a:pPr>
            <a:r>
              <a:rPr lang="en-US" altLang="en-US" sz="1600" b="1"/>
              <a:t>Re:</a:t>
            </a:r>
            <a:r>
              <a:rPr lang="en-US" altLang="en-US" sz="1600"/>
              <a:t> [Input to the Working Group]</a:t>
            </a:r>
            <a:endParaRPr lang="en-US" altLang="en-US"/>
          </a:p>
          <a:p>
            <a:pPr>
              <a:spcBef>
                <a:spcPts val="600"/>
              </a:spcBef>
              <a:spcAft>
                <a:spcPts val="600"/>
              </a:spcAft>
            </a:pPr>
            <a:r>
              <a:rPr lang="en-US" altLang="en-US" sz="1600" b="1"/>
              <a:t>Abstract:</a:t>
            </a:r>
            <a:r>
              <a:rPr lang="en-US" altLang="en-US" sz="1600"/>
              <a:t>	[Presentation, UWB in 802.15, high data rates, coding]</a:t>
            </a:r>
          </a:p>
          <a:p>
            <a:pPr>
              <a:spcBef>
                <a:spcPts val="600"/>
              </a:spcBef>
              <a:spcAft>
                <a:spcPts val="600"/>
              </a:spcAft>
            </a:pPr>
            <a:r>
              <a:rPr lang="en-US" altLang="en-US" sz="1600" b="1"/>
              <a:t>Purpose:</a:t>
            </a:r>
            <a:r>
              <a:rPr lang="en-US" altLang="en-US" sz="1600"/>
              <a:t>	[]</a:t>
            </a:r>
          </a:p>
          <a:p>
            <a:r>
              <a:rPr lang="en-US" altLang="en-US" sz="1600" b="1"/>
              <a:t>Notice:</a:t>
            </a:r>
            <a:r>
              <a:rPr lang="en-US" altLang="en-US" sz="160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t>Release:</a:t>
            </a:r>
            <a:r>
              <a:rPr lang="en-US" altLang="en-US" sz="160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4139497783"/>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Re-use of existing PHY elements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Reduced air-time via high data rates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a:effectLst/>
                        </a:rPr>
                        <a:t>Low latency via high data rates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Data rates higher than 50 Mbit/s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9" name="Date Placeholder 1">
            <a:extLst>
              <a:ext uri="{FF2B5EF4-FFF2-40B4-BE49-F238E27FC236}">
                <a16:creationId xmlns:a16="http://schemas.microsoft.com/office/drawing/2014/main" id="{1B50BFB4-3B88-4CCE-BCA8-BEFC66D5E114}"/>
              </a:ext>
            </a:extLst>
          </p:cNvPr>
          <p:cNvSpPr>
            <a:spLocks noGrp="1"/>
          </p:cNvSpPr>
          <p:nvPr>
            <p:ph type="dt" sz="half" idx="2"/>
          </p:nvPr>
        </p:nvSpPr>
        <p:spPr>
          <a:xfrm>
            <a:off x="685800" y="378281"/>
            <a:ext cx="1600200" cy="215444"/>
          </a:xfrm>
        </p:spPr>
        <p:txBody>
          <a:bodyPr/>
          <a:lstStyle/>
          <a:p>
            <a:r>
              <a:rPr lang="en-US" altLang="en-US"/>
              <a:t>May 2022</a:t>
            </a:r>
          </a:p>
        </p:txBody>
      </p:sp>
      <p:sp>
        <p:nvSpPr>
          <p:cNvPr id="8" name="Footer Placeholder 2">
            <a:extLst>
              <a:ext uri="{FF2B5EF4-FFF2-40B4-BE49-F238E27FC236}">
                <a16:creationId xmlns:a16="http://schemas.microsoft.com/office/drawing/2014/main" id="{83854DF0-EECA-4FE2-A3F4-4BC8CDD8527B}"/>
              </a:ext>
            </a:extLst>
          </p:cNvPr>
          <p:cNvSpPr>
            <a:spLocks noGrp="1"/>
          </p:cNvSpPr>
          <p:nvPr>
            <p:ph type="ftr" sz="quarter" idx="3"/>
          </p:nvPr>
        </p:nvSpPr>
        <p:spPr>
          <a:xfrm>
            <a:off x="5004048" y="6475413"/>
            <a:ext cx="3606552" cy="184666"/>
          </a:xfrm>
        </p:spPr>
        <p:txBody>
          <a:bodyPr/>
          <a:lstStyle/>
          <a:p>
            <a:r>
              <a:rPr lang="en-US" altLang="en-US"/>
              <a:t>Carlos Aldana (Meta),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High Data Rates and Coding</a:t>
            </a:r>
            <a:br>
              <a:rPr lang="en-US" altLang="en-US"/>
            </a:br>
            <a:br>
              <a:rPr lang="en-US" altLang="en-US"/>
            </a:br>
            <a:endParaRPr lang="en-US" altLang="en-US" sz="1800"/>
          </a:p>
        </p:txBody>
      </p:sp>
      <p:sp>
        <p:nvSpPr>
          <p:cNvPr id="9" name="Date Placeholder 1">
            <a:extLst>
              <a:ext uri="{FF2B5EF4-FFF2-40B4-BE49-F238E27FC236}">
                <a16:creationId xmlns:a16="http://schemas.microsoft.com/office/drawing/2014/main" id="{DBABFA8C-7AF3-4DC2-808B-50557B2EC046}"/>
              </a:ext>
            </a:extLst>
          </p:cNvPr>
          <p:cNvSpPr>
            <a:spLocks noGrp="1"/>
          </p:cNvSpPr>
          <p:nvPr>
            <p:ph type="dt" sz="half" idx="2"/>
          </p:nvPr>
        </p:nvSpPr>
        <p:spPr>
          <a:xfrm>
            <a:off x="685800" y="378281"/>
            <a:ext cx="1600200" cy="215444"/>
          </a:xfrm>
        </p:spPr>
        <p:txBody>
          <a:bodyPr/>
          <a:lstStyle/>
          <a:p>
            <a:r>
              <a:rPr lang="en-US" altLang="en-US"/>
              <a:t>May 2022</a:t>
            </a:r>
          </a:p>
        </p:txBody>
      </p:sp>
      <p:sp>
        <p:nvSpPr>
          <p:cNvPr id="7" name="Footer Placeholder 2">
            <a:extLst>
              <a:ext uri="{FF2B5EF4-FFF2-40B4-BE49-F238E27FC236}">
                <a16:creationId xmlns:a16="http://schemas.microsoft.com/office/drawing/2014/main" id="{B862886B-B2D2-497B-BA21-F67DCE0AD179}"/>
              </a:ext>
            </a:extLst>
          </p:cNvPr>
          <p:cNvSpPr>
            <a:spLocks noGrp="1"/>
          </p:cNvSpPr>
          <p:nvPr>
            <p:ph type="ftr" sz="quarter" idx="3"/>
          </p:nvPr>
        </p:nvSpPr>
        <p:spPr>
          <a:xfrm>
            <a:off x="5004048" y="6475413"/>
            <a:ext cx="3606552" cy="184666"/>
          </a:xfrm>
        </p:spPr>
        <p:txBody>
          <a:bodyPr/>
          <a:lstStyle/>
          <a:p>
            <a:r>
              <a:rPr lang="en-US" altLang="en-US"/>
              <a:t>Carlos Aldana (Meta), et al.</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Consensus among Co-authors (I)</a:t>
            </a:r>
          </a:p>
        </p:txBody>
      </p:sp>
      <p:sp>
        <p:nvSpPr>
          <p:cNvPr id="4099" name="Rectangle 3"/>
          <p:cNvSpPr>
            <a:spLocks noGrp="1" noChangeArrowheads="1"/>
          </p:cNvSpPr>
          <p:nvPr>
            <p:ph type="body" idx="1"/>
          </p:nvPr>
        </p:nvSpPr>
        <p:spPr>
          <a:xfrm>
            <a:off x="685800" y="1752237"/>
            <a:ext cx="7924800" cy="4343400"/>
          </a:xfrm>
          <a:ln/>
        </p:spPr>
        <p:txBody>
          <a:bodyPr/>
          <a:lstStyle/>
          <a:p>
            <a:pPr marL="342900" lvl="0" indent="-342900">
              <a:buSzPts val="1000"/>
              <a:buFont typeface="Symbol" panose="05050102010706020507" pitchFamily="18" charset="2"/>
              <a:buChar char=""/>
              <a:tabLst>
                <a:tab pos="457200" algn="l"/>
              </a:tabLst>
            </a:pPr>
            <a:r>
              <a:rPr lang="en-US" sz="1400">
                <a:effectLst/>
                <a:latin typeface="Arial" panose="020B0604020202020204" pitchFamily="34" charset="0"/>
                <a:ea typeface="Times New Roman" panose="02020603050405020304" pitchFamily="18" charset="0"/>
              </a:rPr>
              <a:t>We agree that a convincing case can be made in support of inclusion of high data rates in the 15.4ab amendment, beyond the data rates currently available in the 15.4z amendment</a:t>
            </a:r>
            <a:endParaRPr lang="en-US" sz="1400">
              <a:effectLs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a:effectLst/>
                <a:latin typeface="Arial" panose="020B0604020202020204" pitchFamily="34" charset="0"/>
                <a:ea typeface="Times New Roman" panose="02020603050405020304" pitchFamily="18" charset="0"/>
              </a:rPr>
              <a:t>Assuming coding rate of 1/2, we agree on a data rate of 62.4 Mbit/s (minor changes in coding rate and correspondingly in data rate may apply)</a:t>
            </a:r>
            <a:endParaRPr lang="en-US" sz="1400">
              <a:effectLs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a:effectLst/>
                <a:latin typeface="Arial" panose="020B0604020202020204" pitchFamily="34" charset="0"/>
                <a:ea typeface="Times New Roman" panose="02020603050405020304" pitchFamily="18" charset="0"/>
              </a:rPr>
              <a:t>Assuming coding rate of 1/2, pending outcome of further study, we consider additionally a data rate of 124.8 Mbit/s (minor changes in coding rate and correspondingly in data rate may apply)</a:t>
            </a:r>
            <a:endParaRPr lang="en-US" sz="1400">
              <a:effectLs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400">
                <a:effectLst/>
                <a:latin typeface="Arial" panose="020B0604020202020204" pitchFamily="34" charset="0"/>
                <a:ea typeface="Times New Roman" panose="02020603050405020304" pitchFamily="18" charset="0"/>
              </a:rPr>
              <a:t>We agree that additional modulation schemes shall not significantly increase implementation complexity compared to the schemes available in 15.4z</a:t>
            </a:r>
          </a:p>
          <a:p>
            <a:pPr marL="742950" lvl="1" indent="-285750">
              <a:buSzPts val="1000"/>
              <a:buFont typeface="Symbol" panose="05050102010706020507" pitchFamily="18" charset="2"/>
              <a:buChar char=""/>
              <a:tabLst>
                <a:tab pos="914400" algn="l"/>
              </a:tabLst>
            </a:pPr>
            <a:r>
              <a:rPr lang="en-US" sz="1400">
                <a:effectLst/>
                <a:latin typeface="Arial" panose="020B0604020202020204" pitchFamily="34" charset="0"/>
                <a:ea typeface="Times New Roman" panose="02020603050405020304" pitchFamily="18" charset="0"/>
              </a:rPr>
              <a:t>Associated modulation schemes to be agreed and added as HPRF modes, pending outcome of further study</a:t>
            </a:r>
            <a:endParaRPr lang="en-US" sz="1400">
              <a:latin typeface="Calibri" panose="020F0502020204030204" pitchFamily="34" charset="0"/>
              <a:ea typeface="DengXian" panose="02010600030101010101" pitchFamily="2" charset="-122"/>
            </a:endParaRPr>
          </a:p>
          <a:p>
            <a:pPr indent="-285750">
              <a:buSzPts val="1000"/>
              <a:buFont typeface="Symbol" panose="05050102010706020507" pitchFamily="18" charset="2"/>
              <a:buChar char=""/>
              <a:tabLst>
                <a:tab pos="914400" algn="l"/>
              </a:tabLst>
            </a:pPr>
            <a:r>
              <a:rPr lang="en-US" sz="1400">
                <a:effectLst/>
                <a:latin typeface="Arial" panose="020B0604020202020204" pitchFamily="34" charset="0"/>
                <a:ea typeface="Times New Roman" panose="02020603050405020304" pitchFamily="18" charset="0"/>
              </a:rPr>
              <a:t>We agree that these higher data rates shall be based on considerations in line with those underlying the 15.4z HPRF modulation schemes</a:t>
            </a:r>
            <a:endParaRPr lang="en-US" sz="1400">
              <a:effectLst/>
              <a:latin typeface="Calibri" panose="020F0502020204030204" pitchFamily="34" charset="0"/>
              <a:ea typeface="DengXian" panose="02010600030101010101" pitchFamily="2" charset="-122"/>
            </a:endParaRPr>
          </a:p>
          <a:p>
            <a:pPr marL="342900" lvl="0" indent="-342900">
              <a:buSzPts val="1000"/>
              <a:buFont typeface="Symbol" panose="05050102010706020507" pitchFamily="18" charset="2"/>
              <a:buChar char=""/>
              <a:tabLst>
                <a:tab pos="457200" algn="l"/>
              </a:tabLst>
            </a:pPr>
            <a:r>
              <a:rPr lang="en-US" sz="1400">
                <a:effectLst/>
                <a:latin typeface="Arial" panose="020B0604020202020204" pitchFamily="34" charset="0"/>
                <a:ea typeface="Times New Roman" panose="02020603050405020304" pitchFamily="18" charset="0"/>
              </a:rPr>
              <a:t>We agree that a convincing case can be made in support of inclusion of lower data rates in the 15.4ab amendment</a:t>
            </a:r>
          </a:p>
          <a:p>
            <a:pPr lvl="1" indent="-342900">
              <a:buSzPts val="1000"/>
              <a:buFont typeface="Symbol" panose="05050102010706020507" pitchFamily="18" charset="2"/>
              <a:buChar char=""/>
              <a:tabLst>
                <a:tab pos="457200" algn="l"/>
              </a:tabLst>
            </a:pPr>
            <a:r>
              <a:rPr lang="en-US" sz="1400">
                <a:solidFill>
                  <a:srgbClr val="000000"/>
                </a:solidFill>
                <a:effectLst/>
                <a:latin typeface="Arial" panose="020B0604020202020204" pitchFamily="34" charset="0"/>
                <a:ea typeface="DengXian" panose="02010600030101010101" pitchFamily="2" charset="-122"/>
              </a:rPr>
              <a:t>Assuming coding rate of 1/2, we agree to adding new HPRF lower data rate mode(s) to offer a significant link budget gain compared to 4z HPRF 7.8 Mbit/s mode, details pending further study</a:t>
            </a:r>
            <a:endParaRPr lang="en-US" sz="1400">
              <a:effectLst/>
              <a:latin typeface="Calibri" panose="020F0502020204030204" pitchFamily="34" charset="0"/>
              <a:ea typeface="DengXian" panose="02010600030101010101" pitchFamily="2" charset="-122"/>
            </a:endParaRPr>
          </a:p>
        </p:txBody>
      </p:sp>
      <p:sp>
        <p:nvSpPr>
          <p:cNvPr id="9" name="Date Placeholder 1">
            <a:extLst>
              <a:ext uri="{FF2B5EF4-FFF2-40B4-BE49-F238E27FC236}">
                <a16:creationId xmlns:a16="http://schemas.microsoft.com/office/drawing/2014/main" id="{C4F89411-16DF-4C7A-AB0E-C72FC80AF9F6}"/>
              </a:ext>
            </a:extLst>
          </p:cNvPr>
          <p:cNvSpPr>
            <a:spLocks noGrp="1"/>
          </p:cNvSpPr>
          <p:nvPr>
            <p:ph type="dt" sz="half" idx="2"/>
          </p:nvPr>
        </p:nvSpPr>
        <p:spPr>
          <a:xfrm>
            <a:off x="685800" y="378281"/>
            <a:ext cx="1600200" cy="215444"/>
          </a:xfrm>
        </p:spPr>
        <p:txBody>
          <a:bodyPr/>
          <a:lstStyle/>
          <a:p>
            <a:r>
              <a:rPr lang="en-US" altLang="en-US"/>
              <a:t>May 2022</a:t>
            </a:r>
          </a:p>
        </p:txBody>
      </p:sp>
      <p:sp>
        <p:nvSpPr>
          <p:cNvPr id="7" name="Footer Placeholder 2">
            <a:extLst>
              <a:ext uri="{FF2B5EF4-FFF2-40B4-BE49-F238E27FC236}">
                <a16:creationId xmlns:a16="http://schemas.microsoft.com/office/drawing/2014/main" id="{C23BFEE4-7EB9-4A7C-BAE3-D59723A4A774}"/>
              </a:ext>
            </a:extLst>
          </p:cNvPr>
          <p:cNvSpPr>
            <a:spLocks noGrp="1"/>
          </p:cNvSpPr>
          <p:nvPr>
            <p:ph type="ftr" sz="quarter" idx="3"/>
          </p:nvPr>
        </p:nvSpPr>
        <p:spPr>
          <a:xfrm>
            <a:off x="5004048" y="6475413"/>
            <a:ext cx="3606552" cy="184666"/>
          </a:xfrm>
        </p:spPr>
        <p:txBody>
          <a:bodyPr/>
          <a:lstStyle/>
          <a:p>
            <a:r>
              <a:rPr lang="en-US" altLang="en-US"/>
              <a:t>Carlos Aldana (Meta), et al.</a:t>
            </a:r>
          </a:p>
        </p:txBody>
      </p:sp>
    </p:spTree>
    <p:extLst>
      <p:ext uri="{BB962C8B-B14F-4D97-AF65-F5344CB8AC3E}">
        <p14:creationId xmlns:p14="http://schemas.microsoft.com/office/powerpoint/2010/main" val="2622766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Consensus among Co-authors (II)</a:t>
            </a:r>
          </a:p>
        </p:txBody>
      </p:sp>
      <p:sp>
        <p:nvSpPr>
          <p:cNvPr id="4099" name="Rectangle 3"/>
          <p:cNvSpPr>
            <a:spLocks noGrp="1" noChangeArrowheads="1"/>
          </p:cNvSpPr>
          <p:nvPr>
            <p:ph type="body" idx="1"/>
          </p:nvPr>
        </p:nvSpPr>
        <p:spPr>
          <a:xfrm>
            <a:off x="685800" y="1752237"/>
            <a:ext cx="7924800" cy="4343400"/>
          </a:xfrm>
          <a:ln/>
        </p:spPr>
        <p:txBody>
          <a:bodyPr/>
          <a:lstStyle/>
          <a:p>
            <a:pPr marL="342900" lvl="0" indent="-342900">
              <a:buSzPts val="1000"/>
              <a:buFont typeface="Symbol" panose="05050102010706020507" pitchFamily="18" charset="2"/>
              <a:buChar char=""/>
              <a:tabLst>
                <a:tab pos="457200" algn="l"/>
              </a:tabLst>
            </a:pPr>
            <a:r>
              <a:rPr lang="en-US" sz="1200">
                <a:effectLst/>
                <a:latin typeface="Arial" panose="020B0604020202020204" pitchFamily="34" charset="0"/>
                <a:ea typeface="Times New Roman" panose="02020603050405020304" pitchFamily="18" charset="0"/>
              </a:rPr>
              <a:t>We agree that new data rates shall apply to both PHR and PSDU</a:t>
            </a:r>
            <a:endParaRPr lang="en-US" sz="1200">
              <a:effectLs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200">
                <a:effectLst/>
                <a:latin typeface="Arial" panose="020B0604020202020204" pitchFamily="34" charset="0"/>
                <a:ea typeface="DengXian" panose="02010600030101010101" pitchFamily="2" charset="-122"/>
              </a:rPr>
              <a:t>Changes to the PHR format are under consideration to accommodate the new PHY rate(s) and/or advanced coding schemes</a:t>
            </a:r>
            <a:endParaRPr lang="en-US" sz="1200">
              <a:effectLst/>
              <a:latin typeface="Calibri" panose="020F0502020204030204" pitchFamily="34" charset="0"/>
              <a:ea typeface="DengXian" panose="02010600030101010101" pitchFamily="2" charset="-122"/>
            </a:endParaRPr>
          </a:p>
          <a:p>
            <a:pPr marL="342900" lvl="0" indent="-342900">
              <a:buSzPts val="1000"/>
              <a:buFont typeface="Symbol" panose="05050102010706020507" pitchFamily="18" charset="2"/>
              <a:buChar char=""/>
              <a:tabLst>
                <a:tab pos="457200" algn="l"/>
              </a:tabLst>
            </a:pPr>
            <a:r>
              <a:rPr lang="en-US" sz="1200">
                <a:effectLst/>
                <a:latin typeface="Arial" panose="020B0604020202020204" pitchFamily="34" charset="0"/>
                <a:ea typeface="Times New Roman" panose="02020603050405020304" pitchFamily="18" charset="0"/>
              </a:rPr>
              <a:t>We agree to include a single optional advanced coding scheme</a:t>
            </a:r>
            <a:endParaRPr lang="en-US" sz="1200">
              <a:effectLs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200">
                <a:effectLst/>
                <a:latin typeface="Arial" panose="020B0604020202020204" pitchFamily="34" charset="0"/>
                <a:ea typeface="Times New Roman" panose="02020603050405020304" pitchFamily="18" charset="0"/>
              </a:rPr>
              <a:t>The advanced coding scheme shall have nominal coding rate 1/2</a:t>
            </a:r>
            <a:endParaRPr lang="en-US" sz="1200">
              <a:effectLst/>
              <a:latin typeface="Calibri" panose="020F0502020204030204" pitchFamily="34" charset="0"/>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200">
                <a:effectLst/>
                <a:latin typeface="Arial" panose="020B0604020202020204" pitchFamily="34" charset="0"/>
                <a:ea typeface="Times New Roman" panose="02020603050405020304" pitchFamily="18" charset="0"/>
              </a:rPr>
              <a:t>Due to the PHR being very short, in this scheme the PHR (assumed similar in length to the 15.4z HPRF PHR) shall be encoded using K=7 convolutional coding, resulting in the desired combination of “stronger PHR than PSDU” due to PHR CC tail bits</a:t>
            </a:r>
            <a:endParaRPr lang="en-US" sz="1200">
              <a:effectLst/>
              <a:latin typeface="Calibri" panose="020F0502020204030204" pitchFamily="34" charset="0"/>
              <a:ea typeface="DengXian" panose="02010600030101010101" pitchFamily="2" charset="-122"/>
            </a:endParaRPr>
          </a:p>
          <a:p>
            <a:pPr marL="742950" lvl="1" indent="-285750">
              <a:buSzPts val="1000"/>
              <a:buFont typeface="Symbol" panose="05050102010706020507" pitchFamily="18" charset="2"/>
              <a:buChar char=""/>
              <a:tabLst>
                <a:tab pos="914400" algn="l"/>
              </a:tabLst>
            </a:pPr>
            <a:r>
              <a:rPr lang="en-US" sz="1200">
                <a:effectLst/>
                <a:latin typeface="Arial" panose="020B0604020202020204" pitchFamily="34" charset="0"/>
                <a:ea typeface="Times New Roman" panose="02020603050405020304" pitchFamily="18" charset="0"/>
              </a:rPr>
              <a:t>Primary candidate is the 802.11n LDPC code with block lengths {648,1296,1944}</a:t>
            </a:r>
            <a:endParaRPr lang="en-US" sz="1200">
              <a:effectLst/>
              <a:latin typeface="Calibri" panose="020F0502020204030204" pitchFamily="34" charset="0"/>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200">
                <a:effectLst/>
                <a:latin typeface="Arial" panose="020B0604020202020204" pitchFamily="34" charset="0"/>
                <a:ea typeface="Times New Roman" panose="02020603050405020304" pitchFamily="18" charset="0"/>
              </a:rPr>
              <a:t>This scheme is well-known, field-tested, and supported by available implementations of known implementation loss, complexity, energy consumption, and latency</a:t>
            </a:r>
            <a:endParaRPr lang="en-US" sz="1200">
              <a:effectLst/>
              <a:latin typeface="Calibri" panose="020F0502020204030204" pitchFamily="34" charset="0"/>
              <a:ea typeface="DengXian" panose="02010600030101010101" pitchFamily="2" charset="-122"/>
            </a:endParaRPr>
          </a:p>
          <a:p>
            <a:pPr marL="1143000" lvl="2" indent="-228600">
              <a:buSzPts val="1000"/>
              <a:buFont typeface="Symbol" panose="05050102010706020507" pitchFamily="18" charset="2"/>
              <a:buChar char=""/>
              <a:tabLst>
                <a:tab pos="1371600" algn="l"/>
              </a:tabLst>
            </a:pPr>
            <a:r>
              <a:rPr lang="en-US" sz="1200">
                <a:effectLst/>
                <a:latin typeface="Arial" panose="020B0604020202020204" pitchFamily="34" charset="0"/>
                <a:ea typeface="Times New Roman" panose="02020603050405020304" pitchFamily="18" charset="0"/>
              </a:rPr>
              <a:t>Alternative schemes shall be evaluated for packet lengths of {30,100,1500} bytes at 1% PER, and may be disqualified if (worst-case) coding efficiency (also at any specific packet lengths other than the ones previously listed), implementation complexity, energy consumption, or latency are significantly worse than the 802.11n LDPC code</a:t>
            </a:r>
            <a:endParaRPr lang="en-US" sz="1200">
              <a:effectLst/>
              <a:latin typeface="Calibri" panose="020F0502020204030204" pitchFamily="34" charset="0"/>
              <a:ea typeface="DengXian" panose="02010600030101010101" pitchFamily="2" charset="-122"/>
            </a:endParaRPr>
          </a:p>
          <a:p>
            <a:pPr marL="342900" lvl="0" indent="-342900">
              <a:buSzPts val="1000"/>
              <a:buFont typeface="Symbol" panose="05050102010706020507" pitchFamily="18" charset="2"/>
              <a:buChar char=""/>
              <a:tabLst>
                <a:tab pos="457200" algn="l"/>
              </a:tabLst>
            </a:pPr>
            <a:r>
              <a:rPr lang="en-US" sz="1200">
                <a:solidFill>
                  <a:srgbClr val="000000"/>
                </a:solidFill>
                <a:effectLst/>
                <a:latin typeface="Arial" panose="020B0604020202020204" pitchFamily="34" charset="0"/>
                <a:ea typeface="Times New Roman" panose="02020603050405020304" pitchFamily="18" charset="0"/>
              </a:rPr>
              <a:t>We agree that a convincing case can be made in support of inclusion of additional preamble schemes in the 15.4ab amendment</a:t>
            </a:r>
            <a:endParaRPr lang="en-US" sz="1200">
              <a:effectLst/>
              <a:latin typeface="Calibri" panose="020F0502020204030204" pitchFamily="34" charset="0"/>
              <a:ea typeface="DengXian" panose="02010600030101010101" pitchFamily="2" charset="-122"/>
            </a:endParaRPr>
          </a:p>
          <a:p>
            <a:pPr marL="742950" lvl="1" indent="-285750">
              <a:spcAft>
                <a:spcPts val="1200"/>
              </a:spcAft>
              <a:buSzPts val="1000"/>
              <a:buFont typeface="Symbol" panose="05050102010706020507" pitchFamily="18" charset="2"/>
              <a:buChar char=""/>
              <a:tabLst>
                <a:tab pos="914400" algn="l"/>
              </a:tabLst>
            </a:pPr>
            <a:r>
              <a:rPr lang="en-US" sz="1200">
                <a:solidFill>
                  <a:srgbClr val="000000"/>
                </a:solidFill>
                <a:effectLst/>
                <a:latin typeface="Arial" panose="020B0604020202020204" pitchFamily="34" charset="0"/>
                <a:ea typeface="Times New Roman" panose="02020603050405020304" pitchFamily="18" charset="0"/>
              </a:rPr>
              <a:t>Detailed schemes to be agreed, pending outcome of further study</a:t>
            </a:r>
            <a:endParaRPr lang="en-US" sz="1200">
              <a:effectLst/>
              <a:latin typeface="Calibri" panose="020F0502020204030204" pitchFamily="34" charset="0"/>
              <a:ea typeface="DengXian" panose="02010600030101010101" pitchFamily="2" charset="-122"/>
            </a:endParaRPr>
          </a:p>
        </p:txBody>
      </p:sp>
      <p:sp>
        <p:nvSpPr>
          <p:cNvPr id="9" name="Date Placeholder 1">
            <a:extLst>
              <a:ext uri="{FF2B5EF4-FFF2-40B4-BE49-F238E27FC236}">
                <a16:creationId xmlns:a16="http://schemas.microsoft.com/office/drawing/2014/main" id="{C4F89411-16DF-4C7A-AB0E-C72FC80AF9F6}"/>
              </a:ext>
            </a:extLst>
          </p:cNvPr>
          <p:cNvSpPr>
            <a:spLocks noGrp="1"/>
          </p:cNvSpPr>
          <p:nvPr>
            <p:ph type="dt" sz="half" idx="2"/>
          </p:nvPr>
        </p:nvSpPr>
        <p:spPr>
          <a:xfrm>
            <a:off x="685800" y="378281"/>
            <a:ext cx="1600200" cy="215444"/>
          </a:xfrm>
        </p:spPr>
        <p:txBody>
          <a:bodyPr/>
          <a:lstStyle/>
          <a:p>
            <a:r>
              <a:rPr lang="en-US" altLang="en-US"/>
              <a:t>May 2022</a:t>
            </a:r>
          </a:p>
        </p:txBody>
      </p:sp>
      <p:sp>
        <p:nvSpPr>
          <p:cNvPr id="7" name="Footer Placeholder 2">
            <a:extLst>
              <a:ext uri="{FF2B5EF4-FFF2-40B4-BE49-F238E27FC236}">
                <a16:creationId xmlns:a16="http://schemas.microsoft.com/office/drawing/2014/main" id="{D1A28684-0643-41BD-B0CE-48DF96EFFE0B}"/>
              </a:ext>
            </a:extLst>
          </p:cNvPr>
          <p:cNvSpPr>
            <a:spLocks noGrp="1"/>
          </p:cNvSpPr>
          <p:nvPr>
            <p:ph type="ftr" sz="quarter" idx="3"/>
          </p:nvPr>
        </p:nvSpPr>
        <p:spPr>
          <a:xfrm>
            <a:off x="5004048" y="6475413"/>
            <a:ext cx="3606552" cy="184666"/>
          </a:xfrm>
        </p:spPr>
        <p:txBody>
          <a:bodyPr/>
          <a:lstStyle/>
          <a:p>
            <a:r>
              <a:rPr lang="en-US" altLang="en-US"/>
              <a:t>Carlos Aldana (Meta), et al.</a:t>
            </a:r>
          </a:p>
        </p:txBody>
      </p:sp>
    </p:spTree>
    <p:extLst>
      <p:ext uri="{BB962C8B-B14F-4D97-AF65-F5344CB8AC3E}">
        <p14:creationId xmlns:p14="http://schemas.microsoft.com/office/powerpoint/2010/main" val="3651847456"/>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948</Words>
  <Application>Microsoft Office PowerPoint</Application>
  <PresentationFormat>On-screen Show (4:3)</PresentationFormat>
  <Paragraphs>75</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Times New Roman</vt:lpstr>
      <vt:lpstr>IEEE-P802_15</vt:lpstr>
      <vt:lpstr>PowerPoint Presentation</vt:lpstr>
      <vt:lpstr>PowerPoint Presentation</vt:lpstr>
      <vt:lpstr>High Data Rates and Coding  </vt:lpstr>
      <vt:lpstr>Consensus among Co-authors (I)</vt:lpstr>
      <vt:lpstr>Consensus among Co-authors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2022-05-11T20:14:01Z</dcterms:created>
  <dcterms:modified xsi:type="dcterms:W3CDTF">2022-05-11T20:14:05Z</dcterms:modified>
</cp:coreProperties>
</file>