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7"/>
  </p:notesMasterIdLst>
  <p:handoutMasterIdLst>
    <p:handoutMasterId r:id="rId8"/>
  </p:handoutMasterIdLst>
  <p:sldIdLst>
    <p:sldId id="259" r:id="rId2"/>
    <p:sldId id="258" r:id="rId3"/>
    <p:sldId id="285" r:id="rId4"/>
    <p:sldId id="286" r:id="rId5"/>
    <p:sldId id="279" r:id="rId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59595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37" autoAdjust="0"/>
    <p:restoredTop sz="94660"/>
  </p:normalViewPr>
  <p:slideViewPr>
    <p:cSldViewPr>
      <p:cViewPr varScale="1">
        <p:scale>
          <a:sx n="85" d="100"/>
          <a:sy n="85" d="100"/>
        </p:scale>
        <p:origin x="780"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CCBA9A43-F75F-447A-8B31-62323A831A83}"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39521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54B88C7-B19C-4B0E-BE72-ED637AA66BF1}"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15125508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4</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0538663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5</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2320611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4EF2733A-7873-4D87-9B81-5F5F3E4A4D35}" type="slidenum">
              <a:rPr lang="en-US" altLang="en-US"/>
              <a:pPr/>
              <a:t>‹#›</a:t>
            </a:fld>
            <a:endParaRPr lang="en-US" altLang="en-US"/>
          </a:p>
        </p:txBody>
      </p:sp>
      <p:sp>
        <p:nvSpPr>
          <p:cNvPr id="7" name="Rectangle 4">
            <a:extLst>
              <a:ext uri="{FF2B5EF4-FFF2-40B4-BE49-F238E27FC236}">
                <a16:creationId xmlns:a16="http://schemas.microsoft.com/office/drawing/2014/main" id="{244E6AE3-1B03-4C37-9C43-7E6640712393}"/>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March 2022</a:t>
            </a:r>
          </a:p>
        </p:txBody>
      </p:sp>
      <p:sp>
        <p:nvSpPr>
          <p:cNvPr id="8" name="Rectangle 5">
            <a:extLst>
              <a:ext uri="{FF2B5EF4-FFF2-40B4-BE49-F238E27FC236}">
                <a16:creationId xmlns:a16="http://schemas.microsoft.com/office/drawing/2014/main" id="{452806DD-3FD2-4DC8-9F94-44DD44FB5A2E}"/>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Wisland (Novelda), Leong (NXP), et al.</a:t>
            </a:r>
          </a:p>
        </p:txBody>
      </p:sp>
    </p:spTree>
    <p:extLst>
      <p:ext uri="{BB962C8B-B14F-4D97-AF65-F5344CB8AC3E}">
        <p14:creationId xmlns:p14="http://schemas.microsoft.com/office/powerpoint/2010/main" val="167032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FF325E13-D3B1-41EE-AB0C-BDEADE89260B}" type="slidenum">
              <a:rPr lang="en-US" altLang="en-US"/>
              <a:pPr/>
              <a:t>‹#›</a:t>
            </a:fld>
            <a:endParaRPr lang="en-US" altLang="en-US"/>
          </a:p>
        </p:txBody>
      </p:sp>
      <p:sp>
        <p:nvSpPr>
          <p:cNvPr id="8" name="Rectangle 4">
            <a:extLst>
              <a:ext uri="{FF2B5EF4-FFF2-40B4-BE49-F238E27FC236}">
                <a16:creationId xmlns:a16="http://schemas.microsoft.com/office/drawing/2014/main" id="{B0538709-4FFC-48BC-B4C1-4635CFC485FF}"/>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March 2022</a:t>
            </a:r>
          </a:p>
        </p:txBody>
      </p:sp>
      <p:sp>
        <p:nvSpPr>
          <p:cNvPr id="9" name="Rectangle 5">
            <a:extLst>
              <a:ext uri="{FF2B5EF4-FFF2-40B4-BE49-F238E27FC236}">
                <a16:creationId xmlns:a16="http://schemas.microsoft.com/office/drawing/2014/main" id="{8E8C1E2C-3035-4740-8300-68C2C52B19E6}"/>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Wisland (Novelda), Leong (NXP), et al.</a:t>
            </a:r>
          </a:p>
        </p:txBody>
      </p:sp>
    </p:spTree>
    <p:extLst>
      <p:ext uri="{BB962C8B-B14F-4D97-AF65-F5344CB8AC3E}">
        <p14:creationId xmlns:p14="http://schemas.microsoft.com/office/powerpoint/2010/main" val="3878288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77248A51-4F7C-4153-9699-F6BF9FC30F5C}" type="slidenum">
              <a:rPr lang="en-US" altLang="en-US"/>
              <a:pPr/>
              <a:t>‹#›</a:t>
            </a:fld>
            <a:endParaRPr lang="en-US" altLang="en-US"/>
          </a:p>
        </p:txBody>
      </p:sp>
      <p:sp>
        <p:nvSpPr>
          <p:cNvPr id="8" name="Rectangle 4">
            <a:extLst>
              <a:ext uri="{FF2B5EF4-FFF2-40B4-BE49-F238E27FC236}">
                <a16:creationId xmlns:a16="http://schemas.microsoft.com/office/drawing/2014/main" id="{03B1A7FA-2BD1-409C-845E-A4A0B42094C9}"/>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March 2022</a:t>
            </a:r>
          </a:p>
        </p:txBody>
      </p:sp>
      <p:sp>
        <p:nvSpPr>
          <p:cNvPr id="9" name="Rectangle 5">
            <a:extLst>
              <a:ext uri="{FF2B5EF4-FFF2-40B4-BE49-F238E27FC236}">
                <a16:creationId xmlns:a16="http://schemas.microsoft.com/office/drawing/2014/main" id="{127FFFFC-72DD-4392-95BA-388A5F69C5B7}"/>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Wisland (Novelda), Leong (NXP), et al.</a:t>
            </a:r>
          </a:p>
        </p:txBody>
      </p:sp>
    </p:spTree>
    <p:extLst>
      <p:ext uri="{BB962C8B-B14F-4D97-AF65-F5344CB8AC3E}">
        <p14:creationId xmlns:p14="http://schemas.microsoft.com/office/powerpoint/2010/main" val="2761932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7FFA85FD-E192-4C2D-9860-28C59D48001D}" type="slidenum">
              <a:rPr lang="en-US" altLang="en-US"/>
              <a:pPr/>
              <a:t>‹#›</a:t>
            </a:fld>
            <a:endParaRPr lang="en-US" altLang="en-US"/>
          </a:p>
        </p:txBody>
      </p:sp>
      <p:sp>
        <p:nvSpPr>
          <p:cNvPr id="7" name="Rectangle 4">
            <a:extLst>
              <a:ext uri="{FF2B5EF4-FFF2-40B4-BE49-F238E27FC236}">
                <a16:creationId xmlns:a16="http://schemas.microsoft.com/office/drawing/2014/main" id="{6C59363F-AED4-46DA-9E07-4CCE80BB56D9}"/>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March 2022</a:t>
            </a:r>
          </a:p>
        </p:txBody>
      </p:sp>
      <p:sp>
        <p:nvSpPr>
          <p:cNvPr id="8" name="Rectangle 5">
            <a:extLst>
              <a:ext uri="{FF2B5EF4-FFF2-40B4-BE49-F238E27FC236}">
                <a16:creationId xmlns:a16="http://schemas.microsoft.com/office/drawing/2014/main" id="{ED1CB285-D004-46AD-8A05-108717C32571}"/>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Wisland (Novelda), Leong (NXP), et al.</a:t>
            </a:r>
          </a:p>
        </p:txBody>
      </p:sp>
    </p:spTree>
    <p:extLst>
      <p:ext uri="{BB962C8B-B14F-4D97-AF65-F5344CB8AC3E}">
        <p14:creationId xmlns:p14="http://schemas.microsoft.com/office/powerpoint/2010/main" val="2946041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8076CA46-368E-45B2-88E4-FE21628E599F}" type="slidenum">
              <a:rPr lang="en-US" altLang="en-US"/>
              <a:pPr/>
              <a:t>‹#›</a:t>
            </a:fld>
            <a:endParaRPr lang="en-US" altLang="en-US"/>
          </a:p>
        </p:txBody>
      </p:sp>
      <p:sp>
        <p:nvSpPr>
          <p:cNvPr id="7" name="Rectangle 4">
            <a:extLst>
              <a:ext uri="{FF2B5EF4-FFF2-40B4-BE49-F238E27FC236}">
                <a16:creationId xmlns:a16="http://schemas.microsoft.com/office/drawing/2014/main" id="{FD9D39A0-9331-45F4-AD9D-4FB457A3C035}"/>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March 2022</a:t>
            </a:r>
          </a:p>
        </p:txBody>
      </p:sp>
      <p:sp>
        <p:nvSpPr>
          <p:cNvPr id="8" name="Rectangle 5">
            <a:extLst>
              <a:ext uri="{FF2B5EF4-FFF2-40B4-BE49-F238E27FC236}">
                <a16:creationId xmlns:a16="http://schemas.microsoft.com/office/drawing/2014/main" id="{1B7B6464-F6BA-408B-B776-8B24EB84098F}"/>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Wisland (Novelda), Leong (NXP), et al.</a:t>
            </a:r>
          </a:p>
        </p:txBody>
      </p:sp>
    </p:spTree>
    <p:extLst>
      <p:ext uri="{BB962C8B-B14F-4D97-AF65-F5344CB8AC3E}">
        <p14:creationId xmlns:p14="http://schemas.microsoft.com/office/powerpoint/2010/main" val="2304886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BFE76D7C-B58F-4F71-803D-2003B07B78A2}" type="slidenum">
              <a:rPr lang="en-US" altLang="en-US"/>
              <a:pPr/>
              <a:t>‹#›</a:t>
            </a:fld>
            <a:endParaRPr lang="en-US" altLang="en-US"/>
          </a:p>
        </p:txBody>
      </p:sp>
      <p:sp>
        <p:nvSpPr>
          <p:cNvPr id="8" name="Rectangle 4">
            <a:extLst>
              <a:ext uri="{FF2B5EF4-FFF2-40B4-BE49-F238E27FC236}">
                <a16:creationId xmlns:a16="http://schemas.microsoft.com/office/drawing/2014/main" id="{CF9CA967-0A85-4351-BE67-0CA4F2D45323}"/>
              </a:ext>
            </a:extLst>
          </p:cNvPr>
          <p:cNvSpPr>
            <a:spLocks noGrp="1" noChangeArrowheads="1"/>
          </p:cNvSpPr>
          <p:nvPr>
            <p:ph type="dt" sz="half" idx="13"/>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March 2022</a:t>
            </a:r>
          </a:p>
        </p:txBody>
      </p:sp>
      <p:sp>
        <p:nvSpPr>
          <p:cNvPr id="9" name="Rectangle 5">
            <a:extLst>
              <a:ext uri="{FF2B5EF4-FFF2-40B4-BE49-F238E27FC236}">
                <a16:creationId xmlns:a16="http://schemas.microsoft.com/office/drawing/2014/main" id="{44C63391-1F63-4437-B768-58721770B4F0}"/>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Wisland (Novelda), Leong (NXP), et al.</a:t>
            </a:r>
          </a:p>
        </p:txBody>
      </p:sp>
    </p:spTree>
    <p:extLst>
      <p:ext uri="{BB962C8B-B14F-4D97-AF65-F5344CB8AC3E}">
        <p14:creationId xmlns:p14="http://schemas.microsoft.com/office/powerpoint/2010/main" val="2720647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lvl1pPr>
              <a:defRPr/>
            </a:lvl1pPr>
          </a:lstStyle>
          <a:p>
            <a:r>
              <a:rPr lang="en-US" altLang="en-US"/>
              <a:t>Slide </a:t>
            </a:r>
            <a:fld id="{3681BF77-6EB1-47C7-B002-47253239B1AA}" type="slidenum">
              <a:rPr lang="en-US" altLang="en-US"/>
              <a:pPr/>
              <a:t>‹#›</a:t>
            </a:fld>
            <a:endParaRPr lang="en-US" altLang="en-US"/>
          </a:p>
        </p:txBody>
      </p:sp>
      <p:sp>
        <p:nvSpPr>
          <p:cNvPr id="10" name="Rectangle 4">
            <a:extLst>
              <a:ext uri="{FF2B5EF4-FFF2-40B4-BE49-F238E27FC236}">
                <a16:creationId xmlns:a16="http://schemas.microsoft.com/office/drawing/2014/main" id="{D0271787-73D3-4C1B-BDDE-1A94B2366A97}"/>
              </a:ext>
            </a:extLst>
          </p:cNvPr>
          <p:cNvSpPr>
            <a:spLocks noGrp="1" noChangeArrowheads="1"/>
          </p:cNvSpPr>
          <p:nvPr>
            <p:ph type="dt" sz="half" idx="13"/>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March 2022</a:t>
            </a:r>
          </a:p>
        </p:txBody>
      </p:sp>
      <p:sp>
        <p:nvSpPr>
          <p:cNvPr id="11" name="Rectangle 5">
            <a:extLst>
              <a:ext uri="{FF2B5EF4-FFF2-40B4-BE49-F238E27FC236}">
                <a16:creationId xmlns:a16="http://schemas.microsoft.com/office/drawing/2014/main" id="{C53AC9BC-C5A5-4B8C-B39B-A7533ECD2E22}"/>
              </a:ext>
            </a:extLst>
          </p:cNvPr>
          <p:cNvSpPr>
            <a:spLocks noGrp="1" noChangeArrowheads="1"/>
          </p:cNvSpPr>
          <p:nvPr>
            <p:ph type="ftr" sz="quarter" idx="14"/>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Wisland (Novelda), Leong (NXP), et al.</a:t>
            </a:r>
          </a:p>
        </p:txBody>
      </p:sp>
    </p:spTree>
    <p:extLst>
      <p:ext uri="{BB962C8B-B14F-4D97-AF65-F5344CB8AC3E}">
        <p14:creationId xmlns:p14="http://schemas.microsoft.com/office/powerpoint/2010/main" val="1499847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lvl1pPr>
              <a:defRPr/>
            </a:lvl1pPr>
          </a:lstStyle>
          <a:p>
            <a:r>
              <a:rPr lang="en-US" altLang="en-US"/>
              <a:t>Slide </a:t>
            </a:r>
            <a:fld id="{CA3A8BFF-9C7C-44C4-9364-A9BB01D83082}" type="slidenum">
              <a:rPr lang="en-US" altLang="en-US"/>
              <a:pPr/>
              <a:t>‹#›</a:t>
            </a:fld>
            <a:endParaRPr lang="en-US" altLang="en-US"/>
          </a:p>
        </p:txBody>
      </p:sp>
      <p:sp>
        <p:nvSpPr>
          <p:cNvPr id="7" name="Rectangle 4">
            <a:extLst>
              <a:ext uri="{FF2B5EF4-FFF2-40B4-BE49-F238E27FC236}">
                <a16:creationId xmlns:a16="http://schemas.microsoft.com/office/drawing/2014/main" id="{D1BF44BE-DB26-4F3D-9863-00F3A55F943A}"/>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March 2022</a:t>
            </a:r>
          </a:p>
        </p:txBody>
      </p:sp>
      <p:sp>
        <p:nvSpPr>
          <p:cNvPr id="8" name="Rectangle 5">
            <a:extLst>
              <a:ext uri="{FF2B5EF4-FFF2-40B4-BE49-F238E27FC236}">
                <a16:creationId xmlns:a16="http://schemas.microsoft.com/office/drawing/2014/main" id="{2109E842-BC62-437B-B5E3-824D7D143F71}"/>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Wisland (Novelda), Leong (NXP), et al.</a:t>
            </a:r>
          </a:p>
        </p:txBody>
      </p:sp>
    </p:spTree>
    <p:extLst>
      <p:ext uri="{BB962C8B-B14F-4D97-AF65-F5344CB8AC3E}">
        <p14:creationId xmlns:p14="http://schemas.microsoft.com/office/powerpoint/2010/main" val="3187360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a:lvl1pPr>
          </a:lstStyle>
          <a:p>
            <a:r>
              <a:rPr lang="en-US" altLang="en-US"/>
              <a:t>Slide </a:t>
            </a:r>
            <a:fld id="{77849D27-6DDF-4CEA-A842-3715DABEA1B1}" type="slidenum">
              <a:rPr lang="en-US" altLang="en-US"/>
              <a:pPr/>
              <a:t>‹#›</a:t>
            </a:fld>
            <a:endParaRPr lang="en-US" altLang="en-US"/>
          </a:p>
        </p:txBody>
      </p:sp>
      <p:sp>
        <p:nvSpPr>
          <p:cNvPr id="6" name="Rectangle 4">
            <a:extLst>
              <a:ext uri="{FF2B5EF4-FFF2-40B4-BE49-F238E27FC236}">
                <a16:creationId xmlns:a16="http://schemas.microsoft.com/office/drawing/2014/main" id="{858211E2-FBD6-46D0-9D5A-28EA5F56C43D}"/>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March 2022</a:t>
            </a:r>
          </a:p>
        </p:txBody>
      </p:sp>
      <p:sp>
        <p:nvSpPr>
          <p:cNvPr id="7" name="Rectangle 5">
            <a:extLst>
              <a:ext uri="{FF2B5EF4-FFF2-40B4-BE49-F238E27FC236}">
                <a16:creationId xmlns:a16="http://schemas.microsoft.com/office/drawing/2014/main" id="{2E923DF9-5E04-49AB-BC2C-D71C977EC546}"/>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Wisland (Novelda), Leong (NXP), et al.</a:t>
            </a:r>
          </a:p>
        </p:txBody>
      </p:sp>
    </p:spTree>
    <p:extLst>
      <p:ext uri="{BB962C8B-B14F-4D97-AF65-F5344CB8AC3E}">
        <p14:creationId xmlns:p14="http://schemas.microsoft.com/office/powerpoint/2010/main" val="1348621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E334093B-6B9D-4C48-B075-5513B2B936EC}" type="slidenum">
              <a:rPr lang="en-US" altLang="en-US"/>
              <a:pPr/>
              <a:t>‹#›</a:t>
            </a:fld>
            <a:endParaRPr lang="en-US" altLang="en-US"/>
          </a:p>
        </p:txBody>
      </p:sp>
      <p:sp>
        <p:nvSpPr>
          <p:cNvPr id="9" name="Rectangle 4">
            <a:extLst>
              <a:ext uri="{FF2B5EF4-FFF2-40B4-BE49-F238E27FC236}">
                <a16:creationId xmlns:a16="http://schemas.microsoft.com/office/drawing/2014/main" id="{F7FE0A1B-5BAF-4D4D-B721-14021B958109}"/>
              </a:ext>
            </a:extLst>
          </p:cNvPr>
          <p:cNvSpPr>
            <a:spLocks noGrp="1" noChangeArrowheads="1"/>
          </p:cNvSpPr>
          <p:nvPr>
            <p:ph type="dt" sz="half" idx="13"/>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March 2022</a:t>
            </a:r>
          </a:p>
        </p:txBody>
      </p:sp>
      <p:sp>
        <p:nvSpPr>
          <p:cNvPr id="10" name="Rectangle 5">
            <a:extLst>
              <a:ext uri="{FF2B5EF4-FFF2-40B4-BE49-F238E27FC236}">
                <a16:creationId xmlns:a16="http://schemas.microsoft.com/office/drawing/2014/main" id="{6CE1327E-A107-4989-B34D-C2DBC71BDCB6}"/>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Wisland (Novelda), Leong (NXP), et al.</a:t>
            </a:r>
          </a:p>
        </p:txBody>
      </p:sp>
    </p:spTree>
    <p:extLst>
      <p:ext uri="{BB962C8B-B14F-4D97-AF65-F5344CB8AC3E}">
        <p14:creationId xmlns:p14="http://schemas.microsoft.com/office/powerpoint/2010/main" val="1329531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B8FF09C1-D547-44F6-8A3A-D3BD0F4915B0}" type="slidenum">
              <a:rPr lang="en-US" altLang="en-US"/>
              <a:pPr/>
              <a:t>‹#›</a:t>
            </a:fld>
            <a:endParaRPr lang="en-US" altLang="en-US"/>
          </a:p>
        </p:txBody>
      </p:sp>
      <p:sp>
        <p:nvSpPr>
          <p:cNvPr id="9" name="Rectangle 4">
            <a:extLst>
              <a:ext uri="{FF2B5EF4-FFF2-40B4-BE49-F238E27FC236}">
                <a16:creationId xmlns:a16="http://schemas.microsoft.com/office/drawing/2014/main" id="{372223FF-6FD3-4D6A-8BCD-29AE8E6B4A02}"/>
              </a:ext>
            </a:extLst>
          </p:cNvPr>
          <p:cNvSpPr>
            <a:spLocks noGrp="1" noChangeArrowheads="1"/>
          </p:cNvSpPr>
          <p:nvPr>
            <p:ph type="dt" sz="half" idx="13"/>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March 2022</a:t>
            </a:r>
          </a:p>
        </p:txBody>
      </p:sp>
      <p:sp>
        <p:nvSpPr>
          <p:cNvPr id="10" name="Rectangle 5">
            <a:extLst>
              <a:ext uri="{FF2B5EF4-FFF2-40B4-BE49-F238E27FC236}">
                <a16:creationId xmlns:a16="http://schemas.microsoft.com/office/drawing/2014/main" id="{211977F4-ED85-4688-B1D6-CE891664B968}"/>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Wisland (Novelda), Leong (NXP), et al.</a:t>
            </a:r>
          </a:p>
        </p:txBody>
      </p:sp>
    </p:spTree>
    <p:extLst>
      <p:ext uri="{BB962C8B-B14F-4D97-AF65-F5344CB8AC3E}">
        <p14:creationId xmlns:p14="http://schemas.microsoft.com/office/powerpoint/2010/main" val="378833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March 2022</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Wisland (Novelda), Leong (NXP), et al.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3A0C1D6-706E-4838-95A6-0943C43B1ADD}" type="slidenum">
              <a:rPr lang="en-US" altLang="en-US"/>
              <a:pPr/>
              <a:t>‹#›</a:t>
            </a:fld>
            <a:endParaRPr lang="en-US" altLang="en-US"/>
          </a:p>
        </p:txBody>
      </p:sp>
      <p:sp>
        <p:nvSpPr>
          <p:cNvPr id="1031" name="Rectangle 7"/>
          <p:cNvSpPr>
            <a:spLocks noChangeArrowheads="1"/>
          </p:cNvSpPr>
          <p:nvPr/>
        </p:nvSpPr>
        <p:spPr bwMode="auto">
          <a:xfrm>
            <a:off x="3131840" y="394156"/>
            <a:ext cx="532636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a:t>doc.: &lt;</a:t>
            </a:r>
            <a:r>
              <a:rPr lang="en-US" sz="1400" b="1"/>
              <a:t>15-22-0274-00-04ab</a:t>
            </a:r>
            <a:r>
              <a:rPr lang="en-US" altLang="en-US" sz="1400" b="1"/>
              <a:t>&gt;</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2"/>
          </p:nvPr>
        </p:nvSpPr>
        <p:spPr>
          <a:xfrm>
            <a:off x="685800" y="378281"/>
            <a:ext cx="1600200" cy="215444"/>
          </a:xfrm>
        </p:spPr>
        <p:txBody>
          <a:bodyPr/>
          <a:lstStyle/>
          <a:p>
            <a:r>
              <a:rPr lang="en-US" altLang="en-US"/>
              <a:t>May 2022</a:t>
            </a:r>
          </a:p>
        </p:txBody>
      </p:sp>
      <p:sp>
        <p:nvSpPr>
          <p:cNvPr id="5" name="Footer Placeholder 2"/>
          <p:cNvSpPr>
            <a:spLocks noGrp="1"/>
          </p:cNvSpPr>
          <p:nvPr>
            <p:ph type="ftr" sz="quarter" idx="3"/>
          </p:nvPr>
        </p:nvSpPr>
        <p:spPr>
          <a:xfrm>
            <a:off x="5004048" y="6475413"/>
            <a:ext cx="3606552" cy="184666"/>
          </a:xfrm>
        </p:spPr>
        <p:txBody>
          <a:bodyPr/>
          <a:lstStyle/>
          <a:p>
            <a:r>
              <a:rPr lang="en-US" altLang="en-US"/>
              <a:t>Carlos Aldana (Meta), et al.</a:t>
            </a:r>
          </a:p>
        </p:txBody>
      </p:sp>
      <p:sp>
        <p:nvSpPr>
          <p:cNvPr id="6" name="Slide Number Placeholder 3"/>
          <p:cNvSpPr>
            <a:spLocks noGrp="1"/>
          </p:cNvSpPr>
          <p:nvPr>
            <p:ph type="sldNum" sz="quarter" idx="12"/>
          </p:nvPr>
        </p:nvSpPr>
        <p:spPr/>
        <p:txBody>
          <a:bodyPr/>
          <a:lstStyle/>
          <a:p>
            <a:r>
              <a:rPr lang="en-US" altLang="en-US"/>
              <a:t>Slide </a:t>
            </a:r>
            <a:fld id="{84A77D4C-72E3-4B0C-9D3D-3EEE1B4D1581}" type="slidenum">
              <a:rPr lang="en-US" altLang="en-US"/>
              <a:pPr/>
              <a:t>1</a:t>
            </a:fld>
            <a:endParaRPr lang="en-US" altLang="en-US"/>
          </a:p>
        </p:txBody>
      </p:sp>
      <p:sp>
        <p:nvSpPr>
          <p:cNvPr id="27651" name="Rectangle 3"/>
          <p:cNvSpPr>
            <a:spLocks noChangeArrowheads="1"/>
          </p:cNvSpPr>
          <p:nvPr/>
        </p:nvSpPr>
        <p:spPr bwMode="auto">
          <a:xfrm>
            <a:off x="152400" y="609600"/>
            <a:ext cx="874008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a:solidFill>
                  <a:schemeClr val="tx2"/>
                </a:solidFill>
                <a:effectLst>
                  <a:outerShdw blurRad="38100" dist="38100" dir="2700000" algn="tl">
                    <a:srgbClr val="C0C0C0"/>
                  </a:outerShdw>
                </a:effectLst>
              </a:rPr>
              <a:t>Project: IEEE P802.15 Working Group for Wireless Personal Area Networks (WPANs)</a:t>
            </a:r>
            <a:endParaRPr lang="en-US" altLang="en-US" sz="1600" b="1">
              <a:solidFill>
                <a:schemeClr val="tx2"/>
              </a:solidFill>
            </a:endParaRPr>
          </a:p>
          <a:p>
            <a:endParaRPr lang="en-US" altLang="en-US" sz="1600">
              <a:solidFill>
                <a:schemeClr val="tx2"/>
              </a:solidFill>
            </a:endParaRPr>
          </a:p>
          <a:p>
            <a:r>
              <a:rPr lang="en-US" altLang="en-US" sz="1600" b="1"/>
              <a:t>Submission Title:</a:t>
            </a:r>
            <a:r>
              <a:rPr lang="en-US" altLang="en-US" sz="1600"/>
              <a:t> [High Data Rates and Coding]	</a:t>
            </a:r>
          </a:p>
          <a:p>
            <a:r>
              <a:rPr lang="en-US" altLang="en-US" sz="1600" b="1"/>
              <a:t>Date Submitted: </a:t>
            </a:r>
            <a:r>
              <a:rPr lang="en-US" altLang="en-US" sz="1600"/>
              <a:t>[11 May, 2022]	</a:t>
            </a:r>
          </a:p>
          <a:p>
            <a:r>
              <a:rPr lang="en-US" altLang="en-US" sz="1600" b="1"/>
              <a:t>Source:</a:t>
            </a:r>
            <a:r>
              <a:rPr lang="en-US" altLang="en-US" sz="1600"/>
              <a:t> [Carlos Aldana, Chunyu Hu, Kangjin Yoon, Claudio da Silva (Meta), Billy Verso, Jarek Niewczas, Carl Murray, Michael McLaughlin (Qorvo), Frank Leong, Riku Pirhonen, Wolfgang Küchler, Abdul Wahid Abdul Kareem, Jianxuan Du (NXP Semiconductors)]</a:t>
            </a:r>
          </a:p>
          <a:p>
            <a:pPr>
              <a:spcBef>
                <a:spcPts val="600"/>
              </a:spcBef>
              <a:spcAft>
                <a:spcPts val="600"/>
              </a:spcAft>
            </a:pPr>
            <a:r>
              <a:rPr lang="en-US" altLang="en-US" sz="1600" b="1"/>
              <a:t>Re:</a:t>
            </a:r>
            <a:r>
              <a:rPr lang="en-US" altLang="en-US" sz="1600"/>
              <a:t> [Input to the Working Group]</a:t>
            </a:r>
            <a:endParaRPr lang="en-US" altLang="en-US"/>
          </a:p>
          <a:p>
            <a:pPr>
              <a:spcBef>
                <a:spcPts val="600"/>
              </a:spcBef>
              <a:spcAft>
                <a:spcPts val="600"/>
              </a:spcAft>
            </a:pPr>
            <a:r>
              <a:rPr lang="en-US" altLang="en-US" sz="1600" b="1"/>
              <a:t>Abstract:</a:t>
            </a:r>
            <a:r>
              <a:rPr lang="en-US" altLang="en-US" sz="1600"/>
              <a:t>	[Presentation, UWB in 802.15, high data rates, coding]</a:t>
            </a:r>
          </a:p>
          <a:p>
            <a:pPr>
              <a:spcBef>
                <a:spcPts val="600"/>
              </a:spcBef>
              <a:spcAft>
                <a:spcPts val="600"/>
              </a:spcAft>
            </a:pPr>
            <a:r>
              <a:rPr lang="en-US" altLang="en-US" sz="1600" b="1"/>
              <a:t>Purpose:</a:t>
            </a:r>
            <a:r>
              <a:rPr lang="en-US" altLang="en-US" sz="1600"/>
              <a:t>	[]</a:t>
            </a:r>
          </a:p>
          <a:p>
            <a:r>
              <a:rPr lang="en-US" altLang="en-US" sz="1600" b="1"/>
              <a:t>Notice:</a:t>
            </a:r>
            <a:r>
              <a:rPr lang="en-US" altLang="en-US" sz="160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a:t>Release:</a:t>
            </a:r>
            <a:r>
              <a:rPr lang="en-US" altLang="en-US" sz="1600"/>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CEC4BC45-39E3-4AF4-A985-1621094AE46F}" type="slidenum">
              <a:rPr lang="en-US" altLang="en-US"/>
              <a:pPr/>
              <a:t>2</a:t>
            </a:fld>
            <a:endParaRPr lang="en-US" altLang="en-US"/>
          </a:p>
        </p:txBody>
      </p:sp>
      <p:graphicFrame>
        <p:nvGraphicFramePr>
          <p:cNvPr id="7" name="Table 6">
            <a:extLst>
              <a:ext uri="{FF2B5EF4-FFF2-40B4-BE49-F238E27FC236}">
                <a16:creationId xmlns:a16="http://schemas.microsoft.com/office/drawing/2014/main" id="{12C07D4E-4F4C-4F23-899C-C95C037AF3C9}"/>
              </a:ext>
            </a:extLst>
          </p:cNvPr>
          <p:cNvGraphicFramePr>
            <a:graphicFrameLocks noGrp="1"/>
          </p:cNvGraphicFramePr>
          <p:nvPr>
            <p:extLst>
              <p:ext uri="{D42A27DB-BD31-4B8C-83A1-F6EECF244321}">
                <p14:modId xmlns:p14="http://schemas.microsoft.com/office/powerpoint/2010/main" val="4139497783"/>
              </p:ext>
            </p:extLst>
          </p:nvPr>
        </p:nvGraphicFramePr>
        <p:xfrm>
          <a:off x="685800" y="908720"/>
          <a:ext cx="7774632" cy="5258475"/>
        </p:xfrm>
        <a:graphic>
          <a:graphicData uri="http://schemas.openxmlformats.org/drawingml/2006/table">
            <a:tbl>
              <a:tblPr firstRow="1" bandRow="1">
                <a:tableStyleId>{5940675A-B579-460E-94D1-54222C63F5DA}</a:tableStyleId>
              </a:tblPr>
              <a:tblGrid>
                <a:gridCol w="4187492">
                  <a:extLst>
                    <a:ext uri="{9D8B030D-6E8A-4147-A177-3AD203B41FA5}">
                      <a16:colId xmlns:a16="http://schemas.microsoft.com/office/drawing/2014/main" val="1745747388"/>
                    </a:ext>
                  </a:extLst>
                </a:gridCol>
                <a:gridCol w="3587140">
                  <a:extLst>
                    <a:ext uri="{9D8B030D-6E8A-4147-A177-3AD203B41FA5}">
                      <a16:colId xmlns:a16="http://schemas.microsoft.com/office/drawing/2014/main" val="1336621721"/>
                    </a:ext>
                  </a:extLst>
                </a:gridCol>
              </a:tblGrid>
              <a:tr h="251274">
                <a:tc>
                  <a:txBody>
                    <a:bodyPr/>
                    <a:lstStyle/>
                    <a:p>
                      <a:pPr>
                        <a:lnSpc>
                          <a:spcPct val="107000"/>
                        </a:lnSpc>
                        <a:spcAft>
                          <a:spcPts val="800"/>
                        </a:spcAft>
                      </a:pPr>
                      <a:r>
                        <a:rPr lang="en-US" sz="1200">
                          <a:effectLst/>
                        </a:rPr>
                        <a:t>PAR Objective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rPr>
                        <a:t>Proposed Solution (how addressed)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16017004"/>
                  </a:ext>
                </a:extLst>
              </a:tr>
              <a:tr h="251274">
                <a:tc>
                  <a:txBody>
                    <a:bodyPr/>
                    <a:lstStyle/>
                    <a:p>
                      <a:pPr>
                        <a:lnSpc>
                          <a:spcPct val="107000"/>
                        </a:lnSpc>
                        <a:spcAft>
                          <a:spcPts val="800"/>
                        </a:spcAft>
                      </a:pPr>
                      <a:r>
                        <a:rPr lang="en-US" sz="1200">
                          <a:effectLst/>
                        </a:rPr>
                        <a:t>Safeguards so that the high throughput data use cases will not cause significant disruption to low duty-cycle ranging use cases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336347152"/>
                  </a:ext>
                </a:extLst>
              </a:tr>
              <a:tr h="251274">
                <a:tc>
                  <a:txBody>
                    <a:bodyPr/>
                    <a:lstStyle/>
                    <a:p>
                      <a:pPr>
                        <a:lnSpc>
                          <a:spcPct val="107000"/>
                        </a:lnSpc>
                        <a:spcAft>
                          <a:spcPts val="800"/>
                        </a:spcAft>
                      </a:pPr>
                      <a:r>
                        <a:rPr lang="en-US" sz="1200">
                          <a:effectLst/>
                        </a:rPr>
                        <a:t>Interference mitigation techniques to support higher density and higher traffic use cases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12880846"/>
                  </a:ext>
                </a:extLst>
              </a:tr>
              <a:tr h="251274">
                <a:tc>
                  <a:txBody>
                    <a:bodyPr/>
                    <a:lstStyle/>
                    <a:p>
                      <a:pPr>
                        <a:lnSpc>
                          <a:spcPct val="107000"/>
                        </a:lnSpc>
                        <a:spcAft>
                          <a:spcPts val="800"/>
                        </a:spcAft>
                      </a:pPr>
                      <a:r>
                        <a:rPr lang="en-US" sz="1200">
                          <a:effectLst/>
                        </a:rPr>
                        <a:t>Other coexistence improvement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50120941"/>
                  </a:ext>
                </a:extLst>
              </a:tr>
              <a:tr h="251274">
                <a:tc>
                  <a:txBody>
                    <a:bodyPr/>
                    <a:lstStyle/>
                    <a:p>
                      <a:pPr>
                        <a:lnSpc>
                          <a:spcPct val="107000"/>
                        </a:lnSpc>
                        <a:spcAft>
                          <a:spcPts val="800"/>
                        </a:spcAft>
                      </a:pPr>
                      <a:r>
                        <a:rPr lang="en-US" sz="1200">
                          <a:effectLst/>
                        </a:rPr>
                        <a:t>Backward compatibility with enhanced ranging capable devices (ERDEVs)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sz="1200">
                          <a:effectLst/>
                        </a:rPr>
                        <a:t>Re-use of existing PHY elements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29274704"/>
                  </a:ext>
                </a:extLst>
              </a:tr>
              <a:tr h="251274">
                <a:tc>
                  <a:txBody>
                    <a:bodyPr/>
                    <a:lstStyle/>
                    <a:p>
                      <a:pPr>
                        <a:lnSpc>
                          <a:spcPct val="107000"/>
                        </a:lnSpc>
                        <a:spcAft>
                          <a:spcPts val="800"/>
                        </a:spcAft>
                      </a:pPr>
                      <a:r>
                        <a:rPr lang="en-US" sz="1200">
                          <a:effectLst/>
                        </a:rPr>
                        <a:t>Improved link budget and/or reduced air-time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sz="1200">
                          <a:effectLst/>
                        </a:rPr>
                        <a:t>Reduced air-time via high data rates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402719402"/>
                  </a:ext>
                </a:extLst>
              </a:tr>
              <a:tr h="251274">
                <a:tc>
                  <a:txBody>
                    <a:bodyPr/>
                    <a:lstStyle/>
                    <a:p>
                      <a:pPr>
                        <a:lnSpc>
                          <a:spcPct val="107000"/>
                        </a:lnSpc>
                        <a:spcAft>
                          <a:spcPts val="800"/>
                        </a:spcAft>
                      </a:pPr>
                      <a:r>
                        <a:rPr lang="en-US" sz="1200">
                          <a:effectLst/>
                        </a:rPr>
                        <a:t>Additional channels and operating frequencies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770140464"/>
                  </a:ext>
                </a:extLst>
              </a:tr>
              <a:tr h="251274">
                <a:tc>
                  <a:txBody>
                    <a:bodyPr/>
                    <a:lstStyle/>
                    <a:p>
                      <a:pPr>
                        <a:lnSpc>
                          <a:spcPct val="107000"/>
                        </a:lnSpc>
                        <a:spcAft>
                          <a:spcPts val="800"/>
                        </a:spcAft>
                      </a:pPr>
                      <a:r>
                        <a:rPr lang="en-US" sz="1200">
                          <a:effectLst/>
                        </a:rPr>
                        <a:t>Improvements to accuracy / precision / reliability and interoperability for high-integrity ranging</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13926360"/>
                  </a:ext>
                </a:extLst>
              </a:tr>
              <a:tr h="251274">
                <a:tc>
                  <a:txBody>
                    <a:bodyPr/>
                    <a:lstStyle/>
                    <a:p>
                      <a:pPr>
                        <a:lnSpc>
                          <a:spcPct val="107000"/>
                        </a:lnSpc>
                        <a:spcAft>
                          <a:spcPts val="800"/>
                        </a:spcAft>
                      </a:pPr>
                      <a:r>
                        <a:rPr lang="en-US" sz="1200">
                          <a:effectLst/>
                        </a:rPr>
                        <a:t>Reduced complexity and power consumption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006555623"/>
                  </a:ext>
                </a:extLst>
              </a:tr>
              <a:tr h="251274">
                <a:tc>
                  <a:txBody>
                    <a:bodyPr/>
                    <a:lstStyle/>
                    <a:p>
                      <a:pPr>
                        <a:lnSpc>
                          <a:spcPct val="107000"/>
                        </a:lnSpc>
                        <a:spcAft>
                          <a:spcPts val="800"/>
                        </a:spcAft>
                      </a:pPr>
                      <a:r>
                        <a:rPr lang="en-US" sz="1200">
                          <a:effectLst/>
                        </a:rPr>
                        <a:t>Hybrid operation with narrowband signaling to assist UWB</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409934918"/>
                  </a:ext>
                </a:extLst>
              </a:tr>
              <a:tr h="251274">
                <a:tc>
                  <a:txBody>
                    <a:bodyPr/>
                    <a:lstStyle/>
                    <a:p>
                      <a:pPr>
                        <a:lnSpc>
                          <a:spcPct val="107000"/>
                        </a:lnSpc>
                        <a:spcAft>
                          <a:spcPts val="800"/>
                        </a:spcAft>
                      </a:pPr>
                      <a:r>
                        <a:rPr lang="en-US" sz="1200">
                          <a:effectLst/>
                        </a:rPr>
                        <a:t>Enhanced native discovery and connection setup mechanisms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165867"/>
                  </a:ext>
                </a:extLst>
              </a:tr>
              <a:tr h="251274">
                <a:tc>
                  <a:txBody>
                    <a:bodyPr/>
                    <a:lstStyle/>
                    <a:p>
                      <a:pPr>
                        <a:lnSpc>
                          <a:spcPct val="107000"/>
                        </a:lnSpc>
                        <a:spcAft>
                          <a:spcPts val="800"/>
                        </a:spcAft>
                      </a:pPr>
                      <a:r>
                        <a:rPr lang="en-US" sz="1200" dirty="0">
                          <a:effectLst/>
                        </a:rPr>
                        <a:t>Sensing capabilities to support presence detection and environment mapping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8912419"/>
                  </a:ext>
                </a:extLst>
              </a:tr>
              <a:tr h="251274">
                <a:tc>
                  <a:txBody>
                    <a:bodyPr/>
                    <a:lstStyle/>
                    <a:p>
                      <a:pPr>
                        <a:lnSpc>
                          <a:spcPct val="107000"/>
                        </a:lnSpc>
                        <a:spcAft>
                          <a:spcPts val="800"/>
                        </a:spcAft>
                      </a:pPr>
                      <a:r>
                        <a:rPr lang="en-US" sz="1200" dirty="0">
                          <a:effectLst/>
                        </a:rPr>
                        <a:t>Low-power low-latency streaming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sz="1200">
                          <a:effectLst/>
                        </a:rPr>
                        <a:t>Low latency via high data rates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6344013"/>
                  </a:ext>
                </a:extLst>
              </a:tr>
              <a:tr h="251274">
                <a:tc>
                  <a:txBody>
                    <a:bodyPr/>
                    <a:lstStyle/>
                    <a:p>
                      <a:pPr>
                        <a:lnSpc>
                          <a:spcPct val="107000"/>
                        </a:lnSpc>
                        <a:spcAft>
                          <a:spcPts val="800"/>
                        </a:spcAft>
                      </a:pPr>
                      <a:r>
                        <a:rPr lang="en-US" sz="1200">
                          <a:effectLst/>
                        </a:rPr>
                        <a:t>Higher data-rate streaming allowing at least 50 Mbit/s of throughput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rPr>
                        <a:t>Data rates higher than 50 Mbit/s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863466228"/>
                  </a:ext>
                </a:extLst>
              </a:tr>
              <a:tr h="251274">
                <a:tc>
                  <a:txBody>
                    <a:bodyPr/>
                    <a:lstStyle/>
                    <a:p>
                      <a:pPr>
                        <a:lnSpc>
                          <a:spcPct val="107000"/>
                        </a:lnSpc>
                        <a:spcAft>
                          <a:spcPts val="800"/>
                        </a:spcAft>
                      </a:pPr>
                      <a:r>
                        <a:rPr lang="en-US" sz="1200">
                          <a:effectLst/>
                        </a:rPr>
                        <a:t>Support for peer-to-peer, peer-to-multi-peer, and station-to-infrastructure protocols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94586688"/>
                  </a:ext>
                </a:extLst>
              </a:tr>
              <a:tr h="251274">
                <a:tc>
                  <a:txBody>
                    <a:bodyPr/>
                    <a:lstStyle/>
                    <a:p>
                      <a:pPr>
                        <a:lnSpc>
                          <a:spcPct val="107000"/>
                        </a:lnSpc>
                        <a:spcAft>
                          <a:spcPts val="800"/>
                        </a:spcAft>
                      </a:pPr>
                      <a:r>
                        <a:rPr lang="en-US" sz="1200">
                          <a:effectLst/>
                        </a:rPr>
                        <a:t>Infrastructure synchronization mechanisms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41787244"/>
                  </a:ext>
                </a:extLst>
              </a:tr>
            </a:tbl>
          </a:graphicData>
        </a:graphic>
      </p:graphicFrame>
      <p:sp>
        <p:nvSpPr>
          <p:cNvPr id="9" name="Date Placeholder 1">
            <a:extLst>
              <a:ext uri="{FF2B5EF4-FFF2-40B4-BE49-F238E27FC236}">
                <a16:creationId xmlns:a16="http://schemas.microsoft.com/office/drawing/2014/main" id="{1B50BFB4-3B88-4CCE-BCA8-BEFC66D5E114}"/>
              </a:ext>
            </a:extLst>
          </p:cNvPr>
          <p:cNvSpPr>
            <a:spLocks noGrp="1"/>
          </p:cNvSpPr>
          <p:nvPr>
            <p:ph type="dt" sz="half" idx="2"/>
          </p:nvPr>
        </p:nvSpPr>
        <p:spPr>
          <a:xfrm>
            <a:off x="685800" y="378281"/>
            <a:ext cx="1600200" cy="215444"/>
          </a:xfrm>
        </p:spPr>
        <p:txBody>
          <a:bodyPr/>
          <a:lstStyle/>
          <a:p>
            <a:r>
              <a:rPr lang="en-US" altLang="en-US"/>
              <a:t>May 2022</a:t>
            </a:r>
          </a:p>
        </p:txBody>
      </p:sp>
      <p:sp>
        <p:nvSpPr>
          <p:cNvPr id="8" name="Footer Placeholder 2">
            <a:extLst>
              <a:ext uri="{FF2B5EF4-FFF2-40B4-BE49-F238E27FC236}">
                <a16:creationId xmlns:a16="http://schemas.microsoft.com/office/drawing/2014/main" id="{83854DF0-EECA-4FE2-A3F4-4BC8CDD8527B}"/>
              </a:ext>
            </a:extLst>
          </p:cNvPr>
          <p:cNvSpPr>
            <a:spLocks noGrp="1"/>
          </p:cNvSpPr>
          <p:nvPr>
            <p:ph type="ftr" sz="quarter" idx="3"/>
          </p:nvPr>
        </p:nvSpPr>
        <p:spPr>
          <a:xfrm>
            <a:off x="5004048" y="6475413"/>
            <a:ext cx="3606552" cy="184666"/>
          </a:xfrm>
        </p:spPr>
        <p:txBody>
          <a:bodyPr/>
          <a:lstStyle/>
          <a:p>
            <a:r>
              <a:rPr lang="en-US" altLang="en-US"/>
              <a:t>Carlos Aldana (Meta), et al.</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CEC4BC45-39E3-4AF4-A985-1621094AE46F}" type="slidenum">
              <a:rPr lang="en-US" altLang="en-US"/>
              <a:pPr/>
              <a:t>3</a:t>
            </a:fld>
            <a:endParaRPr lang="en-US" altLang="en-US"/>
          </a:p>
        </p:txBody>
      </p:sp>
      <p:sp>
        <p:nvSpPr>
          <p:cNvPr id="26626" name="Rectangle 2"/>
          <p:cNvSpPr>
            <a:spLocks noGrp="1" noChangeArrowheads="1"/>
          </p:cNvSpPr>
          <p:nvPr>
            <p:ph type="ctrTitle"/>
          </p:nvPr>
        </p:nvSpPr>
        <p:spPr>
          <a:xfrm>
            <a:off x="685800" y="2286000"/>
            <a:ext cx="7772400" cy="3735288"/>
          </a:xfrm>
        </p:spPr>
        <p:txBody>
          <a:bodyPr/>
          <a:lstStyle/>
          <a:p>
            <a:r>
              <a:rPr lang="en-US" altLang="en-US"/>
              <a:t>High Data Rates and Coding</a:t>
            </a:r>
            <a:br>
              <a:rPr lang="en-US" altLang="en-US"/>
            </a:br>
            <a:br>
              <a:rPr lang="en-US" altLang="en-US"/>
            </a:br>
            <a:endParaRPr lang="en-US" altLang="en-US" sz="1800"/>
          </a:p>
        </p:txBody>
      </p:sp>
      <p:sp>
        <p:nvSpPr>
          <p:cNvPr id="9" name="Date Placeholder 1">
            <a:extLst>
              <a:ext uri="{FF2B5EF4-FFF2-40B4-BE49-F238E27FC236}">
                <a16:creationId xmlns:a16="http://schemas.microsoft.com/office/drawing/2014/main" id="{DBABFA8C-7AF3-4DC2-808B-50557B2EC046}"/>
              </a:ext>
            </a:extLst>
          </p:cNvPr>
          <p:cNvSpPr>
            <a:spLocks noGrp="1"/>
          </p:cNvSpPr>
          <p:nvPr>
            <p:ph type="dt" sz="half" idx="2"/>
          </p:nvPr>
        </p:nvSpPr>
        <p:spPr>
          <a:xfrm>
            <a:off x="685800" y="378281"/>
            <a:ext cx="1600200" cy="215444"/>
          </a:xfrm>
        </p:spPr>
        <p:txBody>
          <a:bodyPr/>
          <a:lstStyle/>
          <a:p>
            <a:r>
              <a:rPr lang="en-US" altLang="en-US"/>
              <a:t>May 2022</a:t>
            </a:r>
          </a:p>
        </p:txBody>
      </p:sp>
      <p:sp>
        <p:nvSpPr>
          <p:cNvPr id="7" name="Footer Placeholder 2">
            <a:extLst>
              <a:ext uri="{FF2B5EF4-FFF2-40B4-BE49-F238E27FC236}">
                <a16:creationId xmlns:a16="http://schemas.microsoft.com/office/drawing/2014/main" id="{B862886B-B2D2-497B-BA21-F67DCE0AD179}"/>
              </a:ext>
            </a:extLst>
          </p:cNvPr>
          <p:cNvSpPr>
            <a:spLocks noGrp="1"/>
          </p:cNvSpPr>
          <p:nvPr>
            <p:ph type="ftr" sz="quarter" idx="3"/>
          </p:nvPr>
        </p:nvSpPr>
        <p:spPr>
          <a:xfrm>
            <a:off x="5004048" y="6475413"/>
            <a:ext cx="3606552" cy="184666"/>
          </a:xfrm>
        </p:spPr>
        <p:txBody>
          <a:bodyPr/>
          <a:lstStyle/>
          <a:p>
            <a:r>
              <a:rPr lang="en-US" altLang="en-US"/>
              <a:t>Carlos Aldana (Meta), et al.</a:t>
            </a:r>
          </a:p>
        </p:txBody>
      </p:sp>
    </p:spTree>
    <p:extLst>
      <p:ext uri="{BB962C8B-B14F-4D97-AF65-F5344CB8AC3E}">
        <p14:creationId xmlns:p14="http://schemas.microsoft.com/office/powerpoint/2010/main" val="31012120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4</a:t>
            </a:fld>
            <a:endParaRPr lang="en-US" altLang="en-US"/>
          </a:p>
        </p:txBody>
      </p:sp>
      <p:sp>
        <p:nvSpPr>
          <p:cNvPr id="4098" name="Rectangle 2"/>
          <p:cNvSpPr>
            <a:spLocks noGrp="1" noChangeArrowheads="1"/>
          </p:cNvSpPr>
          <p:nvPr>
            <p:ph type="title"/>
          </p:nvPr>
        </p:nvSpPr>
        <p:spPr>
          <a:ln/>
        </p:spPr>
        <p:txBody>
          <a:bodyPr/>
          <a:lstStyle/>
          <a:p>
            <a:r>
              <a:rPr lang="en-US" altLang="en-US" sz="3200"/>
              <a:t>Consensus among Co-authors (I)</a:t>
            </a:r>
          </a:p>
        </p:txBody>
      </p:sp>
      <p:sp>
        <p:nvSpPr>
          <p:cNvPr id="4099" name="Rectangle 3"/>
          <p:cNvSpPr>
            <a:spLocks noGrp="1" noChangeArrowheads="1"/>
          </p:cNvSpPr>
          <p:nvPr>
            <p:ph type="body" idx="1"/>
          </p:nvPr>
        </p:nvSpPr>
        <p:spPr>
          <a:xfrm>
            <a:off x="685800" y="1752237"/>
            <a:ext cx="7924800" cy="4343400"/>
          </a:xfrm>
          <a:ln/>
        </p:spPr>
        <p:txBody>
          <a:bodyPr/>
          <a:lstStyle/>
          <a:p>
            <a:pPr marL="342900" lvl="0" indent="-342900">
              <a:buSzPts val="1000"/>
              <a:buFont typeface="Symbol" panose="05050102010706020507" pitchFamily="18" charset="2"/>
              <a:buChar char=""/>
              <a:tabLst>
                <a:tab pos="457200" algn="l"/>
              </a:tabLst>
            </a:pPr>
            <a:r>
              <a:rPr lang="en-US" sz="1400">
                <a:effectLst/>
                <a:latin typeface="Arial" panose="020B0604020202020204" pitchFamily="34" charset="0"/>
                <a:ea typeface="Times New Roman" panose="02020603050405020304" pitchFamily="18" charset="0"/>
              </a:rPr>
              <a:t>We agree that a convincing case can be made in support of inclusion of high data rates in the 15.4ab amendment, beyond the data rates currently available in the 15.4z amendment</a:t>
            </a:r>
            <a:endParaRPr lang="en-US" sz="1400">
              <a:effectLst/>
              <a:latin typeface="Calibri" panose="020F0502020204030204" pitchFamily="34" charset="0"/>
              <a:ea typeface="DengXian" panose="02010600030101010101" pitchFamily="2" charset="-122"/>
            </a:endParaRPr>
          </a:p>
          <a:p>
            <a:pPr marL="742950" lvl="1" indent="-285750">
              <a:buSzPts val="1000"/>
              <a:buFont typeface="Symbol" panose="05050102010706020507" pitchFamily="18" charset="2"/>
              <a:buChar char=""/>
              <a:tabLst>
                <a:tab pos="914400" algn="l"/>
              </a:tabLst>
            </a:pPr>
            <a:r>
              <a:rPr lang="en-US" sz="1400">
                <a:effectLst/>
                <a:latin typeface="Arial" panose="020B0604020202020204" pitchFamily="34" charset="0"/>
                <a:ea typeface="Times New Roman" panose="02020603050405020304" pitchFamily="18" charset="0"/>
              </a:rPr>
              <a:t>Assuming coding rate of 1/2, we agree on a data rate of 62.4 Mbit/s (minor changes in coding rate and correspondingly in data rate may apply)</a:t>
            </a:r>
            <a:endParaRPr lang="en-US" sz="1400">
              <a:effectLst/>
              <a:latin typeface="Calibri" panose="020F0502020204030204" pitchFamily="34" charset="0"/>
              <a:ea typeface="DengXian" panose="02010600030101010101" pitchFamily="2" charset="-122"/>
            </a:endParaRPr>
          </a:p>
          <a:p>
            <a:pPr marL="742950" lvl="1" indent="-285750">
              <a:buSzPts val="1000"/>
              <a:buFont typeface="Symbol" panose="05050102010706020507" pitchFamily="18" charset="2"/>
              <a:buChar char=""/>
              <a:tabLst>
                <a:tab pos="914400" algn="l"/>
              </a:tabLst>
            </a:pPr>
            <a:r>
              <a:rPr lang="en-US" sz="1400">
                <a:effectLst/>
                <a:latin typeface="Arial" panose="020B0604020202020204" pitchFamily="34" charset="0"/>
                <a:ea typeface="Times New Roman" panose="02020603050405020304" pitchFamily="18" charset="0"/>
              </a:rPr>
              <a:t>Assuming coding rate of 1/2, pending outcome of further study, we consider additionally a data rate of 124.8 Mbit/s (minor changes in coding rate and correspondingly in data rate may apply)</a:t>
            </a:r>
            <a:endParaRPr lang="en-US" sz="1400">
              <a:effectLst/>
              <a:latin typeface="Calibri" panose="020F0502020204030204" pitchFamily="34" charset="0"/>
              <a:ea typeface="DengXian" panose="02010600030101010101" pitchFamily="2" charset="-122"/>
            </a:endParaRPr>
          </a:p>
          <a:p>
            <a:pPr marL="742950" lvl="1" indent="-285750">
              <a:buSzPts val="1000"/>
              <a:buFont typeface="Symbol" panose="05050102010706020507" pitchFamily="18" charset="2"/>
              <a:buChar char=""/>
              <a:tabLst>
                <a:tab pos="914400" algn="l"/>
              </a:tabLst>
            </a:pPr>
            <a:r>
              <a:rPr lang="en-US" sz="1400">
                <a:effectLst/>
                <a:latin typeface="Arial" panose="020B0604020202020204" pitchFamily="34" charset="0"/>
                <a:ea typeface="Times New Roman" panose="02020603050405020304" pitchFamily="18" charset="0"/>
              </a:rPr>
              <a:t>We agree that additional modulation schemes shall not significantly increase implementation complexity compared to the schemes available in 15.4z</a:t>
            </a:r>
          </a:p>
          <a:p>
            <a:pPr marL="742950" lvl="1" indent="-285750">
              <a:buSzPts val="1000"/>
              <a:buFont typeface="Symbol" panose="05050102010706020507" pitchFamily="18" charset="2"/>
              <a:buChar char=""/>
              <a:tabLst>
                <a:tab pos="914400" algn="l"/>
              </a:tabLst>
            </a:pPr>
            <a:r>
              <a:rPr lang="en-US" sz="1400">
                <a:effectLst/>
                <a:latin typeface="Arial" panose="020B0604020202020204" pitchFamily="34" charset="0"/>
                <a:ea typeface="Times New Roman" panose="02020603050405020304" pitchFamily="18" charset="0"/>
              </a:rPr>
              <a:t>Associated modulation schemes to be agreed and added as HPRF modes, pending outcome of further study</a:t>
            </a:r>
            <a:endParaRPr lang="en-US" sz="1400">
              <a:latin typeface="Calibri" panose="020F0502020204030204" pitchFamily="34" charset="0"/>
              <a:ea typeface="DengXian" panose="02010600030101010101" pitchFamily="2" charset="-122"/>
            </a:endParaRPr>
          </a:p>
          <a:p>
            <a:pPr indent="-285750">
              <a:buSzPts val="1000"/>
              <a:buFont typeface="Symbol" panose="05050102010706020507" pitchFamily="18" charset="2"/>
              <a:buChar char=""/>
              <a:tabLst>
                <a:tab pos="914400" algn="l"/>
              </a:tabLst>
            </a:pPr>
            <a:r>
              <a:rPr lang="en-US" sz="1400">
                <a:effectLst/>
                <a:latin typeface="Arial" panose="020B0604020202020204" pitchFamily="34" charset="0"/>
                <a:ea typeface="Times New Roman" panose="02020603050405020304" pitchFamily="18" charset="0"/>
              </a:rPr>
              <a:t>We agree that these higher data rates shall be based on considerations in line with those underlying the 15.4z HPRF modulation schemes</a:t>
            </a:r>
            <a:endParaRPr lang="en-US" sz="1400">
              <a:effectLst/>
              <a:latin typeface="Calibri" panose="020F0502020204030204" pitchFamily="34" charset="0"/>
              <a:ea typeface="DengXian" panose="02010600030101010101" pitchFamily="2" charset="-122"/>
            </a:endParaRPr>
          </a:p>
          <a:p>
            <a:pPr marL="342900" lvl="0" indent="-342900">
              <a:buSzPts val="1000"/>
              <a:buFont typeface="Symbol" panose="05050102010706020507" pitchFamily="18" charset="2"/>
              <a:buChar char=""/>
              <a:tabLst>
                <a:tab pos="457200" algn="l"/>
              </a:tabLst>
            </a:pPr>
            <a:r>
              <a:rPr lang="en-US" sz="1400">
                <a:effectLst/>
                <a:latin typeface="Arial" panose="020B0604020202020204" pitchFamily="34" charset="0"/>
                <a:ea typeface="Times New Roman" panose="02020603050405020304" pitchFamily="18" charset="0"/>
              </a:rPr>
              <a:t>We agree that a convincing case can be made in support of inclusion of lower data rates in the 15.4ab amendment</a:t>
            </a:r>
          </a:p>
          <a:p>
            <a:pPr lvl="1" indent="-342900">
              <a:buSzPts val="1000"/>
              <a:buFont typeface="Symbol" panose="05050102010706020507" pitchFamily="18" charset="2"/>
              <a:buChar char=""/>
              <a:tabLst>
                <a:tab pos="457200" algn="l"/>
              </a:tabLst>
            </a:pPr>
            <a:r>
              <a:rPr lang="en-US" sz="1400">
                <a:solidFill>
                  <a:srgbClr val="000000"/>
                </a:solidFill>
                <a:effectLst/>
                <a:latin typeface="Arial" panose="020B0604020202020204" pitchFamily="34" charset="0"/>
                <a:ea typeface="DengXian" panose="02010600030101010101" pitchFamily="2" charset="-122"/>
              </a:rPr>
              <a:t>Assuming coding rate of 1/2, we agree to adding new HPRF lower data rate mode(s) to offer a significant link budget gain compared to 4z HPRF 7.8 Mbit/s mode, details pending further study</a:t>
            </a:r>
            <a:endParaRPr lang="en-US" sz="1400">
              <a:effectLst/>
              <a:latin typeface="Calibri" panose="020F0502020204030204" pitchFamily="34" charset="0"/>
              <a:ea typeface="DengXian" panose="02010600030101010101" pitchFamily="2" charset="-122"/>
            </a:endParaRPr>
          </a:p>
        </p:txBody>
      </p:sp>
      <p:sp>
        <p:nvSpPr>
          <p:cNvPr id="9" name="Date Placeholder 1">
            <a:extLst>
              <a:ext uri="{FF2B5EF4-FFF2-40B4-BE49-F238E27FC236}">
                <a16:creationId xmlns:a16="http://schemas.microsoft.com/office/drawing/2014/main" id="{C4F89411-16DF-4C7A-AB0E-C72FC80AF9F6}"/>
              </a:ext>
            </a:extLst>
          </p:cNvPr>
          <p:cNvSpPr>
            <a:spLocks noGrp="1"/>
          </p:cNvSpPr>
          <p:nvPr>
            <p:ph type="dt" sz="half" idx="2"/>
          </p:nvPr>
        </p:nvSpPr>
        <p:spPr>
          <a:xfrm>
            <a:off x="685800" y="378281"/>
            <a:ext cx="1600200" cy="215444"/>
          </a:xfrm>
        </p:spPr>
        <p:txBody>
          <a:bodyPr/>
          <a:lstStyle/>
          <a:p>
            <a:r>
              <a:rPr lang="en-US" altLang="en-US"/>
              <a:t>May 2022</a:t>
            </a:r>
          </a:p>
        </p:txBody>
      </p:sp>
      <p:sp>
        <p:nvSpPr>
          <p:cNvPr id="7" name="Footer Placeholder 2">
            <a:extLst>
              <a:ext uri="{FF2B5EF4-FFF2-40B4-BE49-F238E27FC236}">
                <a16:creationId xmlns:a16="http://schemas.microsoft.com/office/drawing/2014/main" id="{C23BFEE4-7EB9-4A7C-BAE3-D59723A4A774}"/>
              </a:ext>
            </a:extLst>
          </p:cNvPr>
          <p:cNvSpPr>
            <a:spLocks noGrp="1"/>
          </p:cNvSpPr>
          <p:nvPr>
            <p:ph type="ftr" sz="quarter" idx="3"/>
          </p:nvPr>
        </p:nvSpPr>
        <p:spPr>
          <a:xfrm>
            <a:off x="5004048" y="6475413"/>
            <a:ext cx="3606552" cy="184666"/>
          </a:xfrm>
        </p:spPr>
        <p:txBody>
          <a:bodyPr/>
          <a:lstStyle/>
          <a:p>
            <a:r>
              <a:rPr lang="en-US" altLang="en-US"/>
              <a:t>Carlos Aldana (Meta), et al.</a:t>
            </a:r>
          </a:p>
        </p:txBody>
      </p:sp>
    </p:spTree>
    <p:extLst>
      <p:ext uri="{BB962C8B-B14F-4D97-AF65-F5344CB8AC3E}">
        <p14:creationId xmlns:p14="http://schemas.microsoft.com/office/powerpoint/2010/main" val="26227665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5</a:t>
            </a:fld>
            <a:endParaRPr lang="en-US" altLang="en-US"/>
          </a:p>
        </p:txBody>
      </p:sp>
      <p:sp>
        <p:nvSpPr>
          <p:cNvPr id="4098" name="Rectangle 2"/>
          <p:cNvSpPr>
            <a:spLocks noGrp="1" noChangeArrowheads="1"/>
          </p:cNvSpPr>
          <p:nvPr>
            <p:ph type="title"/>
          </p:nvPr>
        </p:nvSpPr>
        <p:spPr>
          <a:ln/>
        </p:spPr>
        <p:txBody>
          <a:bodyPr/>
          <a:lstStyle/>
          <a:p>
            <a:r>
              <a:rPr lang="en-US" altLang="en-US" sz="3200"/>
              <a:t>Consensus among Co-authors (II)</a:t>
            </a:r>
          </a:p>
        </p:txBody>
      </p:sp>
      <p:sp>
        <p:nvSpPr>
          <p:cNvPr id="4099" name="Rectangle 3"/>
          <p:cNvSpPr>
            <a:spLocks noGrp="1" noChangeArrowheads="1"/>
          </p:cNvSpPr>
          <p:nvPr>
            <p:ph type="body" idx="1"/>
          </p:nvPr>
        </p:nvSpPr>
        <p:spPr>
          <a:xfrm>
            <a:off x="685800" y="1752237"/>
            <a:ext cx="7924800" cy="4343400"/>
          </a:xfrm>
          <a:ln/>
        </p:spPr>
        <p:txBody>
          <a:bodyPr/>
          <a:lstStyle/>
          <a:p>
            <a:pPr marL="342900" lvl="0" indent="-342900">
              <a:buSzPts val="1000"/>
              <a:buFont typeface="Symbol" panose="05050102010706020507" pitchFamily="18" charset="2"/>
              <a:buChar char=""/>
              <a:tabLst>
                <a:tab pos="457200" algn="l"/>
              </a:tabLst>
            </a:pPr>
            <a:r>
              <a:rPr lang="en-US" sz="1200">
                <a:effectLst/>
                <a:latin typeface="Arial" panose="020B0604020202020204" pitchFamily="34" charset="0"/>
                <a:ea typeface="Times New Roman" panose="02020603050405020304" pitchFamily="18" charset="0"/>
              </a:rPr>
              <a:t>We agree that new data rates shall apply to both PHR and PSDU</a:t>
            </a:r>
            <a:endParaRPr lang="en-US" sz="1200">
              <a:effectLst/>
              <a:latin typeface="Calibri" panose="020F0502020204030204" pitchFamily="34" charset="0"/>
              <a:ea typeface="DengXian" panose="02010600030101010101" pitchFamily="2" charset="-122"/>
            </a:endParaRPr>
          </a:p>
          <a:p>
            <a:pPr marL="742950" lvl="1" indent="-285750">
              <a:buSzPts val="1000"/>
              <a:buFont typeface="Symbol" panose="05050102010706020507" pitchFamily="18" charset="2"/>
              <a:buChar char=""/>
              <a:tabLst>
                <a:tab pos="914400" algn="l"/>
              </a:tabLst>
            </a:pPr>
            <a:r>
              <a:rPr lang="en-US" sz="1200">
                <a:effectLst/>
                <a:latin typeface="Arial" panose="020B0604020202020204" pitchFamily="34" charset="0"/>
                <a:ea typeface="DengXian" panose="02010600030101010101" pitchFamily="2" charset="-122"/>
              </a:rPr>
              <a:t>Changes to the PHR format are under consideration to accommodate the new PHY rate(s) and/or advanced coding schemes</a:t>
            </a:r>
            <a:endParaRPr lang="en-US" sz="1200">
              <a:effectLst/>
              <a:latin typeface="Calibri" panose="020F0502020204030204" pitchFamily="34" charset="0"/>
              <a:ea typeface="DengXian" panose="02010600030101010101" pitchFamily="2" charset="-122"/>
            </a:endParaRPr>
          </a:p>
          <a:p>
            <a:pPr marL="342900" lvl="0" indent="-342900">
              <a:buSzPts val="1000"/>
              <a:buFont typeface="Symbol" panose="05050102010706020507" pitchFamily="18" charset="2"/>
              <a:buChar char=""/>
              <a:tabLst>
                <a:tab pos="457200" algn="l"/>
              </a:tabLst>
            </a:pPr>
            <a:r>
              <a:rPr lang="en-US" sz="1200">
                <a:effectLst/>
                <a:latin typeface="Arial" panose="020B0604020202020204" pitchFamily="34" charset="0"/>
                <a:ea typeface="Times New Roman" panose="02020603050405020304" pitchFamily="18" charset="0"/>
              </a:rPr>
              <a:t>We agree to include a single optional advanced coding scheme</a:t>
            </a:r>
            <a:endParaRPr lang="en-US" sz="1200">
              <a:effectLst/>
              <a:latin typeface="Calibri" panose="020F0502020204030204" pitchFamily="34" charset="0"/>
              <a:ea typeface="DengXian" panose="02010600030101010101" pitchFamily="2" charset="-122"/>
            </a:endParaRPr>
          </a:p>
          <a:p>
            <a:pPr marL="742950" lvl="1" indent="-285750">
              <a:buSzPts val="1000"/>
              <a:buFont typeface="Symbol" panose="05050102010706020507" pitchFamily="18" charset="2"/>
              <a:buChar char=""/>
              <a:tabLst>
                <a:tab pos="914400" algn="l"/>
              </a:tabLst>
            </a:pPr>
            <a:r>
              <a:rPr lang="en-US" sz="1200">
                <a:effectLst/>
                <a:latin typeface="Arial" panose="020B0604020202020204" pitchFamily="34" charset="0"/>
                <a:ea typeface="Times New Roman" panose="02020603050405020304" pitchFamily="18" charset="0"/>
              </a:rPr>
              <a:t>The advanced coding scheme shall have nominal coding rate 1/2</a:t>
            </a:r>
            <a:endParaRPr lang="en-US" sz="1200">
              <a:effectLst/>
              <a:latin typeface="Calibri" panose="020F0502020204030204" pitchFamily="34" charset="0"/>
              <a:ea typeface="DengXian" panose="02010600030101010101" pitchFamily="2" charset="-122"/>
            </a:endParaRPr>
          </a:p>
          <a:p>
            <a:pPr marL="1143000" lvl="2" indent="-228600">
              <a:buSzPts val="1000"/>
              <a:buFont typeface="Symbol" panose="05050102010706020507" pitchFamily="18" charset="2"/>
              <a:buChar char=""/>
              <a:tabLst>
                <a:tab pos="1371600" algn="l"/>
              </a:tabLst>
            </a:pPr>
            <a:r>
              <a:rPr lang="en-US" sz="1200">
                <a:effectLst/>
                <a:latin typeface="Arial" panose="020B0604020202020204" pitchFamily="34" charset="0"/>
                <a:ea typeface="Times New Roman" panose="02020603050405020304" pitchFamily="18" charset="0"/>
              </a:rPr>
              <a:t>Due to the PHR being very short, in this scheme the PHR (assumed similar in length to the 15.4z HPRF PHR) shall be encoded using K=7 convolutional coding, resulting in the desired combination of “stronger PHR than PSDU” due to PHR CC tail bits</a:t>
            </a:r>
            <a:endParaRPr lang="en-US" sz="1200">
              <a:effectLst/>
              <a:latin typeface="Calibri" panose="020F0502020204030204" pitchFamily="34" charset="0"/>
              <a:ea typeface="DengXian" panose="02010600030101010101" pitchFamily="2" charset="-122"/>
            </a:endParaRPr>
          </a:p>
          <a:p>
            <a:pPr marL="742950" lvl="1" indent="-285750">
              <a:buSzPts val="1000"/>
              <a:buFont typeface="Symbol" panose="05050102010706020507" pitchFamily="18" charset="2"/>
              <a:buChar char=""/>
              <a:tabLst>
                <a:tab pos="914400" algn="l"/>
              </a:tabLst>
            </a:pPr>
            <a:r>
              <a:rPr lang="en-US" sz="1200">
                <a:effectLst/>
                <a:latin typeface="Arial" panose="020B0604020202020204" pitchFamily="34" charset="0"/>
                <a:ea typeface="Times New Roman" panose="02020603050405020304" pitchFamily="18" charset="0"/>
              </a:rPr>
              <a:t>Primary candidate is the 802.11n LDPC code with block lengths {648,1296,1944}</a:t>
            </a:r>
            <a:endParaRPr lang="en-US" sz="1200">
              <a:effectLst/>
              <a:latin typeface="Calibri" panose="020F0502020204030204" pitchFamily="34" charset="0"/>
              <a:ea typeface="DengXian" panose="02010600030101010101" pitchFamily="2" charset="-122"/>
            </a:endParaRPr>
          </a:p>
          <a:p>
            <a:pPr marL="1143000" lvl="2" indent="-228600">
              <a:buSzPts val="1000"/>
              <a:buFont typeface="Symbol" panose="05050102010706020507" pitchFamily="18" charset="2"/>
              <a:buChar char=""/>
              <a:tabLst>
                <a:tab pos="1371600" algn="l"/>
              </a:tabLst>
            </a:pPr>
            <a:r>
              <a:rPr lang="en-US" sz="1200">
                <a:effectLst/>
                <a:latin typeface="Arial" panose="020B0604020202020204" pitchFamily="34" charset="0"/>
                <a:ea typeface="Times New Roman" panose="02020603050405020304" pitchFamily="18" charset="0"/>
              </a:rPr>
              <a:t>This scheme is well-known, field-tested, and supported by available implementations of known implementation loss, complexity, energy consumption, and latency</a:t>
            </a:r>
            <a:endParaRPr lang="en-US" sz="1200">
              <a:effectLst/>
              <a:latin typeface="Calibri" panose="020F0502020204030204" pitchFamily="34" charset="0"/>
              <a:ea typeface="DengXian" panose="02010600030101010101" pitchFamily="2" charset="-122"/>
            </a:endParaRPr>
          </a:p>
          <a:p>
            <a:pPr marL="1143000" lvl="2" indent="-228600">
              <a:buSzPts val="1000"/>
              <a:buFont typeface="Symbol" panose="05050102010706020507" pitchFamily="18" charset="2"/>
              <a:buChar char=""/>
              <a:tabLst>
                <a:tab pos="1371600" algn="l"/>
              </a:tabLst>
            </a:pPr>
            <a:r>
              <a:rPr lang="en-US" sz="1200">
                <a:effectLst/>
                <a:latin typeface="Arial" panose="020B0604020202020204" pitchFamily="34" charset="0"/>
                <a:ea typeface="Times New Roman" panose="02020603050405020304" pitchFamily="18" charset="0"/>
              </a:rPr>
              <a:t>Alternative schemes shall be evaluated for packet lengths of {30,100,1500} bytes at 1% PER, and may be disqualified if (worst-case) coding efficiency (also at any specific packet lengths other than the ones previously listed), implementation complexity, energy consumption, or latency are significantly worse than the 802.11n LDPC code</a:t>
            </a:r>
            <a:endParaRPr lang="en-US" sz="1200">
              <a:effectLst/>
              <a:latin typeface="Calibri" panose="020F0502020204030204" pitchFamily="34" charset="0"/>
              <a:ea typeface="DengXian" panose="02010600030101010101" pitchFamily="2" charset="-122"/>
            </a:endParaRPr>
          </a:p>
          <a:p>
            <a:pPr marL="342900" lvl="0" indent="-342900">
              <a:buSzPts val="1000"/>
              <a:buFont typeface="Symbol" panose="05050102010706020507" pitchFamily="18" charset="2"/>
              <a:buChar char=""/>
              <a:tabLst>
                <a:tab pos="457200" algn="l"/>
              </a:tabLst>
            </a:pPr>
            <a:r>
              <a:rPr lang="en-US" sz="1200">
                <a:solidFill>
                  <a:srgbClr val="000000"/>
                </a:solidFill>
                <a:effectLst/>
                <a:latin typeface="Arial" panose="020B0604020202020204" pitchFamily="34" charset="0"/>
                <a:ea typeface="Times New Roman" panose="02020603050405020304" pitchFamily="18" charset="0"/>
              </a:rPr>
              <a:t>We agree that a convincing case can be made in support of inclusion of additional preamble schemes in the 15.4ab amendment</a:t>
            </a:r>
            <a:endParaRPr lang="en-US" sz="1200">
              <a:effectLst/>
              <a:latin typeface="Calibri" panose="020F0502020204030204" pitchFamily="34" charset="0"/>
              <a:ea typeface="DengXian" panose="02010600030101010101" pitchFamily="2" charset="-122"/>
            </a:endParaRPr>
          </a:p>
          <a:p>
            <a:pPr marL="742950" lvl="1" indent="-285750">
              <a:spcAft>
                <a:spcPts val="1200"/>
              </a:spcAft>
              <a:buSzPts val="1000"/>
              <a:buFont typeface="Symbol" panose="05050102010706020507" pitchFamily="18" charset="2"/>
              <a:buChar char=""/>
              <a:tabLst>
                <a:tab pos="914400" algn="l"/>
              </a:tabLst>
            </a:pPr>
            <a:r>
              <a:rPr lang="en-US" sz="1200">
                <a:solidFill>
                  <a:srgbClr val="000000"/>
                </a:solidFill>
                <a:effectLst/>
                <a:latin typeface="Arial" panose="020B0604020202020204" pitchFamily="34" charset="0"/>
                <a:ea typeface="Times New Roman" panose="02020603050405020304" pitchFamily="18" charset="0"/>
              </a:rPr>
              <a:t>Detailed schemes to be agreed, pending outcome of further study</a:t>
            </a:r>
            <a:endParaRPr lang="en-US" sz="1200">
              <a:effectLst/>
              <a:latin typeface="Calibri" panose="020F0502020204030204" pitchFamily="34" charset="0"/>
              <a:ea typeface="DengXian" panose="02010600030101010101" pitchFamily="2" charset="-122"/>
            </a:endParaRPr>
          </a:p>
        </p:txBody>
      </p:sp>
      <p:sp>
        <p:nvSpPr>
          <p:cNvPr id="9" name="Date Placeholder 1">
            <a:extLst>
              <a:ext uri="{FF2B5EF4-FFF2-40B4-BE49-F238E27FC236}">
                <a16:creationId xmlns:a16="http://schemas.microsoft.com/office/drawing/2014/main" id="{C4F89411-16DF-4C7A-AB0E-C72FC80AF9F6}"/>
              </a:ext>
            </a:extLst>
          </p:cNvPr>
          <p:cNvSpPr>
            <a:spLocks noGrp="1"/>
          </p:cNvSpPr>
          <p:nvPr>
            <p:ph type="dt" sz="half" idx="2"/>
          </p:nvPr>
        </p:nvSpPr>
        <p:spPr>
          <a:xfrm>
            <a:off x="685800" y="378281"/>
            <a:ext cx="1600200" cy="215444"/>
          </a:xfrm>
        </p:spPr>
        <p:txBody>
          <a:bodyPr/>
          <a:lstStyle/>
          <a:p>
            <a:r>
              <a:rPr lang="en-US" altLang="en-US"/>
              <a:t>May 2022</a:t>
            </a:r>
          </a:p>
        </p:txBody>
      </p:sp>
      <p:sp>
        <p:nvSpPr>
          <p:cNvPr id="7" name="Footer Placeholder 2">
            <a:extLst>
              <a:ext uri="{FF2B5EF4-FFF2-40B4-BE49-F238E27FC236}">
                <a16:creationId xmlns:a16="http://schemas.microsoft.com/office/drawing/2014/main" id="{D1A28684-0643-41BD-B0CE-48DF96EFFE0B}"/>
              </a:ext>
            </a:extLst>
          </p:cNvPr>
          <p:cNvSpPr>
            <a:spLocks noGrp="1"/>
          </p:cNvSpPr>
          <p:nvPr>
            <p:ph type="ftr" sz="quarter" idx="3"/>
          </p:nvPr>
        </p:nvSpPr>
        <p:spPr>
          <a:xfrm>
            <a:off x="5004048" y="6475413"/>
            <a:ext cx="3606552" cy="184666"/>
          </a:xfrm>
        </p:spPr>
        <p:txBody>
          <a:bodyPr/>
          <a:lstStyle/>
          <a:p>
            <a:r>
              <a:rPr lang="en-US" altLang="en-US"/>
              <a:t>Carlos Aldana (Meta), et al.</a:t>
            </a:r>
          </a:p>
        </p:txBody>
      </p:sp>
    </p:spTree>
    <p:extLst>
      <p:ext uri="{BB962C8B-B14F-4D97-AF65-F5344CB8AC3E}">
        <p14:creationId xmlns:p14="http://schemas.microsoft.com/office/powerpoint/2010/main" val="3651847456"/>
      </p:ext>
    </p:extLst>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948</Words>
  <Application>Microsoft Office PowerPoint</Application>
  <PresentationFormat>On-screen Show (4:3)</PresentationFormat>
  <Paragraphs>75</Paragraphs>
  <Slides>5</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Symbol</vt:lpstr>
      <vt:lpstr>Times New Roman</vt:lpstr>
      <vt:lpstr>IEEE-P802_15</vt:lpstr>
      <vt:lpstr>PowerPoint Presentation</vt:lpstr>
      <vt:lpstr>PowerPoint Presentation</vt:lpstr>
      <vt:lpstr>High Data Rates and Coding  </vt:lpstr>
      <vt:lpstr>Consensus among Co-authors (I)</vt:lpstr>
      <vt:lpstr>Consensus among Co-authors (II)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dc:description/>
  <cp:lastModifiedBy/>
  <cp:revision>1</cp:revision>
  <dcterms:created xsi:type="dcterms:W3CDTF">2022-05-11T20:14:01Z</dcterms:created>
  <dcterms:modified xsi:type="dcterms:W3CDTF">2022-05-11T20:14:05Z</dcterms:modified>
</cp:coreProperties>
</file>