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00" r:id="rId3"/>
    <p:sldId id="2366" r:id="rId4"/>
    <p:sldId id="339" r:id="rId5"/>
    <p:sldId id="393" r:id="rId6"/>
    <p:sldId id="2386" r:id="rId7"/>
    <p:sldId id="317" r:id="rId8"/>
    <p:sldId id="341" r:id="rId9"/>
    <p:sldId id="288" r:id="rId10"/>
    <p:sldId id="2383" r:id="rId11"/>
    <p:sldId id="2389" r:id="rId12"/>
    <p:sldId id="2370" r:id="rId13"/>
    <p:sldId id="2381" r:id="rId14"/>
    <p:sldId id="2387" r:id="rId15"/>
    <p:sldId id="2367"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3" d="100"/>
          <a:sy n="73" d="100"/>
        </p:scale>
        <p:origin x="130"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15-22-0273-00-0000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400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ocuments?is_dcn=271&amp;is_year=202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802.1/802.15 Meeting Slides – May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10,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 Rolfe (Blind Creek Associates), Volker Jungnickel (Fraunhofer HHI)</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ben.rolfe@ieee.org, kai.lennert.bober@hhi.fraunhofer.de</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May 2022 802.15 &amp; 802.1 Joint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A1402-DADD-4095-BF2C-626ADBC140F7}"/>
              </a:ext>
            </a:extLst>
          </p:cNvPr>
          <p:cNvSpPr>
            <a:spLocks noGrp="1"/>
          </p:cNvSpPr>
          <p:nvPr>
            <p:ph type="title"/>
          </p:nvPr>
        </p:nvSpPr>
        <p:spPr>
          <a:xfrm>
            <a:off x="695969" y="685801"/>
            <a:ext cx="7764463" cy="2599184"/>
          </a:xfrm>
        </p:spPr>
        <p:txBody>
          <a:bodyPr/>
          <a:lstStyle/>
          <a:p>
            <a:r>
              <a:rPr lang="en-US" dirty="0"/>
              <a:t>802.15.13 Feedback on 4 Items Captured in April Call</a:t>
            </a:r>
            <a:br>
              <a:rPr lang="en-US" dirty="0"/>
            </a:br>
            <a:r>
              <a:rPr lang="en-US" dirty="0"/>
              <a:t>&amp;</a:t>
            </a:r>
            <a:br>
              <a:rPr lang="en-US" dirty="0"/>
            </a:br>
            <a:r>
              <a:rPr lang="en-US" dirty="0"/>
              <a:t>802.15.13 Overall Feedback</a:t>
            </a:r>
          </a:p>
        </p:txBody>
      </p:sp>
      <p:sp>
        <p:nvSpPr>
          <p:cNvPr id="3" name="Content Placeholder 2">
            <a:extLst>
              <a:ext uri="{FF2B5EF4-FFF2-40B4-BE49-F238E27FC236}">
                <a16:creationId xmlns:a16="http://schemas.microsoft.com/office/drawing/2014/main" id="{C2367621-B842-4D4F-BF41-91CCA97730F7}"/>
              </a:ext>
            </a:extLst>
          </p:cNvPr>
          <p:cNvSpPr>
            <a:spLocks noGrp="1"/>
          </p:cNvSpPr>
          <p:nvPr>
            <p:ph idx="1"/>
          </p:nvPr>
        </p:nvSpPr>
        <p:spPr>
          <a:xfrm>
            <a:off x="694009" y="3740720"/>
            <a:ext cx="7764463" cy="2499743"/>
          </a:xfrm>
        </p:spPr>
        <p:txBody>
          <a:bodyPr/>
          <a:lstStyle/>
          <a:p>
            <a:pPr marL="0" indent="0"/>
            <a:r>
              <a:rPr lang="en-US" sz="2000" dirty="0"/>
              <a:t>See doc. #  </a:t>
            </a:r>
            <a:r>
              <a:rPr lang="en-US" sz="2000" dirty="0">
                <a:solidFill>
                  <a:srgbClr val="0000FF"/>
                </a:solidFill>
                <a:hlinkClick r:id="rId2">
                  <a:extLst>
                    <a:ext uri="{A12FA001-AC4F-418D-AE19-62706E023703}">
                      <ahyp:hlinkClr xmlns:ahyp="http://schemas.microsoft.com/office/drawing/2018/hyperlinkcolor" val="tx"/>
                    </a:ext>
                  </a:extLst>
                </a:hlinkClick>
              </a:rPr>
              <a:t>15-22-0271-01-0013</a:t>
            </a:r>
            <a:endParaRPr lang="en-US" sz="2000" dirty="0">
              <a:solidFill>
                <a:srgbClr val="0000FF"/>
              </a:solidFill>
            </a:endParaRPr>
          </a:p>
        </p:txBody>
      </p:sp>
      <p:sp>
        <p:nvSpPr>
          <p:cNvPr id="4" name="Slide Number Placeholder 3">
            <a:extLst>
              <a:ext uri="{FF2B5EF4-FFF2-40B4-BE49-F238E27FC236}">
                <a16:creationId xmlns:a16="http://schemas.microsoft.com/office/drawing/2014/main" id="{5B613570-6AA1-490B-93EC-EAFB2608EAEB}"/>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1847865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67621-B842-4D4F-BF41-91CCA97730F7}"/>
              </a:ext>
            </a:extLst>
          </p:cNvPr>
          <p:cNvSpPr>
            <a:spLocks noGrp="1"/>
          </p:cNvSpPr>
          <p:nvPr>
            <p:ph idx="1"/>
          </p:nvPr>
        </p:nvSpPr>
        <p:spPr>
          <a:xfrm>
            <a:off x="694009" y="1988840"/>
            <a:ext cx="7764463" cy="4251623"/>
          </a:xfrm>
        </p:spPr>
        <p:txBody>
          <a:bodyPr/>
          <a:lstStyle/>
          <a:p>
            <a:pPr marL="0" indent="0"/>
            <a:r>
              <a:rPr lang="en-US" sz="2000" dirty="0"/>
              <a:t>The Basic questions:</a:t>
            </a:r>
          </a:p>
          <a:p>
            <a:pPr marL="290513">
              <a:spcBef>
                <a:spcPts val="1200"/>
              </a:spcBef>
              <a:spcAft>
                <a:spcPts val="1200"/>
              </a:spcAft>
              <a:buFont typeface="Wingdings" panose="05000000000000000000" pitchFamily="2" charset="2"/>
              <a:buChar char="v"/>
              <a:tabLst>
                <a:tab pos="457200" algn="l"/>
              </a:tabLst>
            </a:pPr>
            <a:r>
              <a:rPr lang="en-US" sz="2000" dirty="0">
                <a:solidFill>
                  <a:schemeClr val="tx1"/>
                </a:solidFill>
              </a:rPr>
              <a:t>What features make sense on a wireless medium?</a:t>
            </a:r>
          </a:p>
          <a:p>
            <a:pPr marL="290513">
              <a:spcBef>
                <a:spcPts val="1200"/>
              </a:spcBef>
              <a:spcAft>
                <a:spcPts val="1200"/>
              </a:spcAft>
              <a:buFont typeface="Wingdings" panose="05000000000000000000" pitchFamily="2" charset="2"/>
              <a:buChar char="v"/>
              <a:tabLst>
                <a:tab pos="457200" algn="l"/>
              </a:tabLst>
            </a:pPr>
            <a:r>
              <a:rPr lang="en-US" sz="2000" dirty="0">
                <a:solidFill>
                  <a:schemeClr val="tx1"/>
                </a:solidFill>
              </a:rPr>
              <a:t>What are the barriers to using 802.1 features?</a:t>
            </a:r>
          </a:p>
          <a:p>
            <a:pPr marL="290513">
              <a:spcBef>
                <a:spcPts val="1200"/>
              </a:spcBef>
              <a:spcAft>
                <a:spcPts val="1200"/>
              </a:spcAft>
              <a:buFont typeface="Wingdings" panose="05000000000000000000" pitchFamily="2" charset="2"/>
              <a:buChar char="v"/>
              <a:tabLst>
                <a:tab pos="457200" algn="l"/>
              </a:tabLst>
            </a:pPr>
            <a:r>
              <a:rPr lang="en-US" sz="2000" dirty="0">
                <a:solidFill>
                  <a:schemeClr val="tx1"/>
                </a:solidFill>
              </a:rPr>
              <a:t>What are considered “essential to be called 802.1 compliant”?</a:t>
            </a:r>
          </a:p>
          <a:p>
            <a:pPr marL="0" indent="0"/>
            <a:r>
              <a:rPr lang="en-US" sz="2000" dirty="0"/>
              <a:t>Looking for answers:</a:t>
            </a:r>
          </a:p>
          <a:p>
            <a:pPr>
              <a:buFont typeface="Arial" panose="020B0604020202020204" pitchFamily="34" charset="0"/>
              <a:buChar char="•"/>
            </a:pPr>
            <a:r>
              <a:rPr lang="en-US" sz="2000" dirty="0"/>
              <a:t>Which features make sense for which standards?</a:t>
            </a:r>
          </a:p>
          <a:p>
            <a:pPr>
              <a:buFont typeface="Arial" panose="020B0604020202020204" pitchFamily="34" charset="0"/>
              <a:buChar char="•"/>
            </a:pPr>
            <a:r>
              <a:rPr lang="en-US" sz="2000" dirty="0"/>
              <a:t>Mapping what we think we know to what we know (see table)</a:t>
            </a:r>
          </a:p>
        </p:txBody>
      </p:sp>
      <p:sp>
        <p:nvSpPr>
          <p:cNvPr id="4" name="Slide Number Placeholder 3">
            <a:extLst>
              <a:ext uri="{FF2B5EF4-FFF2-40B4-BE49-F238E27FC236}">
                <a16:creationId xmlns:a16="http://schemas.microsoft.com/office/drawing/2014/main" id="{5B613570-6AA1-490B-93EC-EAFB2608EAEB}"/>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itle 4">
            <a:extLst>
              <a:ext uri="{FF2B5EF4-FFF2-40B4-BE49-F238E27FC236}">
                <a16:creationId xmlns:a16="http://schemas.microsoft.com/office/drawing/2014/main" id="{764A3EEE-90EB-B964-D998-63C2BDDB78D7}"/>
              </a:ext>
            </a:extLst>
          </p:cNvPr>
          <p:cNvSpPr>
            <a:spLocks noGrp="1"/>
          </p:cNvSpPr>
          <p:nvPr>
            <p:ph type="title"/>
          </p:nvPr>
        </p:nvSpPr>
        <p:spPr/>
        <p:txBody>
          <a:bodyPr/>
          <a:lstStyle/>
          <a:p>
            <a:r>
              <a:rPr lang="en-US" altLang="en-US" kern="0" dirty="0"/>
              <a:t>802.1 &amp; 802.15 Compatibility</a:t>
            </a:r>
          </a:p>
        </p:txBody>
      </p:sp>
    </p:spTree>
    <p:extLst>
      <p:ext uri="{BB962C8B-B14F-4D97-AF65-F5344CB8AC3E}">
        <p14:creationId xmlns:p14="http://schemas.microsoft.com/office/powerpoint/2010/main" val="219512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graphicFrame>
        <p:nvGraphicFramePr>
          <p:cNvPr id="3" name="Table 3">
            <a:extLst>
              <a:ext uri="{FF2B5EF4-FFF2-40B4-BE49-F238E27FC236}">
                <a16:creationId xmlns:a16="http://schemas.microsoft.com/office/drawing/2014/main" id="{7BDF5C3A-E521-4C38-8F3D-10395D10EAFB}"/>
              </a:ext>
            </a:extLst>
          </p:cNvPr>
          <p:cNvGraphicFramePr>
            <a:graphicFrameLocks noGrp="1"/>
          </p:cNvGraphicFramePr>
          <p:nvPr>
            <p:extLst>
              <p:ext uri="{D42A27DB-BD31-4B8C-83A1-F6EECF244321}">
                <p14:modId xmlns:p14="http://schemas.microsoft.com/office/powerpoint/2010/main" val="3473499769"/>
              </p:ext>
            </p:extLst>
          </p:nvPr>
        </p:nvGraphicFramePr>
        <p:xfrm>
          <a:off x="503548" y="1427405"/>
          <a:ext cx="8136905" cy="4988295"/>
        </p:xfrm>
        <a:graphic>
          <a:graphicData uri="http://schemas.openxmlformats.org/drawingml/2006/table">
            <a:tbl>
              <a:tblPr firstRow="1" bandRow="1">
                <a:tableStyleId>{5C22544A-7EE6-4342-B048-85BDC9FD1C3A}</a:tableStyleId>
              </a:tblPr>
              <a:tblGrid>
                <a:gridCol w="944211">
                  <a:extLst>
                    <a:ext uri="{9D8B030D-6E8A-4147-A177-3AD203B41FA5}">
                      <a16:colId xmlns:a16="http://schemas.microsoft.com/office/drawing/2014/main" val="253689793"/>
                    </a:ext>
                  </a:extLst>
                </a:gridCol>
                <a:gridCol w="1133053">
                  <a:extLst>
                    <a:ext uri="{9D8B030D-6E8A-4147-A177-3AD203B41FA5}">
                      <a16:colId xmlns:a16="http://schemas.microsoft.com/office/drawing/2014/main" val="1656069566"/>
                    </a:ext>
                  </a:extLst>
                </a:gridCol>
                <a:gridCol w="937822">
                  <a:extLst>
                    <a:ext uri="{9D8B030D-6E8A-4147-A177-3AD203B41FA5}">
                      <a16:colId xmlns:a16="http://schemas.microsoft.com/office/drawing/2014/main" val="2174683939"/>
                    </a:ext>
                  </a:extLst>
                </a:gridCol>
                <a:gridCol w="981358">
                  <a:extLst>
                    <a:ext uri="{9D8B030D-6E8A-4147-A177-3AD203B41FA5}">
                      <a16:colId xmlns:a16="http://schemas.microsoft.com/office/drawing/2014/main" val="1152864549"/>
                    </a:ext>
                  </a:extLst>
                </a:gridCol>
                <a:gridCol w="1224136">
                  <a:extLst>
                    <a:ext uri="{9D8B030D-6E8A-4147-A177-3AD203B41FA5}">
                      <a16:colId xmlns:a16="http://schemas.microsoft.com/office/drawing/2014/main" val="2430616975"/>
                    </a:ext>
                  </a:extLst>
                </a:gridCol>
                <a:gridCol w="828092">
                  <a:extLst>
                    <a:ext uri="{9D8B030D-6E8A-4147-A177-3AD203B41FA5}">
                      <a16:colId xmlns:a16="http://schemas.microsoft.com/office/drawing/2014/main" val="2423252317"/>
                    </a:ext>
                  </a:extLst>
                </a:gridCol>
                <a:gridCol w="1224136">
                  <a:extLst>
                    <a:ext uri="{9D8B030D-6E8A-4147-A177-3AD203B41FA5}">
                      <a16:colId xmlns:a16="http://schemas.microsoft.com/office/drawing/2014/main" val="2505715092"/>
                    </a:ext>
                  </a:extLst>
                </a:gridCol>
                <a:gridCol w="864097">
                  <a:extLst>
                    <a:ext uri="{9D8B030D-6E8A-4147-A177-3AD203B41FA5}">
                      <a16:colId xmlns:a16="http://schemas.microsoft.com/office/drawing/2014/main" val="3849528027"/>
                    </a:ext>
                  </a:extLst>
                </a:gridCol>
              </a:tblGrid>
              <a:tr h="490545">
                <a:tc>
                  <a:txBody>
                    <a:bodyPr/>
                    <a:lstStyle/>
                    <a:p>
                      <a:r>
                        <a:rPr lang="en-US" sz="1400" dirty="0"/>
                        <a:t>Std</a:t>
                      </a:r>
                    </a:p>
                  </a:txBody>
                  <a:tcPr/>
                </a:tc>
                <a:tc>
                  <a:txBody>
                    <a:bodyPr/>
                    <a:lstStyle/>
                    <a:p>
                      <a:r>
                        <a:rPr lang="en-US" sz="1400" dirty="0"/>
                        <a:t>Relevant?</a:t>
                      </a:r>
                    </a:p>
                  </a:txBody>
                  <a:tcPr/>
                </a:tc>
                <a:tc>
                  <a:txBody>
                    <a:bodyPr/>
                    <a:lstStyle/>
                    <a:p>
                      <a:r>
                        <a:rPr lang="en-US" sz="1400" dirty="0"/>
                        <a:t>Issues?</a:t>
                      </a:r>
                    </a:p>
                  </a:txBody>
                  <a:tcPr/>
                </a:tc>
                <a:tc>
                  <a:txBody>
                    <a:bodyPr/>
                    <a:lstStyle/>
                    <a:p>
                      <a:r>
                        <a:rPr lang="en-US" sz="1400" dirty="0"/>
                        <a:t>Bridging</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Dynamic Addressing</a:t>
                      </a:r>
                    </a:p>
                  </a:txBody>
                  <a:tcPr/>
                </a:tc>
                <a:tc>
                  <a:txBody>
                    <a:bodyPr/>
                    <a:lstStyle/>
                    <a:p>
                      <a:r>
                        <a:rPr lang="en-US" sz="1400" dirty="0"/>
                        <a:t>EPD</a:t>
                      </a:r>
                    </a:p>
                  </a:txBody>
                  <a:tcPr/>
                </a:tc>
                <a:tc>
                  <a:txBody>
                    <a:bodyPr/>
                    <a:lstStyle/>
                    <a:p>
                      <a:r>
                        <a:rPr lang="en-US" sz="1400" dirty="0"/>
                        <a:t>QoS</a:t>
                      </a:r>
                    </a:p>
                  </a:txBody>
                  <a:tcPr/>
                </a:tc>
                <a:tc>
                  <a:txBody>
                    <a:bodyPr/>
                    <a:lstStyle/>
                    <a:p>
                      <a:r>
                        <a:rPr lang="en-US" sz="1400" dirty="0"/>
                        <a:t>TSN</a:t>
                      </a:r>
                    </a:p>
                  </a:txBody>
                  <a:tcPr/>
                </a:tc>
                <a:extLst>
                  <a:ext uri="{0D108BD9-81ED-4DB2-BD59-A6C34878D82A}">
                    <a16:rowId xmlns:a16="http://schemas.microsoft.com/office/drawing/2014/main" val="1552444748"/>
                  </a:ext>
                </a:extLst>
              </a:tr>
              <a:tr h="490545">
                <a:tc>
                  <a:txBody>
                    <a:bodyPr/>
                    <a:lstStyle/>
                    <a:p>
                      <a:r>
                        <a:rPr lang="en-US" sz="1400" dirty="0"/>
                        <a:t>15.3</a:t>
                      </a:r>
                    </a:p>
                  </a:txBody>
                  <a:tcPr/>
                </a:tc>
                <a:tc>
                  <a:txBody>
                    <a:bodyPr/>
                    <a:lstStyle/>
                    <a:p>
                      <a:r>
                        <a:rPr lang="en-US" sz="1400" dirty="0"/>
                        <a:t>Yes</a:t>
                      </a:r>
                    </a:p>
                  </a:txBody>
                  <a:tcPr/>
                </a:tc>
                <a:tc>
                  <a:txBody>
                    <a:bodyPr/>
                    <a:lstStyle/>
                    <a:p>
                      <a:r>
                        <a:rPr lang="en-US" sz="1400" dirty="0"/>
                        <a:t>?</a:t>
                      </a:r>
                    </a:p>
                  </a:txBody>
                  <a:tcPr/>
                </a:tc>
                <a:tc>
                  <a:txBody>
                    <a:bodyPr/>
                    <a:lstStyle/>
                    <a:p>
                      <a:r>
                        <a:rPr lang="en-US" sz="1400" dirty="0"/>
                        <a:t>Done</a:t>
                      </a:r>
                    </a:p>
                  </a:txBody>
                  <a:tcPr/>
                </a:tc>
                <a:tc>
                  <a:txBody>
                    <a:bodyPr/>
                    <a:lstStyle/>
                    <a:p>
                      <a:r>
                        <a:rPr lang="en-US" sz="1400" dirty="0"/>
                        <a:t>Not yet</a:t>
                      </a:r>
                    </a:p>
                  </a:txBody>
                  <a:tcPr/>
                </a:tc>
                <a:tc>
                  <a:txBody>
                    <a:bodyPr/>
                    <a:lstStyle/>
                    <a:p>
                      <a:r>
                        <a:rPr lang="en-US" sz="1400" dirty="0"/>
                        <a:t>Done</a:t>
                      </a:r>
                    </a:p>
                  </a:txBody>
                  <a:tcPr/>
                </a:tc>
                <a:tc>
                  <a:txBody>
                    <a:bodyPr/>
                    <a:lstStyle/>
                    <a:p>
                      <a:r>
                        <a:rPr lang="en-US" sz="1400" dirty="0"/>
                        <a:t>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99680842"/>
                  </a:ext>
                </a:extLst>
              </a:tr>
              <a:tr h="490545">
                <a:tc>
                  <a:txBody>
                    <a:bodyPr/>
                    <a:lstStyle/>
                    <a:p>
                      <a:r>
                        <a:rPr lang="en-US" sz="1400" dirty="0"/>
                        <a:t>15.4(V2)</a:t>
                      </a:r>
                    </a:p>
                  </a:txBody>
                  <a:tcPr/>
                </a:tc>
                <a:tc>
                  <a:txBody>
                    <a:bodyPr/>
                    <a:lstStyle/>
                    <a:p>
                      <a:r>
                        <a:rPr lang="en-US" sz="1400" dirty="0"/>
                        <a:t>Maybe</a:t>
                      </a:r>
                    </a:p>
                  </a:txBody>
                  <a:tcPr/>
                </a:tc>
                <a:tc>
                  <a:txBody>
                    <a:bodyPr/>
                    <a:lstStyle/>
                    <a:p>
                      <a:r>
                        <a:rPr lang="en-US" sz="1400" dirty="0"/>
                        <a:t>Yes</a:t>
                      </a:r>
                    </a:p>
                  </a:txBody>
                  <a:tcPr/>
                </a:tc>
                <a:tc>
                  <a:txBody>
                    <a:bodyPr/>
                    <a:lstStyle/>
                    <a:p>
                      <a:r>
                        <a:rPr lang="en-US" sz="1400" dirty="0"/>
                        <a:t>Bridging-like</a:t>
                      </a:r>
                    </a:p>
                  </a:txBody>
                  <a:tcPr/>
                </a:tc>
                <a:tc>
                  <a:txBody>
                    <a:bodyPr/>
                    <a:lstStyle/>
                    <a:p>
                      <a:r>
                        <a:rPr lang="en-US" sz="1400" dirty="0"/>
                        <a:t>Maybe</a:t>
                      </a:r>
                    </a:p>
                  </a:txBody>
                  <a:tcPr/>
                </a:tc>
                <a:tc>
                  <a:txBody>
                    <a:bodyPr/>
                    <a:lstStyle/>
                    <a:p>
                      <a:r>
                        <a:rPr lang="en-US" sz="1400" dirty="0"/>
                        <a:t>Yes (15.9)</a:t>
                      </a:r>
                    </a:p>
                  </a:txBody>
                  <a:tcPr/>
                </a:tc>
                <a:tc>
                  <a:txBody>
                    <a:bodyPr/>
                    <a:lstStyle/>
                    <a:p>
                      <a:r>
                        <a:rPr lang="en-US" sz="1400" dirty="0"/>
                        <a:t>Not yet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27791107"/>
                  </a:ext>
                </a:extLst>
              </a:tr>
              <a:tr h="490545">
                <a:tc>
                  <a:txBody>
                    <a:bodyPr/>
                    <a:lstStyle/>
                    <a:p>
                      <a:r>
                        <a:rPr lang="en-US" sz="1400" dirty="0"/>
                        <a:t>15.4(V1)</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641412818"/>
                  </a:ext>
                </a:extLst>
              </a:tr>
              <a:tr h="490545">
                <a:tc>
                  <a:txBody>
                    <a:bodyPr/>
                    <a:lstStyle/>
                    <a:p>
                      <a:r>
                        <a:rPr lang="en-US" sz="1400" dirty="0"/>
                        <a:t>15.6</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Maybe</a:t>
                      </a:r>
                    </a:p>
                  </a:txBody>
                  <a:tcPr/>
                </a:tc>
                <a:tc>
                  <a:txBody>
                    <a:bodyPr/>
                    <a:lstStyle/>
                    <a:p>
                      <a:r>
                        <a:rPr lang="en-US" sz="1400" dirty="0"/>
                        <a:t>TBD</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1958236924"/>
                  </a:ext>
                </a:extLst>
              </a:tr>
              <a:tr h="490545">
                <a:tc>
                  <a:txBody>
                    <a:bodyPr/>
                    <a:lstStyle/>
                    <a:p>
                      <a:r>
                        <a:rPr lang="en-US" sz="1400" dirty="0"/>
                        <a:t>15.7</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099354128"/>
                  </a:ext>
                </a:extLst>
              </a:tr>
              <a:tr h="490545">
                <a:tc>
                  <a:txBody>
                    <a:bodyPr/>
                    <a:lstStyle/>
                    <a:p>
                      <a:r>
                        <a:rPr lang="en-US" sz="1400" dirty="0"/>
                        <a:t>15.8</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121845740"/>
                  </a:ext>
                </a:extLst>
              </a:tr>
              <a:tr h="490545">
                <a:tc>
                  <a:txBody>
                    <a:bodyPr/>
                    <a:lstStyle/>
                    <a:p>
                      <a:r>
                        <a:rPr lang="en-US" sz="1400" dirty="0"/>
                        <a:t>15.13</a:t>
                      </a:r>
                    </a:p>
                  </a:txBody>
                  <a:tcPr/>
                </a:tc>
                <a:tc>
                  <a:txBody>
                    <a:bodyPr/>
                    <a:lstStyle/>
                    <a:p>
                      <a:r>
                        <a:rPr lang="en-US" sz="1400" dirty="0"/>
                        <a:t>Yes</a:t>
                      </a:r>
                    </a:p>
                  </a:txBody>
                  <a:tcPr/>
                </a:tc>
                <a:tc>
                  <a:txBody>
                    <a:bodyPr/>
                    <a:lstStyle/>
                    <a:p>
                      <a:r>
                        <a:rPr lang="en-US" sz="1400" dirty="0"/>
                        <a:t>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400" dirty="0"/>
                        <a:t>Yes, but no 4-addr</a:t>
                      </a:r>
                      <a:endParaRPr lang="en-US" sz="1400" dirty="0"/>
                    </a:p>
                  </a:txBody>
                  <a:tcPr/>
                </a:tc>
                <a:tc>
                  <a:txBody>
                    <a:bodyPr/>
                    <a:lstStyle/>
                    <a:p>
                      <a:r>
                        <a:rPr lang="en-US" sz="1400" dirty="0"/>
                        <a:t>Not yet</a:t>
                      </a:r>
                    </a:p>
                  </a:txBody>
                  <a:tcPr/>
                </a:tc>
                <a:tc>
                  <a:txBody>
                    <a:bodyPr/>
                    <a:lstStyle/>
                    <a:p>
                      <a:r>
                        <a:rPr lang="en-US" sz="1400" dirty="0"/>
                        <a:t> 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400" dirty="0"/>
                        <a:t>Priority</a:t>
                      </a:r>
                      <a:r>
                        <a:rPr lang="de-DE" sz="1400" baseline="0" dirty="0"/>
                        <a:t>,but not in MPDU</a:t>
                      </a:r>
                      <a:endParaRPr lang="en-US" sz="1400" dirty="0"/>
                    </a:p>
                  </a:txBody>
                  <a:tcPr/>
                </a:tc>
                <a:tc>
                  <a:txBody>
                    <a:bodyPr/>
                    <a:lstStyle/>
                    <a:p>
                      <a:r>
                        <a:rPr lang="en-US" sz="1400" dirty="0"/>
                        <a:t>Planned</a:t>
                      </a:r>
                    </a:p>
                  </a:txBody>
                  <a:tcPr/>
                </a:tc>
                <a:extLst>
                  <a:ext uri="{0D108BD9-81ED-4DB2-BD59-A6C34878D82A}">
                    <a16:rowId xmlns:a16="http://schemas.microsoft.com/office/drawing/2014/main" val="677694471"/>
                  </a:ext>
                </a:extLst>
              </a:tr>
              <a:tr h="490545">
                <a:tc>
                  <a:txBody>
                    <a:bodyPr/>
                    <a:lstStyle/>
                    <a:p>
                      <a:r>
                        <a:rPr lang="en-US" sz="1400" dirty="0"/>
                        <a:t>15.14/15</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586461832"/>
                  </a:ext>
                </a:extLst>
              </a:tr>
              <a:tr h="490545">
                <a:tc>
                  <a:txBody>
                    <a:bodyPr/>
                    <a:lstStyle/>
                    <a:p>
                      <a:r>
                        <a:rPr lang="en-US" sz="1400" dirty="0"/>
                        <a:t>15.16t</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572552405"/>
                  </a:ext>
                </a:extLst>
              </a:tr>
            </a:tbl>
          </a:graphicData>
        </a:graphic>
      </p:graphicFrame>
      <p:sp>
        <p:nvSpPr>
          <p:cNvPr id="5" name="Title 1">
            <a:extLst>
              <a:ext uri="{FF2B5EF4-FFF2-40B4-BE49-F238E27FC236}">
                <a16:creationId xmlns:a16="http://schemas.microsoft.com/office/drawing/2014/main" id="{D3F21148-F449-419F-BEB1-77FF1AD1C8B0}"/>
              </a:ext>
            </a:extLst>
          </p:cNvPr>
          <p:cNvSpPr txBox="1">
            <a:spLocks noChangeArrowheads="1"/>
          </p:cNvSpPr>
          <p:nvPr/>
        </p:nvSpPr>
        <p:spPr bwMode="auto">
          <a:xfrm>
            <a:off x="575556" y="688705"/>
            <a:ext cx="7992888"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802.1 Features to 802.15 Mapping</a:t>
            </a:r>
          </a:p>
        </p:txBody>
      </p:sp>
    </p:spTree>
    <p:extLst>
      <p:ext uri="{BB962C8B-B14F-4D97-AF65-F5344CB8AC3E}">
        <p14:creationId xmlns:p14="http://schemas.microsoft.com/office/powerpoint/2010/main" val="967136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Discussion</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835696" y="1596653"/>
            <a:ext cx="6468319" cy="4856683"/>
          </a:xfrm>
        </p:spPr>
        <p:txBody>
          <a:bodyPr>
            <a:normAutofit fontScale="92500" lnSpcReduction="10000"/>
          </a:bodyPr>
          <a:lstStyle/>
          <a:p>
            <a:pPr marL="0" indent="0" algn="l" rtl="0" eaLnBrk="1" fontAlgn="t" latinLnBrk="0" hangingPunct="1">
              <a:spcBef>
                <a:spcPts val="0"/>
              </a:spcBef>
              <a:spcAft>
                <a:spcPts val="0"/>
              </a:spcAft>
            </a:pPr>
            <a:r>
              <a:rPr lang="en-US" sz="2000" i="0" u="none" strike="noStrike" kern="1200" dirty="0">
                <a:solidFill>
                  <a:schemeClr val="bg1">
                    <a:lumMod val="7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rPr>
              <a:t>Bridging</a:t>
            </a:r>
          </a:p>
          <a:p>
            <a:pPr marL="0" indent="0" algn="l" rtl="0" eaLnBrk="1" fontAlgn="t" latinLnBrk="0" hangingPunct="1">
              <a:spcBef>
                <a:spcPts val="0"/>
              </a:spcBef>
              <a:spcAft>
                <a:spcPts val="0"/>
              </a:spcAft>
            </a:pPr>
            <a:r>
              <a:rPr lang="en-US" sz="2000" i="0" u="none" strike="noStrike" kern="1200" dirty="0">
                <a:solidFill>
                  <a:schemeClr val="bg1">
                    <a:lumMod val="7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rPr>
              <a:t>Dynamic Addressing</a:t>
            </a:r>
          </a:p>
          <a:p>
            <a:pPr marL="0" indent="0" algn="l" rtl="0" eaLnBrk="1" fontAlgn="t" latinLnBrk="0" hangingPunct="1">
              <a:spcBef>
                <a:spcPts val="0"/>
              </a:spcBef>
              <a:spcAft>
                <a:spcPts val="0"/>
              </a:spcAft>
            </a:pPr>
            <a:r>
              <a:rPr lang="en-US" sz="2000" b="1" i="0" u="none" strike="noStrike" kern="1200" dirty="0">
                <a:solidFill>
                  <a:schemeClr val="tx1">
                    <a:lumMod val="95000"/>
                    <a:lumOff val="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rPr>
              <a:t>EPD - </a:t>
            </a:r>
          </a:p>
          <a:p>
            <a:pPr marL="285750" eaLnBrk="1" fontAlgn="t" hangingPunct="1">
              <a:spcBef>
                <a:spcPts val="0"/>
              </a:spcBef>
              <a:spcAft>
                <a:spcPts val="0"/>
              </a:spcAft>
              <a:buFont typeface="Arial" panose="020B0604020202020204" pitchFamily="34" charset="0"/>
              <a:buChar char="•"/>
            </a:pP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What protocols are or should be supported?</a:t>
            </a:r>
          </a:p>
          <a:p>
            <a:pPr marL="285750" eaLnBrk="1" fontAlgn="t" hangingPunct="1">
              <a:spcBef>
                <a:spcPts val="0"/>
              </a:spcBef>
              <a:spcAft>
                <a:spcPts val="0"/>
              </a:spcAft>
              <a:buFont typeface="Arial" panose="020B0604020202020204" pitchFamily="34" charset="0"/>
              <a:buChar char="•"/>
            </a:pP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What information (if any) should be carried beyond type?</a:t>
            </a:r>
            <a:endParaRPr lang="en-US" sz="2000" b="1" i="0" u="none" strike="noStrike" kern="1200" dirty="0">
              <a:solidFill>
                <a:schemeClr val="tx1">
                  <a:lumMod val="95000"/>
                  <a:lumOff val="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endParaRPr>
          </a:p>
          <a:p>
            <a:pPr marL="0" indent="0" algn="l" rtl="0" eaLnBrk="1" fontAlgn="t" latinLnBrk="0" hangingPunct="1">
              <a:spcBef>
                <a:spcPts val="0"/>
              </a:spcBef>
              <a:spcAft>
                <a:spcPts val="0"/>
              </a:spcAft>
            </a:pPr>
            <a:r>
              <a:rPr lang="en-US" sz="2000" b="1" i="0" u="none" strike="noStrike" kern="1200" dirty="0">
                <a:solidFill>
                  <a:schemeClr val="tx1">
                    <a:lumMod val="95000"/>
                    <a:lumOff val="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rPr>
              <a:t>QoS</a:t>
            </a:r>
          </a:p>
          <a:p>
            <a:pPr marL="285750" eaLnBrk="1" fontAlgn="t" hangingPunct="1">
              <a:spcBef>
                <a:spcPts val="0"/>
              </a:spcBef>
              <a:spcAft>
                <a:spcPts val="0"/>
              </a:spcAft>
              <a:buFont typeface="Arial" panose="020B0604020202020204" pitchFamily="34" charset="0"/>
              <a:buChar char="•"/>
            </a:pP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Some standards support streaming (e.g. 15.3)</a:t>
            </a:r>
          </a:p>
          <a:p>
            <a:pPr marL="285750" eaLnBrk="1" fontAlgn="t" hangingPunct="1">
              <a:spcBef>
                <a:spcPts val="0"/>
              </a:spcBef>
              <a:spcAft>
                <a:spcPts val="0"/>
              </a:spcAft>
              <a:buFont typeface="Arial" panose="020B0604020202020204" pitchFamily="34" charset="0"/>
              <a:buChar char="•"/>
            </a:pPr>
            <a:r>
              <a:rPr lang="en-US" sz="2000" b="1" i="0" u="none" strike="noStrike" kern="1200" dirty="0">
                <a:solidFill>
                  <a:schemeClr val="tx1">
                    <a:lumMod val="95000"/>
                    <a:lumOff val="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rPr>
              <a:t>Latency </a:t>
            </a: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sensitive traffic increasingly relevant</a:t>
            </a:r>
          </a:p>
          <a:p>
            <a:pPr marL="685800" lvl="1" eaLnBrk="1" fontAlgn="t" hangingPunct="1">
              <a:spcBef>
                <a:spcPts val="0"/>
              </a:spcBef>
              <a:spcAft>
                <a:spcPts val="0"/>
              </a:spcAft>
              <a:buFont typeface="Arial" panose="020B0604020202020204" pitchFamily="34" charset="0"/>
              <a:buChar char="•"/>
            </a:pPr>
            <a:r>
              <a:rPr lang="en-US" sz="16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Even for low rate data channels (e.g. 15.4)</a:t>
            </a:r>
          </a:p>
          <a:p>
            <a:pPr marL="685800" lvl="1" eaLnBrk="1" fontAlgn="t" hangingPunct="1">
              <a:spcBef>
                <a:spcPts val="0"/>
              </a:spcBef>
              <a:spcAft>
                <a:spcPts val="0"/>
              </a:spcAft>
              <a:buFont typeface="Arial" panose="020B0604020202020204" pitchFamily="34" charset="0"/>
              <a:buChar char="•"/>
            </a:pPr>
            <a:r>
              <a:rPr lang="en-US" sz="16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Bounded in a wireless channel may mean something else</a:t>
            </a:r>
          </a:p>
          <a:p>
            <a:pPr marL="685800" lvl="1" eaLnBrk="1" fontAlgn="t" hangingPunct="1">
              <a:spcBef>
                <a:spcPts val="0"/>
              </a:spcBef>
              <a:spcAft>
                <a:spcPts val="0"/>
              </a:spcAft>
              <a:buFont typeface="Arial" panose="020B0604020202020204" pitchFamily="34" charset="0"/>
              <a:buChar char="•"/>
            </a:pPr>
            <a:r>
              <a:rPr lang="en-US" sz="16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No guarantees</a:t>
            </a:r>
          </a:p>
          <a:p>
            <a:pPr marL="685800" lvl="1" eaLnBrk="1" fontAlgn="t" hangingPunct="1">
              <a:spcBef>
                <a:spcPts val="0"/>
              </a:spcBef>
              <a:spcAft>
                <a:spcPts val="0"/>
              </a:spcAft>
              <a:buFont typeface="Arial" panose="020B0604020202020204" pitchFamily="34" charset="0"/>
              <a:buChar char="•"/>
            </a:pPr>
            <a:r>
              <a:rPr lang="en-US" sz="16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But concept of “if not delivered by never mind” applies</a:t>
            </a:r>
          </a:p>
          <a:p>
            <a:pPr marL="285750" eaLnBrk="1" fontAlgn="t" hangingPunct="1">
              <a:spcBef>
                <a:spcPts val="0"/>
              </a:spcBef>
              <a:spcAft>
                <a:spcPts val="0"/>
              </a:spcAft>
              <a:buFont typeface="Arial" panose="020B0604020202020204" pitchFamily="34" charset="0"/>
              <a:buChar char="•"/>
            </a:pP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cs typeface="ＭＳ Ｐゴシック" panose="020B0600070205080204" pitchFamily="34" charset="-128"/>
              </a:rPr>
              <a:t>What does the MAC need to support QoS?</a:t>
            </a:r>
            <a:endParaRPr lang="en-US" sz="2000" b="1" i="0" u="none" strike="noStrike" kern="1200" dirty="0">
              <a:solidFill>
                <a:schemeClr val="tx1">
                  <a:lumMod val="95000"/>
                  <a:lumOff val="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endParaRPr>
          </a:p>
          <a:p>
            <a:pPr marL="0" indent="0" algn="l" rtl="0" eaLnBrk="1" fontAlgn="t" latinLnBrk="0" hangingPunct="1">
              <a:spcBef>
                <a:spcPts val="0"/>
              </a:spcBef>
              <a:spcAft>
                <a:spcPts val="0"/>
              </a:spcAft>
            </a:pPr>
            <a:r>
              <a:rPr lang="en-US" sz="2000" b="1" i="0" u="none" strike="noStrike" kern="1200" dirty="0">
                <a:solidFill>
                  <a:schemeClr val="tx1">
                    <a:lumMod val="95000"/>
                    <a:lumOff val="5000"/>
                  </a:schemeClr>
                </a:solidFill>
                <a:effectLst/>
                <a:latin typeface="Arial" panose="020B0604020202020204" pitchFamily="34" charset="0"/>
                <a:ea typeface="ＭＳ Ｐゴシック" panose="020B0600070205080204" pitchFamily="34" charset="-128"/>
                <a:cs typeface="ＭＳ Ｐゴシック" panose="020B0600070205080204" pitchFamily="34" charset="-128"/>
              </a:rPr>
              <a:t>TSN</a:t>
            </a:r>
          </a:p>
          <a:p>
            <a:pPr marL="285750" eaLnBrk="1" fontAlgn="t" hangingPunct="1">
              <a:spcBef>
                <a:spcPts val="0"/>
              </a:spcBef>
              <a:spcAft>
                <a:spcPts val="0"/>
              </a:spcAft>
              <a:buFont typeface="Arial" panose="020B0604020202020204" pitchFamily="34" charset="0"/>
              <a:buChar char="•"/>
            </a:pP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rPr>
              <a:t>Related to latency </a:t>
            </a:r>
          </a:p>
          <a:p>
            <a:pPr marL="285750" eaLnBrk="1" fontAlgn="t" hangingPunct="1">
              <a:spcBef>
                <a:spcPts val="0"/>
              </a:spcBef>
              <a:spcAft>
                <a:spcPts val="0"/>
              </a:spcAft>
              <a:buFont typeface="Arial" panose="020B0604020202020204" pitchFamily="34" charset="0"/>
              <a:buChar char="•"/>
            </a:pPr>
            <a:r>
              <a:rPr lang="en-US" sz="2000" b="1" kern="1200" dirty="0">
                <a:solidFill>
                  <a:schemeClr val="tx1">
                    <a:lumMod val="95000"/>
                    <a:lumOff val="5000"/>
                  </a:schemeClr>
                </a:solidFill>
                <a:latin typeface="Arial" panose="020B0604020202020204" pitchFamily="34" charset="0"/>
                <a:ea typeface="ＭＳ Ｐゴシック" panose="020B0600070205080204" pitchFamily="34" charset="-128"/>
              </a:rPr>
              <a:t>What are the assumptions?</a:t>
            </a:r>
          </a:p>
          <a:p>
            <a:pPr marL="285750" eaLnBrk="1" fontAlgn="t" hangingPunct="1">
              <a:spcBef>
                <a:spcPts val="0"/>
              </a:spcBef>
              <a:spcAft>
                <a:spcPts val="0"/>
              </a:spcAft>
              <a:buFont typeface="Arial" panose="020B0604020202020204" pitchFamily="34" charset="0"/>
              <a:buChar char="•"/>
            </a:pPr>
            <a:r>
              <a:rPr lang="en-US" sz="2000" b="1" i="0" u="none" strike="noStrike" dirty="0">
                <a:solidFill>
                  <a:schemeClr val="tx1">
                    <a:lumMod val="95000"/>
                    <a:lumOff val="5000"/>
                  </a:schemeClr>
                </a:solidFill>
                <a:effectLst/>
                <a:latin typeface="Arial" panose="020B0604020202020204" pitchFamily="34" charset="0"/>
              </a:rPr>
              <a:t>TSN without guarantees?</a:t>
            </a:r>
          </a:p>
          <a:p>
            <a:pPr marL="0"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
        <p:nvSpPr>
          <p:cNvPr id="2" name="Left Brace 1">
            <a:extLst>
              <a:ext uri="{FF2B5EF4-FFF2-40B4-BE49-F238E27FC236}">
                <a16:creationId xmlns:a16="http://schemas.microsoft.com/office/drawing/2014/main" id="{AA518B98-8FFE-4825-CEC9-4594E0E78DA4}"/>
              </a:ext>
            </a:extLst>
          </p:cNvPr>
          <p:cNvSpPr/>
          <p:nvPr/>
        </p:nvSpPr>
        <p:spPr bwMode="auto">
          <a:xfrm>
            <a:off x="1475656" y="2348880"/>
            <a:ext cx="360040" cy="3744416"/>
          </a:xfrm>
          <a:prstGeom prst="leftBrace">
            <a:avLst>
              <a:gd name="adj1" fmla="val 8333"/>
              <a:gd name="adj2" fmla="val 5175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3" name="Rectangle 2">
            <a:extLst>
              <a:ext uri="{FF2B5EF4-FFF2-40B4-BE49-F238E27FC236}">
                <a16:creationId xmlns:a16="http://schemas.microsoft.com/office/drawing/2014/main" id="{7A0E3376-015F-B3E5-355E-312CCD306BAA}"/>
              </a:ext>
            </a:extLst>
          </p:cNvPr>
          <p:cNvSpPr/>
          <p:nvPr/>
        </p:nvSpPr>
        <p:spPr bwMode="auto">
          <a:xfrm rot="16200000">
            <a:off x="539552" y="4077072"/>
            <a:ext cx="1512168" cy="504056"/>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accent2">
                    <a:lumMod val="75000"/>
                  </a:schemeClr>
                </a:solidFill>
                <a:effectLst/>
                <a:latin typeface="Tahoma" panose="020B0604030504040204" pitchFamily="34" charset="0"/>
                <a:ea typeface="Tahoma" panose="020B0604030504040204" pitchFamily="34" charset="0"/>
                <a:cs typeface="Tahoma" panose="020B0604030504040204" pitchFamily="34" charset="0"/>
              </a:rPr>
              <a:t>Today’s Topics</a:t>
            </a:r>
          </a:p>
        </p:txBody>
      </p:sp>
    </p:spTree>
    <p:extLst>
      <p:ext uri="{BB962C8B-B14F-4D97-AF65-F5344CB8AC3E}">
        <p14:creationId xmlns:p14="http://schemas.microsoft.com/office/powerpoint/2010/main" val="1455720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mj-lt"/>
              <a:buAutoNum type="arabicPeriod"/>
            </a:pPr>
            <a:r>
              <a:rPr lang="en-US" altLang="en-US" sz="2400" dirty="0"/>
              <a:t>…</a:t>
            </a:r>
          </a:p>
          <a:p>
            <a:pPr marL="514350" indent="-514350">
              <a:buFont typeface="+mj-lt"/>
              <a:buAutoNum type="arabicPeriod"/>
            </a:pPr>
            <a:r>
              <a:rPr lang="en-US" altLang="en-US" sz="2400" dirty="0"/>
              <a:t>…</a:t>
            </a:r>
          </a:p>
          <a:p>
            <a:pPr marL="514350" indent="-514350">
              <a:buFont typeface="+mj-lt"/>
              <a:buAutoNum type="arabicPeriod"/>
            </a:pPr>
            <a:r>
              <a:rPr lang="en-US" altLang="en-US" sz="2400" dirty="0"/>
              <a:t>…</a:t>
            </a:r>
          </a:p>
          <a:p>
            <a:pPr marL="514350" indent="-514350">
              <a:buFont typeface="+mj-lt"/>
              <a:buAutoNum type="arabicPeriod"/>
            </a:pPr>
            <a:r>
              <a:rPr lang="en-US" altLang="en-US" sz="2400" dirty="0"/>
              <a:t>…</a:t>
            </a:r>
          </a:p>
          <a:p>
            <a:pPr marL="514350" indent="-514350">
              <a:buFont typeface="+mj-lt"/>
              <a:buAutoNum type="arabicPeriod"/>
            </a:pPr>
            <a:endParaRPr lang="en-US" altLang="en-US" sz="2400" dirty="0"/>
          </a:p>
          <a:p>
            <a:pPr marL="514350" indent="-514350">
              <a:buFont typeface="Arial" panose="020B0604020202020204" pitchFamily="34" charset="0"/>
              <a:buChar char="•"/>
            </a:pPr>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3811873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89768" y="1196752"/>
            <a:ext cx="7764463" cy="5112568"/>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137</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May</a:t>
            </a:r>
            <a:r>
              <a:rPr lang="en-US" b="1" dirty="0">
                <a:solidFill>
                  <a:srgbClr val="0000FF"/>
                </a:solidFill>
                <a:effectLst/>
                <a:ea typeface="Times New Roman" panose="02020603050405020304" pitchFamily="18" charset="0"/>
              </a:rPr>
              <a:t> 10</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a:p>
            <a:pPr marL="0" marR="0" algn="ctr">
              <a:spcBef>
                <a:spcPts val="600"/>
              </a:spcBef>
              <a:spcAft>
                <a:spcPts val="0"/>
              </a:spcAft>
            </a:pP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Joint 802.1 / 802.15 Mtg.</a:t>
            </a:r>
          </a:p>
          <a:p>
            <a:pPr marL="0" marR="0" algn="ctr">
              <a:spcBef>
                <a:spcPts val="600"/>
              </a:spcBef>
              <a:spcAft>
                <a:spcPts val="0"/>
              </a:spcAft>
            </a:pPr>
            <a:endParaRPr lang="en-US" sz="2400" b="1" dirty="0">
              <a:solidFill>
                <a:srgbClr val="0000FF"/>
              </a:solidFill>
              <a:ea typeface="Times New Roman" panose="02020603050405020304" pitchFamily="18" charset="0"/>
            </a:endParaRPr>
          </a:p>
          <a:p>
            <a:pPr marL="0" marR="0" algn="ctr">
              <a:spcBef>
                <a:spcPts val="600"/>
              </a:spcBef>
              <a:spcAft>
                <a:spcPts val="0"/>
              </a:spcAft>
            </a:pPr>
            <a:r>
              <a:rPr lang="en-US" sz="2400" b="1" dirty="0">
                <a:solidFill>
                  <a:srgbClr val="0000FF"/>
                </a:solidFill>
                <a:ea typeface="Times New Roman" panose="02020603050405020304" pitchFamily="18" charset="0"/>
              </a:rPr>
              <a:t>The mtg. will start at 11:10 AM Eastern</a:t>
            </a:r>
          </a:p>
          <a:p>
            <a:pPr marL="0" marR="0" algn="ctr">
              <a:spcBef>
                <a:spcPts val="600"/>
              </a:spcBef>
              <a:spcAft>
                <a:spcPts val="0"/>
              </a:spcAft>
            </a:pPr>
            <a:r>
              <a:rPr lang="en-US" sz="2400" b="1" dirty="0">
                <a:solidFill>
                  <a:srgbClr val="0000FF"/>
                </a:solidFill>
                <a:effectLst/>
                <a:ea typeface="Times New Roman" panose="02020603050405020304" pitchFamily="18" charset="0"/>
              </a:rPr>
              <a:t>Please </a:t>
            </a:r>
            <a:r>
              <a:rPr lang="en-US" sz="2400" b="1" dirty="0">
                <a:solidFill>
                  <a:srgbClr val="0000FF"/>
                </a:solidFill>
                <a:ea typeface="Times New Roman" panose="02020603050405020304" pitchFamily="18" charset="0"/>
              </a:rPr>
              <a:t>R</a:t>
            </a:r>
            <a:r>
              <a:rPr lang="en-US" sz="2400" b="1" dirty="0">
                <a:solidFill>
                  <a:srgbClr val="0000FF"/>
                </a:solidFill>
                <a:effectLst/>
                <a:ea typeface="Times New Roman" panose="02020603050405020304" pitchFamily="18" charset="0"/>
              </a:rPr>
              <a:t>egister Your Attendance @</a:t>
            </a:r>
          </a:p>
          <a:p>
            <a:pPr marL="0" marR="0" algn="ctr">
              <a:spcBef>
                <a:spcPts val="600"/>
              </a:spcBef>
              <a:spcAft>
                <a:spcPts val="0"/>
              </a:spcAft>
            </a:pPr>
            <a:r>
              <a:rPr lang="en-US" sz="2400" b="1" dirty="0">
                <a:solidFill>
                  <a:srgbClr val="0000FF"/>
                </a:solidFill>
                <a:effectLst/>
                <a:ea typeface="Times New Roman" panose="02020603050405020304" pitchFamily="18" charset="0"/>
                <a:hlinkClick r:id="rId2"/>
              </a:rPr>
              <a:t>https://imat.ieee.org/attendance</a:t>
            </a:r>
            <a:endParaRPr lang="en-US" sz="2400" b="1" dirty="0">
              <a:solidFill>
                <a:srgbClr val="0000FF"/>
              </a:solidFill>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30FD4C98-771B-4BD3-A80F-813E8D06A54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80D83D13-C671-4E1E-AB3C-A7832BCFBCD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1F22F6E8-1D67-49DA-9561-36A058CE825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a:buFont typeface="Arial" panose="020B0604020202020204" pitchFamily="34" charset="0"/>
              <a:buChar char="•"/>
            </a:pPr>
            <a:r>
              <a:rPr lang="en-US" sz="2100" dirty="0"/>
              <a:t>Attendees are required to register to attend the 802 Plenary Session</a:t>
            </a:r>
          </a:p>
          <a:p>
            <a:pPr>
              <a:buFont typeface="Arial" panose="020B0604020202020204" pitchFamily="34" charset="0"/>
              <a:buChar char="•"/>
            </a:pPr>
            <a:r>
              <a:rPr lang="en-US" sz="2100" dirty="0"/>
              <a:t>Discussion: Everyone present is welcome</a:t>
            </a:r>
          </a:p>
          <a:p>
            <a:pPr>
              <a:buFont typeface="Arial" panose="020B0604020202020204" pitchFamily="34" charset="0"/>
              <a:buChar char="•"/>
            </a:pPr>
            <a:r>
              <a:rPr lang="en-US" sz="2100" dirty="0"/>
              <a:t>Straw polls: Everyone present may vote</a:t>
            </a:r>
          </a:p>
          <a:p>
            <a:pPr>
              <a:buFont typeface="Arial" panose="020B0604020202020204" pitchFamily="34" charset="0"/>
              <a:buChar char="•"/>
            </a:pPr>
            <a:r>
              <a:rPr lang="en-US" sz="2100" dirty="0"/>
              <a:t>Formal motions: WG voters only:</a:t>
            </a:r>
          </a:p>
          <a:p>
            <a:pPr marL="642938" lvl="1" indent="-342900">
              <a:buFont typeface="Arial" panose="020B0604020202020204" pitchFamily="34" charset="0"/>
              <a:buChar char="•"/>
            </a:pPr>
            <a:r>
              <a:rPr lang="en-US" sz="1800" dirty="0">
                <a:hlinkClick r:id="rId2"/>
              </a:rPr>
              <a:t>https://grouper.ieee.org/groups/802/15/member_status.html</a:t>
            </a:r>
            <a:r>
              <a:rPr lang="en-US" sz="1800" dirty="0"/>
              <a:t> </a:t>
            </a:r>
          </a:p>
          <a:p>
            <a:pPr>
              <a:buFont typeface="Arial" panose="020B0604020202020204" pitchFamily="34" charset="0"/>
              <a:buChar char="•"/>
            </a:pPr>
            <a:r>
              <a:rPr lang="en-US" sz="2100" dirty="0"/>
              <a:t>Patent policy for PAR activities applies</a:t>
            </a:r>
          </a:p>
          <a:p>
            <a:pPr>
              <a:buFont typeface="Arial" panose="020B0604020202020204" pitchFamily="34" charset="0"/>
              <a:buChar char="•"/>
            </a:pPr>
            <a:r>
              <a:rPr lang="en-US" sz="2100" dirty="0"/>
              <a:t>All the usual rules of conduct</a:t>
            </a:r>
          </a:p>
          <a:p>
            <a:pPr>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5" name="Slide Number Placeholder 3">
            <a:extLst>
              <a:ext uri="{FF2B5EF4-FFF2-40B4-BE49-F238E27FC236}">
                <a16:creationId xmlns:a16="http://schemas.microsoft.com/office/drawing/2014/main" id="{8C505769-1F77-49A0-A67A-F031FFD792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899593" y="2088693"/>
            <a:ext cx="7668851" cy="4364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120" tIns="34560" rIns="69120" bIns="3456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sz="2900" kern="0" dirty="0"/>
              <a:t>See: </a:t>
            </a:r>
            <a:r>
              <a:rPr lang="en-US" sz="2400" kern="0" dirty="0">
                <a:hlinkClick r:id="rId2"/>
              </a:rPr>
              <a:t>https://grouper.ieee.org/groups/802/sapolicies.shtml</a:t>
            </a:r>
            <a:endParaRPr lang="en-US" sz="2400" kern="0" dirty="0"/>
          </a:p>
          <a:p>
            <a:pPr>
              <a:defRPr/>
            </a:pPr>
            <a:endParaRPr lang="en-US" sz="2400" kern="0" dirty="0"/>
          </a:p>
          <a:p>
            <a:pPr>
              <a:defRPr/>
            </a:pPr>
            <a:r>
              <a:rPr lang="en-US" sz="2900" kern="0" dirty="0"/>
              <a:t>IEEE-SA Patent Slides for Standards Development Meetings (.pdf)</a:t>
            </a:r>
          </a:p>
          <a:p>
            <a:pPr>
              <a:defRPr/>
            </a:pPr>
            <a:r>
              <a:rPr lang="en-US" sz="2400" kern="0" dirty="0">
                <a:hlinkClick r:id="rId3"/>
              </a:rPr>
              <a:t>https://development.standards.ieee.org/myproject/Public/mytools/mob/slideset.pdf</a:t>
            </a:r>
            <a:endParaRPr lang="en-US" sz="2400" kern="0" dirty="0"/>
          </a:p>
          <a:p>
            <a:pPr>
              <a:defRPr/>
            </a:pPr>
            <a:endParaRPr lang="en-US" sz="2400" kern="0" dirty="0"/>
          </a:p>
          <a:p>
            <a:pPr>
              <a:defRPr/>
            </a:pPr>
            <a:r>
              <a:rPr lang="en-US" sz="2900" kern="0" dirty="0"/>
              <a:t>IEEE-SA Standards Board Patent Committee (</a:t>
            </a:r>
            <a:r>
              <a:rPr lang="en-US" sz="2900" kern="0" dirty="0" err="1"/>
              <a:t>PatCom</a:t>
            </a:r>
            <a:r>
              <a:rPr lang="en-US" sz="2900" kern="0" dirty="0"/>
              <a:t>) home page</a:t>
            </a:r>
          </a:p>
          <a:p>
            <a:pPr>
              <a:defRPr/>
            </a:pPr>
            <a:r>
              <a:rPr lang="en-US" sz="2400" kern="0" dirty="0">
                <a:hlinkClick r:id="rId4"/>
              </a:rPr>
              <a:t>https://standards.ieee.org/content/ieee-standards/en/about/sasb/patcom/index.html</a:t>
            </a:r>
            <a:endParaRPr lang="en-US" sz="2400" kern="0" dirty="0"/>
          </a:p>
          <a:p>
            <a:pPr>
              <a:defRPr/>
            </a:pPr>
            <a:endParaRPr lang="en-US" sz="2400" kern="0" dirty="0"/>
          </a:p>
          <a:p>
            <a:pPr>
              <a:defRPr/>
            </a:pPr>
            <a:r>
              <a:rPr lang="en-US" sz="2900" kern="0" dirty="0"/>
              <a:t>IEEE-SA Participation Policy meeting slide set - individual method (.pdf)</a:t>
            </a:r>
          </a:p>
          <a:p>
            <a:pPr>
              <a:defRPr/>
            </a:pPr>
            <a:r>
              <a:rPr lang="en-US" sz="2400" kern="0" dirty="0">
                <a:hlinkClick r:id="rId5"/>
              </a:rPr>
              <a:t>https://standards.ieee.org/content/dam/ieee-standards/standards/web/documents/other/Participant-Behavior-Individual-Method.pdf</a:t>
            </a:r>
            <a:endParaRPr lang="en-US" sz="2400" kern="0" dirty="0"/>
          </a:p>
          <a:p>
            <a:pPr>
              <a:defRPr/>
            </a:pPr>
            <a:endParaRPr lang="en-US" sz="2400" kern="0" dirty="0"/>
          </a:p>
          <a:p>
            <a:pPr>
              <a:defRPr/>
            </a:pPr>
            <a:r>
              <a:rPr lang="en-US" sz="2900" kern="0" dirty="0"/>
              <a:t>Working Group Copyright Materials</a:t>
            </a:r>
          </a:p>
          <a:p>
            <a:pPr>
              <a:defRPr/>
            </a:pPr>
            <a:r>
              <a:rPr lang="en-US" sz="2400" kern="0" dirty="0">
                <a:hlinkClick r:id="rId6"/>
              </a:rPr>
              <a:t>https://standards.ieee.org/ipr/copyright-materials.html</a:t>
            </a:r>
            <a:endParaRPr lang="en-US" sz="2400" kern="0" dirty="0"/>
          </a:p>
          <a:p>
            <a:pPr>
              <a:defRPr/>
            </a:pPr>
            <a:r>
              <a:rPr lang="en-US" sz="2400" kern="0" dirty="0">
                <a:hlinkClick r:id="rId7"/>
              </a:rPr>
              <a:t>https://standards.ieee.org/content/dam/ieee-standards/standards/web/documents/other/ieee-sa-copyright-policy-2019.pdf</a:t>
            </a:r>
            <a:endParaRPr lang="en-US" sz="2400" kern="0" dirty="0"/>
          </a:p>
        </p:txBody>
      </p:sp>
      <p:sp>
        <p:nvSpPr>
          <p:cNvPr id="5" name="Title 1">
            <a:extLst>
              <a:ext uri="{FF2B5EF4-FFF2-40B4-BE49-F238E27FC236}">
                <a16:creationId xmlns:a16="http://schemas.microsoft.com/office/drawing/2014/main" id="{96A121ED-2B04-4C5C-90E2-A3B70C7BB0AB}"/>
              </a:ext>
            </a:extLst>
          </p:cNvPr>
          <p:cNvSpPr txBox="1">
            <a:spLocks/>
          </p:cNvSpPr>
          <p:nvPr/>
        </p:nvSpPr>
        <p:spPr bwMode="auto">
          <a:xfrm>
            <a:off x="685800" y="685801"/>
            <a:ext cx="7840663" cy="130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kern="0" dirty="0"/>
              <a:t>IEEE-SA Patent, Copyright, and Participation Policies</a:t>
            </a:r>
          </a:p>
        </p:txBody>
      </p:sp>
      <p:sp>
        <p:nvSpPr>
          <p:cNvPr id="9" name="Slide Number Placeholder 3">
            <a:extLst>
              <a:ext uri="{FF2B5EF4-FFF2-40B4-BE49-F238E27FC236}">
                <a16:creationId xmlns:a16="http://schemas.microsoft.com/office/drawing/2014/main" id="{833339DD-8E40-4B3F-8993-4B98CFADEC8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sp>
        <p:nvSpPr>
          <p:cNvPr id="8" name="Title 1">
            <a:extLst>
              <a:ext uri="{FF2B5EF4-FFF2-40B4-BE49-F238E27FC236}">
                <a16:creationId xmlns:a16="http://schemas.microsoft.com/office/drawing/2014/main" id="{1C750133-E467-45AB-ACFA-06CEC8170395}"/>
              </a:ext>
            </a:extLst>
          </p:cNvPr>
          <p:cNvSpPr>
            <a:spLocks noGrp="1"/>
          </p:cNvSpPr>
          <p:nvPr>
            <p:ph type="title"/>
          </p:nvPr>
        </p:nvSpPr>
        <p:spPr>
          <a:xfrm>
            <a:off x="685800" y="685801"/>
            <a:ext cx="7840663" cy="1304118"/>
          </a:xfrm>
        </p:spPr>
        <p:txBody>
          <a:bodyPr/>
          <a:lstStyle/>
          <a:p>
            <a:r>
              <a:rPr lang="en-US" dirty="0"/>
              <a:t>Meeting Slot</a:t>
            </a:r>
            <a:br>
              <a:rPr lang="en-US" dirty="0"/>
            </a:br>
            <a:r>
              <a:rPr lang="en-US" dirty="0"/>
              <a:t>May 11th, 2022</a:t>
            </a:r>
          </a:p>
        </p:txBody>
      </p:sp>
      <p:pic>
        <p:nvPicPr>
          <p:cNvPr id="9" name="Picture 8">
            <a:extLst>
              <a:ext uri="{FF2B5EF4-FFF2-40B4-BE49-F238E27FC236}">
                <a16:creationId xmlns:a16="http://schemas.microsoft.com/office/drawing/2014/main" id="{F6BFC3F8-290B-6880-4A95-D5B6F8E215ED}"/>
              </a:ext>
            </a:extLst>
          </p:cNvPr>
          <p:cNvPicPr>
            <a:picLocks noChangeAspect="1"/>
          </p:cNvPicPr>
          <p:nvPr/>
        </p:nvPicPr>
        <p:blipFill>
          <a:blip r:embed="rId3"/>
          <a:stretch>
            <a:fillRect/>
          </a:stretch>
        </p:blipFill>
        <p:spPr>
          <a:xfrm>
            <a:off x="300831" y="2276872"/>
            <a:ext cx="8610600" cy="1970724"/>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3275534" y="2933625"/>
            <a:ext cx="936104" cy="34694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A93BA6-EDCD-4985-9332-5EB6F1F6A350}"/>
              </a:ext>
            </a:extLst>
          </p:cNvPr>
          <p:cNvSpPr>
            <a:spLocks noGrp="1"/>
          </p:cNvSpPr>
          <p:nvPr>
            <p:ph type="title"/>
          </p:nvPr>
        </p:nvSpPr>
        <p:spPr/>
        <p:txBody>
          <a:bodyPr/>
          <a:lstStyle/>
          <a:p>
            <a:r>
              <a:rPr lang="en-US" dirty="0"/>
              <a:t>Agenda</a:t>
            </a:r>
          </a:p>
        </p:txBody>
      </p:sp>
      <p:sp>
        <p:nvSpPr>
          <p:cNvPr id="4" name="Content Placeholder 3">
            <a:extLst>
              <a:ext uri="{FF2B5EF4-FFF2-40B4-BE49-F238E27FC236}">
                <a16:creationId xmlns:a16="http://schemas.microsoft.com/office/drawing/2014/main" id="{1D501303-5A65-41CD-9D30-6F4EFC378AAE}"/>
              </a:ext>
            </a:extLst>
          </p:cNvPr>
          <p:cNvSpPr>
            <a:spLocks noGrp="1"/>
          </p:cNvSpPr>
          <p:nvPr>
            <p:ph idx="1"/>
          </p:nvPr>
        </p:nvSpPr>
        <p:spPr/>
        <p:txBody>
          <a:bodyPr/>
          <a:lstStyle/>
          <a:p>
            <a:pPr marL="514350" indent="-514350">
              <a:buFont typeface="+mj-lt"/>
              <a:buAutoNum type="arabicPeriod"/>
            </a:pPr>
            <a:r>
              <a:rPr lang="en-US" sz="2400" dirty="0"/>
              <a:t>Intro, reminders, agenda approval</a:t>
            </a:r>
          </a:p>
          <a:p>
            <a:pPr marL="514350" indent="-514350">
              <a:buFont typeface="+mj-lt"/>
              <a:buAutoNum type="arabicPeriod"/>
            </a:pPr>
            <a:r>
              <a:rPr lang="en-US" sz="2400" dirty="0"/>
              <a:t>802.15.13</a:t>
            </a:r>
          </a:p>
          <a:p>
            <a:pPr marL="857250" lvl="1" indent="-457200">
              <a:buFont typeface="Arial" panose="020B0604020202020204" pitchFamily="34" charset="0"/>
              <a:buChar char="•"/>
            </a:pPr>
            <a:r>
              <a:rPr lang="en-US" sz="2000" dirty="0"/>
              <a:t>feedback on the 4 topical items captured</a:t>
            </a:r>
          </a:p>
          <a:p>
            <a:pPr marL="857250" lvl="1" indent="-457200">
              <a:buFont typeface="Arial" panose="020B0604020202020204" pitchFamily="34" charset="0"/>
              <a:buChar char="•"/>
            </a:pPr>
            <a:r>
              <a:rPr lang="en-US" sz="2000" b="0" i="0" dirty="0">
                <a:solidFill>
                  <a:srgbClr val="333333"/>
                </a:solidFill>
                <a:effectLst/>
                <a:latin typeface="Arial" panose="020B0604020202020204" pitchFamily="34" charset="0"/>
              </a:rPr>
              <a:t>feedback on overall disposition</a:t>
            </a:r>
          </a:p>
          <a:p>
            <a:pPr marL="514350" indent="-514350">
              <a:buFont typeface="+mj-lt"/>
              <a:buAutoNum type="arabicPeriod"/>
            </a:pPr>
            <a:r>
              <a:rPr lang="en-US" sz="2400" b="0" i="0" dirty="0">
                <a:solidFill>
                  <a:srgbClr val="333333"/>
                </a:solidFill>
                <a:effectLst/>
                <a:latin typeface="Arial" panose="020B0604020202020204" pitchFamily="34" charset="0"/>
              </a:rPr>
              <a:t>802.1 and 802.15 compatibility</a:t>
            </a:r>
          </a:p>
          <a:p>
            <a:pPr marL="857250" lvl="1" indent="-457200">
              <a:buFont typeface="Arial" panose="020B0604020202020204" pitchFamily="34" charset="0"/>
              <a:buChar char="•"/>
            </a:pPr>
            <a:r>
              <a:rPr lang="en-US" sz="2000" dirty="0"/>
              <a:t>Update of table mapping of 802.1 feature to 802.15 projects</a:t>
            </a:r>
          </a:p>
          <a:p>
            <a:pPr marL="857250" lvl="1" indent="-457200">
              <a:buFont typeface="Arial" panose="020B0604020202020204" pitchFamily="34" charset="0"/>
              <a:buChar char="•"/>
            </a:pPr>
            <a:r>
              <a:rPr lang="en-US" sz="2000" dirty="0"/>
              <a:t>Discussion</a:t>
            </a:r>
          </a:p>
          <a:p>
            <a:pPr marL="514350" indent="-514350">
              <a:buFont typeface="+mj-lt"/>
              <a:buAutoNum type="arabicPeriod"/>
            </a:pPr>
            <a:r>
              <a:rPr lang="en-US" sz="2400" dirty="0"/>
              <a:t>Next Mtg</a:t>
            </a:r>
          </a:p>
          <a:p>
            <a:pPr marL="514350" indent="-514350">
              <a:buFont typeface="+mj-lt"/>
              <a:buAutoNum type="arabicPeriod"/>
            </a:pPr>
            <a:r>
              <a:rPr lang="en-US" sz="2400" dirty="0"/>
              <a:t>AOB</a:t>
            </a:r>
            <a:endParaRPr lang="en-US" dirty="0"/>
          </a:p>
        </p:txBody>
      </p:sp>
      <p:sp>
        <p:nvSpPr>
          <p:cNvPr id="5" name="Slide Number Placeholder 3">
            <a:extLst>
              <a:ext uri="{FF2B5EF4-FFF2-40B4-BE49-F238E27FC236}">
                <a16:creationId xmlns:a16="http://schemas.microsoft.com/office/drawing/2014/main" id="{0F15F9FB-A39B-459F-A5F9-0584AB0A8803}"/>
              </a:ext>
            </a:extLst>
          </p:cNvPr>
          <p:cNvSpPr>
            <a:spLocks noGrp="1"/>
          </p:cNvSpPr>
          <p:nvPr>
            <p:ph type="sldNum" idx="10"/>
          </p:nvPr>
        </p:nvSpPr>
        <p:spPr>
          <a:xfrm>
            <a:off x="4211638" y="6554788"/>
            <a:ext cx="655637" cy="239712"/>
          </a:xfrm>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Tree>
    <p:extLst>
      <p:ext uri="{BB962C8B-B14F-4D97-AF65-F5344CB8AC3E}">
        <p14:creationId xmlns:p14="http://schemas.microsoft.com/office/powerpoint/2010/main" val="23776302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33580</TotalTime>
  <Words>1130</Words>
  <Application>Microsoft Office PowerPoint</Application>
  <PresentationFormat>On-screen Show (4:3)</PresentationFormat>
  <Paragraphs>214</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Tahoma</vt:lpstr>
      <vt:lpstr>Times New Roman</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PowerPoint Presentation</vt:lpstr>
      <vt:lpstr>IEEE 802 Ground Rules</vt:lpstr>
      <vt:lpstr>Meeting Slot May 11th, 2022</vt:lpstr>
      <vt:lpstr>Agenda</vt:lpstr>
      <vt:lpstr>802.15.13 Feedback on 4 Items Captured in April Call &amp; 802.15.13 Overall Feedback</vt:lpstr>
      <vt:lpstr>802.1 &amp; 802.15 Compatibility</vt:lpstr>
      <vt:lpstr>PowerPoint Presentation</vt:lpstr>
      <vt:lpstr>Discussion</vt:lpstr>
      <vt:lpstr>Next Step(s)</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445</cp:revision>
  <cp:lastPrinted>2000-03-07T00:55:37Z</cp:lastPrinted>
  <dcterms:created xsi:type="dcterms:W3CDTF">2016-01-17T22:48:36Z</dcterms:created>
  <dcterms:modified xsi:type="dcterms:W3CDTF">2022-05-11T13:19:21Z</dcterms:modified>
  <cp:category/>
</cp:coreProperties>
</file>