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58" r:id="rId3"/>
    <p:sldId id="276" r:id="rId4"/>
    <p:sldId id="277" r:id="rId5"/>
    <p:sldId id="278" r:id="rId6"/>
    <p:sldId id="279" r:id="rId7"/>
    <p:sldId id="268" r:id="rId8"/>
    <p:sldId id="274" r:id="rId9"/>
    <p:sldId id="282" r:id="rId10"/>
    <p:sldId id="280" r:id="rId11"/>
    <p:sldId id="281"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7" autoAdjust="0"/>
    <p:restoredTop sz="94660"/>
  </p:normalViewPr>
  <p:slideViewPr>
    <p:cSldViewPr>
      <p:cViewPr varScale="1">
        <p:scale>
          <a:sx n="130" d="100"/>
          <a:sy n="130" d="100"/>
        </p:scale>
        <p:origin x="955" y="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37C3AEA9-09A6-474D-A838-97E9D4773C5D}"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E9F5D47B-2601-44CC-92B0-889472F44B5F}"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8218CD9-3755-4466-8078-A7F39FD05FD4}" type="slidenum">
              <a:rPr lang="en-US" altLang="en-US"/>
              <a:pPr/>
              <a:t>‹#›</a:t>
            </a:fld>
            <a:endParaRPr lang="en-US" altLang="en-US"/>
          </a:p>
        </p:txBody>
      </p:sp>
    </p:spTree>
    <p:extLst>
      <p:ext uri="{BB962C8B-B14F-4D97-AF65-F5344CB8AC3E}">
        <p14:creationId xmlns:p14="http://schemas.microsoft.com/office/powerpoint/2010/main" val="643695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708C4FDB-5905-4887-9E3F-6CECFD083B79}" type="slidenum">
              <a:rPr lang="en-US" altLang="en-US"/>
              <a:pPr/>
              <a:t>‹#›</a:t>
            </a:fld>
            <a:endParaRPr lang="en-US" altLang="en-US"/>
          </a:p>
        </p:txBody>
      </p:sp>
    </p:spTree>
    <p:extLst>
      <p:ext uri="{BB962C8B-B14F-4D97-AF65-F5344CB8AC3E}">
        <p14:creationId xmlns:p14="http://schemas.microsoft.com/office/powerpoint/2010/main" val="1887966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B3BFA92E-D952-4378-995A-B1DDF0D1F7B8}" type="slidenum">
              <a:rPr lang="en-US" altLang="en-US"/>
              <a:pPr/>
              <a:t>‹#›</a:t>
            </a:fld>
            <a:endParaRPr lang="en-US" altLang="en-US"/>
          </a:p>
        </p:txBody>
      </p:sp>
    </p:spTree>
    <p:extLst>
      <p:ext uri="{BB962C8B-B14F-4D97-AF65-F5344CB8AC3E}">
        <p14:creationId xmlns:p14="http://schemas.microsoft.com/office/powerpoint/2010/main" val="2702968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97220AFF-6ABD-4DDE-A361-919BC72455A1}" type="slidenum">
              <a:rPr lang="en-US" altLang="en-US"/>
              <a:pPr/>
              <a:t>‹#›</a:t>
            </a:fld>
            <a:endParaRPr lang="en-US" altLang="en-US"/>
          </a:p>
        </p:txBody>
      </p:sp>
    </p:spTree>
    <p:extLst>
      <p:ext uri="{BB962C8B-B14F-4D97-AF65-F5344CB8AC3E}">
        <p14:creationId xmlns:p14="http://schemas.microsoft.com/office/powerpoint/2010/main" val="1608582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5" name="Footer Placeholder 4"/>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CC9187FE-681D-484E-9C11-8EC7495B1103}" type="slidenum">
              <a:rPr lang="en-US" altLang="en-US"/>
              <a:pPr/>
              <a:t>‹#›</a:t>
            </a:fld>
            <a:endParaRPr lang="en-US" altLang="en-US"/>
          </a:p>
        </p:txBody>
      </p:sp>
    </p:spTree>
    <p:extLst>
      <p:ext uri="{BB962C8B-B14F-4D97-AF65-F5344CB8AC3E}">
        <p14:creationId xmlns:p14="http://schemas.microsoft.com/office/powerpoint/2010/main" val="280722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smtClean="0"/>
              <a:t>April 2022</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1EDFD3DF-8BA1-4BA9-AA3D-361764DC45D8}" type="slidenum">
              <a:rPr lang="en-US" altLang="en-US"/>
              <a:pPr/>
              <a:t>‹#›</a:t>
            </a:fld>
            <a:endParaRPr lang="en-US" altLang="en-US"/>
          </a:p>
        </p:txBody>
      </p:sp>
    </p:spTree>
    <p:extLst>
      <p:ext uri="{BB962C8B-B14F-4D97-AF65-F5344CB8AC3E}">
        <p14:creationId xmlns:p14="http://schemas.microsoft.com/office/powerpoint/2010/main" val="3604936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28C2E8A0-7163-4C16-BC66-DF7661E39B5B}" type="slidenum">
              <a:rPr lang="en-US" altLang="en-US"/>
              <a:pPr/>
              <a:t>‹#›</a:t>
            </a:fld>
            <a:endParaRPr lang="en-US" altLang="en-US"/>
          </a:p>
        </p:txBody>
      </p:sp>
    </p:spTree>
    <p:extLst>
      <p:ext uri="{BB962C8B-B14F-4D97-AF65-F5344CB8AC3E}">
        <p14:creationId xmlns:p14="http://schemas.microsoft.com/office/powerpoint/2010/main" val="620654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E86D6BEF-8957-49AE-8899-F68AE95FAFDB}" type="slidenum">
              <a:rPr lang="en-US" altLang="en-US"/>
              <a:pPr/>
              <a:t>‹#›</a:t>
            </a:fld>
            <a:endParaRPr lang="en-US" altLang="en-US"/>
          </a:p>
        </p:txBody>
      </p:sp>
    </p:spTree>
    <p:extLst>
      <p:ext uri="{BB962C8B-B14F-4D97-AF65-F5344CB8AC3E}">
        <p14:creationId xmlns:p14="http://schemas.microsoft.com/office/powerpoint/2010/main" val="1526814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3C6E1BA3-B1E9-43AE-9D47-D61B8C87CECB}" type="slidenum">
              <a:rPr lang="en-US" altLang="en-US"/>
              <a:pPr/>
              <a:t>‹#›</a:t>
            </a:fld>
            <a:endParaRPr lang="en-US" altLang="en-US"/>
          </a:p>
        </p:txBody>
      </p:sp>
    </p:spTree>
    <p:extLst>
      <p:ext uri="{BB962C8B-B14F-4D97-AF65-F5344CB8AC3E}">
        <p14:creationId xmlns:p14="http://schemas.microsoft.com/office/powerpoint/2010/main" val="3826526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6" name="Footer Placeholder 5"/>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4C5AC14F-6550-4759-A2F5-DE163B293EF9}" type="slidenum">
              <a:rPr lang="en-US" altLang="en-US"/>
              <a:pPr/>
              <a:t>‹#›</a:t>
            </a:fld>
            <a:endParaRPr lang="en-US" altLang="en-US"/>
          </a:p>
        </p:txBody>
      </p:sp>
    </p:spTree>
    <p:extLst>
      <p:ext uri="{BB962C8B-B14F-4D97-AF65-F5344CB8AC3E}">
        <p14:creationId xmlns:p14="http://schemas.microsoft.com/office/powerpoint/2010/main" val="4015354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6" name="Footer Placeholder 5"/>
          <p:cNvSpPr>
            <a:spLocks noGrp="1"/>
          </p:cNvSpPr>
          <p:nvPr>
            <p:ph type="ftr" sz="quarter" idx="11"/>
          </p:nvPr>
        </p:nvSpPr>
        <p:spPr/>
        <p:txBody>
          <a:bodyPr/>
          <a:lstStyle>
            <a:lvl1pPr>
              <a:defRPr/>
            </a:lvl1pPr>
          </a:lstStyle>
          <a:p>
            <a:r>
              <a:rPr lang="en-US" altLang="en-US" smtClean="0"/>
              <a:t>Lennert Bober, Fraunhofer HHI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605830CC-B639-4AD6-A0EA-B41FD9270E31}" type="slidenum">
              <a:rPr lang="en-US" altLang="en-US"/>
              <a:pPr/>
              <a:t>‹#›</a:t>
            </a:fld>
            <a:endParaRPr lang="en-US" altLang="en-US"/>
          </a:p>
        </p:txBody>
      </p:sp>
    </p:spTree>
    <p:extLst>
      <p:ext uri="{BB962C8B-B14F-4D97-AF65-F5344CB8AC3E}">
        <p14:creationId xmlns:p14="http://schemas.microsoft.com/office/powerpoint/2010/main" val="1282620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Lennert Bober, Fraunhofer HHI</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9B0C1A55-AFAC-4320-B8E4-6DFEA86FCE84}" type="slidenum">
              <a:rPr lang="en-US" altLang="en-US"/>
              <a:pPr/>
              <a:t>‹#›</a:t>
            </a:fld>
            <a:endParaRPr lang="en-US" altLang="en-US"/>
          </a:p>
        </p:txBody>
      </p:sp>
      <p:sp>
        <p:nvSpPr>
          <p:cNvPr id="1031" name="Rectangle 7"/>
          <p:cNvSpPr>
            <a:spLocks noChangeArrowheads="1"/>
          </p:cNvSpPr>
          <p:nvPr/>
        </p:nvSpPr>
        <p:spPr bwMode="auto">
          <a:xfrm>
            <a:off x="3419872" y="394156"/>
            <a:ext cx="503832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802.15-22-0271-02-0013</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 name="TextBox 1"/>
          <p:cNvSpPr txBox="1"/>
          <p:nvPr userDrawn="1"/>
        </p:nvSpPr>
        <p:spPr>
          <a:xfrm>
            <a:off x="654514" y="332601"/>
            <a:ext cx="918841" cy="307777"/>
          </a:xfrm>
          <a:prstGeom prst="rect">
            <a:avLst/>
          </a:prstGeom>
          <a:noFill/>
        </p:spPr>
        <p:txBody>
          <a:bodyPr wrap="none" rtlCol="0">
            <a:spAutoFit/>
          </a:bodyPr>
          <a:lstStyle/>
          <a:p>
            <a:r>
              <a:rPr lang="de-DE" sz="1400" dirty="0" smtClean="0">
                <a:latin typeface="Times New Roman" panose="02020603050405020304" pitchFamily="18" charset="0"/>
                <a:cs typeface="Times New Roman" panose="02020603050405020304" pitchFamily="18" charset="0"/>
              </a:rPr>
              <a:t>May 2022</a:t>
            </a:r>
            <a:endParaRPr lang="en-US" sz="1400" dirty="0">
              <a:latin typeface="Times New Roman" panose="02020603050405020304" pitchFamily="18" charset="0"/>
              <a:cs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en-US" smtClean="0"/>
              <a:t>Lennert Bober, Fraunhofer HHI</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1AE2550F-C1EE-4C87-9F2B-626D2BC0D0CE}" type="slidenum">
              <a:rPr lang="en-US" altLang="en-US"/>
              <a:pPr/>
              <a:t>1</a:t>
            </a:fld>
            <a:endParaRPr lang="en-US" altLang="en-US"/>
          </a:p>
        </p:txBody>
      </p:sp>
      <p:sp>
        <p:nvSpPr>
          <p:cNvPr id="27651" name="Rectangle 3"/>
          <p:cNvSpPr>
            <a:spLocks noChangeArrowheads="1"/>
          </p:cNvSpPr>
          <p:nvPr/>
        </p:nvSpPr>
        <p:spPr bwMode="auto">
          <a:xfrm>
            <a:off x="152400" y="609600"/>
            <a:ext cx="899160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b="1" dirty="0" smtClean="0">
                <a:solidFill>
                  <a:schemeClr val="tx2"/>
                </a:solidFill>
              </a:rPr>
              <a:t>: </a:t>
            </a:r>
            <a:r>
              <a:rPr lang="en-US" altLang="en-US" sz="1600" dirty="0"/>
              <a:t>Follow up on joint discussion between IEEE P802.15.13 and 802.1</a:t>
            </a:r>
            <a:endParaRPr lang="en-US" altLang="en-US" sz="1600" dirty="0">
              <a:solidFill>
                <a:schemeClr val="tx2"/>
              </a:solidFill>
            </a:endParaRPr>
          </a:p>
          <a:p>
            <a:r>
              <a:rPr lang="en-US" altLang="en-US" sz="1600" b="1" dirty="0">
                <a:solidFill>
                  <a:schemeClr val="tx2"/>
                </a:solidFill>
              </a:rPr>
              <a:t>Date Submitted: </a:t>
            </a:r>
            <a:r>
              <a:rPr lang="en-US" altLang="en-US" sz="1600" dirty="0" smtClean="0">
                <a:solidFill>
                  <a:schemeClr val="tx2"/>
                </a:solidFill>
              </a:rPr>
              <a:t> May 11</a:t>
            </a:r>
            <a:r>
              <a:rPr lang="en-US" altLang="en-US" sz="1600" baseline="30000" dirty="0" smtClean="0">
                <a:solidFill>
                  <a:schemeClr val="tx2"/>
                </a:solidFill>
              </a:rPr>
              <a:t>th</a:t>
            </a:r>
            <a:r>
              <a:rPr lang="en-US" altLang="en-US" sz="1600" dirty="0" smtClean="0">
                <a:solidFill>
                  <a:schemeClr val="tx2"/>
                </a:solidFill>
              </a:rPr>
              <a:t> 2022</a:t>
            </a:r>
            <a:endParaRPr lang="en-US" altLang="en-US" sz="1600" dirty="0">
              <a:solidFill>
                <a:schemeClr val="tx2"/>
              </a:solidFill>
            </a:endParaRPr>
          </a:p>
          <a:p>
            <a:r>
              <a:rPr lang="en-US" altLang="en-US" sz="1600" b="1" dirty="0">
                <a:solidFill>
                  <a:schemeClr val="tx2"/>
                </a:solidFill>
              </a:rPr>
              <a:t>Source:</a:t>
            </a:r>
            <a:r>
              <a:rPr lang="en-US" altLang="en-US" sz="1600" dirty="0">
                <a:solidFill>
                  <a:schemeClr val="tx2"/>
                </a:solidFill>
              </a:rPr>
              <a:t> </a:t>
            </a:r>
            <a:endParaRPr lang="en-US" altLang="en-US" sz="1600" dirty="0" smtClean="0">
              <a:solidFill>
                <a:schemeClr val="tx2"/>
              </a:solidFill>
            </a:endParaRPr>
          </a:p>
          <a:p>
            <a:r>
              <a:rPr lang="en-US" altLang="en-US" sz="1600" dirty="0" smtClean="0">
                <a:solidFill>
                  <a:schemeClr val="tx2"/>
                </a:solidFill>
              </a:rPr>
              <a:t>Lennert Bober, Volker Jungnickel, Fraunhofer HHI</a:t>
            </a:r>
          </a:p>
          <a:p>
            <a:r>
              <a:rPr lang="de-DE" altLang="en-US" sz="1600" dirty="0" smtClean="0">
                <a:solidFill>
                  <a:schemeClr val="tx2"/>
                </a:solidFill>
              </a:rPr>
              <a:t>Tuncer Baykas, Kadir </a:t>
            </a:r>
            <a:r>
              <a:rPr lang="de-DE" altLang="en-US" sz="1600" dirty="0" err="1" smtClean="0">
                <a:solidFill>
                  <a:schemeClr val="tx2"/>
                </a:solidFill>
              </a:rPr>
              <a:t>Has</a:t>
            </a:r>
            <a:r>
              <a:rPr lang="de-DE" altLang="en-US" sz="1600" dirty="0" smtClean="0">
                <a:solidFill>
                  <a:schemeClr val="tx2"/>
                </a:solidFill>
              </a:rPr>
              <a:t> University</a:t>
            </a:r>
          </a:p>
          <a:p>
            <a:r>
              <a:rPr lang="de-DE" altLang="en-US" sz="1600" dirty="0" smtClean="0">
                <a:solidFill>
                  <a:schemeClr val="tx2"/>
                </a:solidFill>
              </a:rPr>
              <a:t>Sang-Kyu Lim, ETRI</a:t>
            </a:r>
            <a:endParaRPr lang="en-US" altLang="en-US" sz="1600" dirty="0" smtClean="0">
              <a:solidFill>
                <a:schemeClr val="tx2"/>
              </a:solidFill>
            </a:endParaRPr>
          </a:p>
          <a:p>
            <a:endParaRPr lang="en-US" altLang="en-US" sz="1600" dirty="0">
              <a:solidFill>
                <a:schemeClr val="tx2"/>
              </a:solidFill>
            </a:endParaRPr>
          </a:p>
          <a:p>
            <a:r>
              <a:rPr lang="en-US" altLang="en-US" sz="1600" b="1" dirty="0" smtClean="0">
                <a:solidFill>
                  <a:schemeClr val="tx2"/>
                </a:solidFill>
              </a:rPr>
              <a:t>E-Mail:</a:t>
            </a:r>
            <a:r>
              <a:rPr lang="en-US" altLang="en-US" sz="1600" dirty="0" smtClean="0">
                <a:solidFill>
                  <a:schemeClr val="tx2"/>
                </a:solidFill>
              </a:rPr>
              <a:t> bober@ieee.org</a:t>
            </a:r>
            <a:endParaRPr lang="en-US" altLang="en-US" sz="1600" dirty="0">
              <a:solidFill>
                <a:schemeClr val="tx2"/>
              </a:solidFill>
            </a:endParaRPr>
          </a:p>
          <a:p>
            <a:pPr>
              <a:spcBef>
                <a:spcPts val="600"/>
              </a:spcBef>
              <a:spcAft>
                <a:spcPts val="600"/>
              </a:spcAft>
            </a:pPr>
            <a:endParaRPr lang="en-US" altLang="en-US" sz="1600" b="1" dirty="0" smtClean="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Discussion of open questions on integrating 802.15.13 networks in LANs and enabling TSN via them.</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Aid development of the P802.15.13 standard</a:t>
            </a:r>
          </a:p>
          <a:p>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 </a:t>
            </a:r>
            <a:r>
              <a:rPr lang="en-US" dirty="0" smtClean="0"/>
              <a:t>#</a:t>
            </a:r>
            <a:r>
              <a:rPr lang="en-US" dirty="0"/>
              <a:t>4</a:t>
            </a:r>
            <a:r>
              <a:rPr lang="en-US" dirty="0" smtClean="0"/>
              <a:t> – TDMA PON TSN</a:t>
            </a:r>
            <a:endParaRPr lang="en-US" dirty="0"/>
          </a:p>
        </p:txBody>
      </p:sp>
      <p:sp>
        <p:nvSpPr>
          <p:cNvPr id="3" name="Content Placeholder 2"/>
          <p:cNvSpPr>
            <a:spLocks noGrp="1"/>
          </p:cNvSpPr>
          <p:nvPr>
            <p:ph idx="1"/>
          </p:nvPr>
        </p:nvSpPr>
        <p:spPr/>
        <p:txBody>
          <a:bodyPr/>
          <a:lstStyle/>
          <a:p>
            <a:r>
              <a:rPr lang="en-US" sz="1800" dirty="0" smtClean="0"/>
              <a:t>From last meeting:</a:t>
            </a:r>
          </a:p>
          <a:p>
            <a:pPr lvl="1"/>
            <a:r>
              <a:rPr lang="en-US" sz="1600" dirty="0" smtClean="0"/>
              <a:t>What in 802.3 TDMA PON have already been addressed, that can be applied - i.e. a solution may already exist.</a:t>
            </a:r>
          </a:p>
          <a:p>
            <a:r>
              <a:rPr lang="en-US" sz="1800" dirty="0" smtClean="0"/>
              <a:t>802.15.13: </a:t>
            </a:r>
          </a:p>
          <a:p>
            <a:pPr lvl="1"/>
            <a:r>
              <a:rPr lang="en-US" sz="1600" dirty="0" smtClean="0"/>
              <a:t>Not yet investigated in depth. IEEE 802.3 is complex.</a:t>
            </a:r>
          </a:p>
          <a:p>
            <a:pPr lvl="1"/>
            <a:r>
              <a:rPr lang="en-US" sz="1600" dirty="0" smtClean="0"/>
              <a:t>Identified one point – transit time through the network may need to be bounded.</a:t>
            </a:r>
          </a:p>
          <a:p>
            <a:pPr lvl="1"/>
            <a:r>
              <a:rPr lang="en-US" sz="1600" dirty="0" smtClean="0"/>
              <a:t>Under further investigation</a:t>
            </a:r>
            <a:endParaRPr lang="en-US" sz="1600" dirty="0"/>
          </a:p>
        </p:txBody>
      </p:sp>
      <p:sp>
        <p:nvSpPr>
          <p:cNvPr id="5" name="Footer Placeholder 4"/>
          <p:cNvSpPr>
            <a:spLocks noGrp="1"/>
          </p:cNvSpPr>
          <p:nvPr>
            <p:ph type="ftr" sz="quarter" idx="11"/>
          </p:nvPr>
        </p:nvSpPr>
        <p:spPr/>
        <p:txBody>
          <a:body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97220AFF-6ABD-4DDE-A361-919BC72455A1}" type="slidenum">
              <a:rPr lang="en-US" altLang="en-US" smtClean="0"/>
              <a:pPr/>
              <a:t>10</a:t>
            </a:fld>
            <a:endParaRPr lang="en-US" altLang="en-US"/>
          </a:p>
        </p:txBody>
      </p:sp>
    </p:spTree>
    <p:extLst>
      <p:ext uri="{BB962C8B-B14F-4D97-AF65-F5344CB8AC3E}">
        <p14:creationId xmlns:p14="http://schemas.microsoft.com/office/powerpoint/2010/main" val="1536040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Fulfillment of performance</a:t>
            </a:r>
            <a:endParaRPr lang="en-US" dirty="0"/>
          </a:p>
        </p:txBody>
      </p:sp>
      <p:sp>
        <p:nvSpPr>
          <p:cNvPr id="3" name="Content Placeholder 2"/>
          <p:cNvSpPr>
            <a:spLocks noGrp="1"/>
          </p:cNvSpPr>
          <p:nvPr>
            <p:ph idx="1"/>
          </p:nvPr>
        </p:nvSpPr>
        <p:spPr/>
        <p:txBody>
          <a:bodyPr/>
          <a:lstStyle/>
          <a:p>
            <a:r>
              <a:rPr lang="en-US" sz="2000" dirty="0" smtClean="0"/>
              <a:t>IEEE P802.15.13 networks, like probably most wireless networks may not be able to reach highest performance characteristics by design</a:t>
            </a:r>
          </a:p>
          <a:p>
            <a:pPr lvl="1"/>
            <a:r>
              <a:rPr lang="en-US" sz="1600" dirty="0" smtClean="0"/>
              <a:t>Frame-based physical layer with fixed length preamble ~ 10s of µs</a:t>
            </a:r>
          </a:p>
          <a:p>
            <a:pPr lvl="1"/>
            <a:r>
              <a:rPr lang="en-US" sz="1600" dirty="0" smtClean="0"/>
              <a:t>PHY frame allows no interruption</a:t>
            </a:r>
          </a:p>
          <a:p>
            <a:pPr lvl="1"/>
            <a:r>
              <a:rPr lang="en-US" sz="1600" dirty="0" smtClean="0"/>
              <a:t>Higher loss rates due to wireless interference</a:t>
            </a:r>
          </a:p>
          <a:p>
            <a:pPr lvl="1"/>
            <a:r>
              <a:rPr lang="en-US" sz="1600" dirty="0" smtClean="0"/>
              <a:t>Changing link capacities due to mobility</a:t>
            </a:r>
          </a:p>
          <a:p>
            <a:pPr lvl="1"/>
            <a:r>
              <a:rPr lang="en-US" sz="1600" dirty="0" smtClean="0"/>
              <a:t>Changing traffic load due to mobility</a:t>
            </a:r>
          </a:p>
          <a:p>
            <a:pPr lvl="1"/>
            <a:r>
              <a:rPr lang="de-DE" sz="1600" dirty="0"/>
              <a:t>?</a:t>
            </a:r>
            <a:endParaRPr lang="en-US" sz="1600" dirty="0"/>
          </a:p>
        </p:txBody>
      </p:sp>
      <p:sp>
        <p:nvSpPr>
          <p:cNvPr id="4" name="Footer Placeholder 3"/>
          <p:cNvSpPr>
            <a:spLocks noGrp="1"/>
          </p:cNvSpPr>
          <p:nvPr>
            <p:ph type="ftr" sz="quarter" idx="11"/>
          </p:nvPr>
        </p:nvSpPr>
        <p:spPr/>
        <p:txBody>
          <a:bodyPr/>
          <a:lstStyle/>
          <a:p>
            <a:r>
              <a:rPr lang="en-US" altLang="en-US" smtClean="0"/>
              <a:t>Lennert Bober, Fraunhofer HHI</a:t>
            </a:r>
            <a:endParaRPr lang="en-US" altLang="en-US"/>
          </a:p>
        </p:txBody>
      </p:sp>
      <p:sp>
        <p:nvSpPr>
          <p:cNvPr id="5" name="Slide Number Placeholder 4"/>
          <p:cNvSpPr>
            <a:spLocks noGrp="1"/>
          </p:cNvSpPr>
          <p:nvPr>
            <p:ph type="sldNum" sz="quarter" idx="12"/>
          </p:nvPr>
        </p:nvSpPr>
        <p:spPr/>
        <p:txBody>
          <a:bodyPr/>
          <a:lstStyle/>
          <a:p>
            <a:r>
              <a:rPr lang="en-US" altLang="en-US" smtClean="0"/>
              <a:t>Slide </a:t>
            </a:r>
            <a:fld id="{97220AFF-6ABD-4DDE-A361-919BC72455A1}" type="slidenum">
              <a:rPr lang="en-US" altLang="en-US" smtClean="0"/>
              <a:pPr/>
              <a:t>11</a:t>
            </a:fld>
            <a:endParaRPr lang="en-US" altLang="en-US"/>
          </a:p>
        </p:txBody>
      </p:sp>
    </p:spTree>
    <p:extLst>
      <p:ext uri="{BB962C8B-B14F-4D97-AF65-F5344CB8AC3E}">
        <p14:creationId xmlns:p14="http://schemas.microsoft.com/office/powerpoint/2010/main" val="1162028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5486400" y="6475413"/>
            <a:ext cx="3124200" cy="184666"/>
          </a:xfrm>
        </p:spPr>
        <p:txBody>
          <a:bodyPr/>
          <a:lstStyle/>
          <a:p>
            <a:r>
              <a:rPr lang="en-US" altLang="en-US" smtClean="0"/>
              <a:t>Lennert Bober, Fraunhofer HHI</a:t>
            </a:r>
            <a:endParaRPr lang="en-US" alt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altLang="en-US" dirty="0"/>
              <a:t>Slide </a:t>
            </a:r>
            <a:fld id="{1F912DD5-3207-41DD-A3B9-89333C4F09B9}" type="slidenum">
              <a:rPr lang="en-US" altLang="en-US"/>
              <a:pPr/>
              <a:t>2</a:t>
            </a:fld>
            <a:endParaRPr lang="en-US" altLang="en-US" dirty="0"/>
          </a:p>
        </p:txBody>
      </p:sp>
      <p:sp>
        <p:nvSpPr>
          <p:cNvPr id="26626" name="Rectangle 2"/>
          <p:cNvSpPr>
            <a:spLocks noGrp="1" noChangeArrowheads="1"/>
          </p:cNvSpPr>
          <p:nvPr>
            <p:ph type="ctrTitle"/>
          </p:nvPr>
        </p:nvSpPr>
        <p:spPr>
          <a:xfrm>
            <a:off x="685800" y="2286000"/>
            <a:ext cx="7772400" cy="1143000"/>
          </a:xfrm>
        </p:spPr>
        <p:txBody>
          <a:bodyPr anchor="ctr"/>
          <a:lstStyle/>
          <a:p>
            <a:r>
              <a:rPr lang="en-US" altLang="en-US" sz="3600" dirty="0" smtClean="0"/>
              <a:t>Follow up on joint discussion between IEEE P802.15.13 and 802.1</a:t>
            </a:r>
            <a:endParaRPr lang="en-US" altLang="en-US" sz="3600" dirty="0"/>
          </a:p>
        </p:txBody>
      </p:sp>
      <p:sp>
        <p:nvSpPr>
          <p:cNvPr id="2" name="Subtitle 1"/>
          <p:cNvSpPr>
            <a:spLocks noGrp="1"/>
          </p:cNvSpPr>
          <p:nvPr>
            <p:ph type="subTitle" idx="1"/>
          </p:nvPr>
        </p:nvSpPr>
        <p:spPr>
          <a:xfrm>
            <a:off x="1143000" y="4509120"/>
            <a:ext cx="6858000" cy="748680"/>
          </a:xfrm>
        </p:spPr>
        <p:txBody>
          <a:bodyPr/>
          <a:lstStyle/>
          <a:p>
            <a:r>
              <a:rPr lang="de-DE" dirty="0" smtClean="0"/>
              <a:t>May 11th 2022</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Open </a:t>
            </a:r>
            <a:r>
              <a:rPr lang="de-DE" dirty="0" err="1" smtClean="0"/>
              <a:t>topics</a:t>
            </a:r>
            <a:r>
              <a:rPr lang="de-DE" dirty="0" smtClean="0"/>
              <a:t> </a:t>
            </a:r>
            <a:r>
              <a:rPr lang="de-DE" dirty="0" err="1" smtClean="0"/>
              <a:t>from</a:t>
            </a:r>
            <a:r>
              <a:rPr lang="de-DE" dirty="0" smtClean="0"/>
              <a:t> </a:t>
            </a:r>
            <a:r>
              <a:rPr lang="de-DE" dirty="0" err="1" smtClean="0"/>
              <a:t>the</a:t>
            </a:r>
            <a:r>
              <a:rPr lang="de-DE" dirty="0" smtClean="0"/>
              <a:t> last </a:t>
            </a:r>
            <a:r>
              <a:rPr lang="de-DE" dirty="0" err="1" smtClean="0"/>
              <a:t>meeting</a:t>
            </a:r>
            <a:endParaRPr lang="en-US" dirty="0"/>
          </a:p>
        </p:txBody>
      </p:sp>
      <p:sp>
        <p:nvSpPr>
          <p:cNvPr id="3" name="Content Placeholder 2"/>
          <p:cNvSpPr>
            <a:spLocks noGrp="1"/>
          </p:cNvSpPr>
          <p:nvPr>
            <p:ph idx="1"/>
          </p:nvPr>
        </p:nvSpPr>
        <p:spPr/>
        <p:txBody>
          <a:bodyPr/>
          <a:lstStyle/>
          <a:p>
            <a:r>
              <a:rPr lang="en-US" sz="1800" dirty="0"/>
              <a:t>Topic #1</a:t>
            </a:r>
          </a:p>
          <a:p>
            <a:pPr lvl="1"/>
            <a:r>
              <a:rPr lang="en-US" sz="1050" dirty="0"/>
              <a:t>Question raised w.r.t. supporting EtherType only, vs. Length/Type so that an LLC can be encoded re: bridging and routing protocols (e.g. spanning tree, IS-IS) using LLC encoding vs. newer protocols using EtherType encoding. May need to support both encodings vs. only the latter. Bridges may interconnect two 802.15.3 links.</a:t>
            </a:r>
          </a:p>
          <a:p>
            <a:pPr lvl="1"/>
            <a:r>
              <a:rPr lang="en-US" sz="1050" dirty="0"/>
              <a:t>Will look at changing the use of EtherType only to using a Length/Type field.</a:t>
            </a:r>
            <a:br>
              <a:rPr lang="en-US" sz="1050" dirty="0"/>
            </a:br>
            <a:r>
              <a:rPr lang="en-US" sz="1050" dirty="0"/>
              <a:t>Other changes may be needed as well, e.g. to carry multiple MSDUs in a frame.</a:t>
            </a:r>
            <a:br>
              <a:rPr lang="en-US" sz="1050" dirty="0"/>
            </a:br>
            <a:r>
              <a:rPr lang="en-US" sz="1050" dirty="0"/>
              <a:t>Ethernet frames should be carried transparently, 802.15.3 specifics being carried independently.</a:t>
            </a:r>
          </a:p>
          <a:p>
            <a:r>
              <a:rPr lang="en-US" sz="1800" dirty="0"/>
              <a:t>Topic #2</a:t>
            </a:r>
          </a:p>
          <a:p>
            <a:pPr lvl="1"/>
            <a:r>
              <a:rPr lang="en-US" sz="1050" dirty="0"/>
              <a:t>Question raised w.r.t. handling 802.15.4 multicast addresses, if assumed every address is treated as unicast. For inner addresses, suggestion to treat group addresses as broadcast rather than as unicast addresses.</a:t>
            </a:r>
          </a:p>
          <a:p>
            <a:r>
              <a:rPr lang="en-US" sz="1800" dirty="0" smtClean="0"/>
              <a:t>Topic </a:t>
            </a:r>
            <a:r>
              <a:rPr lang="en-US" sz="1800" dirty="0"/>
              <a:t>#3</a:t>
            </a:r>
          </a:p>
          <a:p>
            <a:pPr lvl="1"/>
            <a:r>
              <a:rPr lang="en-US" sz="1050" dirty="0"/>
              <a:t>TSN is a lot of tools - not all are required, many separate tools. </a:t>
            </a:r>
          </a:p>
          <a:p>
            <a:pPr lvl="1"/>
            <a:r>
              <a:rPr lang="en-US" sz="1050" dirty="0"/>
              <a:t>For 802.1: What minimal set of pieces is needed to be considered to be able to support 802.1 TSN capability? TSN augments 802.1Q bridging. TSN queuing mechanisms originally assume wired links. Wireless links imply new considerations. Time synchronization and </a:t>
            </a:r>
            <a:r>
              <a:rPr lang="en-US" sz="1050" dirty="0" err="1"/>
              <a:t>multipathing</a:t>
            </a:r>
            <a:r>
              <a:rPr lang="en-US" sz="1050" dirty="0"/>
              <a:t> may be useful to 802.15.13. Some TSN tools do not require time synchronization</a:t>
            </a:r>
            <a:r>
              <a:rPr lang="en-US" sz="1050" dirty="0" smtClean="0"/>
              <a:t>.</a:t>
            </a:r>
            <a:r>
              <a:rPr lang="en-US" sz="1050" dirty="0"/>
              <a:t> </a:t>
            </a:r>
          </a:p>
          <a:p>
            <a:pPr lvl="1"/>
            <a:r>
              <a:rPr lang="en-US" sz="1050" dirty="0"/>
              <a:t>For 802.15.13: What capabilities of TSN are beneficial to 802.15.13? Answering this would help 802.1 participants answer the previous question</a:t>
            </a:r>
            <a:r>
              <a:rPr lang="en-US" sz="1050" dirty="0" smtClean="0"/>
              <a:t>.</a:t>
            </a:r>
            <a:endParaRPr lang="en-US" sz="1050" dirty="0"/>
          </a:p>
          <a:p>
            <a:r>
              <a:rPr lang="en-US" sz="1800" dirty="0"/>
              <a:t>Topic #4</a:t>
            </a:r>
          </a:p>
          <a:p>
            <a:pPr lvl="1"/>
            <a:r>
              <a:rPr lang="en-US" sz="1050" dirty="0"/>
              <a:t>What in 802.3 TDMA PON have already been addressed, that can be applied - i.e. a solution may already exist</a:t>
            </a:r>
            <a:r>
              <a:rPr lang="en-US" sz="1050" dirty="0" smtClean="0"/>
              <a:t>.</a:t>
            </a:r>
            <a:endParaRPr lang="en-US" sz="1050" dirty="0"/>
          </a:p>
        </p:txBody>
      </p:sp>
      <p:sp>
        <p:nvSpPr>
          <p:cNvPr id="5" name="Footer Placeholder 4"/>
          <p:cNvSpPr>
            <a:spLocks noGrp="1"/>
          </p:cNvSpPr>
          <p:nvPr>
            <p:ph type="ftr" sz="quarter" idx="11"/>
          </p:nvPr>
        </p:nvSpPr>
        <p:spPr/>
        <p:txBody>
          <a:body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97220AFF-6ABD-4DDE-A361-919BC72455A1}" type="slidenum">
              <a:rPr lang="en-US" altLang="en-US" smtClean="0"/>
              <a:pPr/>
              <a:t>3</a:t>
            </a:fld>
            <a:endParaRPr lang="en-US" altLang="en-US"/>
          </a:p>
        </p:txBody>
      </p:sp>
    </p:spTree>
    <p:extLst>
      <p:ext uri="{BB962C8B-B14F-4D97-AF65-F5344CB8AC3E}">
        <p14:creationId xmlns:p14="http://schemas.microsoft.com/office/powerpoint/2010/main" val="10901585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 #</a:t>
            </a:r>
            <a:r>
              <a:rPr lang="en-US" dirty="0" smtClean="0"/>
              <a:t>1 – EPD, LPD, Length/Type</a:t>
            </a:r>
            <a:endParaRPr lang="en-US" dirty="0"/>
          </a:p>
        </p:txBody>
      </p:sp>
      <p:sp>
        <p:nvSpPr>
          <p:cNvPr id="3" name="Content Placeholder 2"/>
          <p:cNvSpPr>
            <a:spLocks noGrp="1"/>
          </p:cNvSpPr>
          <p:nvPr>
            <p:ph idx="1"/>
          </p:nvPr>
        </p:nvSpPr>
        <p:spPr/>
        <p:txBody>
          <a:bodyPr/>
          <a:lstStyle/>
          <a:p>
            <a:r>
              <a:rPr lang="de-DE" sz="2000" dirty="0" err="1" smtClean="0"/>
              <a:t>From</a:t>
            </a:r>
            <a:r>
              <a:rPr lang="de-DE" sz="2000" dirty="0" smtClean="0"/>
              <a:t> last </a:t>
            </a:r>
            <a:r>
              <a:rPr lang="de-DE" sz="2000" dirty="0" err="1" smtClean="0"/>
              <a:t>meeting</a:t>
            </a:r>
            <a:r>
              <a:rPr lang="de-DE" sz="2000" dirty="0" smtClean="0"/>
              <a:t>:</a:t>
            </a:r>
            <a:endParaRPr lang="en-US" sz="2000" dirty="0" smtClean="0"/>
          </a:p>
          <a:p>
            <a:pPr lvl="1"/>
            <a:r>
              <a:rPr lang="en-US" sz="1400" dirty="0" smtClean="0"/>
              <a:t>Question </a:t>
            </a:r>
            <a:r>
              <a:rPr lang="en-US" sz="1400" dirty="0"/>
              <a:t>raised w.r.t. supporting EtherType only, vs. Length/Type so that an LLC can be encoded re: bridging and routing protocols (e.g. spanning tree, IS-IS) using LLC encoding vs. newer protocols using EtherType encoding. May need to support both encodings vs. only the latter. Bridges may interconnect two 802.15.3 links.</a:t>
            </a:r>
          </a:p>
          <a:p>
            <a:pPr lvl="1"/>
            <a:r>
              <a:rPr lang="en-US" sz="1400" dirty="0"/>
              <a:t>Will look at changing the use of EtherType only to using a Length/Type field.</a:t>
            </a:r>
            <a:br>
              <a:rPr lang="en-US" sz="1400" dirty="0"/>
            </a:br>
            <a:r>
              <a:rPr lang="en-US" sz="1400" dirty="0"/>
              <a:t>Other changes may be needed as well, e.g. to carry multiple MSDUs in a frame.</a:t>
            </a:r>
            <a:br>
              <a:rPr lang="en-US" sz="1400" dirty="0"/>
            </a:br>
            <a:r>
              <a:rPr lang="en-US" sz="1400" dirty="0"/>
              <a:t>Ethernet frames should be carried transparently, 802.15.3 specifics being carried independently</a:t>
            </a:r>
            <a:r>
              <a:rPr lang="en-US" sz="1400" dirty="0" smtClean="0"/>
              <a:t>.</a:t>
            </a:r>
            <a:endParaRPr lang="en-US" sz="4000" dirty="0" smtClean="0"/>
          </a:p>
          <a:p>
            <a:r>
              <a:rPr lang="de-DE" sz="1800" dirty="0" smtClean="0"/>
              <a:t>P802.15.13:</a:t>
            </a:r>
          </a:p>
          <a:p>
            <a:pPr lvl="1"/>
            <a:r>
              <a:rPr lang="de-DE" sz="1400" dirty="0" smtClean="0">
                <a:solidFill>
                  <a:srgbClr val="92D050"/>
                </a:solidFill>
              </a:rPr>
              <a:t>Solution</a:t>
            </a:r>
            <a:r>
              <a:rPr lang="de-DE" sz="1400" dirty="0" smtClean="0"/>
              <a:t>: </a:t>
            </a:r>
            <a:r>
              <a:rPr lang="de-DE" sz="1400" dirty="0" err="1" smtClean="0"/>
              <a:t>define</a:t>
            </a:r>
            <a:r>
              <a:rPr lang="de-DE" sz="1400" dirty="0" smtClean="0"/>
              <a:t> </a:t>
            </a:r>
            <a:r>
              <a:rPr lang="de-DE" sz="1400" dirty="0" err="1" smtClean="0"/>
              <a:t>Length</a:t>
            </a:r>
            <a:r>
              <a:rPr lang="de-DE" sz="1400" dirty="0" smtClean="0"/>
              <a:t>/Type </a:t>
            </a:r>
            <a:r>
              <a:rPr lang="de-DE" sz="1400" dirty="0" err="1" smtClean="0"/>
              <a:t>prefix</a:t>
            </a:r>
            <a:r>
              <a:rPr lang="de-DE" sz="1400" dirty="0" smtClean="0"/>
              <a:t> </a:t>
            </a:r>
            <a:r>
              <a:rPr lang="de-DE" sz="1400" dirty="0" err="1" smtClean="0"/>
              <a:t>for</a:t>
            </a:r>
            <a:r>
              <a:rPr lang="de-DE" sz="1400" dirty="0" smtClean="0"/>
              <a:t> MSDUs</a:t>
            </a:r>
          </a:p>
          <a:p>
            <a:pPr lvl="1"/>
            <a:r>
              <a:rPr lang="de-DE" sz="1400" dirty="0" smtClean="0"/>
              <a:t>Updated </a:t>
            </a:r>
            <a:r>
              <a:rPr lang="de-DE" sz="1400" dirty="0" err="1" smtClean="0"/>
              <a:t>description</a:t>
            </a:r>
            <a:r>
              <a:rPr lang="de-DE" sz="1400" dirty="0" smtClean="0"/>
              <a:t> of MSDU in </a:t>
            </a:r>
            <a:r>
              <a:rPr lang="de-DE" sz="1400" dirty="0" err="1" smtClean="0"/>
              <a:t>the</a:t>
            </a:r>
            <a:r>
              <a:rPr lang="de-DE" sz="1400" dirty="0" smtClean="0"/>
              <a:t> MD-SAP:</a:t>
            </a:r>
          </a:p>
          <a:p>
            <a:pPr lvl="2"/>
            <a:r>
              <a:rPr lang="de-DE" sz="1400" dirty="0" smtClean="0"/>
              <a:t>„</a:t>
            </a:r>
            <a:r>
              <a:rPr lang="en-US" sz="1400" dirty="0"/>
              <a:t>The MSDU in EtherType format, i.e., starting with the Length/Type field and ending with the MAC Client Data field as defined </a:t>
            </a:r>
            <a:r>
              <a:rPr lang="en-US" sz="1400" dirty="0" smtClean="0"/>
              <a:t>in &lt;reference to 802.3&gt;.</a:t>
            </a:r>
          </a:p>
          <a:p>
            <a:pPr lvl="1"/>
            <a:r>
              <a:rPr lang="de-DE" sz="1400" dirty="0" err="1" smtClean="0"/>
              <a:t>How</a:t>
            </a:r>
            <a:r>
              <a:rPr lang="de-DE" sz="1400" dirty="0" smtClean="0"/>
              <a:t> </a:t>
            </a:r>
            <a:r>
              <a:rPr lang="de-DE" sz="1400" dirty="0" err="1" smtClean="0"/>
              <a:t>to</a:t>
            </a:r>
            <a:r>
              <a:rPr lang="de-DE" sz="1400" dirty="0" smtClean="0"/>
              <a:t> </a:t>
            </a:r>
            <a:r>
              <a:rPr lang="de-DE" sz="1400" dirty="0" err="1" smtClean="0"/>
              <a:t>refer</a:t>
            </a:r>
            <a:r>
              <a:rPr lang="de-DE" sz="1400" dirty="0" smtClean="0"/>
              <a:t> </a:t>
            </a:r>
            <a:r>
              <a:rPr lang="de-DE" sz="1400" dirty="0" err="1" smtClean="0"/>
              <a:t>to</a:t>
            </a:r>
            <a:r>
              <a:rPr lang="de-DE" sz="1400" dirty="0" smtClean="0"/>
              <a:t> 802.3?</a:t>
            </a:r>
          </a:p>
        </p:txBody>
      </p:sp>
      <p:sp>
        <p:nvSpPr>
          <p:cNvPr id="5" name="Footer Placeholder 4"/>
          <p:cNvSpPr>
            <a:spLocks noGrp="1"/>
          </p:cNvSpPr>
          <p:nvPr>
            <p:ph type="ftr" sz="quarter" idx="11"/>
          </p:nvPr>
        </p:nvSpPr>
        <p:spPr/>
        <p:txBody>
          <a:body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97220AFF-6ABD-4DDE-A361-919BC72455A1}" type="slidenum">
              <a:rPr lang="en-US" altLang="en-US" smtClean="0"/>
              <a:pPr/>
              <a:t>4</a:t>
            </a:fld>
            <a:endParaRPr lang="en-US" altLang="en-US"/>
          </a:p>
        </p:txBody>
      </p:sp>
    </p:spTree>
    <p:extLst>
      <p:ext uri="{BB962C8B-B14F-4D97-AF65-F5344CB8AC3E}">
        <p14:creationId xmlns:p14="http://schemas.microsoft.com/office/powerpoint/2010/main" val="17210236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 #</a:t>
            </a:r>
            <a:r>
              <a:rPr lang="en-US" dirty="0" smtClean="0"/>
              <a:t>2 – Multicast addresses</a:t>
            </a:r>
            <a:endParaRPr lang="en-US" dirty="0"/>
          </a:p>
        </p:txBody>
      </p:sp>
      <p:sp>
        <p:nvSpPr>
          <p:cNvPr id="3" name="Content Placeholder 2"/>
          <p:cNvSpPr>
            <a:spLocks noGrp="1"/>
          </p:cNvSpPr>
          <p:nvPr>
            <p:ph idx="1"/>
          </p:nvPr>
        </p:nvSpPr>
        <p:spPr/>
        <p:txBody>
          <a:bodyPr/>
          <a:lstStyle/>
          <a:p>
            <a:r>
              <a:rPr lang="en-US" sz="2000" dirty="0" smtClean="0"/>
              <a:t>From last meeting:</a:t>
            </a:r>
          </a:p>
          <a:p>
            <a:pPr lvl="1"/>
            <a:r>
              <a:rPr lang="en-US" sz="1400" dirty="0" smtClean="0"/>
              <a:t>Question raised w.r.t. handling 802.15.4 multicast addresses, if assumed every address is treated as unicast. For inner addresses, suggestion to treat group addresses as broadcast rather than as unicast addresses.</a:t>
            </a:r>
            <a:endParaRPr lang="en-US" sz="4400" dirty="0" smtClean="0"/>
          </a:p>
          <a:p>
            <a:r>
              <a:rPr lang="en-US" sz="1800" dirty="0" smtClean="0"/>
              <a:t>P802.15.13:</a:t>
            </a:r>
          </a:p>
          <a:p>
            <a:pPr lvl="1"/>
            <a:r>
              <a:rPr lang="en-US" sz="1400" dirty="0" smtClean="0"/>
              <a:t>Broadcast MSDUs with a destination address that has the group bit set</a:t>
            </a:r>
          </a:p>
          <a:p>
            <a:pPr lvl="1"/>
            <a:r>
              <a:rPr lang="en-US" sz="1400" dirty="0" smtClean="0"/>
              <a:t>Text update in 6.2.2:</a:t>
            </a:r>
          </a:p>
          <a:p>
            <a:pPr lvl="2"/>
            <a:r>
              <a:rPr lang="en-US" sz="1400" dirty="0"/>
              <a:t>„Addresses that have the group bit set shall be treated in the same way as broadcast addresses “</a:t>
            </a:r>
            <a:endParaRPr lang="en-US" sz="1400" dirty="0" smtClean="0"/>
          </a:p>
          <a:p>
            <a:pPr lvl="1"/>
            <a:r>
              <a:rPr lang="de-DE" sz="1400" dirty="0" smtClean="0"/>
              <a:t>Change in </a:t>
            </a:r>
            <a:r>
              <a:rPr lang="de-DE" sz="1400" dirty="0" err="1" smtClean="0"/>
              <a:t>other</a:t>
            </a:r>
            <a:r>
              <a:rPr lang="de-DE" sz="1400" dirty="0" smtClean="0"/>
              <a:t> </a:t>
            </a:r>
            <a:r>
              <a:rPr lang="de-DE" sz="1400" dirty="0" err="1" smtClean="0"/>
              <a:t>locations</a:t>
            </a:r>
            <a:r>
              <a:rPr lang="de-DE" sz="1400" dirty="0" smtClean="0"/>
              <a:t>?</a:t>
            </a:r>
            <a:endParaRPr lang="en-US" sz="1400" dirty="0"/>
          </a:p>
        </p:txBody>
      </p:sp>
      <p:sp>
        <p:nvSpPr>
          <p:cNvPr id="5" name="Footer Placeholder 4"/>
          <p:cNvSpPr>
            <a:spLocks noGrp="1"/>
          </p:cNvSpPr>
          <p:nvPr>
            <p:ph type="ftr" sz="quarter" idx="11"/>
          </p:nvPr>
        </p:nvSpPr>
        <p:spPr/>
        <p:txBody>
          <a:body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97220AFF-6ABD-4DDE-A361-919BC72455A1}" type="slidenum">
              <a:rPr lang="en-US" altLang="en-US" smtClean="0"/>
              <a:pPr/>
              <a:t>5</a:t>
            </a:fld>
            <a:endParaRPr lang="en-US" altLang="en-US"/>
          </a:p>
        </p:txBody>
      </p:sp>
    </p:spTree>
    <p:extLst>
      <p:ext uri="{BB962C8B-B14F-4D97-AF65-F5344CB8AC3E}">
        <p14:creationId xmlns:p14="http://schemas.microsoft.com/office/powerpoint/2010/main" val="6213316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 #</a:t>
            </a:r>
            <a:r>
              <a:rPr lang="en-US" dirty="0" smtClean="0"/>
              <a:t>3 – What TSN standards</a:t>
            </a:r>
            <a:endParaRPr lang="en-US" dirty="0"/>
          </a:p>
        </p:txBody>
      </p:sp>
      <p:sp>
        <p:nvSpPr>
          <p:cNvPr id="3" name="Content Placeholder 2"/>
          <p:cNvSpPr>
            <a:spLocks noGrp="1"/>
          </p:cNvSpPr>
          <p:nvPr>
            <p:ph idx="1"/>
          </p:nvPr>
        </p:nvSpPr>
        <p:spPr>
          <a:xfrm>
            <a:off x="685800" y="1981200"/>
            <a:ext cx="7772400" cy="4400128"/>
          </a:xfrm>
        </p:spPr>
        <p:txBody>
          <a:bodyPr/>
          <a:lstStyle/>
          <a:p>
            <a:r>
              <a:rPr lang="en-US" sz="1800" dirty="0" smtClean="0"/>
              <a:t>From last meeting:</a:t>
            </a:r>
          </a:p>
          <a:p>
            <a:pPr lvl="1"/>
            <a:r>
              <a:rPr lang="en-US" sz="1200" dirty="0" smtClean="0"/>
              <a:t>TSN is a lot of tools - not all are required, many separate tools. </a:t>
            </a:r>
          </a:p>
          <a:p>
            <a:pPr lvl="1"/>
            <a:r>
              <a:rPr lang="en-US" sz="1200" dirty="0" smtClean="0"/>
              <a:t>For 802.1: What minimal set of pieces is needed to be considered to be able to support 802.1 TSN capability? TSN augments 802.1Q bridging. TSN queuing mechanisms originally assume wired links. Wireless links imply new considerations. Time synchronization and </a:t>
            </a:r>
            <a:r>
              <a:rPr lang="en-US" sz="1200" dirty="0" err="1" smtClean="0"/>
              <a:t>multipathing</a:t>
            </a:r>
            <a:r>
              <a:rPr lang="en-US" sz="1200" dirty="0" smtClean="0"/>
              <a:t> may be useful to 802.15.13. Some TSN tools do not require time synchronization. </a:t>
            </a:r>
          </a:p>
          <a:p>
            <a:pPr lvl="1"/>
            <a:r>
              <a:rPr lang="en-US" sz="1200" dirty="0" smtClean="0"/>
              <a:t>For 802.15.13: What capabilities of TSN are beneficial to 802.15.13? Answering this would help 802.1 participants answer the previous question.</a:t>
            </a:r>
          </a:p>
          <a:p>
            <a:r>
              <a:rPr lang="en-US" sz="1800" dirty="0" smtClean="0"/>
              <a:t>802.15.13:</a:t>
            </a:r>
          </a:p>
          <a:p>
            <a:pPr lvl="1"/>
            <a:r>
              <a:rPr lang="en-US" sz="1400" dirty="0" smtClean="0"/>
              <a:t>Important standards depend on application of a light-network</a:t>
            </a:r>
          </a:p>
          <a:p>
            <a:pPr lvl="2"/>
            <a:r>
              <a:rPr lang="en-US" sz="1050" dirty="0" smtClean="0"/>
              <a:t>Registration of traffic streams between talker and listener (802.1Qcc, 802.1Qat, etc.)</a:t>
            </a:r>
          </a:p>
          <a:p>
            <a:pPr lvl="2"/>
            <a:r>
              <a:rPr lang="en-US" sz="1050" dirty="0" smtClean="0"/>
              <a:t>Time sync (802.1AS)</a:t>
            </a:r>
          </a:p>
          <a:p>
            <a:pPr lvl="2"/>
            <a:r>
              <a:rPr lang="en-US" sz="1050" dirty="0" smtClean="0"/>
              <a:t>Managed objects / YANG?</a:t>
            </a:r>
          </a:p>
          <a:p>
            <a:pPr lvl="2"/>
            <a:r>
              <a:rPr lang="en-US" sz="1050" dirty="0" smtClean="0"/>
              <a:t>Reliability / replication (802.1CB)</a:t>
            </a:r>
          </a:p>
          <a:p>
            <a:pPr lvl="2"/>
            <a:r>
              <a:rPr lang="de-DE" sz="1050" dirty="0" smtClean="0"/>
              <a:t>… ?</a:t>
            </a:r>
            <a:endParaRPr lang="en-US" sz="1050" dirty="0" smtClean="0"/>
          </a:p>
          <a:p>
            <a:pPr lvl="1"/>
            <a:r>
              <a:rPr lang="en-US" sz="1400" dirty="0" smtClean="0"/>
              <a:t>It is important to identify the TSN standards that require specific support (or characteristics) from the 802.15.13 network</a:t>
            </a:r>
          </a:p>
          <a:p>
            <a:pPr lvl="1"/>
            <a:r>
              <a:rPr lang="en-US" sz="1400" dirty="0" smtClean="0"/>
              <a:t>Others may work either over the top or by implementing them in a specific product</a:t>
            </a:r>
          </a:p>
          <a:p>
            <a:pPr lvl="1"/>
            <a:r>
              <a:rPr lang="de-DE" sz="1400" dirty="0" err="1" smtClean="0"/>
              <a:t>Frequency</a:t>
            </a:r>
            <a:r>
              <a:rPr lang="de-DE" sz="1400" dirty="0" smtClean="0"/>
              <a:t> </a:t>
            </a:r>
            <a:r>
              <a:rPr lang="de-DE" sz="1400" dirty="0" err="1" smtClean="0"/>
              <a:t>Sync</a:t>
            </a:r>
            <a:r>
              <a:rPr lang="de-DE" sz="1400" dirty="0" smtClean="0"/>
              <a:t> </a:t>
            </a:r>
            <a:r>
              <a:rPr lang="de-DE" sz="1400" dirty="0" err="1" smtClean="0"/>
              <a:t>needed</a:t>
            </a:r>
            <a:r>
              <a:rPr lang="de-DE" sz="1400" dirty="0" smtClean="0"/>
              <a:t> („SyncE“)?</a:t>
            </a:r>
            <a:endParaRPr lang="en-US" sz="1400" dirty="0" smtClean="0"/>
          </a:p>
        </p:txBody>
      </p:sp>
      <p:sp>
        <p:nvSpPr>
          <p:cNvPr id="5" name="Footer Placeholder 4"/>
          <p:cNvSpPr>
            <a:spLocks noGrp="1"/>
          </p:cNvSpPr>
          <p:nvPr>
            <p:ph type="ftr" sz="quarter" idx="11"/>
          </p:nvPr>
        </p:nvSpPr>
        <p:spPr/>
        <p:txBody>
          <a:body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97220AFF-6ABD-4DDE-A361-919BC72455A1}" type="slidenum">
              <a:rPr lang="en-US" altLang="en-US" smtClean="0"/>
              <a:pPr/>
              <a:t>6</a:t>
            </a:fld>
            <a:endParaRPr lang="en-US" altLang="en-US"/>
          </a:p>
        </p:txBody>
      </p:sp>
    </p:spTree>
    <p:extLst>
      <p:ext uri="{BB962C8B-B14F-4D97-AF65-F5344CB8AC3E}">
        <p14:creationId xmlns:p14="http://schemas.microsoft.com/office/powerpoint/2010/main" val="29378584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What subset of TSN standards is relevant?</a:t>
            </a:r>
            <a:endParaRPr lang="en-US" sz="3200" dirty="0"/>
          </a:p>
        </p:txBody>
      </p:sp>
      <p:sp>
        <p:nvSpPr>
          <p:cNvPr id="3" name="Content Placeholder 2"/>
          <p:cNvSpPr>
            <a:spLocks noGrp="1"/>
          </p:cNvSpPr>
          <p:nvPr>
            <p:ph idx="1"/>
          </p:nvPr>
        </p:nvSpPr>
        <p:spPr/>
        <p:txBody>
          <a:bodyPr/>
          <a:lstStyle/>
          <a:p>
            <a:endParaRPr lang="en-US" dirty="0"/>
          </a:p>
        </p:txBody>
      </p:sp>
      <p:sp>
        <p:nvSpPr>
          <p:cNvPr id="5" name="Footer Placeholder 4"/>
          <p:cNvSpPr>
            <a:spLocks noGrp="1"/>
          </p:cNvSpPr>
          <p:nvPr>
            <p:ph type="ftr" sz="quarter" idx="11"/>
          </p:nvPr>
        </p:nvSpPr>
        <p:spPr/>
        <p:txBody>
          <a:bodyPr/>
          <a:lstStyle/>
          <a:p>
            <a:r>
              <a:rPr lang="en-US" altLang="en-US" smtClean="0"/>
              <a:t>Lennert Bober, Fraunhofer HHI</a:t>
            </a:r>
            <a:endParaRPr lang="en-US" altLang="en-US" dirty="0"/>
          </a:p>
        </p:txBody>
      </p:sp>
      <p:sp>
        <p:nvSpPr>
          <p:cNvPr id="6" name="Slide Number Placeholder 5"/>
          <p:cNvSpPr>
            <a:spLocks noGrp="1"/>
          </p:cNvSpPr>
          <p:nvPr>
            <p:ph type="sldNum" sz="quarter" idx="12"/>
          </p:nvPr>
        </p:nvSpPr>
        <p:spPr>
          <a:xfrm>
            <a:off x="4355223" y="6475413"/>
            <a:ext cx="509755" cy="184666"/>
          </a:xfrm>
        </p:spPr>
        <p:txBody>
          <a:bodyPr/>
          <a:lstStyle/>
          <a:p>
            <a:r>
              <a:rPr lang="en-US" altLang="en-US" dirty="0" smtClean="0"/>
              <a:t>Slide </a:t>
            </a:r>
            <a:fld id="{97220AFF-6ABD-4DDE-A361-919BC72455A1}" type="slidenum">
              <a:rPr lang="en-US" altLang="en-US" smtClean="0"/>
              <a:pPr/>
              <a:t>7</a:t>
            </a:fld>
            <a:endParaRPr lang="en-US" altLang="en-US" dirty="0"/>
          </a:p>
        </p:txBody>
      </p:sp>
      <p:pic>
        <p:nvPicPr>
          <p:cNvPr id="7" name="Picture 6"/>
          <p:cNvPicPr>
            <a:picLocks noChangeAspect="1"/>
          </p:cNvPicPr>
          <p:nvPr/>
        </p:nvPicPr>
        <p:blipFill>
          <a:blip r:embed="rId2"/>
          <a:stretch>
            <a:fillRect/>
          </a:stretch>
        </p:blipFill>
        <p:spPr>
          <a:xfrm>
            <a:off x="611560" y="1771338"/>
            <a:ext cx="8149896" cy="4614466"/>
          </a:xfrm>
          <a:prstGeom prst="rect">
            <a:avLst/>
          </a:prstGeom>
        </p:spPr>
      </p:pic>
      <p:sp>
        <p:nvSpPr>
          <p:cNvPr id="4" name="Rectangle 3"/>
          <p:cNvSpPr/>
          <p:nvPr/>
        </p:nvSpPr>
        <p:spPr bwMode="auto">
          <a:xfrm>
            <a:off x="107504" y="2852936"/>
            <a:ext cx="2836864" cy="512056"/>
          </a:xfrm>
          <a:prstGeom prst="rect">
            <a:avLst/>
          </a:prstGeom>
          <a:noFill/>
          <a:ln w="19050" cap="flat" cmpd="sng" algn="ctr">
            <a:solidFill>
              <a:srgbClr val="FF0000"/>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de-DE" sz="1200" b="0" i="0" u="none" strike="noStrike" cap="none" normalizeH="0" baseline="0" dirty="0" smtClean="0">
                <a:ln>
                  <a:noFill/>
                </a:ln>
                <a:solidFill>
                  <a:srgbClr val="FF0000"/>
                </a:solidFill>
                <a:effectLst/>
                <a:latin typeface="Times New Roman" panose="02020603050405020304" pitchFamily="18" charset="0"/>
              </a:rPr>
              <a:t>Over </a:t>
            </a:r>
          </a:p>
          <a:p>
            <a:pPr marL="0" marR="0" indent="0" algn="l" defTabSz="914400" rtl="0" eaLnBrk="0" fontAlgn="base" latinLnBrk="0" hangingPunct="0">
              <a:lnSpc>
                <a:spcPct val="100000"/>
              </a:lnSpc>
              <a:spcBef>
                <a:spcPct val="0"/>
              </a:spcBef>
              <a:spcAft>
                <a:spcPct val="0"/>
              </a:spcAft>
              <a:buClrTx/>
              <a:buSzTx/>
              <a:buFontTx/>
              <a:buNone/>
              <a:tabLst/>
            </a:pPr>
            <a:r>
              <a:rPr kumimoji="0" lang="de-DE" sz="1200" b="0" i="0" u="none" strike="noStrike" cap="none" normalizeH="0" baseline="0" dirty="0" err="1" smtClean="0">
                <a:ln>
                  <a:noFill/>
                </a:ln>
                <a:solidFill>
                  <a:srgbClr val="FF0000"/>
                </a:solidFill>
                <a:effectLst/>
                <a:latin typeface="Times New Roman" panose="02020603050405020304" pitchFamily="18" charset="0"/>
              </a:rPr>
              <a:t>th</a:t>
            </a:r>
            <a:r>
              <a:rPr lang="de-DE" dirty="0" err="1" smtClean="0">
                <a:solidFill>
                  <a:srgbClr val="FF0000"/>
                </a:solidFill>
              </a:rPr>
              <a:t>e</a:t>
            </a:r>
            <a:r>
              <a:rPr lang="de-DE" dirty="0" smtClean="0">
                <a:solidFill>
                  <a:srgbClr val="FF0000"/>
                </a:solidFill>
              </a:rPr>
              <a:t> top?</a:t>
            </a:r>
            <a:endParaRPr kumimoji="0" lang="en-US" sz="1200" b="0" i="0" u="none" strike="noStrike" cap="none" normalizeH="0" baseline="0" dirty="0" smtClean="0">
              <a:ln>
                <a:noFill/>
              </a:ln>
              <a:solidFill>
                <a:srgbClr val="FF0000"/>
              </a:solidFill>
              <a:effectLst/>
            </a:endParaRPr>
          </a:p>
        </p:txBody>
      </p:sp>
      <p:sp>
        <p:nvSpPr>
          <p:cNvPr id="10" name="Rectangle 9"/>
          <p:cNvSpPr/>
          <p:nvPr/>
        </p:nvSpPr>
        <p:spPr bwMode="auto">
          <a:xfrm>
            <a:off x="107504" y="4592960"/>
            <a:ext cx="2824672" cy="741040"/>
          </a:xfrm>
          <a:prstGeom prst="rect">
            <a:avLst/>
          </a:prstGeom>
          <a:noFill/>
          <a:ln w="19050" cap="flat" cmpd="sng" algn="ctr">
            <a:solidFill>
              <a:srgbClr val="FF0000"/>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de-DE" sz="2000" b="0" i="0" u="none" strike="noStrike" cap="none" normalizeH="0" baseline="0" dirty="0" smtClean="0">
                <a:ln>
                  <a:noFill/>
                </a:ln>
                <a:solidFill>
                  <a:srgbClr val="FF0000"/>
                </a:solidFill>
                <a:effectLst/>
                <a:latin typeface="Times New Roman" panose="02020603050405020304" pitchFamily="18" charset="0"/>
              </a:rPr>
              <a:t>?</a:t>
            </a:r>
            <a:endParaRPr kumimoji="0" lang="en-US" sz="2000" b="0" i="0" u="none" strike="noStrike" cap="none" normalizeH="0" baseline="0" dirty="0" smtClean="0">
              <a:ln>
                <a:noFill/>
              </a:ln>
              <a:solidFill>
                <a:srgbClr val="FF0000"/>
              </a:solidFill>
              <a:effectLst/>
              <a:latin typeface="Times New Roman" panose="02020603050405020304" pitchFamily="18" charset="0"/>
            </a:endParaRPr>
          </a:p>
        </p:txBody>
      </p:sp>
      <p:sp>
        <p:nvSpPr>
          <p:cNvPr id="11" name="Rectangle 10"/>
          <p:cNvSpPr/>
          <p:nvPr/>
        </p:nvSpPr>
        <p:spPr bwMode="auto">
          <a:xfrm>
            <a:off x="6118038" y="4187952"/>
            <a:ext cx="2828864" cy="753215"/>
          </a:xfrm>
          <a:prstGeom prst="rect">
            <a:avLst/>
          </a:prstGeom>
          <a:noFill/>
          <a:ln w="19050" cap="flat" cmpd="sng" algn="ctr">
            <a:solidFill>
              <a:srgbClr val="FF0000"/>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de-DE" b="0" i="0" u="none" strike="noStrike" cap="none" normalizeH="0" baseline="0" dirty="0" smtClean="0">
                <a:ln>
                  <a:noFill/>
                </a:ln>
                <a:solidFill>
                  <a:srgbClr val="FF0000"/>
                </a:solidFill>
                <a:effectLst/>
                <a:latin typeface="Times New Roman" panose="02020603050405020304" pitchFamily="18" charset="0"/>
              </a:rPr>
              <a:t>Parameter</a:t>
            </a:r>
            <a:endParaRPr kumimoji="0" lang="de-DE" sz="1100" b="0" i="0" u="none" strike="noStrike" cap="none" normalizeH="0" baseline="0" dirty="0" smtClean="0">
              <a:ln>
                <a:noFill/>
              </a:ln>
              <a:solidFill>
                <a:srgbClr val="FF0000"/>
              </a:solidFill>
              <a:effectLst/>
              <a:latin typeface="Times New Roman" panose="02020603050405020304" pitchFamily="18" charset="0"/>
            </a:endParaRPr>
          </a:p>
          <a:p>
            <a:pPr marL="0" marR="0" indent="0" algn="r" defTabSz="914400" rtl="0" eaLnBrk="0" fontAlgn="base" latinLnBrk="0" hangingPunct="0">
              <a:lnSpc>
                <a:spcPct val="100000"/>
              </a:lnSpc>
              <a:spcBef>
                <a:spcPct val="0"/>
              </a:spcBef>
              <a:spcAft>
                <a:spcPct val="0"/>
              </a:spcAft>
              <a:buClrTx/>
              <a:buSzTx/>
              <a:buFontTx/>
              <a:buNone/>
              <a:tabLst/>
            </a:pPr>
            <a:r>
              <a:rPr kumimoji="0" lang="de-DE" b="0" i="0" u="none" strike="noStrike" cap="none" normalizeH="0" baseline="0" dirty="0" smtClean="0">
                <a:ln>
                  <a:noFill/>
                </a:ln>
                <a:solidFill>
                  <a:srgbClr val="FF0000"/>
                </a:solidFill>
                <a:effectLst/>
                <a:latin typeface="Times New Roman" panose="02020603050405020304" pitchFamily="18" charset="0"/>
              </a:rPr>
              <a:t>Ranges</a:t>
            </a:r>
            <a:r>
              <a:rPr kumimoji="0" lang="de-DE" sz="1100" b="0" i="0" u="none" strike="noStrike" cap="none" normalizeH="0" baseline="0" dirty="0" smtClean="0">
                <a:ln>
                  <a:noFill/>
                </a:ln>
                <a:solidFill>
                  <a:srgbClr val="FF0000"/>
                </a:solidFill>
                <a:effectLst/>
                <a:latin typeface="Times New Roman" panose="02020603050405020304" pitchFamily="18" charset="0"/>
              </a:rPr>
              <a:t>?</a:t>
            </a:r>
            <a:endParaRPr kumimoji="0" lang="en-US" sz="1100" b="0" i="0" u="none" strike="noStrike" cap="none" normalizeH="0" baseline="0" dirty="0" smtClean="0">
              <a:ln>
                <a:noFill/>
              </a:ln>
              <a:solidFill>
                <a:srgbClr val="FF0000"/>
              </a:solidFill>
              <a:effectLst/>
              <a:latin typeface="Times New Roman" panose="02020603050405020304" pitchFamily="18" charset="0"/>
            </a:endParaRPr>
          </a:p>
        </p:txBody>
      </p:sp>
      <p:sp>
        <p:nvSpPr>
          <p:cNvPr id="12" name="Rectangle 11"/>
          <p:cNvSpPr/>
          <p:nvPr/>
        </p:nvSpPr>
        <p:spPr bwMode="auto">
          <a:xfrm>
            <a:off x="6115900" y="3178596"/>
            <a:ext cx="2836864" cy="619588"/>
          </a:xfrm>
          <a:prstGeom prst="rect">
            <a:avLst/>
          </a:prstGeom>
          <a:noFill/>
          <a:ln w="19050" cap="flat" cmpd="sng" algn="ctr">
            <a:solidFill>
              <a:srgbClr val="FF0000"/>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de-DE" sz="1200" b="0" i="0" u="none" strike="noStrike" cap="none" normalizeH="0" baseline="0" dirty="0" smtClean="0">
                <a:ln>
                  <a:noFill/>
                </a:ln>
                <a:solidFill>
                  <a:srgbClr val="FF0000"/>
                </a:solidFill>
                <a:effectLst/>
                <a:latin typeface="Times New Roman" panose="02020603050405020304" pitchFamily="18" charset="0"/>
              </a:rPr>
              <a:t>Over </a:t>
            </a:r>
          </a:p>
          <a:p>
            <a:pPr marL="0" marR="0" indent="0" algn="r" defTabSz="914400" rtl="0" eaLnBrk="0" fontAlgn="base" latinLnBrk="0" hangingPunct="0">
              <a:lnSpc>
                <a:spcPct val="100000"/>
              </a:lnSpc>
              <a:spcBef>
                <a:spcPct val="0"/>
              </a:spcBef>
              <a:spcAft>
                <a:spcPct val="0"/>
              </a:spcAft>
              <a:buClrTx/>
              <a:buSzTx/>
              <a:buFontTx/>
              <a:buNone/>
              <a:tabLst/>
            </a:pPr>
            <a:r>
              <a:rPr kumimoji="0" lang="de-DE" sz="1200" b="0" i="0" u="none" strike="noStrike" cap="none" normalizeH="0" baseline="0" dirty="0" err="1" smtClean="0">
                <a:ln>
                  <a:noFill/>
                </a:ln>
                <a:solidFill>
                  <a:srgbClr val="FF0000"/>
                </a:solidFill>
                <a:effectLst/>
                <a:latin typeface="Times New Roman" panose="02020603050405020304" pitchFamily="18" charset="0"/>
              </a:rPr>
              <a:t>th</a:t>
            </a:r>
            <a:r>
              <a:rPr lang="de-DE" dirty="0" err="1" smtClean="0">
                <a:solidFill>
                  <a:srgbClr val="FF0000"/>
                </a:solidFill>
              </a:rPr>
              <a:t>e</a:t>
            </a:r>
            <a:r>
              <a:rPr lang="de-DE" dirty="0" smtClean="0">
                <a:solidFill>
                  <a:srgbClr val="FF0000"/>
                </a:solidFill>
              </a:rPr>
              <a:t> top?</a:t>
            </a:r>
            <a:endParaRPr kumimoji="0" lang="en-US" sz="1200" b="0" i="0" u="none" strike="noStrike" cap="none" normalizeH="0" baseline="0" dirty="0" smtClean="0">
              <a:ln>
                <a:noFill/>
              </a:ln>
              <a:solidFill>
                <a:srgbClr val="FF0000"/>
              </a:solidFill>
              <a:effectLst/>
            </a:endParaRPr>
          </a:p>
        </p:txBody>
      </p:sp>
    </p:spTree>
    <p:extLst>
      <p:ext uri="{BB962C8B-B14F-4D97-AF65-F5344CB8AC3E}">
        <p14:creationId xmlns:p14="http://schemas.microsoft.com/office/powerpoint/2010/main" val="21061729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802.15.13 Networks</a:t>
            </a:r>
            <a:endParaRPr lang="en-US" dirty="0"/>
          </a:p>
        </p:txBody>
      </p:sp>
      <p:sp>
        <p:nvSpPr>
          <p:cNvPr id="5" name="Footer Placeholder 4"/>
          <p:cNvSpPr>
            <a:spLocks noGrp="1"/>
          </p:cNvSpPr>
          <p:nvPr>
            <p:ph type="ftr" sz="quarter" idx="11"/>
          </p:nvPr>
        </p:nvSpPr>
        <p:spPr/>
        <p:txBody>
          <a:bodyPr/>
          <a:lstStyle/>
          <a:p>
            <a:r>
              <a:rPr lang="en-US" altLang="en-US" smtClean="0"/>
              <a:t>Lennert Bober, Fraunhofer HHI</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97220AFF-6ABD-4DDE-A361-919BC72455A1}" type="slidenum">
              <a:rPr lang="en-US" altLang="en-US" smtClean="0"/>
              <a:pPr/>
              <a:t>8</a:t>
            </a:fld>
            <a:endParaRPr lang="en-US" altLang="en-US"/>
          </a:p>
        </p:txBody>
      </p:sp>
      <p:sp>
        <p:nvSpPr>
          <p:cNvPr id="7" name="Rectangle 6"/>
          <p:cNvSpPr/>
          <p:nvPr/>
        </p:nvSpPr>
        <p:spPr bwMode="auto">
          <a:xfrm>
            <a:off x="1403648" y="2907792"/>
            <a:ext cx="6696744" cy="21773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Times New Roman" panose="02020603050405020304" pitchFamily="18" charset="0"/>
              </a:rPr>
              <a:t>802.15.13 network</a:t>
            </a: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8" name="Rectangle 7"/>
          <p:cNvSpPr/>
          <p:nvPr/>
        </p:nvSpPr>
        <p:spPr bwMode="auto">
          <a:xfrm>
            <a:off x="2987824" y="3142829"/>
            <a:ext cx="3528392" cy="66927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1200" b="0" i="0" u="none" strike="noStrike" cap="none" normalizeH="0" baseline="0" dirty="0" err="1" smtClean="0">
                <a:ln>
                  <a:noFill/>
                </a:ln>
                <a:solidFill>
                  <a:schemeClr val="tx1"/>
                </a:solidFill>
                <a:effectLst/>
                <a:latin typeface="Times New Roman" panose="02020603050405020304" pitchFamily="18" charset="0"/>
              </a:rPr>
              <a:t>Coordinator</a:t>
            </a: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9" name="Rectangle 8"/>
          <p:cNvSpPr/>
          <p:nvPr/>
        </p:nvSpPr>
        <p:spPr bwMode="auto">
          <a:xfrm>
            <a:off x="2051720" y="4360632"/>
            <a:ext cx="1080120" cy="5183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Times New Roman" panose="02020603050405020304" pitchFamily="18" charset="0"/>
              </a:rPr>
              <a:t>Member 1</a:t>
            </a: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10" name="Rectangle 9"/>
          <p:cNvSpPr/>
          <p:nvPr/>
        </p:nvSpPr>
        <p:spPr bwMode="auto">
          <a:xfrm>
            <a:off x="4211960" y="4355563"/>
            <a:ext cx="1080120" cy="5183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Times New Roman" panose="02020603050405020304" pitchFamily="18" charset="0"/>
              </a:rPr>
              <a:t>Member 2</a:t>
            </a: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11" name="Rectangle 10"/>
          <p:cNvSpPr/>
          <p:nvPr/>
        </p:nvSpPr>
        <p:spPr bwMode="auto">
          <a:xfrm>
            <a:off x="6372200" y="4355562"/>
            <a:ext cx="1080120" cy="5183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Times New Roman" panose="02020603050405020304" pitchFamily="18" charset="0"/>
              </a:rPr>
              <a:t>Member 3</a:t>
            </a: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15" name="TextBox 14"/>
          <p:cNvSpPr txBox="1"/>
          <p:nvPr/>
        </p:nvSpPr>
        <p:spPr>
          <a:xfrm>
            <a:off x="4316412" y="2431186"/>
            <a:ext cx="763351" cy="276999"/>
          </a:xfrm>
          <a:prstGeom prst="rect">
            <a:avLst/>
          </a:prstGeom>
          <a:noFill/>
        </p:spPr>
        <p:txBody>
          <a:bodyPr wrap="none" rtlCol="0">
            <a:spAutoFit/>
          </a:bodyPr>
          <a:lstStyle/>
          <a:p>
            <a:r>
              <a:rPr lang="de-DE" dirty="0" smtClean="0"/>
              <a:t>MD-SAP</a:t>
            </a:r>
            <a:endParaRPr lang="en-US" dirty="0"/>
          </a:p>
        </p:txBody>
      </p:sp>
      <p:sp>
        <p:nvSpPr>
          <p:cNvPr id="16" name="TextBox 15"/>
          <p:cNvSpPr txBox="1"/>
          <p:nvPr/>
        </p:nvSpPr>
        <p:spPr>
          <a:xfrm>
            <a:off x="2210104" y="5289038"/>
            <a:ext cx="763351" cy="276999"/>
          </a:xfrm>
          <a:prstGeom prst="rect">
            <a:avLst/>
          </a:prstGeom>
          <a:noFill/>
        </p:spPr>
        <p:txBody>
          <a:bodyPr wrap="none" rtlCol="0">
            <a:spAutoFit/>
          </a:bodyPr>
          <a:lstStyle/>
          <a:p>
            <a:r>
              <a:rPr lang="de-DE" dirty="0" smtClean="0"/>
              <a:t>MD-SAP</a:t>
            </a:r>
            <a:endParaRPr lang="en-US" dirty="0"/>
          </a:p>
        </p:txBody>
      </p:sp>
      <p:sp>
        <p:nvSpPr>
          <p:cNvPr id="17" name="TextBox 16"/>
          <p:cNvSpPr txBox="1"/>
          <p:nvPr/>
        </p:nvSpPr>
        <p:spPr>
          <a:xfrm>
            <a:off x="4370344" y="5289038"/>
            <a:ext cx="763351" cy="276999"/>
          </a:xfrm>
          <a:prstGeom prst="rect">
            <a:avLst/>
          </a:prstGeom>
          <a:noFill/>
        </p:spPr>
        <p:txBody>
          <a:bodyPr wrap="none" rtlCol="0">
            <a:spAutoFit/>
          </a:bodyPr>
          <a:lstStyle/>
          <a:p>
            <a:r>
              <a:rPr lang="de-DE" dirty="0" smtClean="0"/>
              <a:t>MD-SAP</a:t>
            </a:r>
            <a:endParaRPr lang="en-US" dirty="0"/>
          </a:p>
        </p:txBody>
      </p:sp>
      <p:sp>
        <p:nvSpPr>
          <p:cNvPr id="18" name="TextBox 17"/>
          <p:cNvSpPr txBox="1"/>
          <p:nvPr/>
        </p:nvSpPr>
        <p:spPr>
          <a:xfrm>
            <a:off x="6530584" y="5278898"/>
            <a:ext cx="763351" cy="276999"/>
          </a:xfrm>
          <a:prstGeom prst="rect">
            <a:avLst/>
          </a:prstGeom>
          <a:noFill/>
        </p:spPr>
        <p:txBody>
          <a:bodyPr wrap="none" rtlCol="0">
            <a:spAutoFit/>
          </a:bodyPr>
          <a:lstStyle/>
          <a:p>
            <a:r>
              <a:rPr lang="de-DE" dirty="0" smtClean="0"/>
              <a:t>MD-SAP</a:t>
            </a:r>
            <a:endParaRPr lang="en-US" dirty="0"/>
          </a:p>
        </p:txBody>
      </p:sp>
      <p:cxnSp>
        <p:nvCxnSpPr>
          <p:cNvPr id="20" name="Straight Connector 19"/>
          <p:cNvCxnSpPr>
            <a:stCxn id="9" idx="2"/>
            <a:endCxn id="16" idx="0"/>
          </p:cNvCxnSpPr>
          <p:nvPr/>
        </p:nvCxnSpPr>
        <p:spPr bwMode="auto">
          <a:xfrm>
            <a:off x="2591780" y="4879011"/>
            <a:ext cx="0" cy="41002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Connector 20"/>
          <p:cNvCxnSpPr/>
          <p:nvPr/>
        </p:nvCxnSpPr>
        <p:spPr bwMode="auto">
          <a:xfrm>
            <a:off x="4752019" y="4885067"/>
            <a:ext cx="0" cy="41002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Straight Connector 21"/>
          <p:cNvCxnSpPr/>
          <p:nvPr/>
        </p:nvCxnSpPr>
        <p:spPr bwMode="auto">
          <a:xfrm>
            <a:off x="6915494" y="4885067"/>
            <a:ext cx="0" cy="41002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Connector 22"/>
          <p:cNvCxnSpPr/>
          <p:nvPr/>
        </p:nvCxnSpPr>
        <p:spPr bwMode="auto">
          <a:xfrm>
            <a:off x="4724169" y="2732802"/>
            <a:ext cx="0" cy="41002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8249675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sync implementation over the top</a:t>
            </a:r>
            <a:endParaRPr lang="en-US" dirty="0"/>
          </a:p>
        </p:txBody>
      </p:sp>
      <p:sp>
        <p:nvSpPr>
          <p:cNvPr id="5" name="Footer Placeholder 4"/>
          <p:cNvSpPr>
            <a:spLocks noGrp="1"/>
          </p:cNvSpPr>
          <p:nvPr>
            <p:ph type="ftr" sz="quarter" idx="11"/>
          </p:nvPr>
        </p:nvSpPr>
        <p:spPr/>
        <p:txBody>
          <a:bodyPr/>
          <a:lstStyle/>
          <a:p>
            <a:r>
              <a:rPr lang="en-US" altLang="en-US" dirty="0" smtClean="0"/>
              <a:t>Lennert Bober, Fraunhofer HHI</a:t>
            </a:r>
            <a:endParaRPr lang="en-US" alt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altLang="en-US" dirty="0" smtClean="0"/>
              <a:t>Slide </a:t>
            </a:r>
            <a:fld id="{97220AFF-6ABD-4DDE-A361-919BC72455A1}" type="slidenum">
              <a:rPr lang="en-US" altLang="en-US" smtClean="0"/>
              <a:pPr/>
              <a:t>9</a:t>
            </a:fld>
            <a:endParaRPr lang="en-US" altLang="en-US" dirty="0"/>
          </a:p>
        </p:txBody>
      </p:sp>
      <p:sp>
        <p:nvSpPr>
          <p:cNvPr id="7" name="Rectangle 6"/>
          <p:cNvSpPr/>
          <p:nvPr/>
        </p:nvSpPr>
        <p:spPr bwMode="auto">
          <a:xfrm>
            <a:off x="251520" y="2537454"/>
            <a:ext cx="5657088" cy="21773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anose="02020603050405020304" pitchFamily="18" charset="0"/>
              </a:rPr>
              <a:t>802.15.13 network</a:t>
            </a:r>
          </a:p>
        </p:txBody>
      </p:sp>
      <p:sp>
        <p:nvSpPr>
          <p:cNvPr id="8" name="Rectangle 7"/>
          <p:cNvSpPr/>
          <p:nvPr/>
        </p:nvSpPr>
        <p:spPr bwMode="auto">
          <a:xfrm>
            <a:off x="1349584" y="2772491"/>
            <a:ext cx="3528392" cy="66927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anose="02020603050405020304" pitchFamily="18" charset="0"/>
              </a:rPr>
              <a:t>Coordinator</a:t>
            </a:r>
          </a:p>
        </p:txBody>
      </p:sp>
      <p:sp>
        <p:nvSpPr>
          <p:cNvPr id="9" name="Rectangle 8"/>
          <p:cNvSpPr/>
          <p:nvPr/>
        </p:nvSpPr>
        <p:spPr bwMode="auto">
          <a:xfrm>
            <a:off x="413480" y="3990294"/>
            <a:ext cx="1080120" cy="5183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anose="02020603050405020304" pitchFamily="18" charset="0"/>
              </a:rPr>
              <a:t>Member 1</a:t>
            </a:r>
          </a:p>
        </p:txBody>
      </p:sp>
      <p:sp>
        <p:nvSpPr>
          <p:cNvPr id="10" name="Rectangle 9"/>
          <p:cNvSpPr/>
          <p:nvPr/>
        </p:nvSpPr>
        <p:spPr bwMode="auto">
          <a:xfrm>
            <a:off x="2573720" y="3985225"/>
            <a:ext cx="1080120" cy="5183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anose="02020603050405020304" pitchFamily="18" charset="0"/>
              </a:rPr>
              <a:t>Member 2</a:t>
            </a:r>
          </a:p>
        </p:txBody>
      </p:sp>
      <p:sp>
        <p:nvSpPr>
          <p:cNvPr id="11" name="Rectangle 10"/>
          <p:cNvSpPr/>
          <p:nvPr/>
        </p:nvSpPr>
        <p:spPr bwMode="auto">
          <a:xfrm>
            <a:off x="4733960" y="3985224"/>
            <a:ext cx="1080120" cy="5183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anose="02020603050405020304" pitchFamily="18" charset="0"/>
              </a:rPr>
              <a:t>Member 3</a:t>
            </a:r>
          </a:p>
        </p:txBody>
      </p:sp>
      <p:sp>
        <p:nvSpPr>
          <p:cNvPr id="15" name="TextBox 14"/>
          <p:cNvSpPr txBox="1"/>
          <p:nvPr/>
        </p:nvSpPr>
        <p:spPr>
          <a:xfrm>
            <a:off x="2678172" y="2060848"/>
            <a:ext cx="763351" cy="276999"/>
          </a:xfrm>
          <a:prstGeom prst="rect">
            <a:avLst/>
          </a:prstGeom>
          <a:noFill/>
        </p:spPr>
        <p:txBody>
          <a:bodyPr wrap="none" rtlCol="0">
            <a:spAutoFit/>
          </a:bodyPr>
          <a:lstStyle/>
          <a:p>
            <a:r>
              <a:rPr lang="en-US" dirty="0" smtClean="0"/>
              <a:t>MD-SAP</a:t>
            </a:r>
            <a:endParaRPr lang="en-US" dirty="0"/>
          </a:p>
        </p:txBody>
      </p:sp>
      <p:sp>
        <p:nvSpPr>
          <p:cNvPr id="16" name="TextBox 15"/>
          <p:cNvSpPr txBox="1"/>
          <p:nvPr/>
        </p:nvSpPr>
        <p:spPr>
          <a:xfrm>
            <a:off x="571864" y="4918700"/>
            <a:ext cx="763351" cy="276999"/>
          </a:xfrm>
          <a:prstGeom prst="rect">
            <a:avLst/>
          </a:prstGeom>
          <a:noFill/>
        </p:spPr>
        <p:txBody>
          <a:bodyPr wrap="none" rtlCol="0">
            <a:spAutoFit/>
          </a:bodyPr>
          <a:lstStyle/>
          <a:p>
            <a:r>
              <a:rPr lang="en-US" dirty="0" smtClean="0"/>
              <a:t>MD-SAP</a:t>
            </a:r>
            <a:endParaRPr lang="en-US" dirty="0"/>
          </a:p>
        </p:txBody>
      </p:sp>
      <p:sp>
        <p:nvSpPr>
          <p:cNvPr id="17" name="TextBox 16"/>
          <p:cNvSpPr txBox="1"/>
          <p:nvPr/>
        </p:nvSpPr>
        <p:spPr>
          <a:xfrm>
            <a:off x="2732104" y="4918700"/>
            <a:ext cx="763351" cy="276999"/>
          </a:xfrm>
          <a:prstGeom prst="rect">
            <a:avLst/>
          </a:prstGeom>
          <a:noFill/>
        </p:spPr>
        <p:txBody>
          <a:bodyPr wrap="none" rtlCol="0">
            <a:spAutoFit/>
          </a:bodyPr>
          <a:lstStyle/>
          <a:p>
            <a:r>
              <a:rPr lang="en-US" dirty="0" smtClean="0"/>
              <a:t>MD-SAP</a:t>
            </a:r>
            <a:endParaRPr lang="en-US" dirty="0"/>
          </a:p>
        </p:txBody>
      </p:sp>
      <p:sp>
        <p:nvSpPr>
          <p:cNvPr id="18" name="TextBox 17"/>
          <p:cNvSpPr txBox="1"/>
          <p:nvPr/>
        </p:nvSpPr>
        <p:spPr>
          <a:xfrm>
            <a:off x="4892344" y="4908560"/>
            <a:ext cx="763351" cy="276999"/>
          </a:xfrm>
          <a:prstGeom prst="rect">
            <a:avLst/>
          </a:prstGeom>
          <a:noFill/>
        </p:spPr>
        <p:txBody>
          <a:bodyPr wrap="none" rtlCol="0">
            <a:spAutoFit/>
          </a:bodyPr>
          <a:lstStyle/>
          <a:p>
            <a:r>
              <a:rPr lang="en-US" dirty="0" smtClean="0"/>
              <a:t>MD-SAP</a:t>
            </a:r>
            <a:endParaRPr lang="en-US" dirty="0"/>
          </a:p>
        </p:txBody>
      </p:sp>
      <p:cxnSp>
        <p:nvCxnSpPr>
          <p:cNvPr id="20" name="Straight Connector 19"/>
          <p:cNvCxnSpPr>
            <a:stCxn id="9" idx="2"/>
            <a:endCxn id="16" idx="0"/>
          </p:cNvCxnSpPr>
          <p:nvPr/>
        </p:nvCxnSpPr>
        <p:spPr bwMode="auto">
          <a:xfrm>
            <a:off x="953540" y="4508673"/>
            <a:ext cx="0" cy="41002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Connector 20"/>
          <p:cNvCxnSpPr/>
          <p:nvPr/>
        </p:nvCxnSpPr>
        <p:spPr bwMode="auto">
          <a:xfrm>
            <a:off x="3113779" y="4514729"/>
            <a:ext cx="0" cy="41002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Straight Connector 21"/>
          <p:cNvCxnSpPr/>
          <p:nvPr/>
        </p:nvCxnSpPr>
        <p:spPr bwMode="auto">
          <a:xfrm>
            <a:off x="5277254" y="4514729"/>
            <a:ext cx="0" cy="41002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Connector 22"/>
          <p:cNvCxnSpPr/>
          <p:nvPr/>
        </p:nvCxnSpPr>
        <p:spPr bwMode="auto">
          <a:xfrm>
            <a:off x="3085929" y="2362464"/>
            <a:ext cx="0" cy="41002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 name="Straight Arrow Connector 3"/>
          <p:cNvCxnSpPr>
            <a:stCxn id="15" idx="2"/>
            <a:endCxn id="18" idx="0"/>
          </p:cNvCxnSpPr>
          <p:nvPr/>
        </p:nvCxnSpPr>
        <p:spPr bwMode="auto">
          <a:xfrm>
            <a:off x="3059848" y="2337847"/>
            <a:ext cx="2214172" cy="2570713"/>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Box 11"/>
          <p:cNvSpPr txBox="1"/>
          <p:nvPr/>
        </p:nvSpPr>
        <p:spPr>
          <a:xfrm>
            <a:off x="3644280" y="3653010"/>
            <a:ext cx="1407180" cy="276999"/>
          </a:xfrm>
          <a:prstGeom prst="rect">
            <a:avLst/>
          </a:prstGeom>
          <a:noFill/>
        </p:spPr>
        <p:txBody>
          <a:bodyPr wrap="none" rtlCol="0">
            <a:spAutoFit/>
          </a:bodyPr>
          <a:lstStyle/>
          <a:p>
            <a:r>
              <a:rPr lang="en-US" dirty="0" smtClean="0"/>
              <a:t>Timing event frame</a:t>
            </a:r>
            <a:endParaRPr lang="en-US" dirty="0"/>
          </a:p>
        </p:txBody>
      </p:sp>
      <p:sp>
        <p:nvSpPr>
          <p:cNvPr id="13" name="Oval 12"/>
          <p:cNvSpPr/>
          <p:nvPr/>
        </p:nvSpPr>
        <p:spPr bwMode="auto">
          <a:xfrm>
            <a:off x="5074750" y="4615309"/>
            <a:ext cx="390108" cy="390108"/>
          </a:xfrm>
          <a:prstGeom prst="ellipse">
            <a:avLst/>
          </a:prstGeom>
          <a:noFill/>
          <a:ln w="12700" cap="flat" cmpd="sng" algn="ctr">
            <a:solidFill>
              <a:srgbClr val="FF0000"/>
            </a:solidFill>
            <a:prstDash val="sysDot"/>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24" name="Oval 23"/>
          <p:cNvSpPr/>
          <p:nvPr/>
        </p:nvSpPr>
        <p:spPr bwMode="auto">
          <a:xfrm>
            <a:off x="2890875" y="2234124"/>
            <a:ext cx="390108" cy="390108"/>
          </a:xfrm>
          <a:prstGeom prst="ellipse">
            <a:avLst/>
          </a:prstGeom>
          <a:noFill/>
          <a:ln w="12700" cap="flat" cmpd="sng" algn="ctr">
            <a:solidFill>
              <a:srgbClr val="FF0000"/>
            </a:solidFill>
            <a:prstDash val="sysDot"/>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14" name="TextBox 13"/>
          <p:cNvSpPr txBox="1"/>
          <p:nvPr/>
        </p:nvSpPr>
        <p:spPr>
          <a:xfrm>
            <a:off x="6158990" y="2107739"/>
            <a:ext cx="2879314" cy="646331"/>
          </a:xfrm>
          <a:prstGeom prst="rect">
            <a:avLst/>
          </a:prstGeom>
          <a:noFill/>
        </p:spPr>
        <p:txBody>
          <a:bodyPr wrap="none" rtlCol="0">
            <a:spAutoFit/>
          </a:bodyPr>
          <a:lstStyle/>
          <a:p>
            <a:r>
              <a:rPr lang="en-US" dirty="0" smtClean="0"/>
              <a:t>Acquire transit time based on 802.15.13-</a:t>
            </a:r>
          </a:p>
          <a:p>
            <a:r>
              <a:rPr lang="en-US" dirty="0" smtClean="0"/>
              <a:t>internal synchronization for later correction</a:t>
            </a:r>
          </a:p>
          <a:p>
            <a:r>
              <a:rPr lang="en-US" dirty="0" smtClean="0"/>
              <a:t>in passing frames</a:t>
            </a:r>
            <a:endParaRPr lang="en-US" dirty="0"/>
          </a:p>
        </p:txBody>
      </p:sp>
      <p:cxnSp>
        <p:nvCxnSpPr>
          <p:cNvPr id="25" name="Straight Arrow Connector 24"/>
          <p:cNvCxnSpPr/>
          <p:nvPr/>
        </p:nvCxnSpPr>
        <p:spPr bwMode="auto">
          <a:xfrm flipH="1">
            <a:off x="3389786" y="2274775"/>
            <a:ext cx="2608664" cy="113756"/>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Straight Arrow Connector 25"/>
          <p:cNvCxnSpPr/>
          <p:nvPr/>
        </p:nvCxnSpPr>
        <p:spPr bwMode="auto">
          <a:xfrm flipH="1">
            <a:off x="5527718" y="2902993"/>
            <a:ext cx="1171332" cy="176196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TextBox 28"/>
          <p:cNvSpPr txBox="1"/>
          <p:nvPr/>
        </p:nvSpPr>
        <p:spPr>
          <a:xfrm>
            <a:off x="611560" y="5375724"/>
            <a:ext cx="4339650" cy="1015663"/>
          </a:xfrm>
          <a:prstGeom prst="rect">
            <a:avLst/>
          </a:prstGeom>
          <a:noFill/>
        </p:spPr>
        <p:txBody>
          <a:bodyPr wrap="none" rtlCol="0">
            <a:spAutoFit/>
          </a:bodyPr>
          <a:lstStyle/>
          <a:p>
            <a:r>
              <a:rPr lang="en-US" sz="2000" dirty="0" smtClean="0"/>
              <a:t>Support in 802.15.13 spec needed at all?</a:t>
            </a:r>
          </a:p>
          <a:p>
            <a:r>
              <a:rPr lang="en-US" sz="2000" dirty="0" smtClean="0"/>
              <a:t>Accuracy?</a:t>
            </a:r>
          </a:p>
          <a:p>
            <a:r>
              <a:rPr lang="en-US" sz="2000" dirty="0" smtClean="0"/>
              <a:t>Maximum transit time?</a:t>
            </a:r>
            <a:endParaRPr lang="en-US" sz="2000" dirty="0"/>
          </a:p>
        </p:txBody>
      </p:sp>
      <p:sp>
        <p:nvSpPr>
          <p:cNvPr id="3" name="Rectangle 2"/>
          <p:cNvSpPr/>
          <p:nvPr/>
        </p:nvSpPr>
        <p:spPr bwMode="auto">
          <a:xfrm>
            <a:off x="1187624" y="1628800"/>
            <a:ext cx="720080" cy="432048"/>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Times New Roman" panose="02020603050405020304" pitchFamily="18" charset="0"/>
              </a:rPr>
              <a:t>Grand </a:t>
            </a:r>
            <a:r>
              <a:rPr kumimoji="0" lang="de-DE" sz="1200" b="0" i="0" u="none" strike="noStrike" cap="none" normalizeH="0" baseline="0" dirty="0" err="1" smtClean="0">
                <a:ln>
                  <a:noFill/>
                </a:ln>
                <a:solidFill>
                  <a:schemeClr val="tx1"/>
                </a:solidFill>
                <a:effectLst/>
                <a:latin typeface="Times New Roman" panose="02020603050405020304" pitchFamily="18" charset="0"/>
              </a:rPr>
              <a:t>master</a:t>
            </a: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27" name="Rectangle 26"/>
          <p:cNvSpPr/>
          <p:nvPr/>
        </p:nvSpPr>
        <p:spPr bwMode="auto">
          <a:xfrm>
            <a:off x="6158990" y="5322713"/>
            <a:ext cx="720080" cy="432048"/>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Times New Roman" panose="02020603050405020304" pitchFamily="18" charset="0"/>
              </a:rPr>
              <a:t>Client</a:t>
            </a:r>
            <a:endParaRPr kumimoji="0" lang="en-US" sz="1200" b="0" i="0" u="none" strike="noStrike" cap="none" normalizeH="0" baseline="0" dirty="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40765790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0</TotalTime>
  <Words>711</Words>
  <Application>Microsoft Office PowerPoint</Application>
  <PresentationFormat>On-screen Show (4:3)</PresentationFormat>
  <Paragraphs>135</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Times New Roman</vt:lpstr>
      <vt:lpstr>Office Theme</vt:lpstr>
      <vt:lpstr>PowerPoint Presentation</vt:lpstr>
      <vt:lpstr>Follow up on joint discussion between IEEE P802.15.13 and 802.1</vt:lpstr>
      <vt:lpstr>Open topics from the last meeting</vt:lpstr>
      <vt:lpstr>Topic #1 – EPD, LPD, Length/Type</vt:lpstr>
      <vt:lpstr>Topic #2 – Multicast addresses</vt:lpstr>
      <vt:lpstr>Topic #3 – What TSN standards</vt:lpstr>
      <vt:lpstr>What subset of TSN standards is relevant?</vt:lpstr>
      <vt:lpstr>802.15.13 Networks</vt:lpstr>
      <vt:lpstr>Time sync implementation over the top</vt:lpstr>
      <vt:lpstr>Topic #4 – TDMA PON TSN</vt:lpstr>
      <vt:lpstr>Fulfillment of performance</vt:lpstr>
    </vt:vector>
  </TitlesOfParts>
  <Company>Fraunhofer-Institut für Nachrichtentechnik, HHI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Bober, Kai Lennert</dc:creator>
  <cp:keywords/>
  <dc:description>15-22-0207-00-0013</dc:description>
  <cp:lastModifiedBy>Bober, Kai Lennert</cp:lastModifiedBy>
  <cp:revision>50</cp:revision>
  <cp:lastPrinted>1998-02-10T13:28:06Z</cp:lastPrinted>
  <dcterms:created xsi:type="dcterms:W3CDTF">2022-04-04T09:11:16Z</dcterms:created>
  <dcterms:modified xsi:type="dcterms:W3CDTF">2022-05-11T13:23:54Z</dcterms:modified>
</cp:coreProperties>
</file>