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6" r:id="rId4"/>
    <p:sldId id="277" r:id="rId5"/>
    <p:sldId id="278" r:id="rId6"/>
    <p:sldId id="279" r:id="rId7"/>
    <p:sldId id="268" r:id="rId8"/>
    <p:sldId id="274" r:id="rId9"/>
    <p:sldId id="282" r:id="rId10"/>
    <p:sldId id="280"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802.15-22-0271-01-0013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918841"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May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a:t>
            </a:r>
            <a:r>
              <a:rPr lang="en-US" altLang="en-US" sz="1600" dirty="0"/>
              <a:t>Follow up on joint discussion between IEEE P802.15.13 and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May 11</a:t>
            </a:r>
            <a:r>
              <a:rPr lang="en-US" altLang="en-US" sz="1600" baseline="30000" dirty="0" smtClean="0">
                <a:solidFill>
                  <a:schemeClr val="tx2"/>
                </a:solidFill>
              </a:rPr>
              <a:t>th</a:t>
            </a:r>
            <a:r>
              <a:rPr lang="en-US" altLang="en-US" sz="1600" dirty="0" smtClean="0">
                <a:solidFill>
                  <a:schemeClr val="tx2"/>
                </a:solidFill>
              </a:rPr>
              <a:t>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TSN via them.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a:t>
            </a:r>
            <a:r>
              <a:rPr lang="en-US" dirty="0"/>
              <a:t>4</a:t>
            </a:r>
            <a:r>
              <a:rPr lang="en-US" dirty="0" smtClean="0"/>
              <a:t> – TDMA PON TSN</a:t>
            </a:r>
            <a:endParaRPr lang="en-US" dirty="0"/>
          </a:p>
        </p:txBody>
      </p:sp>
      <p:sp>
        <p:nvSpPr>
          <p:cNvPr id="3" name="Content Placeholder 2"/>
          <p:cNvSpPr>
            <a:spLocks noGrp="1"/>
          </p:cNvSpPr>
          <p:nvPr>
            <p:ph idx="1"/>
          </p:nvPr>
        </p:nvSpPr>
        <p:spPr/>
        <p:txBody>
          <a:bodyPr/>
          <a:lstStyle/>
          <a:p>
            <a:r>
              <a:rPr lang="en-US" sz="1800" dirty="0" smtClean="0"/>
              <a:t>From last meeting:</a:t>
            </a:r>
          </a:p>
          <a:p>
            <a:pPr lvl="1"/>
            <a:r>
              <a:rPr lang="en-US" sz="1600" dirty="0" smtClean="0"/>
              <a:t>What in 802.3 TDMA PON have already been addressed, that can be applied - i.e. a solution may already exist.</a:t>
            </a:r>
          </a:p>
          <a:p>
            <a:r>
              <a:rPr lang="en-US" sz="1800" dirty="0" smtClean="0"/>
              <a:t>802.15.13: </a:t>
            </a:r>
          </a:p>
          <a:p>
            <a:pPr lvl="1"/>
            <a:r>
              <a:rPr lang="en-US" sz="1600" dirty="0" smtClean="0"/>
              <a:t>Not yet investigated in depth. IEEE 802.3 is complex.</a:t>
            </a:r>
          </a:p>
          <a:p>
            <a:pPr lvl="1"/>
            <a:r>
              <a:rPr lang="en-US" sz="1600" dirty="0" smtClean="0"/>
              <a:t>Identified one point – transit time through the network may need to be bounded.</a:t>
            </a:r>
          </a:p>
          <a:p>
            <a:pPr lvl="1"/>
            <a:r>
              <a:rPr lang="en-US" sz="1600" dirty="0" smtClean="0"/>
              <a:t>Under further investigation</a:t>
            </a:r>
            <a:endParaRPr lang="en-US" sz="16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10</a:t>
            </a:fld>
            <a:endParaRPr lang="en-US" altLang="en-US"/>
          </a:p>
        </p:txBody>
      </p:sp>
    </p:spTree>
    <p:extLst>
      <p:ext uri="{BB962C8B-B14F-4D97-AF65-F5344CB8AC3E}">
        <p14:creationId xmlns:p14="http://schemas.microsoft.com/office/powerpoint/2010/main" val="15360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Fulfillment of performance</a:t>
            </a:r>
            <a:endParaRPr lang="en-US" dirty="0"/>
          </a:p>
        </p:txBody>
      </p:sp>
      <p:sp>
        <p:nvSpPr>
          <p:cNvPr id="3" name="Content Placeholder 2"/>
          <p:cNvSpPr>
            <a:spLocks noGrp="1"/>
          </p:cNvSpPr>
          <p:nvPr>
            <p:ph idx="1"/>
          </p:nvPr>
        </p:nvSpPr>
        <p:spPr/>
        <p:txBody>
          <a:bodyPr/>
          <a:lstStyle/>
          <a:p>
            <a:r>
              <a:rPr lang="en-US" sz="2000" dirty="0" smtClean="0"/>
              <a:t>IEEE P802.15.13 networks, like probably most wireless networks may not be able to reach highest performance characteristics by design</a:t>
            </a:r>
          </a:p>
          <a:p>
            <a:pPr lvl="1"/>
            <a:r>
              <a:rPr lang="en-US" sz="1600" dirty="0" smtClean="0"/>
              <a:t>Frame-based physical layer with fixed length preamble ~ 10s of µs</a:t>
            </a:r>
          </a:p>
          <a:p>
            <a:pPr lvl="1"/>
            <a:r>
              <a:rPr lang="en-US" sz="1600" dirty="0" smtClean="0"/>
              <a:t>PHY </a:t>
            </a:r>
            <a:r>
              <a:rPr lang="en-US" sz="1600" dirty="0" smtClean="0"/>
              <a:t>frame allows no interruption</a:t>
            </a:r>
            <a:endParaRPr lang="en-US" sz="1600" dirty="0" smtClean="0"/>
          </a:p>
          <a:p>
            <a:pPr lvl="1"/>
            <a:r>
              <a:rPr lang="en-US" sz="1600" dirty="0" smtClean="0"/>
              <a:t>Higher loss rates due to wireless interference</a:t>
            </a:r>
          </a:p>
          <a:p>
            <a:pPr lvl="1"/>
            <a:r>
              <a:rPr lang="en-US" sz="1600" dirty="0" smtClean="0"/>
              <a:t>Changing link capacities due to mobility</a:t>
            </a:r>
          </a:p>
          <a:p>
            <a:pPr lvl="1"/>
            <a:r>
              <a:rPr lang="en-US" sz="1600" dirty="0" smtClean="0"/>
              <a:t>Changing traffic load due to mobility</a:t>
            </a:r>
          </a:p>
          <a:p>
            <a:pPr lvl="1"/>
            <a:r>
              <a:rPr lang="de-DE" sz="1600" dirty="0"/>
              <a:t>?</a:t>
            </a:r>
            <a:endParaRPr lang="en-US" sz="1600" dirty="0"/>
          </a:p>
        </p:txBody>
      </p:sp>
      <p:sp>
        <p:nvSpPr>
          <p:cNvPr id="4" name="Footer Placeholder 3"/>
          <p:cNvSpPr>
            <a:spLocks noGrp="1"/>
          </p:cNvSpPr>
          <p:nvPr>
            <p:ph type="ftr" sz="quarter" idx="11"/>
          </p:nvPr>
        </p:nvSpPr>
        <p:spPr/>
        <p:txBody>
          <a:body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97220AFF-6ABD-4DDE-A361-919BC72455A1}" type="slidenum">
              <a:rPr lang="en-US" altLang="en-US" smtClean="0"/>
              <a:pPr/>
              <a:t>11</a:t>
            </a:fld>
            <a:endParaRPr lang="en-US" altLang="en-US"/>
          </a:p>
        </p:txBody>
      </p:sp>
    </p:spTree>
    <p:extLst>
      <p:ext uri="{BB962C8B-B14F-4D97-AF65-F5344CB8AC3E}">
        <p14:creationId xmlns:p14="http://schemas.microsoft.com/office/powerpoint/2010/main" val="1162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Follow up on joint discussion between IEEE P802.15.13 and 802.1</a:t>
            </a:r>
            <a:endParaRPr lang="en-US" altLang="en-US" sz="3600" dirty="0"/>
          </a:p>
        </p:txBody>
      </p:sp>
      <p:sp>
        <p:nvSpPr>
          <p:cNvPr id="2" name="Subtitle 1"/>
          <p:cNvSpPr>
            <a:spLocks noGrp="1"/>
          </p:cNvSpPr>
          <p:nvPr>
            <p:ph type="subTitle" idx="1"/>
          </p:nvPr>
        </p:nvSpPr>
        <p:spPr>
          <a:xfrm>
            <a:off x="1143000" y="4509120"/>
            <a:ext cx="6858000" cy="748680"/>
          </a:xfrm>
        </p:spPr>
        <p:txBody>
          <a:bodyPr/>
          <a:lstStyle/>
          <a:p>
            <a:r>
              <a:rPr lang="de-DE" dirty="0" smtClean="0"/>
              <a:t>May 11th 2022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Open </a:t>
            </a:r>
            <a:r>
              <a:rPr lang="de-DE" dirty="0" err="1" smtClean="0"/>
              <a:t>topics</a:t>
            </a:r>
            <a:r>
              <a:rPr lang="de-DE" dirty="0" smtClean="0"/>
              <a:t> </a:t>
            </a:r>
            <a:r>
              <a:rPr lang="de-DE" dirty="0" err="1" smtClean="0"/>
              <a:t>from</a:t>
            </a:r>
            <a:r>
              <a:rPr lang="de-DE" dirty="0" smtClean="0"/>
              <a:t> </a:t>
            </a:r>
            <a:r>
              <a:rPr lang="de-DE" dirty="0" err="1" smtClean="0"/>
              <a:t>the</a:t>
            </a:r>
            <a:r>
              <a:rPr lang="de-DE" dirty="0" smtClean="0"/>
              <a:t> last </a:t>
            </a:r>
            <a:r>
              <a:rPr lang="de-DE" dirty="0" err="1" smtClean="0"/>
              <a:t>meeting</a:t>
            </a:r>
            <a:endParaRPr lang="en-US" dirty="0"/>
          </a:p>
        </p:txBody>
      </p:sp>
      <p:sp>
        <p:nvSpPr>
          <p:cNvPr id="3" name="Content Placeholder 2"/>
          <p:cNvSpPr>
            <a:spLocks noGrp="1"/>
          </p:cNvSpPr>
          <p:nvPr>
            <p:ph idx="1"/>
          </p:nvPr>
        </p:nvSpPr>
        <p:spPr/>
        <p:txBody>
          <a:bodyPr/>
          <a:lstStyle/>
          <a:p>
            <a:r>
              <a:rPr lang="en-US" sz="1800" dirty="0"/>
              <a:t>Topic #1</a:t>
            </a:r>
          </a:p>
          <a:p>
            <a:pPr lvl="1"/>
            <a:r>
              <a:rPr lang="en-US" sz="1050" dirty="0"/>
              <a:t>Question 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050" dirty="0"/>
              <a:t>Will look at changing the use of EtherType only to using a Length/Type field.</a:t>
            </a:r>
            <a:br>
              <a:rPr lang="en-US" sz="1050" dirty="0"/>
            </a:br>
            <a:r>
              <a:rPr lang="en-US" sz="1050" dirty="0"/>
              <a:t>Other changes may be needed as well, e.g. to carry multiple MSDUs in a frame.</a:t>
            </a:r>
            <a:br>
              <a:rPr lang="en-US" sz="1050" dirty="0"/>
            </a:br>
            <a:r>
              <a:rPr lang="en-US" sz="1050" dirty="0"/>
              <a:t>Ethernet frames should be carried transparently, 802.15.3 specifics being carried independently.</a:t>
            </a:r>
          </a:p>
          <a:p>
            <a:r>
              <a:rPr lang="en-US" sz="1800" dirty="0"/>
              <a:t>Topic #2</a:t>
            </a:r>
          </a:p>
          <a:p>
            <a:pPr lvl="1"/>
            <a:r>
              <a:rPr lang="en-US" sz="1050" dirty="0"/>
              <a:t>Question raised w.r.t. handling 802.15.4 multicast addresses, if assumed every address is treated as unicast. For inner addresses, suggestion to treat group addresses as broadcast rather than as unicast addresses.</a:t>
            </a:r>
          </a:p>
          <a:p>
            <a:r>
              <a:rPr lang="en-US" sz="1800" dirty="0" smtClean="0"/>
              <a:t>Topic </a:t>
            </a:r>
            <a:r>
              <a:rPr lang="en-US" sz="1800" dirty="0"/>
              <a:t>#3</a:t>
            </a:r>
          </a:p>
          <a:p>
            <a:pPr lvl="1"/>
            <a:r>
              <a:rPr lang="en-US" sz="1050" dirty="0"/>
              <a:t>TSN is a lot of tools - not all are required, many separate tools. </a:t>
            </a:r>
          </a:p>
          <a:p>
            <a:pPr lvl="1"/>
            <a:r>
              <a:rPr lang="en-US" sz="1050" dirty="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050" dirty="0" err="1"/>
              <a:t>multipathing</a:t>
            </a:r>
            <a:r>
              <a:rPr lang="en-US" sz="1050" dirty="0"/>
              <a:t> may be useful to 802.15.13. Some TSN tools do not require time synchronization</a:t>
            </a:r>
            <a:r>
              <a:rPr lang="en-US" sz="1050" dirty="0" smtClean="0"/>
              <a:t>.</a:t>
            </a:r>
            <a:r>
              <a:rPr lang="en-US" sz="1050" dirty="0"/>
              <a:t> </a:t>
            </a:r>
          </a:p>
          <a:p>
            <a:pPr lvl="1"/>
            <a:r>
              <a:rPr lang="en-US" sz="1050" dirty="0"/>
              <a:t>For 802.15.13: What capabilities of TSN are beneficial to 802.15.13? Answering this would help 802.1 participants answer the previous question</a:t>
            </a:r>
            <a:r>
              <a:rPr lang="en-US" sz="1050" dirty="0" smtClean="0"/>
              <a:t>.</a:t>
            </a:r>
            <a:endParaRPr lang="en-US" sz="1050" dirty="0"/>
          </a:p>
          <a:p>
            <a:r>
              <a:rPr lang="en-US" sz="1800" dirty="0"/>
              <a:t>Topic #4</a:t>
            </a:r>
          </a:p>
          <a:p>
            <a:pPr lvl="1"/>
            <a:r>
              <a:rPr lang="en-US" sz="1050" dirty="0"/>
              <a:t>What in 802.3 TDMA PON have already been addressed, that can be applied - i.e. a solution may already exist</a:t>
            </a:r>
            <a:r>
              <a:rPr lang="en-US" sz="1050" dirty="0" smtClean="0"/>
              <a:t>.</a:t>
            </a:r>
            <a:endParaRPr lang="en-US" sz="105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3</a:t>
            </a:fld>
            <a:endParaRPr lang="en-US" altLang="en-US"/>
          </a:p>
        </p:txBody>
      </p:sp>
    </p:spTree>
    <p:extLst>
      <p:ext uri="{BB962C8B-B14F-4D97-AF65-F5344CB8AC3E}">
        <p14:creationId xmlns:p14="http://schemas.microsoft.com/office/powerpoint/2010/main" val="109015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1 – EPD, LPD, Length/Type</a:t>
            </a:r>
            <a:endParaRPr lang="en-US" dirty="0"/>
          </a:p>
        </p:txBody>
      </p:sp>
      <p:sp>
        <p:nvSpPr>
          <p:cNvPr id="3" name="Content Placeholder 2"/>
          <p:cNvSpPr>
            <a:spLocks noGrp="1"/>
          </p:cNvSpPr>
          <p:nvPr>
            <p:ph idx="1"/>
          </p:nvPr>
        </p:nvSpPr>
        <p:spPr/>
        <p:txBody>
          <a:bodyPr/>
          <a:lstStyle/>
          <a:p>
            <a:r>
              <a:rPr lang="de-DE" sz="2000" dirty="0" err="1" smtClean="0"/>
              <a:t>From</a:t>
            </a:r>
            <a:r>
              <a:rPr lang="de-DE" sz="2000" dirty="0" smtClean="0"/>
              <a:t> last </a:t>
            </a:r>
            <a:r>
              <a:rPr lang="de-DE" sz="2000" dirty="0" err="1" smtClean="0"/>
              <a:t>meeting</a:t>
            </a:r>
            <a:r>
              <a:rPr lang="de-DE" sz="2000" dirty="0" smtClean="0"/>
              <a:t>:</a:t>
            </a:r>
            <a:endParaRPr lang="en-US" sz="2000" dirty="0" smtClean="0"/>
          </a:p>
          <a:p>
            <a:pPr lvl="1"/>
            <a:r>
              <a:rPr lang="en-US" sz="1400" dirty="0" smtClean="0"/>
              <a:t>Question </a:t>
            </a:r>
            <a:r>
              <a:rPr lang="en-US" sz="1400" dirty="0"/>
              <a:t>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400" dirty="0"/>
              <a:t>Will look at changing the use of EtherType only to using a Length/Type field.</a:t>
            </a:r>
            <a:br>
              <a:rPr lang="en-US" sz="1400" dirty="0"/>
            </a:br>
            <a:r>
              <a:rPr lang="en-US" sz="1400" dirty="0"/>
              <a:t>Other changes may be needed as well, e.g. to carry multiple MSDUs in a frame.</a:t>
            </a:r>
            <a:br>
              <a:rPr lang="en-US" sz="1400" dirty="0"/>
            </a:br>
            <a:r>
              <a:rPr lang="en-US" sz="1400" dirty="0"/>
              <a:t>Ethernet frames should be carried transparently, 802.15.3 specifics being carried independently</a:t>
            </a:r>
            <a:r>
              <a:rPr lang="en-US" sz="1400" dirty="0" smtClean="0"/>
              <a:t>.</a:t>
            </a:r>
            <a:endParaRPr lang="en-US" sz="4000" dirty="0" smtClean="0"/>
          </a:p>
          <a:p>
            <a:r>
              <a:rPr lang="de-DE" sz="1800" dirty="0" smtClean="0"/>
              <a:t>P802.15.13:</a:t>
            </a:r>
          </a:p>
          <a:p>
            <a:pPr lvl="1"/>
            <a:r>
              <a:rPr lang="de-DE" sz="1400" dirty="0" smtClean="0">
                <a:solidFill>
                  <a:srgbClr val="92D050"/>
                </a:solidFill>
              </a:rPr>
              <a:t>Solution</a:t>
            </a:r>
            <a:r>
              <a:rPr lang="de-DE" sz="1400" dirty="0" smtClean="0"/>
              <a:t>: </a:t>
            </a:r>
            <a:r>
              <a:rPr lang="de-DE" sz="1400" dirty="0" err="1" smtClean="0"/>
              <a:t>define</a:t>
            </a:r>
            <a:r>
              <a:rPr lang="de-DE" sz="1400" dirty="0" smtClean="0"/>
              <a:t> </a:t>
            </a:r>
            <a:r>
              <a:rPr lang="de-DE" sz="1400" dirty="0" err="1" smtClean="0"/>
              <a:t>Length</a:t>
            </a:r>
            <a:r>
              <a:rPr lang="de-DE" sz="1400" dirty="0" smtClean="0"/>
              <a:t>/Type </a:t>
            </a:r>
            <a:r>
              <a:rPr lang="de-DE" sz="1400" dirty="0" err="1" smtClean="0"/>
              <a:t>prefix</a:t>
            </a:r>
            <a:r>
              <a:rPr lang="de-DE" sz="1400" dirty="0" smtClean="0"/>
              <a:t> </a:t>
            </a:r>
            <a:r>
              <a:rPr lang="de-DE" sz="1400" dirty="0" err="1" smtClean="0"/>
              <a:t>for</a:t>
            </a:r>
            <a:r>
              <a:rPr lang="de-DE" sz="1400" dirty="0" smtClean="0"/>
              <a:t> MSDUs</a:t>
            </a:r>
          </a:p>
          <a:p>
            <a:pPr lvl="1"/>
            <a:r>
              <a:rPr lang="de-DE" sz="1400" dirty="0" smtClean="0"/>
              <a:t>Updated </a:t>
            </a:r>
            <a:r>
              <a:rPr lang="de-DE" sz="1400" dirty="0" err="1" smtClean="0"/>
              <a:t>description</a:t>
            </a:r>
            <a:r>
              <a:rPr lang="de-DE" sz="1400" dirty="0" smtClean="0"/>
              <a:t> of MSDU in </a:t>
            </a:r>
            <a:r>
              <a:rPr lang="de-DE" sz="1400" dirty="0" err="1" smtClean="0"/>
              <a:t>the</a:t>
            </a:r>
            <a:r>
              <a:rPr lang="de-DE" sz="1400" dirty="0" smtClean="0"/>
              <a:t> MD-SAP:</a:t>
            </a:r>
          </a:p>
          <a:p>
            <a:pPr lvl="2"/>
            <a:r>
              <a:rPr lang="de-DE" sz="1400" dirty="0" smtClean="0"/>
              <a:t>„</a:t>
            </a:r>
            <a:r>
              <a:rPr lang="en-US" sz="1400" dirty="0"/>
              <a:t>The MSDU in EtherType format, i.e., starting with the Length/Type field and ending with the MAC Client Data field as defined </a:t>
            </a:r>
            <a:r>
              <a:rPr lang="en-US" sz="1400" dirty="0" smtClean="0"/>
              <a:t>in &lt;reference to 802.3&gt;.</a:t>
            </a:r>
          </a:p>
          <a:p>
            <a:pPr lvl="1"/>
            <a:r>
              <a:rPr lang="de-DE" sz="1400" dirty="0" err="1" smtClean="0"/>
              <a:t>How</a:t>
            </a:r>
            <a:r>
              <a:rPr lang="de-DE" sz="1400" dirty="0" smtClean="0"/>
              <a:t> </a:t>
            </a:r>
            <a:r>
              <a:rPr lang="de-DE" sz="1400" dirty="0" err="1" smtClean="0"/>
              <a:t>to</a:t>
            </a:r>
            <a:r>
              <a:rPr lang="de-DE" sz="1400" dirty="0" smtClean="0"/>
              <a:t> </a:t>
            </a:r>
            <a:r>
              <a:rPr lang="de-DE" sz="1400" dirty="0" err="1" smtClean="0"/>
              <a:t>refer</a:t>
            </a:r>
            <a:r>
              <a:rPr lang="de-DE" sz="1400" dirty="0" smtClean="0"/>
              <a:t> </a:t>
            </a:r>
            <a:r>
              <a:rPr lang="de-DE" sz="1400" dirty="0" err="1" smtClean="0"/>
              <a:t>to</a:t>
            </a:r>
            <a:r>
              <a:rPr lang="de-DE" sz="1400" dirty="0" smtClean="0"/>
              <a:t> 802.3?</a:t>
            </a:r>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4</a:t>
            </a:fld>
            <a:endParaRPr lang="en-US" altLang="en-US"/>
          </a:p>
        </p:txBody>
      </p:sp>
    </p:spTree>
    <p:extLst>
      <p:ext uri="{BB962C8B-B14F-4D97-AF65-F5344CB8AC3E}">
        <p14:creationId xmlns:p14="http://schemas.microsoft.com/office/powerpoint/2010/main" val="1721023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2 – Multicast addresses</a:t>
            </a:r>
            <a:endParaRPr lang="en-US" dirty="0"/>
          </a:p>
        </p:txBody>
      </p:sp>
      <p:sp>
        <p:nvSpPr>
          <p:cNvPr id="3" name="Content Placeholder 2"/>
          <p:cNvSpPr>
            <a:spLocks noGrp="1"/>
          </p:cNvSpPr>
          <p:nvPr>
            <p:ph idx="1"/>
          </p:nvPr>
        </p:nvSpPr>
        <p:spPr/>
        <p:txBody>
          <a:bodyPr/>
          <a:lstStyle/>
          <a:p>
            <a:r>
              <a:rPr lang="en-US" sz="2000" dirty="0" smtClean="0"/>
              <a:t>From last meeting:</a:t>
            </a:r>
          </a:p>
          <a:p>
            <a:pPr lvl="1"/>
            <a:r>
              <a:rPr lang="en-US" sz="1400" dirty="0" smtClean="0"/>
              <a:t>Question raised w.r.t. handling 802.15.4 multicast addresses, if assumed every address is treated as unicast. For inner addresses, suggestion to treat group addresses as broadcast rather than as unicast addresses.</a:t>
            </a:r>
            <a:endParaRPr lang="en-US" sz="4400" dirty="0" smtClean="0"/>
          </a:p>
          <a:p>
            <a:r>
              <a:rPr lang="en-US" sz="1800" dirty="0" smtClean="0"/>
              <a:t>P802.15.13:</a:t>
            </a:r>
          </a:p>
          <a:p>
            <a:pPr lvl="1"/>
            <a:r>
              <a:rPr lang="en-US" sz="1400" dirty="0" smtClean="0"/>
              <a:t>Broadcast MSDUs with a destination address that has the group bit set</a:t>
            </a:r>
          </a:p>
          <a:p>
            <a:pPr lvl="1"/>
            <a:r>
              <a:rPr lang="en-US" sz="1400" dirty="0" smtClean="0"/>
              <a:t>Text </a:t>
            </a:r>
            <a:r>
              <a:rPr lang="en-US" sz="1400" dirty="0" smtClean="0"/>
              <a:t>update in 6.2.2:</a:t>
            </a:r>
            <a:endParaRPr lang="en-US" sz="1400" dirty="0" smtClean="0"/>
          </a:p>
          <a:p>
            <a:pPr lvl="2"/>
            <a:r>
              <a:rPr lang="en-US" sz="1400" dirty="0" smtClean="0"/>
              <a:t>„MSDUs that have a Destination Address that has the multicast bit set in the MD-</a:t>
            </a:r>
            <a:r>
              <a:rPr lang="en-US" sz="1400" dirty="0" err="1" smtClean="0"/>
              <a:t>SAP.request</a:t>
            </a:r>
            <a:r>
              <a:rPr lang="en-US" sz="1400" dirty="0" smtClean="0"/>
              <a:t> shall be treated as if the destination address was the broadcast address</a:t>
            </a:r>
            <a:r>
              <a:rPr lang="en-US" sz="1400" dirty="0" smtClean="0"/>
              <a:t>.“</a:t>
            </a:r>
          </a:p>
          <a:p>
            <a:pPr lvl="1"/>
            <a:r>
              <a:rPr lang="de-DE" sz="1400" dirty="0" smtClean="0"/>
              <a:t>Change in </a:t>
            </a:r>
            <a:r>
              <a:rPr lang="de-DE" sz="1400" dirty="0" err="1" smtClean="0"/>
              <a:t>other</a:t>
            </a:r>
            <a:r>
              <a:rPr lang="de-DE" sz="1400" dirty="0" smtClean="0"/>
              <a:t> </a:t>
            </a:r>
            <a:r>
              <a:rPr lang="de-DE" sz="1400" dirty="0" err="1" smtClean="0"/>
              <a:t>locations</a:t>
            </a:r>
            <a:r>
              <a:rPr lang="de-DE" sz="1400" dirty="0" smtClean="0"/>
              <a:t>?</a:t>
            </a:r>
            <a:endParaRPr lang="en-US" sz="14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5</a:t>
            </a:fld>
            <a:endParaRPr lang="en-US" altLang="en-US"/>
          </a:p>
        </p:txBody>
      </p:sp>
    </p:spTree>
    <p:extLst>
      <p:ext uri="{BB962C8B-B14F-4D97-AF65-F5344CB8AC3E}">
        <p14:creationId xmlns:p14="http://schemas.microsoft.com/office/powerpoint/2010/main" val="62133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3 – What TSN standards</a:t>
            </a:r>
            <a:endParaRPr lang="en-US" dirty="0"/>
          </a:p>
        </p:txBody>
      </p:sp>
      <p:sp>
        <p:nvSpPr>
          <p:cNvPr id="3" name="Content Placeholder 2"/>
          <p:cNvSpPr>
            <a:spLocks noGrp="1"/>
          </p:cNvSpPr>
          <p:nvPr>
            <p:ph idx="1"/>
          </p:nvPr>
        </p:nvSpPr>
        <p:spPr>
          <a:xfrm>
            <a:off x="685800" y="1981200"/>
            <a:ext cx="7772400" cy="4400128"/>
          </a:xfrm>
        </p:spPr>
        <p:txBody>
          <a:bodyPr/>
          <a:lstStyle/>
          <a:p>
            <a:r>
              <a:rPr lang="en-US" sz="1800" dirty="0" smtClean="0"/>
              <a:t>From last meeting:</a:t>
            </a:r>
          </a:p>
          <a:p>
            <a:pPr lvl="1"/>
            <a:r>
              <a:rPr lang="en-US" sz="1200" dirty="0" smtClean="0"/>
              <a:t>TSN is a lot of tools - not all are required, many separate tools. </a:t>
            </a:r>
          </a:p>
          <a:p>
            <a:pPr lvl="1"/>
            <a:r>
              <a:rPr lang="en-US" sz="1200" dirty="0" smtClean="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200" dirty="0" err="1" smtClean="0"/>
              <a:t>multipathing</a:t>
            </a:r>
            <a:r>
              <a:rPr lang="en-US" sz="1200" dirty="0" smtClean="0"/>
              <a:t> may be useful to 802.15.13. Some TSN tools do not require time synchronization. </a:t>
            </a:r>
          </a:p>
          <a:p>
            <a:pPr lvl="1"/>
            <a:r>
              <a:rPr lang="en-US" sz="1200" dirty="0" smtClean="0"/>
              <a:t>For 802.15.13: What capabilities of TSN are beneficial to 802.15.13? Answering this would help 802.1 participants answer the previous question.</a:t>
            </a:r>
          </a:p>
          <a:p>
            <a:r>
              <a:rPr lang="en-US" sz="1800" dirty="0" smtClean="0"/>
              <a:t>802.15.13:</a:t>
            </a:r>
          </a:p>
          <a:p>
            <a:pPr lvl="1"/>
            <a:r>
              <a:rPr lang="en-US" sz="1400" dirty="0" smtClean="0"/>
              <a:t>Important standards depend on application of a light-network</a:t>
            </a:r>
          </a:p>
          <a:p>
            <a:pPr lvl="2"/>
            <a:r>
              <a:rPr lang="en-US" sz="1050" dirty="0" smtClean="0"/>
              <a:t>Registration of traffic streams between talker and listener (802.1Qcc, 802.1Qat, etc.)</a:t>
            </a:r>
          </a:p>
          <a:p>
            <a:pPr lvl="2"/>
            <a:r>
              <a:rPr lang="en-US" sz="1050" dirty="0" smtClean="0"/>
              <a:t>Time sync (802.1AS)</a:t>
            </a:r>
          </a:p>
          <a:p>
            <a:pPr lvl="2"/>
            <a:r>
              <a:rPr lang="en-US" sz="1050" dirty="0" smtClean="0"/>
              <a:t>Managed objects / YANG?</a:t>
            </a:r>
          </a:p>
          <a:p>
            <a:pPr lvl="2"/>
            <a:r>
              <a:rPr lang="en-US" sz="1050" dirty="0" smtClean="0"/>
              <a:t>Reliability / replication (802.1CB</a:t>
            </a:r>
            <a:r>
              <a:rPr lang="en-US" sz="1050" dirty="0" smtClean="0"/>
              <a:t>)</a:t>
            </a:r>
          </a:p>
          <a:p>
            <a:pPr lvl="2"/>
            <a:r>
              <a:rPr lang="de-DE" sz="1050" dirty="0" smtClean="0"/>
              <a:t>… ?</a:t>
            </a:r>
            <a:endParaRPr lang="en-US" sz="1050" dirty="0" smtClean="0"/>
          </a:p>
          <a:p>
            <a:pPr lvl="1"/>
            <a:r>
              <a:rPr lang="en-US" sz="1400" dirty="0" smtClean="0"/>
              <a:t>It is important to identify the TSN standards that require specific support (or characteristics) from the 802.15.13 network</a:t>
            </a:r>
          </a:p>
          <a:p>
            <a:pPr lvl="1"/>
            <a:r>
              <a:rPr lang="en-US" sz="1400" dirty="0" smtClean="0"/>
              <a:t>Others may work either over the top or by implementing them in a specific </a:t>
            </a:r>
            <a:r>
              <a:rPr lang="en-US" sz="1400" dirty="0" smtClean="0"/>
              <a:t>product</a:t>
            </a:r>
          </a:p>
          <a:p>
            <a:pPr lvl="1"/>
            <a:r>
              <a:rPr lang="de-DE" sz="1400" dirty="0" err="1" smtClean="0"/>
              <a:t>Frequency</a:t>
            </a:r>
            <a:r>
              <a:rPr lang="de-DE" sz="1400" dirty="0" smtClean="0"/>
              <a:t> </a:t>
            </a:r>
            <a:r>
              <a:rPr lang="de-DE" sz="1400" dirty="0" err="1" smtClean="0"/>
              <a:t>Sync</a:t>
            </a:r>
            <a:r>
              <a:rPr lang="de-DE" sz="1400" dirty="0" smtClean="0"/>
              <a:t> </a:t>
            </a:r>
            <a:r>
              <a:rPr lang="de-DE" sz="1400" dirty="0" err="1" smtClean="0"/>
              <a:t>needed</a:t>
            </a:r>
            <a:r>
              <a:rPr lang="de-DE" sz="1400" dirty="0" smtClean="0"/>
              <a:t> („SyncE“)?</a:t>
            </a:r>
            <a:endParaRPr lang="en-US" sz="1400" dirty="0" smtClean="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6</a:t>
            </a:fld>
            <a:endParaRPr lang="en-US" altLang="en-US"/>
          </a:p>
        </p:txBody>
      </p:sp>
    </p:spTree>
    <p:extLst>
      <p:ext uri="{BB962C8B-B14F-4D97-AF65-F5344CB8AC3E}">
        <p14:creationId xmlns:p14="http://schemas.microsoft.com/office/powerpoint/2010/main" val="2937858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subset of TSN standards is relevant?</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7</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4" name="Rectangle 3"/>
          <p:cNvSpPr/>
          <p:nvPr/>
        </p:nvSpPr>
        <p:spPr bwMode="auto">
          <a:xfrm>
            <a:off x="107504" y="2852936"/>
            <a:ext cx="2836864" cy="51205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
        <p:nvSpPr>
          <p:cNvPr id="10" name="Rectangle 9"/>
          <p:cNvSpPr/>
          <p:nvPr/>
        </p:nvSpPr>
        <p:spPr bwMode="auto">
          <a:xfrm>
            <a:off x="107504" y="4592960"/>
            <a:ext cx="2824672" cy="741040"/>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rgbClr val="FF0000"/>
                </a:solidFill>
                <a:effectLst/>
                <a:latin typeface="Times New Roman" panose="02020603050405020304" pitchFamily="18" charset="0"/>
              </a:rPr>
              <a:t>?</a:t>
            </a:r>
            <a:endParaRPr kumimoji="0" lang="en-US" sz="2000" b="0" i="0" u="none" strike="noStrike" cap="none" normalizeH="0" baseline="0" dirty="0" smtClean="0">
              <a:ln>
                <a:noFill/>
              </a:ln>
              <a:solidFill>
                <a:srgbClr val="FF0000"/>
              </a:solidFill>
              <a:effectLst/>
              <a:latin typeface="Times New Roman" panose="02020603050405020304" pitchFamily="18" charset="0"/>
            </a:endParaRPr>
          </a:p>
        </p:txBody>
      </p:sp>
      <p:sp>
        <p:nvSpPr>
          <p:cNvPr id="11" name="Rectangle 10"/>
          <p:cNvSpPr/>
          <p:nvPr/>
        </p:nvSpPr>
        <p:spPr bwMode="auto">
          <a:xfrm>
            <a:off x="6118038" y="4187952"/>
            <a:ext cx="2828864" cy="753215"/>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Parameter</a:t>
            </a:r>
            <a:endParaRPr kumimoji="0" lang="de-DE" sz="1100" b="0" i="0" u="none" strike="noStrike" cap="none" normalizeH="0" baseline="0" dirty="0" smtClean="0">
              <a:ln>
                <a:noFill/>
              </a:ln>
              <a:solidFill>
                <a:srgbClr val="FF0000"/>
              </a:solidFill>
              <a:effectLst/>
              <a:latin typeface="Times New Roman" panose="02020603050405020304"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Ranges</a:t>
            </a:r>
            <a:r>
              <a:rPr kumimoji="0" lang="de-DE" sz="1100" b="0" i="0" u="none" strike="noStrike" cap="none" normalizeH="0" baseline="0" dirty="0" smtClean="0">
                <a:ln>
                  <a:noFill/>
                </a:ln>
                <a:solidFill>
                  <a:srgbClr val="FF0000"/>
                </a:solidFill>
                <a:effectLst/>
                <a:latin typeface="Times New Roman" panose="02020603050405020304" pitchFamily="18" charset="0"/>
              </a:rPr>
              <a:t>?</a:t>
            </a:r>
            <a:endParaRPr kumimoji="0" lang="en-US" sz="1100" b="0" i="0" u="none" strike="noStrike" cap="none" normalizeH="0" baseline="0" dirty="0" smtClean="0">
              <a:ln>
                <a:noFill/>
              </a:ln>
              <a:solidFill>
                <a:srgbClr val="FF0000"/>
              </a:solidFill>
              <a:effectLst/>
              <a:latin typeface="Times New Roman" panose="02020603050405020304" pitchFamily="18" charset="0"/>
            </a:endParaRPr>
          </a:p>
        </p:txBody>
      </p:sp>
      <p:sp>
        <p:nvSpPr>
          <p:cNvPr id="12" name="Rectangle 11"/>
          <p:cNvSpPr/>
          <p:nvPr/>
        </p:nvSpPr>
        <p:spPr bwMode="auto">
          <a:xfrm>
            <a:off x="6115900" y="3178596"/>
            <a:ext cx="2836864" cy="61958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10617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802.15.13 Networks</a:t>
            </a:r>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8</a:t>
            </a:fld>
            <a:endParaRPr lang="en-US" altLang="en-US"/>
          </a:p>
        </p:txBody>
      </p:sp>
      <p:sp>
        <p:nvSpPr>
          <p:cNvPr id="7" name="Rectangle 6"/>
          <p:cNvSpPr/>
          <p:nvPr/>
        </p:nvSpPr>
        <p:spPr bwMode="auto">
          <a:xfrm>
            <a:off x="1403648" y="2907792"/>
            <a:ext cx="6696744"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802.15.13 network</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8" name="Rectangle 7"/>
          <p:cNvSpPr/>
          <p:nvPr/>
        </p:nvSpPr>
        <p:spPr bwMode="auto">
          <a:xfrm>
            <a:off x="2987824" y="3142829"/>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Times New Roman" panose="02020603050405020304" pitchFamily="18" charset="0"/>
              </a:rPr>
              <a:t>Coordinator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9" name="Rectangle 8"/>
          <p:cNvSpPr/>
          <p:nvPr/>
        </p:nvSpPr>
        <p:spPr bwMode="auto">
          <a:xfrm>
            <a:off x="2051720" y="436063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1</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0" name="Rectangle 9"/>
          <p:cNvSpPr/>
          <p:nvPr/>
        </p:nvSpPr>
        <p:spPr bwMode="auto">
          <a:xfrm>
            <a:off x="4211960" y="4355563"/>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2</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6372200" y="435556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3</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5" name="TextBox 14"/>
          <p:cNvSpPr txBox="1"/>
          <p:nvPr/>
        </p:nvSpPr>
        <p:spPr>
          <a:xfrm>
            <a:off x="4316412" y="2431186"/>
            <a:ext cx="763351" cy="276999"/>
          </a:xfrm>
          <a:prstGeom prst="rect">
            <a:avLst/>
          </a:prstGeom>
          <a:noFill/>
        </p:spPr>
        <p:txBody>
          <a:bodyPr wrap="none" rtlCol="0">
            <a:spAutoFit/>
          </a:bodyPr>
          <a:lstStyle/>
          <a:p>
            <a:r>
              <a:rPr lang="de-DE" dirty="0" smtClean="0"/>
              <a:t>MD-SAP</a:t>
            </a:r>
            <a:endParaRPr lang="en-US" dirty="0"/>
          </a:p>
        </p:txBody>
      </p:sp>
      <p:sp>
        <p:nvSpPr>
          <p:cNvPr id="16" name="TextBox 15"/>
          <p:cNvSpPr txBox="1"/>
          <p:nvPr/>
        </p:nvSpPr>
        <p:spPr>
          <a:xfrm>
            <a:off x="2210104" y="5289038"/>
            <a:ext cx="763351" cy="276999"/>
          </a:xfrm>
          <a:prstGeom prst="rect">
            <a:avLst/>
          </a:prstGeom>
          <a:noFill/>
        </p:spPr>
        <p:txBody>
          <a:bodyPr wrap="none" rtlCol="0">
            <a:spAutoFit/>
          </a:bodyPr>
          <a:lstStyle/>
          <a:p>
            <a:r>
              <a:rPr lang="de-DE" dirty="0" smtClean="0"/>
              <a:t>MD-SAP</a:t>
            </a:r>
            <a:endParaRPr lang="en-US" dirty="0"/>
          </a:p>
        </p:txBody>
      </p:sp>
      <p:sp>
        <p:nvSpPr>
          <p:cNvPr id="17" name="TextBox 16"/>
          <p:cNvSpPr txBox="1"/>
          <p:nvPr/>
        </p:nvSpPr>
        <p:spPr>
          <a:xfrm>
            <a:off x="4370344" y="5289038"/>
            <a:ext cx="763351" cy="276999"/>
          </a:xfrm>
          <a:prstGeom prst="rect">
            <a:avLst/>
          </a:prstGeom>
          <a:noFill/>
        </p:spPr>
        <p:txBody>
          <a:bodyPr wrap="none" rtlCol="0">
            <a:spAutoFit/>
          </a:bodyPr>
          <a:lstStyle/>
          <a:p>
            <a:r>
              <a:rPr lang="de-DE" dirty="0" smtClean="0"/>
              <a:t>MD-SAP</a:t>
            </a:r>
            <a:endParaRPr lang="en-US" dirty="0"/>
          </a:p>
        </p:txBody>
      </p:sp>
      <p:sp>
        <p:nvSpPr>
          <p:cNvPr id="18" name="TextBox 17"/>
          <p:cNvSpPr txBox="1"/>
          <p:nvPr/>
        </p:nvSpPr>
        <p:spPr>
          <a:xfrm>
            <a:off x="6530584" y="5278898"/>
            <a:ext cx="763351" cy="276999"/>
          </a:xfrm>
          <a:prstGeom prst="rect">
            <a:avLst/>
          </a:prstGeom>
          <a:noFill/>
        </p:spPr>
        <p:txBody>
          <a:bodyPr wrap="none" rtlCol="0">
            <a:spAutoFit/>
          </a:bodyPr>
          <a:lstStyle/>
          <a:p>
            <a:r>
              <a:rPr lang="de-DE" dirty="0" smtClean="0"/>
              <a:t>MD-SAP</a:t>
            </a:r>
            <a:endParaRPr lang="en-US" dirty="0"/>
          </a:p>
        </p:txBody>
      </p:sp>
      <p:cxnSp>
        <p:nvCxnSpPr>
          <p:cNvPr id="20" name="Straight Connector 19"/>
          <p:cNvCxnSpPr>
            <a:stCxn id="9" idx="2"/>
            <a:endCxn id="16" idx="0"/>
          </p:cNvCxnSpPr>
          <p:nvPr/>
        </p:nvCxnSpPr>
        <p:spPr bwMode="auto">
          <a:xfrm>
            <a:off x="2591780" y="4879011"/>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4752019"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6915494"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724169" y="2732802"/>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4967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sync implementation over the top</a:t>
            </a:r>
            <a:endParaRPr lang="en-US" dirty="0"/>
          </a:p>
        </p:txBody>
      </p:sp>
      <p:sp>
        <p:nvSpPr>
          <p:cNvPr id="5" name="Footer Placeholder 4"/>
          <p:cNvSpPr>
            <a:spLocks noGrp="1"/>
          </p:cNvSpPr>
          <p:nvPr>
            <p:ph type="ftr" sz="quarter" idx="11"/>
          </p:nvPr>
        </p:nvSpPr>
        <p:spPr/>
        <p:txBody>
          <a:bodyPr/>
          <a:lstStyle/>
          <a:p>
            <a:r>
              <a:rPr lang="en-US" altLang="en-US" dirty="0"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Rectangle 6"/>
          <p:cNvSpPr/>
          <p:nvPr/>
        </p:nvSpPr>
        <p:spPr bwMode="auto">
          <a:xfrm>
            <a:off x="251520" y="2537454"/>
            <a:ext cx="5657088"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802.15.13 network</a:t>
            </a:r>
          </a:p>
        </p:txBody>
      </p:sp>
      <p:sp>
        <p:nvSpPr>
          <p:cNvPr id="8" name="Rectangle 7"/>
          <p:cNvSpPr/>
          <p:nvPr/>
        </p:nvSpPr>
        <p:spPr bwMode="auto">
          <a:xfrm>
            <a:off x="1349584" y="2772491"/>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Coordinator</a:t>
            </a:r>
          </a:p>
        </p:txBody>
      </p:sp>
      <p:sp>
        <p:nvSpPr>
          <p:cNvPr id="9" name="Rectangle 8"/>
          <p:cNvSpPr/>
          <p:nvPr/>
        </p:nvSpPr>
        <p:spPr bwMode="auto">
          <a:xfrm>
            <a:off x="413480" y="399029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1</a:t>
            </a:r>
          </a:p>
        </p:txBody>
      </p:sp>
      <p:sp>
        <p:nvSpPr>
          <p:cNvPr id="10" name="Rectangle 9"/>
          <p:cNvSpPr/>
          <p:nvPr/>
        </p:nvSpPr>
        <p:spPr bwMode="auto">
          <a:xfrm>
            <a:off x="2573720" y="3985225"/>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2</a:t>
            </a:r>
          </a:p>
        </p:txBody>
      </p:sp>
      <p:sp>
        <p:nvSpPr>
          <p:cNvPr id="11" name="Rectangle 10"/>
          <p:cNvSpPr/>
          <p:nvPr/>
        </p:nvSpPr>
        <p:spPr bwMode="auto">
          <a:xfrm>
            <a:off x="4733960" y="398522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3</a:t>
            </a:r>
          </a:p>
        </p:txBody>
      </p:sp>
      <p:sp>
        <p:nvSpPr>
          <p:cNvPr id="15" name="TextBox 14"/>
          <p:cNvSpPr txBox="1"/>
          <p:nvPr/>
        </p:nvSpPr>
        <p:spPr>
          <a:xfrm>
            <a:off x="2678172" y="2060848"/>
            <a:ext cx="763351" cy="276999"/>
          </a:xfrm>
          <a:prstGeom prst="rect">
            <a:avLst/>
          </a:prstGeom>
          <a:noFill/>
        </p:spPr>
        <p:txBody>
          <a:bodyPr wrap="none" rtlCol="0">
            <a:spAutoFit/>
          </a:bodyPr>
          <a:lstStyle/>
          <a:p>
            <a:r>
              <a:rPr lang="en-US" dirty="0" smtClean="0"/>
              <a:t>MD-SAP</a:t>
            </a:r>
            <a:endParaRPr lang="en-US" dirty="0"/>
          </a:p>
        </p:txBody>
      </p:sp>
      <p:sp>
        <p:nvSpPr>
          <p:cNvPr id="16" name="TextBox 15"/>
          <p:cNvSpPr txBox="1"/>
          <p:nvPr/>
        </p:nvSpPr>
        <p:spPr>
          <a:xfrm>
            <a:off x="571864" y="4918700"/>
            <a:ext cx="763351" cy="276999"/>
          </a:xfrm>
          <a:prstGeom prst="rect">
            <a:avLst/>
          </a:prstGeom>
          <a:noFill/>
        </p:spPr>
        <p:txBody>
          <a:bodyPr wrap="none" rtlCol="0">
            <a:spAutoFit/>
          </a:bodyPr>
          <a:lstStyle/>
          <a:p>
            <a:r>
              <a:rPr lang="en-US" dirty="0" smtClean="0"/>
              <a:t>MD-SAP</a:t>
            </a:r>
            <a:endParaRPr lang="en-US" dirty="0"/>
          </a:p>
        </p:txBody>
      </p:sp>
      <p:sp>
        <p:nvSpPr>
          <p:cNvPr id="17" name="TextBox 16"/>
          <p:cNvSpPr txBox="1"/>
          <p:nvPr/>
        </p:nvSpPr>
        <p:spPr>
          <a:xfrm>
            <a:off x="2732104" y="4918700"/>
            <a:ext cx="763351" cy="276999"/>
          </a:xfrm>
          <a:prstGeom prst="rect">
            <a:avLst/>
          </a:prstGeom>
          <a:noFill/>
        </p:spPr>
        <p:txBody>
          <a:bodyPr wrap="none" rtlCol="0">
            <a:spAutoFit/>
          </a:bodyPr>
          <a:lstStyle/>
          <a:p>
            <a:r>
              <a:rPr lang="en-US" dirty="0" smtClean="0"/>
              <a:t>MD-SAP</a:t>
            </a:r>
            <a:endParaRPr lang="en-US" dirty="0"/>
          </a:p>
        </p:txBody>
      </p:sp>
      <p:sp>
        <p:nvSpPr>
          <p:cNvPr id="18" name="TextBox 17"/>
          <p:cNvSpPr txBox="1"/>
          <p:nvPr/>
        </p:nvSpPr>
        <p:spPr>
          <a:xfrm>
            <a:off x="4892344" y="4908560"/>
            <a:ext cx="763351" cy="276999"/>
          </a:xfrm>
          <a:prstGeom prst="rect">
            <a:avLst/>
          </a:prstGeom>
          <a:noFill/>
        </p:spPr>
        <p:txBody>
          <a:bodyPr wrap="none" rtlCol="0">
            <a:spAutoFit/>
          </a:bodyPr>
          <a:lstStyle/>
          <a:p>
            <a:r>
              <a:rPr lang="en-US" dirty="0" smtClean="0"/>
              <a:t>MD-SAP</a:t>
            </a:r>
            <a:endParaRPr lang="en-US" dirty="0"/>
          </a:p>
        </p:txBody>
      </p:sp>
      <p:cxnSp>
        <p:nvCxnSpPr>
          <p:cNvPr id="20" name="Straight Connector 19"/>
          <p:cNvCxnSpPr>
            <a:stCxn id="9" idx="2"/>
            <a:endCxn id="16" idx="0"/>
          </p:cNvCxnSpPr>
          <p:nvPr/>
        </p:nvCxnSpPr>
        <p:spPr bwMode="auto">
          <a:xfrm>
            <a:off x="953540" y="4508673"/>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3113779"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5277254"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3085929" y="2362464"/>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Arrow Connector 3"/>
          <p:cNvCxnSpPr>
            <a:stCxn id="15" idx="2"/>
            <a:endCxn id="18" idx="0"/>
          </p:cNvCxnSpPr>
          <p:nvPr/>
        </p:nvCxnSpPr>
        <p:spPr bwMode="auto">
          <a:xfrm>
            <a:off x="3059848" y="2337847"/>
            <a:ext cx="2214172" cy="25707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644280" y="3653010"/>
            <a:ext cx="1407180" cy="276999"/>
          </a:xfrm>
          <a:prstGeom prst="rect">
            <a:avLst/>
          </a:prstGeom>
          <a:noFill/>
        </p:spPr>
        <p:txBody>
          <a:bodyPr wrap="none" rtlCol="0">
            <a:spAutoFit/>
          </a:bodyPr>
          <a:lstStyle/>
          <a:p>
            <a:r>
              <a:rPr lang="en-US" dirty="0" smtClean="0"/>
              <a:t>Timing event frame</a:t>
            </a:r>
            <a:endParaRPr lang="en-US" dirty="0"/>
          </a:p>
        </p:txBody>
      </p:sp>
      <p:sp>
        <p:nvSpPr>
          <p:cNvPr id="13" name="Oval 12"/>
          <p:cNvSpPr/>
          <p:nvPr/>
        </p:nvSpPr>
        <p:spPr bwMode="auto">
          <a:xfrm>
            <a:off x="5074750" y="4615309"/>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4" name="Oval 23"/>
          <p:cNvSpPr/>
          <p:nvPr/>
        </p:nvSpPr>
        <p:spPr bwMode="auto">
          <a:xfrm>
            <a:off x="2890875" y="2234124"/>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4" name="TextBox 13"/>
          <p:cNvSpPr txBox="1"/>
          <p:nvPr/>
        </p:nvSpPr>
        <p:spPr>
          <a:xfrm>
            <a:off x="6158990" y="2107739"/>
            <a:ext cx="2879314" cy="646331"/>
          </a:xfrm>
          <a:prstGeom prst="rect">
            <a:avLst/>
          </a:prstGeom>
          <a:noFill/>
        </p:spPr>
        <p:txBody>
          <a:bodyPr wrap="none" rtlCol="0">
            <a:spAutoFit/>
          </a:bodyPr>
          <a:lstStyle/>
          <a:p>
            <a:r>
              <a:rPr lang="en-US" dirty="0" smtClean="0"/>
              <a:t>Acquire </a:t>
            </a:r>
            <a:r>
              <a:rPr lang="en-US" dirty="0" smtClean="0"/>
              <a:t>transit time based on 802.15.13-</a:t>
            </a:r>
          </a:p>
          <a:p>
            <a:r>
              <a:rPr lang="en-US" dirty="0" smtClean="0"/>
              <a:t>internal synchronization for later correction</a:t>
            </a:r>
          </a:p>
          <a:p>
            <a:r>
              <a:rPr lang="en-US" dirty="0" smtClean="0"/>
              <a:t>in passing frames</a:t>
            </a:r>
            <a:endParaRPr lang="en-US" dirty="0"/>
          </a:p>
        </p:txBody>
      </p:sp>
      <p:cxnSp>
        <p:nvCxnSpPr>
          <p:cNvPr id="25" name="Straight Arrow Connector 24"/>
          <p:cNvCxnSpPr/>
          <p:nvPr/>
        </p:nvCxnSpPr>
        <p:spPr bwMode="auto">
          <a:xfrm flipH="1">
            <a:off x="3389786" y="2274775"/>
            <a:ext cx="2608664" cy="1137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p:nvPr/>
        </p:nvCxnSpPr>
        <p:spPr bwMode="auto">
          <a:xfrm flipH="1">
            <a:off x="5527718" y="2902993"/>
            <a:ext cx="1171332" cy="17619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611560" y="5375724"/>
            <a:ext cx="4339650" cy="1015663"/>
          </a:xfrm>
          <a:prstGeom prst="rect">
            <a:avLst/>
          </a:prstGeom>
          <a:noFill/>
        </p:spPr>
        <p:txBody>
          <a:bodyPr wrap="none" rtlCol="0">
            <a:spAutoFit/>
          </a:bodyPr>
          <a:lstStyle/>
          <a:p>
            <a:r>
              <a:rPr lang="en-US" sz="2000" dirty="0" smtClean="0"/>
              <a:t>Support in 802.15.13 spec needed at all?</a:t>
            </a:r>
          </a:p>
          <a:p>
            <a:r>
              <a:rPr lang="en-US" sz="2000" dirty="0" smtClean="0"/>
              <a:t>Accuracy?</a:t>
            </a:r>
          </a:p>
          <a:p>
            <a:r>
              <a:rPr lang="en-US" sz="2000" dirty="0" smtClean="0"/>
              <a:t>Maximum transit time?</a:t>
            </a:r>
            <a:endParaRPr lang="en-US" sz="2000" dirty="0"/>
          </a:p>
        </p:txBody>
      </p:sp>
      <p:sp>
        <p:nvSpPr>
          <p:cNvPr id="3" name="Rectangle 2"/>
          <p:cNvSpPr/>
          <p:nvPr/>
        </p:nvSpPr>
        <p:spPr bwMode="auto">
          <a:xfrm>
            <a:off x="1187624" y="1628800"/>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Grand </a:t>
            </a:r>
            <a:r>
              <a:rPr kumimoji="0" lang="de-DE" sz="1200" b="0" i="0" u="none" strike="noStrike" cap="none" normalizeH="0" baseline="0" dirty="0" err="1" smtClean="0">
                <a:ln>
                  <a:noFill/>
                </a:ln>
                <a:solidFill>
                  <a:schemeClr val="tx1"/>
                </a:solidFill>
                <a:effectLst/>
                <a:latin typeface="Times New Roman" panose="02020603050405020304" pitchFamily="18" charset="0"/>
              </a:rPr>
              <a:t>master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7" name="Rectangle 26"/>
          <p:cNvSpPr/>
          <p:nvPr/>
        </p:nvSpPr>
        <p:spPr bwMode="auto">
          <a:xfrm>
            <a:off x="6158990" y="5322713"/>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Client</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76579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721</Words>
  <Application>Microsoft Office PowerPoint</Application>
  <PresentationFormat>On-screen Show (4:3)</PresentationFormat>
  <Paragraphs>135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Follow up on joint discussion between IEEE P802.15.13 and 802.1</vt:lpstr>
      <vt:lpstr>Open topics from the last meeting</vt:lpstr>
      <vt:lpstr>Topic #1 – EPD, LPD, Length/Type</vt:lpstr>
      <vt:lpstr>Topic #2 – Multicast addresses</vt:lpstr>
      <vt:lpstr>Topic #3 – What TSN standards</vt:lpstr>
      <vt:lpstr>What subset of TSN standards is relevant?</vt:lpstr>
      <vt:lpstr>802.15.13 Networks</vt:lpstr>
      <vt:lpstr>Time sync implementation over the top</vt:lpstr>
      <vt:lpstr>Topic #4 – TDMA PON TSN</vt:lpstr>
      <vt:lpstr>Fulfillment of performance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48</cp:revision>
  <cp:lastPrinted>1998-02-10T13:28:06Z</cp:lastPrinted>
  <dcterms:created xsi:type="dcterms:W3CDTF">2022-04-04T09:11:16Z</dcterms:created>
  <dcterms:modified xsi:type="dcterms:W3CDTF">2022-05-11T12:12:00Z</dcterms:modified>
</cp:coreProperties>
</file>