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2"/>
  </p:notesMasterIdLst>
  <p:handoutMasterIdLst>
    <p:handoutMasterId r:id="rId23"/>
  </p:handoutMasterIdLst>
  <p:sldIdLst>
    <p:sldId id="264" r:id="rId2"/>
    <p:sldId id="256" r:id="rId3"/>
    <p:sldId id="396" r:id="rId4"/>
    <p:sldId id="375" r:id="rId5"/>
    <p:sldId id="397" r:id="rId6"/>
    <p:sldId id="380" r:id="rId7"/>
    <p:sldId id="384" r:id="rId8"/>
    <p:sldId id="382" r:id="rId9"/>
    <p:sldId id="385" r:id="rId10"/>
    <p:sldId id="387" r:id="rId11"/>
    <p:sldId id="389" r:id="rId12"/>
    <p:sldId id="401" r:id="rId13"/>
    <p:sldId id="399" r:id="rId14"/>
    <p:sldId id="398" r:id="rId15"/>
    <p:sldId id="402" r:id="rId16"/>
    <p:sldId id="386" r:id="rId17"/>
    <p:sldId id="381" r:id="rId18"/>
    <p:sldId id="388" r:id="rId19"/>
    <p:sldId id="383" r:id="rId20"/>
    <p:sldId id="368" r:id="rId21"/>
  </p:sldIdLst>
  <p:sldSz cx="9144000" cy="6858000" type="screen4x3"/>
  <p:notesSz cx="6858000" cy="9144000"/>
  <p:defaultTextStyle>
    <a:defPPr>
      <a:defRPr lang="ja-JP"/>
    </a:defPPr>
    <a:lvl1pPr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BB0F53-27DE-F116-2912-4BB47BF42DE4}" name="Marco Hernandez" initials="MH" userId="Marco Hernandez"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obayashi Takumi" initials="KT" lastIdx="5" clrIdx="0">
    <p:extLst>
      <p:ext uri="{19B8F6BF-5375-455C-9EA6-DF929625EA0E}">
        <p15:presenceInfo xmlns:p15="http://schemas.microsoft.com/office/powerpoint/2012/main" userId="6ec8770888b2809e" providerId="Windows Live"/>
      </p:ext>
    </p:extLst>
  </p:cmAuthor>
  <p:cmAuthor id="2" name="Marco Hernandez" initials="MH" lastIdx="11" clrIdx="1">
    <p:extLst>
      <p:ext uri="{19B8F6BF-5375-455C-9EA6-DF929625EA0E}">
        <p15:presenceInfo xmlns:p15="http://schemas.microsoft.com/office/powerpoint/2012/main" userId="Marco Hernand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DDDDD"/>
    <a:srgbClr val="F2F2F2"/>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737" autoAdjust="0"/>
  </p:normalViewPr>
  <p:slideViewPr>
    <p:cSldViewPr snapToGrid="0">
      <p:cViewPr varScale="1">
        <p:scale>
          <a:sx n="106" d="100"/>
          <a:sy n="106" d="100"/>
        </p:scale>
        <p:origin x="1770" y="9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0"/>
    </p:cViewPr>
  </p:sorterViewPr>
  <p:notesViewPr>
    <p:cSldViewPr snapToGrid="0">
      <p:cViewPr varScale="1">
        <p:scale>
          <a:sx n="61" d="100"/>
          <a:sy n="61" d="100"/>
        </p:scale>
        <p:origin x="248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39D52AB-D2AA-E2B6-F400-8CE37B45D6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0227618-31A5-97CA-CD88-605105C38EE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E26986-E41E-4D5E-A0B9-133DEB6089C3}" type="datetimeFigureOut">
              <a:rPr kumimoji="1" lang="ja-JP" altLang="en-US" smtClean="0"/>
              <a:t>2022/9/12</a:t>
            </a:fld>
            <a:endParaRPr kumimoji="1" lang="ja-JP" altLang="en-US"/>
          </a:p>
        </p:txBody>
      </p:sp>
      <p:sp>
        <p:nvSpPr>
          <p:cNvPr id="4" name="フッター プレースホルダー 3">
            <a:extLst>
              <a:ext uri="{FF2B5EF4-FFF2-40B4-BE49-F238E27FC236}">
                <a16:creationId xmlns:a16="http://schemas.microsoft.com/office/drawing/2014/main" id="{DBB6DF77-A0A6-7483-B9BE-20450647D2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24FEF9C-5A80-353E-9AA7-65D94D851B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6F783F-A54E-416F-B53B-3CEF27BB7E6F}" type="slidenum">
              <a:rPr kumimoji="1" lang="ja-JP" altLang="en-US" smtClean="0"/>
              <a:t>‹#›</a:t>
            </a:fld>
            <a:endParaRPr kumimoji="1" lang="ja-JP" altLang="en-US"/>
          </a:p>
        </p:txBody>
      </p:sp>
    </p:spTree>
    <p:extLst>
      <p:ext uri="{BB962C8B-B14F-4D97-AF65-F5344CB8AC3E}">
        <p14:creationId xmlns:p14="http://schemas.microsoft.com/office/powerpoint/2010/main" val="3231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CAD07-D34E-4A2A-8D9C-AAA6248C4DCB}" type="datetimeFigureOut">
              <a:rPr kumimoji="1" lang="ja-JP" altLang="en-US" smtClean="0"/>
              <a:t>2022/9/12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419F9-3BB3-47DF-B069-6489BD728F98}" type="slidenum">
              <a:rPr kumimoji="1" lang="ja-JP" altLang="en-US" smtClean="0"/>
              <a:t>‹#›</a:t>
            </a:fld>
            <a:endParaRPr kumimoji="1" lang="ja-JP" altLang="en-US"/>
          </a:p>
        </p:txBody>
      </p:sp>
    </p:spTree>
    <p:extLst>
      <p:ext uri="{BB962C8B-B14F-4D97-AF65-F5344CB8AC3E}">
        <p14:creationId xmlns:p14="http://schemas.microsoft.com/office/powerpoint/2010/main" val="720108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24" name="Google Shape;24;p2"/>
          <p:cNvSpPr txBox="1">
            <a:spLocks noGrp="1"/>
          </p:cNvSpPr>
          <p:nvPr>
            <p:ph type="ftr" idx="11"/>
          </p:nvPr>
        </p:nvSpPr>
        <p:spPr>
          <a:xfrm>
            <a:off x="4746567" y="6475413"/>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305441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marL="171450" indent="-171450">
              <a:spcBef>
                <a:spcPts val="1200"/>
              </a:spcBef>
              <a:buFont typeface="Wingdings" panose="05000000000000000000" pitchFamily="2" charset="2"/>
              <a:buChar char="u"/>
              <a:defRPr/>
            </a:lvl1pPr>
            <a:lvl2pPr marL="514350" indent="-171450">
              <a:spcBef>
                <a:spcPts val="1200"/>
              </a:spcBef>
              <a:buFont typeface="Wingdings" panose="05000000000000000000" pitchFamily="2" charset="2"/>
              <a:buChar char="Ø"/>
              <a:defRPr/>
            </a:lvl2pPr>
            <a:lvl3pPr marL="857250" indent="-171450">
              <a:spcBef>
                <a:spcPts val="1200"/>
              </a:spcBef>
              <a:buFont typeface="Wingdings" panose="05000000000000000000" pitchFamily="2" charset="2"/>
              <a:buChar char="ü"/>
              <a:defRPr/>
            </a:lvl3pPr>
            <a:lvl4pPr>
              <a:spcBef>
                <a:spcPts val="1200"/>
              </a:spcBef>
              <a:defRPr/>
            </a:lvl4pPr>
            <a:lvl5pPr>
              <a:spcBef>
                <a:spcPts val="1200"/>
              </a:spcBef>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8" name="タイトル 17"/>
          <p:cNvSpPr>
            <a:spLocks noGrp="1"/>
          </p:cNvSpPr>
          <p:nvPr>
            <p:ph type="title"/>
          </p:nvPr>
        </p:nvSpPr>
        <p:spPr/>
        <p:txBody>
          <a:bodyPr/>
          <a:lstStyle>
            <a:lvl1pPr>
              <a:defRPr b="1"/>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September 2022</a:t>
            </a:r>
            <a:endParaRPr lang="ja-JP" altLang="en-US" dirty="0"/>
          </a:p>
        </p:txBody>
      </p:sp>
      <p:sp>
        <p:nvSpPr>
          <p:cNvPr id="4" name="フッター プレースホルダー 3"/>
          <p:cNvSpPr>
            <a:spLocks noGrp="1"/>
          </p:cNvSpPr>
          <p:nvPr>
            <p:ph type="ftr" sz="quarter" idx="11"/>
          </p:nvPr>
        </p:nvSpPr>
        <p:spPr>
          <a:xfrm>
            <a:off x="2818015" y="6579845"/>
            <a:ext cx="3507970" cy="278154"/>
          </a:xfrm>
        </p:spPr>
        <p:txBody>
          <a:bodyPr/>
          <a:lstStyle>
            <a:lvl1pPr>
              <a:defRPr/>
            </a:lvl1pPr>
          </a:lstStyle>
          <a:p>
            <a:r>
              <a:rPr lang="en-US" altLang="ja-JP">
                <a:solidFill>
                  <a:srgbClr val="FF0000"/>
                </a:solidFill>
              </a:rPr>
              <a:t>T.Kobayashi, M.Kim, M. Hernandez, R.Kohno (YNU/YRP-IAI)</a:t>
            </a:r>
            <a:endParaRPr lang="ja-JP" altLang="en-US" dirty="0"/>
          </a:p>
        </p:txBody>
      </p:sp>
      <p:sp>
        <p:nvSpPr>
          <p:cNvPr id="5" name="スライド番号プレースホルダー 4"/>
          <p:cNvSpPr>
            <a:spLocks noGrp="1"/>
          </p:cNvSpPr>
          <p:nvPr>
            <p:ph type="sldNum" sz="quarter" idx="12"/>
          </p:nvPr>
        </p:nvSpPr>
        <p:spPr>
          <a:xfrm>
            <a:off x="6949180" y="6553200"/>
            <a:ext cx="2057400" cy="304799"/>
          </a:xfrm>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820673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タイトルのみ">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lvl1pPr>
              <a:defRPr b="1">
                <a:latin typeface="HGSｺﾞｼｯｸE" panose="020B0900000000000000" pitchFamily="50" charset="-128"/>
                <a:ea typeface="HGSｺﾞｼｯｸE" panose="020B0900000000000000" pitchFamily="50" charset="-128"/>
              </a:defRPr>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September 2022</a:t>
            </a:r>
            <a:endParaRPr lang="ja-JP" altLang="en-US" dirty="0"/>
          </a:p>
        </p:txBody>
      </p:sp>
      <p:sp>
        <p:nvSpPr>
          <p:cNvPr id="7" name="フッター プレースホルダー 6"/>
          <p:cNvSpPr>
            <a:spLocks noGrp="1"/>
          </p:cNvSpPr>
          <p:nvPr>
            <p:ph type="ftr" sz="quarter" idx="11"/>
          </p:nvPr>
        </p:nvSpPr>
        <p:spPr/>
        <p:txBody>
          <a:bodyPr/>
          <a:lstStyle>
            <a:lvl1pPr>
              <a:defRPr/>
            </a:lvl1pPr>
          </a:lstStyle>
          <a:p>
            <a:r>
              <a:rPr lang="en-US" altLang="ja-JP">
                <a:solidFill>
                  <a:srgbClr val="FF0000"/>
                </a:solidFill>
              </a:rPr>
              <a:t>T.Kobayashi, M.Kim, M. Hernandez, R.Kohno (YNU/YRP-IAI)</a:t>
            </a:r>
            <a:endParaRPr lang="ja-JP" altLang="en-US" dirty="0"/>
          </a:p>
        </p:txBody>
      </p:sp>
      <p:sp>
        <p:nvSpPr>
          <p:cNvPr id="8" name="スライド番号プレースホルダー 7"/>
          <p:cNvSpPr>
            <a:spLocks noGrp="1"/>
          </p:cNvSpPr>
          <p:nvPr>
            <p:ph type="sldNum" sz="quarter" idx="12"/>
          </p:nvPr>
        </p:nvSpPr>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00293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90872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reserve="1" userDrawn="1">
  <p:cSld name="Title only (T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24" name="Google Shape;24;p2"/>
          <p:cNvSpPr txBox="1">
            <a:spLocks noGrp="1"/>
          </p:cNvSpPr>
          <p:nvPr>
            <p:ph type="ftr" idx="11"/>
          </p:nvPr>
        </p:nvSpPr>
        <p:spPr>
          <a:xfrm>
            <a:off x="4878387" y="6475413"/>
            <a:ext cx="4157547" cy="28283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5" name="Google Shape;45;p6">
            <a:extLst>
              <a:ext uri="{FF2B5EF4-FFF2-40B4-BE49-F238E27FC236}">
                <a16:creationId xmlns:a16="http://schemas.microsoft.com/office/drawing/2014/main" id="{CD34F962-FBD7-403A-849E-8022E1552C17}"/>
              </a:ext>
            </a:extLst>
          </p:cNvPr>
          <p:cNvSpPr txBox="1">
            <a:spLocks noGrp="1"/>
          </p:cNvSpPr>
          <p:nvPr>
            <p:ph type="title"/>
          </p:nvPr>
        </p:nvSpPr>
        <p:spPr>
          <a:xfrm>
            <a:off x="685800" y="685799"/>
            <a:ext cx="7772400" cy="511233"/>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321120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905358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4289704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71715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77676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83535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26607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805543" y="469900"/>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lang="en-US" dirty="0"/>
          </a:p>
        </p:txBody>
      </p:sp>
      <p:sp>
        <p:nvSpPr>
          <p:cNvPr id="16" name="Google Shape;16;p1"/>
          <p:cNvSpPr txBox="1">
            <a:spLocks noGrp="1"/>
          </p:cNvSpPr>
          <p:nvPr>
            <p:ph type="ftr" idx="11"/>
          </p:nvPr>
        </p:nvSpPr>
        <p:spPr>
          <a:xfrm>
            <a:off x="4771505" y="6436069"/>
            <a:ext cx="4372495" cy="26283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 15-22-0</a:t>
            </a:r>
            <a:r>
              <a:rPr lang="en-US" altLang="ja-JP" sz="1400" b="1" i="0" u="none" strike="noStrike" cap="none" dirty="0">
                <a:solidFill>
                  <a:schemeClr val="tx1"/>
                </a:solidFill>
                <a:latin typeface="Times New Roman"/>
                <a:ea typeface="Times New Roman"/>
                <a:cs typeface="Times New Roman"/>
                <a:sym typeface="Times New Roman"/>
              </a:rPr>
              <a:t>269</a:t>
            </a:r>
            <a:r>
              <a:rPr lang="en-US" sz="1400" b="1" i="0" u="none" strike="noStrike" cap="none" dirty="0">
                <a:solidFill>
                  <a:schemeClr val="tx1"/>
                </a:solidFill>
                <a:latin typeface="Times New Roman"/>
                <a:ea typeface="Times New Roman"/>
                <a:cs typeface="Times New Roman"/>
                <a:sym typeface="Times New Roman"/>
              </a:rPr>
              <a:t>-03-006ma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3930973884"/>
      </p:ext>
    </p:extLst>
  </p:cSld>
  <p:clrMap bg1="lt1" tx1="dk1" bg2="dk2" tx2="lt2" accent1="accent1" accent2="accent2" accent3="accent3" accent4="accent4" accent5="accent5" accent6="accent6" hlink="hlink" folHlink="folHlink"/>
  <p:sldLayoutIdLst>
    <p:sldLayoutId id="2147483694" r:id="rId1"/>
    <p:sldLayoutId id="2147483695" r:id="rId2"/>
    <p:sldLayoutId id="2147483703" r:id="rId3"/>
    <p:sldLayoutId id="2147483697" r:id="rId4"/>
    <p:sldLayoutId id="2147483698" r:id="rId5"/>
    <p:sldLayoutId id="2147483699" r:id="rId6"/>
    <p:sldLayoutId id="2147483700" r:id="rId7"/>
    <p:sldLayoutId id="2147483701" r:id="rId8"/>
    <p:sldLayoutId id="2147483702" r:id="rId9"/>
    <p:sldLayoutId id="2147483704" r:id="rId10"/>
    <p:sldLayoutId id="2147483705"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152400" y="295275"/>
            <a:ext cx="899160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Channel Model for Wearable and Implant BAN in use case of BMI and BCI</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6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b="0" kern="0" dirty="0">
                <a:latin typeface="Times New Roman"/>
                <a:ea typeface="Times New Roman"/>
                <a:cs typeface="Times New Roman"/>
                <a:sym typeface="Times New Roman"/>
              </a:rPr>
              <a:t>September</a:t>
            </a:r>
            <a:r>
              <a:rPr kumimoji="0" lang="en-US" altLang="ja-JP" sz="1600" b="0" kern="0" dirty="0">
                <a:latin typeface="Times New Roman"/>
                <a:ea typeface="Times New Roman"/>
                <a:cs typeface="Times New Roman"/>
                <a:sym typeface="Times New Roman"/>
              </a:rPr>
              <a:t> 12</a:t>
            </a:r>
            <a:r>
              <a:rPr kumimoji="0" lang="en-US" altLang="ja-JP" sz="1600" b="0" kern="0" baseline="30000" dirty="0">
                <a:latin typeface="Times New Roman"/>
                <a:ea typeface="Times New Roman"/>
                <a:cs typeface="Times New Roman"/>
                <a:sym typeface="Times New Roman"/>
              </a:rPr>
              <a:t>th</a:t>
            </a:r>
            <a:r>
              <a:rPr kumimoji="0" lang="en-US" altLang="ja-JP" sz="1600" b="0" kern="0" dirty="0">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202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2</a:t>
            </a:r>
            <a:endParaRPr kumimoji="0" sz="14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 Marco Hernandez, Ryuji Kohno </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(1)Yokohama National University  (2)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 YRP1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Voice:[+81-90-5408-0611] E-Mail:[minsoo@minsookim.com, kobayashi-takumi-ch@ynu.ac.jp, marco.hernandez@ieee.org,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hlinkClick r:id="rId3"/>
              </a:rPr>
              <a:t>kohno@ynu.ac.jp</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kern="0" dirty="0">
                <a:solidFill>
                  <a:srgbClr val="000000"/>
                </a:solidFill>
                <a:latin typeface="Times New Roman"/>
                <a:ea typeface="Times New Roman"/>
                <a:cs typeface="Times New Roman"/>
                <a:sym typeface="Times New Roman"/>
              </a:rPr>
              <a:t>This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provides draft of channel and environmental model and its classification for vehicle body area network(VBAN) </a:t>
            </a:r>
            <a:r>
              <a:rPr kumimoji="0" lang="en-US" sz="1600" b="0" kern="0" dirty="0">
                <a:solidFill>
                  <a:srgbClr val="000000"/>
                </a:solidFill>
                <a:latin typeface="Times New Roman"/>
                <a:ea typeface="Times New Roman"/>
                <a:cs typeface="Times New Roman"/>
                <a:sym typeface="Times New Roman"/>
              </a:rPr>
              <a:t>of</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amendment of IEEE802.15.6-2012 for wireless body area network(BAN) with enhanced dependability.</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P802.15.6ma TG corresponding to comments in EC Meeting</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590550" y="454025"/>
            <a:ext cx="1600200" cy="215900"/>
          </a:xfrm>
        </p:spPr>
        <p:txBody>
          <a:bodyPr/>
          <a:lstStyle/>
          <a:p>
            <a:r>
              <a:rPr lang="en-US" altLang="ja-JP"/>
              <a:t>September 2022</a:t>
            </a:r>
            <a:endParaRPr lang="en-US" dirty="0"/>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t>T.Kobayashi, M.Kim, M. Hernandez, R.Kohno (YNU/YRP-IAI)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楕円 8">
            <a:extLst>
              <a:ext uri="{FF2B5EF4-FFF2-40B4-BE49-F238E27FC236}">
                <a16:creationId xmlns:a16="http://schemas.microsoft.com/office/drawing/2014/main" id="{B4315DB4-B064-8A35-9396-D39657CC625C}"/>
              </a:ext>
            </a:extLst>
          </p:cNvPr>
          <p:cNvSpPr/>
          <p:nvPr/>
        </p:nvSpPr>
        <p:spPr>
          <a:xfrm>
            <a:off x="3313670" y="2281266"/>
            <a:ext cx="2743988" cy="111332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Transmitter Device</a:t>
            </a:r>
            <a:endParaRPr kumimoji="1" lang="ja-JP" altLang="en-US" dirty="0"/>
          </a:p>
        </p:txBody>
      </p:sp>
      <p:sp>
        <p:nvSpPr>
          <p:cNvPr id="2" name="日付プレースホルダー 1">
            <a:extLst>
              <a:ext uri="{FF2B5EF4-FFF2-40B4-BE49-F238E27FC236}">
                <a16:creationId xmlns:a16="http://schemas.microsoft.com/office/drawing/2014/main" id="{35E59FF2-5FFC-26F4-03AB-B007B65836C5}"/>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4F4F1B1F-68D3-0134-6526-41DDFB273ED5}"/>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1A89ADED-726F-195C-567A-DBC1A508597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5" name="タイトル 4">
            <a:extLst>
              <a:ext uri="{FF2B5EF4-FFF2-40B4-BE49-F238E27FC236}">
                <a16:creationId xmlns:a16="http://schemas.microsoft.com/office/drawing/2014/main" id="{FF63B887-D293-E6B8-EEF0-CEFB4BF83D86}"/>
              </a:ext>
            </a:extLst>
          </p:cNvPr>
          <p:cNvSpPr>
            <a:spLocks noGrp="1"/>
          </p:cNvSpPr>
          <p:nvPr>
            <p:ph type="title"/>
          </p:nvPr>
        </p:nvSpPr>
        <p:spPr/>
        <p:txBody>
          <a:bodyPr/>
          <a:lstStyle/>
          <a:p>
            <a:r>
              <a:rPr kumimoji="1" lang="en-US" altLang="ja-JP" dirty="0"/>
              <a:t>1.5 Gen.</a:t>
            </a:r>
            <a:endParaRPr kumimoji="1" lang="ja-JP" altLang="en-US" dirty="0"/>
          </a:p>
        </p:txBody>
      </p:sp>
      <p:sp>
        <p:nvSpPr>
          <p:cNvPr id="6" name="正方形/長方形 5">
            <a:extLst>
              <a:ext uri="{FF2B5EF4-FFF2-40B4-BE49-F238E27FC236}">
                <a16:creationId xmlns:a16="http://schemas.microsoft.com/office/drawing/2014/main" id="{DB350FA6-E677-C945-B048-0A44F030A288}"/>
              </a:ext>
            </a:extLst>
          </p:cNvPr>
          <p:cNvSpPr/>
          <p:nvPr/>
        </p:nvSpPr>
        <p:spPr>
          <a:xfrm>
            <a:off x="524684" y="4478827"/>
            <a:ext cx="7933516" cy="1393279"/>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7" name="正方形/長方形 36">
            <a:extLst>
              <a:ext uri="{FF2B5EF4-FFF2-40B4-BE49-F238E27FC236}">
                <a16:creationId xmlns:a16="http://schemas.microsoft.com/office/drawing/2014/main" id="{84314772-7887-A376-A160-969118F85B7B}"/>
              </a:ext>
            </a:extLst>
          </p:cNvPr>
          <p:cNvSpPr/>
          <p:nvPr/>
        </p:nvSpPr>
        <p:spPr>
          <a:xfrm>
            <a:off x="524684" y="2116321"/>
            <a:ext cx="7933514" cy="1154523"/>
          </a:xfrm>
          <a:custGeom>
            <a:avLst/>
            <a:gdLst>
              <a:gd name="connsiteX0" fmla="*/ 0 w 3568197"/>
              <a:gd name="connsiteY0" fmla="*/ 0 h 292043"/>
              <a:gd name="connsiteX1" fmla="*/ 3568197 w 3568197"/>
              <a:gd name="connsiteY1" fmla="*/ 0 h 292043"/>
              <a:gd name="connsiteX2" fmla="*/ 3568197 w 3568197"/>
              <a:gd name="connsiteY2" fmla="*/ 292043 h 292043"/>
              <a:gd name="connsiteX3" fmla="*/ 0 w 3568197"/>
              <a:gd name="connsiteY3" fmla="*/ 292043 h 292043"/>
              <a:gd name="connsiteX4" fmla="*/ 0 w 3568197"/>
              <a:gd name="connsiteY4" fmla="*/ 0 h 292043"/>
              <a:gd name="connsiteX0" fmla="*/ 0 w 3568197"/>
              <a:gd name="connsiteY0" fmla="*/ 28767 h 320810"/>
              <a:gd name="connsiteX1" fmla="*/ 1539507 w 3568197"/>
              <a:gd name="connsiteY1" fmla="*/ 0 h 320810"/>
              <a:gd name="connsiteX2" fmla="*/ 3568197 w 3568197"/>
              <a:gd name="connsiteY2" fmla="*/ 28767 h 320810"/>
              <a:gd name="connsiteX3" fmla="*/ 3568197 w 3568197"/>
              <a:gd name="connsiteY3" fmla="*/ 320810 h 320810"/>
              <a:gd name="connsiteX4" fmla="*/ 0 w 3568197"/>
              <a:gd name="connsiteY4" fmla="*/ 320810 h 320810"/>
              <a:gd name="connsiteX5" fmla="*/ 0 w 3568197"/>
              <a:gd name="connsiteY5" fmla="*/ 28767 h 320810"/>
              <a:gd name="connsiteX0" fmla="*/ 0 w 3568197"/>
              <a:gd name="connsiteY0" fmla="*/ 10660 h 302703"/>
              <a:gd name="connsiteX1" fmla="*/ 1159262 w 3568197"/>
              <a:gd name="connsiteY1" fmla="*/ 0 h 302703"/>
              <a:gd name="connsiteX2" fmla="*/ 3568197 w 3568197"/>
              <a:gd name="connsiteY2" fmla="*/ 10660 h 302703"/>
              <a:gd name="connsiteX3" fmla="*/ 3568197 w 3568197"/>
              <a:gd name="connsiteY3" fmla="*/ 302703 h 302703"/>
              <a:gd name="connsiteX4" fmla="*/ 0 w 3568197"/>
              <a:gd name="connsiteY4" fmla="*/ 302703 h 302703"/>
              <a:gd name="connsiteX5" fmla="*/ 0 w 3568197"/>
              <a:gd name="connsiteY5" fmla="*/ 10660 h 302703"/>
              <a:gd name="connsiteX0" fmla="*/ 0 w 3568197"/>
              <a:gd name="connsiteY0" fmla="*/ 10660 h 302703"/>
              <a:gd name="connsiteX1" fmla="*/ 1159262 w 3568197"/>
              <a:gd name="connsiteY1" fmla="*/ 0 h 302703"/>
              <a:gd name="connsiteX2" fmla="*/ 1630042 w 3568197"/>
              <a:gd name="connsiteY2" fmla="*/ 0 h 302703"/>
              <a:gd name="connsiteX3" fmla="*/ 3568197 w 3568197"/>
              <a:gd name="connsiteY3" fmla="*/ 10660 h 302703"/>
              <a:gd name="connsiteX4" fmla="*/ 3568197 w 3568197"/>
              <a:gd name="connsiteY4" fmla="*/ 302703 h 302703"/>
              <a:gd name="connsiteX5" fmla="*/ 0 w 3568197"/>
              <a:gd name="connsiteY5" fmla="*/ 302703 h 302703"/>
              <a:gd name="connsiteX6" fmla="*/ 0 w 3568197"/>
              <a:gd name="connsiteY6" fmla="*/ 10660 h 302703"/>
              <a:gd name="connsiteX0" fmla="*/ 0 w 3568197"/>
              <a:gd name="connsiteY0" fmla="*/ 318478 h 610521"/>
              <a:gd name="connsiteX1" fmla="*/ 1159262 w 3568197"/>
              <a:gd name="connsiteY1" fmla="*/ 307818 h 610521"/>
              <a:gd name="connsiteX2" fmla="*/ 1593828 w 3568197"/>
              <a:gd name="connsiteY2" fmla="*/ 0 h 610521"/>
              <a:gd name="connsiteX3" fmla="*/ 3568197 w 3568197"/>
              <a:gd name="connsiteY3" fmla="*/ 318478 h 610521"/>
              <a:gd name="connsiteX4" fmla="*/ 3568197 w 3568197"/>
              <a:gd name="connsiteY4" fmla="*/ 610521 h 610521"/>
              <a:gd name="connsiteX5" fmla="*/ 0 w 3568197"/>
              <a:gd name="connsiteY5" fmla="*/ 610521 h 610521"/>
              <a:gd name="connsiteX6" fmla="*/ 0 w 3568197"/>
              <a:gd name="connsiteY6"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426747 w 3568197"/>
              <a:gd name="connsiteY3" fmla="*/ 135802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915634 w 3568197"/>
              <a:gd name="connsiteY4" fmla="*/ 162962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69139 w 3568197"/>
              <a:gd name="connsiteY1" fmla="*/ 344032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905765 w 3568197"/>
              <a:gd name="connsiteY7" fmla="*/ 597529 h 610521"/>
              <a:gd name="connsiteX8" fmla="*/ 0 w 3568197"/>
              <a:gd name="connsiteY8" fmla="*/ 610521 h 610521"/>
              <a:gd name="connsiteX9" fmla="*/ 0 w 3568197"/>
              <a:gd name="connsiteY9"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1331277 w 3568197"/>
              <a:gd name="connsiteY7" fmla="*/ 597529 h 610521"/>
              <a:gd name="connsiteX8" fmla="*/ 905765 w 3568197"/>
              <a:gd name="connsiteY8" fmla="*/ 597529 h 610521"/>
              <a:gd name="connsiteX9" fmla="*/ 0 w 3568197"/>
              <a:gd name="connsiteY9" fmla="*/ 610521 h 610521"/>
              <a:gd name="connsiteX10" fmla="*/ 0 w 3568197"/>
              <a:gd name="connsiteY10"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345266 w 3568197"/>
              <a:gd name="connsiteY7" fmla="*/ 588475 h 610521"/>
              <a:gd name="connsiteX8" fmla="*/ 1331277 w 3568197"/>
              <a:gd name="connsiteY8" fmla="*/ 597529 h 610521"/>
              <a:gd name="connsiteX9" fmla="*/ 905765 w 3568197"/>
              <a:gd name="connsiteY9" fmla="*/ 597529 h 610521"/>
              <a:gd name="connsiteX10" fmla="*/ 0 w 3568197"/>
              <a:gd name="connsiteY10" fmla="*/ 610521 h 610521"/>
              <a:gd name="connsiteX11" fmla="*/ 0 w 3568197"/>
              <a:gd name="connsiteY11"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345266 w 3568197"/>
              <a:gd name="connsiteY8" fmla="*/ 588475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79831 w 3568197"/>
              <a:gd name="connsiteY7" fmla="*/ 606583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5636"/>
              <a:gd name="connsiteX1" fmla="*/ 914818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 name="connsiteX0" fmla="*/ 0 w 3568197"/>
              <a:gd name="connsiteY0" fmla="*/ 318478 h 615636"/>
              <a:gd name="connsiteX1" fmla="*/ 878604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8197" h="615636">
                <a:moveTo>
                  <a:pt x="0" y="318478"/>
                </a:moveTo>
                <a:lnTo>
                  <a:pt x="878604" y="334979"/>
                </a:lnTo>
                <a:lnTo>
                  <a:pt x="1376545" y="0"/>
                </a:lnTo>
                <a:lnTo>
                  <a:pt x="2354320" y="9053"/>
                </a:lnTo>
                <a:lnTo>
                  <a:pt x="2770778" y="298764"/>
                </a:lnTo>
                <a:lnTo>
                  <a:pt x="3568197" y="318478"/>
                </a:lnTo>
                <a:lnTo>
                  <a:pt x="3568197" y="610521"/>
                </a:lnTo>
                <a:lnTo>
                  <a:pt x="2779831" y="606583"/>
                </a:lnTo>
                <a:lnTo>
                  <a:pt x="2345265" y="190123"/>
                </a:lnTo>
                <a:lnTo>
                  <a:pt x="1376545" y="199176"/>
                </a:lnTo>
                <a:lnTo>
                  <a:pt x="824284" y="615636"/>
                </a:lnTo>
                <a:lnTo>
                  <a:pt x="0" y="610521"/>
                </a:lnTo>
                <a:lnTo>
                  <a:pt x="0" y="318478"/>
                </a:lnTo>
                <a:close/>
              </a:path>
            </a:pathLst>
          </a:cu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8" name="正方形/長方形 7">
            <a:extLst>
              <a:ext uri="{FF2B5EF4-FFF2-40B4-BE49-F238E27FC236}">
                <a16:creationId xmlns:a16="http://schemas.microsoft.com/office/drawing/2014/main" id="{DB83D5D3-51D6-4D39-BF4C-77E39553D93D}"/>
              </a:ext>
            </a:extLst>
          </p:cNvPr>
          <p:cNvSpPr/>
          <p:nvPr/>
        </p:nvSpPr>
        <p:spPr>
          <a:xfrm>
            <a:off x="524686" y="3365501"/>
            <a:ext cx="3730443"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0" name="テキスト ボックス 9">
            <a:extLst>
              <a:ext uri="{FF2B5EF4-FFF2-40B4-BE49-F238E27FC236}">
                <a16:creationId xmlns:a16="http://schemas.microsoft.com/office/drawing/2014/main" id="{7092ECCE-CC55-35A1-689F-E016FE1C9811}"/>
              </a:ext>
            </a:extLst>
          </p:cNvPr>
          <p:cNvSpPr txBox="1"/>
          <p:nvPr/>
        </p:nvSpPr>
        <p:spPr>
          <a:xfrm>
            <a:off x="848784" y="2655521"/>
            <a:ext cx="1584556" cy="692621"/>
          </a:xfrm>
          <a:prstGeom prst="rect">
            <a:avLst/>
          </a:prstGeom>
          <a:noFill/>
        </p:spPr>
        <p:txBody>
          <a:bodyPr wrap="square">
            <a:spAutoFit/>
          </a:bodyPr>
          <a:lstStyle/>
          <a:p>
            <a:pPr algn="ctr"/>
            <a:r>
              <a:rPr kumimoji="1" lang="en-US" altLang="ja-JP" b="0" dirty="0"/>
              <a:t>Skin</a:t>
            </a:r>
            <a:endParaRPr kumimoji="1" lang="ja-JP" altLang="en-US" b="0" dirty="0"/>
          </a:p>
        </p:txBody>
      </p:sp>
      <p:sp>
        <p:nvSpPr>
          <p:cNvPr id="13" name="正方形/長方形 12">
            <a:extLst>
              <a:ext uri="{FF2B5EF4-FFF2-40B4-BE49-F238E27FC236}">
                <a16:creationId xmlns:a16="http://schemas.microsoft.com/office/drawing/2014/main" id="{AF01BCF9-1A8A-1009-7035-BAA0285C4298}"/>
              </a:ext>
            </a:extLst>
          </p:cNvPr>
          <p:cNvSpPr/>
          <p:nvPr/>
        </p:nvSpPr>
        <p:spPr>
          <a:xfrm>
            <a:off x="4491441" y="3365501"/>
            <a:ext cx="3966757"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4" name="楕円 13">
            <a:extLst>
              <a:ext uri="{FF2B5EF4-FFF2-40B4-BE49-F238E27FC236}">
                <a16:creationId xmlns:a16="http://schemas.microsoft.com/office/drawing/2014/main" id="{62FB7457-C55A-384B-E1B3-3C38F8CAA708}"/>
              </a:ext>
            </a:extLst>
          </p:cNvPr>
          <p:cNvSpPr/>
          <p:nvPr/>
        </p:nvSpPr>
        <p:spPr>
          <a:xfrm>
            <a:off x="2787185" y="4355079"/>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15" name="フリーフォーム: 図形 14">
            <a:extLst>
              <a:ext uri="{FF2B5EF4-FFF2-40B4-BE49-F238E27FC236}">
                <a16:creationId xmlns:a16="http://schemas.microsoft.com/office/drawing/2014/main" id="{2F3BDA13-1AF7-34AD-1BB1-1AF7B3CF91C5}"/>
              </a:ext>
            </a:extLst>
          </p:cNvPr>
          <p:cNvSpPr/>
          <p:nvPr/>
        </p:nvSpPr>
        <p:spPr>
          <a:xfrm>
            <a:off x="4291343" y="3322622"/>
            <a:ext cx="117695" cy="1059255"/>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C9F3CB39-87ED-1EB4-D25E-0CA5B7A36486}"/>
              </a:ext>
            </a:extLst>
          </p:cNvPr>
          <p:cNvSpPr/>
          <p:nvPr/>
        </p:nvSpPr>
        <p:spPr>
          <a:xfrm>
            <a:off x="405616" y="1927051"/>
            <a:ext cx="1984291" cy="72847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Receiver</a:t>
            </a:r>
          </a:p>
          <a:p>
            <a:pPr algn="ctr"/>
            <a:r>
              <a:rPr kumimoji="1" lang="en-US" altLang="ja-JP" dirty="0"/>
              <a:t>Device</a:t>
            </a:r>
            <a:endParaRPr kumimoji="1" lang="ja-JP" altLang="en-US" dirty="0"/>
          </a:p>
        </p:txBody>
      </p:sp>
      <p:sp>
        <p:nvSpPr>
          <p:cNvPr id="17" name="テキスト ボックス 16">
            <a:extLst>
              <a:ext uri="{FF2B5EF4-FFF2-40B4-BE49-F238E27FC236}">
                <a16:creationId xmlns:a16="http://schemas.microsoft.com/office/drawing/2014/main" id="{51DBB56A-6474-21DF-89DA-4729BD4EEC3D}"/>
              </a:ext>
            </a:extLst>
          </p:cNvPr>
          <p:cNvSpPr txBox="1"/>
          <p:nvPr/>
        </p:nvSpPr>
        <p:spPr>
          <a:xfrm>
            <a:off x="1885233" y="2677021"/>
            <a:ext cx="1732721" cy="593823"/>
          </a:xfrm>
          <a:prstGeom prst="rect">
            <a:avLst/>
          </a:prstGeom>
          <a:noFill/>
        </p:spPr>
        <p:txBody>
          <a:bodyPr wrap="square">
            <a:spAutoFit/>
          </a:bodyPr>
          <a:lstStyle/>
          <a:p>
            <a:r>
              <a:rPr lang="en-US" altLang="ja-JP" dirty="0"/>
              <a:t>&lt;10mm</a:t>
            </a:r>
            <a:endParaRPr lang="ja-JP" altLang="en-US" dirty="0"/>
          </a:p>
        </p:txBody>
      </p:sp>
      <p:sp>
        <p:nvSpPr>
          <p:cNvPr id="19" name="テキスト ボックス 18">
            <a:extLst>
              <a:ext uri="{FF2B5EF4-FFF2-40B4-BE49-F238E27FC236}">
                <a16:creationId xmlns:a16="http://schemas.microsoft.com/office/drawing/2014/main" id="{23464096-D900-62CC-6742-F296A08591A4}"/>
              </a:ext>
            </a:extLst>
          </p:cNvPr>
          <p:cNvSpPr txBox="1"/>
          <p:nvPr/>
        </p:nvSpPr>
        <p:spPr>
          <a:xfrm>
            <a:off x="3104615" y="992647"/>
            <a:ext cx="3370204" cy="923330"/>
          </a:xfrm>
          <a:prstGeom prst="rect">
            <a:avLst/>
          </a:prstGeom>
          <a:noFill/>
        </p:spPr>
        <p:txBody>
          <a:bodyPr wrap="square">
            <a:spAutoFit/>
          </a:bodyPr>
          <a:lstStyle/>
          <a:p>
            <a:r>
              <a:rPr lang="en-US" altLang="ja-JP" dirty="0">
                <a:solidFill>
                  <a:srgbClr val="FF0000"/>
                </a:solidFill>
              </a:rPr>
              <a:t>Receiver can be placed any where on body like on arm, wrist, neck etc.</a:t>
            </a:r>
            <a:endParaRPr kumimoji="1" lang="en-US" altLang="ja-JP" dirty="0">
              <a:solidFill>
                <a:srgbClr val="FF0000"/>
              </a:solidFill>
            </a:endParaRPr>
          </a:p>
        </p:txBody>
      </p:sp>
    </p:spTree>
    <p:extLst>
      <p:ext uri="{BB962C8B-B14F-4D97-AF65-F5344CB8AC3E}">
        <p14:creationId xmlns:p14="http://schemas.microsoft.com/office/powerpoint/2010/main" val="2497817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77B1960-E7E3-07A6-CBEC-8F5339C57C7B}"/>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3C9278C5-1DBD-B50C-C5B1-0311DB3E2D22}"/>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0E5696C9-B340-6368-C23F-12DA9B10B00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5" name="タイトル 4">
            <a:extLst>
              <a:ext uri="{FF2B5EF4-FFF2-40B4-BE49-F238E27FC236}">
                <a16:creationId xmlns:a16="http://schemas.microsoft.com/office/drawing/2014/main" id="{CF5E84C7-E5E8-7290-8000-191D6E8A271B}"/>
              </a:ext>
            </a:extLst>
          </p:cNvPr>
          <p:cNvSpPr>
            <a:spLocks noGrp="1"/>
          </p:cNvSpPr>
          <p:nvPr>
            <p:ph type="title"/>
          </p:nvPr>
        </p:nvSpPr>
        <p:spPr/>
        <p:txBody>
          <a:bodyPr/>
          <a:lstStyle/>
          <a:p>
            <a:r>
              <a:rPr kumimoji="1" lang="en-US" altLang="ja-JP" dirty="0"/>
              <a:t>1.5 Gen.</a:t>
            </a:r>
            <a:endParaRPr kumimoji="1" lang="ja-JP" altLang="en-US" dirty="0"/>
          </a:p>
        </p:txBody>
      </p:sp>
      <p:sp>
        <p:nvSpPr>
          <p:cNvPr id="6" name="楕円 5">
            <a:extLst>
              <a:ext uri="{FF2B5EF4-FFF2-40B4-BE49-F238E27FC236}">
                <a16:creationId xmlns:a16="http://schemas.microsoft.com/office/drawing/2014/main" id="{63B1B1C6-A946-BDEB-DDD4-A441E4995421}"/>
              </a:ext>
            </a:extLst>
          </p:cNvPr>
          <p:cNvSpPr/>
          <p:nvPr/>
        </p:nvSpPr>
        <p:spPr>
          <a:xfrm>
            <a:off x="749975" y="1852959"/>
            <a:ext cx="695704" cy="717001"/>
          </a:xfrm>
          <a:prstGeom prst="ellipse">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7" name="四角形: 角を丸くする 6">
            <a:extLst>
              <a:ext uri="{FF2B5EF4-FFF2-40B4-BE49-F238E27FC236}">
                <a16:creationId xmlns:a16="http://schemas.microsoft.com/office/drawing/2014/main" id="{93F29199-059D-6C70-15EB-7F1B06FF84BC}"/>
              </a:ext>
            </a:extLst>
          </p:cNvPr>
          <p:cNvSpPr/>
          <p:nvPr/>
        </p:nvSpPr>
        <p:spPr>
          <a:xfrm>
            <a:off x="686083" y="2569960"/>
            <a:ext cx="879097"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8" name="四角形: 角を丸くする 7">
            <a:extLst>
              <a:ext uri="{FF2B5EF4-FFF2-40B4-BE49-F238E27FC236}">
                <a16:creationId xmlns:a16="http://schemas.microsoft.com/office/drawing/2014/main" id="{110BEAF0-1303-7953-8CA5-8FA65027768B}"/>
              </a:ext>
            </a:extLst>
          </p:cNvPr>
          <p:cNvSpPr/>
          <p:nvPr/>
        </p:nvSpPr>
        <p:spPr>
          <a:xfrm>
            <a:off x="678984" y="4045966"/>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9" name="四角形: 角を丸くする 8">
            <a:extLst>
              <a:ext uri="{FF2B5EF4-FFF2-40B4-BE49-F238E27FC236}">
                <a16:creationId xmlns:a16="http://schemas.microsoft.com/office/drawing/2014/main" id="{FB7A799D-9DFA-C4F5-C8F5-B99ACE7C1AF7}"/>
              </a:ext>
            </a:extLst>
          </p:cNvPr>
          <p:cNvSpPr/>
          <p:nvPr/>
        </p:nvSpPr>
        <p:spPr>
          <a:xfrm>
            <a:off x="1153437" y="4045965"/>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0" name="四角形: 角を丸くする 9">
            <a:extLst>
              <a:ext uri="{FF2B5EF4-FFF2-40B4-BE49-F238E27FC236}">
                <a16:creationId xmlns:a16="http://schemas.microsoft.com/office/drawing/2014/main" id="{F44FEE96-2B57-69CB-ED44-F327B236D9A1}"/>
              </a:ext>
            </a:extLst>
          </p:cNvPr>
          <p:cNvSpPr/>
          <p:nvPr/>
        </p:nvSpPr>
        <p:spPr>
          <a:xfrm rot="1329632">
            <a:off x="362888" y="2592734"/>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1" name="四角形: 角を丸くする 10">
            <a:extLst>
              <a:ext uri="{FF2B5EF4-FFF2-40B4-BE49-F238E27FC236}">
                <a16:creationId xmlns:a16="http://schemas.microsoft.com/office/drawing/2014/main" id="{36F4CC53-ADB8-AB7E-8D06-ED88FC0E11AD}"/>
              </a:ext>
            </a:extLst>
          </p:cNvPr>
          <p:cNvSpPr/>
          <p:nvPr/>
        </p:nvSpPr>
        <p:spPr>
          <a:xfrm rot="19800000">
            <a:off x="1706015" y="2569960"/>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2" name="フリーフォーム: 図形 11">
            <a:extLst>
              <a:ext uri="{FF2B5EF4-FFF2-40B4-BE49-F238E27FC236}">
                <a16:creationId xmlns:a16="http://schemas.microsoft.com/office/drawing/2014/main" id="{46203FF3-4AAD-9107-B7B4-4B28F426BD10}"/>
              </a:ext>
            </a:extLst>
          </p:cNvPr>
          <p:cNvSpPr/>
          <p:nvPr/>
        </p:nvSpPr>
        <p:spPr>
          <a:xfrm>
            <a:off x="799077" y="1913133"/>
            <a:ext cx="551174" cy="279396"/>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3" name="楕円 12">
            <a:extLst>
              <a:ext uri="{FF2B5EF4-FFF2-40B4-BE49-F238E27FC236}">
                <a16:creationId xmlns:a16="http://schemas.microsoft.com/office/drawing/2014/main" id="{3786902E-1AA6-A13E-6A36-4FC3BE025CE5}"/>
              </a:ext>
            </a:extLst>
          </p:cNvPr>
          <p:cNvSpPr/>
          <p:nvPr/>
        </p:nvSpPr>
        <p:spPr>
          <a:xfrm>
            <a:off x="1011456" y="1873544"/>
            <a:ext cx="228352" cy="6967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4" name="楕円 13">
            <a:extLst>
              <a:ext uri="{FF2B5EF4-FFF2-40B4-BE49-F238E27FC236}">
                <a16:creationId xmlns:a16="http://schemas.microsoft.com/office/drawing/2014/main" id="{3036AB63-8356-7FA4-0F02-B809C9F00596}"/>
              </a:ext>
            </a:extLst>
          </p:cNvPr>
          <p:cNvSpPr/>
          <p:nvPr/>
        </p:nvSpPr>
        <p:spPr>
          <a:xfrm rot="18187829">
            <a:off x="185799" y="2960372"/>
            <a:ext cx="410156" cy="210797"/>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6" name="テキスト ボックス 15">
            <a:extLst>
              <a:ext uri="{FF2B5EF4-FFF2-40B4-BE49-F238E27FC236}">
                <a16:creationId xmlns:a16="http://schemas.microsoft.com/office/drawing/2014/main" id="{CAFABC0B-5DDD-AFCF-2CD2-C7145E6CBA67}"/>
              </a:ext>
            </a:extLst>
          </p:cNvPr>
          <p:cNvSpPr txBox="1"/>
          <p:nvPr/>
        </p:nvSpPr>
        <p:spPr>
          <a:xfrm>
            <a:off x="-328691" y="2465678"/>
            <a:ext cx="1242329" cy="461665"/>
          </a:xfrm>
          <a:prstGeom prst="rect">
            <a:avLst/>
          </a:prstGeom>
          <a:noFill/>
        </p:spPr>
        <p:txBody>
          <a:bodyPr wrap="square">
            <a:spAutoFit/>
          </a:bodyPr>
          <a:lstStyle/>
          <a:p>
            <a:pPr algn="ctr"/>
            <a:r>
              <a:rPr kumimoji="1" lang="en-US" altLang="ja-JP" sz="1200" dirty="0"/>
              <a:t>Receiver</a:t>
            </a:r>
          </a:p>
          <a:p>
            <a:pPr algn="ctr"/>
            <a:r>
              <a:rPr kumimoji="1" lang="en-US" altLang="ja-JP" sz="1200" dirty="0"/>
              <a:t>Device</a:t>
            </a:r>
            <a:endParaRPr kumimoji="1" lang="ja-JP" altLang="en-US" sz="1200" dirty="0"/>
          </a:p>
        </p:txBody>
      </p:sp>
      <p:grpSp>
        <p:nvGrpSpPr>
          <p:cNvPr id="28" name="グループ化 27">
            <a:extLst>
              <a:ext uri="{FF2B5EF4-FFF2-40B4-BE49-F238E27FC236}">
                <a16:creationId xmlns:a16="http://schemas.microsoft.com/office/drawing/2014/main" id="{E9463711-8766-FAA2-5A8F-230005730CDC}"/>
              </a:ext>
            </a:extLst>
          </p:cNvPr>
          <p:cNvGrpSpPr/>
          <p:nvPr/>
        </p:nvGrpSpPr>
        <p:grpSpPr>
          <a:xfrm>
            <a:off x="3010690" y="1705148"/>
            <a:ext cx="6001626" cy="3581666"/>
            <a:chOff x="405616" y="1066464"/>
            <a:chExt cx="8052584" cy="4805642"/>
          </a:xfrm>
        </p:grpSpPr>
        <p:sp>
          <p:nvSpPr>
            <p:cNvPr id="17" name="楕円 16">
              <a:extLst>
                <a:ext uri="{FF2B5EF4-FFF2-40B4-BE49-F238E27FC236}">
                  <a16:creationId xmlns:a16="http://schemas.microsoft.com/office/drawing/2014/main" id="{9A0D2914-B957-30D3-9FFA-2514C6E072C4}"/>
                </a:ext>
              </a:extLst>
            </p:cNvPr>
            <p:cNvSpPr/>
            <p:nvPr/>
          </p:nvSpPr>
          <p:spPr>
            <a:xfrm>
              <a:off x="3313670" y="2281266"/>
              <a:ext cx="2743988" cy="111332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dirty="0"/>
                <a:t>Transmitter Device</a:t>
              </a:r>
              <a:endParaRPr kumimoji="1" lang="ja-JP" altLang="en-US" sz="1200" dirty="0"/>
            </a:p>
          </p:txBody>
        </p:sp>
        <p:sp>
          <p:nvSpPr>
            <p:cNvPr id="18" name="正方形/長方形 17">
              <a:extLst>
                <a:ext uri="{FF2B5EF4-FFF2-40B4-BE49-F238E27FC236}">
                  <a16:creationId xmlns:a16="http://schemas.microsoft.com/office/drawing/2014/main" id="{D29080C7-C3AE-F777-7468-2D6432023584}"/>
                </a:ext>
              </a:extLst>
            </p:cNvPr>
            <p:cNvSpPr/>
            <p:nvPr/>
          </p:nvSpPr>
          <p:spPr>
            <a:xfrm>
              <a:off x="524684" y="4478827"/>
              <a:ext cx="7933516" cy="1393279"/>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b="0" dirty="0"/>
                <a:t>Brain</a:t>
              </a:r>
              <a:endParaRPr kumimoji="1" lang="ja-JP" altLang="en-US" sz="1200" b="0" dirty="0"/>
            </a:p>
          </p:txBody>
        </p:sp>
        <p:sp>
          <p:nvSpPr>
            <p:cNvPr id="19" name="正方形/長方形 36">
              <a:extLst>
                <a:ext uri="{FF2B5EF4-FFF2-40B4-BE49-F238E27FC236}">
                  <a16:creationId xmlns:a16="http://schemas.microsoft.com/office/drawing/2014/main" id="{6F7C10FE-CB57-F5D1-667B-698CFD988108}"/>
                </a:ext>
              </a:extLst>
            </p:cNvPr>
            <p:cNvSpPr/>
            <p:nvPr/>
          </p:nvSpPr>
          <p:spPr>
            <a:xfrm>
              <a:off x="524684" y="2116321"/>
              <a:ext cx="7933514" cy="1154523"/>
            </a:xfrm>
            <a:custGeom>
              <a:avLst/>
              <a:gdLst>
                <a:gd name="connsiteX0" fmla="*/ 0 w 3568197"/>
                <a:gd name="connsiteY0" fmla="*/ 0 h 292043"/>
                <a:gd name="connsiteX1" fmla="*/ 3568197 w 3568197"/>
                <a:gd name="connsiteY1" fmla="*/ 0 h 292043"/>
                <a:gd name="connsiteX2" fmla="*/ 3568197 w 3568197"/>
                <a:gd name="connsiteY2" fmla="*/ 292043 h 292043"/>
                <a:gd name="connsiteX3" fmla="*/ 0 w 3568197"/>
                <a:gd name="connsiteY3" fmla="*/ 292043 h 292043"/>
                <a:gd name="connsiteX4" fmla="*/ 0 w 3568197"/>
                <a:gd name="connsiteY4" fmla="*/ 0 h 292043"/>
                <a:gd name="connsiteX0" fmla="*/ 0 w 3568197"/>
                <a:gd name="connsiteY0" fmla="*/ 28767 h 320810"/>
                <a:gd name="connsiteX1" fmla="*/ 1539507 w 3568197"/>
                <a:gd name="connsiteY1" fmla="*/ 0 h 320810"/>
                <a:gd name="connsiteX2" fmla="*/ 3568197 w 3568197"/>
                <a:gd name="connsiteY2" fmla="*/ 28767 h 320810"/>
                <a:gd name="connsiteX3" fmla="*/ 3568197 w 3568197"/>
                <a:gd name="connsiteY3" fmla="*/ 320810 h 320810"/>
                <a:gd name="connsiteX4" fmla="*/ 0 w 3568197"/>
                <a:gd name="connsiteY4" fmla="*/ 320810 h 320810"/>
                <a:gd name="connsiteX5" fmla="*/ 0 w 3568197"/>
                <a:gd name="connsiteY5" fmla="*/ 28767 h 320810"/>
                <a:gd name="connsiteX0" fmla="*/ 0 w 3568197"/>
                <a:gd name="connsiteY0" fmla="*/ 10660 h 302703"/>
                <a:gd name="connsiteX1" fmla="*/ 1159262 w 3568197"/>
                <a:gd name="connsiteY1" fmla="*/ 0 h 302703"/>
                <a:gd name="connsiteX2" fmla="*/ 3568197 w 3568197"/>
                <a:gd name="connsiteY2" fmla="*/ 10660 h 302703"/>
                <a:gd name="connsiteX3" fmla="*/ 3568197 w 3568197"/>
                <a:gd name="connsiteY3" fmla="*/ 302703 h 302703"/>
                <a:gd name="connsiteX4" fmla="*/ 0 w 3568197"/>
                <a:gd name="connsiteY4" fmla="*/ 302703 h 302703"/>
                <a:gd name="connsiteX5" fmla="*/ 0 w 3568197"/>
                <a:gd name="connsiteY5" fmla="*/ 10660 h 302703"/>
                <a:gd name="connsiteX0" fmla="*/ 0 w 3568197"/>
                <a:gd name="connsiteY0" fmla="*/ 10660 h 302703"/>
                <a:gd name="connsiteX1" fmla="*/ 1159262 w 3568197"/>
                <a:gd name="connsiteY1" fmla="*/ 0 h 302703"/>
                <a:gd name="connsiteX2" fmla="*/ 1630042 w 3568197"/>
                <a:gd name="connsiteY2" fmla="*/ 0 h 302703"/>
                <a:gd name="connsiteX3" fmla="*/ 3568197 w 3568197"/>
                <a:gd name="connsiteY3" fmla="*/ 10660 h 302703"/>
                <a:gd name="connsiteX4" fmla="*/ 3568197 w 3568197"/>
                <a:gd name="connsiteY4" fmla="*/ 302703 h 302703"/>
                <a:gd name="connsiteX5" fmla="*/ 0 w 3568197"/>
                <a:gd name="connsiteY5" fmla="*/ 302703 h 302703"/>
                <a:gd name="connsiteX6" fmla="*/ 0 w 3568197"/>
                <a:gd name="connsiteY6" fmla="*/ 10660 h 302703"/>
                <a:gd name="connsiteX0" fmla="*/ 0 w 3568197"/>
                <a:gd name="connsiteY0" fmla="*/ 318478 h 610521"/>
                <a:gd name="connsiteX1" fmla="*/ 1159262 w 3568197"/>
                <a:gd name="connsiteY1" fmla="*/ 307818 h 610521"/>
                <a:gd name="connsiteX2" fmla="*/ 1593828 w 3568197"/>
                <a:gd name="connsiteY2" fmla="*/ 0 h 610521"/>
                <a:gd name="connsiteX3" fmla="*/ 3568197 w 3568197"/>
                <a:gd name="connsiteY3" fmla="*/ 318478 h 610521"/>
                <a:gd name="connsiteX4" fmla="*/ 3568197 w 3568197"/>
                <a:gd name="connsiteY4" fmla="*/ 610521 h 610521"/>
                <a:gd name="connsiteX5" fmla="*/ 0 w 3568197"/>
                <a:gd name="connsiteY5" fmla="*/ 610521 h 610521"/>
                <a:gd name="connsiteX6" fmla="*/ 0 w 3568197"/>
                <a:gd name="connsiteY6"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426747 w 3568197"/>
                <a:gd name="connsiteY3" fmla="*/ 135802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915634 w 3568197"/>
                <a:gd name="connsiteY4" fmla="*/ 162962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69139 w 3568197"/>
                <a:gd name="connsiteY1" fmla="*/ 344032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905765 w 3568197"/>
                <a:gd name="connsiteY7" fmla="*/ 597529 h 610521"/>
                <a:gd name="connsiteX8" fmla="*/ 0 w 3568197"/>
                <a:gd name="connsiteY8" fmla="*/ 610521 h 610521"/>
                <a:gd name="connsiteX9" fmla="*/ 0 w 3568197"/>
                <a:gd name="connsiteY9"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1331277 w 3568197"/>
                <a:gd name="connsiteY7" fmla="*/ 597529 h 610521"/>
                <a:gd name="connsiteX8" fmla="*/ 905765 w 3568197"/>
                <a:gd name="connsiteY8" fmla="*/ 597529 h 610521"/>
                <a:gd name="connsiteX9" fmla="*/ 0 w 3568197"/>
                <a:gd name="connsiteY9" fmla="*/ 610521 h 610521"/>
                <a:gd name="connsiteX10" fmla="*/ 0 w 3568197"/>
                <a:gd name="connsiteY10"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345266 w 3568197"/>
                <a:gd name="connsiteY7" fmla="*/ 588475 h 610521"/>
                <a:gd name="connsiteX8" fmla="*/ 1331277 w 3568197"/>
                <a:gd name="connsiteY8" fmla="*/ 597529 h 610521"/>
                <a:gd name="connsiteX9" fmla="*/ 905765 w 3568197"/>
                <a:gd name="connsiteY9" fmla="*/ 597529 h 610521"/>
                <a:gd name="connsiteX10" fmla="*/ 0 w 3568197"/>
                <a:gd name="connsiteY10" fmla="*/ 610521 h 610521"/>
                <a:gd name="connsiteX11" fmla="*/ 0 w 3568197"/>
                <a:gd name="connsiteY11"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345266 w 3568197"/>
                <a:gd name="connsiteY8" fmla="*/ 588475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79831 w 3568197"/>
                <a:gd name="connsiteY7" fmla="*/ 606583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5636"/>
                <a:gd name="connsiteX1" fmla="*/ 914818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 name="connsiteX0" fmla="*/ 0 w 3568197"/>
                <a:gd name="connsiteY0" fmla="*/ 318478 h 615636"/>
                <a:gd name="connsiteX1" fmla="*/ 878604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8197" h="615636">
                  <a:moveTo>
                    <a:pt x="0" y="318478"/>
                  </a:moveTo>
                  <a:lnTo>
                    <a:pt x="878604" y="334979"/>
                  </a:lnTo>
                  <a:lnTo>
                    <a:pt x="1376545" y="0"/>
                  </a:lnTo>
                  <a:lnTo>
                    <a:pt x="2354320" y="9053"/>
                  </a:lnTo>
                  <a:lnTo>
                    <a:pt x="2770778" y="298764"/>
                  </a:lnTo>
                  <a:lnTo>
                    <a:pt x="3568197" y="318478"/>
                  </a:lnTo>
                  <a:lnTo>
                    <a:pt x="3568197" y="610521"/>
                  </a:lnTo>
                  <a:lnTo>
                    <a:pt x="2779831" y="606583"/>
                  </a:lnTo>
                  <a:lnTo>
                    <a:pt x="2345265" y="190123"/>
                  </a:lnTo>
                  <a:lnTo>
                    <a:pt x="1376545" y="199176"/>
                  </a:lnTo>
                  <a:lnTo>
                    <a:pt x="824284" y="615636"/>
                  </a:lnTo>
                  <a:lnTo>
                    <a:pt x="0" y="610521"/>
                  </a:lnTo>
                  <a:lnTo>
                    <a:pt x="0" y="318478"/>
                  </a:lnTo>
                  <a:close/>
                </a:path>
              </a:pathLst>
            </a:cu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b="0" dirty="0"/>
            </a:p>
          </p:txBody>
        </p:sp>
        <p:sp>
          <p:nvSpPr>
            <p:cNvPr id="20" name="正方形/長方形 19">
              <a:extLst>
                <a:ext uri="{FF2B5EF4-FFF2-40B4-BE49-F238E27FC236}">
                  <a16:creationId xmlns:a16="http://schemas.microsoft.com/office/drawing/2014/main" id="{2C8DA6BE-9AEC-4384-A552-A7D7D24098B9}"/>
                </a:ext>
              </a:extLst>
            </p:cNvPr>
            <p:cNvSpPr/>
            <p:nvPr/>
          </p:nvSpPr>
          <p:spPr>
            <a:xfrm>
              <a:off x="524686" y="3365501"/>
              <a:ext cx="3730443"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b="0" dirty="0"/>
                <a:t>Skull bone</a:t>
              </a:r>
              <a:endParaRPr kumimoji="1" lang="ja-JP" altLang="en-US" sz="1200" b="0" dirty="0"/>
            </a:p>
          </p:txBody>
        </p:sp>
        <p:sp>
          <p:nvSpPr>
            <p:cNvPr id="21" name="テキスト ボックス 20">
              <a:extLst>
                <a:ext uri="{FF2B5EF4-FFF2-40B4-BE49-F238E27FC236}">
                  <a16:creationId xmlns:a16="http://schemas.microsoft.com/office/drawing/2014/main" id="{455E884B-1AF6-F5A1-2092-681A9D833E42}"/>
                </a:ext>
              </a:extLst>
            </p:cNvPr>
            <p:cNvSpPr txBox="1"/>
            <p:nvPr/>
          </p:nvSpPr>
          <p:spPr>
            <a:xfrm>
              <a:off x="848785" y="2655522"/>
              <a:ext cx="1584555" cy="371659"/>
            </a:xfrm>
            <a:prstGeom prst="rect">
              <a:avLst/>
            </a:prstGeom>
            <a:noFill/>
          </p:spPr>
          <p:txBody>
            <a:bodyPr wrap="square">
              <a:spAutoFit/>
            </a:bodyPr>
            <a:lstStyle/>
            <a:p>
              <a:pPr algn="ctr"/>
              <a:r>
                <a:rPr kumimoji="1" lang="en-US" altLang="ja-JP" sz="1200" b="0" dirty="0"/>
                <a:t>Skin</a:t>
              </a:r>
              <a:endParaRPr kumimoji="1" lang="ja-JP" altLang="en-US" sz="1200" b="0" dirty="0"/>
            </a:p>
          </p:txBody>
        </p:sp>
        <p:sp>
          <p:nvSpPr>
            <p:cNvPr id="22" name="正方形/長方形 21">
              <a:extLst>
                <a:ext uri="{FF2B5EF4-FFF2-40B4-BE49-F238E27FC236}">
                  <a16:creationId xmlns:a16="http://schemas.microsoft.com/office/drawing/2014/main" id="{3287EFFF-5323-2D2F-1234-6ABD56A09447}"/>
                </a:ext>
              </a:extLst>
            </p:cNvPr>
            <p:cNvSpPr/>
            <p:nvPr/>
          </p:nvSpPr>
          <p:spPr>
            <a:xfrm>
              <a:off x="4491441" y="3365501"/>
              <a:ext cx="3966757"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b="0" dirty="0"/>
                <a:t>Skull bone</a:t>
              </a:r>
              <a:endParaRPr kumimoji="1" lang="ja-JP" altLang="en-US" sz="1200" b="0" dirty="0"/>
            </a:p>
          </p:txBody>
        </p:sp>
        <p:sp>
          <p:nvSpPr>
            <p:cNvPr id="23" name="楕円 22">
              <a:extLst>
                <a:ext uri="{FF2B5EF4-FFF2-40B4-BE49-F238E27FC236}">
                  <a16:creationId xmlns:a16="http://schemas.microsoft.com/office/drawing/2014/main" id="{25F52083-C786-C374-832D-D82E158718F0}"/>
                </a:ext>
              </a:extLst>
            </p:cNvPr>
            <p:cNvSpPr/>
            <p:nvPr/>
          </p:nvSpPr>
          <p:spPr>
            <a:xfrm>
              <a:off x="2787185" y="4355079"/>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dirty="0"/>
                <a:t>electrodes</a:t>
              </a:r>
              <a:endParaRPr kumimoji="1" lang="ja-JP" altLang="en-US" sz="1200" dirty="0"/>
            </a:p>
          </p:txBody>
        </p:sp>
        <p:sp>
          <p:nvSpPr>
            <p:cNvPr id="24" name="フリーフォーム: 図形 23">
              <a:extLst>
                <a:ext uri="{FF2B5EF4-FFF2-40B4-BE49-F238E27FC236}">
                  <a16:creationId xmlns:a16="http://schemas.microsoft.com/office/drawing/2014/main" id="{3C9A9798-25D4-7231-FF37-E407E32ECC3A}"/>
                </a:ext>
              </a:extLst>
            </p:cNvPr>
            <p:cNvSpPr/>
            <p:nvPr/>
          </p:nvSpPr>
          <p:spPr>
            <a:xfrm>
              <a:off x="4291343" y="3322622"/>
              <a:ext cx="117695" cy="1059255"/>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sz="1200"/>
            </a:p>
          </p:txBody>
        </p:sp>
        <p:sp>
          <p:nvSpPr>
            <p:cNvPr id="25" name="楕円 24">
              <a:extLst>
                <a:ext uri="{FF2B5EF4-FFF2-40B4-BE49-F238E27FC236}">
                  <a16:creationId xmlns:a16="http://schemas.microsoft.com/office/drawing/2014/main" id="{F75850F6-6BF3-4E78-F8AC-ED62ED8CCCC2}"/>
                </a:ext>
              </a:extLst>
            </p:cNvPr>
            <p:cNvSpPr/>
            <p:nvPr/>
          </p:nvSpPr>
          <p:spPr>
            <a:xfrm>
              <a:off x="405616" y="1927051"/>
              <a:ext cx="1984291" cy="72847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dirty="0"/>
                <a:t>Receiver</a:t>
              </a:r>
            </a:p>
            <a:p>
              <a:pPr algn="ctr"/>
              <a:r>
                <a:rPr kumimoji="1" lang="en-US" altLang="ja-JP" sz="1200" dirty="0"/>
                <a:t>Device</a:t>
              </a:r>
              <a:endParaRPr kumimoji="1" lang="ja-JP" altLang="en-US" sz="1200" dirty="0"/>
            </a:p>
          </p:txBody>
        </p:sp>
        <p:sp>
          <p:nvSpPr>
            <p:cNvPr id="26" name="テキスト ボックス 25">
              <a:extLst>
                <a:ext uri="{FF2B5EF4-FFF2-40B4-BE49-F238E27FC236}">
                  <a16:creationId xmlns:a16="http://schemas.microsoft.com/office/drawing/2014/main" id="{5DEADA15-2F40-E5F1-4ED6-A3DF741B7562}"/>
                </a:ext>
              </a:extLst>
            </p:cNvPr>
            <p:cNvSpPr txBox="1"/>
            <p:nvPr/>
          </p:nvSpPr>
          <p:spPr>
            <a:xfrm>
              <a:off x="1885232" y="2677022"/>
              <a:ext cx="1732720" cy="371659"/>
            </a:xfrm>
            <a:prstGeom prst="rect">
              <a:avLst/>
            </a:prstGeom>
            <a:noFill/>
          </p:spPr>
          <p:txBody>
            <a:bodyPr wrap="square">
              <a:spAutoFit/>
            </a:bodyPr>
            <a:lstStyle/>
            <a:p>
              <a:r>
                <a:rPr lang="en-US" altLang="ja-JP" sz="1200" dirty="0"/>
                <a:t>&lt;10mm</a:t>
              </a:r>
              <a:endParaRPr lang="ja-JP" altLang="en-US" sz="1200" dirty="0"/>
            </a:p>
          </p:txBody>
        </p:sp>
        <p:sp>
          <p:nvSpPr>
            <p:cNvPr id="27" name="テキスト ボックス 26">
              <a:extLst>
                <a:ext uri="{FF2B5EF4-FFF2-40B4-BE49-F238E27FC236}">
                  <a16:creationId xmlns:a16="http://schemas.microsoft.com/office/drawing/2014/main" id="{D8E7A309-AAC3-FE5D-C422-1C8232BE873E}"/>
                </a:ext>
              </a:extLst>
            </p:cNvPr>
            <p:cNvSpPr txBox="1"/>
            <p:nvPr/>
          </p:nvSpPr>
          <p:spPr>
            <a:xfrm>
              <a:off x="704805" y="1066464"/>
              <a:ext cx="3370204" cy="867204"/>
            </a:xfrm>
            <a:prstGeom prst="rect">
              <a:avLst/>
            </a:prstGeom>
            <a:noFill/>
          </p:spPr>
          <p:txBody>
            <a:bodyPr wrap="square">
              <a:spAutoFit/>
            </a:bodyPr>
            <a:lstStyle/>
            <a:p>
              <a:r>
                <a:rPr lang="en-US" altLang="ja-JP" sz="1200" dirty="0">
                  <a:solidFill>
                    <a:srgbClr val="FF0000"/>
                  </a:solidFill>
                </a:rPr>
                <a:t>Receiver can be placed any where on body like on arm, wrist, neck etc.</a:t>
              </a:r>
              <a:endParaRPr kumimoji="1" lang="en-US" altLang="ja-JP" sz="1200" dirty="0">
                <a:solidFill>
                  <a:srgbClr val="FF0000"/>
                </a:solidFill>
              </a:endParaRPr>
            </a:p>
          </p:txBody>
        </p:sp>
      </p:grpSp>
      <p:cxnSp>
        <p:nvCxnSpPr>
          <p:cNvPr id="30" name="直線コネクタ 29">
            <a:extLst>
              <a:ext uri="{FF2B5EF4-FFF2-40B4-BE49-F238E27FC236}">
                <a16:creationId xmlns:a16="http://schemas.microsoft.com/office/drawing/2014/main" id="{FB8C4CAA-0506-385F-094F-736AD73FF230}"/>
              </a:ext>
            </a:extLst>
          </p:cNvPr>
          <p:cNvCxnSpPr>
            <a:cxnSpLocks/>
          </p:cNvCxnSpPr>
          <p:nvPr/>
        </p:nvCxnSpPr>
        <p:spPr>
          <a:xfrm>
            <a:off x="1407608" y="2003394"/>
            <a:ext cx="1691824" cy="328342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直線コネクタ 30">
            <a:extLst>
              <a:ext uri="{FF2B5EF4-FFF2-40B4-BE49-F238E27FC236}">
                <a16:creationId xmlns:a16="http://schemas.microsoft.com/office/drawing/2014/main" id="{2F41ADE7-40D6-B58A-6EC3-2B3CF3463138}"/>
              </a:ext>
            </a:extLst>
          </p:cNvPr>
          <p:cNvCxnSpPr>
            <a:cxnSpLocks/>
          </p:cNvCxnSpPr>
          <p:nvPr/>
        </p:nvCxnSpPr>
        <p:spPr>
          <a:xfrm>
            <a:off x="1407608" y="1754290"/>
            <a:ext cx="1541667" cy="523427"/>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3" name="正方形/長方形 32">
            <a:extLst>
              <a:ext uri="{FF2B5EF4-FFF2-40B4-BE49-F238E27FC236}">
                <a16:creationId xmlns:a16="http://schemas.microsoft.com/office/drawing/2014/main" id="{9D55D7BE-D489-1D04-3ABD-B8B49F9845EB}"/>
              </a:ext>
            </a:extLst>
          </p:cNvPr>
          <p:cNvSpPr/>
          <p:nvPr/>
        </p:nvSpPr>
        <p:spPr>
          <a:xfrm>
            <a:off x="861298" y="1767844"/>
            <a:ext cx="546310" cy="267830"/>
          </a:xfrm>
          <a:prstGeom prst="rect">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Tree>
    <p:extLst>
      <p:ext uri="{BB962C8B-B14F-4D97-AF65-F5344CB8AC3E}">
        <p14:creationId xmlns:p14="http://schemas.microsoft.com/office/powerpoint/2010/main" val="1303617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for BMI and BCI</a:t>
            </a:r>
            <a:br>
              <a:rPr lang="en-US" altLang="ja-JP" dirty="0"/>
            </a:br>
            <a:r>
              <a:rPr lang="en-US" altLang="ja-JP" dirty="0"/>
              <a:t>S2.2 (A) implant(head) to on-body</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nvGraphicFramePr>
        <p:xfrm>
          <a:off x="3060060" y="1763855"/>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1" strike="noStrike" dirty="0">
                          <a:solidFill>
                            <a:srgbClr val="0000FF"/>
                          </a:solidFill>
                        </a:rPr>
                        <a:t>Implant(head) to on-body for BCI</a:t>
                      </a:r>
                      <a:endParaRPr kumimoji="1" lang="ja-JP" altLang="en-US" sz="1100" b="1" strike="noStrike" dirty="0">
                        <a:solidFill>
                          <a:srgbClr val="0000FF"/>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tx1"/>
                          </a:solidFill>
                        </a:rPr>
                        <a:t>Body surface to body surface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tx1"/>
                          </a:solidFill>
                        </a:rPr>
                        <a:t>Body Surface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pic>
        <p:nvPicPr>
          <p:cNvPr id="11" name="図 10">
            <a:extLst>
              <a:ext uri="{FF2B5EF4-FFF2-40B4-BE49-F238E27FC236}">
                <a16:creationId xmlns:a16="http://schemas.microsoft.com/office/drawing/2014/main" id="{30B20030-0539-0D1E-E77B-1B6B8DEA0171}"/>
              </a:ext>
            </a:extLst>
          </p:cNvPr>
          <p:cNvPicPr>
            <a:picLocks noChangeAspect="1"/>
          </p:cNvPicPr>
          <p:nvPr/>
        </p:nvPicPr>
        <p:blipFill>
          <a:blip r:embed="rId2"/>
          <a:stretch>
            <a:fillRect/>
          </a:stretch>
        </p:blipFill>
        <p:spPr>
          <a:xfrm>
            <a:off x="627211" y="3493521"/>
            <a:ext cx="7810500" cy="2714625"/>
          </a:xfrm>
          <a:prstGeom prst="rect">
            <a:avLst/>
          </a:prstGeom>
        </p:spPr>
      </p:pic>
    </p:spTree>
    <p:extLst>
      <p:ext uri="{BB962C8B-B14F-4D97-AF65-F5344CB8AC3E}">
        <p14:creationId xmlns:p14="http://schemas.microsoft.com/office/powerpoint/2010/main" val="3516812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for BMI and BCI</a:t>
            </a:r>
            <a:br>
              <a:rPr lang="en-US" altLang="ja-JP" dirty="0"/>
            </a:br>
            <a:r>
              <a:rPr lang="en-US" altLang="ja-JP" dirty="0"/>
              <a:t>S2.2 (B,C) implant(head) to on-body</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extLst>
              <p:ext uri="{D42A27DB-BD31-4B8C-83A1-F6EECF244321}">
                <p14:modId xmlns:p14="http://schemas.microsoft.com/office/powerpoint/2010/main" val="2340545558"/>
              </p:ext>
            </p:extLst>
          </p:nvPr>
        </p:nvGraphicFramePr>
        <p:xfrm>
          <a:off x="3060060" y="1763855"/>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1" strike="noStrike" dirty="0">
                          <a:solidFill>
                            <a:srgbClr val="0000FF"/>
                          </a:solidFill>
                        </a:rPr>
                        <a:t>Implant(head) to on-body for BCI</a:t>
                      </a:r>
                      <a:endParaRPr kumimoji="1" lang="ja-JP" altLang="en-US" sz="1100" b="1" strike="noStrike" dirty="0">
                        <a:solidFill>
                          <a:srgbClr val="0000FF"/>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tx1"/>
                          </a:solidFill>
                        </a:rPr>
                        <a:t>Body surface to body surface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tx1"/>
                          </a:solidFill>
                        </a:rPr>
                        <a:t>Body Surface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grpSp>
        <p:nvGrpSpPr>
          <p:cNvPr id="26" name="グループ化 25">
            <a:extLst>
              <a:ext uri="{FF2B5EF4-FFF2-40B4-BE49-F238E27FC236}">
                <a16:creationId xmlns:a16="http://schemas.microsoft.com/office/drawing/2014/main" id="{285F8E14-EF27-A269-4B48-23117907FD57}"/>
              </a:ext>
            </a:extLst>
          </p:cNvPr>
          <p:cNvGrpSpPr/>
          <p:nvPr/>
        </p:nvGrpSpPr>
        <p:grpSpPr>
          <a:xfrm>
            <a:off x="93122" y="3525857"/>
            <a:ext cx="4350912" cy="2368799"/>
            <a:chOff x="420624" y="1898778"/>
            <a:chExt cx="6486144" cy="2785681"/>
          </a:xfrm>
        </p:grpSpPr>
        <p:grpSp>
          <p:nvGrpSpPr>
            <p:cNvPr id="27" name="グループ化 26">
              <a:extLst>
                <a:ext uri="{FF2B5EF4-FFF2-40B4-BE49-F238E27FC236}">
                  <a16:creationId xmlns:a16="http://schemas.microsoft.com/office/drawing/2014/main" id="{F549FA07-29DA-AF98-71F1-DF16C9732F6C}"/>
                </a:ext>
              </a:extLst>
            </p:cNvPr>
            <p:cNvGrpSpPr/>
            <p:nvPr/>
          </p:nvGrpSpPr>
          <p:grpSpPr>
            <a:xfrm>
              <a:off x="420624" y="2368334"/>
              <a:ext cx="6486144" cy="2316125"/>
              <a:chOff x="342899" y="1922753"/>
              <a:chExt cx="3562351" cy="1440530"/>
            </a:xfrm>
          </p:grpSpPr>
          <p:sp>
            <p:nvSpPr>
              <p:cNvPr id="36" name="正方形/長方形 35">
                <a:extLst>
                  <a:ext uri="{FF2B5EF4-FFF2-40B4-BE49-F238E27FC236}">
                    <a16:creationId xmlns:a16="http://schemas.microsoft.com/office/drawing/2014/main" id="{DA736001-0DCD-806C-E183-C35E8B07A06A}"/>
                  </a:ext>
                </a:extLst>
              </p:cNvPr>
              <p:cNvSpPr/>
              <p:nvPr/>
            </p:nvSpPr>
            <p:spPr>
              <a:xfrm>
                <a:off x="342899" y="2972079"/>
                <a:ext cx="3562351" cy="391204"/>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37" name="正方形/長方形 36">
                <a:extLst>
                  <a:ext uri="{FF2B5EF4-FFF2-40B4-BE49-F238E27FC236}">
                    <a16:creationId xmlns:a16="http://schemas.microsoft.com/office/drawing/2014/main" id="{5CA26B77-00BF-1FFD-2E83-995017DDB403}"/>
                  </a:ext>
                </a:extLst>
              </p:cNvPr>
              <p:cNvSpPr/>
              <p:nvPr/>
            </p:nvSpPr>
            <p:spPr>
              <a:xfrm>
                <a:off x="342899" y="1922753"/>
                <a:ext cx="3562350"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b="0" dirty="0"/>
                  <a:t>Skin</a:t>
                </a:r>
                <a:r>
                  <a:rPr lang="ja-JP" altLang="en-US" sz="1400" b="0" dirty="0"/>
                  <a:t> </a:t>
                </a:r>
                <a:r>
                  <a:rPr kumimoji="1" lang="en-US" altLang="ja-JP" sz="1400" b="0" dirty="0"/>
                  <a:t>tissues</a:t>
                </a:r>
                <a:endParaRPr kumimoji="1" lang="ja-JP" altLang="en-US" sz="1400" b="0" dirty="0"/>
              </a:p>
            </p:txBody>
          </p:sp>
          <p:sp>
            <p:nvSpPr>
              <p:cNvPr id="38" name="正方形/長方形 37">
                <a:extLst>
                  <a:ext uri="{FF2B5EF4-FFF2-40B4-BE49-F238E27FC236}">
                    <a16:creationId xmlns:a16="http://schemas.microsoft.com/office/drawing/2014/main" id="{BF64761C-C842-683F-B84C-4934AC01FE6E}"/>
                  </a:ext>
                </a:extLst>
              </p:cNvPr>
              <p:cNvSpPr/>
              <p:nvPr/>
            </p:nvSpPr>
            <p:spPr>
              <a:xfrm>
                <a:off x="342899" y="2238262"/>
                <a:ext cx="3562349"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b="0" dirty="0"/>
                  <a:t>Skull bone</a:t>
                </a:r>
                <a:endParaRPr kumimoji="1" lang="ja-JP" altLang="en-US" sz="1400" b="0" dirty="0"/>
              </a:p>
            </p:txBody>
          </p:sp>
        </p:grpSp>
        <p:sp>
          <p:nvSpPr>
            <p:cNvPr id="28" name="テキスト ボックス 27">
              <a:extLst>
                <a:ext uri="{FF2B5EF4-FFF2-40B4-BE49-F238E27FC236}">
                  <a16:creationId xmlns:a16="http://schemas.microsoft.com/office/drawing/2014/main" id="{65F4EBD6-FED3-58FA-57EA-E6BBD1C4EABD}"/>
                </a:ext>
              </a:extLst>
            </p:cNvPr>
            <p:cNvSpPr txBox="1"/>
            <p:nvPr/>
          </p:nvSpPr>
          <p:spPr>
            <a:xfrm>
              <a:off x="4358079" y="2379396"/>
              <a:ext cx="1732721" cy="380176"/>
            </a:xfrm>
            <a:prstGeom prst="rect">
              <a:avLst/>
            </a:prstGeom>
            <a:noFill/>
          </p:spPr>
          <p:txBody>
            <a:bodyPr wrap="square">
              <a:spAutoFit/>
            </a:bodyPr>
            <a:lstStyle/>
            <a:p>
              <a:r>
                <a:rPr lang="en-US" altLang="ja-JP" sz="1400" dirty="0"/>
                <a:t>&lt;10mm</a:t>
              </a:r>
              <a:endParaRPr lang="ja-JP" altLang="en-US" sz="1400" dirty="0"/>
            </a:p>
          </p:txBody>
        </p:sp>
        <p:sp>
          <p:nvSpPr>
            <p:cNvPr id="29" name="正方形/長方形 28">
              <a:extLst>
                <a:ext uri="{FF2B5EF4-FFF2-40B4-BE49-F238E27FC236}">
                  <a16:creationId xmlns:a16="http://schemas.microsoft.com/office/drawing/2014/main" id="{83E30015-3BF3-2CAA-42B9-B2D3E0AEE800}"/>
                </a:ext>
              </a:extLst>
            </p:cNvPr>
            <p:cNvSpPr/>
            <p:nvPr/>
          </p:nvSpPr>
          <p:spPr>
            <a:xfrm>
              <a:off x="5476461" y="3773157"/>
              <a:ext cx="1430304"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30" name="楕円 29">
              <a:extLst>
                <a:ext uri="{FF2B5EF4-FFF2-40B4-BE49-F238E27FC236}">
                  <a16:creationId xmlns:a16="http://schemas.microsoft.com/office/drawing/2014/main" id="{511F1622-FD5A-ACD9-858F-5EB67778B5F0}"/>
                </a:ext>
              </a:extLst>
            </p:cNvPr>
            <p:cNvSpPr/>
            <p:nvPr/>
          </p:nvSpPr>
          <p:spPr>
            <a:xfrm>
              <a:off x="895175" y="1898778"/>
              <a:ext cx="2294492" cy="469555"/>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Receiver</a:t>
              </a:r>
              <a:endParaRPr kumimoji="1" lang="ja-JP" altLang="en-US" sz="1400" dirty="0"/>
            </a:p>
          </p:txBody>
        </p:sp>
        <p:sp>
          <p:nvSpPr>
            <p:cNvPr id="31" name="楕円 30">
              <a:extLst>
                <a:ext uri="{FF2B5EF4-FFF2-40B4-BE49-F238E27FC236}">
                  <a16:creationId xmlns:a16="http://schemas.microsoft.com/office/drawing/2014/main" id="{BC8D647A-C260-CC60-B041-93BEBAC2821E}"/>
                </a:ext>
              </a:extLst>
            </p:cNvPr>
            <p:cNvSpPr/>
            <p:nvPr/>
          </p:nvSpPr>
          <p:spPr>
            <a:xfrm>
              <a:off x="4077192" y="3722530"/>
              <a:ext cx="2463815" cy="33294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Tx antenna</a:t>
              </a:r>
              <a:endParaRPr kumimoji="1" lang="ja-JP" altLang="en-US" sz="1400" dirty="0"/>
            </a:p>
          </p:txBody>
        </p:sp>
        <p:sp>
          <p:nvSpPr>
            <p:cNvPr id="32" name="正方形/長方形 31">
              <a:extLst>
                <a:ext uri="{FF2B5EF4-FFF2-40B4-BE49-F238E27FC236}">
                  <a16:creationId xmlns:a16="http://schemas.microsoft.com/office/drawing/2014/main" id="{7E1D0190-BB8C-5CE4-7759-CD9B4ADDBEC0}"/>
                </a:ext>
              </a:extLst>
            </p:cNvPr>
            <p:cNvSpPr/>
            <p:nvPr/>
          </p:nvSpPr>
          <p:spPr>
            <a:xfrm>
              <a:off x="420624" y="3773157"/>
              <a:ext cx="1762462"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33" name="楕円 32">
              <a:extLst>
                <a:ext uri="{FF2B5EF4-FFF2-40B4-BE49-F238E27FC236}">
                  <a16:creationId xmlns:a16="http://schemas.microsoft.com/office/drawing/2014/main" id="{2F18BBE6-4DD3-6F27-1642-51015AECAA24}"/>
                </a:ext>
              </a:extLst>
            </p:cNvPr>
            <p:cNvSpPr/>
            <p:nvPr/>
          </p:nvSpPr>
          <p:spPr>
            <a:xfrm>
              <a:off x="628460" y="3687377"/>
              <a:ext cx="2294492" cy="33598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electrodes</a:t>
              </a:r>
              <a:endParaRPr kumimoji="1" lang="ja-JP" altLang="en-US" sz="1400" dirty="0"/>
            </a:p>
          </p:txBody>
        </p:sp>
        <p:sp>
          <p:nvSpPr>
            <p:cNvPr id="34" name="テキスト ボックス 33">
              <a:extLst>
                <a:ext uri="{FF2B5EF4-FFF2-40B4-BE49-F238E27FC236}">
                  <a16:creationId xmlns:a16="http://schemas.microsoft.com/office/drawing/2014/main" id="{A689D17E-D45E-F1F5-6CE2-0478126809F3}"/>
                </a:ext>
              </a:extLst>
            </p:cNvPr>
            <p:cNvSpPr txBox="1"/>
            <p:nvPr/>
          </p:nvSpPr>
          <p:spPr>
            <a:xfrm>
              <a:off x="1296355" y="4207857"/>
              <a:ext cx="4571999" cy="380176"/>
            </a:xfrm>
            <a:prstGeom prst="rect">
              <a:avLst/>
            </a:prstGeom>
            <a:noFill/>
          </p:spPr>
          <p:txBody>
            <a:bodyPr wrap="square">
              <a:spAutoFit/>
            </a:bodyPr>
            <a:lstStyle/>
            <a:p>
              <a:pPr algn="ctr"/>
              <a:r>
                <a:rPr lang="en-US" altLang="ja-JP" sz="1400" b="0" dirty="0">
                  <a:latin typeface="+mn-lt"/>
                  <a:ea typeface="+mn-ea"/>
                </a:rPr>
                <a:t>Brain</a:t>
              </a:r>
              <a:endParaRPr lang="ja-JP" altLang="en-US" sz="1400" b="0" dirty="0">
                <a:latin typeface="+mn-lt"/>
                <a:ea typeface="+mn-ea"/>
              </a:endParaRPr>
            </a:p>
          </p:txBody>
        </p:sp>
        <p:sp>
          <p:nvSpPr>
            <p:cNvPr id="35" name="フリーフォーム: 図形 34">
              <a:extLst>
                <a:ext uri="{FF2B5EF4-FFF2-40B4-BE49-F238E27FC236}">
                  <a16:creationId xmlns:a16="http://schemas.microsoft.com/office/drawing/2014/main" id="{7B9BB602-81F3-910E-2ED4-33553100E290}"/>
                </a:ext>
              </a:extLst>
            </p:cNvPr>
            <p:cNvSpPr/>
            <p:nvPr/>
          </p:nvSpPr>
          <p:spPr>
            <a:xfrm rot="16200000">
              <a:off x="3464827" y="3293524"/>
              <a:ext cx="70487" cy="1154238"/>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sz="1400"/>
            </a:p>
          </p:txBody>
        </p:sp>
      </p:grpSp>
      <p:grpSp>
        <p:nvGrpSpPr>
          <p:cNvPr id="39" name="グループ化 38">
            <a:extLst>
              <a:ext uri="{FF2B5EF4-FFF2-40B4-BE49-F238E27FC236}">
                <a16:creationId xmlns:a16="http://schemas.microsoft.com/office/drawing/2014/main" id="{38D7A82E-D083-2D59-3E15-B729834F9982}"/>
              </a:ext>
            </a:extLst>
          </p:cNvPr>
          <p:cNvGrpSpPr/>
          <p:nvPr/>
        </p:nvGrpSpPr>
        <p:grpSpPr>
          <a:xfrm>
            <a:off x="4680668" y="3493521"/>
            <a:ext cx="4238752" cy="2412467"/>
            <a:chOff x="1207008" y="1711810"/>
            <a:chExt cx="6578472" cy="3744109"/>
          </a:xfrm>
        </p:grpSpPr>
        <p:sp>
          <p:nvSpPr>
            <p:cNvPr id="40" name="正方形/長方形 39">
              <a:extLst>
                <a:ext uri="{FF2B5EF4-FFF2-40B4-BE49-F238E27FC236}">
                  <a16:creationId xmlns:a16="http://schemas.microsoft.com/office/drawing/2014/main" id="{EB9E4736-868C-18D5-7ABB-588D01A5B9F5}"/>
                </a:ext>
              </a:extLst>
            </p:cNvPr>
            <p:cNvSpPr/>
            <p:nvPr/>
          </p:nvSpPr>
          <p:spPr>
            <a:xfrm>
              <a:off x="6102668" y="3162784"/>
              <a:ext cx="1626488" cy="1041986"/>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1" name="正方形/長方形 40">
              <a:extLst>
                <a:ext uri="{FF2B5EF4-FFF2-40B4-BE49-F238E27FC236}">
                  <a16:creationId xmlns:a16="http://schemas.microsoft.com/office/drawing/2014/main" id="{ED4E9CE0-298A-DD4D-6FA3-F8A5CD0CD137}"/>
                </a:ext>
              </a:extLst>
            </p:cNvPr>
            <p:cNvSpPr/>
            <p:nvPr/>
          </p:nvSpPr>
          <p:spPr>
            <a:xfrm>
              <a:off x="1207008" y="4658574"/>
              <a:ext cx="6486144" cy="797345"/>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2" name="正方形/長方形 41">
              <a:extLst>
                <a:ext uri="{FF2B5EF4-FFF2-40B4-BE49-F238E27FC236}">
                  <a16:creationId xmlns:a16="http://schemas.microsoft.com/office/drawing/2014/main" id="{8C9EDB46-09F4-3445-C790-36280BADBBF9}"/>
                </a:ext>
              </a:extLst>
            </p:cNvPr>
            <p:cNvSpPr/>
            <p:nvPr/>
          </p:nvSpPr>
          <p:spPr>
            <a:xfrm>
              <a:off x="1207008" y="2307048"/>
              <a:ext cx="6486142" cy="595237"/>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b="0" dirty="0"/>
                <a:t>Skin</a:t>
              </a:r>
              <a:r>
                <a:rPr lang="ja-JP" altLang="en-US" sz="1400" b="0" dirty="0"/>
                <a:t> </a:t>
              </a:r>
              <a:r>
                <a:rPr kumimoji="1" lang="en-US" altLang="ja-JP" sz="1400" b="0" dirty="0"/>
                <a:t>tissues</a:t>
              </a:r>
              <a:endParaRPr kumimoji="1" lang="ja-JP" altLang="en-US" sz="1400" b="0" dirty="0"/>
            </a:p>
          </p:txBody>
        </p:sp>
        <p:sp>
          <p:nvSpPr>
            <p:cNvPr id="43" name="正方形/長方形 42">
              <a:extLst>
                <a:ext uri="{FF2B5EF4-FFF2-40B4-BE49-F238E27FC236}">
                  <a16:creationId xmlns:a16="http://schemas.microsoft.com/office/drawing/2014/main" id="{AA3D0E50-BEFB-E202-D282-6B0ED836A7FB}"/>
                </a:ext>
              </a:extLst>
            </p:cNvPr>
            <p:cNvSpPr/>
            <p:nvPr/>
          </p:nvSpPr>
          <p:spPr>
            <a:xfrm>
              <a:off x="1207008" y="3162784"/>
              <a:ext cx="4687824" cy="1041986"/>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4" name="テキスト ボックス 43">
              <a:extLst>
                <a:ext uri="{FF2B5EF4-FFF2-40B4-BE49-F238E27FC236}">
                  <a16:creationId xmlns:a16="http://schemas.microsoft.com/office/drawing/2014/main" id="{D72EE550-E7FC-24FD-990B-3659A8E64F92}"/>
                </a:ext>
              </a:extLst>
            </p:cNvPr>
            <p:cNvSpPr txBox="1"/>
            <p:nvPr/>
          </p:nvSpPr>
          <p:spPr>
            <a:xfrm>
              <a:off x="5467550" y="2372690"/>
              <a:ext cx="1732721" cy="477665"/>
            </a:xfrm>
            <a:prstGeom prst="rect">
              <a:avLst/>
            </a:prstGeom>
            <a:noFill/>
          </p:spPr>
          <p:txBody>
            <a:bodyPr wrap="square">
              <a:spAutoFit/>
            </a:bodyPr>
            <a:lstStyle/>
            <a:p>
              <a:r>
                <a:rPr lang="en-US" altLang="ja-JP" sz="1400" dirty="0"/>
                <a:t>&lt;10mm</a:t>
              </a:r>
              <a:endParaRPr lang="ja-JP" altLang="en-US" sz="1400" dirty="0"/>
            </a:p>
          </p:txBody>
        </p:sp>
        <p:sp>
          <p:nvSpPr>
            <p:cNvPr id="45" name="正方形/長方形 44">
              <a:extLst>
                <a:ext uri="{FF2B5EF4-FFF2-40B4-BE49-F238E27FC236}">
                  <a16:creationId xmlns:a16="http://schemas.microsoft.com/office/drawing/2014/main" id="{DF75E7CD-04F9-E583-A80F-EA79C083D01A}"/>
                </a:ext>
              </a:extLst>
            </p:cNvPr>
            <p:cNvSpPr/>
            <p:nvPr/>
          </p:nvSpPr>
          <p:spPr>
            <a:xfrm>
              <a:off x="6262845" y="4300697"/>
              <a:ext cx="1430304" cy="923453"/>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6" name="楕円 45">
              <a:extLst>
                <a:ext uri="{FF2B5EF4-FFF2-40B4-BE49-F238E27FC236}">
                  <a16:creationId xmlns:a16="http://schemas.microsoft.com/office/drawing/2014/main" id="{E6776EC1-15ED-2A73-4E27-B5749C2DA76C}"/>
                </a:ext>
              </a:extLst>
            </p:cNvPr>
            <p:cNvSpPr/>
            <p:nvPr/>
          </p:nvSpPr>
          <p:spPr>
            <a:xfrm>
              <a:off x="1681559" y="1711810"/>
              <a:ext cx="2294492" cy="595237"/>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Receiver</a:t>
              </a:r>
              <a:endParaRPr kumimoji="1" lang="ja-JP" altLang="en-US" sz="1400" dirty="0"/>
            </a:p>
          </p:txBody>
        </p:sp>
        <p:sp>
          <p:nvSpPr>
            <p:cNvPr id="47" name="楕円 46">
              <a:extLst>
                <a:ext uri="{FF2B5EF4-FFF2-40B4-BE49-F238E27FC236}">
                  <a16:creationId xmlns:a16="http://schemas.microsoft.com/office/drawing/2014/main" id="{35AC02DC-C096-53EC-3FAC-83CE9D157906}"/>
                </a:ext>
              </a:extLst>
            </p:cNvPr>
            <p:cNvSpPr/>
            <p:nvPr/>
          </p:nvSpPr>
          <p:spPr>
            <a:xfrm>
              <a:off x="5102002" y="2821576"/>
              <a:ext cx="2463815" cy="42205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Tx antenna</a:t>
              </a:r>
              <a:endParaRPr kumimoji="1" lang="ja-JP" altLang="en-US" sz="1400" dirty="0"/>
            </a:p>
          </p:txBody>
        </p:sp>
        <p:sp>
          <p:nvSpPr>
            <p:cNvPr id="48" name="正方形/長方形 47">
              <a:extLst>
                <a:ext uri="{FF2B5EF4-FFF2-40B4-BE49-F238E27FC236}">
                  <a16:creationId xmlns:a16="http://schemas.microsoft.com/office/drawing/2014/main" id="{3B700A55-1C79-2586-6C7C-15277895BB2F}"/>
                </a:ext>
              </a:extLst>
            </p:cNvPr>
            <p:cNvSpPr/>
            <p:nvPr/>
          </p:nvSpPr>
          <p:spPr>
            <a:xfrm>
              <a:off x="1207008" y="4300697"/>
              <a:ext cx="1762462" cy="923453"/>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9" name="楕円 48">
              <a:extLst>
                <a:ext uri="{FF2B5EF4-FFF2-40B4-BE49-F238E27FC236}">
                  <a16:creationId xmlns:a16="http://schemas.microsoft.com/office/drawing/2014/main" id="{D98D8B08-7542-0617-A294-ADB3E887A27F}"/>
                </a:ext>
              </a:extLst>
            </p:cNvPr>
            <p:cNvSpPr/>
            <p:nvPr/>
          </p:nvSpPr>
          <p:spPr>
            <a:xfrm>
              <a:off x="1414844" y="4191957"/>
              <a:ext cx="2294492" cy="42591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electrodes</a:t>
              </a:r>
              <a:endParaRPr kumimoji="1" lang="ja-JP" altLang="en-US" sz="1400" dirty="0"/>
            </a:p>
          </p:txBody>
        </p:sp>
        <p:sp>
          <p:nvSpPr>
            <p:cNvPr id="50" name="テキスト ボックス 49">
              <a:extLst>
                <a:ext uri="{FF2B5EF4-FFF2-40B4-BE49-F238E27FC236}">
                  <a16:creationId xmlns:a16="http://schemas.microsoft.com/office/drawing/2014/main" id="{C4FEC334-27EF-DEEF-B0D5-10DB8CF3B853}"/>
                </a:ext>
              </a:extLst>
            </p:cNvPr>
            <p:cNvSpPr txBox="1"/>
            <p:nvPr/>
          </p:nvSpPr>
          <p:spPr>
            <a:xfrm>
              <a:off x="2082738" y="4851749"/>
              <a:ext cx="4572000" cy="477665"/>
            </a:xfrm>
            <a:prstGeom prst="rect">
              <a:avLst/>
            </a:prstGeom>
            <a:noFill/>
          </p:spPr>
          <p:txBody>
            <a:bodyPr wrap="square">
              <a:spAutoFit/>
            </a:bodyPr>
            <a:lstStyle/>
            <a:p>
              <a:pPr algn="ctr"/>
              <a:r>
                <a:rPr lang="en-US" altLang="ja-JP" sz="1400" b="0" dirty="0">
                  <a:latin typeface="+mn-lt"/>
                  <a:ea typeface="+mn-ea"/>
                </a:rPr>
                <a:t>Brain</a:t>
              </a:r>
              <a:endParaRPr lang="ja-JP" altLang="en-US" sz="1400" b="0" dirty="0">
                <a:latin typeface="+mn-lt"/>
                <a:ea typeface="+mn-ea"/>
              </a:endParaRPr>
            </a:p>
          </p:txBody>
        </p:sp>
        <p:sp>
          <p:nvSpPr>
            <p:cNvPr id="51" name="フリーフォーム: 図形 50">
              <a:extLst>
                <a:ext uri="{FF2B5EF4-FFF2-40B4-BE49-F238E27FC236}">
                  <a16:creationId xmlns:a16="http://schemas.microsoft.com/office/drawing/2014/main" id="{82F93769-8510-6F18-FD63-351A50810D10}"/>
                </a:ext>
              </a:extLst>
            </p:cNvPr>
            <p:cNvSpPr/>
            <p:nvPr/>
          </p:nvSpPr>
          <p:spPr>
            <a:xfrm>
              <a:off x="5974648" y="3224715"/>
              <a:ext cx="89354" cy="1154238"/>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sz="1400"/>
            </a:p>
          </p:txBody>
        </p:sp>
        <p:sp>
          <p:nvSpPr>
            <p:cNvPr id="52" name="テキスト ボックス 51">
              <a:extLst>
                <a:ext uri="{FF2B5EF4-FFF2-40B4-BE49-F238E27FC236}">
                  <a16:creationId xmlns:a16="http://schemas.microsoft.com/office/drawing/2014/main" id="{13355473-FAE5-7284-433D-77C874BF2E70}"/>
                </a:ext>
              </a:extLst>
            </p:cNvPr>
            <p:cNvSpPr txBox="1"/>
            <p:nvPr/>
          </p:nvSpPr>
          <p:spPr>
            <a:xfrm>
              <a:off x="3218243" y="3356088"/>
              <a:ext cx="1890648" cy="477665"/>
            </a:xfrm>
            <a:prstGeom prst="rect">
              <a:avLst/>
            </a:prstGeom>
            <a:noFill/>
          </p:spPr>
          <p:txBody>
            <a:bodyPr wrap="square">
              <a:spAutoFit/>
            </a:bodyPr>
            <a:lstStyle/>
            <a:p>
              <a:pPr algn="ctr"/>
              <a:r>
                <a:rPr lang="en-US" altLang="ja-JP" sz="1400" b="0" dirty="0">
                  <a:latin typeface="+mn-lt"/>
                  <a:ea typeface="+mn-ea"/>
                </a:rPr>
                <a:t>Skull bone</a:t>
              </a:r>
              <a:endParaRPr lang="ja-JP" altLang="en-US" sz="1400" b="0" dirty="0">
                <a:latin typeface="+mn-lt"/>
                <a:ea typeface="+mn-ea"/>
              </a:endParaRPr>
            </a:p>
          </p:txBody>
        </p:sp>
        <p:sp>
          <p:nvSpPr>
            <p:cNvPr id="53" name="テキスト ボックス 52">
              <a:extLst>
                <a:ext uri="{FF2B5EF4-FFF2-40B4-BE49-F238E27FC236}">
                  <a16:creationId xmlns:a16="http://schemas.microsoft.com/office/drawing/2014/main" id="{953E35C3-77C5-2102-4EDE-D1E7E92A63FD}"/>
                </a:ext>
              </a:extLst>
            </p:cNvPr>
            <p:cNvSpPr txBox="1"/>
            <p:nvPr/>
          </p:nvSpPr>
          <p:spPr>
            <a:xfrm>
              <a:off x="5894832" y="3356088"/>
              <a:ext cx="1890648" cy="477665"/>
            </a:xfrm>
            <a:prstGeom prst="rect">
              <a:avLst/>
            </a:prstGeom>
            <a:noFill/>
          </p:spPr>
          <p:txBody>
            <a:bodyPr wrap="square">
              <a:spAutoFit/>
            </a:bodyPr>
            <a:lstStyle/>
            <a:p>
              <a:pPr algn="ctr"/>
              <a:r>
                <a:rPr lang="en-US" altLang="ja-JP" sz="1400" b="0" dirty="0">
                  <a:latin typeface="+mn-lt"/>
                  <a:ea typeface="+mn-ea"/>
                </a:rPr>
                <a:t>Skull bone</a:t>
              </a:r>
              <a:endParaRPr lang="ja-JP" altLang="en-US" sz="1400" b="0" dirty="0">
                <a:latin typeface="+mn-lt"/>
                <a:ea typeface="+mn-ea"/>
              </a:endParaRPr>
            </a:p>
          </p:txBody>
        </p:sp>
        <p:sp>
          <p:nvSpPr>
            <p:cNvPr id="54" name="楕円 53">
              <a:extLst>
                <a:ext uri="{FF2B5EF4-FFF2-40B4-BE49-F238E27FC236}">
                  <a16:creationId xmlns:a16="http://schemas.microsoft.com/office/drawing/2014/main" id="{1F4E7887-3D69-88FA-415F-3EC896154B95}"/>
                </a:ext>
              </a:extLst>
            </p:cNvPr>
            <p:cNvSpPr/>
            <p:nvPr/>
          </p:nvSpPr>
          <p:spPr>
            <a:xfrm>
              <a:off x="4390255" y="4191957"/>
              <a:ext cx="2419641" cy="42591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transmitter</a:t>
              </a:r>
              <a:endParaRPr kumimoji="1" lang="ja-JP" altLang="en-US" sz="1400" dirty="0"/>
            </a:p>
          </p:txBody>
        </p:sp>
        <p:sp>
          <p:nvSpPr>
            <p:cNvPr id="55" name="フリーフォーム: 図形 54">
              <a:extLst>
                <a:ext uri="{FF2B5EF4-FFF2-40B4-BE49-F238E27FC236}">
                  <a16:creationId xmlns:a16="http://schemas.microsoft.com/office/drawing/2014/main" id="{095415BC-327D-C863-318C-4DF590DDC209}"/>
                </a:ext>
              </a:extLst>
            </p:cNvPr>
            <p:cNvSpPr/>
            <p:nvPr/>
          </p:nvSpPr>
          <p:spPr>
            <a:xfrm rot="5400000">
              <a:off x="3989209" y="4025566"/>
              <a:ext cx="89354" cy="744758"/>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sz="1400"/>
            </a:p>
          </p:txBody>
        </p:sp>
      </p:grpSp>
    </p:spTree>
    <p:extLst>
      <p:ext uri="{BB962C8B-B14F-4D97-AF65-F5344CB8AC3E}">
        <p14:creationId xmlns:p14="http://schemas.microsoft.com/office/powerpoint/2010/main" val="3485739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for BMI and BCI</a:t>
            </a:r>
            <a:br>
              <a:rPr lang="en-US" altLang="ja-JP" dirty="0"/>
            </a:br>
            <a:r>
              <a:rPr lang="en-US" altLang="ja-JP" dirty="0"/>
              <a:t>S4.1 ― on-body(head) to on-body</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extLst>
              <p:ext uri="{D42A27DB-BD31-4B8C-83A1-F6EECF244321}">
                <p14:modId xmlns:p14="http://schemas.microsoft.com/office/powerpoint/2010/main" val="2743503263"/>
              </p:ext>
            </p:extLst>
          </p:nvPr>
        </p:nvGraphicFramePr>
        <p:xfrm>
          <a:off x="4790440" y="1660038"/>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chemeClr val="tx1"/>
                          </a:solidFill>
                        </a:rPr>
                        <a:t>Implant(head) to on-body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1" strike="noStrike" dirty="0">
                          <a:solidFill>
                            <a:srgbClr val="0000FF"/>
                          </a:solidFill>
                        </a:rPr>
                        <a:t>Body surface to body surface for BCI</a:t>
                      </a:r>
                      <a:endParaRPr kumimoji="1" lang="ja-JP" altLang="en-US" sz="1100" b="1" strike="noStrike" dirty="0">
                        <a:solidFill>
                          <a:srgbClr val="0000FF"/>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tx1"/>
                          </a:solidFill>
                        </a:rPr>
                        <a:t>Body Surface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grpSp>
        <p:nvGrpSpPr>
          <p:cNvPr id="24" name="グループ化 23">
            <a:extLst>
              <a:ext uri="{FF2B5EF4-FFF2-40B4-BE49-F238E27FC236}">
                <a16:creationId xmlns:a16="http://schemas.microsoft.com/office/drawing/2014/main" id="{D35DDA9F-146D-A819-442E-88BDDAAF26DE}"/>
              </a:ext>
            </a:extLst>
          </p:cNvPr>
          <p:cNvGrpSpPr/>
          <p:nvPr/>
        </p:nvGrpSpPr>
        <p:grpSpPr>
          <a:xfrm>
            <a:off x="685800" y="1819178"/>
            <a:ext cx="3814983" cy="4495648"/>
            <a:chOff x="521937" y="2090628"/>
            <a:chExt cx="3494104" cy="4117518"/>
          </a:xfrm>
        </p:grpSpPr>
        <p:sp>
          <p:nvSpPr>
            <p:cNvPr id="3" name="楕円 2">
              <a:extLst>
                <a:ext uri="{FF2B5EF4-FFF2-40B4-BE49-F238E27FC236}">
                  <a16:creationId xmlns:a16="http://schemas.microsoft.com/office/drawing/2014/main" id="{83AC8C4D-B6AD-5825-880A-F0036D4C0CC1}"/>
                </a:ext>
              </a:extLst>
            </p:cNvPr>
            <p:cNvSpPr/>
            <p:nvPr/>
          </p:nvSpPr>
          <p:spPr>
            <a:xfrm>
              <a:off x="1600603" y="2497131"/>
              <a:ext cx="695704" cy="717001"/>
            </a:xfrm>
            <a:prstGeom prst="ellipse">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5" name="四角形: 角を丸くする 4">
              <a:extLst>
                <a:ext uri="{FF2B5EF4-FFF2-40B4-BE49-F238E27FC236}">
                  <a16:creationId xmlns:a16="http://schemas.microsoft.com/office/drawing/2014/main" id="{581BF6A2-21E1-B2E3-AB59-2F880162AA36}"/>
                </a:ext>
              </a:extLst>
            </p:cNvPr>
            <p:cNvSpPr/>
            <p:nvPr/>
          </p:nvSpPr>
          <p:spPr>
            <a:xfrm>
              <a:off x="1536711" y="3214132"/>
              <a:ext cx="879097"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2" name="四角形: 角を丸くする 11">
              <a:extLst>
                <a:ext uri="{FF2B5EF4-FFF2-40B4-BE49-F238E27FC236}">
                  <a16:creationId xmlns:a16="http://schemas.microsoft.com/office/drawing/2014/main" id="{3BDACFF8-A773-E0FD-88A4-5D6BEFA28F09}"/>
                </a:ext>
              </a:extLst>
            </p:cNvPr>
            <p:cNvSpPr/>
            <p:nvPr/>
          </p:nvSpPr>
          <p:spPr>
            <a:xfrm>
              <a:off x="1529612" y="4690138"/>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3" name="四角形: 角を丸くする 12">
              <a:extLst>
                <a:ext uri="{FF2B5EF4-FFF2-40B4-BE49-F238E27FC236}">
                  <a16:creationId xmlns:a16="http://schemas.microsoft.com/office/drawing/2014/main" id="{C1800F89-B857-F516-3381-B5CCB27D6D97}"/>
                </a:ext>
              </a:extLst>
            </p:cNvPr>
            <p:cNvSpPr/>
            <p:nvPr/>
          </p:nvSpPr>
          <p:spPr>
            <a:xfrm>
              <a:off x="2004065" y="4690137"/>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5" name="四角形: 角を丸くする 14">
              <a:extLst>
                <a:ext uri="{FF2B5EF4-FFF2-40B4-BE49-F238E27FC236}">
                  <a16:creationId xmlns:a16="http://schemas.microsoft.com/office/drawing/2014/main" id="{2D9D33C9-9F2E-A27A-63F6-DBA970D2358B}"/>
                </a:ext>
              </a:extLst>
            </p:cNvPr>
            <p:cNvSpPr/>
            <p:nvPr/>
          </p:nvSpPr>
          <p:spPr>
            <a:xfrm rot="1329632">
              <a:off x="1213516" y="3236906"/>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6" name="四角形: 角を丸くする 15">
              <a:extLst>
                <a:ext uri="{FF2B5EF4-FFF2-40B4-BE49-F238E27FC236}">
                  <a16:creationId xmlns:a16="http://schemas.microsoft.com/office/drawing/2014/main" id="{D2CEB265-9FAA-BFF0-8E43-985BDD57AB0E}"/>
                </a:ext>
              </a:extLst>
            </p:cNvPr>
            <p:cNvSpPr/>
            <p:nvPr/>
          </p:nvSpPr>
          <p:spPr>
            <a:xfrm rot="19800000">
              <a:off x="2556643" y="3214132"/>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7" name="フリーフォーム: 図形 16">
              <a:extLst>
                <a:ext uri="{FF2B5EF4-FFF2-40B4-BE49-F238E27FC236}">
                  <a16:creationId xmlns:a16="http://schemas.microsoft.com/office/drawing/2014/main" id="{AF15BD70-C86A-AFE2-BAA3-9CADC1565161}"/>
                </a:ext>
              </a:extLst>
            </p:cNvPr>
            <p:cNvSpPr/>
            <p:nvPr/>
          </p:nvSpPr>
          <p:spPr>
            <a:xfrm>
              <a:off x="1649705" y="2557305"/>
              <a:ext cx="551174" cy="279396"/>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8" name="楕円 17">
              <a:extLst>
                <a:ext uri="{FF2B5EF4-FFF2-40B4-BE49-F238E27FC236}">
                  <a16:creationId xmlns:a16="http://schemas.microsoft.com/office/drawing/2014/main" id="{1DC5875A-C9A2-9542-8E5D-DF2FC9F7D737}"/>
                </a:ext>
              </a:extLst>
            </p:cNvPr>
            <p:cNvSpPr/>
            <p:nvPr/>
          </p:nvSpPr>
          <p:spPr>
            <a:xfrm>
              <a:off x="1809121" y="2421051"/>
              <a:ext cx="278667" cy="760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9" name="楕円 18">
              <a:extLst>
                <a:ext uri="{FF2B5EF4-FFF2-40B4-BE49-F238E27FC236}">
                  <a16:creationId xmlns:a16="http://schemas.microsoft.com/office/drawing/2014/main" id="{24100B40-44D3-E2C9-F0F0-B74EE8167B45}"/>
                </a:ext>
              </a:extLst>
            </p:cNvPr>
            <p:cNvSpPr/>
            <p:nvPr/>
          </p:nvSpPr>
          <p:spPr>
            <a:xfrm rot="18187829">
              <a:off x="1036427" y="3604544"/>
              <a:ext cx="410156" cy="210797"/>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0" name="テキスト ボックス 19">
              <a:extLst>
                <a:ext uri="{FF2B5EF4-FFF2-40B4-BE49-F238E27FC236}">
                  <a16:creationId xmlns:a16="http://schemas.microsoft.com/office/drawing/2014/main" id="{CD317E51-817F-750C-B845-0D78773379BB}"/>
                </a:ext>
              </a:extLst>
            </p:cNvPr>
            <p:cNvSpPr txBox="1"/>
            <p:nvPr/>
          </p:nvSpPr>
          <p:spPr>
            <a:xfrm>
              <a:off x="521937" y="3109850"/>
              <a:ext cx="1242329" cy="461665"/>
            </a:xfrm>
            <a:prstGeom prst="rect">
              <a:avLst/>
            </a:prstGeom>
            <a:noFill/>
          </p:spPr>
          <p:txBody>
            <a:bodyPr wrap="square">
              <a:spAutoFit/>
            </a:bodyPr>
            <a:lstStyle/>
            <a:p>
              <a:pPr algn="ctr"/>
              <a:r>
                <a:rPr kumimoji="1" lang="en-US" altLang="ja-JP" sz="1200" dirty="0"/>
                <a:t>Receiver</a:t>
              </a:r>
            </a:p>
            <a:p>
              <a:pPr algn="ctr"/>
              <a:r>
                <a:rPr kumimoji="1" lang="en-US" altLang="ja-JP" sz="1200" dirty="0"/>
                <a:t>Device</a:t>
              </a:r>
              <a:endParaRPr kumimoji="1" lang="ja-JP" altLang="en-US" sz="1200" dirty="0"/>
            </a:p>
          </p:txBody>
        </p:sp>
        <p:cxnSp>
          <p:nvCxnSpPr>
            <p:cNvPr id="21" name="直線コネクタ 20">
              <a:extLst>
                <a:ext uri="{FF2B5EF4-FFF2-40B4-BE49-F238E27FC236}">
                  <a16:creationId xmlns:a16="http://schemas.microsoft.com/office/drawing/2014/main" id="{C3C0AB02-2D4D-6B71-8E37-659467AF6ADE}"/>
                </a:ext>
              </a:extLst>
            </p:cNvPr>
            <p:cNvCxnSpPr>
              <a:cxnSpLocks/>
            </p:cNvCxnSpPr>
            <p:nvPr/>
          </p:nvCxnSpPr>
          <p:spPr>
            <a:xfrm flipV="1">
              <a:off x="2258236" y="2250073"/>
              <a:ext cx="370965" cy="148389"/>
            </a:xfrm>
            <a:prstGeom prst="line">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2" name="正方形/長方形 21">
              <a:extLst>
                <a:ext uri="{FF2B5EF4-FFF2-40B4-BE49-F238E27FC236}">
                  <a16:creationId xmlns:a16="http://schemas.microsoft.com/office/drawing/2014/main" id="{FEDA94EF-AABE-8695-7877-B5F3F928CEE2}"/>
                </a:ext>
              </a:extLst>
            </p:cNvPr>
            <p:cNvSpPr/>
            <p:nvPr/>
          </p:nvSpPr>
          <p:spPr>
            <a:xfrm>
              <a:off x="1703104" y="2349605"/>
              <a:ext cx="546310" cy="267830"/>
            </a:xfrm>
            <a:prstGeom prst="rect">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3" name="テキスト ボックス 22">
              <a:extLst>
                <a:ext uri="{FF2B5EF4-FFF2-40B4-BE49-F238E27FC236}">
                  <a16:creationId xmlns:a16="http://schemas.microsoft.com/office/drawing/2014/main" id="{DA472686-69BF-F20C-C58C-5EB46D8FC729}"/>
                </a:ext>
              </a:extLst>
            </p:cNvPr>
            <p:cNvSpPr txBox="1"/>
            <p:nvPr/>
          </p:nvSpPr>
          <p:spPr>
            <a:xfrm>
              <a:off x="2497422" y="2090628"/>
              <a:ext cx="1518619" cy="461665"/>
            </a:xfrm>
            <a:prstGeom prst="rect">
              <a:avLst/>
            </a:prstGeom>
            <a:noFill/>
          </p:spPr>
          <p:txBody>
            <a:bodyPr wrap="square">
              <a:spAutoFit/>
            </a:bodyPr>
            <a:lstStyle/>
            <a:p>
              <a:pPr algn="ctr"/>
              <a:r>
                <a:rPr kumimoji="1" lang="en-US" altLang="ja-JP" sz="1200" dirty="0"/>
                <a:t>On-body (head) transmitter device</a:t>
              </a:r>
              <a:endParaRPr kumimoji="1" lang="ja-JP" altLang="en-US" sz="1200" dirty="0"/>
            </a:p>
          </p:txBody>
        </p:sp>
      </p:grpSp>
    </p:spTree>
    <p:extLst>
      <p:ext uri="{BB962C8B-B14F-4D97-AF65-F5344CB8AC3E}">
        <p14:creationId xmlns:p14="http://schemas.microsoft.com/office/powerpoint/2010/main" val="3932465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for BMI and BCI</a:t>
            </a:r>
            <a:br>
              <a:rPr lang="en-US" altLang="ja-JP" dirty="0"/>
            </a:br>
            <a:r>
              <a:rPr lang="en-US" altLang="ja-JP" dirty="0"/>
              <a:t>S6.1 ― on-body(head) to external</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extLst>
              <p:ext uri="{D42A27DB-BD31-4B8C-83A1-F6EECF244321}">
                <p14:modId xmlns:p14="http://schemas.microsoft.com/office/powerpoint/2010/main" val="1503846575"/>
              </p:ext>
            </p:extLst>
          </p:nvPr>
        </p:nvGraphicFramePr>
        <p:xfrm>
          <a:off x="4915080" y="1906006"/>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chemeClr val="tx1"/>
                          </a:solidFill>
                        </a:rPr>
                        <a:t>Implant(head) to on-body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bg2"/>
                          </a:solidFill>
                        </a:rPr>
                        <a:t>Body surface to body surface for BCI</a:t>
                      </a:r>
                      <a:endParaRPr kumimoji="1" lang="ja-JP" altLang="en-US" sz="1100" b="0" strike="noStrike" dirty="0">
                        <a:solidFill>
                          <a:schemeClr val="bg2"/>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1" strike="noStrike" dirty="0">
                          <a:solidFill>
                            <a:srgbClr val="0000FF"/>
                          </a:solidFill>
                        </a:rPr>
                        <a:t>Body Surface to External for BCI</a:t>
                      </a:r>
                      <a:endParaRPr kumimoji="1" lang="ja-JP" altLang="en-US" sz="1100" b="1" strike="noStrike" dirty="0">
                        <a:solidFill>
                          <a:srgbClr val="0000FF"/>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grpSp>
        <p:nvGrpSpPr>
          <p:cNvPr id="36" name="グループ化 35">
            <a:extLst>
              <a:ext uri="{FF2B5EF4-FFF2-40B4-BE49-F238E27FC236}">
                <a16:creationId xmlns:a16="http://schemas.microsoft.com/office/drawing/2014/main" id="{3278B7A0-D8C4-21E9-7516-232C9847F9E7}"/>
              </a:ext>
            </a:extLst>
          </p:cNvPr>
          <p:cNvGrpSpPr/>
          <p:nvPr/>
        </p:nvGrpSpPr>
        <p:grpSpPr>
          <a:xfrm>
            <a:off x="-68400" y="1954533"/>
            <a:ext cx="4854556" cy="4422196"/>
            <a:chOff x="2040232" y="1857705"/>
            <a:chExt cx="4854556" cy="4422196"/>
          </a:xfrm>
        </p:grpSpPr>
        <p:sp>
          <p:nvSpPr>
            <p:cNvPr id="8" name="楕円 7">
              <a:extLst>
                <a:ext uri="{FF2B5EF4-FFF2-40B4-BE49-F238E27FC236}">
                  <a16:creationId xmlns:a16="http://schemas.microsoft.com/office/drawing/2014/main" id="{31D4079C-9292-35A1-B116-5482CB2F2A6B}"/>
                </a:ext>
              </a:extLst>
            </p:cNvPr>
            <p:cNvSpPr/>
            <p:nvPr/>
          </p:nvSpPr>
          <p:spPr>
            <a:xfrm>
              <a:off x="5000513" y="2568886"/>
              <a:ext cx="695704" cy="717001"/>
            </a:xfrm>
            <a:prstGeom prst="ellipse">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1" name="四角形: 角を丸くする 10">
              <a:extLst>
                <a:ext uri="{FF2B5EF4-FFF2-40B4-BE49-F238E27FC236}">
                  <a16:creationId xmlns:a16="http://schemas.microsoft.com/office/drawing/2014/main" id="{A2EC4C70-D377-E08E-9017-D97D99147D43}"/>
                </a:ext>
              </a:extLst>
            </p:cNvPr>
            <p:cNvSpPr/>
            <p:nvPr/>
          </p:nvSpPr>
          <p:spPr>
            <a:xfrm>
              <a:off x="4936621" y="3285887"/>
              <a:ext cx="879097"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4" name="四角形: 角を丸くする 13">
              <a:extLst>
                <a:ext uri="{FF2B5EF4-FFF2-40B4-BE49-F238E27FC236}">
                  <a16:creationId xmlns:a16="http://schemas.microsoft.com/office/drawing/2014/main" id="{5A44DF3E-F693-708A-AE36-540B8A3C2FDA}"/>
                </a:ext>
              </a:extLst>
            </p:cNvPr>
            <p:cNvSpPr/>
            <p:nvPr/>
          </p:nvSpPr>
          <p:spPr>
            <a:xfrm>
              <a:off x="4929522" y="4761893"/>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5" name="四角形: 角を丸くする 24">
              <a:extLst>
                <a:ext uri="{FF2B5EF4-FFF2-40B4-BE49-F238E27FC236}">
                  <a16:creationId xmlns:a16="http://schemas.microsoft.com/office/drawing/2014/main" id="{368CCE7B-50A5-AFC7-08C9-9FB35A7F1017}"/>
                </a:ext>
              </a:extLst>
            </p:cNvPr>
            <p:cNvSpPr/>
            <p:nvPr/>
          </p:nvSpPr>
          <p:spPr>
            <a:xfrm>
              <a:off x="5403975" y="4761892"/>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6" name="四角形: 角を丸くする 25">
              <a:extLst>
                <a:ext uri="{FF2B5EF4-FFF2-40B4-BE49-F238E27FC236}">
                  <a16:creationId xmlns:a16="http://schemas.microsoft.com/office/drawing/2014/main" id="{34F9315F-CC75-B03C-9DA8-B10F0BC0C665}"/>
                </a:ext>
              </a:extLst>
            </p:cNvPr>
            <p:cNvSpPr/>
            <p:nvPr/>
          </p:nvSpPr>
          <p:spPr>
            <a:xfrm rot="1329632">
              <a:off x="4613426" y="3308661"/>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7" name="四角形: 角を丸くする 26">
              <a:extLst>
                <a:ext uri="{FF2B5EF4-FFF2-40B4-BE49-F238E27FC236}">
                  <a16:creationId xmlns:a16="http://schemas.microsoft.com/office/drawing/2014/main" id="{78CB61C7-21BC-661A-979E-9527A2F801A0}"/>
                </a:ext>
              </a:extLst>
            </p:cNvPr>
            <p:cNvSpPr/>
            <p:nvPr/>
          </p:nvSpPr>
          <p:spPr>
            <a:xfrm rot="19800000">
              <a:off x="5956553" y="3285887"/>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8" name="フリーフォーム: 図形 27">
              <a:extLst>
                <a:ext uri="{FF2B5EF4-FFF2-40B4-BE49-F238E27FC236}">
                  <a16:creationId xmlns:a16="http://schemas.microsoft.com/office/drawing/2014/main" id="{EA0A5606-B371-6EDD-7C32-B78C39269475}"/>
                </a:ext>
              </a:extLst>
            </p:cNvPr>
            <p:cNvSpPr/>
            <p:nvPr/>
          </p:nvSpPr>
          <p:spPr>
            <a:xfrm>
              <a:off x="5049615" y="2629060"/>
              <a:ext cx="551174" cy="279396"/>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9" name="楕円 28">
              <a:extLst>
                <a:ext uri="{FF2B5EF4-FFF2-40B4-BE49-F238E27FC236}">
                  <a16:creationId xmlns:a16="http://schemas.microsoft.com/office/drawing/2014/main" id="{436B94D7-BC30-CB61-0937-C081C1795FFA}"/>
                </a:ext>
              </a:extLst>
            </p:cNvPr>
            <p:cNvSpPr/>
            <p:nvPr/>
          </p:nvSpPr>
          <p:spPr>
            <a:xfrm>
              <a:off x="5209031" y="2492806"/>
              <a:ext cx="278667" cy="760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30" name="楕円 29">
              <a:extLst>
                <a:ext uri="{FF2B5EF4-FFF2-40B4-BE49-F238E27FC236}">
                  <a16:creationId xmlns:a16="http://schemas.microsoft.com/office/drawing/2014/main" id="{AAD3F2BE-6CC0-A713-278F-121E6088067B}"/>
                </a:ext>
              </a:extLst>
            </p:cNvPr>
            <p:cNvSpPr/>
            <p:nvPr/>
          </p:nvSpPr>
          <p:spPr>
            <a:xfrm>
              <a:off x="2922708" y="3346953"/>
              <a:ext cx="286540" cy="27204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31" name="テキスト ボックス 30">
              <a:extLst>
                <a:ext uri="{FF2B5EF4-FFF2-40B4-BE49-F238E27FC236}">
                  <a16:creationId xmlns:a16="http://schemas.microsoft.com/office/drawing/2014/main" id="{45C096DC-0435-EC3B-83A8-B29C22E92E84}"/>
                </a:ext>
              </a:extLst>
            </p:cNvPr>
            <p:cNvSpPr txBox="1"/>
            <p:nvPr/>
          </p:nvSpPr>
          <p:spPr>
            <a:xfrm>
              <a:off x="2040232" y="3278474"/>
              <a:ext cx="962888" cy="461665"/>
            </a:xfrm>
            <a:prstGeom prst="rect">
              <a:avLst/>
            </a:prstGeom>
            <a:noFill/>
          </p:spPr>
          <p:txBody>
            <a:bodyPr wrap="square">
              <a:spAutoFit/>
            </a:bodyPr>
            <a:lstStyle/>
            <a:p>
              <a:pPr algn="ctr"/>
              <a:r>
                <a:rPr kumimoji="1" lang="en-US" altLang="ja-JP" sz="1200" dirty="0"/>
                <a:t>Receiver</a:t>
              </a:r>
            </a:p>
            <a:p>
              <a:pPr algn="ctr"/>
              <a:r>
                <a:rPr kumimoji="1" lang="en-US" altLang="ja-JP" sz="1200" dirty="0"/>
                <a:t>Device</a:t>
              </a:r>
              <a:endParaRPr kumimoji="1" lang="ja-JP" altLang="en-US" sz="1200" dirty="0"/>
            </a:p>
          </p:txBody>
        </p:sp>
        <p:cxnSp>
          <p:nvCxnSpPr>
            <p:cNvPr id="32" name="直線コネクタ 31">
              <a:extLst>
                <a:ext uri="{FF2B5EF4-FFF2-40B4-BE49-F238E27FC236}">
                  <a16:creationId xmlns:a16="http://schemas.microsoft.com/office/drawing/2014/main" id="{9ED314EC-A953-4A49-7FBC-4AB29B5F1CAB}"/>
                </a:ext>
              </a:extLst>
            </p:cNvPr>
            <p:cNvCxnSpPr>
              <a:cxnSpLocks/>
            </p:cNvCxnSpPr>
            <p:nvPr/>
          </p:nvCxnSpPr>
          <p:spPr>
            <a:xfrm flipV="1">
              <a:off x="5658146" y="2321828"/>
              <a:ext cx="370965" cy="148389"/>
            </a:xfrm>
            <a:prstGeom prst="line">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3" name="正方形/長方形 32">
              <a:extLst>
                <a:ext uri="{FF2B5EF4-FFF2-40B4-BE49-F238E27FC236}">
                  <a16:creationId xmlns:a16="http://schemas.microsoft.com/office/drawing/2014/main" id="{FA64B9AC-EA00-ECB1-6E7B-EFD02128C553}"/>
                </a:ext>
              </a:extLst>
            </p:cNvPr>
            <p:cNvSpPr/>
            <p:nvPr/>
          </p:nvSpPr>
          <p:spPr>
            <a:xfrm>
              <a:off x="5103014" y="2421360"/>
              <a:ext cx="546310" cy="267830"/>
            </a:xfrm>
            <a:prstGeom prst="rect">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34" name="テキスト ボックス 33">
              <a:extLst>
                <a:ext uri="{FF2B5EF4-FFF2-40B4-BE49-F238E27FC236}">
                  <a16:creationId xmlns:a16="http://schemas.microsoft.com/office/drawing/2014/main" id="{CA8043D3-29E8-993D-73FA-46BEADE4AA53}"/>
                </a:ext>
              </a:extLst>
            </p:cNvPr>
            <p:cNvSpPr txBox="1"/>
            <p:nvPr/>
          </p:nvSpPr>
          <p:spPr>
            <a:xfrm>
              <a:off x="5376169" y="1857705"/>
              <a:ext cx="1518619" cy="461665"/>
            </a:xfrm>
            <a:prstGeom prst="rect">
              <a:avLst/>
            </a:prstGeom>
            <a:noFill/>
          </p:spPr>
          <p:txBody>
            <a:bodyPr wrap="square">
              <a:spAutoFit/>
            </a:bodyPr>
            <a:lstStyle/>
            <a:p>
              <a:pPr algn="ctr"/>
              <a:r>
                <a:rPr kumimoji="1" lang="en-US" altLang="ja-JP" sz="1200" dirty="0"/>
                <a:t>On-body (head) transmitter device</a:t>
              </a:r>
              <a:endParaRPr kumimoji="1" lang="ja-JP" altLang="en-US" sz="1200" dirty="0"/>
            </a:p>
          </p:txBody>
        </p:sp>
        <p:cxnSp>
          <p:nvCxnSpPr>
            <p:cNvPr id="35" name="直線矢印コネクタ 34">
              <a:extLst>
                <a:ext uri="{FF2B5EF4-FFF2-40B4-BE49-F238E27FC236}">
                  <a16:creationId xmlns:a16="http://schemas.microsoft.com/office/drawing/2014/main" id="{EDAB2C40-D168-3083-EB73-B40E0A2B7125}"/>
                </a:ext>
              </a:extLst>
            </p:cNvPr>
            <p:cNvCxnSpPr>
              <a:cxnSpLocks/>
              <a:stCxn id="29" idx="2"/>
              <a:endCxn id="30" idx="7"/>
            </p:cNvCxnSpPr>
            <p:nvPr/>
          </p:nvCxnSpPr>
          <p:spPr>
            <a:xfrm flipH="1">
              <a:off x="3167285" y="2530846"/>
              <a:ext cx="2041746" cy="855948"/>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452560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CCC9DB3-F3CD-2E14-E5AA-9AC01442DE66}"/>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FA2BB765-EF52-47C7-96BB-68C49421F61F}"/>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BF0021C6-E82F-ACB7-69B3-CC2E6966830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16</a:t>
            </a:fld>
            <a:endParaRPr dirty="0"/>
          </a:p>
        </p:txBody>
      </p:sp>
      <p:sp>
        <p:nvSpPr>
          <p:cNvPr id="5" name="タイトル 4">
            <a:extLst>
              <a:ext uri="{FF2B5EF4-FFF2-40B4-BE49-F238E27FC236}">
                <a16:creationId xmlns:a16="http://schemas.microsoft.com/office/drawing/2014/main" id="{A3552F37-DE65-E7C9-8622-F494BF510BF9}"/>
              </a:ext>
            </a:extLst>
          </p:cNvPr>
          <p:cNvSpPr>
            <a:spLocks noGrp="1"/>
          </p:cNvSpPr>
          <p:nvPr>
            <p:ph type="title"/>
          </p:nvPr>
        </p:nvSpPr>
        <p:spPr/>
        <p:txBody>
          <a:bodyPr/>
          <a:lstStyle/>
          <a:p>
            <a:r>
              <a:rPr kumimoji="1" lang="en-US" altLang="ja-JP" dirty="0"/>
              <a:t>Future generation</a:t>
            </a:r>
            <a:endParaRPr kumimoji="1" lang="ja-JP" altLang="en-US" dirty="0"/>
          </a:p>
        </p:txBody>
      </p:sp>
      <p:grpSp>
        <p:nvGrpSpPr>
          <p:cNvPr id="6" name="グループ化 5">
            <a:extLst>
              <a:ext uri="{FF2B5EF4-FFF2-40B4-BE49-F238E27FC236}">
                <a16:creationId xmlns:a16="http://schemas.microsoft.com/office/drawing/2014/main" id="{53A6AAD9-1C20-0C04-F528-BD14B8A6A9DF}"/>
              </a:ext>
            </a:extLst>
          </p:cNvPr>
          <p:cNvGrpSpPr/>
          <p:nvPr/>
        </p:nvGrpSpPr>
        <p:grpSpPr>
          <a:xfrm>
            <a:off x="162962" y="2316682"/>
            <a:ext cx="8365402" cy="2707987"/>
            <a:chOff x="342899" y="1890627"/>
            <a:chExt cx="3562351" cy="1684251"/>
          </a:xfrm>
        </p:grpSpPr>
        <p:sp>
          <p:nvSpPr>
            <p:cNvPr id="7" name="正方形/長方形 6">
              <a:extLst>
                <a:ext uri="{FF2B5EF4-FFF2-40B4-BE49-F238E27FC236}">
                  <a16:creationId xmlns:a16="http://schemas.microsoft.com/office/drawing/2014/main" id="{B899B8CB-63D3-C171-3F42-D532F0CCACEF}"/>
                </a:ext>
              </a:extLst>
            </p:cNvPr>
            <p:cNvSpPr/>
            <p:nvPr/>
          </p:nvSpPr>
          <p:spPr>
            <a:xfrm>
              <a:off x="342899" y="3121801"/>
              <a:ext cx="3562351" cy="45307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8" name="正方形/長方形 7">
              <a:extLst>
                <a:ext uri="{FF2B5EF4-FFF2-40B4-BE49-F238E27FC236}">
                  <a16:creationId xmlns:a16="http://schemas.microsoft.com/office/drawing/2014/main" id="{9814020E-6D09-57F2-0FB4-8662D40C7752}"/>
                </a:ext>
              </a:extLst>
            </p:cNvPr>
            <p:cNvSpPr/>
            <p:nvPr/>
          </p:nvSpPr>
          <p:spPr>
            <a:xfrm>
              <a:off x="342899" y="1890627"/>
              <a:ext cx="3562350"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9" name="正方形/長方形 8">
              <a:extLst>
                <a:ext uri="{FF2B5EF4-FFF2-40B4-BE49-F238E27FC236}">
                  <a16:creationId xmlns:a16="http://schemas.microsoft.com/office/drawing/2014/main" id="{B050A8FB-7936-5CFB-E2D0-CE5C63D1738C}"/>
                </a:ext>
              </a:extLst>
            </p:cNvPr>
            <p:cNvSpPr/>
            <p:nvPr/>
          </p:nvSpPr>
          <p:spPr>
            <a:xfrm>
              <a:off x="342899" y="2238262"/>
              <a:ext cx="3562349"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Skull bone</a:t>
              </a:r>
              <a:endParaRPr kumimoji="1" lang="ja-JP" altLang="en-US" b="0" dirty="0"/>
            </a:p>
          </p:txBody>
        </p:sp>
      </p:grpSp>
      <p:sp>
        <p:nvSpPr>
          <p:cNvPr id="11" name="楕円 10">
            <a:extLst>
              <a:ext uri="{FF2B5EF4-FFF2-40B4-BE49-F238E27FC236}">
                <a16:creationId xmlns:a16="http://schemas.microsoft.com/office/drawing/2014/main" id="{06BFD577-C248-9FE3-5304-4CC89E7141DA}"/>
              </a:ext>
            </a:extLst>
          </p:cNvPr>
          <p:cNvSpPr/>
          <p:nvPr/>
        </p:nvSpPr>
        <p:spPr>
          <a:xfrm>
            <a:off x="2583895" y="3657995"/>
            <a:ext cx="2294492" cy="469555"/>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Transmitter</a:t>
            </a:r>
            <a:endParaRPr kumimoji="1" lang="ja-JP" altLang="en-US" dirty="0"/>
          </a:p>
        </p:txBody>
      </p:sp>
      <p:sp>
        <p:nvSpPr>
          <p:cNvPr id="12" name="楕円 11">
            <a:extLst>
              <a:ext uri="{FF2B5EF4-FFF2-40B4-BE49-F238E27FC236}">
                <a16:creationId xmlns:a16="http://schemas.microsoft.com/office/drawing/2014/main" id="{27C6996A-ED20-B3CF-8D6C-CD5B5AE28102}"/>
              </a:ext>
            </a:extLst>
          </p:cNvPr>
          <p:cNvSpPr/>
          <p:nvPr/>
        </p:nvSpPr>
        <p:spPr>
          <a:xfrm>
            <a:off x="2183086" y="3993340"/>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13" name="テキスト ボックス 12">
            <a:extLst>
              <a:ext uri="{FF2B5EF4-FFF2-40B4-BE49-F238E27FC236}">
                <a16:creationId xmlns:a16="http://schemas.microsoft.com/office/drawing/2014/main" id="{6F5499E8-C848-9C3B-78AF-DBA7AE80296E}"/>
              </a:ext>
            </a:extLst>
          </p:cNvPr>
          <p:cNvSpPr txBox="1"/>
          <p:nvPr/>
        </p:nvSpPr>
        <p:spPr>
          <a:xfrm>
            <a:off x="4610100" y="2379396"/>
            <a:ext cx="1732721" cy="593823"/>
          </a:xfrm>
          <a:prstGeom prst="rect">
            <a:avLst/>
          </a:prstGeom>
          <a:noFill/>
        </p:spPr>
        <p:txBody>
          <a:bodyPr wrap="square">
            <a:spAutoFit/>
          </a:bodyPr>
          <a:lstStyle/>
          <a:p>
            <a:r>
              <a:rPr lang="en-US" altLang="ja-JP" dirty="0"/>
              <a:t>&lt;10mm</a:t>
            </a:r>
            <a:endParaRPr lang="ja-JP" altLang="en-US" dirty="0"/>
          </a:p>
        </p:txBody>
      </p:sp>
      <p:sp>
        <p:nvSpPr>
          <p:cNvPr id="16" name="正方形/長方形 15">
            <a:extLst>
              <a:ext uri="{FF2B5EF4-FFF2-40B4-BE49-F238E27FC236}">
                <a16:creationId xmlns:a16="http://schemas.microsoft.com/office/drawing/2014/main" id="{B106CEDB-9E2E-0D89-F403-BA20F8FF91D5}"/>
              </a:ext>
            </a:extLst>
          </p:cNvPr>
          <p:cNvSpPr/>
          <p:nvPr/>
        </p:nvSpPr>
        <p:spPr>
          <a:xfrm>
            <a:off x="162959" y="3773157"/>
            <a:ext cx="2020127"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18" name="正方形/長方形 17">
            <a:extLst>
              <a:ext uri="{FF2B5EF4-FFF2-40B4-BE49-F238E27FC236}">
                <a16:creationId xmlns:a16="http://schemas.microsoft.com/office/drawing/2014/main" id="{F9FA3A8B-6FF4-B1C8-A916-6B155BF82769}"/>
              </a:ext>
            </a:extLst>
          </p:cNvPr>
          <p:cNvSpPr/>
          <p:nvPr/>
        </p:nvSpPr>
        <p:spPr>
          <a:xfrm>
            <a:off x="5476460" y="3773157"/>
            <a:ext cx="3051901"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19" name="楕円 18">
            <a:extLst>
              <a:ext uri="{FF2B5EF4-FFF2-40B4-BE49-F238E27FC236}">
                <a16:creationId xmlns:a16="http://schemas.microsoft.com/office/drawing/2014/main" id="{7BD68112-D693-4AFE-15E9-2374A6D8AEAA}"/>
              </a:ext>
            </a:extLst>
          </p:cNvPr>
          <p:cNvSpPr/>
          <p:nvPr/>
        </p:nvSpPr>
        <p:spPr>
          <a:xfrm>
            <a:off x="3424754" y="1802231"/>
            <a:ext cx="2294492" cy="469555"/>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Receiver</a:t>
            </a:r>
            <a:endParaRPr kumimoji="1" lang="ja-JP" altLang="en-US" dirty="0"/>
          </a:p>
        </p:txBody>
      </p:sp>
      <p:sp>
        <p:nvSpPr>
          <p:cNvPr id="14" name="テキスト ボックス 13">
            <a:extLst>
              <a:ext uri="{FF2B5EF4-FFF2-40B4-BE49-F238E27FC236}">
                <a16:creationId xmlns:a16="http://schemas.microsoft.com/office/drawing/2014/main" id="{CACD240F-F0BD-8BE9-4DC2-806C1B3F40DB}"/>
              </a:ext>
            </a:extLst>
          </p:cNvPr>
          <p:cNvSpPr txBox="1"/>
          <p:nvPr/>
        </p:nvSpPr>
        <p:spPr>
          <a:xfrm rot="19721063">
            <a:off x="1735156" y="3136307"/>
            <a:ext cx="5431291" cy="923330"/>
          </a:xfrm>
          <a:prstGeom prst="rect">
            <a:avLst/>
          </a:prstGeom>
          <a:solidFill>
            <a:srgbClr val="DDDDDD">
              <a:alpha val="56863"/>
            </a:srgbClr>
          </a:solidFill>
        </p:spPr>
        <p:txBody>
          <a:bodyPr wrap="square">
            <a:spAutoFit/>
          </a:bodyPr>
          <a:lstStyle/>
          <a:p>
            <a:pPr algn="ctr"/>
            <a:r>
              <a:rPr kumimoji="1" lang="en-US" altLang="ja-JP" sz="5400" dirty="0">
                <a:solidFill>
                  <a:srgbClr val="FF0000"/>
                </a:solidFill>
              </a:rPr>
              <a:t>Future</a:t>
            </a:r>
            <a:endParaRPr kumimoji="1" lang="ja-JP" altLang="en-US" sz="5400" dirty="0">
              <a:solidFill>
                <a:srgbClr val="FF0000"/>
              </a:solidFill>
            </a:endParaRPr>
          </a:p>
        </p:txBody>
      </p:sp>
    </p:spTree>
    <p:extLst>
      <p:ext uri="{BB962C8B-B14F-4D97-AF65-F5344CB8AC3E}">
        <p14:creationId xmlns:p14="http://schemas.microsoft.com/office/powerpoint/2010/main" val="228977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17</a:t>
            </a:fld>
            <a:endParaRPr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4" name="テキスト ボックス 33">
            <a:extLst>
              <a:ext uri="{FF2B5EF4-FFF2-40B4-BE49-F238E27FC236}">
                <a16:creationId xmlns:a16="http://schemas.microsoft.com/office/drawing/2014/main" id="{7C9FCF8D-C03B-4144-B869-2B007082DFE0}"/>
              </a:ext>
            </a:extLst>
          </p:cNvPr>
          <p:cNvSpPr txBox="1"/>
          <p:nvPr/>
        </p:nvSpPr>
        <p:spPr>
          <a:xfrm>
            <a:off x="-272283" y="4889004"/>
            <a:ext cx="2831093" cy="369332"/>
          </a:xfrm>
          <a:prstGeom prst="rect">
            <a:avLst/>
          </a:prstGeom>
          <a:noFill/>
        </p:spPr>
        <p:txBody>
          <a:bodyPr wrap="square">
            <a:spAutoFit/>
          </a:bodyPr>
          <a:lstStyle/>
          <a:p>
            <a:pPr algn="ctr"/>
            <a:r>
              <a:rPr kumimoji="1" lang="en-US" altLang="ja-JP" b="0" strike="noStrike" dirty="0"/>
              <a:t>Gastrointestinal tract</a:t>
            </a:r>
            <a:endParaRPr kumimoji="1" lang="ja-JP" altLang="en-US" b="0" strike="noStrike" dirty="0"/>
          </a:p>
        </p:txBody>
      </p:sp>
      <p:sp>
        <p:nvSpPr>
          <p:cNvPr id="12" name="タイトル 11">
            <a:extLst>
              <a:ext uri="{FF2B5EF4-FFF2-40B4-BE49-F238E27FC236}">
                <a16:creationId xmlns:a16="http://schemas.microsoft.com/office/drawing/2014/main" id="{28C785BE-4C26-CD46-3D45-7061589FBFF7}"/>
              </a:ext>
            </a:extLst>
          </p:cNvPr>
          <p:cNvSpPr>
            <a:spLocks noGrp="1"/>
          </p:cNvSpPr>
          <p:nvPr>
            <p:ph type="title"/>
          </p:nvPr>
        </p:nvSpPr>
        <p:spPr>
          <a:xfrm>
            <a:off x="135050" y="623342"/>
            <a:ext cx="8664918" cy="1024390"/>
          </a:xfrm>
        </p:spPr>
        <p:txBody>
          <a:bodyPr/>
          <a:lstStyle/>
          <a:p>
            <a:r>
              <a:rPr kumimoji="0" lang="en-US" altLang="ja-JP" kern="0" dirty="0"/>
              <a:t>Channel models and scenarios for capsule endoscopy S.2.1</a:t>
            </a:r>
            <a:endParaRPr lang="ja-JP" altLang="en-US" dirty="0"/>
          </a:p>
        </p:txBody>
      </p:sp>
      <p:grpSp>
        <p:nvGrpSpPr>
          <p:cNvPr id="39" name="グループ化 38">
            <a:extLst>
              <a:ext uri="{FF2B5EF4-FFF2-40B4-BE49-F238E27FC236}">
                <a16:creationId xmlns:a16="http://schemas.microsoft.com/office/drawing/2014/main" id="{045021DA-FBC1-0A75-28B8-85F50B672DEE}"/>
              </a:ext>
            </a:extLst>
          </p:cNvPr>
          <p:cNvGrpSpPr/>
          <p:nvPr/>
        </p:nvGrpSpPr>
        <p:grpSpPr>
          <a:xfrm>
            <a:off x="145181" y="3456127"/>
            <a:ext cx="8929837" cy="1532223"/>
            <a:chOff x="1118354" y="3502915"/>
            <a:chExt cx="7210686" cy="1237243"/>
          </a:xfrm>
        </p:grpSpPr>
        <p:sp>
          <p:nvSpPr>
            <p:cNvPr id="13" name="フリーフォーム: 図形 12">
              <a:extLst>
                <a:ext uri="{FF2B5EF4-FFF2-40B4-BE49-F238E27FC236}">
                  <a16:creationId xmlns:a16="http://schemas.microsoft.com/office/drawing/2014/main" id="{9FA2BCBD-4A21-FDC7-0452-413AC555BA09}"/>
                </a:ext>
              </a:extLst>
            </p:cNvPr>
            <p:cNvSpPr/>
            <p:nvPr/>
          </p:nvSpPr>
          <p:spPr>
            <a:xfrm>
              <a:off x="1118354" y="3502915"/>
              <a:ext cx="7210686" cy="1237243"/>
            </a:xfrm>
            <a:custGeom>
              <a:avLst/>
              <a:gdLst>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43824 w 7045448"/>
                <a:gd name="connsiteY13" fmla="*/ 153908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29668 w 7045448"/>
                <a:gd name="connsiteY11" fmla="*/ 10937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0272 h 1096977"/>
                <a:gd name="connsiteX1" fmla="*/ 83333 w 7045448"/>
                <a:gd name="connsiteY1" fmla="*/ 182577 h 1096977"/>
                <a:gd name="connsiteX2" fmla="*/ 110494 w 7045448"/>
                <a:gd name="connsiteY2" fmla="*/ 164470 h 1096977"/>
                <a:gd name="connsiteX3" fmla="*/ 191975 w 7045448"/>
                <a:gd name="connsiteY3" fmla="*/ 92043 h 1096977"/>
                <a:gd name="connsiteX4" fmla="*/ 300616 w 7045448"/>
                <a:gd name="connsiteY4" fmla="*/ 46775 h 1096977"/>
                <a:gd name="connsiteX5" fmla="*/ 354937 w 7045448"/>
                <a:gd name="connsiteY5" fmla="*/ 28668 h 1096977"/>
                <a:gd name="connsiteX6" fmla="*/ 382098 w 7045448"/>
                <a:gd name="connsiteY6" fmla="*/ 19615 h 1096977"/>
                <a:gd name="connsiteX7" fmla="*/ 418311 w 7045448"/>
                <a:gd name="connsiteY7" fmla="*/ 10561 h 1096977"/>
                <a:gd name="connsiteX8" fmla="*/ 445472 w 7045448"/>
                <a:gd name="connsiteY8" fmla="*/ 1508 h 1096977"/>
                <a:gd name="connsiteX9" fmla="*/ 501844 w 7045448"/>
                <a:gd name="connsiteY9" fmla="*/ 44787 h 1096977"/>
                <a:gd name="connsiteX10" fmla="*/ 680862 w 7045448"/>
                <a:gd name="connsiteY10" fmla="*/ 10561 h 1096977"/>
                <a:gd name="connsiteX11" fmla="*/ 729668 w 7045448"/>
                <a:gd name="connsiteY11" fmla="*/ 101829 h 1096977"/>
                <a:gd name="connsiteX12" fmla="*/ 807610 w 7045448"/>
                <a:gd name="connsiteY12" fmla="*/ 110150 h 1096977"/>
                <a:gd name="connsiteX13" fmla="*/ 820485 w 7045448"/>
                <a:gd name="connsiteY13" fmla="*/ 364066 h 1096977"/>
                <a:gd name="connsiteX14" fmla="*/ 943412 w 7045448"/>
                <a:gd name="connsiteY14" fmla="*/ 282165 h 1096977"/>
                <a:gd name="connsiteX15" fmla="*/ 970573 w 7045448"/>
                <a:gd name="connsiteY15" fmla="*/ 354593 h 1096977"/>
                <a:gd name="connsiteX16" fmla="*/ 1015840 w 7045448"/>
                <a:gd name="connsiteY16" fmla="*/ 399860 h 1096977"/>
                <a:gd name="connsiteX17" fmla="*/ 1124482 w 7045448"/>
                <a:gd name="connsiteY17" fmla="*/ 463235 h 1096977"/>
                <a:gd name="connsiteX18" fmla="*/ 1224070 w 7045448"/>
                <a:gd name="connsiteY18" fmla="*/ 499449 h 1096977"/>
                <a:gd name="connsiteX19" fmla="*/ 1586208 w 7045448"/>
                <a:gd name="connsiteY19" fmla="*/ 481342 h 1096977"/>
                <a:gd name="connsiteX20" fmla="*/ 2075096 w 7045448"/>
                <a:gd name="connsiteY20" fmla="*/ 472288 h 1096977"/>
                <a:gd name="connsiteX21" fmla="*/ 2455341 w 7045448"/>
                <a:gd name="connsiteY21" fmla="*/ 463235 h 1096977"/>
                <a:gd name="connsiteX22" fmla="*/ 2573036 w 7045448"/>
                <a:gd name="connsiteY22" fmla="*/ 454181 h 1096977"/>
                <a:gd name="connsiteX23" fmla="*/ 2672624 w 7045448"/>
                <a:gd name="connsiteY23" fmla="*/ 445128 h 1096977"/>
                <a:gd name="connsiteX24" fmla="*/ 2908014 w 7045448"/>
                <a:gd name="connsiteY24" fmla="*/ 436074 h 1096977"/>
                <a:gd name="connsiteX25" fmla="*/ 3116244 w 7045448"/>
                <a:gd name="connsiteY25" fmla="*/ 427021 h 1096977"/>
                <a:gd name="connsiteX26" fmla="*/ 3424062 w 7045448"/>
                <a:gd name="connsiteY26" fmla="*/ 417967 h 1096977"/>
                <a:gd name="connsiteX27" fmla="*/ 3722826 w 7045448"/>
                <a:gd name="connsiteY27" fmla="*/ 399860 h 1096977"/>
                <a:gd name="connsiteX28" fmla="*/ 4157393 w 7045448"/>
                <a:gd name="connsiteY28" fmla="*/ 417967 h 1096977"/>
                <a:gd name="connsiteX29" fmla="*/ 4193606 w 7045448"/>
                <a:gd name="connsiteY29" fmla="*/ 427021 h 1096977"/>
                <a:gd name="connsiteX30" fmla="*/ 4374676 w 7045448"/>
                <a:gd name="connsiteY30" fmla="*/ 454181 h 1096977"/>
                <a:gd name="connsiteX31" fmla="*/ 4709654 w 7045448"/>
                <a:gd name="connsiteY31" fmla="*/ 472288 h 1096977"/>
                <a:gd name="connsiteX32" fmla="*/ 4890723 w 7045448"/>
                <a:gd name="connsiteY32" fmla="*/ 499449 h 1096977"/>
                <a:gd name="connsiteX33" fmla="*/ 5370557 w 7045448"/>
                <a:gd name="connsiteY33" fmla="*/ 508502 h 1096977"/>
                <a:gd name="connsiteX34" fmla="*/ 5741749 w 7045448"/>
                <a:gd name="connsiteY34" fmla="*/ 517555 h 1096977"/>
                <a:gd name="connsiteX35" fmla="*/ 5959032 w 7045448"/>
                <a:gd name="connsiteY35" fmla="*/ 526609 h 1096977"/>
                <a:gd name="connsiteX36" fmla="*/ 6456973 w 7045448"/>
                <a:gd name="connsiteY36" fmla="*/ 535662 h 1096977"/>
                <a:gd name="connsiteX37" fmla="*/ 6574668 w 7045448"/>
                <a:gd name="connsiteY37" fmla="*/ 526609 h 1096977"/>
                <a:gd name="connsiteX38" fmla="*/ 6683309 w 7045448"/>
                <a:gd name="connsiteY38" fmla="*/ 499449 h 1096977"/>
                <a:gd name="connsiteX39" fmla="*/ 6710470 w 7045448"/>
                <a:gd name="connsiteY39" fmla="*/ 472288 h 1096977"/>
                <a:gd name="connsiteX40" fmla="*/ 6719523 w 7045448"/>
                <a:gd name="connsiteY40" fmla="*/ 445128 h 1096977"/>
                <a:gd name="connsiteX41" fmla="*/ 6755737 w 7045448"/>
                <a:gd name="connsiteY41" fmla="*/ 354593 h 1096977"/>
                <a:gd name="connsiteX42" fmla="*/ 6764791 w 7045448"/>
                <a:gd name="connsiteY42" fmla="*/ 300272 h 1096977"/>
                <a:gd name="connsiteX43" fmla="*/ 6782898 w 7045448"/>
                <a:gd name="connsiteY43" fmla="*/ 264058 h 1096977"/>
                <a:gd name="connsiteX44" fmla="*/ 6791951 w 7045448"/>
                <a:gd name="connsiteY44" fmla="*/ 236898 h 1096977"/>
                <a:gd name="connsiteX45" fmla="*/ 6801004 w 7045448"/>
                <a:gd name="connsiteY45" fmla="*/ 200684 h 1096977"/>
                <a:gd name="connsiteX46" fmla="*/ 6828165 w 7045448"/>
                <a:gd name="connsiteY46" fmla="*/ 173524 h 1096977"/>
                <a:gd name="connsiteX47" fmla="*/ 6900593 w 7045448"/>
                <a:gd name="connsiteY47" fmla="*/ 137310 h 1096977"/>
                <a:gd name="connsiteX48" fmla="*/ 6963967 w 7045448"/>
                <a:gd name="connsiteY48" fmla="*/ 164470 h 1096977"/>
                <a:gd name="connsiteX49" fmla="*/ 6991127 w 7045448"/>
                <a:gd name="connsiteY49" fmla="*/ 209738 h 1096977"/>
                <a:gd name="connsiteX50" fmla="*/ 7027341 w 7045448"/>
                <a:gd name="connsiteY50" fmla="*/ 291219 h 1096977"/>
                <a:gd name="connsiteX51" fmla="*/ 7036395 w 7045448"/>
                <a:gd name="connsiteY51" fmla="*/ 327433 h 1096977"/>
                <a:gd name="connsiteX52" fmla="*/ 7045448 w 7045448"/>
                <a:gd name="connsiteY52" fmla="*/ 354593 h 1096977"/>
                <a:gd name="connsiteX53" fmla="*/ 7036395 w 7045448"/>
                <a:gd name="connsiteY53" fmla="*/ 571876 h 1096977"/>
                <a:gd name="connsiteX54" fmla="*/ 7018288 w 7045448"/>
                <a:gd name="connsiteY54" fmla="*/ 599037 h 1096977"/>
                <a:gd name="connsiteX55" fmla="*/ 7009234 w 7045448"/>
                <a:gd name="connsiteY55" fmla="*/ 653357 h 1096977"/>
                <a:gd name="connsiteX56" fmla="*/ 6991127 w 7045448"/>
                <a:gd name="connsiteY56" fmla="*/ 689571 h 1096977"/>
                <a:gd name="connsiteX57" fmla="*/ 6945860 w 7045448"/>
                <a:gd name="connsiteY57" fmla="*/ 761999 h 1096977"/>
                <a:gd name="connsiteX58" fmla="*/ 6909646 w 7045448"/>
                <a:gd name="connsiteY58" fmla="*/ 834427 h 1096977"/>
                <a:gd name="connsiteX59" fmla="*/ 6873432 w 7045448"/>
                <a:gd name="connsiteY59" fmla="*/ 843480 h 1096977"/>
                <a:gd name="connsiteX60" fmla="*/ 6728577 w 7045448"/>
                <a:gd name="connsiteY60" fmla="*/ 825373 h 1096977"/>
                <a:gd name="connsiteX61" fmla="*/ 6592775 w 7045448"/>
                <a:gd name="connsiteY61" fmla="*/ 807266 h 1096977"/>
                <a:gd name="connsiteX62" fmla="*/ 6339278 w 7045448"/>
                <a:gd name="connsiteY62" fmla="*/ 816320 h 1096977"/>
                <a:gd name="connsiteX63" fmla="*/ 6203476 w 7045448"/>
                <a:gd name="connsiteY63" fmla="*/ 834427 h 1096977"/>
                <a:gd name="connsiteX64" fmla="*/ 6031460 w 7045448"/>
                <a:gd name="connsiteY64" fmla="*/ 843480 h 1096977"/>
                <a:gd name="connsiteX65" fmla="*/ 5859444 w 7045448"/>
                <a:gd name="connsiteY65" fmla="*/ 861587 h 1096977"/>
                <a:gd name="connsiteX66" fmla="*/ 5578787 w 7045448"/>
                <a:gd name="connsiteY66" fmla="*/ 870641 h 1096977"/>
                <a:gd name="connsiteX67" fmla="*/ 5415824 w 7045448"/>
                <a:gd name="connsiteY67" fmla="*/ 879694 h 1096977"/>
                <a:gd name="connsiteX68" fmla="*/ 5198541 w 7045448"/>
                <a:gd name="connsiteY68" fmla="*/ 888748 h 1096977"/>
                <a:gd name="connsiteX69" fmla="*/ 5071793 w 7045448"/>
                <a:gd name="connsiteY69" fmla="*/ 915908 h 1096977"/>
                <a:gd name="connsiteX70" fmla="*/ 4999365 w 7045448"/>
                <a:gd name="connsiteY70" fmla="*/ 924961 h 1096977"/>
                <a:gd name="connsiteX71" fmla="*/ 4945044 w 7045448"/>
                <a:gd name="connsiteY71" fmla="*/ 934015 h 1096977"/>
                <a:gd name="connsiteX72" fmla="*/ 4791135 w 7045448"/>
                <a:gd name="connsiteY72" fmla="*/ 952122 h 1096977"/>
                <a:gd name="connsiteX73" fmla="*/ 4628173 w 7045448"/>
                <a:gd name="connsiteY73" fmla="*/ 979282 h 1096977"/>
                <a:gd name="connsiteX74" fmla="*/ 3795254 w 7045448"/>
                <a:gd name="connsiteY74" fmla="*/ 997389 h 1096977"/>
                <a:gd name="connsiteX75" fmla="*/ 3614185 w 7045448"/>
                <a:gd name="connsiteY75" fmla="*/ 1006443 h 1096977"/>
                <a:gd name="connsiteX76" fmla="*/ 3505543 w 7045448"/>
                <a:gd name="connsiteY76" fmla="*/ 1015496 h 1096977"/>
                <a:gd name="connsiteX77" fmla="*/ 3424062 w 7045448"/>
                <a:gd name="connsiteY77" fmla="*/ 1024550 h 1096977"/>
                <a:gd name="connsiteX78" fmla="*/ 2781266 w 7045448"/>
                <a:gd name="connsiteY78" fmla="*/ 1051710 h 1096977"/>
                <a:gd name="connsiteX79" fmla="*/ 2654517 w 7045448"/>
                <a:gd name="connsiteY79" fmla="*/ 1060763 h 1096977"/>
                <a:gd name="connsiteX80" fmla="*/ 2391967 w 7045448"/>
                <a:gd name="connsiteY80" fmla="*/ 1069817 h 1096977"/>
                <a:gd name="connsiteX81" fmla="*/ 2219951 w 7045448"/>
                <a:gd name="connsiteY81" fmla="*/ 1087924 h 1096977"/>
                <a:gd name="connsiteX82" fmla="*/ 2075096 w 7045448"/>
                <a:gd name="connsiteY82" fmla="*/ 1096977 h 1096977"/>
                <a:gd name="connsiteX83" fmla="*/ 1740117 w 7045448"/>
                <a:gd name="connsiteY83" fmla="*/ 1087924 h 1096977"/>
                <a:gd name="connsiteX84" fmla="*/ 1676743 w 7045448"/>
                <a:gd name="connsiteY84" fmla="*/ 1069817 h 1096977"/>
                <a:gd name="connsiteX85" fmla="*/ 1450406 w 7045448"/>
                <a:gd name="connsiteY85" fmla="*/ 1042656 h 1096977"/>
                <a:gd name="connsiteX86" fmla="*/ 1260284 w 7045448"/>
                <a:gd name="connsiteY86" fmla="*/ 1033603 h 1096977"/>
                <a:gd name="connsiteX87" fmla="*/ 988680 w 7045448"/>
                <a:gd name="connsiteY87" fmla="*/ 1015496 h 1096977"/>
                <a:gd name="connsiteX88" fmla="*/ 626541 w 7045448"/>
                <a:gd name="connsiteY88" fmla="*/ 1006443 h 1096977"/>
                <a:gd name="connsiteX89" fmla="*/ 490739 w 7045448"/>
                <a:gd name="connsiteY89" fmla="*/ 997389 h 1096977"/>
                <a:gd name="connsiteX90" fmla="*/ 291563 w 7045448"/>
                <a:gd name="connsiteY90" fmla="*/ 970229 h 1096977"/>
                <a:gd name="connsiteX91" fmla="*/ 137654 w 7045448"/>
                <a:gd name="connsiteY91" fmla="*/ 934015 h 1096977"/>
                <a:gd name="connsiteX92" fmla="*/ 74280 w 7045448"/>
                <a:gd name="connsiteY92" fmla="*/ 843480 h 1096977"/>
                <a:gd name="connsiteX93" fmla="*/ 56173 w 7045448"/>
                <a:gd name="connsiteY93" fmla="*/ 816320 h 1096977"/>
                <a:gd name="connsiteX94" fmla="*/ 29012 w 7045448"/>
                <a:gd name="connsiteY94" fmla="*/ 752946 h 1096977"/>
                <a:gd name="connsiteX95" fmla="*/ 10905 w 7045448"/>
                <a:gd name="connsiteY95" fmla="*/ 716732 h 1096977"/>
                <a:gd name="connsiteX96" fmla="*/ 10905 w 7045448"/>
                <a:gd name="connsiteY96" fmla="*/ 408914 h 1096977"/>
                <a:gd name="connsiteX97" fmla="*/ 29012 w 7045448"/>
                <a:gd name="connsiteY97" fmla="*/ 345540 h 1096977"/>
                <a:gd name="connsiteX98" fmla="*/ 47119 w 7045448"/>
                <a:gd name="connsiteY98" fmla="*/ 318379 h 1096977"/>
                <a:gd name="connsiteX99" fmla="*/ 74280 w 7045448"/>
                <a:gd name="connsiteY99" fmla="*/ 300272 h 1096977"/>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418311 w 7045448"/>
                <a:gd name="connsiteY7" fmla="*/ 121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32270 w 7045448"/>
                <a:gd name="connsiteY99" fmla="*/ 274177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16778 w 7045448"/>
                <a:gd name="connsiteY98" fmla="*/ 311124 h 1087628"/>
                <a:gd name="connsiteX99" fmla="*/ 32270 w 7045448"/>
                <a:gd name="connsiteY99" fmla="*/ 274177 h 1087628"/>
                <a:gd name="connsiteX0" fmla="*/ 27919 w 7041097"/>
                <a:gd name="connsiteY0" fmla="*/ 274177 h 1087628"/>
                <a:gd name="connsiteX1" fmla="*/ 29969 w 7041097"/>
                <a:gd name="connsiteY1" fmla="*/ 204627 h 1087628"/>
                <a:gd name="connsiteX2" fmla="*/ 50130 w 7041097"/>
                <a:gd name="connsiteY2" fmla="*/ 150935 h 1087628"/>
                <a:gd name="connsiteX3" fmla="*/ 110606 w 7041097"/>
                <a:gd name="connsiteY3" fmla="*/ 93161 h 1087628"/>
                <a:gd name="connsiteX4" fmla="*/ 235584 w 7041097"/>
                <a:gd name="connsiteY4" fmla="*/ 35332 h 1087628"/>
                <a:gd name="connsiteX5" fmla="*/ 350586 w 7041097"/>
                <a:gd name="connsiteY5" fmla="*/ 19319 h 1087628"/>
                <a:gd name="connsiteX6" fmla="*/ 361410 w 7041097"/>
                <a:gd name="connsiteY6" fmla="*/ 37478 h 1087628"/>
                <a:gd name="connsiteX7" fmla="*/ 383619 w 7041097"/>
                <a:gd name="connsiteY7" fmla="*/ 26332 h 1087628"/>
                <a:gd name="connsiteX8" fmla="*/ 427117 w 7041097"/>
                <a:gd name="connsiteY8" fmla="*/ 19372 h 1087628"/>
                <a:gd name="connsiteX9" fmla="*/ 497493 w 7041097"/>
                <a:gd name="connsiteY9" fmla="*/ 35438 h 1087628"/>
                <a:gd name="connsiteX10" fmla="*/ 676511 w 7041097"/>
                <a:gd name="connsiteY10" fmla="*/ 1212 h 1087628"/>
                <a:gd name="connsiteX11" fmla="*/ 725317 w 7041097"/>
                <a:gd name="connsiteY11" fmla="*/ 92480 h 1087628"/>
                <a:gd name="connsiteX12" fmla="*/ 803259 w 7041097"/>
                <a:gd name="connsiteY12" fmla="*/ 100801 h 1087628"/>
                <a:gd name="connsiteX13" fmla="*/ 816134 w 7041097"/>
                <a:gd name="connsiteY13" fmla="*/ 354717 h 1087628"/>
                <a:gd name="connsiteX14" fmla="*/ 939061 w 7041097"/>
                <a:gd name="connsiteY14" fmla="*/ 272816 h 1087628"/>
                <a:gd name="connsiteX15" fmla="*/ 966222 w 7041097"/>
                <a:gd name="connsiteY15" fmla="*/ 345244 h 1087628"/>
                <a:gd name="connsiteX16" fmla="*/ 1011489 w 7041097"/>
                <a:gd name="connsiteY16" fmla="*/ 390511 h 1087628"/>
                <a:gd name="connsiteX17" fmla="*/ 1120131 w 7041097"/>
                <a:gd name="connsiteY17" fmla="*/ 453886 h 1087628"/>
                <a:gd name="connsiteX18" fmla="*/ 1219719 w 7041097"/>
                <a:gd name="connsiteY18" fmla="*/ 490100 h 1087628"/>
                <a:gd name="connsiteX19" fmla="*/ 1581857 w 7041097"/>
                <a:gd name="connsiteY19" fmla="*/ 471993 h 1087628"/>
                <a:gd name="connsiteX20" fmla="*/ 2070745 w 7041097"/>
                <a:gd name="connsiteY20" fmla="*/ 462939 h 1087628"/>
                <a:gd name="connsiteX21" fmla="*/ 2450990 w 7041097"/>
                <a:gd name="connsiteY21" fmla="*/ 453886 h 1087628"/>
                <a:gd name="connsiteX22" fmla="*/ 2568685 w 7041097"/>
                <a:gd name="connsiteY22" fmla="*/ 444832 h 1087628"/>
                <a:gd name="connsiteX23" fmla="*/ 2668273 w 7041097"/>
                <a:gd name="connsiteY23" fmla="*/ 435779 h 1087628"/>
                <a:gd name="connsiteX24" fmla="*/ 2903663 w 7041097"/>
                <a:gd name="connsiteY24" fmla="*/ 426725 h 1087628"/>
                <a:gd name="connsiteX25" fmla="*/ 3111893 w 7041097"/>
                <a:gd name="connsiteY25" fmla="*/ 417672 h 1087628"/>
                <a:gd name="connsiteX26" fmla="*/ 3419711 w 7041097"/>
                <a:gd name="connsiteY26" fmla="*/ 408618 h 1087628"/>
                <a:gd name="connsiteX27" fmla="*/ 3718475 w 7041097"/>
                <a:gd name="connsiteY27" fmla="*/ 390511 h 1087628"/>
                <a:gd name="connsiteX28" fmla="*/ 4153042 w 7041097"/>
                <a:gd name="connsiteY28" fmla="*/ 408618 h 1087628"/>
                <a:gd name="connsiteX29" fmla="*/ 4189255 w 7041097"/>
                <a:gd name="connsiteY29" fmla="*/ 417672 h 1087628"/>
                <a:gd name="connsiteX30" fmla="*/ 4370325 w 7041097"/>
                <a:gd name="connsiteY30" fmla="*/ 444832 h 1087628"/>
                <a:gd name="connsiteX31" fmla="*/ 4705303 w 7041097"/>
                <a:gd name="connsiteY31" fmla="*/ 462939 h 1087628"/>
                <a:gd name="connsiteX32" fmla="*/ 4886372 w 7041097"/>
                <a:gd name="connsiteY32" fmla="*/ 490100 h 1087628"/>
                <a:gd name="connsiteX33" fmla="*/ 5366206 w 7041097"/>
                <a:gd name="connsiteY33" fmla="*/ 499153 h 1087628"/>
                <a:gd name="connsiteX34" fmla="*/ 5737398 w 7041097"/>
                <a:gd name="connsiteY34" fmla="*/ 508206 h 1087628"/>
                <a:gd name="connsiteX35" fmla="*/ 5954681 w 7041097"/>
                <a:gd name="connsiteY35" fmla="*/ 517260 h 1087628"/>
                <a:gd name="connsiteX36" fmla="*/ 6452622 w 7041097"/>
                <a:gd name="connsiteY36" fmla="*/ 526313 h 1087628"/>
                <a:gd name="connsiteX37" fmla="*/ 6570317 w 7041097"/>
                <a:gd name="connsiteY37" fmla="*/ 517260 h 1087628"/>
                <a:gd name="connsiteX38" fmla="*/ 6678958 w 7041097"/>
                <a:gd name="connsiteY38" fmla="*/ 490100 h 1087628"/>
                <a:gd name="connsiteX39" fmla="*/ 6706119 w 7041097"/>
                <a:gd name="connsiteY39" fmla="*/ 462939 h 1087628"/>
                <a:gd name="connsiteX40" fmla="*/ 6715172 w 7041097"/>
                <a:gd name="connsiteY40" fmla="*/ 435779 h 1087628"/>
                <a:gd name="connsiteX41" fmla="*/ 6751386 w 7041097"/>
                <a:gd name="connsiteY41" fmla="*/ 345244 h 1087628"/>
                <a:gd name="connsiteX42" fmla="*/ 6760440 w 7041097"/>
                <a:gd name="connsiteY42" fmla="*/ 290923 h 1087628"/>
                <a:gd name="connsiteX43" fmla="*/ 6778547 w 7041097"/>
                <a:gd name="connsiteY43" fmla="*/ 254709 h 1087628"/>
                <a:gd name="connsiteX44" fmla="*/ 6787600 w 7041097"/>
                <a:gd name="connsiteY44" fmla="*/ 227549 h 1087628"/>
                <a:gd name="connsiteX45" fmla="*/ 6796653 w 7041097"/>
                <a:gd name="connsiteY45" fmla="*/ 191335 h 1087628"/>
                <a:gd name="connsiteX46" fmla="*/ 6823814 w 7041097"/>
                <a:gd name="connsiteY46" fmla="*/ 164175 h 1087628"/>
                <a:gd name="connsiteX47" fmla="*/ 6896242 w 7041097"/>
                <a:gd name="connsiteY47" fmla="*/ 127961 h 1087628"/>
                <a:gd name="connsiteX48" fmla="*/ 6959616 w 7041097"/>
                <a:gd name="connsiteY48" fmla="*/ 155121 h 1087628"/>
                <a:gd name="connsiteX49" fmla="*/ 6986776 w 7041097"/>
                <a:gd name="connsiteY49" fmla="*/ 200389 h 1087628"/>
                <a:gd name="connsiteX50" fmla="*/ 7022990 w 7041097"/>
                <a:gd name="connsiteY50" fmla="*/ 281870 h 1087628"/>
                <a:gd name="connsiteX51" fmla="*/ 7032044 w 7041097"/>
                <a:gd name="connsiteY51" fmla="*/ 318084 h 1087628"/>
                <a:gd name="connsiteX52" fmla="*/ 7041097 w 7041097"/>
                <a:gd name="connsiteY52" fmla="*/ 345244 h 1087628"/>
                <a:gd name="connsiteX53" fmla="*/ 7032044 w 7041097"/>
                <a:gd name="connsiteY53" fmla="*/ 562527 h 1087628"/>
                <a:gd name="connsiteX54" fmla="*/ 7013937 w 7041097"/>
                <a:gd name="connsiteY54" fmla="*/ 589688 h 1087628"/>
                <a:gd name="connsiteX55" fmla="*/ 7004883 w 7041097"/>
                <a:gd name="connsiteY55" fmla="*/ 644008 h 1087628"/>
                <a:gd name="connsiteX56" fmla="*/ 6986776 w 7041097"/>
                <a:gd name="connsiteY56" fmla="*/ 680222 h 1087628"/>
                <a:gd name="connsiteX57" fmla="*/ 6941509 w 7041097"/>
                <a:gd name="connsiteY57" fmla="*/ 752650 h 1087628"/>
                <a:gd name="connsiteX58" fmla="*/ 6905295 w 7041097"/>
                <a:gd name="connsiteY58" fmla="*/ 825078 h 1087628"/>
                <a:gd name="connsiteX59" fmla="*/ 6869081 w 7041097"/>
                <a:gd name="connsiteY59" fmla="*/ 834131 h 1087628"/>
                <a:gd name="connsiteX60" fmla="*/ 6724226 w 7041097"/>
                <a:gd name="connsiteY60" fmla="*/ 816024 h 1087628"/>
                <a:gd name="connsiteX61" fmla="*/ 6588424 w 7041097"/>
                <a:gd name="connsiteY61" fmla="*/ 797917 h 1087628"/>
                <a:gd name="connsiteX62" fmla="*/ 6334927 w 7041097"/>
                <a:gd name="connsiteY62" fmla="*/ 806971 h 1087628"/>
                <a:gd name="connsiteX63" fmla="*/ 6199125 w 7041097"/>
                <a:gd name="connsiteY63" fmla="*/ 825078 h 1087628"/>
                <a:gd name="connsiteX64" fmla="*/ 6027109 w 7041097"/>
                <a:gd name="connsiteY64" fmla="*/ 834131 h 1087628"/>
                <a:gd name="connsiteX65" fmla="*/ 5855093 w 7041097"/>
                <a:gd name="connsiteY65" fmla="*/ 852238 h 1087628"/>
                <a:gd name="connsiteX66" fmla="*/ 5574436 w 7041097"/>
                <a:gd name="connsiteY66" fmla="*/ 861292 h 1087628"/>
                <a:gd name="connsiteX67" fmla="*/ 5411473 w 7041097"/>
                <a:gd name="connsiteY67" fmla="*/ 870345 h 1087628"/>
                <a:gd name="connsiteX68" fmla="*/ 5194190 w 7041097"/>
                <a:gd name="connsiteY68" fmla="*/ 879399 h 1087628"/>
                <a:gd name="connsiteX69" fmla="*/ 5067442 w 7041097"/>
                <a:gd name="connsiteY69" fmla="*/ 906559 h 1087628"/>
                <a:gd name="connsiteX70" fmla="*/ 4995014 w 7041097"/>
                <a:gd name="connsiteY70" fmla="*/ 915612 h 1087628"/>
                <a:gd name="connsiteX71" fmla="*/ 4940693 w 7041097"/>
                <a:gd name="connsiteY71" fmla="*/ 924666 h 1087628"/>
                <a:gd name="connsiteX72" fmla="*/ 4786784 w 7041097"/>
                <a:gd name="connsiteY72" fmla="*/ 942773 h 1087628"/>
                <a:gd name="connsiteX73" fmla="*/ 4623822 w 7041097"/>
                <a:gd name="connsiteY73" fmla="*/ 969933 h 1087628"/>
                <a:gd name="connsiteX74" fmla="*/ 3790903 w 7041097"/>
                <a:gd name="connsiteY74" fmla="*/ 988040 h 1087628"/>
                <a:gd name="connsiteX75" fmla="*/ 3609834 w 7041097"/>
                <a:gd name="connsiteY75" fmla="*/ 997094 h 1087628"/>
                <a:gd name="connsiteX76" fmla="*/ 3501192 w 7041097"/>
                <a:gd name="connsiteY76" fmla="*/ 1006147 h 1087628"/>
                <a:gd name="connsiteX77" fmla="*/ 3419711 w 7041097"/>
                <a:gd name="connsiteY77" fmla="*/ 1015201 h 1087628"/>
                <a:gd name="connsiteX78" fmla="*/ 2776915 w 7041097"/>
                <a:gd name="connsiteY78" fmla="*/ 1042361 h 1087628"/>
                <a:gd name="connsiteX79" fmla="*/ 2650166 w 7041097"/>
                <a:gd name="connsiteY79" fmla="*/ 1051414 h 1087628"/>
                <a:gd name="connsiteX80" fmla="*/ 2387616 w 7041097"/>
                <a:gd name="connsiteY80" fmla="*/ 1060468 h 1087628"/>
                <a:gd name="connsiteX81" fmla="*/ 2215600 w 7041097"/>
                <a:gd name="connsiteY81" fmla="*/ 1078575 h 1087628"/>
                <a:gd name="connsiteX82" fmla="*/ 2070745 w 7041097"/>
                <a:gd name="connsiteY82" fmla="*/ 1087628 h 1087628"/>
                <a:gd name="connsiteX83" fmla="*/ 1735766 w 7041097"/>
                <a:gd name="connsiteY83" fmla="*/ 1078575 h 1087628"/>
                <a:gd name="connsiteX84" fmla="*/ 1672392 w 7041097"/>
                <a:gd name="connsiteY84" fmla="*/ 1060468 h 1087628"/>
                <a:gd name="connsiteX85" fmla="*/ 1446055 w 7041097"/>
                <a:gd name="connsiteY85" fmla="*/ 1033307 h 1087628"/>
                <a:gd name="connsiteX86" fmla="*/ 1255933 w 7041097"/>
                <a:gd name="connsiteY86" fmla="*/ 1024254 h 1087628"/>
                <a:gd name="connsiteX87" fmla="*/ 984329 w 7041097"/>
                <a:gd name="connsiteY87" fmla="*/ 1006147 h 1087628"/>
                <a:gd name="connsiteX88" fmla="*/ 622190 w 7041097"/>
                <a:gd name="connsiteY88" fmla="*/ 997094 h 1087628"/>
                <a:gd name="connsiteX89" fmla="*/ 486388 w 7041097"/>
                <a:gd name="connsiteY89" fmla="*/ 988040 h 1087628"/>
                <a:gd name="connsiteX90" fmla="*/ 287212 w 7041097"/>
                <a:gd name="connsiteY90" fmla="*/ 960880 h 1087628"/>
                <a:gd name="connsiteX91" fmla="*/ 133303 w 7041097"/>
                <a:gd name="connsiteY91" fmla="*/ 924666 h 1087628"/>
                <a:gd name="connsiteX92" fmla="*/ 69929 w 7041097"/>
                <a:gd name="connsiteY92" fmla="*/ 834131 h 1087628"/>
                <a:gd name="connsiteX93" fmla="*/ 51822 w 7041097"/>
                <a:gd name="connsiteY93" fmla="*/ 806971 h 1087628"/>
                <a:gd name="connsiteX94" fmla="*/ 24661 w 7041097"/>
                <a:gd name="connsiteY94" fmla="*/ 743597 h 1087628"/>
                <a:gd name="connsiteX95" fmla="*/ 6554 w 7041097"/>
                <a:gd name="connsiteY95" fmla="*/ 707383 h 1087628"/>
                <a:gd name="connsiteX96" fmla="*/ 6554 w 7041097"/>
                <a:gd name="connsiteY96" fmla="*/ 399565 h 1087628"/>
                <a:gd name="connsiteX97" fmla="*/ 1322 w 7041097"/>
                <a:gd name="connsiteY97" fmla="*/ 359217 h 1087628"/>
                <a:gd name="connsiteX98" fmla="*/ 12427 w 7041097"/>
                <a:gd name="connsiteY98" fmla="*/ 311124 h 1087628"/>
                <a:gd name="connsiteX99" fmla="*/ 27919 w 7041097"/>
                <a:gd name="connsiteY99" fmla="*/ 274177 h 1087628"/>
                <a:gd name="connsiteX0" fmla="*/ 42415 w 7055593"/>
                <a:gd name="connsiteY0" fmla="*/ 274177 h 1087628"/>
                <a:gd name="connsiteX1" fmla="*/ 44465 w 7055593"/>
                <a:gd name="connsiteY1" fmla="*/ 204627 h 1087628"/>
                <a:gd name="connsiteX2" fmla="*/ 64626 w 7055593"/>
                <a:gd name="connsiteY2" fmla="*/ 150935 h 1087628"/>
                <a:gd name="connsiteX3" fmla="*/ 125102 w 7055593"/>
                <a:gd name="connsiteY3" fmla="*/ 93161 h 1087628"/>
                <a:gd name="connsiteX4" fmla="*/ 250080 w 7055593"/>
                <a:gd name="connsiteY4" fmla="*/ 35332 h 1087628"/>
                <a:gd name="connsiteX5" fmla="*/ 365082 w 7055593"/>
                <a:gd name="connsiteY5" fmla="*/ 19319 h 1087628"/>
                <a:gd name="connsiteX6" fmla="*/ 375906 w 7055593"/>
                <a:gd name="connsiteY6" fmla="*/ 37478 h 1087628"/>
                <a:gd name="connsiteX7" fmla="*/ 398115 w 7055593"/>
                <a:gd name="connsiteY7" fmla="*/ 26332 h 1087628"/>
                <a:gd name="connsiteX8" fmla="*/ 441613 w 7055593"/>
                <a:gd name="connsiteY8" fmla="*/ 19372 h 1087628"/>
                <a:gd name="connsiteX9" fmla="*/ 511989 w 7055593"/>
                <a:gd name="connsiteY9" fmla="*/ 35438 h 1087628"/>
                <a:gd name="connsiteX10" fmla="*/ 691007 w 7055593"/>
                <a:gd name="connsiteY10" fmla="*/ 1212 h 1087628"/>
                <a:gd name="connsiteX11" fmla="*/ 739813 w 7055593"/>
                <a:gd name="connsiteY11" fmla="*/ 92480 h 1087628"/>
                <a:gd name="connsiteX12" fmla="*/ 817755 w 7055593"/>
                <a:gd name="connsiteY12" fmla="*/ 100801 h 1087628"/>
                <a:gd name="connsiteX13" fmla="*/ 830630 w 7055593"/>
                <a:gd name="connsiteY13" fmla="*/ 354717 h 1087628"/>
                <a:gd name="connsiteX14" fmla="*/ 953557 w 7055593"/>
                <a:gd name="connsiteY14" fmla="*/ 272816 h 1087628"/>
                <a:gd name="connsiteX15" fmla="*/ 980718 w 7055593"/>
                <a:gd name="connsiteY15" fmla="*/ 345244 h 1087628"/>
                <a:gd name="connsiteX16" fmla="*/ 1025985 w 7055593"/>
                <a:gd name="connsiteY16" fmla="*/ 390511 h 1087628"/>
                <a:gd name="connsiteX17" fmla="*/ 1134627 w 7055593"/>
                <a:gd name="connsiteY17" fmla="*/ 453886 h 1087628"/>
                <a:gd name="connsiteX18" fmla="*/ 1234215 w 7055593"/>
                <a:gd name="connsiteY18" fmla="*/ 490100 h 1087628"/>
                <a:gd name="connsiteX19" fmla="*/ 1596353 w 7055593"/>
                <a:gd name="connsiteY19" fmla="*/ 471993 h 1087628"/>
                <a:gd name="connsiteX20" fmla="*/ 2085241 w 7055593"/>
                <a:gd name="connsiteY20" fmla="*/ 462939 h 1087628"/>
                <a:gd name="connsiteX21" fmla="*/ 2465486 w 7055593"/>
                <a:gd name="connsiteY21" fmla="*/ 453886 h 1087628"/>
                <a:gd name="connsiteX22" fmla="*/ 2583181 w 7055593"/>
                <a:gd name="connsiteY22" fmla="*/ 444832 h 1087628"/>
                <a:gd name="connsiteX23" fmla="*/ 2682769 w 7055593"/>
                <a:gd name="connsiteY23" fmla="*/ 435779 h 1087628"/>
                <a:gd name="connsiteX24" fmla="*/ 2918159 w 7055593"/>
                <a:gd name="connsiteY24" fmla="*/ 426725 h 1087628"/>
                <a:gd name="connsiteX25" fmla="*/ 3126389 w 7055593"/>
                <a:gd name="connsiteY25" fmla="*/ 417672 h 1087628"/>
                <a:gd name="connsiteX26" fmla="*/ 3434207 w 7055593"/>
                <a:gd name="connsiteY26" fmla="*/ 408618 h 1087628"/>
                <a:gd name="connsiteX27" fmla="*/ 3732971 w 7055593"/>
                <a:gd name="connsiteY27" fmla="*/ 390511 h 1087628"/>
                <a:gd name="connsiteX28" fmla="*/ 4167538 w 7055593"/>
                <a:gd name="connsiteY28" fmla="*/ 408618 h 1087628"/>
                <a:gd name="connsiteX29" fmla="*/ 4203751 w 7055593"/>
                <a:gd name="connsiteY29" fmla="*/ 417672 h 1087628"/>
                <a:gd name="connsiteX30" fmla="*/ 4384821 w 7055593"/>
                <a:gd name="connsiteY30" fmla="*/ 444832 h 1087628"/>
                <a:gd name="connsiteX31" fmla="*/ 4719799 w 7055593"/>
                <a:gd name="connsiteY31" fmla="*/ 462939 h 1087628"/>
                <a:gd name="connsiteX32" fmla="*/ 4900868 w 7055593"/>
                <a:gd name="connsiteY32" fmla="*/ 490100 h 1087628"/>
                <a:gd name="connsiteX33" fmla="*/ 5380702 w 7055593"/>
                <a:gd name="connsiteY33" fmla="*/ 499153 h 1087628"/>
                <a:gd name="connsiteX34" fmla="*/ 5751894 w 7055593"/>
                <a:gd name="connsiteY34" fmla="*/ 508206 h 1087628"/>
                <a:gd name="connsiteX35" fmla="*/ 5969177 w 7055593"/>
                <a:gd name="connsiteY35" fmla="*/ 517260 h 1087628"/>
                <a:gd name="connsiteX36" fmla="*/ 6467118 w 7055593"/>
                <a:gd name="connsiteY36" fmla="*/ 526313 h 1087628"/>
                <a:gd name="connsiteX37" fmla="*/ 6584813 w 7055593"/>
                <a:gd name="connsiteY37" fmla="*/ 517260 h 1087628"/>
                <a:gd name="connsiteX38" fmla="*/ 6693454 w 7055593"/>
                <a:gd name="connsiteY38" fmla="*/ 490100 h 1087628"/>
                <a:gd name="connsiteX39" fmla="*/ 6720615 w 7055593"/>
                <a:gd name="connsiteY39" fmla="*/ 462939 h 1087628"/>
                <a:gd name="connsiteX40" fmla="*/ 6729668 w 7055593"/>
                <a:gd name="connsiteY40" fmla="*/ 435779 h 1087628"/>
                <a:gd name="connsiteX41" fmla="*/ 6765882 w 7055593"/>
                <a:gd name="connsiteY41" fmla="*/ 345244 h 1087628"/>
                <a:gd name="connsiteX42" fmla="*/ 6774936 w 7055593"/>
                <a:gd name="connsiteY42" fmla="*/ 290923 h 1087628"/>
                <a:gd name="connsiteX43" fmla="*/ 6793043 w 7055593"/>
                <a:gd name="connsiteY43" fmla="*/ 254709 h 1087628"/>
                <a:gd name="connsiteX44" fmla="*/ 6802096 w 7055593"/>
                <a:gd name="connsiteY44" fmla="*/ 227549 h 1087628"/>
                <a:gd name="connsiteX45" fmla="*/ 6811149 w 7055593"/>
                <a:gd name="connsiteY45" fmla="*/ 191335 h 1087628"/>
                <a:gd name="connsiteX46" fmla="*/ 6838310 w 7055593"/>
                <a:gd name="connsiteY46" fmla="*/ 164175 h 1087628"/>
                <a:gd name="connsiteX47" fmla="*/ 6910738 w 7055593"/>
                <a:gd name="connsiteY47" fmla="*/ 127961 h 1087628"/>
                <a:gd name="connsiteX48" fmla="*/ 6974112 w 7055593"/>
                <a:gd name="connsiteY48" fmla="*/ 155121 h 1087628"/>
                <a:gd name="connsiteX49" fmla="*/ 7001272 w 7055593"/>
                <a:gd name="connsiteY49" fmla="*/ 200389 h 1087628"/>
                <a:gd name="connsiteX50" fmla="*/ 7037486 w 7055593"/>
                <a:gd name="connsiteY50" fmla="*/ 281870 h 1087628"/>
                <a:gd name="connsiteX51" fmla="*/ 7046540 w 7055593"/>
                <a:gd name="connsiteY51" fmla="*/ 318084 h 1087628"/>
                <a:gd name="connsiteX52" fmla="*/ 7055593 w 7055593"/>
                <a:gd name="connsiteY52" fmla="*/ 345244 h 1087628"/>
                <a:gd name="connsiteX53" fmla="*/ 7046540 w 7055593"/>
                <a:gd name="connsiteY53" fmla="*/ 562527 h 1087628"/>
                <a:gd name="connsiteX54" fmla="*/ 7028433 w 7055593"/>
                <a:gd name="connsiteY54" fmla="*/ 589688 h 1087628"/>
                <a:gd name="connsiteX55" fmla="*/ 7019379 w 7055593"/>
                <a:gd name="connsiteY55" fmla="*/ 644008 h 1087628"/>
                <a:gd name="connsiteX56" fmla="*/ 7001272 w 7055593"/>
                <a:gd name="connsiteY56" fmla="*/ 680222 h 1087628"/>
                <a:gd name="connsiteX57" fmla="*/ 6956005 w 7055593"/>
                <a:gd name="connsiteY57" fmla="*/ 752650 h 1087628"/>
                <a:gd name="connsiteX58" fmla="*/ 6919791 w 7055593"/>
                <a:gd name="connsiteY58" fmla="*/ 825078 h 1087628"/>
                <a:gd name="connsiteX59" fmla="*/ 6883577 w 7055593"/>
                <a:gd name="connsiteY59" fmla="*/ 834131 h 1087628"/>
                <a:gd name="connsiteX60" fmla="*/ 6738722 w 7055593"/>
                <a:gd name="connsiteY60" fmla="*/ 816024 h 1087628"/>
                <a:gd name="connsiteX61" fmla="*/ 6602920 w 7055593"/>
                <a:gd name="connsiteY61" fmla="*/ 797917 h 1087628"/>
                <a:gd name="connsiteX62" fmla="*/ 6349423 w 7055593"/>
                <a:gd name="connsiteY62" fmla="*/ 806971 h 1087628"/>
                <a:gd name="connsiteX63" fmla="*/ 6213621 w 7055593"/>
                <a:gd name="connsiteY63" fmla="*/ 825078 h 1087628"/>
                <a:gd name="connsiteX64" fmla="*/ 6041605 w 7055593"/>
                <a:gd name="connsiteY64" fmla="*/ 834131 h 1087628"/>
                <a:gd name="connsiteX65" fmla="*/ 5869589 w 7055593"/>
                <a:gd name="connsiteY65" fmla="*/ 852238 h 1087628"/>
                <a:gd name="connsiteX66" fmla="*/ 5588932 w 7055593"/>
                <a:gd name="connsiteY66" fmla="*/ 861292 h 1087628"/>
                <a:gd name="connsiteX67" fmla="*/ 5425969 w 7055593"/>
                <a:gd name="connsiteY67" fmla="*/ 870345 h 1087628"/>
                <a:gd name="connsiteX68" fmla="*/ 5208686 w 7055593"/>
                <a:gd name="connsiteY68" fmla="*/ 879399 h 1087628"/>
                <a:gd name="connsiteX69" fmla="*/ 5081938 w 7055593"/>
                <a:gd name="connsiteY69" fmla="*/ 906559 h 1087628"/>
                <a:gd name="connsiteX70" fmla="*/ 5009510 w 7055593"/>
                <a:gd name="connsiteY70" fmla="*/ 915612 h 1087628"/>
                <a:gd name="connsiteX71" fmla="*/ 4955189 w 7055593"/>
                <a:gd name="connsiteY71" fmla="*/ 924666 h 1087628"/>
                <a:gd name="connsiteX72" fmla="*/ 4801280 w 7055593"/>
                <a:gd name="connsiteY72" fmla="*/ 942773 h 1087628"/>
                <a:gd name="connsiteX73" fmla="*/ 4638318 w 7055593"/>
                <a:gd name="connsiteY73" fmla="*/ 969933 h 1087628"/>
                <a:gd name="connsiteX74" fmla="*/ 3805399 w 7055593"/>
                <a:gd name="connsiteY74" fmla="*/ 988040 h 1087628"/>
                <a:gd name="connsiteX75" fmla="*/ 3624330 w 7055593"/>
                <a:gd name="connsiteY75" fmla="*/ 997094 h 1087628"/>
                <a:gd name="connsiteX76" fmla="*/ 3515688 w 7055593"/>
                <a:gd name="connsiteY76" fmla="*/ 1006147 h 1087628"/>
                <a:gd name="connsiteX77" fmla="*/ 3434207 w 7055593"/>
                <a:gd name="connsiteY77" fmla="*/ 1015201 h 1087628"/>
                <a:gd name="connsiteX78" fmla="*/ 2791411 w 7055593"/>
                <a:gd name="connsiteY78" fmla="*/ 1042361 h 1087628"/>
                <a:gd name="connsiteX79" fmla="*/ 2664662 w 7055593"/>
                <a:gd name="connsiteY79" fmla="*/ 1051414 h 1087628"/>
                <a:gd name="connsiteX80" fmla="*/ 2402112 w 7055593"/>
                <a:gd name="connsiteY80" fmla="*/ 1060468 h 1087628"/>
                <a:gd name="connsiteX81" fmla="*/ 2230096 w 7055593"/>
                <a:gd name="connsiteY81" fmla="*/ 1078575 h 1087628"/>
                <a:gd name="connsiteX82" fmla="*/ 2085241 w 7055593"/>
                <a:gd name="connsiteY82" fmla="*/ 1087628 h 1087628"/>
                <a:gd name="connsiteX83" fmla="*/ 1750262 w 7055593"/>
                <a:gd name="connsiteY83" fmla="*/ 1078575 h 1087628"/>
                <a:gd name="connsiteX84" fmla="*/ 1686888 w 7055593"/>
                <a:gd name="connsiteY84" fmla="*/ 1060468 h 1087628"/>
                <a:gd name="connsiteX85" fmla="*/ 1460551 w 7055593"/>
                <a:gd name="connsiteY85" fmla="*/ 1033307 h 1087628"/>
                <a:gd name="connsiteX86" fmla="*/ 1270429 w 7055593"/>
                <a:gd name="connsiteY86" fmla="*/ 1024254 h 1087628"/>
                <a:gd name="connsiteX87" fmla="*/ 998825 w 7055593"/>
                <a:gd name="connsiteY87" fmla="*/ 1006147 h 1087628"/>
                <a:gd name="connsiteX88" fmla="*/ 636686 w 7055593"/>
                <a:gd name="connsiteY88" fmla="*/ 997094 h 1087628"/>
                <a:gd name="connsiteX89" fmla="*/ 500884 w 7055593"/>
                <a:gd name="connsiteY89" fmla="*/ 988040 h 1087628"/>
                <a:gd name="connsiteX90" fmla="*/ 301708 w 7055593"/>
                <a:gd name="connsiteY90" fmla="*/ 960880 h 1087628"/>
                <a:gd name="connsiteX91" fmla="*/ 147799 w 7055593"/>
                <a:gd name="connsiteY91" fmla="*/ 924666 h 1087628"/>
                <a:gd name="connsiteX92" fmla="*/ 84425 w 7055593"/>
                <a:gd name="connsiteY92" fmla="*/ 834131 h 1087628"/>
                <a:gd name="connsiteX93" fmla="*/ 66318 w 7055593"/>
                <a:gd name="connsiteY93" fmla="*/ 806971 h 1087628"/>
                <a:gd name="connsiteX94" fmla="*/ 39157 w 7055593"/>
                <a:gd name="connsiteY94" fmla="*/ 743597 h 1087628"/>
                <a:gd name="connsiteX95" fmla="*/ 21050 w 7055593"/>
                <a:gd name="connsiteY95" fmla="*/ 707383 h 1087628"/>
                <a:gd name="connsiteX96" fmla="*/ 45 w 7055593"/>
                <a:gd name="connsiteY96" fmla="*/ 464458 h 1087628"/>
                <a:gd name="connsiteX97" fmla="*/ 15818 w 7055593"/>
                <a:gd name="connsiteY97" fmla="*/ 359217 h 1087628"/>
                <a:gd name="connsiteX98" fmla="*/ 26923 w 7055593"/>
                <a:gd name="connsiteY98" fmla="*/ 311124 h 1087628"/>
                <a:gd name="connsiteX99" fmla="*/ 42415 w 7055593"/>
                <a:gd name="connsiteY99" fmla="*/ 274177 h 1087628"/>
                <a:gd name="connsiteX0" fmla="*/ 54063 w 7067241"/>
                <a:gd name="connsiteY0" fmla="*/ 274177 h 1087628"/>
                <a:gd name="connsiteX1" fmla="*/ 56113 w 7067241"/>
                <a:gd name="connsiteY1" fmla="*/ 204627 h 1087628"/>
                <a:gd name="connsiteX2" fmla="*/ 76274 w 7067241"/>
                <a:gd name="connsiteY2" fmla="*/ 150935 h 1087628"/>
                <a:gd name="connsiteX3" fmla="*/ 136750 w 7067241"/>
                <a:gd name="connsiteY3" fmla="*/ 93161 h 1087628"/>
                <a:gd name="connsiteX4" fmla="*/ 261728 w 7067241"/>
                <a:gd name="connsiteY4" fmla="*/ 35332 h 1087628"/>
                <a:gd name="connsiteX5" fmla="*/ 376730 w 7067241"/>
                <a:gd name="connsiteY5" fmla="*/ 19319 h 1087628"/>
                <a:gd name="connsiteX6" fmla="*/ 387554 w 7067241"/>
                <a:gd name="connsiteY6" fmla="*/ 37478 h 1087628"/>
                <a:gd name="connsiteX7" fmla="*/ 409763 w 7067241"/>
                <a:gd name="connsiteY7" fmla="*/ 26332 h 1087628"/>
                <a:gd name="connsiteX8" fmla="*/ 453261 w 7067241"/>
                <a:gd name="connsiteY8" fmla="*/ 19372 h 1087628"/>
                <a:gd name="connsiteX9" fmla="*/ 523637 w 7067241"/>
                <a:gd name="connsiteY9" fmla="*/ 35438 h 1087628"/>
                <a:gd name="connsiteX10" fmla="*/ 702655 w 7067241"/>
                <a:gd name="connsiteY10" fmla="*/ 1212 h 1087628"/>
                <a:gd name="connsiteX11" fmla="*/ 751461 w 7067241"/>
                <a:gd name="connsiteY11" fmla="*/ 92480 h 1087628"/>
                <a:gd name="connsiteX12" fmla="*/ 829403 w 7067241"/>
                <a:gd name="connsiteY12" fmla="*/ 100801 h 1087628"/>
                <a:gd name="connsiteX13" fmla="*/ 842278 w 7067241"/>
                <a:gd name="connsiteY13" fmla="*/ 354717 h 1087628"/>
                <a:gd name="connsiteX14" fmla="*/ 965205 w 7067241"/>
                <a:gd name="connsiteY14" fmla="*/ 272816 h 1087628"/>
                <a:gd name="connsiteX15" fmla="*/ 992366 w 7067241"/>
                <a:gd name="connsiteY15" fmla="*/ 345244 h 1087628"/>
                <a:gd name="connsiteX16" fmla="*/ 1037633 w 7067241"/>
                <a:gd name="connsiteY16" fmla="*/ 390511 h 1087628"/>
                <a:gd name="connsiteX17" fmla="*/ 1146275 w 7067241"/>
                <a:gd name="connsiteY17" fmla="*/ 453886 h 1087628"/>
                <a:gd name="connsiteX18" fmla="*/ 1245863 w 7067241"/>
                <a:gd name="connsiteY18" fmla="*/ 490100 h 1087628"/>
                <a:gd name="connsiteX19" fmla="*/ 1608001 w 7067241"/>
                <a:gd name="connsiteY19" fmla="*/ 471993 h 1087628"/>
                <a:gd name="connsiteX20" fmla="*/ 2096889 w 7067241"/>
                <a:gd name="connsiteY20" fmla="*/ 462939 h 1087628"/>
                <a:gd name="connsiteX21" fmla="*/ 2477134 w 7067241"/>
                <a:gd name="connsiteY21" fmla="*/ 453886 h 1087628"/>
                <a:gd name="connsiteX22" fmla="*/ 2594829 w 7067241"/>
                <a:gd name="connsiteY22" fmla="*/ 444832 h 1087628"/>
                <a:gd name="connsiteX23" fmla="*/ 2694417 w 7067241"/>
                <a:gd name="connsiteY23" fmla="*/ 435779 h 1087628"/>
                <a:gd name="connsiteX24" fmla="*/ 2929807 w 7067241"/>
                <a:gd name="connsiteY24" fmla="*/ 426725 h 1087628"/>
                <a:gd name="connsiteX25" fmla="*/ 3138037 w 7067241"/>
                <a:gd name="connsiteY25" fmla="*/ 417672 h 1087628"/>
                <a:gd name="connsiteX26" fmla="*/ 3445855 w 7067241"/>
                <a:gd name="connsiteY26" fmla="*/ 408618 h 1087628"/>
                <a:gd name="connsiteX27" fmla="*/ 3744619 w 7067241"/>
                <a:gd name="connsiteY27" fmla="*/ 390511 h 1087628"/>
                <a:gd name="connsiteX28" fmla="*/ 4179186 w 7067241"/>
                <a:gd name="connsiteY28" fmla="*/ 408618 h 1087628"/>
                <a:gd name="connsiteX29" fmla="*/ 4215399 w 7067241"/>
                <a:gd name="connsiteY29" fmla="*/ 417672 h 1087628"/>
                <a:gd name="connsiteX30" fmla="*/ 4396469 w 7067241"/>
                <a:gd name="connsiteY30" fmla="*/ 444832 h 1087628"/>
                <a:gd name="connsiteX31" fmla="*/ 4731447 w 7067241"/>
                <a:gd name="connsiteY31" fmla="*/ 462939 h 1087628"/>
                <a:gd name="connsiteX32" fmla="*/ 4912516 w 7067241"/>
                <a:gd name="connsiteY32" fmla="*/ 490100 h 1087628"/>
                <a:gd name="connsiteX33" fmla="*/ 5392350 w 7067241"/>
                <a:gd name="connsiteY33" fmla="*/ 499153 h 1087628"/>
                <a:gd name="connsiteX34" fmla="*/ 5763542 w 7067241"/>
                <a:gd name="connsiteY34" fmla="*/ 508206 h 1087628"/>
                <a:gd name="connsiteX35" fmla="*/ 5980825 w 7067241"/>
                <a:gd name="connsiteY35" fmla="*/ 517260 h 1087628"/>
                <a:gd name="connsiteX36" fmla="*/ 6478766 w 7067241"/>
                <a:gd name="connsiteY36" fmla="*/ 526313 h 1087628"/>
                <a:gd name="connsiteX37" fmla="*/ 6596461 w 7067241"/>
                <a:gd name="connsiteY37" fmla="*/ 517260 h 1087628"/>
                <a:gd name="connsiteX38" fmla="*/ 6705102 w 7067241"/>
                <a:gd name="connsiteY38" fmla="*/ 490100 h 1087628"/>
                <a:gd name="connsiteX39" fmla="*/ 6732263 w 7067241"/>
                <a:gd name="connsiteY39" fmla="*/ 462939 h 1087628"/>
                <a:gd name="connsiteX40" fmla="*/ 6741316 w 7067241"/>
                <a:gd name="connsiteY40" fmla="*/ 435779 h 1087628"/>
                <a:gd name="connsiteX41" fmla="*/ 6777530 w 7067241"/>
                <a:gd name="connsiteY41" fmla="*/ 345244 h 1087628"/>
                <a:gd name="connsiteX42" fmla="*/ 6786584 w 7067241"/>
                <a:gd name="connsiteY42" fmla="*/ 290923 h 1087628"/>
                <a:gd name="connsiteX43" fmla="*/ 6804691 w 7067241"/>
                <a:gd name="connsiteY43" fmla="*/ 254709 h 1087628"/>
                <a:gd name="connsiteX44" fmla="*/ 6813744 w 7067241"/>
                <a:gd name="connsiteY44" fmla="*/ 227549 h 1087628"/>
                <a:gd name="connsiteX45" fmla="*/ 6822797 w 7067241"/>
                <a:gd name="connsiteY45" fmla="*/ 191335 h 1087628"/>
                <a:gd name="connsiteX46" fmla="*/ 6849958 w 7067241"/>
                <a:gd name="connsiteY46" fmla="*/ 164175 h 1087628"/>
                <a:gd name="connsiteX47" fmla="*/ 6922386 w 7067241"/>
                <a:gd name="connsiteY47" fmla="*/ 127961 h 1087628"/>
                <a:gd name="connsiteX48" fmla="*/ 6985760 w 7067241"/>
                <a:gd name="connsiteY48" fmla="*/ 155121 h 1087628"/>
                <a:gd name="connsiteX49" fmla="*/ 7012920 w 7067241"/>
                <a:gd name="connsiteY49" fmla="*/ 200389 h 1087628"/>
                <a:gd name="connsiteX50" fmla="*/ 7049134 w 7067241"/>
                <a:gd name="connsiteY50" fmla="*/ 281870 h 1087628"/>
                <a:gd name="connsiteX51" fmla="*/ 7058188 w 7067241"/>
                <a:gd name="connsiteY51" fmla="*/ 318084 h 1087628"/>
                <a:gd name="connsiteX52" fmla="*/ 7067241 w 7067241"/>
                <a:gd name="connsiteY52" fmla="*/ 345244 h 1087628"/>
                <a:gd name="connsiteX53" fmla="*/ 7058188 w 7067241"/>
                <a:gd name="connsiteY53" fmla="*/ 562527 h 1087628"/>
                <a:gd name="connsiteX54" fmla="*/ 7040081 w 7067241"/>
                <a:gd name="connsiteY54" fmla="*/ 589688 h 1087628"/>
                <a:gd name="connsiteX55" fmla="*/ 7031027 w 7067241"/>
                <a:gd name="connsiteY55" fmla="*/ 644008 h 1087628"/>
                <a:gd name="connsiteX56" fmla="*/ 7012920 w 7067241"/>
                <a:gd name="connsiteY56" fmla="*/ 680222 h 1087628"/>
                <a:gd name="connsiteX57" fmla="*/ 6967653 w 7067241"/>
                <a:gd name="connsiteY57" fmla="*/ 752650 h 1087628"/>
                <a:gd name="connsiteX58" fmla="*/ 6931439 w 7067241"/>
                <a:gd name="connsiteY58" fmla="*/ 825078 h 1087628"/>
                <a:gd name="connsiteX59" fmla="*/ 6895225 w 7067241"/>
                <a:gd name="connsiteY59" fmla="*/ 834131 h 1087628"/>
                <a:gd name="connsiteX60" fmla="*/ 6750370 w 7067241"/>
                <a:gd name="connsiteY60" fmla="*/ 816024 h 1087628"/>
                <a:gd name="connsiteX61" fmla="*/ 6614568 w 7067241"/>
                <a:gd name="connsiteY61" fmla="*/ 797917 h 1087628"/>
                <a:gd name="connsiteX62" fmla="*/ 6361071 w 7067241"/>
                <a:gd name="connsiteY62" fmla="*/ 806971 h 1087628"/>
                <a:gd name="connsiteX63" fmla="*/ 6225269 w 7067241"/>
                <a:gd name="connsiteY63" fmla="*/ 825078 h 1087628"/>
                <a:gd name="connsiteX64" fmla="*/ 6053253 w 7067241"/>
                <a:gd name="connsiteY64" fmla="*/ 834131 h 1087628"/>
                <a:gd name="connsiteX65" fmla="*/ 5881237 w 7067241"/>
                <a:gd name="connsiteY65" fmla="*/ 852238 h 1087628"/>
                <a:gd name="connsiteX66" fmla="*/ 5600580 w 7067241"/>
                <a:gd name="connsiteY66" fmla="*/ 861292 h 1087628"/>
                <a:gd name="connsiteX67" fmla="*/ 5437617 w 7067241"/>
                <a:gd name="connsiteY67" fmla="*/ 870345 h 1087628"/>
                <a:gd name="connsiteX68" fmla="*/ 5220334 w 7067241"/>
                <a:gd name="connsiteY68" fmla="*/ 879399 h 1087628"/>
                <a:gd name="connsiteX69" fmla="*/ 5093586 w 7067241"/>
                <a:gd name="connsiteY69" fmla="*/ 906559 h 1087628"/>
                <a:gd name="connsiteX70" fmla="*/ 5021158 w 7067241"/>
                <a:gd name="connsiteY70" fmla="*/ 915612 h 1087628"/>
                <a:gd name="connsiteX71" fmla="*/ 4966837 w 7067241"/>
                <a:gd name="connsiteY71" fmla="*/ 924666 h 1087628"/>
                <a:gd name="connsiteX72" fmla="*/ 4812928 w 7067241"/>
                <a:gd name="connsiteY72" fmla="*/ 942773 h 1087628"/>
                <a:gd name="connsiteX73" fmla="*/ 4649966 w 7067241"/>
                <a:gd name="connsiteY73" fmla="*/ 969933 h 1087628"/>
                <a:gd name="connsiteX74" fmla="*/ 3817047 w 7067241"/>
                <a:gd name="connsiteY74" fmla="*/ 988040 h 1087628"/>
                <a:gd name="connsiteX75" fmla="*/ 3635978 w 7067241"/>
                <a:gd name="connsiteY75" fmla="*/ 997094 h 1087628"/>
                <a:gd name="connsiteX76" fmla="*/ 3527336 w 7067241"/>
                <a:gd name="connsiteY76" fmla="*/ 1006147 h 1087628"/>
                <a:gd name="connsiteX77" fmla="*/ 3445855 w 7067241"/>
                <a:gd name="connsiteY77" fmla="*/ 1015201 h 1087628"/>
                <a:gd name="connsiteX78" fmla="*/ 2803059 w 7067241"/>
                <a:gd name="connsiteY78" fmla="*/ 1042361 h 1087628"/>
                <a:gd name="connsiteX79" fmla="*/ 2676310 w 7067241"/>
                <a:gd name="connsiteY79" fmla="*/ 1051414 h 1087628"/>
                <a:gd name="connsiteX80" fmla="*/ 2413760 w 7067241"/>
                <a:gd name="connsiteY80" fmla="*/ 1060468 h 1087628"/>
                <a:gd name="connsiteX81" fmla="*/ 2241744 w 7067241"/>
                <a:gd name="connsiteY81" fmla="*/ 1078575 h 1087628"/>
                <a:gd name="connsiteX82" fmla="*/ 2096889 w 7067241"/>
                <a:gd name="connsiteY82" fmla="*/ 1087628 h 1087628"/>
                <a:gd name="connsiteX83" fmla="*/ 1761910 w 7067241"/>
                <a:gd name="connsiteY83" fmla="*/ 1078575 h 1087628"/>
                <a:gd name="connsiteX84" fmla="*/ 1698536 w 7067241"/>
                <a:gd name="connsiteY84" fmla="*/ 1060468 h 1087628"/>
                <a:gd name="connsiteX85" fmla="*/ 1472199 w 7067241"/>
                <a:gd name="connsiteY85" fmla="*/ 1033307 h 1087628"/>
                <a:gd name="connsiteX86" fmla="*/ 1282077 w 7067241"/>
                <a:gd name="connsiteY86" fmla="*/ 1024254 h 1087628"/>
                <a:gd name="connsiteX87" fmla="*/ 1010473 w 7067241"/>
                <a:gd name="connsiteY87" fmla="*/ 1006147 h 1087628"/>
                <a:gd name="connsiteX88" fmla="*/ 648334 w 7067241"/>
                <a:gd name="connsiteY88" fmla="*/ 997094 h 1087628"/>
                <a:gd name="connsiteX89" fmla="*/ 512532 w 7067241"/>
                <a:gd name="connsiteY89" fmla="*/ 988040 h 1087628"/>
                <a:gd name="connsiteX90" fmla="*/ 313356 w 7067241"/>
                <a:gd name="connsiteY90" fmla="*/ 960880 h 1087628"/>
                <a:gd name="connsiteX91" fmla="*/ 159447 w 7067241"/>
                <a:gd name="connsiteY91" fmla="*/ 924666 h 1087628"/>
                <a:gd name="connsiteX92" fmla="*/ 96073 w 7067241"/>
                <a:gd name="connsiteY92" fmla="*/ 834131 h 1087628"/>
                <a:gd name="connsiteX93" fmla="*/ 77966 w 7067241"/>
                <a:gd name="connsiteY93" fmla="*/ 806971 h 1087628"/>
                <a:gd name="connsiteX94" fmla="*/ 50805 w 7067241"/>
                <a:gd name="connsiteY94" fmla="*/ 743597 h 1087628"/>
                <a:gd name="connsiteX95" fmla="*/ 32698 w 7067241"/>
                <a:gd name="connsiteY95" fmla="*/ 707383 h 1087628"/>
                <a:gd name="connsiteX96" fmla="*/ 23 w 7067241"/>
                <a:gd name="connsiteY96" fmla="*/ 541910 h 1087628"/>
                <a:gd name="connsiteX97" fmla="*/ 27466 w 7067241"/>
                <a:gd name="connsiteY97" fmla="*/ 359217 h 1087628"/>
                <a:gd name="connsiteX98" fmla="*/ 38571 w 7067241"/>
                <a:gd name="connsiteY98" fmla="*/ 311124 h 1087628"/>
                <a:gd name="connsiteX99" fmla="*/ 54063 w 7067241"/>
                <a:gd name="connsiteY99" fmla="*/ 274177 h 1087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7067241" h="1087628">
                  <a:moveTo>
                    <a:pt x="54063" y="274177"/>
                  </a:moveTo>
                  <a:cubicBezTo>
                    <a:pt x="56987" y="256428"/>
                    <a:pt x="52411" y="225167"/>
                    <a:pt x="56113" y="204627"/>
                  </a:cubicBezTo>
                  <a:cubicBezTo>
                    <a:pt x="59815" y="184087"/>
                    <a:pt x="62835" y="169513"/>
                    <a:pt x="76274" y="150935"/>
                  </a:cubicBezTo>
                  <a:cubicBezTo>
                    <a:pt x="89713" y="132357"/>
                    <a:pt x="105841" y="112428"/>
                    <a:pt x="136750" y="93161"/>
                  </a:cubicBezTo>
                  <a:cubicBezTo>
                    <a:pt x="167659" y="73894"/>
                    <a:pt x="169919" y="65935"/>
                    <a:pt x="261728" y="35332"/>
                  </a:cubicBezTo>
                  <a:lnTo>
                    <a:pt x="376730" y="19319"/>
                  </a:lnTo>
                  <a:cubicBezTo>
                    <a:pt x="385784" y="16301"/>
                    <a:pt x="382049" y="36309"/>
                    <a:pt x="387554" y="37478"/>
                  </a:cubicBezTo>
                  <a:cubicBezTo>
                    <a:pt x="393060" y="38647"/>
                    <a:pt x="398812" y="29350"/>
                    <a:pt x="409763" y="26332"/>
                  </a:cubicBezTo>
                  <a:cubicBezTo>
                    <a:pt x="420714" y="23314"/>
                    <a:pt x="434282" y="17854"/>
                    <a:pt x="453261" y="19372"/>
                  </a:cubicBezTo>
                  <a:cubicBezTo>
                    <a:pt x="472240" y="20890"/>
                    <a:pt x="502512" y="38456"/>
                    <a:pt x="523637" y="35438"/>
                  </a:cubicBezTo>
                  <a:cubicBezTo>
                    <a:pt x="580976" y="41473"/>
                    <a:pt x="664684" y="-8295"/>
                    <a:pt x="702655" y="1212"/>
                  </a:cubicBezTo>
                  <a:cubicBezTo>
                    <a:pt x="740626" y="10719"/>
                    <a:pt x="725353" y="72899"/>
                    <a:pt x="751461" y="92480"/>
                  </a:cubicBezTo>
                  <a:cubicBezTo>
                    <a:pt x="765538" y="103038"/>
                    <a:pt x="814267" y="57095"/>
                    <a:pt x="829403" y="100801"/>
                  </a:cubicBezTo>
                  <a:cubicBezTo>
                    <a:pt x="844539" y="144507"/>
                    <a:pt x="831700" y="341318"/>
                    <a:pt x="842278" y="354717"/>
                  </a:cubicBezTo>
                  <a:cubicBezTo>
                    <a:pt x="877062" y="398776"/>
                    <a:pt x="940190" y="274395"/>
                    <a:pt x="965205" y="272816"/>
                  </a:cubicBezTo>
                  <a:cubicBezTo>
                    <a:pt x="990220" y="271237"/>
                    <a:pt x="985478" y="335403"/>
                    <a:pt x="992366" y="345244"/>
                  </a:cubicBezTo>
                  <a:cubicBezTo>
                    <a:pt x="1004603" y="362726"/>
                    <a:pt x="1020200" y="378205"/>
                    <a:pt x="1037633" y="390511"/>
                  </a:cubicBezTo>
                  <a:cubicBezTo>
                    <a:pt x="1071884" y="414689"/>
                    <a:pt x="1107019" y="439165"/>
                    <a:pt x="1146275" y="453886"/>
                  </a:cubicBezTo>
                  <a:cubicBezTo>
                    <a:pt x="1227638" y="484397"/>
                    <a:pt x="1194241" y="472892"/>
                    <a:pt x="1245863" y="490100"/>
                  </a:cubicBezTo>
                  <a:lnTo>
                    <a:pt x="1608001" y="471993"/>
                  </a:lnTo>
                  <a:cubicBezTo>
                    <a:pt x="1770909" y="466794"/>
                    <a:pt x="1933934" y="466334"/>
                    <a:pt x="2096889" y="462939"/>
                  </a:cubicBezTo>
                  <a:lnTo>
                    <a:pt x="2477134" y="453886"/>
                  </a:lnTo>
                  <a:lnTo>
                    <a:pt x="2594829" y="444832"/>
                  </a:lnTo>
                  <a:cubicBezTo>
                    <a:pt x="2628047" y="442064"/>
                    <a:pt x="2661133" y="437578"/>
                    <a:pt x="2694417" y="435779"/>
                  </a:cubicBezTo>
                  <a:cubicBezTo>
                    <a:pt x="2772824" y="431541"/>
                    <a:pt x="2851351" y="429927"/>
                    <a:pt x="2929807" y="426725"/>
                  </a:cubicBezTo>
                  <a:lnTo>
                    <a:pt x="3138037" y="417672"/>
                  </a:lnTo>
                  <a:lnTo>
                    <a:pt x="3445855" y="408618"/>
                  </a:lnTo>
                  <a:cubicBezTo>
                    <a:pt x="3565451" y="404105"/>
                    <a:pt x="3630473" y="398665"/>
                    <a:pt x="3744619" y="390511"/>
                  </a:cubicBezTo>
                  <a:cubicBezTo>
                    <a:pt x="3811485" y="392740"/>
                    <a:pt x="4081399" y="399728"/>
                    <a:pt x="4179186" y="408618"/>
                  </a:cubicBezTo>
                  <a:cubicBezTo>
                    <a:pt x="4191577" y="409745"/>
                    <a:pt x="4203126" y="415626"/>
                    <a:pt x="4215399" y="417672"/>
                  </a:cubicBezTo>
                  <a:cubicBezTo>
                    <a:pt x="4275600" y="427706"/>
                    <a:pt x="4335881" y="437488"/>
                    <a:pt x="4396469" y="444832"/>
                  </a:cubicBezTo>
                  <a:cubicBezTo>
                    <a:pt x="4480683" y="455040"/>
                    <a:pt x="4669690" y="460366"/>
                    <a:pt x="4731447" y="462939"/>
                  </a:cubicBezTo>
                  <a:cubicBezTo>
                    <a:pt x="4783046" y="472321"/>
                    <a:pt x="4858146" y="488346"/>
                    <a:pt x="4912516" y="490100"/>
                  </a:cubicBezTo>
                  <a:cubicBezTo>
                    <a:pt x="5072406" y="495258"/>
                    <a:pt x="5232413" y="495750"/>
                    <a:pt x="5392350" y="499153"/>
                  </a:cubicBezTo>
                  <a:lnTo>
                    <a:pt x="5763542" y="508206"/>
                  </a:lnTo>
                  <a:cubicBezTo>
                    <a:pt x="5835998" y="510435"/>
                    <a:pt x="5908358" y="515425"/>
                    <a:pt x="5980825" y="517260"/>
                  </a:cubicBezTo>
                  <a:lnTo>
                    <a:pt x="6478766" y="526313"/>
                  </a:lnTo>
                  <a:cubicBezTo>
                    <a:pt x="6517998" y="523295"/>
                    <a:pt x="6557354" y="521605"/>
                    <a:pt x="6596461" y="517260"/>
                  </a:cubicBezTo>
                  <a:cubicBezTo>
                    <a:pt x="6629251" y="513617"/>
                    <a:pt x="6675504" y="498556"/>
                    <a:pt x="6705102" y="490100"/>
                  </a:cubicBezTo>
                  <a:cubicBezTo>
                    <a:pt x="6714156" y="481046"/>
                    <a:pt x="6725161" y="473592"/>
                    <a:pt x="6732263" y="462939"/>
                  </a:cubicBezTo>
                  <a:cubicBezTo>
                    <a:pt x="6737557" y="454999"/>
                    <a:pt x="6737557" y="444550"/>
                    <a:pt x="6741316" y="435779"/>
                  </a:cubicBezTo>
                  <a:cubicBezTo>
                    <a:pt x="6763795" y="383327"/>
                    <a:pt x="6761043" y="411190"/>
                    <a:pt x="6777530" y="345244"/>
                  </a:cubicBezTo>
                  <a:cubicBezTo>
                    <a:pt x="6781982" y="327435"/>
                    <a:pt x="6781309" y="308506"/>
                    <a:pt x="6786584" y="290923"/>
                  </a:cubicBezTo>
                  <a:cubicBezTo>
                    <a:pt x="6790462" y="277996"/>
                    <a:pt x="6799375" y="267114"/>
                    <a:pt x="6804691" y="254709"/>
                  </a:cubicBezTo>
                  <a:cubicBezTo>
                    <a:pt x="6808450" y="245938"/>
                    <a:pt x="6811122" y="236725"/>
                    <a:pt x="6813744" y="227549"/>
                  </a:cubicBezTo>
                  <a:cubicBezTo>
                    <a:pt x="6817162" y="215585"/>
                    <a:pt x="6816624" y="202138"/>
                    <a:pt x="6822797" y="191335"/>
                  </a:cubicBezTo>
                  <a:cubicBezTo>
                    <a:pt x="6829149" y="180218"/>
                    <a:pt x="6839715" y="171857"/>
                    <a:pt x="6849958" y="164175"/>
                  </a:cubicBezTo>
                  <a:cubicBezTo>
                    <a:pt x="6884170" y="138516"/>
                    <a:pt x="6888965" y="139101"/>
                    <a:pt x="6922386" y="127961"/>
                  </a:cubicBezTo>
                  <a:cubicBezTo>
                    <a:pt x="6938618" y="133372"/>
                    <a:pt x="6974572" y="143933"/>
                    <a:pt x="6985760" y="155121"/>
                  </a:cubicBezTo>
                  <a:cubicBezTo>
                    <a:pt x="6998203" y="167564"/>
                    <a:pt x="7004374" y="185006"/>
                    <a:pt x="7012920" y="200389"/>
                  </a:cubicBezTo>
                  <a:cubicBezTo>
                    <a:pt x="7026066" y="224052"/>
                    <a:pt x="7040740" y="256688"/>
                    <a:pt x="7049134" y="281870"/>
                  </a:cubicBezTo>
                  <a:cubicBezTo>
                    <a:pt x="7053069" y="293674"/>
                    <a:pt x="7054770" y="306120"/>
                    <a:pt x="7058188" y="318084"/>
                  </a:cubicBezTo>
                  <a:cubicBezTo>
                    <a:pt x="7060810" y="327260"/>
                    <a:pt x="7064223" y="336191"/>
                    <a:pt x="7067241" y="345244"/>
                  </a:cubicBezTo>
                  <a:cubicBezTo>
                    <a:pt x="7064223" y="417672"/>
                    <a:pt x="7066193" y="490480"/>
                    <a:pt x="7058188" y="562527"/>
                  </a:cubicBezTo>
                  <a:cubicBezTo>
                    <a:pt x="7056986" y="573342"/>
                    <a:pt x="7043522" y="579365"/>
                    <a:pt x="7040081" y="589688"/>
                  </a:cubicBezTo>
                  <a:cubicBezTo>
                    <a:pt x="7034276" y="607102"/>
                    <a:pt x="7036302" y="626426"/>
                    <a:pt x="7031027" y="644008"/>
                  </a:cubicBezTo>
                  <a:cubicBezTo>
                    <a:pt x="7027149" y="656935"/>
                    <a:pt x="7018236" y="667817"/>
                    <a:pt x="7012920" y="680222"/>
                  </a:cubicBezTo>
                  <a:cubicBezTo>
                    <a:pt x="6988424" y="737381"/>
                    <a:pt x="7028726" y="676310"/>
                    <a:pt x="6967653" y="752650"/>
                  </a:cubicBezTo>
                  <a:cubicBezTo>
                    <a:pt x="6960513" y="788348"/>
                    <a:pt x="6965798" y="805444"/>
                    <a:pt x="6931439" y="825078"/>
                  </a:cubicBezTo>
                  <a:cubicBezTo>
                    <a:pt x="6920636" y="831251"/>
                    <a:pt x="6907296" y="831113"/>
                    <a:pt x="6895225" y="834131"/>
                  </a:cubicBezTo>
                  <a:lnTo>
                    <a:pt x="6750370" y="816024"/>
                  </a:lnTo>
                  <a:cubicBezTo>
                    <a:pt x="6619781" y="802032"/>
                    <a:pt x="6679469" y="819552"/>
                    <a:pt x="6614568" y="797917"/>
                  </a:cubicBezTo>
                  <a:cubicBezTo>
                    <a:pt x="6530069" y="800935"/>
                    <a:pt x="6445419" y="801086"/>
                    <a:pt x="6361071" y="806971"/>
                  </a:cubicBezTo>
                  <a:cubicBezTo>
                    <a:pt x="6315514" y="810149"/>
                    <a:pt x="6270760" y="821064"/>
                    <a:pt x="6225269" y="825078"/>
                  </a:cubicBezTo>
                  <a:cubicBezTo>
                    <a:pt x="6168073" y="830125"/>
                    <a:pt x="6110592" y="831113"/>
                    <a:pt x="6053253" y="834131"/>
                  </a:cubicBezTo>
                  <a:cubicBezTo>
                    <a:pt x="5998301" y="841000"/>
                    <a:pt x="5935800" y="849640"/>
                    <a:pt x="5881237" y="852238"/>
                  </a:cubicBezTo>
                  <a:cubicBezTo>
                    <a:pt x="5787742" y="856690"/>
                    <a:pt x="5694103" y="857475"/>
                    <a:pt x="5600580" y="861292"/>
                  </a:cubicBezTo>
                  <a:cubicBezTo>
                    <a:pt x="5546221" y="863511"/>
                    <a:pt x="5491960" y="867757"/>
                    <a:pt x="5437617" y="870345"/>
                  </a:cubicBezTo>
                  <a:lnTo>
                    <a:pt x="5220334" y="879399"/>
                  </a:lnTo>
                  <a:cubicBezTo>
                    <a:pt x="5178085" y="888452"/>
                    <a:pt x="5136098" y="898830"/>
                    <a:pt x="5093586" y="906559"/>
                  </a:cubicBezTo>
                  <a:cubicBezTo>
                    <a:pt x="5069648" y="910911"/>
                    <a:pt x="5045244" y="912171"/>
                    <a:pt x="5021158" y="915612"/>
                  </a:cubicBezTo>
                  <a:cubicBezTo>
                    <a:pt x="5002986" y="918208"/>
                    <a:pt x="4985040" y="922292"/>
                    <a:pt x="4966837" y="924666"/>
                  </a:cubicBezTo>
                  <a:cubicBezTo>
                    <a:pt x="4915614" y="931347"/>
                    <a:pt x="4863984" y="934918"/>
                    <a:pt x="4812928" y="942773"/>
                  </a:cubicBezTo>
                  <a:cubicBezTo>
                    <a:pt x="4663643" y="965740"/>
                    <a:pt x="4799495" y="958857"/>
                    <a:pt x="4649966" y="969933"/>
                  </a:cubicBezTo>
                  <a:cubicBezTo>
                    <a:pt x="4382008" y="989782"/>
                    <a:pt x="4056996" y="984798"/>
                    <a:pt x="3817047" y="988040"/>
                  </a:cubicBezTo>
                  <a:lnTo>
                    <a:pt x="3635978" y="997094"/>
                  </a:lnTo>
                  <a:cubicBezTo>
                    <a:pt x="3599709" y="999361"/>
                    <a:pt x="3563512" y="1002702"/>
                    <a:pt x="3527336" y="1006147"/>
                  </a:cubicBezTo>
                  <a:cubicBezTo>
                    <a:pt x="3500132" y="1008738"/>
                    <a:pt x="3473135" y="1013596"/>
                    <a:pt x="3445855" y="1015201"/>
                  </a:cubicBezTo>
                  <a:cubicBezTo>
                    <a:pt x="3193495" y="1030046"/>
                    <a:pt x="3043809" y="1034059"/>
                    <a:pt x="2803059" y="1042361"/>
                  </a:cubicBezTo>
                  <a:cubicBezTo>
                    <a:pt x="2760809" y="1045379"/>
                    <a:pt x="2718622" y="1049446"/>
                    <a:pt x="2676310" y="1051414"/>
                  </a:cubicBezTo>
                  <a:cubicBezTo>
                    <a:pt x="2588836" y="1055483"/>
                    <a:pt x="2501158" y="1055005"/>
                    <a:pt x="2413760" y="1060468"/>
                  </a:cubicBezTo>
                  <a:cubicBezTo>
                    <a:pt x="2356217" y="1064065"/>
                    <a:pt x="2299189" y="1073651"/>
                    <a:pt x="2241744" y="1078575"/>
                  </a:cubicBezTo>
                  <a:cubicBezTo>
                    <a:pt x="2193542" y="1082707"/>
                    <a:pt x="2145174" y="1084610"/>
                    <a:pt x="2096889" y="1087628"/>
                  </a:cubicBezTo>
                  <a:cubicBezTo>
                    <a:pt x="1985229" y="1084610"/>
                    <a:pt x="1873352" y="1086173"/>
                    <a:pt x="1761910" y="1078575"/>
                  </a:cubicBezTo>
                  <a:cubicBezTo>
                    <a:pt x="1739991" y="1077081"/>
                    <a:pt x="1720152" y="1064398"/>
                    <a:pt x="1698536" y="1060468"/>
                  </a:cubicBezTo>
                  <a:cubicBezTo>
                    <a:pt x="1663174" y="1054038"/>
                    <a:pt x="1521506" y="1036488"/>
                    <a:pt x="1472199" y="1033307"/>
                  </a:cubicBezTo>
                  <a:cubicBezTo>
                    <a:pt x="1408885" y="1029222"/>
                    <a:pt x="1345399" y="1028211"/>
                    <a:pt x="1282077" y="1024254"/>
                  </a:cubicBezTo>
                  <a:cubicBezTo>
                    <a:pt x="1047667" y="1009604"/>
                    <a:pt x="1349516" y="1017640"/>
                    <a:pt x="1010473" y="1006147"/>
                  </a:cubicBezTo>
                  <a:lnTo>
                    <a:pt x="648334" y="997094"/>
                  </a:lnTo>
                  <a:cubicBezTo>
                    <a:pt x="603067" y="994076"/>
                    <a:pt x="557637" y="992916"/>
                    <a:pt x="512532" y="988040"/>
                  </a:cubicBezTo>
                  <a:cubicBezTo>
                    <a:pt x="445914" y="980838"/>
                    <a:pt x="313356" y="960880"/>
                    <a:pt x="313356" y="960880"/>
                  </a:cubicBezTo>
                  <a:cubicBezTo>
                    <a:pt x="208793" y="926025"/>
                    <a:pt x="260284" y="937270"/>
                    <a:pt x="159447" y="924666"/>
                  </a:cubicBezTo>
                  <a:cubicBezTo>
                    <a:pt x="99891" y="884961"/>
                    <a:pt x="161804" y="932725"/>
                    <a:pt x="96073" y="834131"/>
                  </a:cubicBezTo>
                  <a:cubicBezTo>
                    <a:pt x="90037" y="825078"/>
                    <a:pt x="82832" y="816703"/>
                    <a:pt x="77966" y="806971"/>
                  </a:cubicBezTo>
                  <a:cubicBezTo>
                    <a:pt x="67687" y="786414"/>
                    <a:pt x="60316" y="764520"/>
                    <a:pt x="50805" y="743597"/>
                  </a:cubicBezTo>
                  <a:cubicBezTo>
                    <a:pt x="45220" y="731311"/>
                    <a:pt x="38734" y="719454"/>
                    <a:pt x="32698" y="707383"/>
                  </a:cubicBezTo>
                  <a:cubicBezTo>
                    <a:pt x="18231" y="562703"/>
                    <a:pt x="895" y="599938"/>
                    <a:pt x="23" y="541910"/>
                  </a:cubicBezTo>
                  <a:cubicBezTo>
                    <a:pt x="-849" y="483882"/>
                    <a:pt x="22827" y="368495"/>
                    <a:pt x="27466" y="359217"/>
                  </a:cubicBezTo>
                  <a:cubicBezTo>
                    <a:pt x="32332" y="349485"/>
                    <a:pt x="34152" y="321067"/>
                    <a:pt x="38571" y="311124"/>
                  </a:cubicBezTo>
                  <a:cubicBezTo>
                    <a:pt x="69700" y="241083"/>
                    <a:pt x="51139" y="291926"/>
                    <a:pt x="54063" y="274177"/>
                  </a:cubicBezTo>
                  <a:close/>
                </a:path>
              </a:pathLst>
            </a:cu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6" name="楕円 55">
              <a:extLst>
                <a:ext uri="{FF2B5EF4-FFF2-40B4-BE49-F238E27FC236}">
                  <a16:creationId xmlns:a16="http://schemas.microsoft.com/office/drawing/2014/main" id="{955313A0-781C-38FB-CD50-4A7CE69A85C3}"/>
                </a:ext>
              </a:extLst>
            </p:cNvPr>
            <p:cNvSpPr/>
            <p:nvPr/>
          </p:nvSpPr>
          <p:spPr>
            <a:xfrm>
              <a:off x="1352362" y="3643788"/>
              <a:ext cx="174279" cy="335333"/>
            </a:xfrm>
            <a:prstGeom prst="ellipse">
              <a:avLst/>
            </a:prstGeom>
            <a:solidFill>
              <a:schemeClr val="bg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5" name="楕円 14">
              <a:extLst>
                <a:ext uri="{FF2B5EF4-FFF2-40B4-BE49-F238E27FC236}">
                  <a16:creationId xmlns:a16="http://schemas.microsoft.com/office/drawing/2014/main" id="{2E05C5B2-5A4B-4002-D0A2-A73F2130B576}"/>
                </a:ext>
              </a:extLst>
            </p:cNvPr>
            <p:cNvSpPr/>
            <p:nvPr/>
          </p:nvSpPr>
          <p:spPr>
            <a:xfrm>
              <a:off x="1387444" y="3732872"/>
              <a:ext cx="139197" cy="15716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4" name="フリーフォーム: 図形 23">
              <a:extLst>
                <a:ext uri="{FF2B5EF4-FFF2-40B4-BE49-F238E27FC236}">
                  <a16:creationId xmlns:a16="http://schemas.microsoft.com/office/drawing/2014/main" id="{C91EB4CA-D17E-20E0-9304-A79F1AA80AB5}"/>
                </a:ext>
              </a:extLst>
            </p:cNvPr>
            <p:cNvSpPr/>
            <p:nvPr/>
          </p:nvSpPr>
          <p:spPr>
            <a:xfrm>
              <a:off x="1860550" y="3929033"/>
              <a:ext cx="3921399" cy="614991"/>
            </a:xfrm>
            <a:custGeom>
              <a:avLst/>
              <a:gdLst>
                <a:gd name="connsiteX0" fmla="*/ 85992 w 3921399"/>
                <a:gd name="connsiteY0" fmla="*/ 332 h 614991"/>
                <a:gd name="connsiteX1" fmla="*/ 73292 w 3921399"/>
                <a:gd name="connsiteY1" fmla="*/ 16207 h 614991"/>
                <a:gd name="connsiteX2" fmla="*/ 60592 w 3921399"/>
                <a:gd name="connsiteY2" fmla="*/ 41607 h 614991"/>
                <a:gd name="connsiteX3" fmla="*/ 44717 w 3921399"/>
                <a:gd name="connsiteY3" fmla="*/ 67007 h 614991"/>
                <a:gd name="connsiteX4" fmla="*/ 38367 w 3921399"/>
                <a:gd name="connsiteY4" fmla="*/ 79707 h 614991"/>
                <a:gd name="connsiteX5" fmla="*/ 25667 w 3921399"/>
                <a:gd name="connsiteY5" fmla="*/ 98757 h 614991"/>
                <a:gd name="connsiteX6" fmla="*/ 22492 w 3921399"/>
                <a:gd name="connsiteY6" fmla="*/ 111457 h 614991"/>
                <a:gd name="connsiteX7" fmla="*/ 9792 w 3921399"/>
                <a:gd name="connsiteY7" fmla="*/ 140032 h 614991"/>
                <a:gd name="connsiteX8" fmla="*/ 3442 w 3921399"/>
                <a:gd name="connsiteY8" fmla="*/ 155907 h 614991"/>
                <a:gd name="connsiteX9" fmla="*/ 3442 w 3921399"/>
                <a:gd name="connsiteY9" fmla="*/ 200357 h 614991"/>
                <a:gd name="connsiteX10" fmla="*/ 6617 w 3921399"/>
                <a:gd name="connsiteY10" fmla="*/ 371807 h 614991"/>
                <a:gd name="connsiteX11" fmla="*/ 16142 w 3921399"/>
                <a:gd name="connsiteY11" fmla="*/ 387682 h 614991"/>
                <a:gd name="connsiteX12" fmla="*/ 35192 w 3921399"/>
                <a:gd name="connsiteY12" fmla="*/ 406732 h 614991"/>
                <a:gd name="connsiteX13" fmla="*/ 82817 w 3921399"/>
                <a:gd name="connsiteY13" fmla="*/ 444832 h 614991"/>
                <a:gd name="connsiteX14" fmla="*/ 133617 w 3921399"/>
                <a:gd name="connsiteY14" fmla="*/ 479757 h 614991"/>
                <a:gd name="connsiteX15" fmla="*/ 146317 w 3921399"/>
                <a:gd name="connsiteY15" fmla="*/ 486107 h 614991"/>
                <a:gd name="connsiteX16" fmla="*/ 159017 w 3921399"/>
                <a:gd name="connsiteY16" fmla="*/ 495632 h 614991"/>
                <a:gd name="connsiteX17" fmla="*/ 171717 w 3921399"/>
                <a:gd name="connsiteY17" fmla="*/ 498807 h 614991"/>
                <a:gd name="connsiteX18" fmla="*/ 206642 w 3921399"/>
                <a:gd name="connsiteY18" fmla="*/ 514682 h 614991"/>
                <a:gd name="connsiteX19" fmla="*/ 276492 w 3921399"/>
                <a:gd name="connsiteY19" fmla="*/ 527382 h 614991"/>
                <a:gd name="connsiteX20" fmla="*/ 298717 w 3921399"/>
                <a:gd name="connsiteY20" fmla="*/ 530557 h 614991"/>
                <a:gd name="connsiteX21" fmla="*/ 336817 w 3921399"/>
                <a:gd name="connsiteY21" fmla="*/ 536907 h 614991"/>
                <a:gd name="connsiteX22" fmla="*/ 413017 w 3921399"/>
                <a:gd name="connsiteY22" fmla="*/ 540082 h 614991"/>
                <a:gd name="connsiteX23" fmla="*/ 632092 w 3921399"/>
                <a:gd name="connsiteY23" fmla="*/ 533732 h 614991"/>
                <a:gd name="connsiteX24" fmla="*/ 733692 w 3921399"/>
                <a:gd name="connsiteY24" fmla="*/ 527382 h 614991"/>
                <a:gd name="connsiteX25" fmla="*/ 774967 w 3921399"/>
                <a:gd name="connsiteY25" fmla="*/ 524207 h 614991"/>
                <a:gd name="connsiteX26" fmla="*/ 1108342 w 3921399"/>
                <a:gd name="connsiteY26" fmla="*/ 521032 h 614991"/>
                <a:gd name="connsiteX27" fmla="*/ 1206767 w 3921399"/>
                <a:gd name="connsiteY27" fmla="*/ 514682 h 614991"/>
                <a:gd name="connsiteX28" fmla="*/ 1540142 w 3921399"/>
                <a:gd name="connsiteY28" fmla="*/ 511507 h 614991"/>
                <a:gd name="connsiteX29" fmla="*/ 1670317 w 3921399"/>
                <a:gd name="connsiteY29" fmla="*/ 501982 h 614991"/>
                <a:gd name="connsiteX30" fmla="*/ 1860817 w 3921399"/>
                <a:gd name="connsiteY30" fmla="*/ 495632 h 614991"/>
                <a:gd name="connsiteX31" fmla="*/ 2073542 w 3921399"/>
                <a:gd name="connsiteY31" fmla="*/ 498807 h 614991"/>
                <a:gd name="connsiteX32" fmla="*/ 2092592 w 3921399"/>
                <a:gd name="connsiteY32" fmla="*/ 505157 h 614991"/>
                <a:gd name="connsiteX33" fmla="*/ 2130692 w 3921399"/>
                <a:gd name="connsiteY33" fmla="*/ 527382 h 614991"/>
                <a:gd name="connsiteX34" fmla="*/ 2140217 w 3921399"/>
                <a:gd name="connsiteY34" fmla="*/ 536907 h 614991"/>
                <a:gd name="connsiteX35" fmla="*/ 2213242 w 3921399"/>
                <a:gd name="connsiteY35" fmla="*/ 568657 h 614991"/>
                <a:gd name="connsiteX36" fmla="*/ 2235467 w 3921399"/>
                <a:gd name="connsiteY36" fmla="*/ 578182 h 614991"/>
                <a:gd name="connsiteX37" fmla="*/ 2254517 w 3921399"/>
                <a:gd name="connsiteY37" fmla="*/ 587707 h 614991"/>
                <a:gd name="connsiteX38" fmla="*/ 2283092 w 3921399"/>
                <a:gd name="connsiteY38" fmla="*/ 597232 h 614991"/>
                <a:gd name="connsiteX39" fmla="*/ 2327542 w 3921399"/>
                <a:gd name="connsiteY39" fmla="*/ 603582 h 614991"/>
                <a:gd name="connsiteX40" fmla="*/ 2365642 w 3921399"/>
                <a:gd name="connsiteY40" fmla="*/ 606757 h 614991"/>
                <a:gd name="connsiteX41" fmla="*/ 2518042 w 3921399"/>
                <a:gd name="connsiteY41" fmla="*/ 609932 h 614991"/>
                <a:gd name="connsiteX42" fmla="*/ 2552967 w 3921399"/>
                <a:gd name="connsiteY42" fmla="*/ 613107 h 614991"/>
                <a:gd name="connsiteX43" fmla="*/ 2835542 w 3921399"/>
                <a:gd name="connsiteY43" fmla="*/ 606757 h 614991"/>
                <a:gd name="connsiteX44" fmla="*/ 2864117 w 3921399"/>
                <a:gd name="connsiteY44" fmla="*/ 597232 h 614991"/>
                <a:gd name="connsiteX45" fmla="*/ 2886342 w 3921399"/>
                <a:gd name="connsiteY45" fmla="*/ 594057 h 614991"/>
                <a:gd name="connsiteX46" fmla="*/ 2911742 w 3921399"/>
                <a:gd name="connsiteY46" fmla="*/ 581357 h 614991"/>
                <a:gd name="connsiteX47" fmla="*/ 2981592 w 3921399"/>
                <a:gd name="connsiteY47" fmla="*/ 562307 h 614991"/>
                <a:gd name="connsiteX48" fmla="*/ 3016517 w 3921399"/>
                <a:gd name="connsiteY48" fmla="*/ 555957 h 614991"/>
                <a:gd name="connsiteX49" fmla="*/ 3127642 w 3921399"/>
                <a:gd name="connsiteY49" fmla="*/ 543257 h 614991"/>
                <a:gd name="connsiteX50" fmla="*/ 3162567 w 3921399"/>
                <a:gd name="connsiteY50" fmla="*/ 536907 h 614991"/>
                <a:gd name="connsiteX51" fmla="*/ 3210192 w 3921399"/>
                <a:gd name="connsiteY51" fmla="*/ 533732 h 614991"/>
                <a:gd name="connsiteX52" fmla="*/ 3292742 w 3921399"/>
                <a:gd name="connsiteY52" fmla="*/ 527382 h 614991"/>
                <a:gd name="connsiteX53" fmla="*/ 3308617 w 3921399"/>
                <a:gd name="connsiteY53" fmla="*/ 524207 h 614991"/>
                <a:gd name="connsiteX54" fmla="*/ 3359417 w 3921399"/>
                <a:gd name="connsiteY54" fmla="*/ 517857 h 614991"/>
                <a:gd name="connsiteX55" fmla="*/ 3378467 w 3921399"/>
                <a:gd name="connsiteY55" fmla="*/ 514682 h 614991"/>
                <a:gd name="connsiteX56" fmla="*/ 3410217 w 3921399"/>
                <a:gd name="connsiteY56" fmla="*/ 508332 h 614991"/>
                <a:gd name="connsiteX57" fmla="*/ 3483242 w 3921399"/>
                <a:gd name="connsiteY57" fmla="*/ 501982 h 614991"/>
                <a:gd name="connsiteX58" fmla="*/ 3527692 w 3921399"/>
                <a:gd name="connsiteY58" fmla="*/ 495632 h 614991"/>
                <a:gd name="connsiteX59" fmla="*/ 3543567 w 3921399"/>
                <a:gd name="connsiteY59" fmla="*/ 492457 h 614991"/>
                <a:gd name="connsiteX60" fmla="*/ 3705492 w 3921399"/>
                <a:gd name="connsiteY60" fmla="*/ 489282 h 614991"/>
                <a:gd name="connsiteX61" fmla="*/ 3746767 w 3921399"/>
                <a:gd name="connsiteY61" fmla="*/ 508332 h 614991"/>
                <a:gd name="connsiteX62" fmla="*/ 3775342 w 3921399"/>
                <a:gd name="connsiteY62" fmla="*/ 521032 h 614991"/>
                <a:gd name="connsiteX63" fmla="*/ 3788042 w 3921399"/>
                <a:gd name="connsiteY63" fmla="*/ 530557 h 614991"/>
                <a:gd name="connsiteX64" fmla="*/ 3813442 w 3921399"/>
                <a:gd name="connsiteY64" fmla="*/ 536907 h 614991"/>
                <a:gd name="connsiteX65" fmla="*/ 3838842 w 3921399"/>
                <a:gd name="connsiteY65" fmla="*/ 546432 h 614991"/>
                <a:gd name="connsiteX66" fmla="*/ 3864242 w 3921399"/>
                <a:gd name="connsiteY66" fmla="*/ 559132 h 614991"/>
                <a:gd name="connsiteX67" fmla="*/ 3889642 w 3921399"/>
                <a:gd name="connsiteY67" fmla="*/ 581357 h 614991"/>
                <a:gd name="connsiteX68" fmla="*/ 3915042 w 3921399"/>
                <a:gd name="connsiteY68" fmla="*/ 597232 h 614991"/>
                <a:gd name="connsiteX69" fmla="*/ 3921392 w 3921399"/>
                <a:gd name="connsiteY69" fmla="*/ 555957 h 614991"/>
                <a:gd name="connsiteX70" fmla="*/ 3915042 w 3921399"/>
                <a:gd name="connsiteY70" fmla="*/ 546432 h 614991"/>
                <a:gd name="connsiteX71" fmla="*/ 3908692 w 3921399"/>
                <a:gd name="connsiteY71" fmla="*/ 533732 h 614991"/>
                <a:gd name="connsiteX72" fmla="*/ 3889642 w 3921399"/>
                <a:gd name="connsiteY72" fmla="*/ 521032 h 614991"/>
                <a:gd name="connsiteX73" fmla="*/ 3873767 w 3921399"/>
                <a:gd name="connsiteY73" fmla="*/ 498807 h 614991"/>
                <a:gd name="connsiteX74" fmla="*/ 3867417 w 3921399"/>
                <a:gd name="connsiteY74" fmla="*/ 486107 h 614991"/>
                <a:gd name="connsiteX75" fmla="*/ 3857892 w 3921399"/>
                <a:gd name="connsiteY75" fmla="*/ 476582 h 614991"/>
                <a:gd name="connsiteX76" fmla="*/ 3851542 w 3921399"/>
                <a:gd name="connsiteY76" fmla="*/ 467057 h 614991"/>
                <a:gd name="connsiteX77" fmla="*/ 3813442 w 3921399"/>
                <a:gd name="connsiteY77" fmla="*/ 438482 h 614991"/>
                <a:gd name="connsiteX78" fmla="*/ 3803917 w 3921399"/>
                <a:gd name="connsiteY78" fmla="*/ 432132 h 614991"/>
                <a:gd name="connsiteX79" fmla="*/ 3788042 w 3921399"/>
                <a:gd name="connsiteY79" fmla="*/ 428957 h 614991"/>
                <a:gd name="connsiteX80" fmla="*/ 3753117 w 3921399"/>
                <a:gd name="connsiteY80" fmla="*/ 416257 h 614991"/>
                <a:gd name="connsiteX81" fmla="*/ 3740417 w 3921399"/>
                <a:gd name="connsiteY81" fmla="*/ 409907 h 614991"/>
                <a:gd name="connsiteX82" fmla="*/ 3727717 w 3921399"/>
                <a:gd name="connsiteY82" fmla="*/ 406732 h 614991"/>
                <a:gd name="connsiteX83" fmla="*/ 3711842 w 3921399"/>
                <a:gd name="connsiteY83" fmla="*/ 400382 h 614991"/>
                <a:gd name="connsiteX84" fmla="*/ 3683267 w 3921399"/>
                <a:gd name="connsiteY84" fmla="*/ 390857 h 614991"/>
                <a:gd name="connsiteX85" fmla="*/ 3553092 w 3921399"/>
                <a:gd name="connsiteY85" fmla="*/ 394032 h 614991"/>
                <a:gd name="connsiteX86" fmla="*/ 3511817 w 3921399"/>
                <a:gd name="connsiteY86" fmla="*/ 400382 h 614991"/>
                <a:gd name="connsiteX87" fmla="*/ 3489592 w 3921399"/>
                <a:gd name="connsiteY87" fmla="*/ 403557 h 614991"/>
                <a:gd name="connsiteX88" fmla="*/ 3476892 w 3921399"/>
                <a:gd name="connsiteY88" fmla="*/ 406732 h 614991"/>
                <a:gd name="connsiteX89" fmla="*/ 3448317 w 3921399"/>
                <a:gd name="connsiteY89" fmla="*/ 409907 h 614991"/>
                <a:gd name="connsiteX90" fmla="*/ 3429267 w 3921399"/>
                <a:gd name="connsiteY90" fmla="*/ 413082 h 614991"/>
                <a:gd name="connsiteX91" fmla="*/ 3353067 w 3921399"/>
                <a:gd name="connsiteY91" fmla="*/ 416257 h 614991"/>
                <a:gd name="connsiteX92" fmla="*/ 3318142 w 3921399"/>
                <a:gd name="connsiteY92" fmla="*/ 422607 h 614991"/>
                <a:gd name="connsiteX93" fmla="*/ 3305442 w 3921399"/>
                <a:gd name="connsiteY93" fmla="*/ 425782 h 614991"/>
                <a:gd name="connsiteX94" fmla="*/ 3276867 w 3921399"/>
                <a:gd name="connsiteY94" fmla="*/ 428957 h 614991"/>
                <a:gd name="connsiteX95" fmla="*/ 3238767 w 3921399"/>
                <a:gd name="connsiteY95" fmla="*/ 435307 h 614991"/>
                <a:gd name="connsiteX96" fmla="*/ 3222892 w 3921399"/>
                <a:gd name="connsiteY96" fmla="*/ 438482 h 614991"/>
                <a:gd name="connsiteX97" fmla="*/ 3146692 w 3921399"/>
                <a:gd name="connsiteY97" fmla="*/ 441657 h 614991"/>
                <a:gd name="connsiteX98" fmla="*/ 3089542 w 3921399"/>
                <a:gd name="connsiteY98" fmla="*/ 448007 h 614991"/>
                <a:gd name="connsiteX99" fmla="*/ 3064142 w 3921399"/>
                <a:gd name="connsiteY99" fmla="*/ 451182 h 614991"/>
                <a:gd name="connsiteX100" fmla="*/ 3029217 w 3921399"/>
                <a:gd name="connsiteY100" fmla="*/ 454357 h 614991"/>
                <a:gd name="connsiteX101" fmla="*/ 3003817 w 3921399"/>
                <a:gd name="connsiteY101" fmla="*/ 457532 h 614991"/>
                <a:gd name="connsiteX102" fmla="*/ 2921267 w 3921399"/>
                <a:gd name="connsiteY102" fmla="*/ 460707 h 614991"/>
                <a:gd name="connsiteX103" fmla="*/ 2848242 w 3921399"/>
                <a:gd name="connsiteY103" fmla="*/ 467057 h 614991"/>
                <a:gd name="connsiteX104" fmla="*/ 2800617 w 3921399"/>
                <a:gd name="connsiteY104" fmla="*/ 470232 h 614991"/>
                <a:gd name="connsiteX105" fmla="*/ 2714892 w 3921399"/>
                <a:gd name="connsiteY105" fmla="*/ 476582 h 614991"/>
                <a:gd name="connsiteX106" fmla="*/ 2670442 w 3921399"/>
                <a:gd name="connsiteY106" fmla="*/ 479757 h 614991"/>
                <a:gd name="connsiteX107" fmla="*/ 2454542 w 3921399"/>
                <a:gd name="connsiteY107" fmla="*/ 463882 h 614991"/>
                <a:gd name="connsiteX108" fmla="*/ 2445017 w 3921399"/>
                <a:gd name="connsiteY108" fmla="*/ 457532 h 614991"/>
                <a:gd name="connsiteX109" fmla="*/ 2403742 w 3921399"/>
                <a:gd name="connsiteY109" fmla="*/ 422607 h 614991"/>
                <a:gd name="connsiteX110" fmla="*/ 2381517 w 3921399"/>
                <a:gd name="connsiteY110" fmla="*/ 416257 h 614991"/>
                <a:gd name="connsiteX111" fmla="*/ 2318017 w 3921399"/>
                <a:gd name="connsiteY111" fmla="*/ 403557 h 614991"/>
                <a:gd name="connsiteX112" fmla="*/ 2295792 w 3921399"/>
                <a:gd name="connsiteY112" fmla="*/ 397207 h 614991"/>
                <a:gd name="connsiteX113" fmla="*/ 2270392 w 3921399"/>
                <a:gd name="connsiteY113" fmla="*/ 387682 h 614991"/>
                <a:gd name="connsiteX114" fmla="*/ 2229117 w 3921399"/>
                <a:gd name="connsiteY114" fmla="*/ 384507 h 614991"/>
                <a:gd name="connsiteX115" fmla="*/ 2162442 w 3921399"/>
                <a:gd name="connsiteY115" fmla="*/ 374982 h 614991"/>
                <a:gd name="connsiteX116" fmla="*/ 2140217 w 3921399"/>
                <a:gd name="connsiteY116" fmla="*/ 371807 h 614991"/>
                <a:gd name="connsiteX117" fmla="*/ 2108467 w 3921399"/>
                <a:gd name="connsiteY117" fmla="*/ 368632 h 614991"/>
                <a:gd name="connsiteX118" fmla="*/ 2041792 w 3921399"/>
                <a:gd name="connsiteY118" fmla="*/ 355932 h 614991"/>
                <a:gd name="connsiteX119" fmla="*/ 2010042 w 3921399"/>
                <a:gd name="connsiteY119" fmla="*/ 352757 h 614991"/>
                <a:gd name="connsiteX120" fmla="*/ 1971942 w 3921399"/>
                <a:gd name="connsiteY120" fmla="*/ 346407 h 614991"/>
                <a:gd name="connsiteX121" fmla="*/ 1946542 w 3921399"/>
                <a:gd name="connsiteY121" fmla="*/ 343232 h 614991"/>
                <a:gd name="connsiteX122" fmla="*/ 1873517 w 3921399"/>
                <a:gd name="connsiteY122" fmla="*/ 333707 h 614991"/>
                <a:gd name="connsiteX123" fmla="*/ 1851292 w 3921399"/>
                <a:gd name="connsiteY123" fmla="*/ 327357 h 614991"/>
                <a:gd name="connsiteX124" fmla="*/ 1841767 w 3921399"/>
                <a:gd name="connsiteY124" fmla="*/ 324182 h 614991"/>
                <a:gd name="connsiteX125" fmla="*/ 1813192 w 3921399"/>
                <a:gd name="connsiteY125" fmla="*/ 311482 h 614991"/>
                <a:gd name="connsiteX126" fmla="*/ 1781442 w 3921399"/>
                <a:gd name="connsiteY126" fmla="*/ 301957 h 614991"/>
                <a:gd name="connsiteX127" fmla="*/ 1740167 w 3921399"/>
                <a:gd name="connsiteY127" fmla="*/ 282907 h 614991"/>
                <a:gd name="connsiteX128" fmla="*/ 1689367 w 3921399"/>
                <a:gd name="connsiteY128" fmla="*/ 273382 h 614991"/>
                <a:gd name="connsiteX129" fmla="*/ 1629042 w 3921399"/>
                <a:gd name="connsiteY129" fmla="*/ 263857 h 614991"/>
                <a:gd name="connsiteX130" fmla="*/ 1584592 w 3921399"/>
                <a:gd name="connsiteY130" fmla="*/ 251157 h 614991"/>
                <a:gd name="connsiteX131" fmla="*/ 1568717 w 3921399"/>
                <a:gd name="connsiteY131" fmla="*/ 244807 h 614991"/>
                <a:gd name="connsiteX132" fmla="*/ 1540142 w 3921399"/>
                <a:gd name="connsiteY132" fmla="*/ 238457 h 614991"/>
                <a:gd name="connsiteX133" fmla="*/ 1505217 w 3921399"/>
                <a:gd name="connsiteY133" fmla="*/ 228932 h 614991"/>
                <a:gd name="connsiteX134" fmla="*/ 1489342 w 3921399"/>
                <a:gd name="connsiteY134" fmla="*/ 222582 h 614991"/>
                <a:gd name="connsiteX135" fmla="*/ 1470292 w 3921399"/>
                <a:gd name="connsiteY135" fmla="*/ 219407 h 614991"/>
                <a:gd name="connsiteX136" fmla="*/ 1422667 w 3921399"/>
                <a:gd name="connsiteY136" fmla="*/ 206707 h 614991"/>
                <a:gd name="connsiteX137" fmla="*/ 1371867 w 3921399"/>
                <a:gd name="connsiteY137" fmla="*/ 200357 h 614991"/>
                <a:gd name="connsiteX138" fmla="*/ 1352817 w 3921399"/>
                <a:gd name="connsiteY138" fmla="*/ 197182 h 614991"/>
                <a:gd name="connsiteX139" fmla="*/ 1238517 w 3921399"/>
                <a:gd name="connsiteY139" fmla="*/ 203532 h 614991"/>
                <a:gd name="connsiteX140" fmla="*/ 1190892 w 3921399"/>
                <a:gd name="connsiteY140" fmla="*/ 206707 h 614991"/>
                <a:gd name="connsiteX141" fmla="*/ 1171842 w 3921399"/>
                <a:gd name="connsiteY141" fmla="*/ 209882 h 614991"/>
                <a:gd name="connsiteX142" fmla="*/ 1149617 w 3921399"/>
                <a:gd name="connsiteY142" fmla="*/ 213057 h 614991"/>
                <a:gd name="connsiteX143" fmla="*/ 1117867 w 3921399"/>
                <a:gd name="connsiteY143" fmla="*/ 222582 h 614991"/>
                <a:gd name="connsiteX144" fmla="*/ 1101992 w 3921399"/>
                <a:gd name="connsiteY144" fmla="*/ 228932 h 614991"/>
                <a:gd name="connsiteX145" fmla="*/ 1079767 w 3921399"/>
                <a:gd name="connsiteY145" fmla="*/ 232107 h 614991"/>
                <a:gd name="connsiteX146" fmla="*/ 1054367 w 3921399"/>
                <a:gd name="connsiteY146" fmla="*/ 247982 h 614991"/>
                <a:gd name="connsiteX147" fmla="*/ 1041667 w 3921399"/>
                <a:gd name="connsiteY147" fmla="*/ 251157 h 614991"/>
                <a:gd name="connsiteX148" fmla="*/ 1025792 w 3921399"/>
                <a:gd name="connsiteY148" fmla="*/ 257507 h 614991"/>
                <a:gd name="connsiteX149" fmla="*/ 994042 w 3921399"/>
                <a:gd name="connsiteY149" fmla="*/ 263857 h 614991"/>
                <a:gd name="connsiteX150" fmla="*/ 981342 w 3921399"/>
                <a:gd name="connsiteY150" fmla="*/ 267032 h 614991"/>
                <a:gd name="connsiteX151" fmla="*/ 962292 w 3921399"/>
                <a:gd name="connsiteY151" fmla="*/ 270207 h 614991"/>
                <a:gd name="connsiteX152" fmla="*/ 949592 w 3921399"/>
                <a:gd name="connsiteY152" fmla="*/ 273382 h 614991"/>
                <a:gd name="connsiteX153" fmla="*/ 933717 w 3921399"/>
                <a:gd name="connsiteY153" fmla="*/ 279732 h 614991"/>
                <a:gd name="connsiteX154" fmla="*/ 895617 w 3921399"/>
                <a:gd name="connsiteY154" fmla="*/ 282907 h 614991"/>
                <a:gd name="connsiteX155" fmla="*/ 844817 w 3921399"/>
                <a:gd name="connsiteY155" fmla="*/ 292432 h 614991"/>
                <a:gd name="connsiteX156" fmla="*/ 809892 w 3921399"/>
                <a:gd name="connsiteY156" fmla="*/ 295607 h 614991"/>
                <a:gd name="connsiteX157" fmla="*/ 787667 w 3921399"/>
                <a:gd name="connsiteY157" fmla="*/ 298782 h 614991"/>
                <a:gd name="connsiteX158" fmla="*/ 762267 w 3921399"/>
                <a:gd name="connsiteY158" fmla="*/ 301957 h 614991"/>
                <a:gd name="connsiteX159" fmla="*/ 736867 w 3921399"/>
                <a:gd name="connsiteY159" fmla="*/ 308307 h 614991"/>
                <a:gd name="connsiteX160" fmla="*/ 667017 w 3921399"/>
                <a:gd name="connsiteY160" fmla="*/ 317832 h 614991"/>
                <a:gd name="connsiteX161" fmla="*/ 644792 w 3921399"/>
                <a:gd name="connsiteY161" fmla="*/ 321007 h 614991"/>
                <a:gd name="connsiteX162" fmla="*/ 625742 w 3921399"/>
                <a:gd name="connsiteY162" fmla="*/ 324182 h 614991"/>
                <a:gd name="connsiteX163" fmla="*/ 597167 w 3921399"/>
                <a:gd name="connsiteY163" fmla="*/ 327357 h 614991"/>
                <a:gd name="connsiteX164" fmla="*/ 584467 w 3921399"/>
                <a:gd name="connsiteY164" fmla="*/ 330532 h 614991"/>
                <a:gd name="connsiteX165" fmla="*/ 520967 w 3921399"/>
                <a:gd name="connsiteY165" fmla="*/ 336882 h 614991"/>
                <a:gd name="connsiteX166" fmla="*/ 498742 w 3921399"/>
                <a:gd name="connsiteY166" fmla="*/ 340057 h 614991"/>
                <a:gd name="connsiteX167" fmla="*/ 457467 w 3921399"/>
                <a:gd name="connsiteY167" fmla="*/ 343232 h 614991"/>
                <a:gd name="connsiteX168" fmla="*/ 435242 w 3921399"/>
                <a:gd name="connsiteY168" fmla="*/ 349582 h 614991"/>
                <a:gd name="connsiteX169" fmla="*/ 384442 w 3921399"/>
                <a:gd name="connsiteY169" fmla="*/ 355932 h 614991"/>
                <a:gd name="connsiteX170" fmla="*/ 324117 w 3921399"/>
                <a:gd name="connsiteY170" fmla="*/ 365457 h 614991"/>
                <a:gd name="connsiteX171" fmla="*/ 162192 w 3921399"/>
                <a:gd name="connsiteY171" fmla="*/ 355932 h 614991"/>
                <a:gd name="connsiteX172" fmla="*/ 149492 w 3921399"/>
                <a:gd name="connsiteY172" fmla="*/ 352757 h 614991"/>
                <a:gd name="connsiteX173" fmla="*/ 146317 w 3921399"/>
                <a:gd name="connsiteY173" fmla="*/ 333707 h 614991"/>
                <a:gd name="connsiteX174" fmla="*/ 136792 w 3921399"/>
                <a:gd name="connsiteY174" fmla="*/ 311482 h 614991"/>
                <a:gd name="connsiteX175" fmla="*/ 139967 w 3921399"/>
                <a:gd name="connsiteY175" fmla="*/ 190832 h 614991"/>
                <a:gd name="connsiteX176" fmla="*/ 143142 w 3921399"/>
                <a:gd name="connsiteY176" fmla="*/ 178132 h 614991"/>
                <a:gd name="connsiteX177" fmla="*/ 149492 w 3921399"/>
                <a:gd name="connsiteY177" fmla="*/ 146382 h 614991"/>
                <a:gd name="connsiteX178" fmla="*/ 155842 w 3921399"/>
                <a:gd name="connsiteY178" fmla="*/ 133682 h 614991"/>
                <a:gd name="connsiteX179" fmla="*/ 162192 w 3921399"/>
                <a:gd name="connsiteY179" fmla="*/ 105107 h 614991"/>
                <a:gd name="connsiteX180" fmla="*/ 174892 w 3921399"/>
                <a:gd name="connsiteY180" fmla="*/ 82882 h 614991"/>
                <a:gd name="connsiteX181" fmla="*/ 184417 w 3921399"/>
                <a:gd name="connsiteY181" fmla="*/ 76532 h 614991"/>
                <a:gd name="connsiteX182" fmla="*/ 187592 w 3921399"/>
                <a:gd name="connsiteY182" fmla="*/ 67007 h 614991"/>
                <a:gd name="connsiteX183" fmla="*/ 197117 w 3921399"/>
                <a:gd name="connsiteY183" fmla="*/ 57482 h 614991"/>
                <a:gd name="connsiteX184" fmla="*/ 181242 w 3921399"/>
                <a:gd name="connsiteY184" fmla="*/ 25732 h 614991"/>
                <a:gd name="connsiteX185" fmla="*/ 171717 w 3921399"/>
                <a:gd name="connsiteY185" fmla="*/ 22557 h 614991"/>
                <a:gd name="connsiteX186" fmla="*/ 136792 w 3921399"/>
                <a:gd name="connsiteY186" fmla="*/ 13032 h 614991"/>
                <a:gd name="connsiteX187" fmla="*/ 127267 w 3921399"/>
                <a:gd name="connsiteY187" fmla="*/ 6682 h 614991"/>
                <a:gd name="connsiteX188" fmla="*/ 85992 w 3921399"/>
                <a:gd name="connsiteY188" fmla="*/ 332 h 6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Lst>
              <a:rect l="l" t="t" r="r" b="b"/>
              <a:pathLst>
                <a:path w="3921399" h="614991">
                  <a:moveTo>
                    <a:pt x="85992" y="332"/>
                  </a:moveTo>
                  <a:cubicBezTo>
                    <a:pt x="76996" y="1919"/>
                    <a:pt x="76844" y="10436"/>
                    <a:pt x="73292" y="16207"/>
                  </a:cubicBezTo>
                  <a:cubicBezTo>
                    <a:pt x="68331" y="24269"/>
                    <a:pt x="65843" y="33731"/>
                    <a:pt x="60592" y="41607"/>
                  </a:cubicBezTo>
                  <a:cubicBezTo>
                    <a:pt x="53976" y="51531"/>
                    <a:pt x="51099" y="55519"/>
                    <a:pt x="44717" y="67007"/>
                  </a:cubicBezTo>
                  <a:cubicBezTo>
                    <a:pt x="42418" y="71144"/>
                    <a:pt x="40802" y="75648"/>
                    <a:pt x="38367" y="79707"/>
                  </a:cubicBezTo>
                  <a:cubicBezTo>
                    <a:pt x="34440" y="86251"/>
                    <a:pt x="25667" y="98757"/>
                    <a:pt x="25667" y="98757"/>
                  </a:cubicBezTo>
                  <a:cubicBezTo>
                    <a:pt x="24609" y="102990"/>
                    <a:pt x="23872" y="107317"/>
                    <a:pt x="22492" y="111457"/>
                  </a:cubicBezTo>
                  <a:cubicBezTo>
                    <a:pt x="16218" y="130280"/>
                    <a:pt x="17168" y="123435"/>
                    <a:pt x="9792" y="140032"/>
                  </a:cubicBezTo>
                  <a:cubicBezTo>
                    <a:pt x="7477" y="145240"/>
                    <a:pt x="5559" y="150615"/>
                    <a:pt x="3442" y="155907"/>
                  </a:cubicBezTo>
                  <a:cubicBezTo>
                    <a:pt x="-3444" y="204111"/>
                    <a:pt x="1862" y="152153"/>
                    <a:pt x="3442" y="200357"/>
                  </a:cubicBezTo>
                  <a:cubicBezTo>
                    <a:pt x="5315" y="257486"/>
                    <a:pt x="2751" y="314778"/>
                    <a:pt x="6617" y="371807"/>
                  </a:cubicBezTo>
                  <a:cubicBezTo>
                    <a:pt x="7034" y="377964"/>
                    <a:pt x="12234" y="382906"/>
                    <a:pt x="16142" y="387682"/>
                  </a:cubicBezTo>
                  <a:cubicBezTo>
                    <a:pt x="21829" y="394632"/>
                    <a:pt x="28842" y="400382"/>
                    <a:pt x="35192" y="406732"/>
                  </a:cubicBezTo>
                  <a:cubicBezTo>
                    <a:pt x="58447" y="429987"/>
                    <a:pt x="42146" y="415007"/>
                    <a:pt x="82817" y="444832"/>
                  </a:cubicBezTo>
                  <a:cubicBezTo>
                    <a:pt x="98982" y="456686"/>
                    <a:pt x="116341" y="471119"/>
                    <a:pt x="133617" y="479757"/>
                  </a:cubicBezTo>
                  <a:cubicBezTo>
                    <a:pt x="137850" y="481874"/>
                    <a:pt x="142303" y="483599"/>
                    <a:pt x="146317" y="486107"/>
                  </a:cubicBezTo>
                  <a:cubicBezTo>
                    <a:pt x="150804" y="488912"/>
                    <a:pt x="154284" y="493265"/>
                    <a:pt x="159017" y="495632"/>
                  </a:cubicBezTo>
                  <a:cubicBezTo>
                    <a:pt x="162920" y="497583"/>
                    <a:pt x="167665" y="497186"/>
                    <a:pt x="171717" y="498807"/>
                  </a:cubicBezTo>
                  <a:cubicBezTo>
                    <a:pt x="185989" y="504516"/>
                    <a:pt x="192103" y="510805"/>
                    <a:pt x="206642" y="514682"/>
                  </a:cubicBezTo>
                  <a:cubicBezTo>
                    <a:pt x="219265" y="518048"/>
                    <a:pt x="265624" y="525829"/>
                    <a:pt x="276492" y="527382"/>
                  </a:cubicBezTo>
                  <a:cubicBezTo>
                    <a:pt x="283900" y="528440"/>
                    <a:pt x="291335" y="529327"/>
                    <a:pt x="298717" y="530557"/>
                  </a:cubicBezTo>
                  <a:cubicBezTo>
                    <a:pt x="314260" y="533147"/>
                    <a:pt x="319887" y="535815"/>
                    <a:pt x="336817" y="536907"/>
                  </a:cubicBezTo>
                  <a:cubicBezTo>
                    <a:pt x="362186" y="538544"/>
                    <a:pt x="387617" y="539024"/>
                    <a:pt x="413017" y="540082"/>
                  </a:cubicBezTo>
                  <a:lnTo>
                    <a:pt x="632092" y="533732"/>
                  </a:lnTo>
                  <a:cubicBezTo>
                    <a:pt x="650935" y="532913"/>
                    <a:pt x="713120" y="528851"/>
                    <a:pt x="733692" y="527382"/>
                  </a:cubicBezTo>
                  <a:cubicBezTo>
                    <a:pt x="747456" y="526399"/>
                    <a:pt x="761170" y="524441"/>
                    <a:pt x="774967" y="524207"/>
                  </a:cubicBezTo>
                  <a:lnTo>
                    <a:pt x="1108342" y="521032"/>
                  </a:lnTo>
                  <a:lnTo>
                    <a:pt x="1206767" y="514682"/>
                  </a:lnTo>
                  <a:lnTo>
                    <a:pt x="1540142" y="511507"/>
                  </a:lnTo>
                  <a:cubicBezTo>
                    <a:pt x="1583534" y="508332"/>
                    <a:pt x="1626854" y="503958"/>
                    <a:pt x="1670317" y="501982"/>
                  </a:cubicBezTo>
                  <a:cubicBezTo>
                    <a:pt x="1780356" y="496980"/>
                    <a:pt x="1716868" y="499420"/>
                    <a:pt x="1860817" y="495632"/>
                  </a:cubicBezTo>
                  <a:cubicBezTo>
                    <a:pt x="1931725" y="496690"/>
                    <a:pt x="2002686" y="495895"/>
                    <a:pt x="2073542" y="498807"/>
                  </a:cubicBezTo>
                  <a:cubicBezTo>
                    <a:pt x="2080230" y="499082"/>
                    <a:pt x="2086377" y="502671"/>
                    <a:pt x="2092592" y="505157"/>
                  </a:cubicBezTo>
                  <a:cubicBezTo>
                    <a:pt x="2101903" y="508881"/>
                    <a:pt x="2127267" y="523957"/>
                    <a:pt x="2130692" y="527382"/>
                  </a:cubicBezTo>
                  <a:cubicBezTo>
                    <a:pt x="2133867" y="530557"/>
                    <a:pt x="2136393" y="534554"/>
                    <a:pt x="2140217" y="536907"/>
                  </a:cubicBezTo>
                  <a:cubicBezTo>
                    <a:pt x="2167279" y="553561"/>
                    <a:pt x="2183188" y="555777"/>
                    <a:pt x="2213242" y="568657"/>
                  </a:cubicBezTo>
                  <a:cubicBezTo>
                    <a:pt x="2220650" y="571832"/>
                    <a:pt x="2228149" y="574804"/>
                    <a:pt x="2235467" y="578182"/>
                  </a:cubicBezTo>
                  <a:cubicBezTo>
                    <a:pt x="2241913" y="581157"/>
                    <a:pt x="2247925" y="585070"/>
                    <a:pt x="2254517" y="587707"/>
                  </a:cubicBezTo>
                  <a:cubicBezTo>
                    <a:pt x="2263839" y="591436"/>
                    <a:pt x="2273438" y="594474"/>
                    <a:pt x="2283092" y="597232"/>
                  </a:cubicBezTo>
                  <a:cubicBezTo>
                    <a:pt x="2295399" y="600748"/>
                    <a:pt x="2316628" y="602543"/>
                    <a:pt x="2327542" y="603582"/>
                  </a:cubicBezTo>
                  <a:cubicBezTo>
                    <a:pt x="2340229" y="604790"/>
                    <a:pt x="2352905" y="606332"/>
                    <a:pt x="2365642" y="606757"/>
                  </a:cubicBezTo>
                  <a:cubicBezTo>
                    <a:pt x="2416425" y="608450"/>
                    <a:pt x="2467242" y="608874"/>
                    <a:pt x="2518042" y="609932"/>
                  </a:cubicBezTo>
                  <a:cubicBezTo>
                    <a:pt x="2529684" y="610990"/>
                    <a:pt x="2541277" y="613107"/>
                    <a:pt x="2552967" y="613107"/>
                  </a:cubicBezTo>
                  <a:cubicBezTo>
                    <a:pt x="2792431" y="613107"/>
                    <a:pt x="2727684" y="620239"/>
                    <a:pt x="2835542" y="606757"/>
                  </a:cubicBezTo>
                  <a:cubicBezTo>
                    <a:pt x="2845067" y="603582"/>
                    <a:pt x="2854377" y="599667"/>
                    <a:pt x="2864117" y="597232"/>
                  </a:cubicBezTo>
                  <a:cubicBezTo>
                    <a:pt x="2871377" y="595417"/>
                    <a:pt x="2879242" y="596424"/>
                    <a:pt x="2886342" y="594057"/>
                  </a:cubicBezTo>
                  <a:cubicBezTo>
                    <a:pt x="2895322" y="591064"/>
                    <a:pt x="2902846" y="584592"/>
                    <a:pt x="2911742" y="581357"/>
                  </a:cubicBezTo>
                  <a:cubicBezTo>
                    <a:pt x="2919323" y="578600"/>
                    <a:pt x="2966876" y="565405"/>
                    <a:pt x="2981592" y="562307"/>
                  </a:cubicBezTo>
                  <a:cubicBezTo>
                    <a:pt x="2993171" y="559869"/>
                    <a:pt x="3004784" y="557487"/>
                    <a:pt x="3016517" y="555957"/>
                  </a:cubicBezTo>
                  <a:cubicBezTo>
                    <a:pt x="3053487" y="551135"/>
                    <a:pt x="3091083" y="550569"/>
                    <a:pt x="3127642" y="543257"/>
                  </a:cubicBezTo>
                  <a:cubicBezTo>
                    <a:pt x="3135899" y="541606"/>
                    <a:pt x="3154812" y="537646"/>
                    <a:pt x="3162567" y="536907"/>
                  </a:cubicBezTo>
                  <a:cubicBezTo>
                    <a:pt x="3178406" y="535399"/>
                    <a:pt x="3194324" y="534893"/>
                    <a:pt x="3210192" y="533732"/>
                  </a:cubicBezTo>
                  <a:lnTo>
                    <a:pt x="3292742" y="527382"/>
                  </a:lnTo>
                  <a:cubicBezTo>
                    <a:pt x="3298034" y="526324"/>
                    <a:pt x="3303275" y="524970"/>
                    <a:pt x="3308617" y="524207"/>
                  </a:cubicBezTo>
                  <a:cubicBezTo>
                    <a:pt x="3325511" y="521794"/>
                    <a:pt x="3342584" y="520662"/>
                    <a:pt x="3359417" y="517857"/>
                  </a:cubicBezTo>
                  <a:cubicBezTo>
                    <a:pt x="3365767" y="516799"/>
                    <a:pt x="3372140" y="515868"/>
                    <a:pt x="3378467" y="514682"/>
                  </a:cubicBezTo>
                  <a:cubicBezTo>
                    <a:pt x="3389075" y="512693"/>
                    <a:pt x="3399502" y="509631"/>
                    <a:pt x="3410217" y="508332"/>
                  </a:cubicBezTo>
                  <a:cubicBezTo>
                    <a:pt x="3434473" y="505392"/>
                    <a:pt x="3483242" y="501982"/>
                    <a:pt x="3483242" y="501982"/>
                  </a:cubicBezTo>
                  <a:cubicBezTo>
                    <a:pt x="3519131" y="494804"/>
                    <a:pt x="3474899" y="503174"/>
                    <a:pt x="3527692" y="495632"/>
                  </a:cubicBezTo>
                  <a:cubicBezTo>
                    <a:pt x="3533034" y="494869"/>
                    <a:pt x="3538275" y="493515"/>
                    <a:pt x="3543567" y="492457"/>
                  </a:cubicBezTo>
                  <a:cubicBezTo>
                    <a:pt x="3593959" y="458862"/>
                    <a:pt x="3568053" y="473510"/>
                    <a:pt x="3705492" y="489282"/>
                  </a:cubicBezTo>
                  <a:cubicBezTo>
                    <a:pt x="3720546" y="491010"/>
                    <a:pt x="3732920" y="502178"/>
                    <a:pt x="3746767" y="508332"/>
                  </a:cubicBezTo>
                  <a:cubicBezTo>
                    <a:pt x="3757189" y="512964"/>
                    <a:pt x="3765722" y="515020"/>
                    <a:pt x="3775342" y="521032"/>
                  </a:cubicBezTo>
                  <a:cubicBezTo>
                    <a:pt x="3779829" y="523837"/>
                    <a:pt x="3783157" y="528522"/>
                    <a:pt x="3788042" y="530557"/>
                  </a:cubicBezTo>
                  <a:cubicBezTo>
                    <a:pt x="3796098" y="533914"/>
                    <a:pt x="3805022" y="534611"/>
                    <a:pt x="3813442" y="536907"/>
                  </a:cubicBezTo>
                  <a:cubicBezTo>
                    <a:pt x="3819948" y="538681"/>
                    <a:pt x="3834209" y="544293"/>
                    <a:pt x="3838842" y="546432"/>
                  </a:cubicBezTo>
                  <a:cubicBezTo>
                    <a:pt x="3847437" y="550399"/>
                    <a:pt x="3856065" y="554362"/>
                    <a:pt x="3864242" y="559132"/>
                  </a:cubicBezTo>
                  <a:cubicBezTo>
                    <a:pt x="3886041" y="571848"/>
                    <a:pt x="3868325" y="565369"/>
                    <a:pt x="3889642" y="581357"/>
                  </a:cubicBezTo>
                  <a:cubicBezTo>
                    <a:pt x="3897629" y="587348"/>
                    <a:pt x="3906575" y="591940"/>
                    <a:pt x="3915042" y="597232"/>
                  </a:cubicBezTo>
                  <a:cubicBezTo>
                    <a:pt x="3915713" y="593205"/>
                    <a:pt x="3921647" y="558510"/>
                    <a:pt x="3921392" y="555957"/>
                  </a:cubicBezTo>
                  <a:cubicBezTo>
                    <a:pt x="3921012" y="552160"/>
                    <a:pt x="3916935" y="549745"/>
                    <a:pt x="3915042" y="546432"/>
                  </a:cubicBezTo>
                  <a:cubicBezTo>
                    <a:pt x="3912694" y="542323"/>
                    <a:pt x="3912039" y="537079"/>
                    <a:pt x="3908692" y="533732"/>
                  </a:cubicBezTo>
                  <a:cubicBezTo>
                    <a:pt x="3903296" y="528336"/>
                    <a:pt x="3889642" y="521032"/>
                    <a:pt x="3889642" y="521032"/>
                  </a:cubicBezTo>
                  <a:cubicBezTo>
                    <a:pt x="3884350" y="513624"/>
                    <a:pt x="3878655" y="506488"/>
                    <a:pt x="3873767" y="498807"/>
                  </a:cubicBezTo>
                  <a:cubicBezTo>
                    <a:pt x="3871226" y="494814"/>
                    <a:pt x="3870168" y="489958"/>
                    <a:pt x="3867417" y="486107"/>
                  </a:cubicBezTo>
                  <a:cubicBezTo>
                    <a:pt x="3864807" y="482453"/>
                    <a:pt x="3860767" y="480031"/>
                    <a:pt x="3857892" y="476582"/>
                  </a:cubicBezTo>
                  <a:cubicBezTo>
                    <a:pt x="3855449" y="473651"/>
                    <a:pt x="3853985" y="469988"/>
                    <a:pt x="3851542" y="467057"/>
                  </a:cubicBezTo>
                  <a:cubicBezTo>
                    <a:pt x="3840530" y="453842"/>
                    <a:pt x="3828907" y="448792"/>
                    <a:pt x="3813442" y="438482"/>
                  </a:cubicBezTo>
                  <a:cubicBezTo>
                    <a:pt x="3810267" y="436365"/>
                    <a:pt x="3807659" y="432880"/>
                    <a:pt x="3803917" y="432132"/>
                  </a:cubicBezTo>
                  <a:lnTo>
                    <a:pt x="3788042" y="428957"/>
                  </a:lnTo>
                  <a:cubicBezTo>
                    <a:pt x="3759052" y="414462"/>
                    <a:pt x="3795193" y="431558"/>
                    <a:pt x="3753117" y="416257"/>
                  </a:cubicBezTo>
                  <a:cubicBezTo>
                    <a:pt x="3748669" y="414640"/>
                    <a:pt x="3744849" y="411569"/>
                    <a:pt x="3740417" y="409907"/>
                  </a:cubicBezTo>
                  <a:cubicBezTo>
                    <a:pt x="3736331" y="408375"/>
                    <a:pt x="3731857" y="408112"/>
                    <a:pt x="3727717" y="406732"/>
                  </a:cubicBezTo>
                  <a:cubicBezTo>
                    <a:pt x="3722310" y="404930"/>
                    <a:pt x="3717249" y="402184"/>
                    <a:pt x="3711842" y="400382"/>
                  </a:cubicBezTo>
                  <a:cubicBezTo>
                    <a:pt x="3670826" y="386710"/>
                    <a:pt x="3732955" y="410732"/>
                    <a:pt x="3683267" y="390857"/>
                  </a:cubicBezTo>
                  <a:lnTo>
                    <a:pt x="3553092" y="394032"/>
                  </a:lnTo>
                  <a:cubicBezTo>
                    <a:pt x="3513456" y="395617"/>
                    <a:pt x="3536876" y="395826"/>
                    <a:pt x="3511817" y="400382"/>
                  </a:cubicBezTo>
                  <a:cubicBezTo>
                    <a:pt x="3504454" y="401721"/>
                    <a:pt x="3496955" y="402218"/>
                    <a:pt x="3489592" y="403557"/>
                  </a:cubicBezTo>
                  <a:cubicBezTo>
                    <a:pt x="3485299" y="404338"/>
                    <a:pt x="3481205" y="406068"/>
                    <a:pt x="3476892" y="406732"/>
                  </a:cubicBezTo>
                  <a:cubicBezTo>
                    <a:pt x="3467420" y="408189"/>
                    <a:pt x="3457817" y="408640"/>
                    <a:pt x="3448317" y="409907"/>
                  </a:cubicBezTo>
                  <a:cubicBezTo>
                    <a:pt x="3441936" y="410758"/>
                    <a:pt x="3435690" y="412654"/>
                    <a:pt x="3429267" y="413082"/>
                  </a:cubicBezTo>
                  <a:cubicBezTo>
                    <a:pt x="3403901" y="414773"/>
                    <a:pt x="3378467" y="415199"/>
                    <a:pt x="3353067" y="416257"/>
                  </a:cubicBezTo>
                  <a:cubicBezTo>
                    <a:pt x="3324262" y="423458"/>
                    <a:pt x="3359855" y="415023"/>
                    <a:pt x="3318142" y="422607"/>
                  </a:cubicBezTo>
                  <a:cubicBezTo>
                    <a:pt x="3313849" y="423388"/>
                    <a:pt x="3309755" y="425118"/>
                    <a:pt x="3305442" y="425782"/>
                  </a:cubicBezTo>
                  <a:cubicBezTo>
                    <a:pt x="3295970" y="427239"/>
                    <a:pt x="3286392" y="427899"/>
                    <a:pt x="3276867" y="428957"/>
                  </a:cubicBezTo>
                  <a:cubicBezTo>
                    <a:pt x="3256393" y="435782"/>
                    <a:pt x="3275985" y="429990"/>
                    <a:pt x="3238767" y="435307"/>
                  </a:cubicBezTo>
                  <a:cubicBezTo>
                    <a:pt x="3233425" y="436070"/>
                    <a:pt x="3228276" y="438111"/>
                    <a:pt x="3222892" y="438482"/>
                  </a:cubicBezTo>
                  <a:cubicBezTo>
                    <a:pt x="3197530" y="440231"/>
                    <a:pt x="3172092" y="440599"/>
                    <a:pt x="3146692" y="441657"/>
                  </a:cubicBezTo>
                  <a:cubicBezTo>
                    <a:pt x="3109450" y="447864"/>
                    <a:pt x="3145186" y="442443"/>
                    <a:pt x="3089542" y="448007"/>
                  </a:cubicBezTo>
                  <a:cubicBezTo>
                    <a:pt x="3081052" y="448856"/>
                    <a:pt x="3072628" y="450289"/>
                    <a:pt x="3064142" y="451182"/>
                  </a:cubicBezTo>
                  <a:cubicBezTo>
                    <a:pt x="3052517" y="452406"/>
                    <a:pt x="3040842" y="453133"/>
                    <a:pt x="3029217" y="454357"/>
                  </a:cubicBezTo>
                  <a:cubicBezTo>
                    <a:pt x="3020731" y="455250"/>
                    <a:pt x="3012335" y="457031"/>
                    <a:pt x="3003817" y="457532"/>
                  </a:cubicBezTo>
                  <a:cubicBezTo>
                    <a:pt x="2976328" y="459149"/>
                    <a:pt x="2948770" y="459332"/>
                    <a:pt x="2921267" y="460707"/>
                  </a:cubicBezTo>
                  <a:cubicBezTo>
                    <a:pt x="2846000" y="464470"/>
                    <a:pt x="2905296" y="462303"/>
                    <a:pt x="2848242" y="467057"/>
                  </a:cubicBezTo>
                  <a:cubicBezTo>
                    <a:pt x="2832387" y="468378"/>
                    <a:pt x="2816487" y="469098"/>
                    <a:pt x="2800617" y="470232"/>
                  </a:cubicBezTo>
                  <a:lnTo>
                    <a:pt x="2714892" y="476582"/>
                  </a:lnTo>
                  <a:lnTo>
                    <a:pt x="2670442" y="479757"/>
                  </a:lnTo>
                  <a:cubicBezTo>
                    <a:pt x="2598475" y="474465"/>
                    <a:pt x="2526355" y="470962"/>
                    <a:pt x="2454542" y="463882"/>
                  </a:cubicBezTo>
                  <a:cubicBezTo>
                    <a:pt x="2450745" y="463508"/>
                    <a:pt x="2447889" y="460045"/>
                    <a:pt x="2445017" y="457532"/>
                  </a:cubicBezTo>
                  <a:cubicBezTo>
                    <a:pt x="2434190" y="448058"/>
                    <a:pt x="2417407" y="426511"/>
                    <a:pt x="2403742" y="422607"/>
                  </a:cubicBezTo>
                  <a:cubicBezTo>
                    <a:pt x="2396334" y="420490"/>
                    <a:pt x="2389038" y="417928"/>
                    <a:pt x="2381517" y="416257"/>
                  </a:cubicBezTo>
                  <a:cubicBezTo>
                    <a:pt x="2360445" y="411574"/>
                    <a:pt x="2338772" y="409487"/>
                    <a:pt x="2318017" y="403557"/>
                  </a:cubicBezTo>
                  <a:cubicBezTo>
                    <a:pt x="2310609" y="401440"/>
                    <a:pt x="2303101" y="399643"/>
                    <a:pt x="2295792" y="397207"/>
                  </a:cubicBezTo>
                  <a:cubicBezTo>
                    <a:pt x="2287214" y="394348"/>
                    <a:pt x="2279275" y="389374"/>
                    <a:pt x="2270392" y="387682"/>
                  </a:cubicBezTo>
                  <a:cubicBezTo>
                    <a:pt x="2256837" y="385100"/>
                    <a:pt x="2242875" y="385565"/>
                    <a:pt x="2229117" y="384507"/>
                  </a:cubicBezTo>
                  <a:cubicBezTo>
                    <a:pt x="2185467" y="373595"/>
                    <a:pt x="2220107" y="380749"/>
                    <a:pt x="2162442" y="374982"/>
                  </a:cubicBezTo>
                  <a:cubicBezTo>
                    <a:pt x="2154996" y="374237"/>
                    <a:pt x="2147649" y="372681"/>
                    <a:pt x="2140217" y="371807"/>
                  </a:cubicBezTo>
                  <a:cubicBezTo>
                    <a:pt x="2129654" y="370564"/>
                    <a:pt x="2119050" y="369690"/>
                    <a:pt x="2108467" y="368632"/>
                  </a:cubicBezTo>
                  <a:cubicBezTo>
                    <a:pt x="2075688" y="360437"/>
                    <a:pt x="2081922" y="361166"/>
                    <a:pt x="2041792" y="355932"/>
                  </a:cubicBezTo>
                  <a:cubicBezTo>
                    <a:pt x="2031245" y="354556"/>
                    <a:pt x="2020581" y="354194"/>
                    <a:pt x="2010042" y="352757"/>
                  </a:cubicBezTo>
                  <a:cubicBezTo>
                    <a:pt x="1997285" y="351017"/>
                    <a:pt x="1984675" y="348317"/>
                    <a:pt x="1971942" y="346407"/>
                  </a:cubicBezTo>
                  <a:cubicBezTo>
                    <a:pt x="1963504" y="345141"/>
                    <a:pt x="1955009" y="344290"/>
                    <a:pt x="1946542" y="343232"/>
                  </a:cubicBezTo>
                  <a:cubicBezTo>
                    <a:pt x="1903238" y="328797"/>
                    <a:pt x="1953441" y="343698"/>
                    <a:pt x="1873517" y="333707"/>
                  </a:cubicBezTo>
                  <a:cubicBezTo>
                    <a:pt x="1865872" y="332751"/>
                    <a:pt x="1858672" y="329571"/>
                    <a:pt x="1851292" y="327357"/>
                  </a:cubicBezTo>
                  <a:cubicBezTo>
                    <a:pt x="1848086" y="326395"/>
                    <a:pt x="1844843" y="325500"/>
                    <a:pt x="1841767" y="324182"/>
                  </a:cubicBezTo>
                  <a:cubicBezTo>
                    <a:pt x="1822404" y="315884"/>
                    <a:pt x="1835346" y="318867"/>
                    <a:pt x="1813192" y="311482"/>
                  </a:cubicBezTo>
                  <a:cubicBezTo>
                    <a:pt x="1789923" y="303726"/>
                    <a:pt x="1810884" y="314224"/>
                    <a:pt x="1781442" y="301957"/>
                  </a:cubicBezTo>
                  <a:cubicBezTo>
                    <a:pt x="1765111" y="295152"/>
                    <a:pt x="1757646" y="288048"/>
                    <a:pt x="1740167" y="282907"/>
                  </a:cubicBezTo>
                  <a:cubicBezTo>
                    <a:pt x="1725976" y="278733"/>
                    <a:pt x="1704825" y="276280"/>
                    <a:pt x="1689367" y="273382"/>
                  </a:cubicBezTo>
                  <a:cubicBezTo>
                    <a:pt x="1641486" y="264404"/>
                    <a:pt x="1674323" y="268888"/>
                    <a:pt x="1629042" y="263857"/>
                  </a:cubicBezTo>
                  <a:cubicBezTo>
                    <a:pt x="1614225" y="259624"/>
                    <a:pt x="1598899" y="256880"/>
                    <a:pt x="1584592" y="251157"/>
                  </a:cubicBezTo>
                  <a:cubicBezTo>
                    <a:pt x="1579300" y="249040"/>
                    <a:pt x="1574197" y="246373"/>
                    <a:pt x="1568717" y="244807"/>
                  </a:cubicBezTo>
                  <a:cubicBezTo>
                    <a:pt x="1559335" y="242126"/>
                    <a:pt x="1549649" y="240651"/>
                    <a:pt x="1540142" y="238457"/>
                  </a:cubicBezTo>
                  <a:cubicBezTo>
                    <a:pt x="1530697" y="236277"/>
                    <a:pt x="1512692" y="231424"/>
                    <a:pt x="1505217" y="228932"/>
                  </a:cubicBezTo>
                  <a:cubicBezTo>
                    <a:pt x="1499810" y="227130"/>
                    <a:pt x="1494840" y="224082"/>
                    <a:pt x="1489342" y="222582"/>
                  </a:cubicBezTo>
                  <a:cubicBezTo>
                    <a:pt x="1483131" y="220888"/>
                    <a:pt x="1476565" y="220855"/>
                    <a:pt x="1470292" y="219407"/>
                  </a:cubicBezTo>
                  <a:cubicBezTo>
                    <a:pt x="1432166" y="210609"/>
                    <a:pt x="1464048" y="214983"/>
                    <a:pt x="1422667" y="206707"/>
                  </a:cubicBezTo>
                  <a:cubicBezTo>
                    <a:pt x="1408763" y="203926"/>
                    <a:pt x="1385074" y="202118"/>
                    <a:pt x="1371867" y="200357"/>
                  </a:cubicBezTo>
                  <a:cubicBezTo>
                    <a:pt x="1365486" y="199506"/>
                    <a:pt x="1359167" y="198240"/>
                    <a:pt x="1352817" y="197182"/>
                  </a:cubicBezTo>
                  <a:lnTo>
                    <a:pt x="1238517" y="203532"/>
                  </a:lnTo>
                  <a:cubicBezTo>
                    <a:pt x="1222634" y="204466"/>
                    <a:pt x="1206731" y="205199"/>
                    <a:pt x="1190892" y="206707"/>
                  </a:cubicBezTo>
                  <a:cubicBezTo>
                    <a:pt x="1184483" y="207317"/>
                    <a:pt x="1178205" y="208903"/>
                    <a:pt x="1171842" y="209882"/>
                  </a:cubicBezTo>
                  <a:cubicBezTo>
                    <a:pt x="1164445" y="211020"/>
                    <a:pt x="1157025" y="211999"/>
                    <a:pt x="1149617" y="213057"/>
                  </a:cubicBezTo>
                  <a:cubicBezTo>
                    <a:pt x="1139034" y="216232"/>
                    <a:pt x="1128349" y="219088"/>
                    <a:pt x="1117867" y="222582"/>
                  </a:cubicBezTo>
                  <a:cubicBezTo>
                    <a:pt x="1112460" y="224384"/>
                    <a:pt x="1107521" y="227550"/>
                    <a:pt x="1101992" y="228932"/>
                  </a:cubicBezTo>
                  <a:cubicBezTo>
                    <a:pt x="1094732" y="230747"/>
                    <a:pt x="1087175" y="231049"/>
                    <a:pt x="1079767" y="232107"/>
                  </a:cubicBezTo>
                  <a:cubicBezTo>
                    <a:pt x="1071300" y="237399"/>
                    <a:pt x="1064053" y="245560"/>
                    <a:pt x="1054367" y="247982"/>
                  </a:cubicBezTo>
                  <a:cubicBezTo>
                    <a:pt x="1050134" y="249040"/>
                    <a:pt x="1045807" y="249777"/>
                    <a:pt x="1041667" y="251157"/>
                  </a:cubicBezTo>
                  <a:cubicBezTo>
                    <a:pt x="1036260" y="252959"/>
                    <a:pt x="1031299" y="256039"/>
                    <a:pt x="1025792" y="257507"/>
                  </a:cubicBezTo>
                  <a:cubicBezTo>
                    <a:pt x="1015363" y="260288"/>
                    <a:pt x="1004595" y="261596"/>
                    <a:pt x="994042" y="263857"/>
                  </a:cubicBezTo>
                  <a:cubicBezTo>
                    <a:pt x="989775" y="264771"/>
                    <a:pt x="985621" y="266176"/>
                    <a:pt x="981342" y="267032"/>
                  </a:cubicBezTo>
                  <a:cubicBezTo>
                    <a:pt x="975029" y="268295"/>
                    <a:pt x="968605" y="268944"/>
                    <a:pt x="962292" y="270207"/>
                  </a:cubicBezTo>
                  <a:cubicBezTo>
                    <a:pt x="958013" y="271063"/>
                    <a:pt x="953732" y="272002"/>
                    <a:pt x="949592" y="273382"/>
                  </a:cubicBezTo>
                  <a:cubicBezTo>
                    <a:pt x="944185" y="275184"/>
                    <a:pt x="939330" y="278742"/>
                    <a:pt x="933717" y="279732"/>
                  </a:cubicBezTo>
                  <a:cubicBezTo>
                    <a:pt x="921167" y="281947"/>
                    <a:pt x="908283" y="281500"/>
                    <a:pt x="895617" y="282907"/>
                  </a:cubicBezTo>
                  <a:cubicBezTo>
                    <a:pt x="877024" y="284973"/>
                    <a:pt x="864265" y="289654"/>
                    <a:pt x="844817" y="292432"/>
                  </a:cubicBezTo>
                  <a:cubicBezTo>
                    <a:pt x="833245" y="294085"/>
                    <a:pt x="821510" y="294316"/>
                    <a:pt x="809892" y="295607"/>
                  </a:cubicBezTo>
                  <a:cubicBezTo>
                    <a:pt x="802454" y="296433"/>
                    <a:pt x="795085" y="297793"/>
                    <a:pt x="787667" y="298782"/>
                  </a:cubicBezTo>
                  <a:cubicBezTo>
                    <a:pt x="779209" y="299910"/>
                    <a:pt x="770653" y="300385"/>
                    <a:pt x="762267" y="301957"/>
                  </a:cubicBezTo>
                  <a:cubicBezTo>
                    <a:pt x="753689" y="303565"/>
                    <a:pt x="745475" y="306872"/>
                    <a:pt x="736867" y="308307"/>
                  </a:cubicBezTo>
                  <a:cubicBezTo>
                    <a:pt x="713688" y="312170"/>
                    <a:pt x="690295" y="314621"/>
                    <a:pt x="667017" y="317832"/>
                  </a:cubicBezTo>
                  <a:cubicBezTo>
                    <a:pt x="659604" y="318855"/>
                    <a:pt x="652174" y="319777"/>
                    <a:pt x="644792" y="321007"/>
                  </a:cubicBezTo>
                  <a:cubicBezTo>
                    <a:pt x="638442" y="322065"/>
                    <a:pt x="632123" y="323331"/>
                    <a:pt x="625742" y="324182"/>
                  </a:cubicBezTo>
                  <a:cubicBezTo>
                    <a:pt x="616242" y="325449"/>
                    <a:pt x="606692" y="326299"/>
                    <a:pt x="597167" y="327357"/>
                  </a:cubicBezTo>
                  <a:cubicBezTo>
                    <a:pt x="592934" y="328415"/>
                    <a:pt x="588771" y="329815"/>
                    <a:pt x="584467" y="330532"/>
                  </a:cubicBezTo>
                  <a:cubicBezTo>
                    <a:pt x="561094" y="334427"/>
                    <a:pt x="545655" y="334283"/>
                    <a:pt x="520967" y="336882"/>
                  </a:cubicBezTo>
                  <a:cubicBezTo>
                    <a:pt x="513525" y="337665"/>
                    <a:pt x="506188" y="339312"/>
                    <a:pt x="498742" y="340057"/>
                  </a:cubicBezTo>
                  <a:cubicBezTo>
                    <a:pt x="485012" y="341430"/>
                    <a:pt x="471225" y="342174"/>
                    <a:pt x="457467" y="343232"/>
                  </a:cubicBezTo>
                  <a:cubicBezTo>
                    <a:pt x="450059" y="345349"/>
                    <a:pt x="442833" y="348262"/>
                    <a:pt x="435242" y="349582"/>
                  </a:cubicBezTo>
                  <a:cubicBezTo>
                    <a:pt x="418429" y="352506"/>
                    <a:pt x="401357" y="353677"/>
                    <a:pt x="384442" y="355932"/>
                  </a:cubicBezTo>
                  <a:cubicBezTo>
                    <a:pt x="341763" y="361623"/>
                    <a:pt x="352104" y="359860"/>
                    <a:pt x="324117" y="365457"/>
                  </a:cubicBezTo>
                  <a:cubicBezTo>
                    <a:pt x="228822" y="362881"/>
                    <a:pt x="231230" y="367438"/>
                    <a:pt x="162192" y="355932"/>
                  </a:cubicBezTo>
                  <a:cubicBezTo>
                    <a:pt x="157888" y="355215"/>
                    <a:pt x="153725" y="353815"/>
                    <a:pt x="149492" y="352757"/>
                  </a:cubicBezTo>
                  <a:cubicBezTo>
                    <a:pt x="148434" y="346407"/>
                    <a:pt x="147714" y="339991"/>
                    <a:pt x="146317" y="333707"/>
                  </a:cubicBezTo>
                  <a:cubicBezTo>
                    <a:pt x="144448" y="325298"/>
                    <a:pt x="140675" y="319247"/>
                    <a:pt x="136792" y="311482"/>
                  </a:cubicBezTo>
                  <a:cubicBezTo>
                    <a:pt x="137850" y="271265"/>
                    <a:pt x="138053" y="231017"/>
                    <a:pt x="139967" y="190832"/>
                  </a:cubicBezTo>
                  <a:cubicBezTo>
                    <a:pt x="140175" y="186473"/>
                    <a:pt x="142286" y="182411"/>
                    <a:pt x="143142" y="178132"/>
                  </a:cubicBezTo>
                  <a:cubicBezTo>
                    <a:pt x="144710" y="170294"/>
                    <a:pt x="146331" y="154810"/>
                    <a:pt x="149492" y="146382"/>
                  </a:cubicBezTo>
                  <a:cubicBezTo>
                    <a:pt x="151154" y="141950"/>
                    <a:pt x="154180" y="138114"/>
                    <a:pt x="155842" y="133682"/>
                  </a:cubicBezTo>
                  <a:cubicBezTo>
                    <a:pt x="161946" y="117404"/>
                    <a:pt x="156157" y="123212"/>
                    <a:pt x="162192" y="105107"/>
                  </a:cubicBezTo>
                  <a:cubicBezTo>
                    <a:pt x="163437" y="101372"/>
                    <a:pt x="171408" y="86366"/>
                    <a:pt x="174892" y="82882"/>
                  </a:cubicBezTo>
                  <a:cubicBezTo>
                    <a:pt x="177590" y="80184"/>
                    <a:pt x="181242" y="78649"/>
                    <a:pt x="184417" y="76532"/>
                  </a:cubicBezTo>
                  <a:cubicBezTo>
                    <a:pt x="185475" y="73357"/>
                    <a:pt x="185736" y="69792"/>
                    <a:pt x="187592" y="67007"/>
                  </a:cubicBezTo>
                  <a:cubicBezTo>
                    <a:pt x="190083" y="63271"/>
                    <a:pt x="196236" y="61885"/>
                    <a:pt x="197117" y="57482"/>
                  </a:cubicBezTo>
                  <a:cubicBezTo>
                    <a:pt x="200797" y="39082"/>
                    <a:pt x="194553" y="33338"/>
                    <a:pt x="181242" y="25732"/>
                  </a:cubicBezTo>
                  <a:cubicBezTo>
                    <a:pt x="178336" y="24072"/>
                    <a:pt x="174793" y="23875"/>
                    <a:pt x="171717" y="22557"/>
                  </a:cubicBezTo>
                  <a:cubicBezTo>
                    <a:pt x="147475" y="12168"/>
                    <a:pt x="171368" y="17971"/>
                    <a:pt x="136792" y="13032"/>
                  </a:cubicBezTo>
                  <a:cubicBezTo>
                    <a:pt x="133617" y="10915"/>
                    <a:pt x="130887" y="7889"/>
                    <a:pt x="127267" y="6682"/>
                  </a:cubicBezTo>
                  <a:cubicBezTo>
                    <a:pt x="116698" y="3159"/>
                    <a:pt x="94988" y="-1255"/>
                    <a:pt x="85992" y="332"/>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cxnSp>
        <p:nvCxnSpPr>
          <p:cNvPr id="29" name="直線矢印コネクタ 28">
            <a:extLst>
              <a:ext uri="{FF2B5EF4-FFF2-40B4-BE49-F238E27FC236}">
                <a16:creationId xmlns:a16="http://schemas.microsoft.com/office/drawing/2014/main" id="{B33D0D02-CE09-6959-A6B7-876E0BDF8C89}"/>
              </a:ext>
            </a:extLst>
          </p:cNvPr>
          <p:cNvCxnSpPr>
            <a:cxnSpLocks/>
            <a:endCxn id="24" idx="15"/>
          </p:cNvCxnSpPr>
          <p:nvPr/>
        </p:nvCxnSpPr>
        <p:spPr>
          <a:xfrm flipV="1">
            <a:off x="553469" y="4585842"/>
            <a:ext cx="692061" cy="337512"/>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75" name="テキスト ボックス 74">
            <a:extLst>
              <a:ext uri="{FF2B5EF4-FFF2-40B4-BE49-F238E27FC236}">
                <a16:creationId xmlns:a16="http://schemas.microsoft.com/office/drawing/2014/main" id="{54ED66BD-82E4-D1B2-BE4E-925FA799E3A6}"/>
              </a:ext>
            </a:extLst>
          </p:cNvPr>
          <p:cNvSpPr txBox="1"/>
          <p:nvPr/>
        </p:nvSpPr>
        <p:spPr>
          <a:xfrm>
            <a:off x="2084111" y="6003692"/>
            <a:ext cx="5588550" cy="646331"/>
          </a:xfrm>
          <a:prstGeom prst="rect">
            <a:avLst/>
          </a:prstGeom>
          <a:noFill/>
        </p:spPr>
        <p:txBody>
          <a:bodyPr wrap="square">
            <a:spAutoFit/>
          </a:bodyPr>
          <a:lstStyle/>
          <a:p>
            <a:pPr algn="ctr"/>
            <a:r>
              <a:rPr kumimoji="1" lang="en-US" altLang="ja-JP" b="0" strike="noStrike" dirty="0">
                <a:solidFill>
                  <a:srgbClr val="FF0000"/>
                </a:solidFill>
              </a:rPr>
              <a:t>Implant to Body Surface for Capsule Endoscopy</a:t>
            </a:r>
            <a:endParaRPr kumimoji="1" lang="ja-JP" altLang="en-US" b="0" strike="noStrike" dirty="0">
              <a:solidFill>
                <a:srgbClr val="FF0000"/>
              </a:solidFill>
            </a:endParaRPr>
          </a:p>
          <a:p>
            <a:pPr algn="ctr"/>
            <a:endParaRPr kumimoji="1" lang="ja-JP" altLang="en-US" b="0" strike="noStrike" dirty="0">
              <a:solidFill>
                <a:srgbClr val="FF0000"/>
              </a:solidFill>
            </a:endParaRPr>
          </a:p>
        </p:txBody>
      </p:sp>
      <p:sp>
        <p:nvSpPr>
          <p:cNvPr id="85" name="テキスト ボックス 84">
            <a:extLst>
              <a:ext uri="{FF2B5EF4-FFF2-40B4-BE49-F238E27FC236}">
                <a16:creationId xmlns:a16="http://schemas.microsoft.com/office/drawing/2014/main" id="{E7873395-5FA0-9FC0-CAC5-AE253D7A75E1}"/>
              </a:ext>
            </a:extLst>
          </p:cNvPr>
          <p:cNvSpPr txBox="1"/>
          <p:nvPr/>
        </p:nvSpPr>
        <p:spPr>
          <a:xfrm>
            <a:off x="2071943" y="5258336"/>
            <a:ext cx="2395566" cy="369332"/>
          </a:xfrm>
          <a:prstGeom prst="rect">
            <a:avLst/>
          </a:prstGeom>
          <a:noFill/>
        </p:spPr>
        <p:txBody>
          <a:bodyPr wrap="square">
            <a:spAutoFit/>
          </a:bodyPr>
          <a:lstStyle/>
          <a:p>
            <a:pPr algn="ctr"/>
            <a:r>
              <a:rPr kumimoji="1" lang="en-US" altLang="ja-JP" b="0" strike="noStrike" dirty="0">
                <a:solidFill>
                  <a:srgbClr val="FF0000"/>
                </a:solidFill>
              </a:rPr>
              <a:t>capsule endoscopy</a:t>
            </a:r>
            <a:endParaRPr kumimoji="1" lang="ja-JP" altLang="en-US" b="0" strike="noStrike" dirty="0">
              <a:solidFill>
                <a:srgbClr val="FF0000"/>
              </a:solidFill>
            </a:endParaRPr>
          </a:p>
        </p:txBody>
      </p:sp>
      <p:cxnSp>
        <p:nvCxnSpPr>
          <p:cNvPr id="87" name="直線矢印コネクタ 86">
            <a:extLst>
              <a:ext uri="{FF2B5EF4-FFF2-40B4-BE49-F238E27FC236}">
                <a16:creationId xmlns:a16="http://schemas.microsoft.com/office/drawing/2014/main" id="{0FF06474-CD14-37A2-FE60-D046790CB333}"/>
              </a:ext>
            </a:extLst>
          </p:cNvPr>
          <p:cNvCxnSpPr>
            <a:cxnSpLocks/>
          </p:cNvCxnSpPr>
          <p:nvPr/>
        </p:nvCxnSpPr>
        <p:spPr>
          <a:xfrm flipH="1" flipV="1">
            <a:off x="2558810" y="4509046"/>
            <a:ext cx="413518" cy="807724"/>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55" name="楕円 54">
            <a:extLst>
              <a:ext uri="{FF2B5EF4-FFF2-40B4-BE49-F238E27FC236}">
                <a16:creationId xmlns:a16="http://schemas.microsoft.com/office/drawing/2014/main" id="{32B180F1-117A-E4D7-247B-58115785E045}"/>
              </a:ext>
            </a:extLst>
          </p:cNvPr>
          <p:cNvSpPr/>
          <p:nvPr/>
        </p:nvSpPr>
        <p:spPr>
          <a:xfrm>
            <a:off x="2286000" y="4346672"/>
            <a:ext cx="561975" cy="162374"/>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8" name="直線矢印コネクタ 87">
            <a:extLst>
              <a:ext uri="{FF2B5EF4-FFF2-40B4-BE49-F238E27FC236}">
                <a16:creationId xmlns:a16="http://schemas.microsoft.com/office/drawing/2014/main" id="{3485CC26-AD45-4FCD-74D0-04AC946C4AA9}"/>
              </a:ext>
            </a:extLst>
          </p:cNvPr>
          <p:cNvCxnSpPr>
            <a:cxnSpLocks/>
          </p:cNvCxnSpPr>
          <p:nvPr/>
        </p:nvCxnSpPr>
        <p:spPr>
          <a:xfrm flipV="1">
            <a:off x="2566987" y="3893668"/>
            <a:ext cx="630220" cy="402549"/>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nvGrpSpPr>
          <p:cNvPr id="89" name="グループ化 88">
            <a:extLst>
              <a:ext uri="{FF2B5EF4-FFF2-40B4-BE49-F238E27FC236}">
                <a16:creationId xmlns:a16="http://schemas.microsoft.com/office/drawing/2014/main" id="{4529215C-A8F0-AFAE-833C-4E58759ABC35}"/>
              </a:ext>
            </a:extLst>
          </p:cNvPr>
          <p:cNvGrpSpPr/>
          <p:nvPr/>
        </p:nvGrpSpPr>
        <p:grpSpPr>
          <a:xfrm rot="16200000">
            <a:off x="3392164" y="3545953"/>
            <a:ext cx="326572" cy="716486"/>
            <a:chOff x="5487281" y="3238246"/>
            <a:chExt cx="326572" cy="716486"/>
          </a:xfrm>
        </p:grpSpPr>
        <p:sp>
          <p:nvSpPr>
            <p:cNvPr id="90" name="正方形/長方形 89">
              <a:extLst>
                <a:ext uri="{FF2B5EF4-FFF2-40B4-BE49-F238E27FC236}">
                  <a16:creationId xmlns:a16="http://schemas.microsoft.com/office/drawing/2014/main" id="{F2B1F6D3-D289-3164-CD3A-FEE3F8ECDF50}"/>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91" name="直線コネクタ 90">
              <a:extLst>
                <a:ext uri="{FF2B5EF4-FFF2-40B4-BE49-F238E27FC236}">
                  <a16:creationId xmlns:a16="http://schemas.microsoft.com/office/drawing/2014/main" id="{23C5645C-EE1B-ACA6-6C02-D5A54FF8147D}"/>
                </a:ext>
              </a:extLst>
            </p:cNvPr>
            <p:cNvCxnSpPr>
              <a:cxnSpLocks/>
              <a:stCxn id="90"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92" name="グループ化 91">
              <a:extLst>
                <a:ext uri="{FF2B5EF4-FFF2-40B4-BE49-F238E27FC236}">
                  <a16:creationId xmlns:a16="http://schemas.microsoft.com/office/drawing/2014/main" id="{9BEEA780-EB1C-DEE5-987C-896178118C55}"/>
                </a:ext>
              </a:extLst>
            </p:cNvPr>
            <p:cNvGrpSpPr/>
            <p:nvPr/>
          </p:nvGrpSpPr>
          <p:grpSpPr>
            <a:xfrm>
              <a:off x="5509723" y="3238246"/>
              <a:ext cx="293336" cy="148774"/>
              <a:chOff x="6288881" y="3083718"/>
              <a:chExt cx="191246" cy="96996"/>
            </a:xfrm>
          </p:grpSpPr>
          <p:cxnSp>
            <p:nvCxnSpPr>
              <p:cNvPr id="93" name="直線コネクタ 92">
                <a:extLst>
                  <a:ext uri="{FF2B5EF4-FFF2-40B4-BE49-F238E27FC236}">
                    <a16:creationId xmlns:a16="http://schemas.microsoft.com/office/drawing/2014/main" id="{954F4224-8B4A-C694-BEFE-434354FB487F}"/>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4" name="直線コネクタ 93">
                <a:extLst>
                  <a:ext uri="{FF2B5EF4-FFF2-40B4-BE49-F238E27FC236}">
                    <a16:creationId xmlns:a16="http://schemas.microsoft.com/office/drawing/2014/main" id="{B078D41F-99F1-C8B8-A822-1474A6AA77D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5" name="直線コネクタ 94">
                <a:extLst>
                  <a:ext uri="{FF2B5EF4-FFF2-40B4-BE49-F238E27FC236}">
                    <a16:creationId xmlns:a16="http://schemas.microsoft.com/office/drawing/2014/main" id="{9B2B6A09-D097-5B1A-B82C-54D936E88C77}"/>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96" name="テキスト ボックス 95">
            <a:extLst>
              <a:ext uri="{FF2B5EF4-FFF2-40B4-BE49-F238E27FC236}">
                <a16:creationId xmlns:a16="http://schemas.microsoft.com/office/drawing/2014/main" id="{1FE5E00D-1572-BDA3-1B0C-1C2F5E134B50}"/>
              </a:ext>
            </a:extLst>
          </p:cNvPr>
          <p:cNvSpPr txBox="1"/>
          <p:nvPr/>
        </p:nvSpPr>
        <p:spPr>
          <a:xfrm>
            <a:off x="2275252" y="3419310"/>
            <a:ext cx="3276883" cy="369332"/>
          </a:xfrm>
          <a:prstGeom prst="rect">
            <a:avLst/>
          </a:prstGeom>
          <a:noFill/>
        </p:spPr>
        <p:txBody>
          <a:bodyPr wrap="square">
            <a:spAutoFit/>
          </a:bodyPr>
          <a:lstStyle/>
          <a:p>
            <a:pPr algn="ctr"/>
            <a:r>
              <a:rPr kumimoji="1" lang="en-US" altLang="ja-JP" b="0" strike="noStrike" dirty="0">
                <a:solidFill>
                  <a:srgbClr val="FF0000"/>
                </a:solidFill>
              </a:rPr>
              <a:t>Transceiver on body surface</a:t>
            </a:r>
            <a:endParaRPr kumimoji="1" lang="ja-JP" altLang="en-US" b="0" strike="noStrike" dirty="0">
              <a:solidFill>
                <a:srgbClr val="FF0000"/>
              </a:solidFill>
            </a:endParaRPr>
          </a:p>
        </p:txBody>
      </p:sp>
      <p:graphicFrame>
        <p:nvGraphicFramePr>
          <p:cNvPr id="7" name="表 6">
            <a:extLst>
              <a:ext uri="{FF2B5EF4-FFF2-40B4-BE49-F238E27FC236}">
                <a16:creationId xmlns:a16="http://schemas.microsoft.com/office/drawing/2014/main" id="{2A4678DD-A94B-2027-02D7-261B977D27FF}"/>
              </a:ext>
            </a:extLst>
          </p:cNvPr>
          <p:cNvGraphicFramePr>
            <a:graphicFrameLocks noGrp="1"/>
          </p:cNvGraphicFramePr>
          <p:nvPr>
            <p:extLst>
              <p:ext uri="{D42A27DB-BD31-4B8C-83A1-F6EECF244321}">
                <p14:modId xmlns:p14="http://schemas.microsoft.com/office/powerpoint/2010/main" val="3907163904"/>
              </p:ext>
            </p:extLst>
          </p:nvPr>
        </p:nvGraphicFramePr>
        <p:xfrm>
          <a:off x="3798070" y="1461692"/>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chemeClr val="tx1"/>
                          </a:solidFill>
                        </a:rPr>
                        <a:t>Implant(head) to on-body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bg2"/>
                          </a:solidFill>
                        </a:rPr>
                        <a:t>Body surface to body surface for BCI</a:t>
                      </a:r>
                      <a:endParaRPr kumimoji="1" lang="ja-JP" altLang="en-US" sz="1100" b="0" strike="noStrike" dirty="0">
                        <a:solidFill>
                          <a:schemeClr val="bg2"/>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bg2"/>
                          </a:solidFill>
                        </a:rPr>
                        <a:t>Body Surface to External for BCI</a:t>
                      </a:r>
                      <a:endParaRPr kumimoji="1" lang="ja-JP" altLang="en-US" sz="1100" b="0" strike="noStrike" dirty="0">
                        <a:solidFill>
                          <a:schemeClr val="bg2"/>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1" i="0" u="none" strike="noStrike" cap="none" dirty="0">
                          <a:solidFill>
                            <a:srgbClr val="0000FF"/>
                          </a:solidFill>
                          <a:effectLst/>
                          <a:highlight>
                            <a:srgbClr val="FFFF00"/>
                          </a:highlight>
                          <a:latin typeface="+mn-lt"/>
                          <a:ea typeface="+mn-ea"/>
                          <a:cs typeface="+mn-cs"/>
                          <a:sym typeface="Arial"/>
                        </a:rPr>
                        <a:t>Implant to body surface for capsule endoscopy</a:t>
                      </a:r>
                      <a:endParaRPr kumimoji="1" lang="ja-JP" altLang="en-US" sz="1100" b="1" strike="noStrike" dirty="0">
                        <a:solidFill>
                          <a:srgbClr val="0000FF"/>
                        </a:solidFill>
                        <a:highlight>
                          <a:srgbClr val="FFFF00"/>
                        </a:highligh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spTree>
    <p:extLst>
      <p:ext uri="{BB962C8B-B14F-4D97-AF65-F5344CB8AC3E}">
        <p14:creationId xmlns:p14="http://schemas.microsoft.com/office/powerpoint/2010/main" val="2146694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759A00C-DAE5-62FE-C2AE-108671750891}"/>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7B767EF6-2086-EDFB-FBE7-6F7E82710F58}"/>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F0331319-1724-60CD-35BC-5883F25DA48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18</a:t>
            </a:fld>
            <a:endParaRPr dirty="0"/>
          </a:p>
        </p:txBody>
      </p:sp>
      <p:sp>
        <p:nvSpPr>
          <p:cNvPr id="5" name="タイトル 4">
            <a:extLst>
              <a:ext uri="{FF2B5EF4-FFF2-40B4-BE49-F238E27FC236}">
                <a16:creationId xmlns:a16="http://schemas.microsoft.com/office/drawing/2014/main" id="{BA240624-D5EC-3357-1C45-5A379D0FFB58}"/>
              </a:ext>
            </a:extLst>
          </p:cNvPr>
          <p:cNvSpPr>
            <a:spLocks noGrp="1"/>
          </p:cNvSpPr>
          <p:nvPr>
            <p:ph type="title"/>
          </p:nvPr>
        </p:nvSpPr>
        <p:spPr/>
        <p:txBody>
          <a:bodyPr/>
          <a:lstStyle/>
          <a:p>
            <a:r>
              <a:rPr kumimoji="1" lang="en-US" altLang="ja-JP" dirty="0"/>
              <a:t>Titanium courted implanted device</a:t>
            </a:r>
            <a:endParaRPr kumimoji="1" lang="ja-JP" altLang="en-US" dirty="0"/>
          </a:p>
        </p:txBody>
      </p:sp>
      <p:grpSp>
        <p:nvGrpSpPr>
          <p:cNvPr id="10" name="グループ化 9">
            <a:extLst>
              <a:ext uri="{FF2B5EF4-FFF2-40B4-BE49-F238E27FC236}">
                <a16:creationId xmlns:a16="http://schemas.microsoft.com/office/drawing/2014/main" id="{BFB160B9-96B9-E286-326B-DE60B0138A32}"/>
              </a:ext>
            </a:extLst>
          </p:cNvPr>
          <p:cNvGrpSpPr/>
          <p:nvPr/>
        </p:nvGrpSpPr>
        <p:grpSpPr>
          <a:xfrm>
            <a:off x="3508217" y="2532707"/>
            <a:ext cx="2127565" cy="1242588"/>
            <a:chOff x="3508217" y="2532707"/>
            <a:chExt cx="2127565" cy="1792586"/>
          </a:xfrm>
        </p:grpSpPr>
        <p:sp>
          <p:nvSpPr>
            <p:cNvPr id="7" name="楕円 6">
              <a:extLst>
                <a:ext uri="{FF2B5EF4-FFF2-40B4-BE49-F238E27FC236}">
                  <a16:creationId xmlns:a16="http://schemas.microsoft.com/office/drawing/2014/main" id="{41F31457-674C-7E66-51A4-5124DCAFB65D}"/>
                </a:ext>
              </a:extLst>
            </p:cNvPr>
            <p:cNvSpPr/>
            <p:nvPr/>
          </p:nvSpPr>
          <p:spPr>
            <a:xfrm>
              <a:off x="3508217" y="2532707"/>
              <a:ext cx="2127565" cy="179258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9" name="楕円 8">
              <a:extLst>
                <a:ext uri="{FF2B5EF4-FFF2-40B4-BE49-F238E27FC236}">
                  <a16:creationId xmlns:a16="http://schemas.microsoft.com/office/drawing/2014/main" id="{25E0DA66-235B-D6D5-9817-7D51869D494E}"/>
                </a:ext>
              </a:extLst>
            </p:cNvPr>
            <p:cNvSpPr/>
            <p:nvPr/>
          </p:nvSpPr>
          <p:spPr>
            <a:xfrm>
              <a:off x="3717956" y="2725470"/>
              <a:ext cx="1708088" cy="1407059"/>
            </a:xfrm>
            <a:prstGeom prst="ellipse">
              <a:avLst/>
            </a:prstGeom>
            <a:solidFill>
              <a:srgbClr val="F2F2F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grpSp>
        <p:nvGrpSpPr>
          <p:cNvPr id="11" name="グループ化 10">
            <a:extLst>
              <a:ext uri="{FF2B5EF4-FFF2-40B4-BE49-F238E27FC236}">
                <a16:creationId xmlns:a16="http://schemas.microsoft.com/office/drawing/2014/main" id="{5C5CF641-7484-19C8-744D-6B68532FFBE1}"/>
              </a:ext>
            </a:extLst>
          </p:cNvPr>
          <p:cNvGrpSpPr/>
          <p:nvPr/>
        </p:nvGrpSpPr>
        <p:grpSpPr>
          <a:xfrm>
            <a:off x="547734" y="2532707"/>
            <a:ext cx="2127565" cy="1242588"/>
            <a:chOff x="3508217" y="2532707"/>
            <a:chExt cx="2127565" cy="1792586"/>
          </a:xfrm>
        </p:grpSpPr>
        <p:sp>
          <p:nvSpPr>
            <p:cNvPr id="12" name="楕円 11">
              <a:extLst>
                <a:ext uri="{FF2B5EF4-FFF2-40B4-BE49-F238E27FC236}">
                  <a16:creationId xmlns:a16="http://schemas.microsoft.com/office/drawing/2014/main" id="{3FFCD4E5-FD62-A161-8409-E3F88312F7E6}"/>
                </a:ext>
              </a:extLst>
            </p:cNvPr>
            <p:cNvSpPr/>
            <p:nvPr/>
          </p:nvSpPr>
          <p:spPr>
            <a:xfrm>
              <a:off x="3508217" y="2532707"/>
              <a:ext cx="2127565" cy="179258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3" name="楕円 12">
              <a:extLst>
                <a:ext uri="{FF2B5EF4-FFF2-40B4-BE49-F238E27FC236}">
                  <a16:creationId xmlns:a16="http://schemas.microsoft.com/office/drawing/2014/main" id="{E91CF18E-1762-BA06-F226-5F9E36D75626}"/>
                </a:ext>
              </a:extLst>
            </p:cNvPr>
            <p:cNvSpPr/>
            <p:nvPr/>
          </p:nvSpPr>
          <p:spPr>
            <a:xfrm>
              <a:off x="3717956" y="2725470"/>
              <a:ext cx="1708088" cy="1407059"/>
            </a:xfrm>
            <a:prstGeom prst="ellipse">
              <a:avLst/>
            </a:prstGeom>
            <a:solidFill>
              <a:srgbClr val="F2F2F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grpSp>
        <p:nvGrpSpPr>
          <p:cNvPr id="14" name="グループ化 13">
            <a:extLst>
              <a:ext uri="{FF2B5EF4-FFF2-40B4-BE49-F238E27FC236}">
                <a16:creationId xmlns:a16="http://schemas.microsoft.com/office/drawing/2014/main" id="{A4C7E142-C7A6-8419-60C6-D13E1EC94DA1}"/>
              </a:ext>
            </a:extLst>
          </p:cNvPr>
          <p:cNvGrpSpPr/>
          <p:nvPr/>
        </p:nvGrpSpPr>
        <p:grpSpPr>
          <a:xfrm>
            <a:off x="6740304" y="2532707"/>
            <a:ext cx="2127565" cy="1242588"/>
            <a:chOff x="3508217" y="2532707"/>
            <a:chExt cx="2127565" cy="1792586"/>
          </a:xfrm>
        </p:grpSpPr>
        <p:sp>
          <p:nvSpPr>
            <p:cNvPr id="15" name="楕円 14">
              <a:extLst>
                <a:ext uri="{FF2B5EF4-FFF2-40B4-BE49-F238E27FC236}">
                  <a16:creationId xmlns:a16="http://schemas.microsoft.com/office/drawing/2014/main" id="{2B5CC2F6-72E4-D3CF-BBB0-BE1D0FBD7259}"/>
                </a:ext>
              </a:extLst>
            </p:cNvPr>
            <p:cNvSpPr/>
            <p:nvPr/>
          </p:nvSpPr>
          <p:spPr>
            <a:xfrm>
              <a:off x="3508217" y="2532707"/>
              <a:ext cx="2127565" cy="179258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6" name="楕円 15">
              <a:extLst>
                <a:ext uri="{FF2B5EF4-FFF2-40B4-BE49-F238E27FC236}">
                  <a16:creationId xmlns:a16="http://schemas.microsoft.com/office/drawing/2014/main" id="{056D08CB-20FC-DCB3-681E-C018A82E8D9C}"/>
                </a:ext>
              </a:extLst>
            </p:cNvPr>
            <p:cNvSpPr/>
            <p:nvPr/>
          </p:nvSpPr>
          <p:spPr>
            <a:xfrm>
              <a:off x="3717956" y="2725470"/>
              <a:ext cx="1708088" cy="1407059"/>
            </a:xfrm>
            <a:prstGeom prst="ellipse">
              <a:avLst/>
            </a:prstGeom>
            <a:solidFill>
              <a:srgbClr val="F2F2F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7" name="四角形: 角を丸くする 16">
            <a:extLst>
              <a:ext uri="{FF2B5EF4-FFF2-40B4-BE49-F238E27FC236}">
                <a16:creationId xmlns:a16="http://schemas.microsoft.com/office/drawing/2014/main" id="{F3A8A4A7-4DFF-A93A-2348-035964C1E258}"/>
              </a:ext>
            </a:extLst>
          </p:cNvPr>
          <p:cNvSpPr/>
          <p:nvPr/>
        </p:nvSpPr>
        <p:spPr>
          <a:xfrm>
            <a:off x="1181476" y="3153305"/>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RF</a:t>
            </a:r>
            <a:endParaRPr kumimoji="1" lang="ja-JP" altLang="en-US" dirty="0"/>
          </a:p>
        </p:txBody>
      </p:sp>
      <p:sp>
        <p:nvSpPr>
          <p:cNvPr id="19" name="四角形: 角を丸くする 18">
            <a:extLst>
              <a:ext uri="{FF2B5EF4-FFF2-40B4-BE49-F238E27FC236}">
                <a16:creationId xmlns:a16="http://schemas.microsoft.com/office/drawing/2014/main" id="{5989FA46-4A61-2784-A659-3ED5E1754DC8}"/>
              </a:ext>
            </a:extLst>
          </p:cNvPr>
          <p:cNvSpPr/>
          <p:nvPr/>
        </p:nvSpPr>
        <p:spPr>
          <a:xfrm>
            <a:off x="7374046" y="2904442"/>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RF</a:t>
            </a:r>
            <a:endParaRPr kumimoji="1" lang="ja-JP" altLang="en-US" dirty="0"/>
          </a:p>
        </p:txBody>
      </p:sp>
      <p:sp>
        <p:nvSpPr>
          <p:cNvPr id="20" name="四角形: 角を丸くする 19">
            <a:extLst>
              <a:ext uri="{FF2B5EF4-FFF2-40B4-BE49-F238E27FC236}">
                <a16:creationId xmlns:a16="http://schemas.microsoft.com/office/drawing/2014/main" id="{1418EB13-050C-7216-8572-BBC5CBE97F40}"/>
              </a:ext>
            </a:extLst>
          </p:cNvPr>
          <p:cNvSpPr/>
          <p:nvPr/>
        </p:nvSpPr>
        <p:spPr>
          <a:xfrm>
            <a:off x="1181476" y="2825931"/>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Ant.</a:t>
            </a:r>
            <a:endParaRPr kumimoji="1" lang="ja-JP" altLang="en-US" dirty="0"/>
          </a:p>
        </p:txBody>
      </p:sp>
      <p:sp>
        <p:nvSpPr>
          <p:cNvPr id="21" name="四角形: 角を丸くする 20">
            <a:extLst>
              <a:ext uri="{FF2B5EF4-FFF2-40B4-BE49-F238E27FC236}">
                <a16:creationId xmlns:a16="http://schemas.microsoft.com/office/drawing/2014/main" id="{5856C80A-0D1F-4646-DE2F-CE7644218BE1}"/>
              </a:ext>
            </a:extLst>
          </p:cNvPr>
          <p:cNvSpPr/>
          <p:nvPr/>
        </p:nvSpPr>
        <p:spPr>
          <a:xfrm>
            <a:off x="4141960" y="3153305"/>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RF</a:t>
            </a:r>
            <a:endParaRPr kumimoji="1" lang="ja-JP" altLang="en-US" dirty="0"/>
          </a:p>
        </p:txBody>
      </p:sp>
      <p:sp>
        <p:nvSpPr>
          <p:cNvPr id="22" name="四角形: 角を丸くする 21">
            <a:extLst>
              <a:ext uri="{FF2B5EF4-FFF2-40B4-BE49-F238E27FC236}">
                <a16:creationId xmlns:a16="http://schemas.microsoft.com/office/drawing/2014/main" id="{B9689D83-133D-904A-A838-C51C76DBCF1B}"/>
              </a:ext>
            </a:extLst>
          </p:cNvPr>
          <p:cNvSpPr/>
          <p:nvPr/>
        </p:nvSpPr>
        <p:spPr>
          <a:xfrm>
            <a:off x="4141960" y="2825931"/>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Ant.</a:t>
            </a:r>
            <a:endParaRPr kumimoji="1" lang="ja-JP" altLang="en-US" dirty="0"/>
          </a:p>
        </p:txBody>
      </p:sp>
      <p:sp>
        <p:nvSpPr>
          <p:cNvPr id="25" name="アーチ 24">
            <a:extLst>
              <a:ext uri="{FF2B5EF4-FFF2-40B4-BE49-F238E27FC236}">
                <a16:creationId xmlns:a16="http://schemas.microsoft.com/office/drawing/2014/main" id="{7CC7CF5E-DA32-0ECC-3ED4-525E77CD15A8}"/>
              </a:ext>
            </a:extLst>
          </p:cNvPr>
          <p:cNvSpPr/>
          <p:nvPr/>
        </p:nvSpPr>
        <p:spPr>
          <a:xfrm>
            <a:off x="3627045" y="2493135"/>
            <a:ext cx="1966110" cy="1148540"/>
          </a:xfrm>
          <a:prstGeom prst="blockArc">
            <a:avLst>
              <a:gd name="adj1" fmla="val 12174256"/>
              <a:gd name="adj2" fmla="val 20465481"/>
              <a:gd name="adj3" fmla="val 18490"/>
            </a:avLst>
          </a:prstGeom>
          <a:solidFill>
            <a:schemeClr val="accent1">
              <a:lumMod val="40000"/>
              <a:lumOff val="6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solidFill>
                <a:schemeClr val="tx1"/>
              </a:solidFill>
            </a:endParaRPr>
          </a:p>
        </p:txBody>
      </p:sp>
      <p:sp>
        <p:nvSpPr>
          <p:cNvPr id="26" name="フリーフォーム: 図形 25">
            <a:extLst>
              <a:ext uri="{FF2B5EF4-FFF2-40B4-BE49-F238E27FC236}">
                <a16:creationId xmlns:a16="http://schemas.microsoft.com/office/drawing/2014/main" id="{B739B8A8-4333-A67A-234C-B7EC5637BFD9}"/>
              </a:ext>
            </a:extLst>
          </p:cNvPr>
          <p:cNvSpPr/>
          <p:nvPr/>
        </p:nvSpPr>
        <p:spPr>
          <a:xfrm>
            <a:off x="7745239" y="2493135"/>
            <a:ext cx="86010" cy="411307"/>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grpSp>
        <p:nvGrpSpPr>
          <p:cNvPr id="35" name="グループ化 34">
            <a:extLst>
              <a:ext uri="{FF2B5EF4-FFF2-40B4-BE49-F238E27FC236}">
                <a16:creationId xmlns:a16="http://schemas.microsoft.com/office/drawing/2014/main" id="{F7BB7C13-5560-57EA-355E-4C9ED7F29280}"/>
              </a:ext>
            </a:extLst>
          </p:cNvPr>
          <p:cNvGrpSpPr/>
          <p:nvPr/>
        </p:nvGrpSpPr>
        <p:grpSpPr>
          <a:xfrm>
            <a:off x="7684581" y="2193309"/>
            <a:ext cx="293336" cy="299825"/>
            <a:chOff x="7690405" y="2198926"/>
            <a:chExt cx="293336" cy="299825"/>
          </a:xfrm>
        </p:grpSpPr>
        <p:cxnSp>
          <p:nvCxnSpPr>
            <p:cNvPr id="29" name="直線コネクタ 28">
              <a:extLst>
                <a:ext uri="{FF2B5EF4-FFF2-40B4-BE49-F238E27FC236}">
                  <a16:creationId xmlns:a16="http://schemas.microsoft.com/office/drawing/2014/main" id="{3ABEF19E-F857-CCF5-8400-126BDAA526F3}"/>
                </a:ext>
              </a:extLst>
            </p:cNvPr>
            <p:cNvCxnSpPr>
              <a:cxnSpLocks/>
            </p:cNvCxnSpPr>
            <p:nvPr/>
          </p:nvCxnSpPr>
          <p:spPr>
            <a:xfrm flipV="1">
              <a:off x="7831249" y="2198926"/>
              <a:ext cx="0" cy="29982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30" name="グループ化 29">
              <a:extLst>
                <a:ext uri="{FF2B5EF4-FFF2-40B4-BE49-F238E27FC236}">
                  <a16:creationId xmlns:a16="http://schemas.microsoft.com/office/drawing/2014/main" id="{8EF9A6B4-253C-17A0-4B90-D05EEA9942CF}"/>
                </a:ext>
              </a:extLst>
            </p:cNvPr>
            <p:cNvGrpSpPr/>
            <p:nvPr/>
          </p:nvGrpSpPr>
          <p:grpSpPr>
            <a:xfrm>
              <a:off x="7690405" y="2198926"/>
              <a:ext cx="293336" cy="148774"/>
              <a:chOff x="6288881" y="3083718"/>
              <a:chExt cx="191246" cy="96996"/>
            </a:xfrm>
          </p:grpSpPr>
          <p:cxnSp>
            <p:nvCxnSpPr>
              <p:cNvPr id="31" name="直線コネクタ 30">
                <a:extLst>
                  <a:ext uri="{FF2B5EF4-FFF2-40B4-BE49-F238E27FC236}">
                    <a16:creationId xmlns:a16="http://schemas.microsoft.com/office/drawing/2014/main" id="{45625669-4880-D320-918E-118E0A878573}"/>
                  </a:ext>
                </a:extLst>
              </p:cNvPr>
              <p:cNvCxnSpPr>
                <a:cxnSpLocks/>
              </p:cNvCxnSpPr>
              <p:nvPr/>
            </p:nvCxnSpPr>
            <p:spPr>
              <a:xfrm flipH="1">
                <a:off x="6288881" y="3083719"/>
                <a:ext cx="191246" cy="0"/>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2" name="直線コネクタ 31">
                <a:extLst>
                  <a:ext uri="{FF2B5EF4-FFF2-40B4-BE49-F238E27FC236}">
                    <a16:creationId xmlns:a16="http://schemas.microsoft.com/office/drawing/2014/main" id="{0AEAE7C8-5CEF-F888-DA9F-DD217BCA88A3}"/>
                  </a:ext>
                </a:extLst>
              </p:cNvPr>
              <p:cNvCxnSpPr>
                <a:cxnSpLocks/>
              </p:cNvCxnSpPr>
              <p:nvPr/>
            </p:nvCxnSpPr>
            <p:spPr>
              <a:xfrm flipH="1" flipV="1">
                <a:off x="6288881" y="3083719"/>
                <a:ext cx="92191" cy="9699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直線コネクタ 32">
                <a:extLst>
                  <a:ext uri="{FF2B5EF4-FFF2-40B4-BE49-F238E27FC236}">
                    <a16:creationId xmlns:a16="http://schemas.microsoft.com/office/drawing/2014/main" id="{97D51A8A-FA93-F2B4-63CC-E14D5BAA6F37}"/>
                  </a:ext>
                </a:extLst>
              </p:cNvPr>
              <p:cNvCxnSpPr>
                <a:cxnSpLocks/>
              </p:cNvCxnSpPr>
              <p:nvPr/>
            </p:nvCxnSpPr>
            <p:spPr>
              <a:xfrm flipV="1">
                <a:off x="6381072" y="3083718"/>
                <a:ext cx="99055" cy="96996"/>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37" name="テキスト ボックス 36">
            <a:extLst>
              <a:ext uri="{FF2B5EF4-FFF2-40B4-BE49-F238E27FC236}">
                <a16:creationId xmlns:a16="http://schemas.microsoft.com/office/drawing/2014/main" id="{DF890A13-C199-E55F-4373-E7D2B5451408}"/>
              </a:ext>
            </a:extLst>
          </p:cNvPr>
          <p:cNvSpPr txBox="1"/>
          <p:nvPr/>
        </p:nvSpPr>
        <p:spPr>
          <a:xfrm>
            <a:off x="7068943" y="1853119"/>
            <a:ext cx="908974" cy="369332"/>
          </a:xfrm>
          <a:prstGeom prst="rect">
            <a:avLst/>
          </a:prstGeom>
          <a:noFill/>
        </p:spPr>
        <p:txBody>
          <a:bodyPr wrap="square">
            <a:spAutoFit/>
          </a:bodyPr>
          <a:lstStyle/>
          <a:p>
            <a:pPr algn="ctr"/>
            <a:r>
              <a:rPr kumimoji="1" lang="en-US" altLang="ja-JP" dirty="0"/>
              <a:t>Ant.</a:t>
            </a:r>
            <a:endParaRPr kumimoji="1" lang="ja-JP" altLang="en-US" dirty="0"/>
          </a:p>
        </p:txBody>
      </p:sp>
      <p:sp>
        <p:nvSpPr>
          <p:cNvPr id="38" name="テキスト ボックス 37">
            <a:extLst>
              <a:ext uri="{FF2B5EF4-FFF2-40B4-BE49-F238E27FC236}">
                <a16:creationId xmlns:a16="http://schemas.microsoft.com/office/drawing/2014/main" id="{7839FDB5-3556-7F82-FEC3-B49FB1D2F8DD}"/>
              </a:ext>
            </a:extLst>
          </p:cNvPr>
          <p:cNvSpPr txBox="1"/>
          <p:nvPr/>
        </p:nvSpPr>
        <p:spPr>
          <a:xfrm>
            <a:off x="6450215" y="3908915"/>
            <a:ext cx="1847661" cy="646331"/>
          </a:xfrm>
          <a:prstGeom prst="rect">
            <a:avLst/>
          </a:prstGeom>
          <a:noFill/>
        </p:spPr>
        <p:txBody>
          <a:bodyPr wrap="square">
            <a:spAutoFit/>
          </a:bodyPr>
          <a:lstStyle/>
          <a:p>
            <a:pPr algn="ctr"/>
            <a:r>
              <a:rPr kumimoji="1" lang="en-US" altLang="ja-JP" dirty="0"/>
              <a:t>Metal e.g. Titanium</a:t>
            </a:r>
            <a:endParaRPr kumimoji="1" lang="ja-JP" altLang="en-US" dirty="0"/>
          </a:p>
        </p:txBody>
      </p:sp>
      <p:sp>
        <p:nvSpPr>
          <p:cNvPr id="39" name="テキスト ボックス 38">
            <a:extLst>
              <a:ext uri="{FF2B5EF4-FFF2-40B4-BE49-F238E27FC236}">
                <a16:creationId xmlns:a16="http://schemas.microsoft.com/office/drawing/2014/main" id="{945E6BC3-9874-B582-EDBD-06FE8FEA6DE3}"/>
              </a:ext>
            </a:extLst>
          </p:cNvPr>
          <p:cNvSpPr txBox="1"/>
          <p:nvPr/>
        </p:nvSpPr>
        <p:spPr>
          <a:xfrm>
            <a:off x="3030726" y="3908915"/>
            <a:ext cx="1847661" cy="646331"/>
          </a:xfrm>
          <a:prstGeom prst="rect">
            <a:avLst/>
          </a:prstGeom>
          <a:noFill/>
        </p:spPr>
        <p:txBody>
          <a:bodyPr wrap="square">
            <a:spAutoFit/>
          </a:bodyPr>
          <a:lstStyle/>
          <a:p>
            <a:pPr algn="ctr"/>
            <a:r>
              <a:rPr kumimoji="1" lang="en-US" altLang="ja-JP" dirty="0"/>
              <a:t>Metal e.g. Titanium</a:t>
            </a:r>
            <a:endParaRPr kumimoji="1" lang="ja-JP" altLang="en-US" dirty="0"/>
          </a:p>
        </p:txBody>
      </p:sp>
      <p:sp>
        <p:nvSpPr>
          <p:cNvPr id="40" name="テキスト ボックス 39">
            <a:extLst>
              <a:ext uri="{FF2B5EF4-FFF2-40B4-BE49-F238E27FC236}">
                <a16:creationId xmlns:a16="http://schemas.microsoft.com/office/drawing/2014/main" id="{473F3277-FBD9-4AB4-EDC3-1F2915221E2C}"/>
              </a:ext>
            </a:extLst>
          </p:cNvPr>
          <p:cNvSpPr txBox="1"/>
          <p:nvPr/>
        </p:nvSpPr>
        <p:spPr>
          <a:xfrm>
            <a:off x="397151" y="3908915"/>
            <a:ext cx="1847661" cy="646331"/>
          </a:xfrm>
          <a:prstGeom prst="rect">
            <a:avLst/>
          </a:prstGeom>
          <a:noFill/>
        </p:spPr>
        <p:txBody>
          <a:bodyPr wrap="square">
            <a:spAutoFit/>
          </a:bodyPr>
          <a:lstStyle/>
          <a:p>
            <a:pPr algn="ctr"/>
            <a:r>
              <a:rPr kumimoji="1" lang="en-US" altLang="ja-JP" dirty="0"/>
              <a:t>Metal e.g. Titanium</a:t>
            </a:r>
            <a:endParaRPr kumimoji="1" lang="ja-JP" altLang="en-US" dirty="0"/>
          </a:p>
        </p:txBody>
      </p:sp>
      <p:sp>
        <p:nvSpPr>
          <p:cNvPr id="41" name="テキスト ボックス 40">
            <a:extLst>
              <a:ext uri="{FF2B5EF4-FFF2-40B4-BE49-F238E27FC236}">
                <a16:creationId xmlns:a16="http://schemas.microsoft.com/office/drawing/2014/main" id="{2A784BF9-335E-23FA-4BC4-9F84DAECB1AB}"/>
              </a:ext>
            </a:extLst>
          </p:cNvPr>
          <p:cNvSpPr txBox="1"/>
          <p:nvPr/>
        </p:nvSpPr>
        <p:spPr>
          <a:xfrm>
            <a:off x="2897630" y="1883922"/>
            <a:ext cx="1847661" cy="646331"/>
          </a:xfrm>
          <a:prstGeom prst="rect">
            <a:avLst/>
          </a:prstGeom>
          <a:noFill/>
        </p:spPr>
        <p:txBody>
          <a:bodyPr wrap="square">
            <a:spAutoFit/>
          </a:bodyPr>
          <a:lstStyle/>
          <a:p>
            <a:pPr algn="ctr"/>
            <a:r>
              <a:rPr kumimoji="1" lang="en-US" altLang="ja-JP" dirty="0"/>
              <a:t>Non-metallic material</a:t>
            </a:r>
            <a:endParaRPr kumimoji="1" lang="ja-JP" altLang="en-US" dirty="0"/>
          </a:p>
        </p:txBody>
      </p:sp>
      <p:cxnSp>
        <p:nvCxnSpPr>
          <p:cNvPr id="43" name="直線矢印コネクタ 42">
            <a:extLst>
              <a:ext uri="{FF2B5EF4-FFF2-40B4-BE49-F238E27FC236}">
                <a16:creationId xmlns:a16="http://schemas.microsoft.com/office/drawing/2014/main" id="{576D560A-4741-1F7B-1371-D1AD56924996}"/>
              </a:ext>
            </a:extLst>
          </p:cNvPr>
          <p:cNvCxnSpPr/>
          <p:nvPr/>
        </p:nvCxnSpPr>
        <p:spPr>
          <a:xfrm>
            <a:off x="4341813" y="2267696"/>
            <a:ext cx="268287" cy="33064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4" name="直線矢印コネクタ 43">
            <a:extLst>
              <a:ext uri="{FF2B5EF4-FFF2-40B4-BE49-F238E27FC236}">
                <a16:creationId xmlns:a16="http://schemas.microsoft.com/office/drawing/2014/main" id="{E3D702CA-A2F6-8D42-FE69-BFCE5653A335}"/>
              </a:ext>
            </a:extLst>
          </p:cNvPr>
          <p:cNvCxnSpPr>
            <a:cxnSpLocks/>
          </p:cNvCxnSpPr>
          <p:nvPr/>
        </p:nvCxnSpPr>
        <p:spPr>
          <a:xfrm flipH="1" flipV="1">
            <a:off x="757473" y="3395128"/>
            <a:ext cx="289859" cy="51353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6" name="直線矢印コネクタ 45">
            <a:extLst>
              <a:ext uri="{FF2B5EF4-FFF2-40B4-BE49-F238E27FC236}">
                <a16:creationId xmlns:a16="http://schemas.microsoft.com/office/drawing/2014/main" id="{566E7432-7989-25F1-94A4-21C2FDD289AA}"/>
              </a:ext>
            </a:extLst>
          </p:cNvPr>
          <p:cNvCxnSpPr>
            <a:cxnSpLocks/>
          </p:cNvCxnSpPr>
          <p:nvPr/>
        </p:nvCxnSpPr>
        <p:spPr>
          <a:xfrm flipH="1" flipV="1">
            <a:off x="3809626" y="3479230"/>
            <a:ext cx="289859" cy="51353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a:extLst>
              <a:ext uri="{FF2B5EF4-FFF2-40B4-BE49-F238E27FC236}">
                <a16:creationId xmlns:a16="http://schemas.microsoft.com/office/drawing/2014/main" id="{15CF70EE-F8C8-670E-9ADD-1B3A28707A29}"/>
              </a:ext>
            </a:extLst>
          </p:cNvPr>
          <p:cNvCxnSpPr>
            <a:cxnSpLocks/>
          </p:cNvCxnSpPr>
          <p:nvPr/>
        </p:nvCxnSpPr>
        <p:spPr>
          <a:xfrm flipH="1" flipV="1">
            <a:off x="7084186" y="3479230"/>
            <a:ext cx="289859" cy="51353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9" name="直線コネクタ 48">
            <a:extLst>
              <a:ext uri="{FF2B5EF4-FFF2-40B4-BE49-F238E27FC236}">
                <a16:creationId xmlns:a16="http://schemas.microsoft.com/office/drawing/2014/main" id="{FE6B1CB1-CC68-2EE6-594A-DA0E76AD7C85}"/>
              </a:ext>
            </a:extLst>
          </p:cNvPr>
          <p:cNvCxnSpPr/>
          <p:nvPr/>
        </p:nvCxnSpPr>
        <p:spPr>
          <a:xfrm>
            <a:off x="3004087" y="1511929"/>
            <a:ext cx="0" cy="45720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0" name="直線コネクタ 49">
            <a:extLst>
              <a:ext uri="{FF2B5EF4-FFF2-40B4-BE49-F238E27FC236}">
                <a16:creationId xmlns:a16="http://schemas.microsoft.com/office/drawing/2014/main" id="{91357BE3-30A3-2F75-0B33-BD0BB7EE6565}"/>
              </a:ext>
            </a:extLst>
          </p:cNvPr>
          <p:cNvCxnSpPr/>
          <p:nvPr/>
        </p:nvCxnSpPr>
        <p:spPr>
          <a:xfrm>
            <a:off x="6057289" y="1511929"/>
            <a:ext cx="0" cy="45720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1" name="テキスト ボックス 50">
            <a:extLst>
              <a:ext uri="{FF2B5EF4-FFF2-40B4-BE49-F238E27FC236}">
                <a16:creationId xmlns:a16="http://schemas.microsoft.com/office/drawing/2014/main" id="{DFBE85C6-46EA-D131-9A1B-659BECA0AF20}"/>
              </a:ext>
            </a:extLst>
          </p:cNvPr>
          <p:cNvSpPr txBox="1"/>
          <p:nvPr/>
        </p:nvSpPr>
        <p:spPr>
          <a:xfrm>
            <a:off x="276966" y="4971872"/>
            <a:ext cx="2620664" cy="1200329"/>
          </a:xfrm>
          <a:prstGeom prst="rect">
            <a:avLst/>
          </a:prstGeom>
          <a:noFill/>
        </p:spPr>
        <p:txBody>
          <a:bodyPr wrap="square">
            <a:spAutoFit/>
          </a:bodyPr>
          <a:lstStyle/>
          <a:p>
            <a:r>
              <a:rPr kumimoji="1" lang="en-US" altLang="ja-JP" b="0" strike="noStrike" dirty="0">
                <a:solidFill>
                  <a:schemeClr val="tx1"/>
                </a:solidFill>
              </a:rPr>
              <a:t>Whole body of an implanted device is covered by metallic material.</a:t>
            </a:r>
            <a:endParaRPr lang="ja-JP" altLang="en-US" dirty="0"/>
          </a:p>
        </p:txBody>
      </p:sp>
      <p:sp>
        <p:nvSpPr>
          <p:cNvPr id="52" name="テキスト ボックス 51">
            <a:extLst>
              <a:ext uri="{FF2B5EF4-FFF2-40B4-BE49-F238E27FC236}">
                <a16:creationId xmlns:a16="http://schemas.microsoft.com/office/drawing/2014/main" id="{4D14D0AF-E524-A6D2-4475-28824CB9E299}"/>
              </a:ext>
            </a:extLst>
          </p:cNvPr>
          <p:cNvSpPr txBox="1"/>
          <p:nvPr/>
        </p:nvSpPr>
        <p:spPr>
          <a:xfrm>
            <a:off x="3204558" y="4971872"/>
            <a:ext cx="2620664" cy="1200329"/>
          </a:xfrm>
          <a:prstGeom prst="rect">
            <a:avLst/>
          </a:prstGeom>
          <a:noFill/>
        </p:spPr>
        <p:txBody>
          <a:bodyPr wrap="square">
            <a:spAutoFit/>
          </a:bodyPr>
          <a:lstStyle/>
          <a:p>
            <a:r>
              <a:rPr kumimoji="1" lang="en-US" altLang="ja-JP" b="0" strike="noStrike" dirty="0">
                <a:solidFill>
                  <a:schemeClr val="tx1"/>
                </a:solidFill>
              </a:rPr>
              <a:t>Partially non-metallic window is on the surface of the implant devices.</a:t>
            </a:r>
            <a:endParaRPr lang="ja-JP" altLang="en-US" dirty="0"/>
          </a:p>
        </p:txBody>
      </p:sp>
      <p:sp>
        <p:nvSpPr>
          <p:cNvPr id="53" name="テキスト ボックス 52">
            <a:extLst>
              <a:ext uri="{FF2B5EF4-FFF2-40B4-BE49-F238E27FC236}">
                <a16:creationId xmlns:a16="http://schemas.microsoft.com/office/drawing/2014/main" id="{1EE16535-75B4-6287-41FC-C84EACC549D1}"/>
              </a:ext>
            </a:extLst>
          </p:cNvPr>
          <p:cNvSpPr txBox="1"/>
          <p:nvPr/>
        </p:nvSpPr>
        <p:spPr>
          <a:xfrm>
            <a:off x="6213098" y="4971872"/>
            <a:ext cx="2620664" cy="646331"/>
          </a:xfrm>
          <a:prstGeom prst="rect">
            <a:avLst/>
          </a:prstGeom>
          <a:noFill/>
        </p:spPr>
        <p:txBody>
          <a:bodyPr wrap="square">
            <a:spAutoFit/>
          </a:bodyPr>
          <a:lstStyle/>
          <a:p>
            <a:r>
              <a:rPr kumimoji="1" lang="en-US" altLang="ja-JP" b="0" strike="noStrike" dirty="0">
                <a:solidFill>
                  <a:schemeClr val="tx1"/>
                </a:solidFill>
              </a:rPr>
              <a:t>Antenna is outside of metallic chassis</a:t>
            </a:r>
            <a:endParaRPr lang="ja-JP" altLang="en-US" dirty="0"/>
          </a:p>
        </p:txBody>
      </p:sp>
    </p:spTree>
    <p:extLst>
      <p:ext uri="{BB962C8B-B14F-4D97-AF65-F5344CB8AC3E}">
        <p14:creationId xmlns:p14="http://schemas.microsoft.com/office/powerpoint/2010/main" val="76247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40BD305F-1677-32CE-BD8F-5B7BC5962DFC}"/>
              </a:ext>
            </a:extLst>
          </p:cNvPr>
          <p:cNvSpPr>
            <a:spLocks noGrp="1"/>
          </p:cNvSpPr>
          <p:nvPr>
            <p:ph type="dt" idx="10"/>
          </p:nvPr>
        </p:nvSpPr>
        <p:spPr/>
        <p:txBody>
          <a:bodyPr/>
          <a:lstStyle/>
          <a:p>
            <a:r>
              <a:rPr lang="en-US" altLang="ja-JP"/>
              <a:t>September 2022</a:t>
            </a:r>
            <a:endParaRPr lang="en-US" dirty="0"/>
          </a:p>
        </p:txBody>
      </p:sp>
      <p:sp>
        <p:nvSpPr>
          <p:cNvPr id="5" name="フッター プレースホルダー 4">
            <a:extLst>
              <a:ext uri="{FF2B5EF4-FFF2-40B4-BE49-F238E27FC236}">
                <a16:creationId xmlns:a16="http://schemas.microsoft.com/office/drawing/2014/main" id="{32CBEF1F-ABB9-F5C1-A6F5-F8AB55F991FE}"/>
              </a:ext>
            </a:extLst>
          </p:cNvPr>
          <p:cNvSpPr>
            <a:spLocks noGrp="1"/>
          </p:cNvSpPr>
          <p:nvPr>
            <p:ph type="ftr" idx="11"/>
          </p:nvPr>
        </p:nvSpPr>
        <p:spPr/>
        <p:txBody>
          <a:bodyPr/>
          <a:lstStyle/>
          <a:p>
            <a:r>
              <a:rPr lang="en-US"/>
              <a:t>T.Kobayashi, M.Kim, M. Hernandez, R.Kohno (YNU/YRP-IAI)</a:t>
            </a:r>
            <a:endParaRPr lang="en-US" dirty="0"/>
          </a:p>
        </p:txBody>
      </p:sp>
      <p:sp>
        <p:nvSpPr>
          <p:cNvPr id="6" name="スライド番号プレースホルダー 5">
            <a:extLst>
              <a:ext uri="{FF2B5EF4-FFF2-40B4-BE49-F238E27FC236}">
                <a16:creationId xmlns:a16="http://schemas.microsoft.com/office/drawing/2014/main" id="{D533E3B2-1C72-246F-5F1E-C4CDEF9C2CA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19</a:t>
            </a:fld>
            <a:endParaRPr dirty="0"/>
          </a:p>
        </p:txBody>
      </p:sp>
      <p:sp>
        <p:nvSpPr>
          <p:cNvPr id="7" name="タイトル 6">
            <a:extLst>
              <a:ext uri="{FF2B5EF4-FFF2-40B4-BE49-F238E27FC236}">
                <a16:creationId xmlns:a16="http://schemas.microsoft.com/office/drawing/2014/main" id="{07D288F2-8FA6-D7C0-B913-9B710BACBCB1}"/>
              </a:ext>
            </a:extLst>
          </p:cNvPr>
          <p:cNvSpPr>
            <a:spLocks noGrp="1"/>
          </p:cNvSpPr>
          <p:nvPr>
            <p:ph type="title"/>
          </p:nvPr>
        </p:nvSpPr>
        <p:spPr>
          <a:xfrm>
            <a:off x="377983" y="921190"/>
            <a:ext cx="7772400" cy="511233"/>
          </a:xfrm>
        </p:spPr>
        <p:txBody>
          <a:bodyPr/>
          <a:lstStyle/>
          <a:p>
            <a:r>
              <a:rPr lang="en-US" altLang="ja-JP" dirty="0"/>
              <a:t>Whole-body voxel human models for numerical simulation</a:t>
            </a:r>
            <a:endParaRPr lang="ja-JP" altLang="en-US" dirty="0"/>
          </a:p>
        </p:txBody>
      </p:sp>
      <p:pic>
        <p:nvPicPr>
          <p:cNvPr id="11" name="図 10">
            <a:extLst>
              <a:ext uri="{FF2B5EF4-FFF2-40B4-BE49-F238E27FC236}">
                <a16:creationId xmlns:a16="http://schemas.microsoft.com/office/drawing/2014/main" id="{96E75196-7682-F58E-EBB9-A3FB91333603}"/>
              </a:ext>
            </a:extLst>
          </p:cNvPr>
          <p:cNvPicPr>
            <a:picLocks noChangeAspect="1"/>
          </p:cNvPicPr>
          <p:nvPr/>
        </p:nvPicPr>
        <p:blipFill>
          <a:blip r:embed="rId2"/>
          <a:stretch>
            <a:fillRect/>
          </a:stretch>
        </p:blipFill>
        <p:spPr>
          <a:xfrm>
            <a:off x="685800" y="3735326"/>
            <a:ext cx="6484246" cy="2259328"/>
          </a:xfrm>
          <a:prstGeom prst="rect">
            <a:avLst/>
          </a:prstGeom>
        </p:spPr>
      </p:pic>
      <p:pic>
        <p:nvPicPr>
          <p:cNvPr id="1028" name="Picture 4" descr="Adult male and female voxel models">
            <a:extLst>
              <a:ext uri="{FF2B5EF4-FFF2-40B4-BE49-F238E27FC236}">
                <a16:creationId xmlns:a16="http://schemas.microsoft.com/office/drawing/2014/main" id="{09D051E0-F62B-387D-30A7-AE80894124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5517" y="1266841"/>
            <a:ext cx="4000500" cy="2571750"/>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EC13FADE-A62F-080B-6197-8EB2E9C17E04}"/>
              </a:ext>
            </a:extLst>
          </p:cNvPr>
          <p:cNvSpPr txBox="1"/>
          <p:nvPr/>
        </p:nvSpPr>
        <p:spPr>
          <a:xfrm>
            <a:off x="4291046" y="6003829"/>
            <a:ext cx="4474972" cy="523220"/>
          </a:xfrm>
          <a:prstGeom prst="rect">
            <a:avLst/>
          </a:prstGeom>
          <a:noFill/>
        </p:spPr>
        <p:txBody>
          <a:bodyPr wrap="square">
            <a:spAutoFit/>
          </a:bodyPr>
          <a:lstStyle/>
          <a:p>
            <a:r>
              <a:rPr lang="en-US" altLang="ja-JP" sz="1400" b="0" i="1" dirty="0">
                <a:solidFill>
                  <a:srgbClr val="333333"/>
                </a:solidFill>
                <a:effectLst/>
                <a:latin typeface="Trebuchet MS" panose="020B0603020202020204" pitchFamily="34" charset="0"/>
              </a:rPr>
              <a:t>Development of whole-body voxel human models</a:t>
            </a:r>
          </a:p>
          <a:p>
            <a:r>
              <a:rPr lang="ja-JP" altLang="en-US" sz="1400" b="0" i="1" dirty="0"/>
              <a:t>https://emc.nict.go.jp/bio/model/model01_1_e.html</a:t>
            </a:r>
          </a:p>
        </p:txBody>
      </p:sp>
      <p:sp>
        <p:nvSpPr>
          <p:cNvPr id="19" name="テキスト ボックス 18">
            <a:extLst>
              <a:ext uri="{FF2B5EF4-FFF2-40B4-BE49-F238E27FC236}">
                <a16:creationId xmlns:a16="http://schemas.microsoft.com/office/drawing/2014/main" id="{FFAB5630-69F3-3AA1-A99D-9AB43551D141}"/>
              </a:ext>
            </a:extLst>
          </p:cNvPr>
          <p:cNvSpPr txBox="1"/>
          <p:nvPr/>
        </p:nvSpPr>
        <p:spPr>
          <a:xfrm>
            <a:off x="193517" y="1951672"/>
            <a:ext cx="4572000" cy="1477328"/>
          </a:xfrm>
          <a:prstGeom prst="rect">
            <a:avLst/>
          </a:prstGeom>
          <a:noFill/>
        </p:spPr>
        <p:txBody>
          <a:bodyPr wrap="square">
            <a:spAutoFit/>
          </a:bodyPr>
          <a:lstStyle/>
          <a:p>
            <a:r>
              <a:rPr lang="en-US" altLang="ja-JP" b="0" dirty="0"/>
              <a:t>Whole-body voxel human models for numerical simulation is ready to use to develop and analyze channel and environmental model around human brain numerically.</a:t>
            </a:r>
            <a:endParaRPr lang="ja-JP" altLang="en-US" b="0" dirty="0"/>
          </a:p>
        </p:txBody>
      </p:sp>
    </p:spTree>
    <p:extLst>
      <p:ext uri="{BB962C8B-B14F-4D97-AF65-F5344CB8AC3E}">
        <p14:creationId xmlns:p14="http://schemas.microsoft.com/office/powerpoint/2010/main" val="2909470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685800" y="1787525"/>
            <a:ext cx="8096250" cy="1470025"/>
          </a:xfrm>
        </p:spPr>
        <p:txBody>
          <a:bodyPr>
            <a:normAutofit/>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Channel Model for Wearable and Implant BAN in use case of BMI and BCI</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1409700" y="3990181"/>
            <a:ext cx="6400800" cy="1752600"/>
          </a:xfrm>
        </p:spPr>
        <p:txBody>
          <a:bodyPr/>
          <a:lstStyle/>
          <a:p>
            <a:r>
              <a:rPr kumimoji="1" lang="en-US" altLang="ja-JP" sz="2400" dirty="0"/>
              <a:t>Takumi Kobayashi</a:t>
            </a:r>
            <a:r>
              <a:rPr kumimoji="1" lang="en-US" altLang="ja-JP" sz="2400" baseline="30000" dirty="0"/>
              <a:t> (1,2)</a:t>
            </a:r>
            <a:r>
              <a:rPr kumimoji="1" lang="en-US" altLang="ja-JP" sz="2400" dirty="0">
                <a:sym typeface="Times New Roman"/>
              </a:rPr>
              <a:t>, Marco Hernandez</a:t>
            </a:r>
            <a:r>
              <a:rPr kumimoji="1" lang="en-US" altLang="ja-JP" sz="2400" baseline="30000" dirty="0"/>
              <a:t> (2)</a:t>
            </a:r>
            <a:r>
              <a:rPr kumimoji="1" lang="en-US" altLang="ja-JP" sz="2400" dirty="0">
                <a:sym typeface="Times New Roman"/>
              </a:rPr>
              <a:t>, </a:t>
            </a:r>
            <a:r>
              <a:rPr kumimoji="1" lang="en-US" altLang="ja-JP" sz="2400" dirty="0" err="1">
                <a:sym typeface="Times New Roman"/>
              </a:rPr>
              <a:t>Minsoo</a:t>
            </a:r>
            <a:r>
              <a:rPr kumimoji="1" lang="en-US" altLang="ja-JP" sz="2400" dirty="0">
                <a:sym typeface="Times New Roman"/>
              </a:rPr>
              <a:t> Kim</a:t>
            </a:r>
            <a:r>
              <a:rPr kumimoji="1" lang="en-US" altLang="ja-JP" sz="2400" baseline="30000" dirty="0"/>
              <a:t> (2)</a:t>
            </a:r>
            <a:r>
              <a:rPr kumimoji="1" lang="en-US" altLang="ja-JP" sz="2400" dirty="0">
                <a:sym typeface="Times New Roman"/>
              </a:rPr>
              <a:t>, Ryuji Kohno</a:t>
            </a:r>
            <a:r>
              <a:rPr kumimoji="1" lang="en-US" altLang="ja-JP" sz="2400" baseline="30000" dirty="0"/>
              <a:t>(1,2)</a:t>
            </a:r>
          </a:p>
          <a:p>
            <a:endParaRPr kumimoji="1" lang="en-US" altLang="ja-JP" sz="2400" dirty="0"/>
          </a:p>
          <a:p>
            <a:r>
              <a:rPr kumimoji="1" lang="en-US" altLang="ja-JP" sz="2000" baseline="30000" dirty="0"/>
              <a:t>(1)</a:t>
            </a:r>
            <a:r>
              <a:rPr kumimoji="1" lang="en-US" altLang="ja-JP" sz="2000" dirty="0"/>
              <a:t>Yokohama National University, </a:t>
            </a:r>
            <a:br>
              <a:rPr kumimoji="1" lang="en-US" altLang="ja-JP" sz="2000" dirty="0"/>
            </a:br>
            <a:r>
              <a:rPr kumimoji="1" lang="en-US" altLang="ja-JP" sz="2000" baseline="30000" dirty="0"/>
              <a:t>(2)</a:t>
            </a:r>
            <a:r>
              <a:rPr kumimoji="1" lang="en-US" altLang="ja-JP" sz="2000" dirty="0"/>
              <a:t>YRP-International Ariane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444500"/>
            <a:ext cx="1600200" cy="215900"/>
          </a:xfrm>
        </p:spPr>
        <p:txBody>
          <a:bodyPr/>
          <a:lstStyle/>
          <a:p>
            <a:r>
              <a:rPr kumimoji="1" lang="en-US" altLang="ja-JP"/>
              <a:t>September 2022</a:t>
            </a:r>
            <a:endParaRPr kumimoji="1" lang="ja-JP" altLang="en-US"/>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3656800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17336AE2-092E-4A18-A5F5-B851F893B26B}"/>
              </a:ext>
            </a:extLst>
          </p:cNvPr>
          <p:cNvSpPr>
            <a:spLocks noGrp="1"/>
          </p:cNvSpPr>
          <p:nvPr>
            <p:ph type="ctrTitle"/>
          </p:nvPr>
        </p:nvSpPr>
        <p:spPr/>
        <p:txBody>
          <a:bodyPr/>
          <a:lstStyle/>
          <a:p>
            <a:r>
              <a:rPr lang="en-US" altLang="ja-JP" dirty="0"/>
              <a:t>Thank you for your attention</a:t>
            </a:r>
            <a:endParaRPr lang="ja-JP" altLang="en-US" dirty="0"/>
          </a:p>
        </p:txBody>
      </p:sp>
      <p:sp>
        <p:nvSpPr>
          <p:cNvPr id="2" name="日付プレースホルダー 1">
            <a:extLst>
              <a:ext uri="{FF2B5EF4-FFF2-40B4-BE49-F238E27FC236}">
                <a16:creationId xmlns:a16="http://schemas.microsoft.com/office/drawing/2014/main" id="{F6213E2D-FF1A-4240-AD15-176518E1BB17}"/>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024EBF9D-CA6B-4B52-B9DB-DFD6820697AB}"/>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37EDC2D3-B458-4F9C-AF29-006D418BCF1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20</a:t>
            </a:fld>
            <a:endParaRPr dirty="0"/>
          </a:p>
        </p:txBody>
      </p:sp>
      <p:sp>
        <p:nvSpPr>
          <p:cNvPr id="6" name="字幕 5">
            <a:extLst>
              <a:ext uri="{FF2B5EF4-FFF2-40B4-BE49-F238E27FC236}">
                <a16:creationId xmlns:a16="http://schemas.microsoft.com/office/drawing/2014/main" id="{FEB0C4AF-199B-437A-91A4-979B68EE7001}"/>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269116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a:extLst>
              <a:ext uri="{FF2B5EF4-FFF2-40B4-BE49-F238E27FC236}">
                <a16:creationId xmlns:a16="http://schemas.microsoft.com/office/drawing/2014/main" id="{E7DF986F-C77F-4C3E-AB00-C5C2C7B160B4}"/>
              </a:ext>
            </a:extLst>
          </p:cNvPr>
          <p:cNvSpPr txBox="1"/>
          <p:nvPr/>
        </p:nvSpPr>
        <p:spPr>
          <a:xfrm>
            <a:off x="64363" y="4086729"/>
            <a:ext cx="2767613" cy="2215991"/>
          </a:xfrm>
          <a:prstGeom prst="rect">
            <a:avLst/>
          </a:prstGeom>
          <a:solidFill>
            <a:srgbClr val="FFFF00"/>
          </a:solidFill>
          <a:ln>
            <a:solidFill>
              <a:schemeClr val="tx1"/>
            </a:solidFill>
          </a:ln>
        </p:spPr>
        <p:txBody>
          <a:bodyPr wrap="square" rtlCol="0">
            <a:spAutoFit/>
          </a:bodyPr>
          <a:lstStyle/>
          <a:p>
            <a:r>
              <a:rPr kumimoji="1" lang="en-US" altLang="ja-JP" dirty="0"/>
              <a:t>Note:</a:t>
            </a:r>
          </a:p>
          <a:p>
            <a:r>
              <a:rPr kumimoji="1" lang="en-US" altLang="ja-JP" sz="1200" b="0" dirty="0"/>
              <a:t>HBAN-model: </a:t>
            </a:r>
          </a:p>
          <a:p>
            <a:r>
              <a:rPr kumimoji="1" lang="en-US" altLang="ja-JP" sz="1200" b="0" dirty="0"/>
              <a:t>-Environment with co-existing systems is not considered.</a:t>
            </a:r>
            <a:endParaRPr lang="en-US" altLang="ja-JP" sz="1200" b="0" dirty="0"/>
          </a:p>
          <a:p>
            <a:endParaRPr lang="en-US" altLang="ja-JP" sz="1200" b="0" dirty="0"/>
          </a:p>
          <a:p>
            <a:r>
              <a:rPr lang="en-US" altLang="ja-JP" sz="1200" b="0" dirty="0"/>
              <a:t>VBAN model:</a:t>
            </a:r>
          </a:p>
          <a:p>
            <a:pPr marL="171450" indent="-171450">
              <a:buFont typeface="Arial" panose="020B0604020202020204" pitchFamily="34" charset="0"/>
              <a:buChar char="•"/>
            </a:pPr>
            <a:r>
              <a:rPr lang="en-US" altLang="ja-JP" sz="1200" b="0" dirty="0"/>
              <a:t>Key-less entry system</a:t>
            </a:r>
          </a:p>
          <a:p>
            <a:pPr marL="171450" indent="-171450">
              <a:buFont typeface="Arial" panose="020B0604020202020204" pitchFamily="34" charset="0"/>
              <a:buChar char="•"/>
            </a:pPr>
            <a:r>
              <a:rPr lang="en-US" altLang="ja-JP" sz="1200" b="0" dirty="0"/>
              <a:t>Localization in-body, on-body</a:t>
            </a:r>
          </a:p>
          <a:p>
            <a:pPr marL="171450" indent="-171450">
              <a:buFont typeface="Arial" panose="020B0604020202020204" pitchFamily="34" charset="0"/>
              <a:buChar char="•"/>
            </a:pPr>
            <a:r>
              <a:rPr lang="en-US" altLang="ja-JP" sz="1200" b="0" dirty="0"/>
              <a:t>Most dominant model should be defined  and separatory defined as Mandatory and Optional.</a:t>
            </a:r>
          </a:p>
        </p:txBody>
      </p:sp>
      <p:sp>
        <p:nvSpPr>
          <p:cNvPr id="95" name="日付プレースホルダー 94">
            <a:extLst>
              <a:ext uri="{FF2B5EF4-FFF2-40B4-BE49-F238E27FC236}">
                <a16:creationId xmlns:a16="http://schemas.microsoft.com/office/drawing/2014/main" id="{2FA570AE-F9BE-406B-ADD2-AB82A4CA3F10}"/>
              </a:ext>
            </a:extLst>
          </p:cNvPr>
          <p:cNvSpPr>
            <a:spLocks noGrp="1"/>
          </p:cNvSpPr>
          <p:nvPr>
            <p:ph type="dt" idx="10"/>
          </p:nvPr>
        </p:nvSpPr>
        <p:spPr/>
        <p:txBody>
          <a:bodyPr/>
          <a:lstStyle/>
          <a:p>
            <a:r>
              <a:rPr kumimoji="1" lang="en-US" altLang="ja-JP"/>
              <a:t>September 2022</a:t>
            </a:r>
            <a:endParaRPr kumimoji="1" lang="ja-JP" altLang="en-US"/>
          </a:p>
        </p:txBody>
      </p:sp>
      <p:sp>
        <p:nvSpPr>
          <p:cNvPr id="97" name="スライド番号プレースホルダー 96">
            <a:extLst>
              <a:ext uri="{FF2B5EF4-FFF2-40B4-BE49-F238E27FC236}">
                <a16:creationId xmlns:a16="http://schemas.microsoft.com/office/drawing/2014/main" id="{76A73A5C-7490-45D9-852C-523B9BA71105}"/>
              </a:ext>
            </a:extLst>
          </p:cNvPr>
          <p:cNvSpPr>
            <a:spLocks noGrp="1"/>
          </p:cNvSpPr>
          <p:nvPr>
            <p:ph type="sldNum" idx="12"/>
          </p:nvPr>
        </p:nvSpPr>
        <p:spPr>
          <a:xfrm>
            <a:off x="4341813" y="6465888"/>
            <a:ext cx="536575" cy="184150"/>
          </a:xfrm>
        </p:spPr>
        <p:txBody>
          <a:bodyPr/>
          <a:lstStyle/>
          <a:p>
            <a:fld id="{248EE29C-DCB8-4C23-BE14-115B5B2E505D}" type="slidenum">
              <a:rPr kumimoji="1" lang="ja-JP" altLang="en-US" smtClean="0"/>
              <a:t>3</a:t>
            </a:fld>
            <a:endParaRPr kumimoji="1" lang="ja-JP" altLang="en-US"/>
          </a:p>
        </p:txBody>
      </p:sp>
      <p:sp>
        <p:nvSpPr>
          <p:cNvPr id="25" name="タイトル 24">
            <a:extLst>
              <a:ext uri="{FF2B5EF4-FFF2-40B4-BE49-F238E27FC236}">
                <a16:creationId xmlns:a16="http://schemas.microsoft.com/office/drawing/2014/main" id="{9950F5FC-EE87-440C-A029-3148B1E080FA}"/>
              </a:ext>
            </a:extLst>
          </p:cNvPr>
          <p:cNvSpPr>
            <a:spLocks noGrp="1"/>
          </p:cNvSpPr>
          <p:nvPr>
            <p:ph type="title"/>
          </p:nvPr>
        </p:nvSpPr>
        <p:spPr>
          <a:xfrm>
            <a:off x="0" y="761144"/>
            <a:ext cx="9191624" cy="511233"/>
          </a:xfrm>
        </p:spPr>
        <p:txBody>
          <a:bodyPr/>
          <a:lstStyle/>
          <a:p>
            <a:pPr algn="ctr"/>
            <a:r>
              <a:rPr lang="en-US" altLang="ja-JP" sz="2800" b="1" dirty="0">
                <a:latin typeface="+mj-lt"/>
                <a:cs typeface="Arial" panose="020B0604020202020204" pitchFamily="34" charset="0"/>
              </a:rPr>
              <a:t>Classification of Channel and Environment Models for Human and Vehicle Body Area Networks (HBAN&amp;VBAN)</a:t>
            </a:r>
            <a:endParaRPr lang="ja-JP" altLang="en-US" sz="2800" b="1" dirty="0">
              <a:latin typeface="+mj-lt"/>
              <a:cs typeface="Arial" panose="020B0604020202020204" pitchFamily="34" charset="0"/>
            </a:endParaRPr>
          </a:p>
        </p:txBody>
      </p:sp>
      <p:sp>
        <p:nvSpPr>
          <p:cNvPr id="5" name="テキスト ボックス 4">
            <a:extLst>
              <a:ext uri="{FF2B5EF4-FFF2-40B4-BE49-F238E27FC236}">
                <a16:creationId xmlns:a16="http://schemas.microsoft.com/office/drawing/2014/main" id="{BF95CDAB-E950-4E48-B636-2C4D25C9BA38}"/>
              </a:ext>
            </a:extLst>
          </p:cNvPr>
          <p:cNvSpPr txBox="1"/>
          <p:nvPr/>
        </p:nvSpPr>
        <p:spPr>
          <a:xfrm>
            <a:off x="44387" y="1466464"/>
            <a:ext cx="1083076" cy="646331"/>
          </a:xfrm>
          <a:prstGeom prst="rect">
            <a:avLst/>
          </a:prstGeom>
          <a:noFill/>
          <a:ln>
            <a:solidFill>
              <a:schemeClr val="tx1"/>
            </a:solidFill>
          </a:ln>
        </p:spPr>
        <p:txBody>
          <a:bodyPr wrap="square" rtlCol="0">
            <a:spAutoFit/>
          </a:bodyPr>
          <a:lstStyle/>
          <a:p>
            <a:r>
              <a:rPr kumimoji="1" lang="en-US" altLang="ja-JP" b="0" dirty="0"/>
              <a:t>Channel model</a:t>
            </a:r>
            <a:endParaRPr kumimoji="1" lang="ja-JP" altLang="en-US" b="0" dirty="0"/>
          </a:p>
        </p:txBody>
      </p:sp>
      <p:sp>
        <p:nvSpPr>
          <p:cNvPr id="6" name="テキスト ボックス 5">
            <a:extLst>
              <a:ext uri="{FF2B5EF4-FFF2-40B4-BE49-F238E27FC236}">
                <a16:creationId xmlns:a16="http://schemas.microsoft.com/office/drawing/2014/main" id="{FF3CC334-C717-4FBC-A7A3-357F5B3A98B0}"/>
              </a:ext>
            </a:extLst>
          </p:cNvPr>
          <p:cNvSpPr txBox="1"/>
          <p:nvPr/>
        </p:nvSpPr>
        <p:spPr>
          <a:xfrm>
            <a:off x="1384916" y="1604964"/>
            <a:ext cx="2592280" cy="369332"/>
          </a:xfrm>
          <a:prstGeom prst="rect">
            <a:avLst/>
          </a:prstGeom>
          <a:noFill/>
        </p:spPr>
        <p:txBody>
          <a:bodyPr wrap="square" rtlCol="0">
            <a:spAutoFit/>
          </a:bodyPr>
          <a:lstStyle/>
          <a:p>
            <a:r>
              <a:rPr kumimoji="1" lang="en-US" altLang="ja-JP" b="0" dirty="0"/>
              <a:t>HBAN model</a:t>
            </a:r>
            <a:endParaRPr kumimoji="1" lang="ja-JP" altLang="en-US" b="0" dirty="0"/>
          </a:p>
        </p:txBody>
      </p:sp>
      <p:sp>
        <p:nvSpPr>
          <p:cNvPr id="7" name="テキスト ボックス 6">
            <a:extLst>
              <a:ext uri="{FF2B5EF4-FFF2-40B4-BE49-F238E27FC236}">
                <a16:creationId xmlns:a16="http://schemas.microsoft.com/office/drawing/2014/main" id="{50346E51-A057-4A5B-8148-B9A880BFEEA5}"/>
              </a:ext>
            </a:extLst>
          </p:cNvPr>
          <p:cNvSpPr txBox="1"/>
          <p:nvPr/>
        </p:nvSpPr>
        <p:spPr>
          <a:xfrm>
            <a:off x="1384916" y="3667068"/>
            <a:ext cx="2592280" cy="369332"/>
          </a:xfrm>
          <a:prstGeom prst="rect">
            <a:avLst/>
          </a:prstGeom>
          <a:noFill/>
        </p:spPr>
        <p:txBody>
          <a:bodyPr wrap="square" rtlCol="0">
            <a:spAutoFit/>
          </a:bodyPr>
          <a:lstStyle/>
          <a:p>
            <a:r>
              <a:rPr kumimoji="1" lang="en-US" altLang="ja-JP" b="0" dirty="0"/>
              <a:t>VBAN model</a:t>
            </a:r>
            <a:endParaRPr kumimoji="1" lang="ja-JP" altLang="en-US" b="0" dirty="0"/>
          </a:p>
        </p:txBody>
      </p:sp>
      <p:sp>
        <p:nvSpPr>
          <p:cNvPr id="9" name="テキスト ボックス 8">
            <a:extLst>
              <a:ext uri="{FF2B5EF4-FFF2-40B4-BE49-F238E27FC236}">
                <a16:creationId xmlns:a16="http://schemas.microsoft.com/office/drawing/2014/main" id="{43AC141B-D4E0-420E-81B9-3B1D1E2D6038}"/>
              </a:ext>
            </a:extLst>
          </p:cNvPr>
          <p:cNvSpPr txBox="1"/>
          <p:nvPr/>
        </p:nvSpPr>
        <p:spPr>
          <a:xfrm>
            <a:off x="3178205" y="1604964"/>
            <a:ext cx="2592280" cy="369332"/>
          </a:xfrm>
          <a:prstGeom prst="rect">
            <a:avLst/>
          </a:prstGeom>
          <a:noFill/>
        </p:spPr>
        <p:txBody>
          <a:bodyPr wrap="square" rtlCol="0">
            <a:spAutoFit/>
          </a:bodyPr>
          <a:lstStyle/>
          <a:p>
            <a:r>
              <a:rPr kumimoji="1" lang="en-US" altLang="ja-JP" b="0" dirty="0"/>
              <a:t>In-body (Implant)</a:t>
            </a:r>
            <a:endParaRPr kumimoji="1" lang="ja-JP" altLang="en-US" b="0" dirty="0"/>
          </a:p>
        </p:txBody>
      </p:sp>
      <p:sp>
        <p:nvSpPr>
          <p:cNvPr id="10" name="テキスト ボックス 9">
            <a:extLst>
              <a:ext uri="{FF2B5EF4-FFF2-40B4-BE49-F238E27FC236}">
                <a16:creationId xmlns:a16="http://schemas.microsoft.com/office/drawing/2014/main" id="{AFF18C4F-DAC4-41C1-9CCE-235ADF304200}"/>
              </a:ext>
            </a:extLst>
          </p:cNvPr>
          <p:cNvSpPr txBox="1"/>
          <p:nvPr/>
        </p:nvSpPr>
        <p:spPr>
          <a:xfrm>
            <a:off x="3178205" y="1872639"/>
            <a:ext cx="2592280" cy="369332"/>
          </a:xfrm>
          <a:prstGeom prst="rect">
            <a:avLst/>
          </a:prstGeom>
          <a:noFill/>
        </p:spPr>
        <p:txBody>
          <a:bodyPr wrap="square" rtlCol="0">
            <a:spAutoFit/>
          </a:bodyPr>
          <a:lstStyle/>
          <a:p>
            <a:r>
              <a:rPr kumimoji="1" lang="en-US" altLang="ja-JP" b="0" dirty="0"/>
              <a:t>On-body</a:t>
            </a:r>
            <a:endParaRPr kumimoji="1" lang="ja-JP" altLang="en-US" b="0" dirty="0"/>
          </a:p>
        </p:txBody>
      </p:sp>
      <p:sp>
        <p:nvSpPr>
          <p:cNvPr id="11" name="テキスト ボックス 10">
            <a:extLst>
              <a:ext uri="{FF2B5EF4-FFF2-40B4-BE49-F238E27FC236}">
                <a16:creationId xmlns:a16="http://schemas.microsoft.com/office/drawing/2014/main" id="{5F3616A2-A9EA-49FB-AB55-7118A2E5BEB1}"/>
              </a:ext>
            </a:extLst>
          </p:cNvPr>
          <p:cNvSpPr txBox="1"/>
          <p:nvPr/>
        </p:nvSpPr>
        <p:spPr>
          <a:xfrm>
            <a:off x="3178205" y="2179671"/>
            <a:ext cx="1482572" cy="369332"/>
          </a:xfrm>
          <a:prstGeom prst="rect">
            <a:avLst/>
          </a:prstGeom>
          <a:noFill/>
        </p:spPr>
        <p:txBody>
          <a:bodyPr wrap="square" rtlCol="0">
            <a:spAutoFit/>
          </a:bodyPr>
          <a:lstStyle/>
          <a:p>
            <a:r>
              <a:rPr kumimoji="1" lang="en-US" altLang="ja-JP" b="0" dirty="0"/>
              <a:t>Around body</a:t>
            </a:r>
            <a:endParaRPr kumimoji="1" lang="ja-JP" altLang="en-US" b="0" dirty="0"/>
          </a:p>
        </p:txBody>
      </p:sp>
      <p:sp>
        <p:nvSpPr>
          <p:cNvPr id="12" name="テキスト ボックス 11">
            <a:extLst>
              <a:ext uri="{FF2B5EF4-FFF2-40B4-BE49-F238E27FC236}">
                <a16:creationId xmlns:a16="http://schemas.microsoft.com/office/drawing/2014/main" id="{24B6B684-78A4-476F-AE1C-70E8B96C019E}"/>
              </a:ext>
            </a:extLst>
          </p:cNvPr>
          <p:cNvSpPr txBox="1"/>
          <p:nvPr/>
        </p:nvSpPr>
        <p:spPr>
          <a:xfrm>
            <a:off x="4882717" y="2179671"/>
            <a:ext cx="1482572" cy="369332"/>
          </a:xfrm>
          <a:prstGeom prst="rect">
            <a:avLst/>
          </a:prstGeom>
          <a:noFill/>
        </p:spPr>
        <p:txBody>
          <a:bodyPr wrap="square" rtlCol="0">
            <a:spAutoFit/>
          </a:bodyPr>
          <a:lstStyle/>
          <a:p>
            <a:r>
              <a:rPr kumimoji="1" lang="en-US" altLang="ja-JP" b="0" dirty="0"/>
              <a:t>Outdoor</a:t>
            </a:r>
            <a:endParaRPr kumimoji="1" lang="ja-JP" altLang="en-US" b="0" dirty="0"/>
          </a:p>
        </p:txBody>
      </p:sp>
      <p:sp>
        <p:nvSpPr>
          <p:cNvPr id="13" name="テキスト ボックス 12">
            <a:extLst>
              <a:ext uri="{FF2B5EF4-FFF2-40B4-BE49-F238E27FC236}">
                <a16:creationId xmlns:a16="http://schemas.microsoft.com/office/drawing/2014/main" id="{D239C313-8799-49AA-AD0E-ACDC8152B83C}"/>
              </a:ext>
            </a:extLst>
          </p:cNvPr>
          <p:cNvSpPr txBox="1"/>
          <p:nvPr/>
        </p:nvSpPr>
        <p:spPr>
          <a:xfrm>
            <a:off x="4882717" y="2451341"/>
            <a:ext cx="887768" cy="369332"/>
          </a:xfrm>
          <a:prstGeom prst="rect">
            <a:avLst/>
          </a:prstGeom>
          <a:noFill/>
        </p:spPr>
        <p:txBody>
          <a:bodyPr wrap="square" rtlCol="0">
            <a:spAutoFit/>
          </a:bodyPr>
          <a:lstStyle/>
          <a:p>
            <a:r>
              <a:rPr kumimoji="1" lang="en-US" altLang="ja-JP" b="0" dirty="0"/>
              <a:t>Indoor</a:t>
            </a:r>
            <a:endParaRPr kumimoji="1" lang="ja-JP" altLang="en-US" b="0" dirty="0"/>
          </a:p>
        </p:txBody>
      </p:sp>
      <p:sp>
        <p:nvSpPr>
          <p:cNvPr id="14" name="テキスト ボックス 13">
            <a:extLst>
              <a:ext uri="{FF2B5EF4-FFF2-40B4-BE49-F238E27FC236}">
                <a16:creationId xmlns:a16="http://schemas.microsoft.com/office/drawing/2014/main" id="{78F2F822-C824-4509-AD87-53FFAA5FC37B}"/>
              </a:ext>
            </a:extLst>
          </p:cNvPr>
          <p:cNvSpPr txBox="1"/>
          <p:nvPr/>
        </p:nvSpPr>
        <p:spPr>
          <a:xfrm>
            <a:off x="5921405" y="2457878"/>
            <a:ext cx="887768" cy="369332"/>
          </a:xfrm>
          <a:prstGeom prst="rect">
            <a:avLst/>
          </a:prstGeom>
          <a:noFill/>
        </p:spPr>
        <p:txBody>
          <a:bodyPr wrap="square" rtlCol="0">
            <a:spAutoFit/>
          </a:bodyPr>
          <a:lstStyle/>
          <a:p>
            <a:r>
              <a:rPr kumimoji="1" lang="en-US" altLang="ja-JP" b="0" dirty="0"/>
              <a:t>Home</a:t>
            </a:r>
            <a:endParaRPr kumimoji="1" lang="ja-JP" altLang="en-US" b="0" dirty="0"/>
          </a:p>
        </p:txBody>
      </p:sp>
      <p:sp>
        <p:nvSpPr>
          <p:cNvPr id="15" name="テキスト ボックス 14">
            <a:extLst>
              <a:ext uri="{FF2B5EF4-FFF2-40B4-BE49-F238E27FC236}">
                <a16:creationId xmlns:a16="http://schemas.microsoft.com/office/drawing/2014/main" id="{1D3493CB-D58D-4F6D-9A4F-24B10F0EF650}"/>
              </a:ext>
            </a:extLst>
          </p:cNvPr>
          <p:cNvSpPr txBox="1"/>
          <p:nvPr/>
        </p:nvSpPr>
        <p:spPr>
          <a:xfrm>
            <a:off x="5921405" y="2736085"/>
            <a:ext cx="887768" cy="369332"/>
          </a:xfrm>
          <a:prstGeom prst="rect">
            <a:avLst/>
          </a:prstGeom>
          <a:noFill/>
        </p:spPr>
        <p:txBody>
          <a:bodyPr wrap="square" rtlCol="0">
            <a:spAutoFit/>
          </a:bodyPr>
          <a:lstStyle/>
          <a:p>
            <a:r>
              <a:rPr kumimoji="1" lang="en-US" altLang="ja-JP" b="0" dirty="0"/>
              <a:t>Office</a:t>
            </a:r>
            <a:endParaRPr kumimoji="1" lang="ja-JP" altLang="en-US" b="0" dirty="0"/>
          </a:p>
        </p:txBody>
      </p:sp>
      <p:sp>
        <p:nvSpPr>
          <p:cNvPr id="16" name="テキスト ボックス 15">
            <a:extLst>
              <a:ext uri="{FF2B5EF4-FFF2-40B4-BE49-F238E27FC236}">
                <a16:creationId xmlns:a16="http://schemas.microsoft.com/office/drawing/2014/main" id="{1F58D0E7-DD7D-40EA-B441-224E70F9ECF6}"/>
              </a:ext>
            </a:extLst>
          </p:cNvPr>
          <p:cNvSpPr txBox="1"/>
          <p:nvPr/>
        </p:nvSpPr>
        <p:spPr>
          <a:xfrm>
            <a:off x="5921404" y="3032585"/>
            <a:ext cx="2503505" cy="369332"/>
          </a:xfrm>
          <a:prstGeom prst="rect">
            <a:avLst/>
          </a:prstGeom>
          <a:noFill/>
        </p:spPr>
        <p:txBody>
          <a:bodyPr wrap="square" rtlCol="0">
            <a:spAutoFit/>
          </a:bodyPr>
          <a:lstStyle/>
          <a:p>
            <a:r>
              <a:rPr kumimoji="1" lang="en-US" altLang="ja-JP" b="0" dirty="0"/>
              <a:t>Medical (e.g. Hospital)</a:t>
            </a:r>
            <a:endParaRPr kumimoji="1" lang="ja-JP" altLang="en-US" b="0" dirty="0"/>
          </a:p>
        </p:txBody>
      </p:sp>
      <p:sp>
        <p:nvSpPr>
          <p:cNvPr id="17" name="テキスト ボックス 16">
            <a:extLst>
              <a:ext uri="{FF2B5EF4-FFF2-40B4-BE49-F238E27FC236}">
                <a16:creationId xmlns:a16="http://schemas.microsoft.com/office/drawing/2014/main" id="{D72051AE-A63A-4EFB-9E4A-7A334E333102}"/>
              </a:ext>
            </a:extLst>
          </p:cNvPr>
          <p:cNvSpPr txBox="1"/>
          <p:nvPr/>
        </p:nvSpPr>
        <p:spPr>
          <a:xfrm>
            <a:off x="3178205" y="3667068"/>
            <a:ext cx="2592280" cy="369332"/>
          </a:xfrm>
          <a:prstGeom prst="rect">
            <a:avLst/>
          </a:prstGeom>
          <a:noFill/>
        </p:spPr>
        <p:txBody>
          <a:bodyPr wrap="square" rtlCol="0">
            <a:spAutoFit/>
          </a:bodyPr>
          <a:lstStyle/>
          <a:p>
            <a:r>
              <a:rPr kumimoji="1" lang="en-US" altLang="ja-JP" b="0" dirty="0"/>
              <a:t>In-vehicle</a:t>
            </a:r>
            <a:endParaRPr kumimoji="1" lang="ja-JP" altLang="en-US" b="0" dirty="0"/>
          </a:p>
        </p:txBody>
      </p:sp>
      <p:sp>
        <p:nvSpPr>
          <p:cNvPr id="18" name="テキスト ボックス 17">
            <a:extLst>
              <a:ext uri="{FF2B5EF4-FFF2-40B4-BE49-F238E27FC236}">
                <a16:creationId xmlns:a16="http://schemas.microsoft.com/office/drawing/2014/main" id="{09D1C022-79AD-4487-991C-088C47C7363B}"/>
              </a:ext>
            </a:extLst>
          </p:cNvPr>
          <p:cNvSpPr txBox="1"/>
          <p:nvPr/>
        </p:nvSpPr>
        <p:spPr>
          <a:xfrm>
            <a:off x="3178205" y="4825393"/>
            <a:ext cx="2592280" cy="369332"/>
          </a:xfrm>
          <a:prstGeom prst="rect">
            <a:avLst/>
          </a:prstGeom>
          <a:noFill/>
        </p:spPr>
        <p:txBody>
          <a:bodyPr wrap="square" rtlCol="0">
            <a:spAutoFit/>
          </a:bodyPr>
          <a:lstStyle/>
          <a:p>
            <a:r>
              <a:rPr kumimoji="1" lang="en-US" altLang="ja-JP" b="0" dirty="0"/>
              <a:t>On-vehicle</a:t>
            </a:r>
            <a:endParaRPr kumimoji="1" lang="ja-JP" altLang="en-US" b="0" dirty="0"/>
          </a:p>
        </p:txBody>
      </p:sp>
      <p:sp>
        <p:nvSpPr>
          <p:cNvPr id="19" name="テキスト ボックス 18">
            <a:extLst>
              <a:ext uri="{FF2B5EF4-FFF2-40B4-BE49-F238E27FC236}">
                <a16:creationId xmlns:a16="http://schemas.microsoft.com/office/drawing/2014/main" id="{8DE51ED8-53E1-4A9D-8141-55A4C92FC76B}"/>
              </a:ext>
            </a:extLst>
          </p:cNvPr>
          <p:cNvSpPr txBox="1"/>
          <p:nvPr/>
        </p:nvSpPr>
        <p:spPr>
          <a:xfrm>
            <a:off x="3178205" y="5119079"/>
            <a:ext cx="2592280" cy="369332"/>
          </a:xfrm>
          <a:prstGeom prst="rect">
            <a:avLst/>
          </a:prstGeom>
          <a:noFill/>
        </p:spPr>
        <p:txBody>
          <a:bodyPr wrap="square" rtlCol="0">
            <a:spAutoFit/>
          </a:bodyPr>
          <a:lstStyle/>
          <a:p>
            <a:r>
              <a:rPr kumimoji="1" lang="en-US" altLang="ja-JP" b="0" dirty="0"/>
              <a:t>Around vehicle</a:t>
            </a:r>
            <a:endParaRPr kumimoji="1" lang="ja-JP" altLang="en-US" b="0" dirty="0"/>
          </a:p>
        </p:txBody>
      </p:sp>
      <p:sp>
        <p:nvSpPr>
          <p:cNvPr id="20" name="テキスト ボックス 19">
            <a:extLst>
              <a:ext uri="{FF2B5EF4-FFF2-40B4-BE49-F238E27FC236}">
                <a16:creationId xmlns:a16="http://schemas.microsoft.com/office/drawing/2014/main" id="{2A324023-60E8-4496-8280-9600E0B09038}"/>
              </a:ext>
            </a:extLst>
          </p:cNvPr>
          <p:cNvSpPr txBox="1"/>
          <p:nvPr/>
        </p:nvSpPr>
        <p:spPr>
          <a:xfrm>
            <a:off x="4882716" y="3667068"/>
            <a:ext cx="3364639" cy="369332"/>
          </a:xfrm>
          <a:prstGeom prst="rect">
            <a:avLst/>
          </a:prstGeom>
          <a:noFill/>
        </p:spPr>
        <p:txBody>
          <a:bodyPr wrap="square" rtlCol="0">
            <a:spAutoFit/>
          </a:bodyPr>
          <a:lstStyle/>
          <a:p>
            <a:r>
              <a:rPr kumimoji="1" lang="en-US" altLang="ja-JP" b="0" dirty="0"/>
              <a:t>Engine compartment</a:t>
            </a:r>
            <a:endParaRPr kumimoji="1" lang="ja-JP" altLang="en-US" b="0" dirty="0"/>
          </a:p>
        </p:txBody>
      </p:sp>
      <p:sp>
        <p:nvSpPr>
          <p:cNvPr id="21" name="テキスト ボックス 20">
            <a:extLst>
              <a:ext uri="{FF2B5EF4-FFF2-40B4-BE49-F238E27FC236}">
                <a16:creationId xmlns:a16="http://schemas.microsoft.com/office/drawing/2014/main" id="{4C09F50B-01C4-4D0F-A517-3640730A2E86}"/>
              </a:ext>
            </a:extLst>
          </p:cNvPr>
          <p:cNvSpPr txBox="1"/>
          <p:nvPr/>
        </p:nvSpPr>
        <p:spPr>
          <a:xfrm>
            <a:off x="4891588" y="3960020"/>
            <a:ext cx="1793289" cy="369332"/>
          </a:xfrm>
          <a:prstGeom prst="rect">
            <a:avLst/>
          </a:prstGeom>
          <a:noFill/>
        </p:spPr>
        <p:txBody>
          <a:bodyPr wrap="square" rtlCol="0">
            <a:spAutoFit/>
          </a:bodyPr>
          <a:lstStyle/>
          <a:p>
            <a:r>
              <a:rPr kumimoji="1" lang="en-US" altLang="ja-JP" b="0" dirty="0"/>
              <a:t>Cabin</a:t>
            </a:r>
            <a:endParaRPr kumimoji="1" lang="ja-JP" altLang="en-US" b="0" dirty="0"/>
          </a:p>
        </p:txBody>
      </p:sp>
      <p:cxnSp>
        <p:nvCxnSpPr>
          <p:cNvPr id="23" name="直線コネクタ 22">
            <a:extLst>
              <a:ext uri="{FF2B5EF4-FFF2-40B4-BE49-F238E27FC236}">
                <a16:creationId xmlns:a16="http://schemas.microsoft.com/office/drawing/2014/main" id="{FFB6FEED-AA6A-46AF-A27A-DB9320863BB6}"/>
              </a:ext>
            </a:extLst>
          </p:cNvPr>
          <p:cNvCxnSpPr>
            <a:cxnSpLocks/>
            <a:stCxn id="5" idx="3"/>
            <a:endCxn id="6" idx="1"/>
          </p:cNvCxnSpPr>
          <p:nvPr/>
        </p:nvCxnSpPr>
        <p:spPr>
          <a:xfrm>
            <a:off x="1127463" y="1789630"/>
            <a:ext cx="25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E3BFBB23-4664-4D5F-8318-D2BD95911725}"/>
              </a:ext>
            </a:extLst>
          </p:cNvPr>
          <p:cNvCxnSpPr>
            <a:cxnSpLocks/>
            <a:endCxn id="9" idx="1"/>
          </p:cNvCxnSpPr>
          <p:nvPr/>
        </p:nvCxnSpPr>
        <p:spPr>
          <a:xfrm>
            <a:off x="2796466" y="1789630"/>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5FC4353-7ED9-4CE8-BF67-1EC2EF6CC572}"/>
              </a:ext>
            </a:extLst>
          </p:cNvPr>
          <p:cNvCxnSpPr>
            <a:cxnSpLocks/>
          </p:cNvCxnSpPr>
          <p:nvPr/>
        </p:nvCxnSpPr>
        <p:spPr>
          <a:xfrm>
            <a:off x="2911875" y="2097206"/>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7AF5625-6F21-483F-B10E-F196ABB5DA06}"/>
              </a:ext>
            </a:extLst>
          </p:cNvPr>
          <p:cNvCxnSpPr>
            <a:cxnSpLocks/>
          </p:cNvCxnSpPr>
          <p:nvPr/>
        </p:nvCxnSpPr>
        <p:spPr>
          <a:xfrm>
            <a:off x="2911875" y="237241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D82FE1C-67C1-4D1A-9ED3-BBDD83E5E433}"/>
              </a:ext>
            </a:extLst>
          </p:cNvPr>
          <p:cNvCxnSpPr>
            <a:cxnSpLocks/>
          </p:cNvCxnSpPr>
          <p:nvPr/>
        </p:nvCxnSpPr>
        <p:spPr>
          <a:xfrm>
            <a:off x="2911875" y="1789630"/>
            <a:ext cx="0" cy="16393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8E952D5-72DB-4139-9676-13CE37230990}"/>
              </a:ext>
            </a:extLst>
          </p:cNvPr>
          <p:cNvCxnSpPr>
            <a:cxnSpLocks/>
          </p:cNvCxnSpPr>
          <p:nvPr/>
        </p:nvCxnSpPr>
        <p:spPr>
          <a:xfrm>
            <a:off x="1256189" y="1789629"/>
            <a:ext cx="0" cy="2062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75099C50-56DC-467F-9290-DCC3D598CC14}"/>
              </a:ext>
            </a:extLst>
          </p:cNvPr>
          <p:cNvCxnSpPr>
            <a:cxnSpLocks/>
          </p:cNvCxnSpPr>
          <p:nvPr/>
        </p:nvCxnSpPr>
        <p:spPr>
          <a:xfrm>
            <a:off x="1256189" y="385173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1CD53476-1E88-417B-B636-662655C8BC80}"/>
              </a:ext>
            </a:extLst>
          </p:cNvPr>
          <p:cNvCxnSpPr>
            <a:cxnSpLocks/>
          </p:cNvCxnSpPr>
          <p:nvPr/>
        </p:nvCxnSpPr>
        <p:spPr>
          <a:xfrm>
            <a:off x="2987335" y="499085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9E20C47C-FA89-4B7C-B77D-1975FCD90DA1}"/>
              </a:ext>
            </a:extLst>
          </p:cNvPr>
          <p:cNvCxnSpPr>
            <a:cxnSpLocks/>
          </p:cNvCxnSpPr>
          <p:nvPr/>
        </p:nvCxnSpPr>
        <p:spPr>
          <a:xfrm>
            <a:off x="2796466" y="3851734"/>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DB6ECC0C-7829-4A40-9966-07D948D518FB}"/>
              </a:ext>
            </a:extLst>
          </p:cNvPr>
          <p:cNvCxnSpPr>
            <a:cxnSpLocks/>
          </p:cNvCxnSpPr>
          <p:nvPr/>
        </p:nvCxnSpPr>
        <p:spPr>
          <a:xfrm>
            <a:off x="2987335" y="528453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5F827DB4-0E39-42D5-8DDC-42C68C77DF0F}"/>
              </a:ext>
            </a:extLst>
          </p:cNvPr>
          <p:cNvCxnSpPr>
            <a:cxnSpLocks/>
          </p:cNvCxnSpPr>
          <p:nvPr/>
        </p:nvCxnSpPr>
        <p:spPr>
          <a:xfrm>
            <a:off x="2987335" y="3851734"/>
            <a:ext cx="0" cy="14328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D1985BE9-2297-4EB7-AA10-0A9EB47BCAE1}"/>
              </a:ext>
            </a:extLst>
          </p:cNvPr>
          <p:cNvCxnSpPr>
            <a:cxnSpLocks/>
          </p:cNvCxnSpPr>
          <p:nvPr/>
        </p:nvCxnSpPr>
        <p:spPr>
          <a:xfrm>
            <a:off x="4572000" y="2357626"/>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C3FBB181-3A68-4B25-9A16-82DDC78EF525}"/>
              </a:ext>
            </a:extLst>
          </p:cNvPr>
          <p:cNvCxnSpPr>
            <a:cxnSpLocks/>
          </p:cNvCxnSpPr>
          <p:nvPr/>
        </p:nvCxnSpPr>
        <p:spPr>
          <a:xfrm>
            <a:off x="4687409" y="26652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4FA2A54-5463-4AFE-9327-D4495DB1A671}"/>
              </a:ext>
            </a:extLst>
          </p:cNvPr>
          <p:cNvCxnSpPr>
            <a:cxnSpLocks/>
          </p:cNvCxnSpPr>
          <p:nvPr/>
        </p:nvCxnSpPr>
        <p:spPr>
          <a:xfrm>
            <a:off x="4687409" y="2357626"/>
            <a:ext cx="0" cy="3075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532AF9F5-1D43-44E6-98C8-FDF7472F0106}"/>
              </a:ext>
            </a:extLst>
          </p:cNvPr>
          <p:cNvCxnSpPr>
            <a:cxnSpLocks/>
          </p:cNvCxnSpPr>
          <p:nvPr/>
        </p:nvCxnSpPr>
        <p:spPr>
          <a:xfrm>
            <a:off x="5624003" y="2636007"/>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98BE19A9-D29E-45A2-A1FA-48F933D60C2D}"/>
              </a:ext>
            </a:extLst>
          </p:cNvPr>
          <p:cNvCxnSpPr>
            <a:cxnSpLocks/>
          </p:cNvCxnSpPr>
          <p:nvPr/>
        </p:nvCxnSpPr>
        <p:spPr>
          <a:xfrm>
            <a:off x="5739412" y="294358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EF4DE9A0-EA0B-4C29-92D5-689DE28DF570}"/>
              </a:ext>
            </a:extLst>
          </p:cNvPr>
          <p:cNvCxnSpPr>
            <a:cxnSpLocks/>
          </p:cNvCxnSpPr>
          <p:nvPr/>
        </p:nvCxnSpPr>
        <p:spPr>
          <a:xfrm>
            <a:off x="5739412" y="3218791"/>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41E390A6-F8E4-41BF-8D9D-2CB9DDAFB307}"/>
              </a:ext>
            </a:extLst>
          </p:cNvPr>
          <p:cNvCxnSpPr>
            <a:cxnSpLocks/>
          </p:cNvCxnSpPr>
          <p:nvPr/>
        </p:nvCxnSpPr>
        <p:spPr>
          <a:xfrm>
            <a:off x="5739412" y="2636007"/>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2159D672-3097-407B-B289-2DA96EE44468}"/>
              </a:ext>
            </a:extLst>
          </p:cNvPr>
          <p:cNvCxnSpPr>
            <a:cxnSpLocks/>
          </p:cNvCxnSpPr>
          <p:nvPr/>
        </p:nvCxnSpPr>
        <p:spPr>
          <a:xfrm>
            <a:off x="4727358" y="4145420"/>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2E9602A-3F08-4BA4-8604-FFD06D1F1094}"/>
              </a:ext>
            </a:extLst>
          </p:cNvPr>
          <p:cNvCxnSpPr>
            <a:cxnSpLocks/>
          </p:cNvCxnSpPr>
          <p:nvPr/>
        </p:nvCxnSpPr>
        <p:spPr>
          <a:xfrm>
            <a:off x="4323425" y="3851734"/>
            <a:ext cx="5948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27DC3FD-02E1-45A5-8737-52AC79CF7350}"/>
              </a:ext>
            </a:extLst>
          </p:cNvPr>
          <p:cNvCxnSpPr>
            <a:cxnSpLocks/>
          </p:cNvCxnSpPr>
          <p:nvPr/>
        </p:nvCxnSpPr>
        <p:spPr>
          <a:xfrm>
            <a:off x="4727358" y="3851734"/>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44DD6065-F520-4226-A395-0423B520D6BB}"/>
              </a:ext>
            </a:extLst>
          </p:cNvPr>
          <p:cNvCxnSpPr>
            <a:cxnSpLocks/>
          </p:cNvCxnSpPr>
          <p:nvPr/>
        </p:nvCxnSpPr>
        <p:spPr>
          <a:xfrm>
            <a:off x="4727358" y="45221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A5B02CA5-A50D-4449-A6E9-646CA80A1BA4}"/>
              </a:ext>
            </a:extLst>
          </p:cNvPr>
          <p:cNvSpPr txBox="1"/>
          <p:nvPr/>
        </p:nvSpPr>
        <p:spPr>
          <a:xfrm>
            <a:off x="4882716" y="4275914"/>
            <a:ext cx="3880280" cy="646331"/>
          </a:xfrm>
          <a:prstGeom prst="rect">
            <a:avLst/>
          </a:prstGeom>
          <a:noFill/>
        </p:spPr>
        <p:txBody>
          <a:bodyPr wrap="square" rtlCol="0">
            <a:spAutoFit/>
          </a:bodyPr>
          <a:lstStyle/>
          <a:p>
            <a:r>
              <a:rPr kumimoji="1" lang="en-US" altLang="ja-JP" b="0" dirty="0"/>
              <a:t>Through Engine compartment and cabin</a:t>
            </a:r>
            <a:endParaRPr kumimoji="1" lang="ja-JP" altLang="en-US" b="0" dirty="0"/>
          </a:p>
        </p:txBody>
      </p:sp>
      <p:cxnSp>
        <p:nvCxnSpPr>
          <p:cNvPr id="70" name="直線コネクタ 69">
            <a:extLst>
              <a:ext uri="{FF2B5EF4-FFF2-40B4-BE49-F238E27FC236}">
                <a16:creationId xmlns:a16="http://schemas.microsoft.com/office/drawing/2014/main" id="{F4AF134D-10A8-4E10-B311-B1A702B0395A}"/>
              </a:ext>
            </a:extLst>
          </p:cNvPr>
          <p:cNvCxnSpPr>
            <a:cxnSpLocks/>
          </p:cNvCxnSpPr>
          <p:nvPr/>
        </p:nvCxnSpPr>
        <p:spPr>
          <a:xfrm>
            <a:off x="4421079" y="5017486"/>
            <a:ext cx="14914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3EDE0B6-0782-44C4-9F52-F55087EFCE13}"/>
              </a:ext>
            </a:extLst>
          </p:cNvPr>
          <p:cNvCxnSpPr>
            <a:cxnSpLocks/>
          </p:cNvCxnSpPr>
          <p:nvPr/>
        </p:nvCxnSpPr>
        <p:spPr>
          <a:xfrm>
            <a:off x="5646199" y="530369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0F006349-78CF-4345-86BE-71E61AB83A03}"/>
              </a:ext>
            </a:extLst>
          </p:cNvPr>
          <p:cNvCxnSpPr>
            <a:cxnSpLocks/>
          </p:cNvCxnSpPr>
          <p:nvPr/>
        </p:nvCxnSpPr>
        <p:spPr>
          <a:xfrm>
            <a:off x="5646199" y="4997956"/>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5644D089-AB4A-4D8C-A770-CA18EE012039}"/>
              </a:ext>
            </a:extLst>
          </p:cNvPr>
          <p:cNvCxnSpPr>
            <a:cxnSpLocks/>
          </p:cNvCxnSpPr>
          <p:nvPr/>
        </p:nvCxnSpPr>
        <p:spPr>
          <a:xfrm>
            <a:off x="5646199" y="566832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71DE0290-7D5A-4DF0-A3B7-6E6A2A831604}"/>
              </a:ext>
            </a:extLst>
          </p:cNvPr>
          <p:cNvSpPr txBox="1"/>
          <p:nvPr/>
        </p:nvSpPr>
        <p:spPr>
          <a:xfrm>
            <a:off x="5921404" y="4825393"/>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77" name="テキスト ボックス 76">
            <a:extLst>
              <a:ext uri="{FF2B5EF4-FFF2-40B4-BE49-F238E27FC236}">
                <a16:creationId xmlns:a16="http://schemas.microsoft.com/office/drawing/2014/main" id="{7CF24ADD-5E81-411F-BEA3-B63E7470C4BF}"/>
              </a:ext>
            </a:extLst>
          </p:cNvPr>
          <p:cNvSpPr txBox="1"/>
          <p:nvPr/>
        </p:nvSpPr>
        <p:spPr>
          <a:xfrm>
            <a:off x="5921403" y="5131136"/>
            <a:ext cx="3158233" cy="369332"/>
          </a:xfrm>
          <a:prstGeom prst="rect">
            <a:avLst/>
          </a:prstGeom>
          <a:noFill/>
        </p:spPr>
        <p:txBody>
          <a:bodyPr wrap="square" rtlCol="0">
            <a:spAutoFit/>
          </a:bodyPr>
          <a:lstStyle/>
          <a:p>
            <a:r>
              <a:rPr kumimoji="1" lang="en-US" altLang="ja-JP" b="0" dirty="0"/>
              <a:t>Side Right/Left/Front/back</a:t>
            </a:r>
            <a:endParaRPr kumimoji="1" lang="ja-JP" altLang="en-US" b="0" dirty="0"/>
          </a:p>
        </p:txBody>
      </p:sp>
      <p:sp>
        <p:nvSpPr>
          <p:cNvPr id="78" name="テキスト ボックス 77">
            <a:extLst>
              <a:ext uri="{FF2B5EF4-FFF2-40B4-BE49-F238E27FC236}">
                <a16:creationId xmlns:a16="http://schemas.microsoft.com/office/drawing/2014/main" id="{FF3E0266-5B19-465F-B7BA-D7415D5B0412}"/>
              </a:ext>
            </a:extLst>
          </p:cNvPr>
          <p:cNvSpPr txBox="1"/>
          <p:nvPr/>
        </p:nvSpPr>
        <p:spPr>
          <a:xfrm>
            <a:off x="5921404" y="5456099"/>
            <a:ext cx="2592280" cy="369332"/>
          </a:xfrm>
          <a:prstGeom prst="rect">
            <a:avLst/>
          </a:prstGeom>
          <a:noFill/>
        </p:spPr>
        <p:txBody>
          <a:bodyPr wrap="square" rtlCol="0">
            <a:spAutoFit/>
          </a:bodyPr>
          <a:lstStyle/>
          <a:p>
            <a:r>
              <a:rPr kumimoji="1" lang="en-US" altLang="ja-JP" b="0" dirty="0"/>
              <a:t>Bottom</a:t>
            </a:r>
            <a:endParaRPr kumimoji="1" lang="ja-JP" altLang="en-US" b="0" dirty="0"/>
          </a:p>
        </p:txBody>
      </p:sp>
      <p:cxnSp>
        <p:nvCxnSpPr>
          <p:cNvPr id="80" name="直線コネクタ 79">
            <a:extLst>
              <a:ext uri="{FF2B5EF4-FFF2-40B4-BE49-F238E27FC236}">
                <a16:creationId xmlns:a16="http://schemas.microsoft.com/office/drawing/2014/main" id="{70A7CF6B-EDDD-461F-9141-D288B0AB793E}"/>
              </a:ext>
            </a:extLst>
          </p:cNvPr>
          <p:cNvCxnSpPr>
            <a:cxnSpLocks/>
          </p:cNvCxnSpPr>
          <p:nvPr/>
        </p:nvCxnSpPr>
        <p:spPr>
          <a:xfrm>
            <a:off x="4944862" y="5980305"/>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A7F8FF7A-3A38-4BD8-A9E6-AECF971CA5E5}"/>
              </a:ext>
            </a:extLst>
          </p:cNvPr>
          <p:cNvCxnSpPr>
            <a:cxnSpLocks/>
          </p:cNvCxnSpPr>
          <p:nvPr/>
        </p:nvCxnSpPr>
        <p:spPr>
          <a:xfrm>
            <a:off x="4944862" y="5330985"/>
            <a:ext cx="0" cy="10501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58304509-7542-4C66-B051-99D5E5308BBF}"/>
              </a:ext>
            </a:extLst>
          </p:cNvPr>
          <p:cNvCxnSpPr>
            <a:cxnSpLocks/>
          </p:cNvCxnSpPr>
          <p:nvPr/>
        </p:nvCxnSpPr>
        <p:spPr>
          <a:xfrm>
            <a:off x="4944862" y="638112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BBF519A7-B3EB-43E5-A994-54A97D36B3E9}"/>
              </a:ext>
            </a:extLst>
          </p:cNvPr>
          <p:cNvCxnSpPr>
            <a:cxnSpLocks/>
          </p:cNvCxnSpPr>
          <p:nvPr/>
        </p:nvCxnSpPr>
        <p:spPr>
          <a:xfrm>
            <a:off x="4811697" y="5320738"/>
            <a:ext cx="1420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3BA546F9-0A23-4D53-9441-35708256181D}"/>
              </a:ext>
            </a:extLst>
          </p:cNvPr>
          <p:cNvSpPr txBox="1"/>
          <p:nvPr/>
        </p:nvSpPr>
        <p:spPr>
          <a:xfrm>
            <a:off x="5166804" y="5804305"/>
            <a:ext cx="2592280" cy="369332"/>
          </a:xfrm>
          <a:prstGeom prst="rect">
            <a:avLst/>
          </a:prstGeom>
          <a:noFill/>
        </p:spPr>
        <p:txBody>
          <a:bodyPr wrap="square" rtlCol="0">
            <a:spAutoFit/>
          </a:bodyPr>
          <a:lstStyle/>
          <a:p>
            <a:r>
              <a:rPr kumimoji="1" lang="en-US" altLang="ja-JP" b="0" dirty="0"/>
              <a:t>Static vehicle</a:t>
            </a:r>
            <a:endParaRPr kumimoji="1" lang="ja-JP" altLang="en-US" b="0" dirty="0"/>
          </a:p>
        </p:txBody>
      </p:sp>
      <p:sp>
        <p:nvSpPr>
          <p:cNvPr id="88" name="テキスト ボックス 87">
            <a:extLst>
              <a:ext uri="{FF2B5EF4-FFF2-40B4-BE49-F238E27FC236}">
                <a16:creationId xmlns:a16="http://schemas.microsoft.com/office/drawing/2014/main" id="{24584434-F2D7-4D83-84F1-1AEE5879527F}"/>
              </a:ext>
            </a:extLst>
          </p:cNvPr>
          <p:cNvSpPr txBox="1"/>
          <p:nvPr/>
        </p:nvSpPr>
        <p:spPr>
          <a:xfrm>
            <a:off x="5166804" y="6132659"/>
            <a:ext cx="2592280" cy="369332"/>
          </a:xfrm>
          <a:prstGeom prst="rect">
            <a:avLst/>
          </a:prstGeom>
          <a:noFill/>
        </p:spPr>
        <p:txBody>
          <a:bodyPr wrap="square" rtlCol="0">
            <a:spAutoFit/>
          </a:bodyPr>
          <a:lstStyle/>
          <a:p>
            <a:r>
              <a:rPr kumimoji="1" lang="en-US" altLang="ja-JP" b="0" dirty="0"/>
              <a:t>Moving vehicle</a:t>
            </a:r>
            <a:endParaRPr kumimoji="1" lang="ja-JP" altLang="en-US" b="0" dirty="0"/>
          </a:p>
        </p:txBody>
      </p:sp>
      <p:sp>
        <p:nvSpPr>
          <p:cNvPr id="89" name="テキスト ボックス 88">
            <a:extLst>
              <a:ext uri="{FF2B5EF4-FFF2-40B4-BE49-F238E27FC236}">
                <a16:creationId xmlns:a16="http://schemas.microsoft.com/office/drawing/2014/main" id="{13652B20-0153-4BD0-8391-6400225B0B1F}"/>
              </a:ext>
            </a:extLst>
          </p:cNvPr>
          <p:cNvSpPr txBox="1"/>
          <p:nvPr/>
        </p:nvSpPr>
        <p:spPr>
          <a:xfrm>
            <a:off x="6152225" y="1477838"/>
            <a:ext cx="2561208" cy="646331"/>
          </a:xfrm>
          <a:prstGeom prst="rect">
            <a:avLst/>
          </a:prstGeom>
          <a:noFill/>
        </p:spPr>
        <p:txBody>
          <a:bodyPr wrap="square">
            <a:spAutoFit/>
          </a:bodyPr>
          <a:lstStyle/>
          <a:p>
            <a:r>
              <a:rPr lang="en-US" altLang="ja-JP" dirty="0">
                <a:solidFill>
                  <a:srgbClr val="0000FF"/>
                </a:solidFill>
              </a:rPr>
              <a:t>※Covered by</a:t>
            </a:r>
            <a:br>
              <a:rPr lang="en-US" altLang="ja-JP" dirty="0">
                <a:solidFill>
                  <a:srgbClr val="0000FF"/>
                </a:solidFill>
              </a:rPr>
            </a:br>
            <a:r>
              <a:rPr kumimoji="1" lang="en-US" altLang="ja-JP" dirty="0">
                <a:solidFill>
                  <a:srgbClr val="0000FF"/>
                </a:solidFill>
              </a:rPr>
              <a:t>IEEE 802.15.6-2012</a:t>
            </a:r>
          </a:p>
        </p:txBody>
      </p:sp>
      <p:sp>
        <p:nvSpPr>
          <p:cNvPr id="90" name="四角形: 角を丸くする 89">
            <a:extLst>
              <a:ext uri="{FF2B5EF4-FFF2-40B4-BE49-F238E27FC236}">
                <a16:creationId xmlns:a16="http://schemas.microsoft.com/office/drawing/2014/main" id="{B2CA8BE4-EB33-4710-8CA5-1F97870F8953}"/>
              </a:ext>
            </a:extLst>
          </p:cNvPr>
          <p:cNvSpPr/>
          <p:nvPr/>
        </p:nvSpPr>
        <p:spPr>
          <a:xfrm>
            <a:off x="1384916" y="1466464"/>
            <a:ext cx="7328508" cy="2272059"/>
          </a:xfrm>
          <a:prstGeom prst="roundRect">
            <a:avLst/>
          </a:prstGeom>
          <a:noFill/>
          <a:ln>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1" name="テキスト ボックス 70">
            <a:extLst>
              <a:ext uri="{FF2B5EF4-FFF2-40B4-BE49-F238E27FC236}">
                <a16:creationId xmlns:a16="http://schemas.microsoft.com/office/drawing/2014/main" id="{BBACB7F7-6D94-433A-B1B8-CC25865ADEE2}"/>
              </a:ext>
            </a:extLst>
          </p:cNvPr>
          <p:cNvSpPr txBox="1"/>
          <p:nvPr/>
        </p:nvSpPr>
        <p:spPr>
          <a:xfrm>
            <a:off x="7057375" y="2110554"/>
            <a:ext cx="1656049" cy="600164"/>
          </a:xfrm>
          <a:prstGeom prst="rect">
            <a:avLst/>
          </a:prstGeom>
          <a:solidFill>
            <a:srgbClr val="FFFF00"/>
          </a:solidFill>
          <a:ln>
            <a:solidFill>
              <a:schemeClr val="tx1"/>
            </a:solidFill>
          </a:ln>
        </p:spPr>
        <p:txBody>
          <a:bodyPr wrap="square" rtlCol="0">
            <a:spAutoFit/>
          </a:bodyPr>
          <a:lstStyle/>
          <a:p>
            <a:r>
              <a:rPr lang="en-US" altLang="ja-JP" sz="1100" b="0" dirty="0"/>
              <a:t>※Around means;</a:t>
            </a:r>
          </a:p>
          <a:p>
            <a:r>
              <a:rPr kumimoji="1" lang="en-US" altLang="ja-JP" sz="1100" b="0" dirty="0"/>
              <a:t>Desk, WiFi AP in the room etc.</a:t>
            </a:r>
            <a:endParaRPr kumimoji="1" lang="ja-JP" altLang="en-US" sz="1100" b="0" dirty="0"/>
          </a:p>
        </p:txBody>
      </p:sp>
      <p:sp>
        <p:nvSpPr>
          <p:cNvPr id="75" name="テキスト ボックス 74">
            <a:extLst>
              <a:ext uri="{FF2B5EF4-FFF2-40B4-BE49-F238E27FC236}">
                <a16:creationId xmlns:a16="http://schemas.microsoft.com/office/drawing/2014/main" id="{014E8CEB-F2A6-4BC0-B80F-5CB6DDC765C7}"/>
              </a:ext>
            </a:extLst>
          </p:cNvPr>
          <p:cNvSpPr txBox="1"/>
          <p:nvPr/>
        </p:nvSpPr>
        <p:spPr>
          <a:xfrm>
            <a:off x="44387" y="2099107"/>
            <a:ext cx="1083076" cy="1477328"/>
          </a:xfrm>
          <a:prstGeom prst="rect">
            <a:avLst/>
          </a:prstGeom>
          <a:noFill/>
          <a:ln>
            <a:solidFill>
              <a:schemeClr val="tx1"/>
            </a:solidFill>
          </a:ln>
        </p:spPr>
        <p:txBody>
          <a:bodyPr wrap="square" rtlCol="0">
            <a:spAutoFit/>
          </a:bodyPr>
          <a:lstStyle/>
          <a:p>
            <a:r>
              <a:rPr kumimoji="1" lang="en-US" altLang="ja-JP" b="0" dirty="0"/>
              <a:t>Channel model</a:t>
            </a:r>
          </a:p>
          <a:p>
            <a:r>
              <a:rPr lang="en-US" altLang="ja-JP" b="0" dirty="0"/>
              <a:t>With environment</a:t>
            </a:r>
            <a:endParaRPr kumimoji="1" lang="ja-JP" altLang="en-US" b="0" dirty="0"/>
          </a:p>
        </p:txBody>
      </p:sp>
      <p:sp>
        <p:nvSpPr>
          <p:cNvPr id="91" name="テキスト ボックス 90">
            <a:extLst>
              <a:ext uri="{FF2B5EF4-FFF2-40B4-BE49-F238E27FC236}">
                <a16:creationId xmlns:a16="http://schemas.microsoft.com/office/drawing/2014/main" id="{E2CD5EB9-C00D-486A-9920-1FF8167C00EA}"/>
              </a:ext>
            </a:extLst>
          </p:cNvPr>
          <p:cNvSpPr txBox="1"/>
          <p:nvPr/>
        </p:nvSpPr>
        <p:spPr>
          <a:xfrm>
            <a:off x="4918228" y="1615649"/>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2" name="テキスト ボックス 91">
            <a:extLst>
              <a:ext uri="{FF2B5EF4-FFF2-40B4-BE49-F238E27FC236}">
                <a16:creationId xmlns:a16="http://schemas.microsoft.com/office/drawing/2014/main" id="{937086E2-9B88-4F98-8477-1F67663FA056}"/>
              </a:ext>
            </a:extLst>
          </p:cNvPr>
          <p:cNvSpPr txBox="1"/>
          <p:nvPr/>
        </p:nvSpPr>
        <p:spPr>
          <a:xfrm>
            <a:off x="4092605" y="1890348"/>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3" name="テキスト ボックス 92">
            <a:extLst>
              <a:ext uri="{FF2B5EF4-FFF2-40B4-BE49-F238E27FC236}">
                <a16:creationId xmlns:a16="http://schemas.microsoft.com/office/drawing/2014/main" id="{125EE139-095F-4372-AAB9-64593EB37E6E}"/>
              </a:ext>
            </a:extLst>
          </p:cNvPr>
          <p:cNvSpPr txBox="1"/>
          <p:nvPr/>
        </p:nvSpPr>
        <p:spPr>
          <a:xfrm>
            <a:off x="6540984" y="2447202"/>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4" name="テキスト ボックス 93">
            <a:extLst>
              <a:ext uri="{FF2B5EF4-FFF2-40B4-BE49-F238E27FC236}">
                <a16:creationId xmlns:a16="http://schemas.microsoft.com/office/drawing/2014/main" id="{C1C04262-637B-41E7-88FC-7EA1DE9689C6}"/>
              </a:ext>
            </a:extLst>
          </p:cNvPr>
          <p:cNvSpPr txBox="1"/>
          <p:nvPr/>
        </p:nvSpPr>
        <p:spPr>
          <a:xfrm>
            <a:off x="6555784" y="2750050"/>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8" name="テキスト ボックス 97">
            <a:extLst>
              <a:ext uri="{FF2B5EF4-FFF2-40B4-BE49-F238E27FC236}">
                <a16:creationId xmlns:a16="http://schemas.microsoft.com/office/drawing/2014/main" id="{10DE4744-F940-4146-B05A-339A12E7BA42}"/>
              </a:ext>
            </a:extLst>
          </p:cNvPr>
          <p:cNvSpPr txBox="1"/>
          <p:nvPr/>
        </p:nvSpPr>
        <p:spPr>
          <a:xfrm>
            <a:off x="8184828" y="3042821"/>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2" name="フッター プレースホルダー 1">
            <a:extLst>
              <a:ext uri="{FF2B5EF4-FFF2-40B4-BE49-F238E27FC236}">
                <a16:creationId xmlns:a16="http://schemas.microsoft.com/office/drawing/2014/main" id="{15D60210-5854-4A78-A120-7D6205E0F909}"/>
              </a:ext>
            </a:extLst>
          </p:cNvPr>
          <p:cNvSpPr>
            <a:spLocks noGrp="1"/>
          </p:cNvSpPr>
          <p:nvPr>
            <p:ph type="ftr" idx="11"/>
          </p:nvPr>
        </p:nvSpPr>
        <p:spPr/>
        <p:txBody>
          <a:bodyPr/>
          <a:lstStyle/>
          <a:p>
            <a:r>
              <a:rPr lang="en-US"/>
              <a:t>T.Kobayashi, M.Kim, M. Hernandez, R.Kohno (YNU/YRP-IAI)</a:t>
            </a:r>
            <a:endParaRPr lang="en-US" dirty="0"/>
          </a:p>
        </p:txBody>
      </p:sp>
      <p:sp>
        <p:nvSpPr>
          <p:cNvPr id="69" name="テキスト ボックス 68">
            <a:extLst>
              <a:ext uri="{FF2B5EF4-FFF2-40B4-BE49-F238E27FC236}">
                <a16:creationId xmlns:a16="http://schemas.microsoft.com/office/drawing/2014/main" id="{14E821BF-9DBA-4BA3-89AC-3F2B41825BE1}"/>
              </a:ext>
            </a:extLst>
          </p:cNvPr>
          <p:cNvSpPr txBox="1"/>
          <p:nvPr/>
        </p:nvSpPr>
        <p:spPr>
          <a:xfrm>
            <a:off x="3206865" y="2649287"/>
            <a:ext cx="2592280" cy="369332"/>
          </a:xfrm>
          <a:prstGeom prst="rect">
            <a:avLst/>
          </a:prstGeom>
          <a:noFill/>
        </p:spPr>
        <p:txBody>
          <a:bodyPr wrap="square" rtlCol="0">
            <a:spAutoFit/>
          </a:bodyPr>
          <a:lstStyle/>
          <a:p>
            <a:r>
              <a:rPr kumimoji="1" lang="en-US" altLang="ja-JP" b="0" dirty="0">
                <a:solidFill>
                  <a:srgbClr val="FF0000"/>
                </a:solidFill>
              </a:rPr>
              <a:t>Implanted BCI model</a:t>
            </a:r>
            <a:endParaRPr kumimoji="1" lang="ja-JP" altLang="en-US" b="0" dirty="0">
              <a:solidFill>
                <a:srgbClr val="FF0000"/>
              </a:solidFill>
            </a:endParaRPr>
          </a:p>
        </p:txBody>
      </p:sp>
      <p:cxnSp>
        <p:nvCxnSpPr>
          <p:cNvPr id="79" name="直線コネクタ 78">
            <a:extLst>
              <a:ext uri="{FF2B5EF4-FFF2-40B4-BE49-F238E27FC236}">
                <a16:creationId xmlns:a16="http://schemas.microsoft.com/office/drawing/2014/main" id="{2FDB580E-8FA6-4AB6-8E37-9623ABEB7834}"/>
              </a:ext>
            </a:extLst>
          </p:cNvPr>
          <p:cNvCxnSpPr>
            <a:cxnSpLocks/>
          </p:cNvCxnSpPr>
          <p:nvPr/>
        </p:nvCxnSpPr>
        <p:spPr>
          <a:xfrm>
            <a:off x="2911875" y="2840803"/>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31DBF284-07D6-4815-94F2-CE221AB14731}"/>
              </a:ext>
            </a:extLst>
          </p:cNvPr>
          <p:cNvSpPr txBox="1"/>
          <p:nvPr/>
        </p:nvSpPr>
        <p:spPr>
          <a:xfrm>
            <a:off x="3603688" y="3430430"/>
            <a:ext cx="2424249" cy="338554"/>
          </a:xfrm>
          <a:prstGeom prst="rect">
            <a:avLst/>
          </a:prstGeom>
          <a:noFill/>
        </p:spPr>
        <p:txBody>
          <a:bodyPr wrap="square" rtlCol="0">
            <a:spAutoFit/>
          </a:bodyPr>
          <a:lstStyle/>
          <a:p>
            <a:r>
              <a:rPr lang="en-US" altLang="ja-JP" sz="1600" b="0" dirty="0">
                <a:solidFill>
                  <a:srgbClr val="FF0000"/>
                </a:solidFill>
              </a:rPr>
              <a:t>※not covered in 2012</a:t>
            </a:r>
            <a:endParaRPr kumimoji="1" lang="ja-JP" altLang="en-US" sz="1600" b="0" dirty="0">
              <a:solidFill>
                <a:srgbClr val="FF0000"/>
              </a:solidFill>
            </a:endParaRPr>
          </a:p>
        </p:txBody>
      </p:sp>
      <p:sp>
        <p:nvSpPr>
          <p:cNvPr id="85" name="テキスト ボックス 84">
            <a:extLst>
              <a:ext uri="{FF2B5EF4-FFF2-40B4-BE49-F238E27FC236}">
                <a16:creationId xmlns:a16="http://schemas.microsoft.com/office/drawing/2014/main" id="{1432EBBA-F97D-4AF2-9670-208F9AE09E47}"/>
              </a:ext>
            </a:extLst>
          </p:cNvPr>
          <p:cNvSpPr txBox="1"/>
          <p:nvPr/>
        </p:nvSpPr>
        <p:spPr>
          <a:xfrm>
            <a:off x="3206865" y="2902021"/>
            <a:ext cx="2592280" cy="369332"/>
          </a:xfrm>
          <a:prstGeom prst="rect">
            <a:avLst/>
          </a:prstGeom>
          <a:noFill/>
        </p:spPr>
        <p:txBody>
          <a:bodyPr wrap="square" rtlCol="0">
            <a:spAutoFit/>
          </a:bodyPr>
          <a:lstStyle/>
          <a:p>
            <a:r>
              <a:rPr kumimoji="1" lang="en-US" altLang="ja-JP" b="0" dirty="0">
                <a:solidFill>
                  <a:srgbClr val="FF0000"/>
                </a:solidFill>
              </a:rPr>
              <a:t>On skull BCI model</a:t>
            </a:r>
            <a:endParaRPr kumimoji="1" lang="ja-JP" altLang="en-US" b="0" dirty="0">
              <a:solidFill>
                <a:srgbClr val="FF0000"/>
              </a:solidFill>
            </a:endParaRPr>
          </a:p>
        </p:txBody>
      </p:sp>
      <p:cxnSp>
        <p:nvCxnSpPr>
          <p:cNvPr id="86" name="直線コネクタ 85">
            <a:extLst>
              <a:ext uri="{FF2B5EF4-FFF2-40B4-BE49-F238E27FC236}">
                <a16:creationId xmlns:a16="http://schemas.microsoft.com/office/drawing/2014/main" id="{1EECA0C4-4D11-4CA0-9B2E-89A9C11BBAF7}"/>
              </a:ext>
            </a:extLst>
          </p:cNvPr>
          <p:cNvCxnSpPr>
            <a:cxnSpLocks/>
          </p:cNvCxnSpPr>
          <p:nvPr/>
        </p:nvCxnSpPr>
        <p:spPr>
          <a:xfrm>
            <a:off x="2911875" y="3105417"/>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00780248-00E0-09D8-EAE8-9B160ED0C480}"/>
              </a:ext>
            </a:extLst>
          </p:cNvPr>
          <p:cNvCxnSpPr>
            <a:cxnSpLocks/>
          </p:cNvCxnSpPr>
          <p:nvPr/>
        </p:nvCxnSpPr>
        <p:spPr>
          <a:xfrm>
            <a:off x="2911875" y="3429000"/>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テキスト ボックス 98">
            <a:extLst>
              <a:ext uri="{FF2B5EF4-FFF2-40B4-BE49-F238E27FC236}">
                <a16:creationId xmlns:a16="http://schemas.microsoft.com/office/drawing/2014/main" id="{14E97AF2-D2AA-FAFB-5332-2AF07A4E42D0}"/>
              </a:ext>
            </a:extLst>
          </p:cNvPr>
          <p:cNvSpPr txBox="1"/>
          <p:nvPr/>
        </p:nvSpPr>
        <p:spPr>
          <a:xfrm>
            <a:off x="3206865" y="3182413"/>
            <a:ext cx="2592280" cy="369332"/>
          </a:xfrm>
          <a:prstGeom prst="rect">
            <a:avLst/>
          </a:prstGeom>
          <a:noFill/>
        </p:spPr>
        <p:txBody>
          <a:bodyPr wrap="square" rtlCol="0">
            <a:spAutoFit/>
          </a:bodyPr>
          <a:lstStyle/>
          <a:p>
            <a:r>
              <a:rPr kumimoji="1" lang="en-US" altLang="ja-JP" b="0" dirty="0">
                <a:solidFill>
                  <a:srgbClr val="FF0000"/>
                </a:solidFill>
              </a:rPr>
              <a:t>capsule endoscopy</a:t>
            </a:r>
            <a:endParaRPr kumimoji="1" lang="ja-JP" altLang="en-US" b="0" dirty="0">
              <a:solidFill>
                <a:srgbClr val="FF0000"/>
              </a:solidFill>
            </a:endParaRPr>
          </a:p>
        </p:txBody>
      </p:sp>
    </p:spTree>
    <p:extLst>
      <p:ext uri="{BB962C8B-B14F-4D97-AF65-F5344CB8AC3E}">
        <p14:creationId xmlns:p14="http://schemas.microsoft.com/office/powerpoint/2010/main" val="3466952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IEEE802.15.6-2012</a:t>
            </a:r>
            <a:endParaRPr lang="ja-JP" altLang="en-US" dirty="0"/>
          </a:p>
        </p:txBody>
      </p:sp>
      <p:pic>
        <p:nvPicPr>
          <p:cNvPr id="9" name="図 8">
            <a:extLst>
              <a:ext uri="{FF2B5EF4-FFF2-40B4-BE49-F238E27FC236}">
                <a16:creationId xmlns:a16="http://schemas.microsoft.com/office/drawing/2014/main" id="{080052EE-83F4-4D6C-8F9C-CA085583E7EF}"/>
              </a:ext>
            </a:extLst>
          </p:cNvPr>
          <p:cNvPicPr>
            <a:picLocks noChangeAspect="1"/>
          </p:cNvPicPr>
          <p:nvPr/>
        </p:nvPicPr>
        <p:blipFill>
          <a:blip r:embed="rId2"/>
          <a:stretch>
            <a:fillRect/>
          </a:stretch>
        </p:blipFill>
        <p:spPr>
          <a:xfrm>
            <a:off x="383621" y="1624614"/>
            <a:ext cx="3700108" cy="3036163"/>
          </a:xfrm>
          <a:prstGeom prst="rect">
            <a:avLst/>
          </a:prstGeom>
        </p:spPr>
      </p:pic>
      <p:pic>
        <p:nvPicPr>
          <p:cNvPr id="11" name="図 10">
            <a:extLst>
              <a:ext uri="{FF2B5EF4-FFF2-40B4-BE49-F238E27FC236}">
                <a16:creationId xmlns:a16="http://schemas.microsoft.com/office/drawing/2014/main" id="{20A47596-052C-4766-B44E-50F042C4DC55}"/>
              </a:ext>
            </a:extLst>
          </p:cNvPr>
          <p:cNvPicPr>
            <a:picLocks noChangeAspect="1"/>
          </p:cNvPicPr>
          <p:nvPr/>
        </p:nvPicPr>
        <p:blipFill>
          <a:blip r:embed="rId3"/>
          <a:stretch>
            <a:fillRect/>
          </a:stretch>
        </p:blipFill>
        <p:spPr>
          <a:xfrm>
            <a:off x="4083729" y="1927144"/>
            <a:ext cx="4983910" cy="2311250"/>
          </a:xfrm>
          <a:prstGeom prst="rect">
            <a:avLst/>
          </a:prstGeom>
        </p:spPr>
      </p:pic>
      <p:sp>
        <p:nvSpPr>
          <p:cNvPr id="13" name="テキスト ボックス 12">
            <a:extLst>
              <a:ext uri="{FF2B5EF4-FFF2-40B4-BE49-F238E27FC236}">
                <a16:creationId xmlns:a16="http://schemas.microsoft.com/office/drawing/2014/main" id="{AE16BFF1-4329-4470-B6C1-D86848AE7F11}"/>
              </a:ext>
            </a:extLst>
          </p:cNvPr>
          <p:cNvSpPr txBox="1"/>
          <p:nvPr/>
        </p:nvSpPr>
        <p:spPr>
          <a:xfrm>
            <a:off x="4648201" y="5424256"/>
            <a:ext cx="4188379" cy="1051157"/>
          </a:xfrm>
          <a:prstGeom prst="rect">
            <a:avLst/>
          </a:prstGeom>
          <a:noFill/>
        </p:spPr>
        <p:txBody>
          <a:bodyPr wrap="square" rtlCol="0">
            <a:spAutoFit/>
          </a:bodyPr>
          <a:lstStyle/>
          <a:p>
            <a:endParaRPr kumimoji="1" lang="ja-JP" altLang="en-US" dirty="0"/>
          </a:p>
        </p:txBody>
      </p:sp>
      <p:sp>
        <p:nvSpPr>
          <p:cNvPr id="14" name="テキスト ボックス 13">
            <a:extLst>
              <a:ext uri="{FF2B5EF4-FFF2-40B4-BE49-F238E27FC236}">
                <a16:creationId xmlns:a16="http://schemas.microsoft.com/office/drawing/2014/main" id="{DEBE0C92-5AF9-4E9F-BED9-E43DCB010925}"/>
              </a:ext>
            </a:extLst>
          </p:cNvPr>
          <p:cNvSpPr txBox="1"/>
          <p:nvPr/>
        </p:nvSpPr>
        <p:spPr>
          <a:xfrm>
            <a:off x="268528" y="5424256"/>
            <a:ext cx="4188379" cy="1051157"/>
          </a:xfrm>
          <a:prstGeom prst="rect">
            <a:avLst/>
          </a:prstGeom>
          <a:noFill/>
        </p:spPr>
        <p:txBody>
          <a:bodyPr wrap="square" rtlCol="0">
            <a:spAutoFit/>
          </a:bodyPr>
          <a:lstStyle/>
          <a:p>
            <a:endParaRPr kumimoji="1" lang="ja-JP" altLang="en-US" dirty="0"/>
          </a:p>
        </p:txBody>
      </p:sp>
      <p:sp>
        <p:nvSpPr>
          <p:cNvPr id="15" name="テキスト ボックス 14">
            <a:extLst>
              <a:ext uri="{FF2B5EF4-FFF2-40B4-BE49-F238E27FC236}">
                <a16:creationId xmlns:a16="http://schemas.microsoft.com/office/drawing/2014/main" id="{10C6B807-267D-4073-B9C2-7E81B9133D57}"/>
              </a:ext>
            </a:extLst>
          </p:cNvPr>
          <p:cNvSpPr txBox="1"/>
          <p:nvPr/>
        </p:nvSpPr>
        <p:spPr>
          <a:xfrm>
            <a:off x="326074" y="4660777"/>
            <a:ext cx="6971371" cy="646331"/>
          </a:xfrm>
          <a:prstGeom prst="rect">
            <a:avLst/>
          </a:prstGeom>
          <a:noFill/>
        </p:spPr>
        <p:txBody>
          <a:bodyPr wrap="square" rtlCol="0">
            <a:spAutoFit/>
          </a:bodyPr>
          <a:lstStyle/>
          <a:p>
            <a:r>
              <a:rPr kumimoji="1" lang="en-US" altLang="ja-JP" dirty="0">
                <a:latin typeface="+mj-lt"/>
              </a:rPr>
              <a:t>IEEE 802.15.6-2012 channel models considered</a:t>
            </a:r>
          </a:p>
          <a:p>
            <a:pPr marL="285750" indent="-285750">
              <a:buFont typeface="Arial" panose="020B0604020202020204" pitchFamily="34" charset="0"/>
              <a:buChar char="•"/>
            </a:pPr>
            <a:endParaRPr kumimoji="1" lang="ja-JP" altLang="en-US" dirty="0">
              <a:latin typeface="+mj-lt"/>
            </a:endParaRPr>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326075" y="5089955"/>
            <a:ext cx="4552314" cy="120032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Fading ( Small scale/ large scale)</a:t>
            </a:r>
          </a:p>
          <a:p>
            <a:pPr marL="285750" indent="-285750">
              <a:buFont typeface="Arial" panose="020B0604020202020204" pitchFamily="34" charset="0"/>
              <a:buChar char="•"/>
            </a:pPr>
            <a:r>
              <a:rPr lang="en-US" altLang="ja-JP" b="0" dirty="0">
                <a:latin typeface="+mn-lt"/>
              </a:rPr>
              <a:t>Path loss</a:t>
            </a:r>
          </a:p>
          <a:p>
            <a:pPr marL="285750" indent="-285750">
              <a:buFont typeface="Arial" panose="020B0604020202020204" pitchFamily="34" charset="0"/>
              <a:buChar char="•"/>
            </a:pPr>
            <a:r>
              <a:rPr kumimoji="1" lang="en-US" altLang="ja-JP" b="0" dirty="0">
                <a:latin typeface="+mn-lt"/>
              </a:rPr>
              <a:t>Shadowing</a:t>
            </a:r>
          </a:p>
          <a:p>
            <a:pPr marL="285750" indent="-285750">
              <a:buFont typeface="Arial" panose="020B0604020202020204" pitchFamily="34" charset="0"/>
              <a:buChar char="•"/>
            </a:pPr>
            <a:r>
              <a:rPr lang="en-US" altLang="ja-JP"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4724227" y="5089955"/>
            <a:ext cx="4552314"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lang="en-US" altLang="ja-JP" b="0" dirty="0">
                <a:latin typeface="+mn-lt"/>
              </a:rPr>
              <a:t>CM1, 2, 3, 4</a:t>
            </a:r>
          </a:p>
          <a:p>
            <a:pPr marL="285750" indent="-285750">
              <a:buFont typeface="Arial" panose="020B0604020202020204" pitchFamily="34" charset="0"/>
              <a:buChar char="•"/>
            </a:pPr>
            <a:r>
              <a:rPr lang="en-US" altLang="ja-JP" b="0" dirty="0">
                <a:latin typeface="+mn-lt"/>
              </a:rPr>
              <a:t>Scenario 1, to Scenario 7. (S1 – S7)</a:t>
            </a:r>
          </a:p>
          <a:p>
            <a:pPr marL="285750" indent="-285750">
              <a:buFont typeface="Arial" panose="020B0604020202020204" pitchFamily="34" charset="0"/>
              <a:buChar char="•"/>
            </a:pPr>
            <a:endParaRPr lang="en-US" altLang="ja-JP" b="0" dirty="0">
              <a:latin typeface="+mn-lt"/>
            </a:endParaRPr>
          </a:p>
        </p:txBody>
      </p:sp>
      <p:sp>
        <p:nvSpPr>
          <p:cNvPr id="18" name="テキスト ボックス 17">
            <a:extLst>
              <a:ext uri="{FF2B5EF4-FFF2-40B4-BE49-F238E27FC236}">
                <a16:creationId xmlns:a16="http://schemas.microsoft.com/office/drawing/2014/main" id="{F50C85B6-65D1-47F5-BBE8-8C1B8560C8CB}"/>
              </a:ext>
            </a:extLst>
          </p:cNvPr>
          <p:cNvSpPr txBox="1"/>
          <p:nvPr/>
        </p:nvSpPr>
        <p:spPr>
          <a:xfrm>
            <a:off x="6095787" y="4374839"/>
            <a:ext cx="2900414" cy="307777"/>
          </a:xfrm>
          <a:prstGeom prst="rect">
            <a:avLst/>
          </a:prstGeom>
          <a:noFill/>
        </p:spPr>
        <p:txBody>
          <a:bodyPr wrap="square" rtlCol="0">
            <a:spAutoFit/>
          </a:bodyPr>
          <a:lstStyle/>
          <a:p>
            <a:r>
              <a:rPr lang="en-US" altLang="ja-JP" sz="1400" b="0" i="1" dirty="0">
                <a:latin typeface="+mj-lt"/>
              </a:rPr>
              <a:t>IEEE P802.15-08-0780-12-0006-TG6</a:t>
            </a:r>
            <a:endParaRPr kumimoji="1" lang="ja-JP" altLang="en-US" sz="1400" b="0" i="1" dirty="0">
              <a:latin typeface="+mj-lt"/>
            </a:endParaRP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75174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500D710A-E2F6-4481-AFAA-BD807CB561D6}"/>
              </a:ext>
            </a:extLst>
          </p:cNvPr>
          <p:cNvPicPr>
            <a:picLocks noChangeAspect="1"/>
          </p:cNvPicPr>
          <p:nvPr/>
        </p:nvPicPr>
        <p:blipFill>
          <a:blip r:embed="rId2"/>
          <a:stretch>
            <a:fillRect/>
          </a:stretch>
        </p:blipFill>
        <p:spPr>
          <a:xfrm>
            <a:off x="288546" y="1626139"/>
            <a:ext cx="2737860" cy="2246580"/>
          </a:xfrm>
          <a:prstGeom prst="rect">
            <a:avLst/>
          </a:prstGeom>
        </p:spPr>
      </p:pic>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51460" y="685800"/>
            <a:ext cx="3774722" cy="904206"/>
          </a:xfrm>
        </p:spPr>
        <p:txBody>
          <a:bodyPr/>
          <a:lstStyle/>
          <a:p>
            <a:r>
              <a:rPr lang="en-US" altLang="ja-JP" sz="2400" dirty="0"/>
              <a:t>Channel models and scenarios in IEEE802.15.6ma</a:t>
            </a:r>
            <a:endParaRPr lang="ja-JP" altLang="en-US" sz="2400" dirty="0"/>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86560" y="3807946"/>
            <a:ext cx="4552314" cy="1015663"/>
          </a:xfrm>
          <a:prstGeom prst="rect">
            <a:avLst/>
          </a:prstGeom>
          <a:noFill/>
        </p:spPr>
        <p:txBody>
          <a:bodyPr wrap="square" rtlCol="0">
            <a:spAutoFit/>
          </a:bodyPr>
          <a:lstStyle/>
          <a:p>
            <a:pPr marL="285750" indent="-285750">
              <a:buFont typeface="Arial" panose="020B0604020202020204" pitchFamily="34" charset="0"/>
              <a:buChar char="•"/>
            </a:pPr>
            <a:r>
              <a:rPr lang="en-US" altLang="ja-JP" sz="1200" b="0" dirty="0">
                <a:latin typeface="+mn-lt"/>
              </a:rPr>
              <a:t>Path loss (Mandatory)</a:t>
            </a:r>
          </a:p>
          <a:p>
            <a:pPr marL="285750" indent="-285750">
              <a:buFont typeface="Arial" panose="020B0604020202020204" pitchFamily="34" charset="0"/>
              <a:buChar char="•"/>
            </a:pPr>
            <a:r>
              <a:rPr lang="en-US" altLang="ja-JP" sz="1200" b="0" dirty="0">
                <a:latin typeface="+mn-lt"/>
              </a:rPr>
              <a:t>Optional;</a:t>
            </a:r>
          </a:p>
          <a:p>
            <a:pPr marL="742950" lvl="1" indent="-285750">
              <a:buFont typeface="Arial" panose="020B0604020202020204" pitchFamily="34" charset="0"/>
              <a:buChar char="•"/>
            </a:pPr>
            <a:r>
              <a:rPr kumimoji="1" lang="en-US" altLang="ja-JP" sz="1200" b="0" dirty="0">
                <a:latin typeface="+mn-lt"/>
              </a:rPr>
              <a:t>Fading ( Small scale/ large scale)</a:t>
            </a:r>
          </a:p>
          <a:p>
            <a:pPr marL="742950" lvl="1" indent="-285750">
              <a:buFont typeface="Arial" panose="020B0604020202020204" pitchFamily="34" charset="0"/>
              <a:buChar char="•"/>
            </a:pPr>
            <a:r>
              <a:rPr kumimoji="1" lang="en-US" altLang="ja-JP" sz="1200" b="0" dirty="0">
                <a:latin typeface="+mn-lt"/>
              </a:rPr>
              <a:t>Shadowing</a:t>
            </a:r>
          </a:p>
          <a:p>
            <a:pPr marL="742950" lvl="1" indent="-285750">
              <a:buFont typeface="Arial" panose="020B0604020202020204" pitchFamily="34" charset="0"/>
              <a:buChar char="•"/>
            </a:pPr>
            <a:r>
              <a:rPr lang="en-US" altLang="ja-JP" sz="1200" b="0" dirty="0">
                <a:latin typeface="+mn-lt"/>
              </a:rPr>
              <a:t>Power delay profile</a:t>
            </a: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graphicFrame>
        <p:nvGraphicFramePr>
          <p:cNvPr id="9" name="表 8">
            <a:extLst>
              <a:ext uri="{FF2B5EF4-FFF2-40B4-BE49-F238E27FC236}">
                <a16:creationId xmlns:a16="http://schemas.microsoft.com/office/drawing/2014/main" id="{34BB9510-2E73-4E38-B1FB-C5CE6DB9A630}"/>
              </a:ext>
            </a:extLst>
          </p:cNvPr>
          <p:cNvGraphicFramePr>
            <a:graphicFrameLocks noGrp="1"/>
          </p:cNvGraphicFramePr>
          <p:nvPr/>
        </p:nvGraphicFramePr>
        <p:xfrm>
          <a:off x="4026182" y="1384786"/>
          <a:ext cx="5055671" cy="4846320"/>
        </p:xfrm>
        <a:graphic>
          <a:graphicData uri="http://schemas.openxmlformats.org/drawingml/2006/table">
            <a:tbl>
              <a:tblPr/>
              <a:tblGrid>
                <a:gridCol w="500297">
                  <a:extLst>
                    <a:ext uri="{9D8B030D-6E8A-4147-A177-3AD203B41FA5}">
                      <a16:colId xmlns:a16="http://schemas.microsoft.com/office/drawing/2014/main" val="3234609428"/>
                    </a:ext>
                  </a:extLst>
                </a:gridCol>
                <a:gridCol w="1798320">
                  <a:extLst>
                    <a:ext uri="{9D8B030D-6E8A-4147-A177-3AD203B41FA5}">
                      <a16:colId xmlns:a16="http://schemas.microsoft.com/office/drawing/2014/main" val="2296176781"/>
                    </a:ext>
                  </a:extLst>
                </a:gridCol>
                <a:gridCol w="2019300">
                  <a:extLst>
                    <a:ext uri="{9D8B030D-6E8A-4147-A177-3AD203B41FA5}">
                      <a16:colId xmlns:a16="http://schemas.microsoft.com/office/drawing/2014/main" val="1066244525"/>
                    </a:ext>
                  </a:extLst>
                </a:gridCol>
                <a:gridCol w="737754">
                  <a:extLst>
                    <a:ext uri="{9D8B030D-6E8A-4147-A177-3AD203B41FA5}">
                      <a16:colId xmlns:a16="http://schemas.microsoft.com/office/drawing/2014/main" val="1162157464"/>
                    </a:ext>
                  </a:extLst>
                </a:gridCol>
              </a:tblGrid>
              <a:tr h="383307">
                <a:tc>
                  <a:txBody>
                    <a:bodyPr/>
                    <a:lstStyle/>
                    <a:p>
                      <a:r>
                        <a:rPr lang="en-US" sz="1200" b="0" i="0">
                          <a:solidFill>
                            <a:srgbClr val="000000"/>
                          </a:solidFill>
                          <a:effectLst/>
                          <a:latin typeface="TimesNewRomanPSMT"/>
                        </a:rPr>
                        <a:t>Scenario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Description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Frequency Band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Channel Model</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1617428"/>
                  </a:ext>
                </a:extLst>
              </a:tr>
              <a:tr h="229984">
                <a:tc>
                  <a:txBody>
                    <a:bodyPr/>
                    <a:lstStyle/>
                    <a:p>
                      <a:r>
                        <a:rPr lang="en-US" sz="1200" b="0" i="0" dirty="0">
                          <a:solidFill>
                            <a:srgbClr val="000000"/>
                          </a:solidFill>
                          <a:effectLst/>
                          <a:latin typeface="TimesNewRomanPSMT"/>
                        </a:rPr>
                        <a:t>S2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Implant to Body Surface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9948819"/>
                  </a:ext>
                </a:extLst>
              </a:tr>
              <a:tr h="383307">
                <a:tc>
                  <a:txBody>
                    <a:bodyPr/>
                    <a:lstStyle/>
                    <a:p>
                      <a:r>
                        <a:rPr lang="en-US" altLang="ja-JP" sz="1200" dirty="0">
                          <a:solidFill>
                            <a:srgbClr val="FF0000"/>
                          </a:solidFill>
                          <a:effectLst/>
                        </a:rPr>
                        <a:t>S2.1</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a:solidFill>
                            <a:srgbClr val="FF0000"/>
                          </a:solidFill>
                          <a:effectLst/>
                        </a:rPr>
                        <a:t>Implant (upper body) to Body Surface</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400" b="0" i="0" dirty="0">
                          <a:solidFill>
                            <a:srgbClr val="FF0000"/>
                          </a:solidFill>
                          <a:effectLst/>
                          <a:latin typeface="TimesNewRomanPSMT"/>
                        </a:rPr>
                        <a:t>3.1-10.6 GHz UWB</a:t>
                      </a:r>
                      <a:endParaRPr lang="en-US" altLang="ja-JP"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dirty="0">
                          <a:solidFill>
                            <a:srgbClr val="FF0000"/>
                          </a:solidFill>
                          <a:effectLst/>
                        </a:rPr>
                        <a:t>CM2.1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7271462"/>
                  </a:ext>
                </a:extLst>
              </a:tr>
              <a:tr h="383307">
                <a:tc>
                  <a:txBody>
                    <a:bodyPr/>
                    <a:lstStyle/>
                    <a:p>
                      <a:r>
                        <a:rPr lang="en-US" sz="1200" dirty="0">
                          <a:solidFill>
                            <a:srgbClr val="FF0000"/>
                          </a:solidFill>
                          <a:effectLst/>
                        </a:rPr>
                        <a:t>S2.2</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a:solidFill>
                            <a:srgbClr val="FF0000"/>
                          </a:solidFill>
                          <a:effectLst/>
                        </a:rPr>
                        <a:t>Implant (head) to Body Surface</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400" b="0" i="0" dirty="0">
                          <a:solidFill>
                            <a:srgbClr val="FF0000"/>
                          </a:solidFill>
                          <a:effectLst/>
                          <a:latin typeface="TimesNewRomanPSMT"/>
                        </a:rPr>
                        <a:t>3.1-10.6 GHz UWB</a:t>
                      </a:r>
                      <a:endParaRPr lang="en-US" altLang="ja-JP"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dirty="0">
                          <a:solidFill>
                            <a:srgbClr val="FF0000"/>
                          </a:solidFill>
                          <a:effectLst/>
                        </a:rPr>
                        <a:t>CM2.2</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5539074"/>
                  </a:ext>
                </a:extLst>
              </a:tr>
              <a:tr h="383307">
                <a:tc>
                  <a:txBody>
                    <a:bodyPr/>
                    <a:lstStyle/>
                    <a:p>
                      <a:r>
                        <a:rPr lang="en-US" sz="1200" b="0" i="0">
                          <a:solidFill>
                            <a:srgbClr val="000000"/>
                          </a:solidFill>
                          <a:effectLst/>
                          <a:latin typeface="TimesNewRomanPSMT"/>
                        </a:rPr>
                        <a:t>S3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Implant to External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r>
                        <a:rPr lang="de-DE" altLang="ja-JP" sz="1200" b="0" i="0" dirty="0">
                          <a:solidFill>
                            <a:srgbClr val="FF0000"/>
                          </a:solidFill>
                          <a:effectLst/>
                          <a:latin typeface="TimesNewRomanPSMT"/>
                        </a:rPr>
                        <a:t>3.1-10.6 GHz UWB</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876649"/>
                  </a:ext>
                </a:extLst>
              </a:tr>
              <a:tr h="383307">
                <a:tc>
                  <a:txBody>
                    <a:bodyPr/>
                    <a:lstStyle/>
                    <a:p>
                      <a:r>
                        <a:rPr lang="en-US" sz="1200" b="0" i="0" dirty="0">
                          <a:solidFill>
                            <a:srgbClr val="000000"/>
                          </a:solidFill>
                          <a:effectLst/>
                          <a:latin typeface="TimesNewRomanPSMT"/>
                        </a:rPr>
                        <a:t>S4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Body Surface to Body</a:t>
                      </a:r>
                      <a:br>
                        <a:rPr lang="en-US" sz="1200" b="0" i="0" dirty="0">
                          <a:solidFill>
                            <a:srgbClr val="000000"/>
                          </a:solidFill>
                          <a:effectLst/>
                          <a:latin typeface="TimesNewRomanPSMT"/>
                        </a:rPr>
                      </a:br>
                      <a:r>
                        <a:rPr lang="en-US" sz="1200" b="0" i="0" dirty="0">
                          <a:solidFill>
                            <a:srgbClr val="000000"/>
                          </a:solidFill>
                          <a:effectLst/>
                          <a:latin typeface="TimesNewRomanPSMT"/>
                        </a:rPr>
                        <a:t>Surface (LOS)</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strike="noStrike" dirty="0">
                          <a:solidFill>
                            <a:schemeClr val="tx1"/>
                          </a:solidFill>
                          <a:effectLst/>
                          <a:latin typeface="TimesNewRomanPSMT"/>
                        </a:rPr>
                        <a:t>400,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CM3</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790187"/>
                  </a:ext>
                </a:extLst>
              </a:tr>
              <a:tr h="383307">
                <a:tc>
                  <a:txBody>
                    <a:bodyPr/>
                    <a:lstStyle/>
                    <a:p>
                      <a:r>
                        <a:rPr lang="en-US" sz="1100" dirty="0">
                          <a:solidFill>
                            <a:srgbClr val="FF0000"/>
                          </a:solidFill>
                          <a:effectLst/>
                        </a:rPr>
                        <a:t>S4.1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a:solidFill>
                            <a:srgbClr val="FF0000"/>
                          </a:solidFill>
                          <a:effectLst/>
                        </a:rPr>
                        <a:t>Body Surface to Body</a:t>
                      </a:r>
                    </a:p>
                    <a:p>
                      <a:r>
                        <a:rPr lang="en-US" sz="1200" dirty="0">
                          <a:solidFill>
                            <a:srgbClr val="FF0000"/>
                          </a:solidFill>
                          <a:effectLst/>
                        </a:rPr>
                        <a:t>Surface (LOS)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dirty="0">
                          <a:solidFill>
                            <a:srgbClr val="FF0000"/>
                          </a:solidFill>
                          <a:effectLst/>
                        </a:rPr>
                        <a:t>3.1-10.6 GHz CM4.1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dirty="0">
                          <a:solidFill>
                            <a:srgbClr val="FF0000"/>
                          </a:solidFill>
                          <a:effectLst/>
                        </a:rPr>
                        <a:t>CM4.1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8044834"/>
                  </a:ext>
                </a:extLst>
              </a:tr>
              <a:tr h="383307">
                <a:tc>
                  <a:txBody>
                    <a:bodyPr/>
                    <a:lstStyle/>
                    <a:p>
                      <a:r>
                        <a:rPr lang="en-US" sz="1200" b="0" i="0">
                          <a:solidFill>
                            <a:srgbClr val="000000"/>
                          </a:solidFill>
                          <a:effectLst/>
                          <a:latin typeface="TimesNewRomanPSMT"/>
                        </a:rPr>
                        <a:t>S5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Body</a:t>
                      </a:r>
                      <a:br>
                        <a:rPr lang="en-US" sz="1200" b="0" i="0">
                          <a:solidFill>
                            <a:srgbClr val="000000"/>
                          </a:solidFill>
                          <a:effectLst/>
                          <a:latin typeface="TimesNewRomanPSMT"/>
                        </a:rPr>
                      </a:br>
                      <a:r>
                        <a:rPr lang="en-US" sz="1200" b="0" i="0">
                          <a:solidFill>
                            <a:srgbClr val="000000"/>
                          </a:solidFill>
                          <a:effectLst/>
                          <a:latin typeface="TimesNewRomanPSMT"/>
                        </a:rPr>
                        <a:t>Surface (NLOS)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a:solidFill>
                            <a:srgbClr val="000000"/>
                          </a:solidFill>
                          <a:effectLst/>
                          <a:latin typeface="TimesNewRomanPSMT"/>
                        </a:rPr>
                        <a:t>400</a:t>
                      </a:r>
                      <a:r>
                        <a:rPr lang="de-DE" sz="1200" b="0" i="0" dirty="0">
                          <a:solidFill>
                            <a:srgbClr val="000000"/>
                          </a:solidFill>
                          <a:effectLst/>
                          <a:latin typeface="TimesNewRomanPSMT"/>
                        </a:rPr>
                        <a:t>,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CM3</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4961351"/>
                  </a:ext>
                </a:extLst>
              </a:tr>
              <a:tr h="383307">
                <a:tc>
                  <a:txBody>
                    <a:bodyPr/>
                    <a:lstStyle/>
                    <a:p>
                      <a:r>
                        <a:rPr lang="en-US" sz="1200" b="0" i="0" dirty="0">
                          <a:solidFill>
                            <a:srgbClr val="000000"/>
                          </a:solidFill>
                          <a:effectLst/>
                          <a:latin typeface="TimesNewRomanPSMT"/>
                        </a:rPr>
                        <a:t>S6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Body Surface to External</a:t>
                      </a:r>
                      <a:br>
                        <a:rPr lang="en-US" sz="1200" b="0" i="0" dirty="0">
                          <a:solidFill>
                            <a:srgbClr val="000000"/>
                          </a:solidFill>
                          <a:effectLst/>
                          <a:latin typeface="TimesNewRomanPSMT"/>
                        </a:rPr>
                      </a:br>
                      <a:r>
                        <a:rPr lang="en-US" sz="1200" b="0" i="0" dirty="0">
                          <a:solidFill>
                            <a:srgbClr val="000000"/>
                          </a:solidFill>
                          <a:effectLst/>
                          <a:latin typeface="TimesNewRomanPSMT"/>
                        </a:rPr>
                        <a:t>(LOS)</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CM4</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7000902"/>
                  </a:ext>
                </a:extLst>
              </a:tr>
              <a:tr h="383307">
                <a:tc>
                  <a:txBody>
                    <a:bodyPr/>
                    <a:lstStyle/>
                    <a:p>
                      <a:r>
                        <a:rPr lang="en-US" sz="1200" dirty="0">
                          <a:solidFill>
                            <a:srgbClr val="FF0000"/>
                          </a:solidFill>
                          <a:effectLst/>
                        </a:rPr>
                        <a:t>S6.1</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a:solidFill>
                            <a:srgbClr val="FF0000"/>
                          </a:solidFill>
                          <a:effectLst/>
                        </a:rPr>
                        <a:t>Body Surface (head) to External (LOS)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altLang="ja-JP" sz="1400" b="0" i="0" dirty="0">
                          <a:solidFill>
                            <a:srgbClr val="FF0000"/>
                          </a:solidFill>
                          <a:effectLst/>
                          <a:latin typeface="TimesNewRomanPSMT"/>
                        </a:rPr>
                        <a:t>3.1-10.6 GHz</a:t>
                      </a:r>
                      <a:endParaRPr lang="de-DE"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dirty="0">
                          <a:solidFill>
                            <a:srgbClr val="FF0000"/>
                          </a:solidFill>
                          <a:effectLst/>
                        </a:rPr>
                        <a:t>CM6.1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5040730"/>
                  </a:ext>
                </a:extLst>
              </a:tr>
              <a:tr h="383307">
                <a:tc>
                  <a:txBody>
                    <a:bodyPr/>
                    <a:lstStyle/>
                    <a:p>
                      <a:r>
                        <a:rPr lang="en-US" sz="1200" b="0" i="0" dirty="0">
                          <a:solidFill>
                            <a:srgbClr val="000000"/>
                          </a:solidFill>
                          <a:effectLst/>
                          <a:latin typeface="TimesNewRomanPSMT"/>
                        </a:rPr>
                        <a:t>S7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Body Surface to External</a:t>
                      </a:r>
                      <a:br>
                        <a:rPr lang="en-US" sz="1200" b="0" i="0" dirty="0">
                          <a:solidFill>
                            <a:srgbClr val="000000"/>
                          </a:solidFill>
                          <a:effectLst/>
                          <a:latin typeface="TimesNewRomanPSMT"/>
                        </a:rPr>
                      </a:br>
                      <a:r>
                        <a:rPr lang="en-US" sz="1200" b="0" i="0" dirty="0">
                          <a:solidFill>
                            <a:srgbClr val="000000"/>
                          </a:solidFill>
                          <a:effectLst/>
                          <a:latin typeface="TimesNewRomanPSMT"/>
                        </a:rPr>
                        <a:t>(NLOS)</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CM4</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936598"/>
                  </a:ext>
                </a:extLst>
              </a:tr>
            </a:tbl>
          </a:graphicData>
        </a:graphic>
      </p:graphicFrame>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762000" y="2392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cxnSp>
        <p:nvCxnSpPr>
          <p:cNvPr id="22" name="直線コネクタ 21">
            <a:extLst>
              <a:ext uri="{FF2B5EF4-FFF2-40B4-BE49-F238E27FC236}">
                <a16:creationId xmlns:a16="http://schemas.microsoft.com/office/drawing/2014/main" id="{57FDECB8-2654-AD9D-11CF-06A0D574E4A0}"/>
              </a:ext>
            </a:extLst>
          </p:cNvPr>
          <p:cNvCxnSpPr>
            <a:cxnSpLocks/>
          </p:cNvCxnSpPr>
          <p:nvPr/>
        </p:nvCxnSpPr>
        <p:spPr>
          <a:xfrm flipH="1">
            <a:off x="3771505" y="2392363"/>
            <a:ext cx="254677"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23" name="直線コネクタ 22">
            <a:extLst>
              <a:ext uri="{FF2B5EF4-FFF2-40B4-BE49-F238E27FC236}">
                <a16:creationId xmlns:a16="http://schemas.microsoft.com/office/drawing/2014/main" id="{CA1FDF70-ED07-4F87-39A1-0B8D987F9038}"/>
              </a:ext>
            </a:extLst>
          </p:cNvPr>
          <p:cNvCxnSpPr>
            <a:cxnSpLocks/>
          </p:cNvCxnSpPr>
          <p:nvPr/>
        </p:nvCxnSpPr>
        <p:spPr>
          <a:xfrm flipV="1">
            <a:off x="3771505" y="2392363"/>
            <a:ext cx="0" cy="3838743"/>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5" name="直線コネクタ 24">
            <a:extLst>
              <a:ext uri="{FF2B5EF4-FFF2-40B4-BE49-F238E27FC236}">
                <a16:creationId xmlns:a16="http://schemas.microsoft.com/office/drawing/2014/main" id="{F2315E82-279C-3D96-28C3-82FA41D4A5E9}"/>
              </a:ext>
            </a:extLst>
          </p:cNvPr>
          <p:cNvCxnSpPr>
            <a:cxnSpLocks/>
          </p:cNvCxnSpPr>
          <p:nvPr/>
        </p:nvCxnSpPr>
        <p:spPr>
          <a:xfrm flipH="1">
            <a:off x="3047950" y="5989030"/>
            <a:ext cx="577900"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6" name="直線コネクタ 25">
            <a:extLst>
              <a:ext uri="{FF2B5EF4-FFF2-40B4-BE49-F238E27FC236}">
                <a16:creationId xmlns:a16="http://schemas.microsoft.com/office/drawing/2014/main" id="{6654F48E-911A-57EA-8BB3-3BEEFDF42F3B}"/>
              </a:ext>
            </a:extLst>
          </p:cNvPr>
          <p:cNvCxnSpPr>
            <a:cxnSpLocks/>
          </p:cNvCxnSpPr>
          <p:nvPr/>
        </p:nvCxnSpPr>
        <p:spPr>
          <a:xfrm flipH="1">
            <a:off x="3054257" y="5432552"/>
            <a:ext cx="267587"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8" name="直線コネクタ 27">
            <a:extLst>
              <a:ext uri="{FF2B5EF4-FFF2-40B4-BE49-F238E27FC236}">
                <a16:creationId xmlns:a16="http://schemas.microsoft.com/office/drawing/2014/main" id="{09387AF1-FC8B-9B51-116A-ABD0A3DA7CA5}"/>
              </a:ext>
            </a:extLst>
          </p:cNvPr>
          <p:cNvCxnSpPr>
            <a:cxnSpLocks/>
          </p:cNvCxnSpPr>
          <p:nvPr/>
        </p:nvCxnSpPr>
        <p:spPr>
          <a:xfrm flipH="1">
            <a:off x="3054257" y="5725474"/>
            <a:ext cx="393793"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0" name="直線コネクタ 29">
            <a:extLst>
              <a:ext uri="{FF2B5EF4-FFF2-40B4-BE49-F238E27FC236}">
                <a16:creationId xmlns:a16="http://schemas.microsoft.com/office/drawing/2014/main" id="{B450AF81-CC04-A979-A8EE-97902165E3A2}"/>
              </a:ext>
            </a:extLst>
          </p:cNvPr>
          <p:cNvCxnSpPr>
            <a:cxnSpLocks/>
          </p:cNvCxnSpPr>
          <p:nvPr/>
        </p:nvCxnSpPr>
        <p:spPr>
          <a:xfrm flipV="1">
            <a:off x="3151122" y="2830548"/>
            <a:ext cx="0" cy="2391453"/>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3" name="直線コネクタ 32">
            <a:extLst>
              <a:ext uri="{FF2B5EF4-FFF2-40B4-BE49-F238E27FC236}">
                <a16:creationId xmlns:a16="http://schemas.microsoft.com/office/drawing/2014/main" id="{0DDC93D7-087D-D903-2A08-00097820AD26}"/>
              </a:ext>
            </a:extLst>
          </p:cNvPr>
          <p:cNvCxnSpPr>
            <a:cxnSpLocks/>
          </p:cNvCxnSpPr>
          <p:nvPr/>
        </p:nvCxnSpPr>
        <p:spPr>
          <a:xfrm flipH="1">
            <a:off x="3151122" y="2830548"/>
            <a:ext cx="875060"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4" name="直線コネクタ 33">
            <a:extLst>
              <a:ext uri="{FF2B5EF4-FFF2-40B4-BE49-F238E27FC236}">
                <a16:creationId xmlns:a16="http://schemas.microsoft.com/office/drawing/2014/main" id="{7AA517BC-2E83-7EFE-3B57-F43683C9F334}"/>
              </a:ext>
            </a:extLst>
          </p:cNvPr>
          <p:cNvCxnSpPr>
            <a:cxnSpLocks/>
          </p:cNvCxnSpPr>
          <p:nvPr/>
        </p:nvCxnSpPr>
        <p:spPr>
          <a:xfrm flipH="1">
            <a:off x="3448050" y="4161363"/>
            <a:ext cx="578132"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6" name="直線コネクタ 35">
            <a:extLst>
              <a:ext uri="{FF2B5EF4-FFF2-40B4-BE49-F238E27FC236}">
                <a16:creationId xmlns:a16="http://schemas.microsoft.com/office/drawing/2014/main" id="{7DDD2298-0D9A-74F3-E14D-74D627434D86}"/>
              </a:ext>
            </a:extLst>
          </p:cNvPr>
          <p:cNvCxnSpPr>
            <a:cxnSpLocks/>
          </p:cNvCxnSpPr>
          <p:nvPr/>
        </p:nvCxnSpPr>
        <p:spPr>
          <a:xfrm flipH="1">
            <a:off x="3054257" y="5222001"/>
            <a:ext cx="96865"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8" name="直線コネクタ 37">
            <a:extLst>
              <a:ext uri="{FF2B5EF4-FFF2-40B4-BE49-F238E27FC236}">
                <a16:creationId xmlns:a16="http://schemas.microsoft.com/office/drawing/2014/main" id="{AB2DD399-F9F4-08B6-7DC5-26A02D5FCCA3}"/>
              </a:ext>
            </a:extLst>
          </p:cNvPr>
          <p:cNvCxnSpPr>
            <a:cxnSpLocks/>
          </p:cNvCxnSpPr>
          <p:nvPr/>
        </p:nvCxnSpPr>
        <p:spPr>
          <a:xfrm flipV="1">
            <a:off x="3448050" y="4161363"/>
            <a:ext cx="0" cy="1564111"/>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graphicFrame>
        <p:nvGraphicFramePr>
          <p:cNvPr id="8" name="表 7">
            <a:extLst>
              <a:ext uri="{FF2B5EF4-FFF2-40B4-BE49-F238E27FC236}">
                <a16:creationId xmlns:a16="http://schemas.microsoft.com/office/drawing/2014/main" id="{34FCF3F0-FA8B-F03D-1DFD-86E031D6372E}"/>
              </a:ext>
            </a:extLst>
          </p:cNvPr>
          <p:cNvGraphicFramePr>
            <a:graphicFrameLocks noGrp="1"/>
          </p:cNvGraphicFramePr>
          <p:nvPr/>
        </p:nvGraphicFramePr>
        <p:xfrm>
          <a:off x="251461" y="4823609"/>
          <a:ext cx="2802796" cy="1554480"/>
        </p:xfrm>
        <a:graphic>
          <a:graphicData uri="http://schemas.openxmlformats.org/drawingml/2006/table">
            <a:tbl>
              <a:tblPr/>
              <a:tblGrid>
                <a:gridCol w="2802796">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rgbClr val="FF0000"/>
                          </a:solidFill>
                        </a:rPr>
                        <a:t>Implant to Body Surface for BCI</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rgbClr val="FF0000"/>
                          </a:solidFill>
                        </a:rPr>
                        <a:t>Implant to External for BCI</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rgbClr val="FF0000"/>
                          </a:solidFill>
                        </a:rPr>
                        <a:t>Body surface to body surface for BCI</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rgbClr val="FF0000"/>
                          </a:solidFill>
                        </a:rPr>
                        <a:t>Body Surface to External for BCI</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rgbClr val="FF0000"/>
                          </a:solidFill>
                          <a:effectLst/>
                          <a:latin typeface="+mn-lt"/>
                          <a:ea typeface="+mn-ea"/>
                          <a:cs typeface="+mn-cs"/>
                          <a:sym typeface="Arial"/>
                        </a:rPr>
                        <a:t>Implant to body surface for capsule endoscopy</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cxnSp>
        <p:nvCxnSpPr>
          <p:cNvPr id="44" name="直線コネクタ 43">
            <a:extLst>
              <a:ext uri="{FF2B5EF4-FFF2-40B4-BE49-F238E27FC236}">
                <a16:creationId xmlns:a16="http://schemas.microsoft.com/office/drawing/2014/main" id="{6FDADCB3-0D56-467F-2A3C-19806FA96C6C}"/>
              </a:ext>
            </a:extLst>
          </p:cNvPr>
          <p:cNvCxnSpPr>
            <a:cxnSpLocks/>
          </p:cNvCxnSpPr>
          <p:nvPr/>
        </p:nvCxnSpPr>
        <p:spPr>
          <a:xfrm flipV="1">
            <a:off x="3304952" y="3283177"/>
            <a:ext cx="0" cy="2149375"/>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7" name="直線コネクタ 46">
            <a:extLst>
              <a:ext uri="{FF2B5EF4-FFF2-40B4-BE49-F238E27FC236}">
                <a16:creationId xmlns:a16="http://schemas.microsoft.com/office/drawing/2014/main" id="{27E4B063-484C-D832-9398-A0F2EBB86E4A}"/>
              </a:ext>
            </a:extLst>
          </p:cNvPr>
          <p:cNvCxnSpPr>
            <a:cxnSpLocks/>
          </p:cNvCxnSpPr>
          <p:nvPr/>
        </p:nvCxnSpPr>
        <p:spPr>
          <a:xfrm flipH="1">
            <a:off x="3304952" y="3283177"/>
            <a:ext cx="721230"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50" name="直線コネクタ 49">
            <a:extLst>
              <a:ext uri="{FF2B5EF4-FFF2-40B4-BE49-F238E27FC236}">
                <a16:creationId xmlns:a16="http://schemas.microsoft.com/office/drawing/2014/main" id="{FE1D8C85-2184-C157-E770-5E72F90B86E6}"/>
              </a:ext>
            </a:extLst>
          </p:cNvPr>
          <p:cNvCxnSpPr>
            <a:cxnSpLocks/>
          </p:cNvCxnSpPr>
          <p:nvPr/>
        </p:nvCxnSpPr>
        <p:spPr>
          <a:xfrm flipH="1">
            <a:off x="3054257" y="6231106"/>
            <a:ext cx="717248"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53" name="直線コネクタ 52">
            <a:extLst>
              <a:ext uri="{FF2B5EF4-FFF2-40B4-BE49-F238E27FC236}">
                <a16:creationId xmlns:a16="http://schemas.microsoft.com/office/drawing/2014/main" id="{831D0B63-1EE7-EF0C-FA79-DD621764EA71}"/>
              </a:ext>
            </a:extLst>
          </p:cNvPr>
          <p:cNvCxnSpPr>
            <a:cxnSpLocks/>
          </p:cNvCxnSpPr>
          <p:nvPr/>
        </p:nvCxnSpPr>
        <p:spPr>
          <a:xfrm flipV="1">
            <a:off x="3619500" y="5069413"/>
            <a:ext cx="0" cy="919617"/>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66" name="直線コネクタ 65">
            <a:extLst>
              <a:ext uri="{FF2B5EF4-FFF2-40B4-BE49-F238E27FC236}">
                <a16:creationId xmlns:a16="http://schemas.microsoft.com/office/drawing/2014/main" id="{F9924563-1E24-48C8-0E67-CB61DAFA9A72}"/>
              </a:ext>
            </a:extLst>
          </p:cNvPr>
          <p:cNvCxnSpPr>
            <a:cxnSpLocks/>
          </p:cNvCxnSpPr>
          <p:nvPr/>
        </p:nvCxnSpPr>
        <p:spPr>
          <a:xfrm flipH="1">
            <a:off x="3625850" y="5069413"/>
            <a:ext cx="400332"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782386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and scenarios in use case of BMI and BCI</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pSp>
        <p:nvGrpSpPr>
          <p:cNvPr id="14" name="グループ化 13">
            <a:extLst>
              <a:ext uri="{FF2B5EF4-FFF2-40B4-BE49-F238E27FC236}">
                <a16:creationId xmlns:a16="http://schemas.microsoft.com/office/drawing/2014/main" id="{27E3BE0A-357A-4609-9FF6-53BD62B794A0}"/>
              </a:ext>
            </a:extLst>
          </p:cNvPr>
          <p:cNvGrpSpPr/>
          <p:nvPr/>
        </p:nvGrpSpPr>
        <p:grpSpPr>
          <a:xfrm>
            <a:off x="685800" y="3193639"/>
            <a:ext cx="1497175" cy="2463110"/>
            <a:chOff x="762000" y="3733689"/>
            <a:chExt cx="1006668" cy="1656142"/>
          </a:xfrm>
        </p:grpSpPr>
        <p:sp>
          <p:nvSpPr>
            <p:cNvPr id="8" name="フリーフォーム: 図形 7">
              <a:extLst>
                <a:ext uri="{FF2B5EF4-FFF2-40B4-BE49-F238E27FC236}">
                  <a16:creationId xmlns:a16="http://schemas.microsoft.com/office/drawing/2014/main" id="{8FB012FC-BF39-4568-AC7B-7C18611A22B4}"/>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フリーフォーム: 図形 10">
              <a:extLst>
                <a:ext uri="{FF2B5EF4-FFF2-40B4-BE49-F238E27FC236}">
                  <a16:creationId xmlns:a16="http://schemas.microsoft.com/office/drawing/2014/main" id="{46AB73B3-125A-4DE0-9E01-0CC445A0A1B7}"/>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8" name="楕円 27">
            <a:extLst>
              <a:ext uri="{FF2B5EF4-FFF2-40B4-BE49-F238E27FC236}">
                <a16:creationId xmlns:a16="http://schemas.microsoft.com/office/drawing/2014/main" id="{60EF2FF7-4C7F-48B8-839C-C4FBCA3883C8}"/>
              </a:ext>
            </a:extLst>
          </p:cNvPr>
          <p:cNvSpPr/>
          <p:nvPr/>
        </p:nvSpPr>
        <p:spPr>
          <a:xfrm>
            <a:off x="891242" y="334295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0B91288E-52F9-4199-9551-0F97B7483A9E}"/>
              </a:ext>
            </a:extLst>
          </p:cNvPr>
          <p:cNvSpPr/>
          <p:nvPr/>
        </p:nvSpPr>
        <p:spPr>
          <a:xfrm>
            <a:off x="1396447" y="302154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33" name="直線矢印コネクタ 32">
            <a:extLst>
              <a:ext uri="{FF2B5EF4-FFF2-40B4-BE49-F238E27FC236}">
                <a16:creationId xmlns:a16="http://schemas.microsoft.com/office/drawing/2014/main" id="{6BBBD666-425D-4454-A0B9-998C4FE83CAF}"/>
              </a:ext>
            </a:extLst>
          </p:cNvPr>
          <p:cNvCxnSpPr>
            <a:cxnSpLocks/>
            <a:stCxn id="28" idx="7"/>
            <a:endCxn id="30" idx="2"/>
          </p:cNvCxnSpPr>
          <p:nvPr/>
        </p:nvCxnSpPr>
        <p:spPr>
          <a:xfrm flipV="1">
            <a:off x="1058490" y="3107590"/>
            <a:ext cx="337957" cy="260563"/>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7C9FCF8D-C03B-4144-B869-2B007082DFE0}"/>
              </a:ext>
            </a:extLst>
          </p:cNvPr>
          <p:cNvSpPr txBox="1"/>
          <p:nvPr/>
        </p:nvSpPr>
        <p:spPr>
          <a:xfrm>
            <a:off x="40666" y="5656749"/>
            <a:ext cx="2831093" cy="646331"/>
          </a:xfrm>
          <a:prstGeom prst="rect">
            <a:avLst/>
          </a:prstGeom>
          <a:noFill/>
        </p:spPr>
        <p:txBody>
          <a:bodyPr wrap="square">
            <a:spAutoFit/>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p:txBody>
      </p:sp>
      <p:grpSp>
        <p:nvGrpSpPr>
          <p:cNvPr id="36" name="グループ化 35">
            <a:extLst>
              <a:ext uri="{FF2B5EF4-FFF2-40B4-BE49-F238E27FC236}">
                <a16:creationId xmlns:a16="http://schemas.microsoft.com/office/drawing/2014/main" id="{9C909065-4070-4535-9911-27BC71B5BB92}"/>
              </a:ext>
            </a:extLst>
          </p:cNvPr>
          <p:cNvGrpSpPr/>
          <p:nvPr/>
        </p:nvGrpSpPr>
        <p:grpSpPr>
          <a:xfrm>
            <a:off x="3438575" y="3193639"/>
            <a:ext cx="1497175" cy="2463110"/>
            <a:chOff x="762000" y="3733689"/>
            <a:chExt cx="1006668" cy="1656142"/>
          </a:xfrm>
        </p:grpSpPr>
        <p:sp>
          <p:nvSpPr>
            <p:cNvPr id="38" name="フリーフォーム: 図形 37">
              <a:extLst>
                <a:ext uri="{FF2B5EF4-FFF2-40B4-BE49-F238E27FC236}">
                  <a16:creationId xmlns:a16="http://schemas.microsoft.com/office/drawing/2014/main" id="{15232146-931A-4D76-8989-0AE251F5AC32}"/>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1" name="フリーフォーム: 図形 40">
              <a:extLst>
                <a:ext uri="{FF2B5EF4-FFF2-40B4-BE49-F238E27FC236}">
                  <a16:creationId xmlns:a16="http://schemas.microsoft.com/office/drawing/2014/main" id="{6BB47410-DA2E-4883-840F-225758FFC72F}"/>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42" name="楕円 41">
            <a:extLst>
              <a:ext uri="{FF2B5EF4-FFF2-40B4-BE49-F238E27FC236}">
                <a16:creationId xmlns:a16="http://schemas.microsoft.com/office/drawing/2014/main" id="{366E8186-61FC-402C-904C-B24A0A6F72B9}"/>
              </a:ext>
            </a:extLst>
          </p:cNvPr>
          <p:cNvSpPr/>
          <p:nvPr/>
        </p:nvSpPr>
        <p:spPr>
          <a:xfrm>
            <a:off x="3953279" y="3625151"/>
            <a:ext cx="195943" cy="172099"/>
          </a:xfrm>
          <a:prstGeom prst="ellipse">
            <a:avLst/>
          </a:prstGeom>
          <a:solidFill>
            <a:srgbClr val="00206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3" name="楕円 42">
            <a:extLst>
              <a:ext uri="{FF2B5EF4-FFF2-40B4-BE49-F238E27FC236}">
                <a16:creationId xmlns:a16="http://schemas.microsoft.com/office/drawing/2014/main" id="{46E99D7F-E36F-4B09-9523-68DF2CE15BFB}"/>
              </a:ext>
            </a:extLst>
          </p:cNvPr>
          <p:cNvSpPr/>
          <p:nvPr/>
        </p:nvSpPr>
        <p:spPr>
          <a:xfrm>
            <a:off x="4149222" y="302154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4" name="直線矢印コネクタ 43">
            <a:extLst>
              <a:ext uri="{FF2B5EF4-FFF2-40B4-BE49-F238E27FC236}">
                <a16:creationId xmlns:a16="http://schemas.microsoft.com/office/drawing/2014/main" id="{DF1480BE-FA57-48C9-B39B-8F1D6CA82F73}"/>
              </a:ext>
            </a:extLst>
          </p:cNvPr>
          <p:cNvCxnSpPr>
            <a:cxnSpLocks/>
            <a:stCxn id="43" idx="6"/>
          </p:cNvCxnSpPr>
          <p:nvPr/>
        </p:nvCxnSpPr>
        <p:spPr>
          <a:xfrm>
            <a:off x="4345165" y="3107590"/>
            <a:ext cx="897537" cy="15034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45" name="テキスト ボックス 44">
            <a:extLst>
              <a:ext uri="{FF2B5EF4-FFF2-40B4-BE49-F238E27FC236}">
                <a16:creationId xmlns:a16="http://schemas.microsoft.com/office/drawing/2014/main" id="{09D6089A-E85F-4533-846A-D4F0170E6EB5}"/>
              </a:ext>
            </a:extLst>
          </p:cNvPr>
          <p:cNvSpPr txBox="1"/>
          <p:nvPr/>
        </p:nvSpPr>
        <p:spPr>
          <a:xfrm>
            <a:off x="2793441" y="5656749"/>
            <a:ext cx="2831093" cy="646331"/>
          </a:xfrm>
          <a:prstGeom prst="rect">
            <a:avLst/>
          </a:prstGeom>
          <a:noFill/>
        </p:spPr>
        <p:txBody>
          <a:bodyPr wrap="square">
            <a:spAutoFit/>
          </a:bodyPr>
          <a:lstStyle/>
          <a:p>
            <a:pPr algn="ctr"/>
            <a:r>
              <a:rPr kumimoji="1" lang="en-US" altLang="ja-JP" b="0" strike="noStrike" dirty="0">
                <a:solidFill>
                  <a:srgbClr val="FF0000"/>
                </a:solidFill>
              </a:rPr>
              <a:t>Body Surface to External for BCI</a:t>
            </a:r>
            <a:endParaRPr kumimoji="1" lang="ja-JP" altLang="en-US" b="0" strike="noStrike" dirty="0">
              <a:solidFill>
                <a:srgbClr val="FF0000"/>
              </a:solidFill>
            </a:endParaRPr>
          </a:p>
        </p:txBody>
      </p:sp>
      <p:grpSp>
        <p:nvGrpSpPr>
          <p:cNvPr id="67" name="グループ化 66">
            <a:extLst>
              <a:ext uri="{FF2B5EF4-FFF2-40B4-BE49-F238E27FC236}">
                <a16:creationId xmlns:a16="http://schemas.microsoft.com/office/drawing/2014/main" id="{E9CC34DC-D3FF-45F0-A49C-E24B8107CA7D}"/>
              </a:ext>
            </a:extLst>
          </p:cNvPr>
          <p:cNvGrpSpPr/>
          <p:nvPr/>
        </p:nvGrpSpPr>
        <p:grpSpPr>
          <a:xfrm>
            <a:off x="5242702" y="3238236"/>
            <a:ext cx="326572" cy="716486"/>
            <a:chOff x="5487281" y="3238246"/>
            <a:chExt cx="326572" cy="716486"/>
          </a:xfrm>
        </p:grpSpPr>
        <p:sp>
          <p:nvSpPr>
            <p:cNvPr id="25" name="正方形/長方形 24">
              <a:extLst>
                <a:ext uri="{FF2B5EF4-FFF2-40B4-BE49-F238E27FC236}">
                  <a16:creationId xmlns:a16="http://schemas.microsoft.com/office/drawing/2014/main" id="{8958EBBA-8C66-4C52-9CDA-D1598A0FE06E}"/>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6" name="直線コネクタ 45">
              <a:extLst>
                <a:ext uri="{FF2B5EF4-FFF2-40B4-BE49-F238E27FC236}">
                  <a16:creationId xmlns:a16="http://schemas.microsoft.com/office/drawing/2014/main" id="{36AF8E33-133C-4977-99E8-6E1BE74614AB}"/>
                </a:ext>
              </a:extLst>
            </p:cNvPr>
            <p:cNvCxnSpPr>
              <a:cxnSpLocks/>
              <a:stCxn id="25"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57" name="グループ化 56">
              <a:extLst>
                <a:ext uri="{FF2B5EF4-FFF2-40B4-BE49-F238E27FC236}">
                  <a16:creationId xmlns:a16="http://schemas.microsoft.com/office/drawing/2014/main" id="{DFF1AEC4-9A0B-4528-BA32-5F7CFF500279}"/>
                </a:ext>
              </a:extLst>
            </p:cNvPr>
            <p:cNvGrpSpPr/>
            <p:nvPr/>
          </p:nvGrpSpPr>
          <p:grpSpPr>
            <a:xfrm>
              <a:off x="5509723" y="3238246"/>
              <a:ext cx="293336" cy="148774"/>
              <a:chOff x="6288881" y="3083718"/>
              <a:chExt cx="191246" cy="96996"/>
            </a:xfrm>
          </p:grpSpPr>
          <p:cxnSp>
            <p:nvCxnSpPr>
              <p:cNvPr id="48" name="直線コネクタ 47">
                <a:extLst>
                  <a:ext uri="{FF2B5EF4-FFF2-40B4-BE49-F238E27FC236}">
                    <a16:creationId xmlns:a16="http://schemas.microsoft.com/office/drawing/2014/main" id="{D00AFDAA-D645-4591-BC4B-8487FF94126A}"/>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1" name="直線コネクタ 50">
                <a:extLst>
                  <a:ext uri="{FF2B5EF4-FFF2-40B4-BE49-F238E27FC236}">
                    <a16:creationId xmlns:a16="http://schemas.microsoft.com/office/drawing/2014/main" id="{D544C827-AD2E-476C-A445-FFFA1A328463}"/>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4" name="直線コネクタ 53">
                <a:extLst>
                  <a:ext uri="{FF2B5EF4-FFF2-40B4-BE49-F238E27FC236}">
                    <a16:creationId xmlns:a16="http://schemas.microsoft.com/office/drawing/2014/main" id="{8B3983A3-4822-44AA-B866-1EF008C9D39E}"/>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59" name="フリーフォーム: 図形 58">
            <a:extLst>
              <a:ext uri="{FF2B5EF4-FFF2-40B4-BE49-F238E27FC236}">
                <a16:creationId xmlns:a16="http://schemas.microsoft.com/office/drawing/2014/main" id="{F1C502A4-7852-4932-99D9-4B67C64F6C79}"/>
              </a:ext>
            </a:extLst>
          </p:cNvPr>
          <p:cNvSpPr/>
          <p:nvPr/>
        </p:nvSpPr>
        <p:spPr>
          <a:xfrm>
            <a:off x="4023039" y="3178175"/>
            <a:ext cx="255863" cy="454025"/>
          </a:xfrm>
          <a:custGeom>
            <a:avLst/>
            <a:gdLst>
              <a:gd name="connsiteX0" fmla="*/ 197462 w 255863"/>
              <a:gd name="connsiteY0" fmla="*/ 0 h 454025"/>
              <a:gd name="connsiteX1" fmla="*/ 612 w 255863"/>
              <a:gd name="connsiteY1" fmla="*/ 139700 h 454025"/>
              <a:gd name="connsiteX2" fmla="*/ 254612 w 255863"/>
              <a:gd name="connsiteY2" fmla="*/ 285750 h 454025"/>
              <a:gd name="connsiteX3" fmla="*/ 79987 w 255863"/>
              <a:gd name="connsiteY3" fmla="*/ 454025 h 454025"/>
            </a:gdLst>
            <a:ahLst/>
            <a:cxnLst>
              <a:cxn ang="0">
                <a:pos x="connsiteX0" y="connsiteY0"/>
              </a:cxn>
              <a:cxn ang="0">
                <a:pos x="connsiteX1" y="connsiteY1"/>
              </a:cxn>
              <a:cxn ang="0">
                <a:pos x="connsiteX2" y="connsiteY2"/>
              </a:cxn>
              <a:cxn ang="0">
                <a:pos x="connsiteX3" y="connsiteY3"/>
              </a:cxn>
            </a:cxnLst>
            <a:rect l="l" t="t" r="r" b="b"/>
            <a:pathLst>
              <a:path w="255863" h="454025">
                <a:moveTo>
                  <a:pt x="197462" y="0"/>
                </a:moveTo>
                <a:cubicBezTo>
                  <a:pt x="94274" y="46037"/>
                  <a:pt x="-8913" y="92075"/>
                  <a:pt x="612" y="139700"/>
                </a:cubicBezTo>
                <a:cubicBezTo>
                  <a:pt x="10137" y="187325"/>
                  <a:pt x="241383" y="233363"/>
                  <a:pt x="254612" y="285750"/>
                </a:cubicBezTo>
                <a:cubicBezTo>
                  <a:pt x="267841" y="338138"/>
                  <a:pt x="173914" y="396081"/>
                  <a:pt x="79987" y="454025"/>
                </a:cubicBezTo>
              </a:path>
            </a:pathLst>
          </a:custGeom>
          <a:noFill/>
          <a:ln w="28575">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60" name="直線矢印コネクタ 59">
            <a:extLst>
              <a:ext uri="{FF2B5EF4-FFF2-40B4-BE49-F238E27FC236}">
                <a16:creationId xmlns:a16="http://schemas.microsoft.com/office/drawing/2014/main" id="{376E9EBA-39B9-458F-85DB-FC77DA37DE19}"/>
              </a:ext>
            </a:extLst>
          </p:cNvPr>
          <p:cNvCxnSpPr>
            <a:cxnSpLocks/>
          </p:cNvCxnSpPr>
          <p:nvPr/>
        </p:nvCxnSpPr>
        <p:spPr>
          <a:xfrm>
            <a:off x="3419849" y="3052247"/>
            <a:ext cx="600803" cy="250471"/>
          </a:xfrm>
          <a:prstGeom prst="straightConnector1">
            <a:avLst/>
          </a:prstGeom>
          <a:ln w="19050">
            <a:solidFill>
              <a:srgbClr val="0000FF"/>
            </a:solidFill>
            <a:headEnd type="none" w="lg" len="lg"/>
            <a:tailEnd type="stealth" w="lg" len="lg"/>
          </a:ln>
        </p:spPr>
        <p:style>
          <a:lnRef idx="1">
            <a:schemeClr val="dk1"/>
          </a:lnRef>
          <a:fillRef idx="0">
            <a:schemeClr val="dk1"/>
          </a:fillRef>
          <a:effectRef idx="0">
            <a:schemeClr val="dk1"/>
          </a:effectRef>
          <a:fontRef idx="minor">
            <a:schemeClr val="tx1"/>
          </a:fontRef>
        </p:style>
      </p:cxnSp>
      <p:sp>
        <p:nvSpPr>
          <p:cNvPr id="63" name="テキスト ボックス 62">
            <a:extLst>
              <a:ext uri="{FF2B5EF4-FFF2-40B4-BE49-F238E27FC236}">
                <a16:creationId xmlns:a16="http://schemas.microsoft.com/office/drawing/2014/main" id="{70CA02D5-51D8-4D56-837A-02559BDDAB9B}"/>
              </a:ext>
            </a:extLst>
          </p:cNvPr>
          <p:cNvSpPr txBox="1"/>
          <p:nvPr/>
        </p:nvSpPr>
        <p:spPr>
          <a:xfrm>
            <a:off x="2752568" y="2450977"/>
            <a:ext cx="1298682" cy="646331"/>
          </a:xfrm>
          <a:prstGeom prst="rect">
            <a:avLst/>
          </a:prstGeom>
          <a:noFill/>
        </p:spPr>
        <p:txBody>
          <a:bodyPr wrap="square">
            <a:spAutoFit/>
          </a:bodyPr>
          <a:lstStyle/>
          <a:p>
            <a:r>
              <a:rPr kumimoji="1" lang="en-US" altLang="ja-JP" b="0" strike="noStrike" dirty="0">
                <a:solidFill>
                  <a:srgbClr val="0000FF"/>
                </a:solidFill>
                <a:latin typeface="+mn-lt"/>
              </a:rPr>
              <a:t>Wired connection</a:t>
            </a:r>
            <a:endParaRPr lang="ja-JP" altLang="en-US" dirty="0">
              <a:solidFill>
                <a:srgbClr val="0000FF"/>
              </a:solidFill>
              <a:latin typeface="+mn-lt"/>
            </a:endParaRPr>
          </a:p>
        </p:txBody>
      </p:sp>
      <p:cxnSp>
        <p:nvCxnSpPr>
          <p:cNvPr id="65" name="直線コネクタ 64">
            <a:extLst>
              <a:ext uri="{FF2B5EF4-FFF2-40B4-BE49-F238E27FC236}">
                <a16:creationId xmlns:a16="http://schemas.microsoft.com/office/drawing/2014/main" id="{E959BD75-2BCF-464A-9471-F12186665C5C}"/>
              </a:ext>
            </a:extLst>
          </p:cNvPr>
          <p:cNvCxnSpPr>
            <a:cxnSpLocks/>
          </p:cNvCxnSpPr>
          <p:nvPr/>
        </p:nvCxnSpPr>
        <p:spPr>
          <a:xfrm>
            <a:off x="2752568" y="2391187"/>
            <a:ext cx="0" cy="391189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EDF2E94D-F3E9-4CB3-8C85-E64E84448C95}"/>
              </a:ext>
            </a:extLst>
          </p:cNvPr>
          <p:cNvCxnSpPr>
            <a:cxnSpLocks/>
          </p:cNvCxnSpPr>
          <p:nvPr/>
        </p:nvCxnSpPr>
        <p:spPr>
          <a:xfrm>
            <a:off x="5762468" y="3021540"/>
            <a:ext cx="0" cy="32815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1" name="グループ化 70">
            <a:extLst>
              <a:ext uri="{FF2B5EF4-FFF2-40B4-BE49-F238E27FC236}">
                <a16:creationId xmlns:a16="http://schemas.microsoft.com/office/drawing/2014/main" id="{209023EF-4634-441C-957A-F8A07958E707}"/>
              </a:ext>
            </a:extLst>
          </p:cNvPr>
          <p:cNvGrpSpPr/>
          <p:nvPr/>
        </p:nvGrpSpPr>
        <p:grpSpPr>
          <a:xfrm>
            <a:off x="6509960" y="3193639"/>
            <a:ext cx="1497175" cy="2463110"/>
            <a:chOff x="762000" y="3733689"/>
            <a:chExt cx="1006668" cy="1656142"/>
          </a:xfrm>
        </p:grpSpPr>
        <p:sp>
          <p:nvSpPr>
            <p:cNvPr id="72" name="フリーフォーム: 図形 71">
              <a:extLst>
                <a:ext uri="{FF2B5EF4-FFF2-40B4-BE49-F238E27FC236}">
                  <a16:creationId xmlns:a16="http://schemas.microsoft.com/office/drawing/2014/main" id="{F370313B-51A0-4FCD-8F07-7AA26B9563D7}"/>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3" name="フリーフォーム: 図形 72">
              <a:extLst>
                <a:ext uri="{FF2B5EF4-FFF2-40B4-BE49-F238E27FC236}">
                  <a16:creationId xmlns:a16="http://schemas.microsoft.com/office/drawing/2014/main" id="{380910C4-AD9E-4304-AE36-A3F9AB6091BF}"/>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74" name="楕円 73">
            <a:extLst>
              <a:ext uri="{FF2B5EF4-FFF2-40B4-BE49-F238E27FC236}">
                <a16:creationId xmlns:a16="http://schemas.microsoft.com/office/drawing/2014/main" id="{892A6158-CFFF-4880-BD56-59EF2F6780B5}"/>
              </a:ext>
            </a:extLst>
          </p:cNvPr>
          <p:cNvSpPr/>
          <p:nvPr/>
        </p:nvSpPr>
        <p:spPr>
          <a:xfrm>
            <a:off x="7063884" y="3249146"/>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dirty="0"/>
          </a:p>
        </p:txBody>
      </p:sp>
      <p:cxnSp>
        <p:nvCxnSpPr>
          <p:cNvPr id="76" name="直線矢印コネクタ 75">
            <a:extLst>
              <a:ext uri="{FF2B5EF4-FFF2-40B4-BE49-F238E27FC236}">
                <a16:creationId xmlns:a16="http://schemas.microsoft.com/office/drawing/2014/main" id="{7E833189-022F-4AC7-B7F2-799A62DC74EA}"/>
              </a:ext>
            </a:extLst>
          </p:cNvPr>
          <p:cNvCxnSpPr>
            <a:cxnSpLocks/>
            <a:stCxn id="74" idx="7"/>
          </p:cNvCxnSpPr>
          <p:nvPr/>
        </p:nvCxnSpPr>
        <p:spPr>
          <a:xfrm flipV="1">
            <a:off x="7231132" y="3248412"/>
            <a:ext cx="1067109" cy="2593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77" name="テキスト ボックス 76">
            <a:extLst>
              <a:ext uri="{FF2B5EF4-FFF2-40B4-BE49-F238E27FC236}">
                <a16:creationId xmlns:a16="http://schemas.microsoft.com/office/drawing/2014/main" id="{FBCD42B1-8F89-41DB-9E89-120C38F8E8E6}"/>
              </a:ext>
            </a:extLst>
          </p:cNvPr>
          <p:cNvSpPr txBox="1"/>
          <p:nvPr/>
        </p:nvSpPr>
        <p:spPr>
          <a:xfrm>
            <a:off x="5864826" y="5656749"/>
            <a:ext cx="2831093" cy="646331"/>
          </a:xfrm>
          <a:prstGeom prst="rect">
            <a:avLst/>
          </a:prstGeom>
          <a:noFill/>
        </p:spPr>
        <p:txBody>
          <a:bodyPr wrap="square">
            <a:spAutoFit/>
          </a:bodyPr>
          <a:lstStyle/>
          <a:p>
            <a:pPr algn="ctr"/>
            <a:r>
              <a:rPr lang="en-US" altLang="ja-JP" b="0" dirty="0">
                <a:solidFill>
                  <a:srgbClr val="FF0000"/>
                </a:solidFill>
              </a:rPr>
              <a:t>Implant to External for BCI</a:t>
            </a:r>
            <a:endParaRPr lang="ja-JP" altLang="en-US" b="0" dirty="0">
              <a:solidFill>
                <a:srgbClr val="FF0000"/>
              </a:solidFill>
            </a:endParaRPr>
          </a:p>
        </p:txBody>
      </p:sp>
      <p:grpSp>
        <p:nvGrpSpPr>
          <p:cNvPr id="78" name="グループ化 77">
            <a:extLst>
              <a:ext uri="{FF2B5EF4-FFF2-40B4-BE49-F238E27FC236}">
                <a16:creationId xmlns:a16="http://schemas.microsoft.com/office/drawing/2014/main" id="{2C68C638-9971-48EF-947A-6DB19AB9AAF6}"/>
              </a:ext>
            </a:extLst>
          </p:cNvPr>
          <p:cNvGrpSpPr/>
          <p:nvPr/>
        </p:nvGrpSpPr>
        <p:grpSpPr>
          <a:xfrm>
            <a:off x="8314087" y="3238236"/>
            <a:ext cx="326572" cy="716486"/>
            <a:chOff x="5487281" y="3238246"/>
            <a:chExt cx="326572" cy="716486"/>
          </a:xfrm>
        </p:grpSpPr>
        <p:sp>
          <p:nvSpPr>
            <p:cNvPr id="79" name="正方形/長方形 78">
              <a:extLst>
                <a:ext uri="{FF2B5EF4-FFF2-40B4-BE49-F238E27FC236}">
                  <a16:creationId xmlns:a16="http://schemas.microsoft.com/office/drawing/2014/main" id="{0EEEB252-85F1-4FD4-923D-E31E0751419E}"/>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0" name="直線コネクタ 79">
              <a:extLst>
                <a:ext uri="{FF2B5EF4-FFF2-40B4-BE49-F238E27FC236}">
                  <a16:creationId xmlns:a16="http://schemas.microsoft.com/office/drawing/2014/main" id="{9DC100EE-FA5C-49A7-9497-D99E1D69AED5}"/>
                </a:ext>
              </a:extLst>
            </p:cNvPr>
            <p:cNvCxnSpPr>
              <a:cxnSpLocks/>
              <a:stCxn id="79"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81" name="グループ化 80">
              <a:extLst>
                <a:ext uri="{FF2B5EF4-FFF2-40B4-BE49-F238E27FC236}">
                  <a16:creationId xmlns:a16="http://schemas.microsoft.com/office/drawing/2014/main" id="{B63B3949-B263-493F-AB30-F10807AEA2ED}"/>
                </a:ext>
              </a:extLst>
            </p:cNvPr>
            <p:cNvGrpSpPr/>
            <p:nvPr/>
          </p:nvGrpSpPr>
          <p:grpSpPr>
            <a:xfrm>
              <a:off x="5509723" y="3238246"/>
              <a:ext cx="293336" cy="148774"/>
              <a:chOff x="6288881" y="3083718"/>
              <a:chExt cx="191246" cy="96996"/>
            </a:xfrm>
          </p:grpSpPr>
          <p:cxnSp>
            <p:nvCxnSpPr>
              <p:cNvPr id="82" name="直線コネクタ 81">
                <a:extLst>
                  <a:ext uri="{FF2B5EF4-FFF2-40B4-BE49-F238E27FC236}">
                    <a16:creationId xmlns:a16="http://schemas.microsoft.com/office/drawing/2014/main" id="{1B8D29DA-DD6C-497B-9614-E1143B06B5A6}"/>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3" name="直線コネクタ 82">
                <a:extLst>
                  <a:ext uri="{FF2B5EF4-FFF2-40B4-BE49-F238E27FC236}">
                    <a16:creationId xmlns:a16="http://schemas.microsoft.com/office/drawing/2014/main" id="{23C84AED-36E5-48C7-8574-80093602AFB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直線コネクタ 83">
                <a:extLst>
                  <a:ext uri="{FF2B5EF4-FFF2-40B4-BE49-F238E27FC236}">
                    <a16:creationId xmlns:a16="http://schemas.microsoft.com/office/drawing/2014/main" id="{1D402417-5D35-482F-9826-2CAEF55A2FEA}"/>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49" name="テキスト ボックス 48">
            <a:extLst>
              <a:ext uri="{FF2B5EF4-FFF2-40B4-BE49-F238E27FC236}">
                <a16:creationId xmlns:a16="http://schemas.microsoft.com/office/drawing/2014/main" id="{B970CD73-B736-4925-A3A0-BE42752DE7F0}"/>
              </a:ext>
            </a:extLst>
          </p:cNvPr>
          <p:cNvSpPr txBox="1"/>
          <p:nvPr/>
        </p:nvSpPr>
        <p:spPr>
          <a:xfrm>
            <a:off x="4256206" y="2604895"/>
            <a:ext cx="4572000" cy="307777"/>
          </a:xfrm>
          <a:prstGeom prst="rect">
            <a:avLst/>
          </a:prstGeom>
          <a:noFill/>
        </p:spPr>
        <p:txBody>
          <a:bodyPr wrap="square">
            <a:spAutoFit/>
          </a:bodyPr>
          <a:lstStyle/>
          <a:p>
            <a:pPr algn="ctr">
              <a:spcBef>
                <a:spcPts val="0"/>
              </a:spcBef>
              <a:spcAft>
                <a:spcPts val="0"/>
              </a:spcAft>
              <a:buClr>
                <a:srgbClr val="000000"/>
              </a:buClr>
              <a:buFont typeface="Arial"/>
            </a:pPr>
            <a:r>
              <a:rPr lang="en-US" altLang="ja-JP" sz="1400" b="0" dirty="0">
                <a:solidFill>
                  <a:srgbClr val="FF0000"/>
                </a:solidFill>
                <a:latin typeface="+mn-lt"/>
                <a:ea typeface="+mn-ea"/>
                <a:sym typeface="Arial"/>
              </a:rPr>
              <a:t>Body Surface to Body Surface for BCI</a:t>
            </a:r>
            <a:endParaRPr lang="ja-JP" altLang="en-US" sz="1400" b="0" dirty="0">
              <a:solidFill>
                <a:srgbClr val="FF0000"/>
              </a:solidFill>
              <a:latin typeface="+mn-lt"/>
              <a:ea typeface="+mn-ea"/>
              <a:sym typeface="Arial"/>
            </a:endParaRPr>
          </a:p>
        </p:txBody>
      </p:sp>
      <p:sp>
        <p:nvSpPr>
          <p:cNvPr id="52" name="テキスト ボックス 51">
            <a:extLst>
              <a:ext uri="{FF2B5EF4-FFF2-40B4-BE49-F238E27FC236}">
                <a16:creationId xmlns:a16="http://schemas.microsoft.com/office/drawing/2014/main" id="{FB5A429B-133F-4F8F-8DA0-4440AD9DF851}"/>
              </a:ext>
            </a:extLst>
          </p:cNvPr>
          <p:cNvSpPr txBox="1"/>
          <p:nvPr/>
        </p:nvSpPr>
        <p:spPr>
          <a:xfrm>
            <a:off x="282058" y="1763980"/>
            <a:ext cx="2620664" cy="646331"/>
          </a:xfrm>
          <a:prstGeom prst="rect">
            <a:avLst/>
          </a:prstGeom>
          <a:noFill/>
        </p:spPr>
        <p:txBody>
          <a:bodyPr wrap="square">
            <a:spAutoFit/>
          </a:bodyPr>
          <a:lstStyle/>
          <a:p>
            <a:r>
              <a:rPr kumimoji="1" lang="en-US" altLang="ja-JP" b="0" strike="noStrike" dirty="0">
                <a:solidFill>
                  <a:schemeClr val="tx1"/>
                </a:solidFill>
              </a:rPr>
              <a:t>We will define what is BCI and BMI.</a:t>
            </a:r>
            <a:endParaRPr lang="ja-JP" altLang="en-US" dirty="0"/>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extLst>
              <p:ext uri="{D42A27DB-BD31-4B8C-83A1-F6EECF244321}">
                <p14:modId xmlns:p14="http://schemas.microsoft.com/office/powerpoint/2010/main" val="1266052165"/>
              </p:ext>
            </p:extLst>
          </p:nvPr>
        </p:nvGraphicFramePr>
        <p:xfrm>
          <a:off x="3664804" y="1097992"/>
          <a:ext cx="4844905" cy="1554480"/>
        </p:xfrm>
        <a:graphic>
          <a:graphicData uri="http://schemas.openxmlformats.org/drawingml/2006/table">
            <a:tbl>
              <a:tblPr/>
              <a:tblGrid>
                <a:gridCol w="4844905">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chemeClr val="tx1"/>
                          </a:solidFill>
                        </a:rPr>
                        <a:t>Implant to Body Surface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tx1"/>
                          </a:solidFill>
                        </a:rPr>
                        <a:t>Body surface to body surface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tx1"/>
                          </a:solidFill>
                        </a:rPr>
                        <a:t>Body Surface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sp>
        <p:nvSpPr>
          <p:cNvPr id="15" name="テキスト ボックス 14">
            <a:extLst>
              <a:ext uri="{FF2B5EF4-FFF2-40B4-BE49-F238E27FC236}">
                <a16:creationId xmlns:a16="http://schemas.microsoft.com/office/drawing/2014/main" id="{7F2D46AF-B7C0-FC22-0AED-58784EE031EA}"/>
              </a:ext>
            </a:extLst>
          </p:cNvPr>
          <p:cNvSpPr txBox="1"/>
          <p:nvPr/>
        </p:nvSpPr>
        <p:spPr>
          <a:xfrm rot="19721063">
            <a:off x="5983017" y="3885965"/>
            <a:ext cx="2551060" cy="646331"/>
          </a:xfrm>
          <a:prstGeom prst="rect">
            <a:avLst/>
          </a:prstGeom>
          <a:solidFill>
            <a:srgbClr val="DDDDDD">
              <a:alpha val="56863"/>
            </a:srgbClr>
          </a:solidFill>
        </p:spPr>
        <p:txBody>
          <a:bodyPr wrap="square">
            <a:spAutoFit/>
          </a:bodyPr>
          <a:lstStyle/>
          <a:p>
            <a:pPr algn="ctr"/>
            <a:r>
              <a:rPr kumimoji="1" lang="en-US" altLang="ja-JP" sz="3600" dirty="0">
                <a:solidFill>
                  <a:srgbClr val="FF0000"/>
                </a:solidFill>
              </a:rPr>
              <a:t>Future</a:t>
            </a:r>
            <a:endParaRPr kumimoji="1" lang="ja-JP" altLang="en-US" sz="3600" dirty="0">
              <a:solidFill>
                <a:srgbClr val="FF0000"/>
              </a:solidFill>
            </a:endParaRPr>
          </a:p>
        </p:txBody>
      </p:sp>
    </p:spTree>
    <p:extLst>
      <p:ext uri="{BB962C8B-B14F-4D97-AF65-F5344CB8AC3E}">
        <p14:creationId xmlns:p14="http://schemas.microsoft.com/office/powerpoint/2010/main" val="102868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楕円 23">
            <a:extLst>
              <a:ext uri="{FF2B5EF4-FFF2-40B4-BE49-F238E27FC236}">
                <a16:creationId xmlns:a16="http://schemas.microsoft.com/office/drawing/2014/main" id="{78BDFE90-640F-6026-7D88-4FB6B86DF7C7}"/>
              </a:ext>
            </a:extLst>
          </p:cNvPr>
          <p:cNvSpPr/>
          <p:nvPr/>
        </p:nvSpPr>
        <p:spPr>
          <a:xfrm rot="20230931">
            <a:off x="6488671" y="5016617"/>
            <a:ext cx="2202323" cy="679508"/>
          </a:xfrm>
          <a:prstGeom prst="ellipse">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Arm</a:t>
            </a:r>
            <a:endParaRPr kumimoji="1" lang="ja-JP" altLang="en-US" dirty="0"/>
          </a:p>
        </p:txBody>
      </p:sp>
      <p:sp>
        <p:nvSpPr>
          <p:cNvPr id="2" name="日付プレースホルダー 1">
            <a:extLst>
              <a:ext uri="{FF2B5EF4-FFF2-40B4-BE49-F238E27FC236}">
                <a16:creationId xmlns:a16="http://schemas.microsoft.com/office/drawing/2014/main" id="{767470CE-6E91-4656-8965-7CA304B620DA}"/>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057E93C5-1748-8E7A-6519-DE98CCF1C92C}"/>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1CF5C857-5084-0327-C1C9-3C444B327CB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5" name="タイトル 4">
            <a:extLst>
              <a:ext uri="{FF2B5EF4-FFF2-40B4-BE49-F238E27FC236}">
                <a16:creationId xmlns:a16="http://schemas.microsoft.com/office/drawing/2014/main" id="{585B940F-6923-EAAB-CBFD-84C44C56B55F}"/>
              </a:ext>
            </a:extLst>
          </p:cNvPr>
          <p:cNvSpPr>
            <a:spLocks noGrp="1"/>
          </p:cNvSpPr>
          <p:nvPr>
            <p:ph type="title"/>
          </p:nvPr>
        </p:nvSpPr>
        <p:spPr>
          <a:xfrm>
            <a:off x="351263" y="612261"/>
            <a:ext cx="7772400" cy="511233"/>
          </a:xfrm>
        </p:spPr>
        <p:txBody>
          <a:bodyPr/>
          <a:lstStyle/>
          <a:p>
            <a:r>
              <a:rPr kumimoji="1" lang="en-US" altLang="ja-JP" dirty="0"/>
              <a:t>Suggestion from Prof. Hirata</a:t>
            </a:r>
            <a:endParaRPr kumimoji="1" lang="ja-JP" altLang="en-US" dirty="0"/>
          </a:p>
        </p:txBody>
      </p:sp>
      <p:sp>
        <p:nvSpPr>
          <p:cNvPr id="6" name="テキスト ボックス 5">
            <a:extLst>
              <a:ext uri="{FF2B5EF4-FFF2-40B4-BE49-F238E27FC236}">
                <a16:creationId xmlns:a16="http://schemas.microsoft.com/office/drawing/2014/main" id="{37B513F2-E447-5356-6158-87F7572CA1B0}"/>
              </a:ext>
            </a:extLst>
          </p:cNvPr>
          <p:cNvSpPr txBox="1"/>
          <p:nvPr/>
        </p:nvSpPr>
        <p:spPr>
          <a:xfrm>
            <a:off x="885226" y="1105419"/>
            <a:ext cx="6555807" cy="523220"/>
          </a:xfrm>
          <a:prstGeom prst="rect">
            <a:avLst/>
          </a:prstGeom>
          <a:noFill/>
        </p:spPr>
        <p:txBody>
          <a:bodyPr wrap="square">
            <a:spAutoFit/>
          </a:bodyPr>
          <a:lstStyle/>
          <a:p>
            <a:r>
              <a:rPr lang="en-US" altLang="ja-JP" sz="2800" b="0" dirty="0">
                <a:solidFill>
                  <a:srgbClr val="FF0000"/>
                </a:solidFill>
              </a:rPr>
              <a:t>Implant to implant model f</a:t>
            </a:r>
            <a:r>
              <a:rPr kumimoji="1" lang="en-US" altLang="ja-JP" sz="2800" b="0" strike="noStrike" dirty="0">
                <a:solidFill>
                  <a:srgbClr val="FF0000"/>
                </a:solidFill>
              </a:rPr>
              <a:t>or next Gen.</a:t>
            </a:r>
            <a:endParaRPr lang="ja-JP" altLang="en-US" sz="2800" dirty="0"/>
          </a:p>
        </p:txBody>
      </p:sp>
      <p:grpSp>
        <p:nvGrpSpPr>
          <p:cNvPr id="15" name="グループ化 14">
            <a:extLst>
              <a:ext uri="{FF2B5EF4-FFF2-40B4-BE49-F238E27FC236}">
                <a16:creationId xmlns:a16="http://schemas.microsoft.com/office/drawing/2014/main" id="{0BB4DD8D-8559-64A8-98B0-B2CADDA8904E}"/>
              </a:ext>
            </a:extLst>
          </p:cNvPr>
          <p:cNvGrpSpPr/>
          <p:nvPr/>
        </p:nvGrpSpPr>
        <p:grpSpPr>
          <a:xfrm>
            <a:off x="1240407" y="1859286"/>
            <a:ext cx="2306732" cy="3960604"/>
            <a:chOff x="2936387" y="1499997"/>
            <a:chExt cx="2810851" cy="4469419"/>
          </a:xfrm>
        </p:grpSpPr>
        <p:grpSp>
          <p:nvGrpSpPr>
            <p:cNvPr id="7" name="グループ化 6">
              <a:extLst>
                <a:ext uri="{FF2B5EF4-FFF2-40B4-BE49-F238E27FC236}">
                  <a16:creationId xmlns:a16="http://schemas.microsoft.com/office/drawing/2014/main" id="{18922FB4-412C-B551-29D5-0E497A374100}"/>
                </a:ext>
              </a:extLst>
            </p:cNvPr>
            <p:cNvGrpSpPr/>
            <p:nvPr/>
          </p:nvGrpSpPr>
          <p:grpSpPr>
            <a:xfrm>
              <a:off x="2936387" y="1499997"/>
              <a:ext cx="2810851" cy="4469419"/>
              <a:chOff x="762000" y="3733689"/>
              <a:chExt cx="1006668" cy="1656142"/>
            </a:xfrm>
          </p:grpSpPr>
          <p:sp>
            <p:nvSpPr>
              <p:cNvPr id="8" name="フリーフォーム: 図形 7">
                <a:extLst>
                  <a:ext uri="{FF2B5EF4-FFF2-40B4-BE49-F238E27FC236}">
                    <a16:creationId xmlns:a16="http://schemas.microsoft.com/office/drawing/2014/main" id="{F545066D-85FD-4A57-D059-70A54208849C}"/>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フリーフォーム: 図形 8">
                <a:extLst>
                  <a:ext uri="{FF2B5EF4-FFF2-40B4-BE49-F238E27FC236}">
                    <a16:creationId xmlns:a16="http://schemas.microsoft.com/office/drawing/2014/main" id="{6FA4CD91-4508-3893-EE4B-156FFC9653B3}"/>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0" name="楕円 9">
              <a:extLst>
                <a:ext uri="{FF2B5EF4-FFF2-40B4-BE49-F238E27FC236}">
                  <a16:creationId xmlns:a16="http://schemas.microsoft.com/office/drawing/2014/main" id="{7BDF692D-9F92-DC4E-2D05-39DB8E78B628}"/>
                </a:ext>
              </a:extLst>
            </p:cNvPr>
            <p:cNvSpPr/>
            <p:nvPr/>
          </p:nvSpPr>
          <p:spPr>
            <a:xfrm>
              <a:off x="3546857" y="2299838"/>
              <a:ext cx="367871" cy="31228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 name="楕円 10">
              <a:extLst>
                <a:ext uri="{FF2B5EF4-FFF2-40B4-BE49-F238E27FC236}">
                  <a16:creationId xmlns:a16="http://schemas.microsoft.com/office/drawing/2014/main" id="{C493F2C8-27F1-7CF3-838A-D32DFFB4E1FF}"/>
                </a:ext>
              </a:extLst>
            </p:cNvPr>
            <p:cNvSpPr/>
            <p:nvPr/>
          </p:nvSpPr>
          <p:spPr>
            <a:xfrm>
              <a:off x="4898587" y="2299838"/>
              <a:ext cx="367871" cy="31228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2" name="直線矢印コネクタ 11">
              <a:extLst>
                <a:ext uri="{FF2B5EF4-FFF2-40B4-BE49-F238E27FC236}">
                  <a16:creationId xmlns:a16="http://schemas.microsoft.com/office/drawing/2014/main" id="{23C76C6E-C962-E63A-6727-C4FEF737E3A4}"/>
                </a:ext>
              </a:extLst>
            </p:cNvPr>
            <p:cNvCxnSpPr>
              <a:cxnSpLocks/>
              <a:stCxn id="10" idx="6"/>
              <a:endCxn id="11" idx="2"/>
            </p:cNvCxnSpPr>
            <p:nvPr/>
          </p:nvCxnSpPr>
          <p:spPr>
            <a:xfrm>
              <a:off x="3914728" y="2455978"/>
              <a:ext cx="983859"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grpSp>
        <p:nvGrpSpPr>
          <p:cNvPr id="18" name="グループ化 17">
            <a:extLst>
              <a:ext uri="{FF2B5EF4-FFF2-40B4-BE49-F238E27FC236}">
                <a16:creationId xmlns:a16="http://schemas.microsoft.com/office/drawing/2014/main" id="{8A1B769C-0D0E-3D62-A4AE-0F70B29DEF0C}"/>
              </a:ext>
            </a:extLst>
          </p:cNvPr>
          <p:cNvGrpSpPr/>
          <p:nvPr/>
        </p:nvGrpSpPr>
        <p:grpSpPr>
          <a:xfrm>
            <a:off x="4878387" y="1893365"/>
            <a:ext cx="2306732" cy="3960604"/>
            <a:chOff x="762000" y="3733689"/>
            <a:chExt cx="1006668" cy="1656142"/>
          </a:xfrm>
        </p:grpSpPr>
        <p:sp>
          <p:nvSpPr>
            <p:cNvPr id="22" name="フリーフォーム: 図形 21">
              <a:extLst>
                <a:ext uri="{FF2B5EF4-FFF2-40B4-BE49-F238E27FC236}">
                  <a16:creationId xmlns:a16="http://schemas.microsoft.com/office/drawing/2014/main" id="{3CD2C132-E0E5-5D7B-26DD-5B99950FFE37}"/>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3" name="フリーフォーム: 図形 22">
              <a:extLst>
                <a:ext uri="{FF2B5EF4-FFF2-40B4-BE49-F238E27FC236}">
                  <a16:creationId xmlns:a16="http://schemas.microsoft.com/office/drawing/2014/main" id="{17F18475-1574-CB4E-B74E-6F5296B4127D}"/>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9" name="楕円 18">
            <a:extLst>
              <a:ext uri="{FF2B5EF4-FFF2-40B4-BE49-F238E27FC236}">
                <a16:creationId xmlns:a16="http://schemas.microsoft.com/office/drawing/2014/main" id="{A4A92DDA-9201-AB6E-FB99-A8757AC1C084}"/>
              </a:ext>
            </a:extLst>
          </p:cNvPr>
          <p:cNvSpPr/>
          <p:nvPr/>
        </p:nvSpPr>
        <p:spPr>
          <a:xfrm>
            <a:off x="5770531" y="1829344"/>
            <a:ext cx="301894" cy="27673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0" name="楕円 19">
            <a:extLst>
              <a:ext uri="{FF2B5EF4-FFF2-40B4-BE49-F238E27FC236}">
                <a16:creationId xmlns:a16="http://schemas.microsoft.com/office/drawing/2014/main" id="{3CD685A7-76C0-3208-0ADC-8ED0A2926D46}"/>
              </a:ext>
            </a:extLst>
          </p:cNvPr>
          <p:cNvSpPr/>
          <p:nvPr/>
        </p:nvSpPr>
        <p:spPr>
          <a:xfrm>
            <a:off x="6883225" y="5007745"/>
            <a:ext cx="301894" cy="27673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21" name="直線矢印コネクタ 20">
            <a:extLst>
              <a:ext uri="{FF2B5EF4-FFF2-40B4-BE49-F238E27FC236}">
                <a16:creationId xmlns:a16="http://schemas.microsoft.com/office/drawing/2014/main" id="{4FEC196B-03A6-A4DC-A375-A67F1A616F77}"/>
              </a:ext>
            </a:extLst>
          </p:cNvPr>
          <p:cNvCxnSpPr>
            <a:cxnSpLocks/>
            <a:stCxn id="19" idx="6"/>
            <a:endCxn id="20" idx="2"/>
          </p:cNvCxnSpPr>
          <p:nvPr/>
        </p:nvCxnSpPr>
        <p:spPr>
          <a:xfrm>
            <a:off x="6072425" y="1967709"/>
            <a:ext cx="810800" cy="3178401"/>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13" name="楕円 12">
            <a:extLst>
              <a:ext uri="{FF2B5EF4-FFF2-40B4-BE49-F238E27FC236}">
                <a16:creationId xmlns:a16="http://schemas.microsoft.com/office/drawing/2014/main" id="{0FC08230-61A0-3408-1BD3-F066CFC68297}"/>
              </a:ext>
            </a:extLst>
          </p:cNvPr>
          <p:cNvSpPr/>
          <p:nvPr/>
        </p:nvSpPr>
        <p:spPr>
          <a:xfrm>
            <a:off x="4163130" y="1711890"/>
            <a:ext cx="4800600" cy="4763523"/>
          </a:xfrm>
          <a:prstGeom prst="ellips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3E667E34-E413-A20B-CF1F-D5BC2F327978}"/>
              </a:ext>
            </a:extLst>
          </p:cNvPr>
          <p:cNvSpPr txBox="1"/>
          <p:nvPr/>
        </p:nvSpPr>
        <p:spPr>
          <a:xfrm rot="19721063">
            <a:off x="1118244" y="3205844"/>
            <a:ext cx="2551060" cy="646331"/>
          </a:xfrm>
          <a:prstGeom prst="rect">
            <a:avLst/>
          </a:prstGeom>
          <a:solidFill>
            <a:srgbClr val="DDDDDD">
              <a:alpha val="56863"/>
            </a:srgbClr>
          </a:solidFill>
        </p:spPr>
        <p:txBody>
          <a:bodyPr wrap="square">
            <a:spAutoFit/>
          </a:bodyPr>
          <a:lstStyle/>
          <a:p>
            <a:pPr algn="ctr"/>
            <a:r>
              <a:rPr kumimoji="1" lang="en-US" altLang="ja-JP" sz="3600" dirty="0">
                <a:solidFill>
                  <a:srgbClr val="FF0000"/>
                </a:solidFill>
              </a:rPr>
              <a:t>Future</a:t>
            </a:r>
            <a:endParaRPr kumimoji="1" lang="ja-JP" altLang="en-US" sz="3600" dirty="0">
              <a:solidFill>
                <a:srgbClr val="FF0000"/>
              </a:solidFill>
            </a:endParaRPr>
          </a:p>
        </p:txBody>
      </p:sp>
    </p:spTree>
    <p:extLst>
      <p:ext uri="{BB962C8B-B14F-4D97-AF65-F5344CB8AC3E}">
        <p14:creationId xmlns:p14="http://schemas.microsoft.com/office/powerpoint/2010/main" val="379603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60E04F33-EDF3-96E9-AD87-3A2828DE0E60}"/>
              </a:ext>
            </a:extLst>
          </p:cNvPr>
          <p:cNvSpPr/>
          <p:nvPr/>
        </p:nvSpPr>
        <p:spPr>
          <a:xfrm>
            <a:off x="4714613" y="1469331"/>
            <a:ext cx="4321321" cy="2238603"/>
          </a:xfrm>
          <a:prstGeom prst="roundRect">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6455C9DA-416E-D539-E4E6-74063D49CF80}"/>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E4093197-8172-C0AA-53F6-CA7102B5D68A}"/>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89FBCE7-555E-DE8C-7C11-CA4D18771BC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5" name="タイトル 4">
            <a:extLst>
              <a:ext uri="{FF2B5EF4-FFF2-40B4-BE49-F238E27FC236}">
                <a16:creationId xmlns:a16="http://schemas.microsoft.com/office/drawing/2014/main" id="{89371443-A2BA-53CC-71BB-85DB3C8E6D5C}"/>
              </a:ext>
            </a:extLst>
          </p:cNvPr>
          <p:cNvSpPr>
            <a:spLocks noGrp="1"/>
          </p:cNvSpPr>
          <p:nvPr>
            <p:ph type="title"/>
          </p:nvPr>
        </p:nvSpPr>
        <p:spPr/>
        <p:txBody>
          <a:bodyPr/>
          <a:lstStyle/>
          <a:p>
            <a:r>
              <a:rPr kumimoji="1" lang="en-US" altLang="ja-JP" dirty="0"/>
              <a:t>BCI implanted device configuration</a:t>
            </a:r>
            <a:endParaRPr kumimoji="1" lang="ja-JP" altLang="en-US" dirty="0"/>
          </a:p>
        </p:txBody>
      </p:sp>
      <p:grpSp>
        <p:nvGrpSpPr>
          <p:cNvPr id="28" name="グループ化 27">
            <a:extLst>
              <a:ext uri="{FF2B5EF4-FFF2-40B4-BE49-F238E27FC236}">
                <a16:creationId xmlns:a16="http://schemas.microsoft.com/office/drawing/2014/main" id="{ABFE47DE-1902-47AA-36FC-6195C7D0E43B}"/>
              </a:ext>
            </a:extLst>
          </p:cNvPr>
          <p:cNvGrpSpPr/>
          <p:nvPr/>
        </p:nvGrpSpPr>
        <p:grpSpPr>
          <a:xfrm>
            <a:off x="5128199" y="1749742"/>
            <a:ext cx="3568198" cy="1684252"/>
            <a:chOff x="342899" y="1890627"/>
            <a:chExt cx="3562350" cy="1684252"/>
          </a:xfrm>
        </p:grpSpPr>
        <p:sp>
          <p:nvSpPr>
            <p:cNvPr id="8" name="正方形/長方形 7">
              <a:extLst>
                <a:ext uri="{FF2B5EF4-FFF2-40B4-BE49-F238E27FC236}">
                  <a16:creationId xmlns:a16="http://schemas.microsoft.com/office/drawing/2014/main" id="{81C89CD1-4BAE-C137-2906-C95AC8650A63}"/>
                </a:ext>
              </a:extLst>
            </p:cNvPr>
            <p:cNvSpPr/>
            <p:nvPr/>
          </p:nvSpPr>
          <p:spPr>
            <a:xfrm>
              <a:off x="342899" y="2831929"/>
              <a:ext cx="3562350" cy="742950"/>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9" name="正方形/長方形 8">
              <a:extLst>
                <a:ext uri="{FF2B5EF4-FFF2-40B4-BE49-F238E27FC236}">
                  <a16:creationId xmlns:a16="http://schemas.microsoft.com/office/drawing/2014/main" id="{6B559A72-2CBA-1EFD-1050-AA7D5D5D8BBD}"/>
                </a:ext>
              </a:extLst>
            </p:cNvPr>
            <p:cNvSpPr/>
            <p:nvPr/>
          </p:nvSpPr>
          <p:spPr>
            <a:xfrm>
              <a:off x="342899" y="1890627"/>
              <a:ext cx="3562349"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10" name="正方形/長方形 9">
              <a:extLst>
                <a:ext uri="{FF2B5EF4-FFF2-40B4-BE49-F238E27FC236}">
                  <a16:creationId xmlns:a16="http://schemas.microsoft.com/office/drawing/2014/main" id="{D44BF63D-B180-2266-1A50-6D641B99B7D0}"/>
                </a:ext>
              </a:extLst>
            </p:cNvPr>
            <p:cNvSpPr/>
            <p:nvPr/>
          </p:nvSpPr>
          <p:spPr>
            <a:xfrm>
              <a:off x="342900" y="2238261"/>
              <a:ext cx="1266824"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1" name="正方形/長方形 10">
              <a:extLst>
                <a:ext uri="{FF2B5EF4-FFF2-40B4-BE49-F238E27FC236}">
                  <a16:creationId xmlns:a16="http://schemas.microsoft.com/office/drawing/2014/main" id="{0CCE06D0-7AB3-2C27-B5E0-3E5C4DCF1984}"/>
                </a:ext>
              </a:extLst>
            </p:cNvPr>
            <p:cNvSpPr/>
            <p:nvPr/>
          </p:nvSpPr>
          <p:spPr>
            <a:xfrm>
              <a:off x="2638425" y="2238261"/>
              <a:ext cx="1266824"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grpSp>
      <p:grpSp>
        <p:nvGrpSpPr>
          <p:cNvPr id="12" name="グループ化 11">
            <a:extLst>
              <a:ext uri="{FF2B5EF4-FFF2-40B4-BE49-F238E27FC236}">
                <a16:creationId xmlns:a16="http://schemas.microsoft.com/office/drawing/2014/main" id="{46A18735-E379-DCC5-4E26-F2CBAC2CFA3C}"/>
              </a:ext>
            </a:extLst>
          </p:cNvPr>
          <p:cNvGrpSpPr/>
          <p:nvPr/>
        </p:nvGrpSpPr>
        <p:grpSpPr>
          <a:xfrm>
            <a:off x="1634156" y="1485434"/>
            <a:ext cx="1497175" cy="2463110"/>
            <a:chOff x="762000" y="3733689"/>
            <a:chExt cx="1006668" cy="1656142"/>
          </a:xfrm>
        </p:grpSpPr>
        <p:sp>
          <p:nvSpPr>
            <p:cNvPr id="13" name="フリーフォーム: 図形 12">
              <a:extLst>
                <a:ext uri="{FF2B5EF4-FFF2-40B4-BE49-F238E27FC236}">
                  <a16:creationId xmlns:a16="http://schemas.microsoft.com/office/drawing/2014/main" id="{251EBDA2-5708-94D8-D521-2A1E96B23E8A}"/>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フリーフォーム: 図形 13">
              <a:extLst>
                <a:ext uri="{FF2B5EF4-FFF2-40B4-BE49-F238E27FC236}">
                  <a16:creationId xmlns:a16="http://schemas.microsoft.com/office/drawing/2014/main" id="{F3992B74-AE85-EE61-A216-C63C6E9D4E2E}"/>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8" name="フリーフォーム: 図形 17">
            <a:extLst>
              <a:ext uri="{FF2B5EF4-FFF2-40B4-BE49-F238E27FC236}">
                <a16:creationId xmlns:a16="http://schemas.microsoft.com/office/drawing/2014/main" id="{1CECDA1F-67AD-3CA6-9351-D5AC274B08CA}"/>
              </a:ext>
            </a:extLst>
          </p:cNvPr>
          <p:cNvSpPr/>
          <p:nvPr/>
        </p:nvSpPr>
        <p:spPr>
          <a:xfrm>
            <a:off x="1658767" y="1539093"/>
            <a:ext cx="1396900" cy="638764"/>
          </a:xfrm>
          <a:custGeom>
            <a:avLst/>
            <a:gdLst>
              <a:gd name="connsiteX0" fmla="*/ 0 w 1496376"/>
              <a:gd name="connsiteY0" fmla="*/ 617534 h 617534"/>
              <a:gd name="connsiteX1" fmla="*/ 219075 w 1496376"/>
              <a:gd name="connsiteY1" fmla="*/ 160334 h 617534"/>
              <a:gd name="connsiteX2" fmla="*/ 942975 w 1496376"/>
              <a:gd name="connsiteY2" fmla="*/ 7934 h 617534"/>
              <a:gd name="connsiteX3" fmla="*/ 1447800 w 1496376"/>
              <a:gd name="connsiteY3" fmla="*/ 369884 h 617534"/>
              <a:gd name="connsiteX4" fmla="*/ 1447800 w 1496376"/>
              <a:gd name="connsiteY4" fmla="*/ 617534 h 617534"/>
              <a:gd name="connsiteX0" fmla="*/ 0 w 1471896"/>
              <a:gd name="connsiteY0" fmla="*/ 614761 h 614761"/>
              <a:gd name="connsiteX1" fmla="*/ 219075 w 1471896"/>
              <a:gd name="connsiteY1" fmla="*/ 157561 h 614761"/>
              <a:gd name="connsiteX2" fmla="*/ 942975 w 1471896"/>
              <a:gd name="connsiteY2" fmla="*/ 5161 h 614761"/>
              <a:gd name="connsiteX3" fmla="*/ 1395413 w 1471896"/>
              <a:gd name="connsiteY3" fmla="*/ 314724 h 614761"/>
              <a:gd name="connsiteX4" fmla="*/ 1447800 w 1471896"/>
              <a:gd name="connsiteY4" fmla="*/ 614761 h 614761"/>
              <a:gd name="connsiteX0" fmla="*/ 0 w 1464881"/>
              <a:gd name="connsiteY0" fmla="*/ 614761 h 614761"/>
              <a:gd name="connsiteX1" fmla="*/ 219075 w 1464881"/>
              <a:gd name="connsiteY1" fmla="*/ 157561 h 614761"/>
              <a:gd name="connsiteX2" fmla="*/ 942975 w 1464881"/>
              <a:gd name="connsiteY2" fmla="*/ 5161 h 614761"/>
              <a:gd name="connsiteX3" fmla="*/ 1366838 w 1464881"/>
              <a:gd name="connsiteY3" fmla="*/ 314724 h 614761"/>
              <a:gd name="connsiteX4" fmla="*/ 1447800 w 1464881"/>
              <a:gd name="connsiteY4" fmla="*/ 614761 h 614761"/>
              <a:gd name="connsiteX0" fmla="*/ 0 w 1410386"/>
              <a:gd name="connsiteY0" fmla="*/ 614761 h 614761"/>
              <a:gd name="connsiteX1" fmla="*/ 219075 w 1410386"/>
              <a:gd name="connsiteY1" fmla="*/ 157561 h 614761"/>
              <a:gd name="connsiteX2" fmla="*/ 942975 w 1410386"/>
              <a:gd name="connsiteY2" fmla="*/ 5161 h 614761"/>
              <a:gd name="connsiteX3" fmla="*/ 1366838 w 1410386"/>
              <a:gd name="connsiteY3" fmla="*/ 314724 h 614761"/>
              <a:gd name="connsiteX4" fmla="*/ 1352550 w 1410386"/>
              <a:gd name="connsiteY4" fmla="*/ 609998 h 614761"/>
              <a:gd name="connsiteX0" fmla="*/ 0 w 1408902"/>
              <a:gd name="connsiteY0" fmla="*/ 614761 h 614761"/>
              <a:gd name="connsiteX1" fmla="*/ 219075 w 1408902"/>
              <a:gd name="connsiteY1" fmla="*/ 157561 h 614761"/>
              <a:gd name="connsiteX2" fmla="*/ 942975 w 1408902"/>
              <a:gd name="connsiteY2" fmla="*/ 5161 h 614761"/>
              <a:gd name="connsiteX3" fmla="*/ 1366838 w 1408902"/>
              <a:gd name="connsiteY3" fmla="*/ 314724 h 614761"/>
              <a:gd name="connsiteX4" fmla="*/ 1347788 w 1408902"/>
              <a:gd name="connsiteY4" fmla="*/ 548085 h 614761"/>
              <a:gd name="connsiteX0" fmla="*/ 0 w 1434096"/>
              <a:gd name="connsiteY0" fmla="*/ 614761 h 614761"/>
              <a:gd name="connsiteX1" fmla="*/ 219075 w 1434096"/>
              <a:gd name="connsiteY1" fmla="*/ 157561 h 614761"/>
              <a:gd name="connsiteX2" fmla="*/ 942975 w 1434096"/>
              <a:gd name="connsiteY2" fmla="*/ 5161 h 614761"/>
              <a:gd name="connsiteX3" fmla="*/ 1366838 w 1434096"/>
              <a:gd name="connsiteY3" fmla="*/ 314724 h 614761"/>
              <a:gd name="connsiteX4" fmla="*/ 1404938 w 1434096"/>
              <a:gd name="connsiteY4" fmla="*/ 590947 h 614761"/>
              <a:gd name="connsiteX0" fmla="*/ 0 w 1420713"/>
              <a:gd name="connsiteY0" fmla="*/ 614761 h 614761"/>
              <a:gd name="connsiteX1" fmla="*/ 219075 w 1420713"/>
              <a:gd name="connsiteY1" fmla="*/ 157561 h 614761"/>
              <a:gd name="connsiteX2" fmla="*/ 942975 w 1420713"/>
              <a:gd name="connsiteY2" fmla="*/ 5161 h 614761"/>
              <a:gd name="connsiteX3" fmla="*/ 1366838 w 1420713"/>
              <a:gd name="connsiteY3" fmla="*/ 314724 h 614761"/>
              <a:gd name="connsiteX4" fmla="*/ 1404938 w 1420713"/>
              <a:gd name="connsiteY4" fmla="*/ 590947 h 614761"/>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6900" h="638764">
                <a:moveTo>
                  <a:pt x="0" y="638764"/>
                </a:moveTo>
                <a:cubicBezTo>
                  <a:pt x="21431" y="418101"/>
                  <a:pt x="42068" y="263320"/>
                  <a:pt x="195262" y="157751"/>
                </a:cubicBezTo>
                <a:cubicBezTo>
                  <a:pt x="348456" y="52182"/>
                  <a:pt x="727868" y="-20843"/>
                  <a:pt x="919162" y="5351"/>
                </a:cubicBezTo>
                <a:cubicBezTo>
                  <a:pt x="1110456" y="31545"/>
                  <a:pt x="1258888" y="213314"/>
                  <a:pt x="1343025" y="314914"/>
                </a:cubicBezTo>
                <a:cubicBezTo>
                  <a:pt x="1427162" y="416514"/>
                  <a:pt x="1389855" y="470487"/>
                  <a:pt x="1381125" y="591137"/>
                </a:cubicBezTo>
              </a:path>
            </a:pathLst>
          </a:custGeom>
          <a:noFill/>
          <a:ln w="76200">
            <a:solidFill>
              <a:schemeClr val="tx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9" name="フリーフォーム: 図形 18">
            <a:extLst>
              <a:ext uri="{FF2B5EF4-FFF2-40B4-BE49-F238E27FC236}">
                <a16:creationId xmlns:a16="http://schemas.microsoft.com/office/drawing/2014/main" id="{7F908FA4-5272-4694-8C2D-8944EBC0C4C2}"/>
              </a:ext>
            </a:extLst>
          </p:cNvPr>
          <p:cNvSpPr/>
          <p:nvPr/>
        </p:nvSpPr>
        <p:spPr>
          <a:xfrm>
            <a:off x="1594330" y="1469331"/>
            <a:ext cx="1525774" cy="683620"/>
          </a:xfrm>
          <a:custGeom>
            <a:avLst/>
            <a:gdLst>
              <a:gd name="connsiteX0" fmla="*/ 0 w 1496376"/>
              <a:gd name="connsiteY0" fmla="*/ 617534 h 617534"/>
              <a:gd name="connsiteX1" fmla="*/ 219075 w 1496376"/>
              <a:gd name="connsiteY1" fmla="*/ 160334 h 617534"/>
              <a:gd name="connsiteX2" fmla="*/ 942975 w 1496376"/>
              <a:gd name="connsiteY2" fmla="*/ 7934 h 617534"/>
              <a:gd name="connsiteX3" fmla="*/ 1447800 w 1496376"/>
              <a:gd name="connsiteY3" fmla="*/ 369884 h 617534"/>
              <a:gd name="connsiteX4" fmla="*/ 1447800 w 1496376"/>
              <a:gd name="connsiteY4" fmla="*/ 617534 h 617534"/>
              <a:gd name="connsiteX0" fmla="*/ 0 w 1471896"/>
              <a:gd name="connsiteY0" fmla="*/ 614761 h 614761"/>
              <a:gd name="connsiteX1" fmla="*/ 219075 w 1471896"/>
              <a:gd name="connsiteY1" fmla="*/ 157561 h 614761"/>
              <a:gd name="connsiteX2" fmla="*/ 942975 w 1471896"/>
              <a:gd name="connsiteY2" fmla="*/ 5161 h 614761"/>
              <a:gd name="connsiteX3" fmla="*/ 1395413 w 1471896"/>
              <a:gd name="connsiteY3" fmla="*/ 314724 h 614761"/>
              <a:gd name="connsiteX4" fmla="*/ 1447800 w 1471896"/>
              <a:gd name="connsiteY4" fmla="*/ 614761 h 614761"/>
              <a:gd name="connsiteX0" fmla="*/ 0 w 1464881"/>
              <a:gd name="connsiteY0" fmla="*/ 614761 h 614761"/>
              <a:gd name="connsiteX1" fmla="*/ 219075 w 1464881"/>
              <a:gd name="connsiteY1" fmla="*/ 157561 h 614761"/>
              <a:gd name="connsiteX2" fmla="*/ 942975 w 1464881"/>
              <a:gd name="connsiteY2" fmla="*/ 5161 h 614761"/>
              <a:gd name="connsiteX3" fmla="*/ 1366838 w 1464881"/>
              <a:gd name="connsiteY3" fmla="*/ 314724 h 614761"/>
              <a:gd name="connsiteX4" fmla="*/ 1447800 w 1464881"/>
              <a:gd name="connsiteY4" fmla="*/ 614761 h 614761"/>
              <a:gd name="connsiteX0" fmla="*/ 0 w 1410386"/>
              <a:gd name="connsiteY0" fmla="*/ 614761 h 614761"/>
              <a:gd name="connsiteX1" fmla="*/ 219075 w 1410386"/>
              <a:gd name="connsiteY1" fmla="*/ 157561 h 614761"/>
              <a:gd name="connsiteX2" fmla="*/ 942975 w 1410386"/>
              <a:gd name="connsiteY2" fmla="*/ 5161 h 614761"/>
              <a:gd name="connsiteX3" fmla="*/ 1366838 w 1410386"/>
              <a:gd name="connsiteY3" fmla="*/ 314724 h 614761"/>
              <a:gd name="connsiteX4" fmla="*/ 1352550 w 1410386"/>
              <a:gd name="connsiteY4" fmla="*/ 609998 h 614761"/>
              <a:gd name="connsiteX0" fmla="*/ 0 w 1408902"/>
              <a:gd name="connsiteY0" fmla="*/ 614761 h 614761"/>
              <a:gd name="connsiteX1" fmla="*/ 219075 w 1408902"/>
              <a:gd name="connsiteY1" fmla="*/ 157561 h 614761"/>
              <a:gd name="connsiteX2" fmla="*/ 942975 w 1408902"/>
              <a:gd name="connsiteY2" fmla="*/ 5161 h 614761"/>
              <a:gd name="connsiteX3" fmla="*/ 1366838 w 1408902"/>
              <a:gd name="connsiteY3" fmla="*/ 314724 h 614761"/>
              <a:gd name="connsiteX4" fmla="*/ 1347788 w 1408902"/>
              <a:gd name="connsiteY4" fmla="*/ 548085 h 614761"/>
              <a:gd name="connsiteX0" fmla="*/ 0 w 1434096"/>
              <a:gd name="connsiteY0" fmla="*/ 614761 h 614761"/>
              <a:gd name="connsiteX1" fmla="*/ 219075 w 1434096"/>
              <a:gd name="connsiteY1" fmla="*/ 157561 h 614761"/>
              <a:gd name="connsiteX2" fmla="*/ 942975 w 1434096"/>
              <a:gd name="connsiteY2" fmla="*/ 5161 h 614761"/>
              <a:gd name="connsiteX3" fmla="*/ 1366838 w 1434096"/>
              <a:gd name="connsiteY3" fmla="*/ 314724 h 614761"/>
              <a:gd name="connsiteX4" fmla="*/ 1404938 w 1434096"/>
              <a:gd name="connsiteY4" fmla="*/ 590947 h 614761"/>
              <a:gd name="connsiteX0" fmla="*/ 0 w 1420713"/>
              <a:gd name="connsiteY0" fmla="*/ 614761 h 614761"/>
              <a:gd name="connsiteX1" fmla="*/ 219075 w 1420713"/>
              <a:gd name="connsiteY1" fmla="*/ 157561 h 614761"/>
              <a:gd name="connsiteX2" fmla="*/ 942975 w 1420713"/>
              <a:gd name="connsiteY2" fmla="*/ 5161 h 614761"/>
              <a:gd name="connsiteX3" fmla="*/ 1366838 w 1420713"/>
              <a:gd name="connsiteY3" fmla="*/ 314724 h 614761"/>
              <a:gd name="connsiteX4" fmla="*/ 1404938 w 1420713"/>
              <a:gd name="connsiteY4" fmla="*/ 590947 h 614761"/>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6900" h="638764">
                <a:moveTo>
                  <a:pt x="0" y="638764"/>
                </a:moveTo>
                <a:cubicBezTo>
                  <a:pt x="21431" y="418101"/>
                  <a:pt x="42068" y="263320"/>
                  <a:pt x="195262" y="157751"/>
                </a:cubicBezTo>
                <a:cubicBezTo>
                  <a:pt x="348456" y="52182"/>
                  <a:pt x="727868" y="-20843"/>
                  <a:pt x="919162" y="5351"/>
                </a:cubicBezTo>
                <a:cubicBezTo>
                  <a:pt x="1110456" y="31545"/>
                  <a:pt x="1258888" y="213314"/>
                  <a:pt x="1343025" y="314914"/>
                </a:cubicBezTo>
                <a:cubicBezTo>
                  <a:pt x="1427162" y="416514"/>
                  <a:pt x="1389855" y="470487"/>
                  <a:pt x="1381125" y="591137"/>
                </a:cubicBezTo>
              </a:path>
            </a:pathLst>
          </a:custGeom>
          <a:noFill/>
          <a:ln w="762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A73A534D-F71B-6E13-A0DF-42E924E4B832}"/>
              </a:ext>
            </a:extLst>
          </p:cNvPr>
          <p:cNvSpPr txBox="1"/>
          <p:nvPr/>
        </p:nvSpPr>
        <p:spPr>
          <a:xfrm>
            <a:off x="2837273" y="1220743"/>
            <a:ext cx="991354" cy="369332"/>
          </a:xfrm>
          <a:prstGeom prst="rect">
            <a:avLst/>
          </a:prstGeom>
          <a:noFill/>
        </p:spPr>
        <p:txBody>
          <a:bodyPr wrap="square">
            <a:spAutoFit/>
          </a:bodyPr>
          <a:lstStyle/>
          <a:p>
            <a:pPr algn="ctr"/>
            <a:r>
              <a:rPr kumimoji="1" lang="en-US" altLang="ja-JP" dirty="0"/>
              <a:t>Skin</a:t>
            </a:r>
            <a:endParaRPr kumimoji="1" lang="ja-JP" altLang="en-US" dirty="0"/>
          </a:p>
        </p:txBody>
      </p:sp>
      <p:sp>
        <p:nvSpPr>
          <p:cNvPr id="22" name="テキスト ボックス 21">
            <a:extLst>
              <a:ext uri="{FF2B5EF4-FFF2-40B4-BE49-F238E27FC236}">
                <a16:creationId xmlns:a16="http://schemas.microsoft.com/office/drawing/2014/main" id="{5DE11F13-75E6-4E69-AF36-DB4FE0416F1C}"/>
              </a:ext>
            </a:extLst>
          </p:cNvPr>
          <p:cNvSpPr txBox="1"/>
          <p:nvPr/>
        </p:nvSpPr>
        <p:spPr>
          <a:xfrm>
            <a:off x="3101527" y="1668186"/>
            <a:ext cx="991354" cy="646331"/>
          </a:xfrm>
          <a:prstGeom prst="rect">
            <a:avLst/>
          </a:prstGeom>
          <a:noFill/>
        </p:spPr>
        <p:txBody>
          <a:bodyPr wrap="square">
            <a:spAutoFit/>
          </a:bodyPr>
          <a:lstStyle/>
          <a:p>
            <a:pPr algn="ctr"/>
            <a:r>
              <a:rPr kumimoji="1" lang="en-US" altLang="ja-JP" dirty="0"/>
              <a:t>Skull bone</a:t>
            </a:r>
            <a:endParaRPr kumimoji="1" lang="ja-JP" altLang="en-US" dirty="0"/>
          </a:p>
        </p:txBody>
      </p:sp>
      <p:sp>
        <p:nvSpPr>
          <p:cNvPr id="23" name="テキスト ボックス 22">
            <a:extLst>
              <a:ext uri="{FF2B5EF4-FFF2-40B4-BE49-F238E27FC236}">
                <a16:creationId xmlns:a16="http://schemas.microsoft.com/office/drawing/2014/main" id="{74A18744-AE76-DD40-8FE7-930F135B4CB8}"/>
              </a:ext>
            </a:extLst>
          </p:cNvPr>
          <p:cNvSpPr txBox="1"/>
          <p:nvPr/>
        </p:nvSpPr>
        <p:spPr>
          <a:xfrm>
            <a:off x="1827165" y="1876785"/>
            <a:ext cx="991354" cy="369332"/>
          </a:xfrm>
          <a:prstGeom prst="rect">
            <a:avLst/>
          </a:prstGeom>
          <a:noFill/>
        </p:spPr>
        <p:txBody>
          <a:bodyPr wrap="square">
            <a:spAutoFit/>
          </a:bodyPr>
          <a:lstStyle/>
          <a:p>
            <a:pPr algn="ctr"/>
            <a:r>
              <a:rPr kumimoji="1" lang="en-US" altLang="ja-JP" dirty="0"/>
              <a:t>Brain</a:t>
            </a:r>
            <a:endParaRPr kumimoji="1" lang="ja-JP" altLang="en-US" dirty="0"/>
          </a:p>
        </p:txBody>
      </p:sp>
      <p:cxnSp>
        <p:nvCxnSpPr>
          <p:cNvPr id="25" name="直線矢印コネクタ 24">
            <a:extLst>
              <a:ext uri="{FF2B5EF4-FFF2-40B4-BE49-F238E27FC236}">
                <a16:creationId xmlns:a16="http://schemas.microsoft.com/office/drawing/2014/main" id="{3EB79558-21F5-CC69-711E-5D5B9FC0622F}"/>
              </a:ext>
            </a:extLst>
          </p:cNvPr>
          <p:cNvCxnSpPr/>
          <p:nvPr/>
        </p:nvCxnSpPr>
        <p:spPr>
          <a:xfrm flipH="1">
            <a:off x="2923520" y="1469331"/>
            <a:ext cx="178007" cy="120744"/>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26" name="直線矢印コネクタ 25">
            <a:extLst>
              <a:ext uri="{FF2B5EF4-FFF2-40B4-BE49-F238E27FC236}">
                <a16:creationId xmlns:a16="http://schemas.microsoft.com/office/drawing/2014/main" id="{3A2A8BB9-FFBB-3DB5-13DD-0EA70398622C}"/>
              </a:ext>
            </a:extLst>
          </p:cNvPr>
          <p:cNvCxnSpPr>
            <a:cxnSpLocks/>
            <a:endCxn id="18" idx="3"/>
          </p:cNvCxnSpPr>
          <p:nvPr/>
        </p:nvCxnSpPr>
        <p:spPr>
          <a:xfrm flipH="1">
            <a:off x="3001792" y="1843926"/>
            <a:ext cx="335710" cy="10081"/>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29" name="楕円 28">
            <a:extLst>
              <a:ext uri="{FF2B5EF4-FFF2-40B4-BE49-F238E27FC236}">
                <a16:creationId xmlns:a16="http://schemas.microsoft.com/office/drawing/2014/main" id="{7445FE61-2FB5-675B-7061-3D791DE737D3}"/>
              </a:ext>
            </a:extLst>
          </p:cNvPr>
          <p:cNvSpPr/>
          <p:nvPr/>
        </p:nvSpPr>
        <p:spPr>
          <a:xfrm>
            <a:off x="6275701" y="2069580"/>
            <a:ext cx="1234143" cy="453077"/>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sp>
        <p:nvSpPr>
          <p:cNvPr id="36" name="正方形/長方形 35">
            <a:extLst>
              <a:ext uri="{FF2B5EF4-FFF2-40B4-BE49-F238E27FC236}">
                <a16:creationId xmlns:a16="http://schemas.microsoft.com/office/drawing/2014/main" id="{6EC573CD-93FA-DD69-1082-48D5C8E5D3A9}"/>
              </a:ext>
            </a:extLst>
          </p:cNvPr>
          <p:cNvSpPr/>
          <p:nvPr/>
        </p:nvSpPr>
        <p:spPr>
          <a:xfrm>
            <a:off x="524684" y="5629286"/>
            <a:ext cx="3568198" cy="742950"/>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37" name="正方形/長方形 36">
            <a:extLst>
              <a:ext uri="{FF2B5EF4-FFF2-40B4-BE49-F238E27FC236}">
                <a16:creationId xmlns:a16="http://schemas.microsoft.com/office/drawing/2014/main" id="{1DABF4C3-1E5D-F7B7-865C-75DCE33D91E6}"/>
              </a:ext>
            </a:extLst>
          </p:cNvPr>
          <p:cNvSpPr/>
          <p:nvPr/>
        </p:nvSpPr>
        <p:spPr>
          <a:xfrm>
            <a:off x="524684" y="4369507"/>
            <a:ext cx="3568197" cy="615636"/>
          </a:xfrm>
          <a:custGeom>
            <a:avLst/>
            <a:gdLst>
              <a:gd name="connsiteX0" fmla="*/ 0 w 3568197"/>
              <a:gd name="connsiteY0" fmla="*/ 0 h 292043"/>
              <a:gd name="connsiteX1" fmla="*/ 3568197 w 3568197"/>
              <a:gd name="connsiteY1" fmla="*/ 0 h 292043"/>
              <a:gd name="connsiteX2" fmla="*/ 3568197 w 3568197"/>
              <a:gd name="connsiteY2" fmla="*/ 292043 h 292043"/>
              <a:gd name="connsiteX3" fmla="*/ 0 w 3568197"/>
              <a:gd name="connsiteY3" fmla="*/ 292043 h 292043"/>
              <a:gd name="connsiteX4" fmla="*/ 0 w 3568197"/>
              <a:gd name="connsiteY4" fmla="*/ 0 h 292043"/>
              <a:gd name="connsiteX0" fmla="*/ 0 w 3568197"/>
              <a:gd name="connsiteY0" fmla="*/ 28767 h 320810"/>
              <a:gd name="connsiteX1" fmla="*/ 1539507 w 3568197"/>
              <a:gd name="connsiteY1" fmla="*/ 0 h 320810"/>
              <a:gd name="connsiteX2" fmla="*/ 3568197 w 3568197"/>
              <a:gd name="connsiteY2" fmla="*/ 28767 h 320810"/>
              <a:gd name="connsiteX3" fmla="*/ 3568197 w 3568197"/>
              <a:gd name="connsiteY3" fmla="*/ 320810 h 320810"/>
              <a:gd name="connsiteX4" fmla="*/ 0 w 3568197"/>
              <a:gd name="connsiteY4" fmla="*/ 320810 h 320810"/>
              <a:gd name="connsiteX5" fmla="*/ 0 w 3568197"/>
              <a:gd name="connsiteY5" fmla="*/ 28767 h 320810"/>
              <a:gd name="connsiteX0" fmla="*/ 0 w 3568197"/>
              <a:gd name="connsiteY0" fmla="*/ 10660 h 302703"/>
              <a:gd name="connsiteX1" fmla="*/ 1159262 w 3568197"/>
              <a:gd name="connsiteY1" fmla="*/ 0 h 302703"/>
              <a:gd name="connsiteX2" fmla="*/ 3568197 w 3568197"/>
              <a:gd name="connsiteY2" fmla="*/ 10660 h 302703"/>
              <a:gd name="connsiteX3" fmla="*/ 3568197 w 3568197"/>
              <a:gd name="connsiteY3" fmla="*/ 302703 h 302703"/>
              <a:gd name="connsiteX4" fmla="*/ 0 w 3568197"/>
              <a:gd name="connsiteY4" fmla="*/ 302703 h 302703"/>
              <a:gd name="connsiteX5" fmla="*/ 0 w 3568197"/>
              <a:gd name="connsiteY5" fmla="*/ 10660 h 302703"/>
              <a:gd name="connsiteX0" fmla="*/ 0 w 3568197"/>
              <a:gd name="connsiteY0" fmla="*/ 10660 h 302703"/>
              <a:gd name="connsiteX1" fmla="*/ 1159262 w 3568197"/>
              <a:gd name="connsiteY1" fmla="*/ 0 h 302703"/>
              <a:gd name="connsiteX2" fmla="*/ 1630042 w 3568197"/>
              <a:gd name="connsiteY2" fmla="*/ 0 h 302703"/>
              <a:gd name="connsiteX3" fmla="*/ 3568197 w 3568197"/>
              <a:gd name="connsiteY3" fmla="*/ 10660 h 302703"/>
              <a:gd name="connsiteX4" fmla="*/ 3568197 w 3568197"/>
              <a:gd name="connsiteY4" fmla="*/ 302703 h 302703"/>
              <a:gd name="connsiteX5" fmla="*/ 0 w 3568197"/>
              <a:gd name="connsiteY5" fmla="*/ 302703 h 302703"/>
              <a:gd name="connsiteX6" fmla="*/ 0 w 3568197"/>
              <a:gd name="connsiteY6" fmla="*/ 10660 h 302703"/>
              <a:gd name="connsiteX0" fmla="*/ 0 w 3568197"/>
              <a:gd name="connsiteY0" fmla="*/ 318478 h 610521"/>
              <a:gd name="connsiteX1" fmla="*/ 1159262 w 3568197"/>
              <a:gd name="connsiteY1" fmla="*/ 307818 h 610521"/>
              <a:gd name="connsiteX2" fmla="*/ 1593828 w 3568197"/>
              <a:gd name="connsiteY2" fmla="*/ 0 h 610521"/>
              <a:gd name="connsiteX3" fmla="*/ 3568197 w 3568197"/>
              <a:gd name="connsiteY3" fmla="*/ 318478 h 610521"/>
              <a:gd name="connsiteX4" fmla="*/ 3568197 w 3568197"/>
              <a:gd name="connsiteY4" fmla="*/ 610521 h 610521"/>
              <a:gd name="connsiteX5" fmla="*/ 0 w 3568197"/>
              <a:gd name="connsiteY5" fmla="*/ 610521 h 610521"/>
              <a:gd name="connsiteX6" fmla="*/ 0 w 3568197"/>
              <a:gd name="connsiteY6"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426747 w 3568197"/>
              <a:gd name="connsiteY3" fmla="*/ 135802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915634 w 3568197"/>
              <a:gd name="connsiteY4" fmla="*/ 162962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69139 w 3568197"/>
              <a:gd name="connsiteY1" fmla="*/ 344032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905765 w 3568197"/>
              <a:gd name="connsiteY7" fmla="*/ 597529 h 610521"/>
              <a:gd name="connsiteX8" fmla="*/ 0 w 3568197"/>
              <a:gd name="connsiteY8" fmla="*/ 610521 h 610521"/>
              <a:gd name="connsiteX9" fmla="*/ 0 w 3568197"/>
              <a:gd name="connsiteY9"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1331277 w 3568197"/>
              <a:gd name="connsiteY7" fmla="*/ 597529 h 610521"/>
              <a:gd name="connsiteX8" fmla="*/ 905765 w 3568197"/>
              <a:gd name="connsiteY8" fmla="*/ 597529 h 610521"/>
              <a:gd name="connsiteX9" fmla="*/ 0 w 3568197"/>
              <a:gd name="connsiteY9" fmla="*/ 610521 h 610521"/>
              <a:gd name="connsiteX10" fmla="*/ 0 w 3568197"/>
              <a:gd name="connsiteY10"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345266 w 3568197"/>
              <a:gd name="connsiteY7" fmla="*/ 588475 h 610521"/>
              <a:gd name="connsiteX8" fmla="*/ 1331277 w 3568197"/>
              <a:gd name="connsiteY8" fmla="*/ 597529 h 610521"/>
              <a:gd name="connsiteX9" fmla="*/ 905765 w 3568197"/>
              <a:gd name="connsiteY9" fmla="*/ 597529 h 610521"/>
              <a:gd name="connsiteX10" fmla="*/ 0 w 3568197"/>
              <a:gd name="connsiteY10" fmla="*/ 610521 h 610521"/>
              <a:gd name="connsiteX11" fmla="*/ 0 w 3568197"/>
              <a:gd name="connsiteY11"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345266 w 3568197"/>
              <a:gd name="connsiteY8" fmla="*/ 588475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79831 w 3568197"/>
              <a:gd name="connsiteY7" fmla="*/ 606583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5636"/>
              <a:gd name="connsiteX1" fmla="*/ 914818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 name="connsiteX0" fmla="*/ 0 w 3568197"/>
              <a:gd name="connsiteY0" fmla="*/ 318478 h 615636"/>
              <a:gd name="connsiteX1" fmla="*/ 878604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8197" h="615636">
                <a:moveTo>
                  <a:pt x="0" y="318478"/>
                </a:moveTo>
                <a:lnTo>
                  <a:pt x="878604" y="334979"/>
                </a:lnTo>
                <a:lnTo>
                  <a:pt x="1376545" y="0"/>
                </a:lnTo>
                <a:lnTo>
                  <a:pt x="2354320" y="9053"/>
                </a:lnTo>
                <a:lnTo>
                  <a:pt x="2770778" y="298764"/>
                </a:lnTo>
                <a:lnTo>
                  <a:pt x="3568197" y="318478"/>
                </a:lnTo>
                <a:lnTo>
                  <a:pt x="3568197" y="610521"/>
                </a:lnTo>
                <a:lnTo>
                  <a:pt x="2779831" y="606583"/>
                </a:lnTo>
                <a:lnTo>
                  <a:pt x="2345265" y="190123"/>
                </a:lnTo>
                <a:lnTo>
                  <a:pt x="1376545" y="199176"/>
                </a:lnTo>
                <a:lnTo>
                  <a:pt x="824284" y="615636"/>
                </a:lnTo>
                <a:lnTo>
                  <a:pt x="0" y="610521"/>
                </a:lnTo>
                <a:lnTo>
                  <a:pt x="0" y="318478"/>
                </a:lnTo>
                <a:close/>
              </a:path>
            </a:pathLst>
          </a:cu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38" name="正方形/長方形 37">
            <a:extLst>
              <a:ext uri="{FF2B5EF4-FFF2-40B4-BE49-F238E27FC236}">
                <a16:creationId xmlns:a16="http://schemas.microsoft.com/office/drawing/2014/main" id="{84169976-6F4D-9ECB-27FA-84ABB99847CB}"/>
              </a:ext>
            </a:extLst>
          </p:cNvPr>
          <p:cNvSpPr/>
          <p:nvPr/>
        </p:nvSpPr>
        <p:spPr>
          <a:xfrm>
            <a:off x="524685" y="5035618"/>
            <a:ext cx="3568196"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40" name="楕円 39">
            <a:extLst>
              <a:ext uri="{FF2B5EF4-FFF2-40B4-BE49-F238E27FC236}">
                <a16:creationId xmlns:a16="http://schemas.microsoft.com/office/drawing/2014/main" id="{4B114AE1-934A-248C-C9E8-B56272CF4D8A}"/>
              </a:ext>
            </a:extLst>
          </p:cNvPr>
          <p:cNvSpPr/>
          <p:nvPr/>
        </p:nvSpPr>
        <p:spPr>
          <a:xfrm>
            <a:off x="1705771" y="4508505"/>
            <a:ext cx="1234143" cy="59366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grpSp>
        <p:nvGrpSpPr>
          <p:cNvPr id="41" name="グループ化 40">
            <a:extLst>
              <a:ext uri="{FF2B5EF4-FFF2-40B4-BE49-F238E27FC236}">
                <a16:creationId xmlns:a16="http://schemas.microsoft.com/office/drawing/2014/main" id="{05ECC878-D999-9D21-08DA-9C3F1050E0EA}"/>
              </a:ext>
            </a:extLst>
          </p:cNvPr>
          <p:cNvGrpSpPr/>
          <p:nvPr/>
        </p:nvGrpSpPr>
        <p:grpSpPr>
          <a:xfrm>
            <a:off x="5117002" y="4279754"/>
            <a:ext cx="3568198" cy="2055472"/>
            <a:chOff x="342899" y="1890627"/>
            <a:chExt cx="3562350" cy="2055472"/>
          </a:xfrm>
        </p:grpSpPr>
        <p:sp>
          <p:nvSpPr>
            <p:cNvPr id="59" name="正方形/長方形 58">
              <a:extLst>
                <a:ext uri="{FF2B5EF4-FFF2-40B4-BE49-F238E27FC236}">
                  <a16:creationId xmlns:a16="http://schemas.microsoft.com/office/drawing/2014/main" id="{0CC3FC57-FB54-1622-7BBA-EA20E8D86CA5}"/>
                </a:ext>
              </a:extLst>
            </p:cNvPr>
            <p:cNvSpPr/>
            <p:nvPr/>
          </p:nvSpPr>
          <p:spPr>
            <a:xfrm>
              <a:off x="342899" y="2816835"/>
              <a:ext cx="1053254" cy="79158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60" name="正方形/長方形 59">
              <a:extLst>
                <a:ext uri="{FF2B5EF4-FFF2-40B4-BE49-F238E27FC236}">
                  <a16:creationId xmlns:a16="http://schemas.microsoft.com/office/drawing/2014/main" id="{08F4E787-9374-0EE1-A8C2-27C9A426852F}"/>
                </a:ext>
              </a:extLst>
            </p:cNvPr>
            <p:cNvSpPr/>
            <p:nvPr/>
          </p:nvSpPr>
          <p:spPr>
            <a:xfrm>
              <a:off x="2838127" y="2805000"/>
              <a:ext cx="1053254" cy="79158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42" name="正方形/長方形 41">
              <a:extLst>
                <a:ext uri="{FF2B5EF4-FFF2-40B4-BE49-F238E27FC236}">
                  <a16:creationId xmlns:a16="http://schemas.microsoft.com/office/drawing/2014/main" id="{7699A154-369D-3B2C-ABE8-EB592854F2C7}"/>
                </a:ext>
              </a:extLst>
            </p:cNvPr>
            <p:cNvSpPr/>
            <p:nvPr/>
          </p:nvSpPr>
          <p:spPr>
            <a:xfrm>
              <a:off x="342899" y="3154512"/>
              <a:ext cx="3562350" cy="79158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43" name="正方形/長方形 42">
              <a:extLst>
                <a:ext uri="{FF2B5EF4-FFF2-40B4-BE49-F238E27FC236}">
                  <a16:creationId xmlns:a16="http://schemas.microsoft.com/office/drawing/2014/main" id="{B4F22652-9013-63F7-D67E-D7305BF830D2}"/>
                </a:ext>
              </a:extLst>
            </p:cNvPr>
            <p:cNvSpPr/>
            <p:nvPr/>
          </p:nvSpPr>
          <p:spPr>
            <a:xfrm>
              <a:off x="342899" y="1890627"/>
              <a:ext cx="3562349"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44" name="正方形/長方形 43">
              <a:extLst>
                <a:ext uri="{FF2B5EF4-FFF2-40B4-BE49-F238E27FC236}">
                  <a16:creationId xmlns:a16="http://schemas.microsoft.com/office/drawing/2014/main" id="{AECDED97-AE52-FE39-3E40-F06AEEB89E60}"/>
                </a:ext>
              </a:extLst>
            </p:cNvPr>
            <p:cNvSpPr/>
            <p:nvPr/>
          </p:nvSpPr>
          <p:spPr>
            <a:xfrm>
              <a:off x="342900" y="2238261"/>
              <a:ext cx="3562348"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grpSp>
      <p:sp>
        <p:nvSpPr>
          <p:cNvPr id="46" name="楕円 45">
            <a:extLst>
              <a:ext uri="{FF2B5EF4-FFF2-40B4-BE49-F238E27FC236}">
                <a16:creationId xmlns:a16="http://schemas.microsoft.com/office/drawing/2014/main" id="{B416758F-D282-CEFA-36A8-D84285FE1CE6}"/>
              </a:ext>
            </a:extLst>
          </p:cNvPr>
          <p:cNvSpPr/>
          <p:nvPr/>
        </p:nvSpPr>
        <p:spPr>
          <a:xfrm>
            <a:off x="6295225" y="5250017"/>
            <a:ext cx="1234143" cy="21059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sp>
        <p:nvSpPr>
          <p:cNvPr id="48" name="テキスト ボックス 47">
            <a:extLst>
              <a:ext uri="{FF2B5EF4-FFF2-40B4-BE49-F238E27FC236}">
                <a16:creationId xmlns:a16="http://schemas.microsoft.com/office/drawing/2014/main" id="{6990698C-149D-5991-6A57-0250139A0516}"/>
              </a:ext>
            </a:extLst>
          </p:cNvPr>
          <p:cNvSpPr txBox="1"/>
          <p:nvPr/>
        </p:nvSpPr>
        <p:spPr>
          <a:xfrm>
            <a:off x="670452" y="4657029"/>
            <a:ext cx="712674" cy="369332"/>
          </a:xfrm>
          <a:prstGeom prst="rect">
            <a:avLst/>
          </a:prstGeom>
          <a:noFill/>
        </p:spPr>
        <p:txBody>
          <a:bodyPr wrap="square">
            <a:spAutoFit/>
          </a:bodyPr>
          <a:lstStyle/>
          <a:p>
            <a:pPr algn="ctr"/>
            <a:r>
              <a:rPr kumimoji="1" lang="en-US" altLang="ja-JP" b="0" dirty="0"/>
              <a:t>Skin</a:t>
            </a:r>
            <a:endParaRPr kumimoji="1" lang="ja-JP" altLang="en-US" b="0" dirty="0"/>
          </a:p>
        </p:txBody>
      </p:sp>
      <p:sp>
        <p:nvSpPr>
          <p:cNvPr id="50" name="テキスト ボックス 49">
            <a:extLst>
              <a:ext uri="{FF2B5EF4-FFF2-40B4-BE49-F238E27FC236}">
                <a16:creationId xmlns:a16="http://schemas.microsoft.com/office/drawing/2014/main" id="{76EAF508-1D97-C40D-B2EB-C828210D9586}"/>
              </a:ext>
            </a:extLst>
          </p:cNvPr>
          <p:cNvSpPr txBox="1"/>
          <p:nvPr/>
        </p:nvSpPr>
        <p:spPr>
          <a:xfrm>
            <a:off x="6144184" y="5869435"/>
            <a:ext cx="1497175" cy="369332"/>
          </a:xfrm>
          <a:prstGeom prst="rect">
            <a:avLst/>
          </a:prstGeom>
          <a:noFill/>
        </p:spPr>
        <p:txBody>
          <a:bodyPr wrap="square">
            <a:spAutoFit/>
          </a:bodyPr>
          <a:lstStyle/>
          <a:p>
            <a:pPr algn="ctr"/>
            <a:r>
              <a:rPr kumimoji="1" lang="en-US" altLang="ja-JP" b="0" dirty="0"/>
              <a:t>Brain</a:t>
            </a:r>
            <a:endParaRPr kumimoji="1" lang="ja-JP" altLang="en-US" b="0" dirty="0"/>
          </a:p>
        </p:txBody>
      </p:sp>
      <p:cxnSp>
        <p:nvCxnSpPr>
          <p:cNvPr id="47" name="直線コネクタ 46">
            <a:extLst>
              <a:ext uri="{FF2B5EF4-FFF2-40B4-BE49-F238E27FC236}">
                <a16:creationId xmlns:a16="http://schemas.microsoft.com/office/drawing/2014/main" id="{6EA8D6F2-51A3-BFC2-B8B0-4E6DC3797338}"/>
              </a:ext>
            </a:extLst>
          </p:cNvPr>
          <p:cNvCxnSpPr>
            <a:cxnSpLocks/>
          </p:cNvCxnSpPr>
          <p:nvPr/>
        </p:nvCxnSpPr>
        <p:spPr>
          <a:xfrm>
            <a:off x="942085" y="3821933"/>
            <a:ext cx="602363" cy="691335"/>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9" name="直線コネクタ 48">
            <a:extLst>
              <a:ext uri="{FF2B5EF4-FFF2-40B4-BE49-F238E27FC236}">
                <a16:creationId xmlns:a16="http://schemas.microsoft.com/office/drawing/2014/main" id="{83C582E1-3A5D-8665-EED4-1D00CF6AA592}"/>
              </a:ext>
            </a:extLst>
          </p:cNvPr>
          <p:cNvCxnSpPr>
            <a:cxnSpLocks/>
          </p:cNvCxnSpPr>
          <p:nvPr/>
        </p:nvCxnSpPr>
        <p:spPr>
          <a:xfrm flipH="1">
            <a:off x="529425" y="3813358"/>
            <a:ext cx="482999" cy="699910"/>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1" name="直線コネクタ 50">
            <a:extLst>
              <a:ext uri="{FF2B5EF4-FFF2-40B4-BE49-F238E27FC236}">
                <a16:creationId xmlns:a16="http://schemas.microsoft.com/office/drawing/2014/main" id="{E9D69AB3-EB79-FC22-4C00-D4E58DD0A95A}"/>
              </a:ext>
            </a:extLst>
          </p:cNvPr>
          <p:cNvCxnSpPr>
            <a:cxnSpLocks/>
          </p:cNvCxnSpPr>
          <p:nvPr/>
        </p:nvCxnSpPr>
        <p:spPr>
          <a:xfrm flipH="1" flipV="1">
            <a:off x="552804" y="4521843"/>
            <a:ext cx="1001719" cy="8575"/>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2" name="楕円 31">
            <a:extLst>
              <a:ext uri="{FF2B5EF4-FFF2-40B4-BE49-F238E27FC236}">
                <a16:creationId xmlns:a16="http://schemas.microsoft.com/office/drawing/2014/main" id="{5EF83AEA-810B-F49D-A46E-63826868E535}"/>
              </a:ext>
            </a:extLst>
          </p:cNvPr>
          <p:cNvSpPr/>
          <p:nvPr/>
        </p:nvSpPr>
        <p:spPr>
          <a:xfrm>
            <a:off x="3977476" y="2522657"/>
            <a:ext cx="594524" cy="593668"/>
          </a:xfrm>
          <a:prstGeom prst="ellips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dirty="0"/>
          </a:p>
        </p:txBody>
      </p:sp>
      <p:sp>
        <p:nvSpPr>
          <p:cNvPr id="33" name="楕円 32">
            <a:extLst>
              <a:ext uri="{FF2B5EF4-FFF2-40B4-BE49-F238E27FC236}">
                <a16:creationId xmlns:a16="http://schemas.microsoft.com/office/drawing/2014/main" id="{FA13D7B6-5635-4552-90EA-A79D4293D845}"/>
              </a:ext>
            </a:extLst>
          </p:cNvPr>
          <p:cNvSpPr/>
          <p:nvPr/>
        </p:nvSpPr>
        <p:spPr>
          <a:xfrm>
            <a:off x="5985385" y="2503396"/>
            <a:ext cx="1933822" cy="211274"/>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52" name="テキスト ボックス 51">
            <a:extLst>
              <a:ext uri="{FF2B5EF4-FFF2-40B4-BE49-F238E27FC236}">
                <a16:creationId xmlns:a16="http://schemas.microsoft.com/office/drawing/2014/main" id="{B5D3EAA7-9834-B9BF-9F83-40CB888C83D3}"/>
              </a:ext>
            </a:extLst>
          </p:cNvPr>
          <p:cNvSpPr txBox="1"/>
          <p:nvPr/>
        </p:nvSpPr>
        <p:spPr>
          <a:xfrm>
            <a:off x="7113618" y="1695802"/>
            <a:ext cx="1077677" cy="369332"/>
          </a:xfrm>
          <a:prstGeom prst="rect">
            <a:avLst/>
          </a:prstGeom>
          <a:noFill/>
        </p:spPr>
        <p:txBody>
          <a:bodyPr wrap="square">
            <a:spAutoFit/>
          </a:bodyPr>
          <a:lstStyle/>
          <a:p>
            <a:r>
              <a:rPr lang="en-US" altLang="ja-JP" dirty="0"/>
              <a:t>&lt;10mm</a:t>
            </a:r>
            <a:endParaRPr lang="ja-JP" altLang="en-US" dirty="0"/>
          </a:p>
        </p:txBody>
      </p:sp>
      <p:sp>
        <p:nvSpPr>
          <p:cNvPr id="54" name="テキスト ボックス 53">
            <a:extLst>
              <a:ext uri="{FF2B5EF4-FFF2-40B4-BE49-F238E27FC236}">
                <a16:creationId xmlns:a16="http://schemas.microsoft.com/office/drawing/2014/main" id="{36662EF8-1301-0C8A-BC19-33702D1CA69E}"/>
              </a:ext>
            </a:extLst>
          </p:cNvPr>
          <p:cNvSpPr txBox="1"/>
          <p:nvPr/>
        </p:nvSpPr>
        <p:spPr>
          <a:xfrm>
            <a:off x="6144184" y="5868546"/>
            <a:ext cx="1497175" cy="369332"/>
          </a:xfrm>
          <a:prstGeom prst="rect">
            <a:avLst/>
          </a:prstGeom>
          <a:noFill/>
        </p:spPr>
        <p:txBody>
          <a:bodyPr wrap="square">
            <a:spAutoFit/>
          </a:bodyPr>
          <a:lstStyle/>
          <a:p>
            <a:pPr algn="ctr"/>
            <a:r>
              <a:rPr kumimoji="1" lang="en-US" altLang="ja-JP" b="0" dirty="0"/>
              <a:t>Brain</a:t>
            </a:r>
            <a:endParaRPr kumimoji="1" lang="ja-JP" altLang="en-US" b="0" dirty="0"/>
          </a:p>
        </p:txBody>
      </p:sp>
      <p:sp>
        <p:nvSpPr>
          <p:cNvPr id="7" name="テキスト ボックス 6">
            <a:extLst>
              <a:ext uri="{FF2B5EF4-FFF2-40B4-BE49-F238E27FC236}">
                <a16:creationId xmlns:a16="http://schemas.microsoft.com/office/drawing/2014/main" id="{C7165821-66C1-AC0F-5DEA-2E822B6E40D4}"/>
              </a:ext>
            </a:extLst>
          </p:cNvPr>
          <p:cNvSpPr txBox="1"/>
          <p:nvPr/>
        </p:nvSpPr>
        <p:spPr>
          <a:xfrm rot="19721063">
            <a:off x="5528742" y="4677222"/>
            <a:ext cx="2551060" cy="646331"/>
          </a:xfrm>
          <a:prstGeom prst="rect">
            <a:avLst/>
          </a:prstGeom>
          <a:solidFill>
            <a:srgbClr val="DDDDDD">
              <a:alpha val="56863"/>
            </a:srgbClr>
          </a:solidFill>
        </p:spPr>
        <p:txBody>
          <a:bodyPr wrap="square">
            <a:spAutoFit/>
          </a:bodyPr>
          <a:lstStyle/>
          <a:p>
            <a:pPr algn="ctr"/>
            <a:r>
              <a:rPr kumimoji="1" lang="en-US" altLang="ja-JP" sz="3600" dirty="0">
                <a:solidFill>
                  <a:srgbClr val="FF0000"/>
                </a:solidFill>
              </a:rPr>
              <a:t>Future</a:t>
            </a:r>
            <a:endParaRPr kumimoji="1" lang="ja-JP" altLang="en-US" sz="3600" dirty="0">
              <a:solidFill>
                <a:srgbClr val="FF0000"/>
              </a:solidFill>
            </a:endParaRPr>
          </a:p>
        </p:txBody>
      </p:sp>
    </p:spTree>
    <p:extLst>
      <p:ext uri="{BB962C8B-B14F-4D97-AF65-F5344CB8AC3E}">
        <p14:creationId xmlns:p14="http://schemas.microsoft.com/office/powerpoint/2010/main" val="2984226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CCC9DB3-F3CD-2E14-E5AA-9AC01442DE66}"/>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FA2BB765-EF52-47C7-96BB-68C49421F61F}"/>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BF0021C6-E82F-ACB7-69B3-CC2E6966830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5" name="タイトル 4">
            <a:extLst>
              <a:ext uri="{FF2B5EF4-FFF2-40B4-BE49-F238E27FC236}">
                <a16:creationId xmlns:a16="http://schemas.microsoft.com/office/drawing/2014/main" id="{A3552F37-DE65-E7C9-8622-F494BF510BF9}"/>
              </a:ext>
            </a:extLst>
          </p:cNvPr>
          <p:cNvSpPr>
            <a:spLocks noGrp="1"/>
          </p:cNvSpPr>
          <p:nvPr>
            <p:ph type="title"/>
          </p:nvPr>
        </p:nvSpPr>
        <p:spPr/>
        <p:txBody>
          <a:bodyPr/>
          <a:lstStyle/>
          <a:p>
            <a:r>
              <a:rPr kumimoji="1" lang="en-US" altLang="ja-JP" dirty="0"/>
              <a:t>1</a:t>
            </a:r>
            <a:r>
              <a:rPr kumimoji="1" lang="en-US" altLang="ja-JP" baseline="30000" dirty="0"/>
              <a:t>st</a:t>
            </a:r>
            <a:r>
              <a:rPr kumimoji="1" lang="en-US" altLang="ja-JP" dirty="0"/>
              <a:t> generation</a:t>
            </a:r>
            <a:endParaRPr kumimoji="1" lang="ja-JP" altLang="en-US" dirty="0"/>
          </a:p>
        </p:txBody>
      </p:sp>
      <p:sp>
        <p:nvSpPr>
          <p:cNvPr id="7" name="正方形/長方形 6">
            <a:extLst>
              <a:ext uri="{FF2B5EF4-FFF2-40B4-BE49-F238E27FC236}">
                <a16:creationId xmlns:a16="http://schemas.microsoft.com/office/drawing/2014/main" id="{B899B8CB-63D3-C171-3F42-D532F0CCACEF}"/>
              </a:ext>
            </a:extLst>
          </p:cNvPr>
          <p:cNvSpPr/>
          <p:nvPr/>
        </p:nvSpPr>
        <p:spPr>
          <a:xfrm>
            <a:off x="301567" y="3993098"/>
            <a:ext cx="8365402" cy="1194536"/>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8" name="正方形/長方形 7">
            <a:extLst>
              <a:ext uri="{FF2B5EF4-FFF2-40B4-BE49-F238E27FC236}">
                <a16:creationId xmlns:a16="http://schemas.microsoft.com/office/drawing/2014/main" id="{9814020E-6D09-57F2-0FB4-8662D40C7752}"/>
              </a:ext>
            </a:extLst>
          </p:cNvPr>
          <p:cNvSpPr/>
          <p:nvPr/>
        </p:nvSpPr>
        <p:spPr>
          <a:xfrm>
            <a:off x="301567" y="2186396"/>
            <a:ext cx="8365400" cy="469555"/>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Skin</a:t>
            </a:r>
            <a:endParaRPr kumimoji="1" lang="ja-JP" altLang="en-US" b="0" dirty="0"/>
          </a:p>
        </p:txBody>
      </p:sp>
      <p:sp>
        <p:nvSpPr>
          <p:cNvPr id="9" name="正方形/長方形 8">
            <a:extLst>
              <a:ext uri="{FF2B5EF4-FFF2-40B4-BE49-F238E27FC236}">
                <a16:creationId xmlns:a16="http://schemas.microsoft.com/office/drawing/2014/main" id="{B050A8FB-7936-5CFB-E2D0-CE5C63D1738C}"/>
              </a:ext>
            </a:extLst>
          </p:cNvPr>
          <p:cNvSpPr/>
          <p:nvPr/>
        </p:nvSpPr>
        <p:spPr>
          <a:xfrm>
            <a:off x="301569" y="3038583"/>
            <a:ext cx="4040244" cy="821975"/>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Skull bone</a:t>
            </a:r>
            <a:endParaRPr kumimoji="1" lang="ja-JP" altLang="en-US" b="0" dirty="0"/>
          </a:p>
        </p:txBody>
      </p:sp>
      <p:sp>
        <p:nvSpPr>
          <p:cNvPr id="10" name="正方形/長方形 9">
            <a:extLst>
              <a:ext uri="{FF2B5EF4-FFF2-40B4-BE49-F238E27FC236}">
                <a16:creationId xmlns:a16="http://schemas.microsoft.com/office/drawing/2014/main" id="{D75DECD2-A5EE-3836-272D-10FC4CB92050}"/>
              </a:ext>
            </a:extLst>
          </p:cNvPr>
          <p:cNvSpPr/>
          <p:nvPr/>
        </p:nvSpPr>
        <p:spPr>
          <a:xfrm>
            <a:off x="6451889" y="3038581"/>
            <a:ext cx="2215077" cy="821975"/>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Skull bone</a:t>
            </a:r>
            <a:endParaRPr kumimoji="1" lang="ja-JP" altLang="en-US" b="0" dirty="0"/>
          </a:p>
        </p:txBody>
      </p:sp>
      <p:sp>
        <p:nvSpPr>
          <p:cNvPr id="11" name="楕円 10">
            <a:extLst>
              <a:ext uri="{FF2B5EF4-FFF2-40B4-BE49-F238E27FC236}">
                <a16:creationId xmlns:a16="http://schemas.microsoft.com/office/drawing/2014/main" id="{06BFD577-C248-9FE3-5304-4CC89E7141DA}"/>
              </a:ext>
            </a:extLst>
          </p:cNvPr>
          <p:cNvSpPr/>
          <p:nvPr/>
        </p:nvSpPr>
        <p:spPr>
          <a:xfrm>
            <a:off x="4341813" y="3106914"/>
            <a:ext cx="1984291" cy="72847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Transmitter </a:t>
            </a:r>
            <a:r>
              <a:rPr kumimoji="1" lang="en-US" altLang="ja-JP" dirty="0"/>
              <a:t>Device</a:t>
            </a:r>
            <a:endParaRPr kumimoji="1" lang="ja-JP" altLang="en-US" dirty="0"/>
          </a:p>
        </p:txBody>
      </p:sp>
      <p:sp>
        <p:nvSpPr>
          <p:cNvPr id="12" name="楕円 11">
            <a:extLst>
              <a:ext uri="{FF2B5EF4-FFF2-40B4-BE49-F238E27FC236}">
                <a16:creationId xmlns:a16="http://schemas.microsoft.com/office/drawing/2014/main" id="{27C6996A-ED20-B3CF-8D6C-CD5B5AE28102}"/>
              </a:ext>
            </a:extLst>
          </p:cNvPr>
          <p:cNvSpPr/>
          <p:nvPr/>
        </p:nvSpPr>
        <p:spPr>
          <a:xfrm>
            <a:off x="414501" y="3876041"/>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13" name="テキスト ボックス 12">
            <a:extLst>
              <a:ext uri="{FF2B5EF4-FFF2-40B4-BE49-F238E27FC236}">
                <a16:creationId xmlns:a16="http://schemas.microsoft.com/office/drawing/2014/main" id="{6F5499E8-C848-9C3B-78AF-DBA7AE80296E}"/>
              </a:ext>
            </a:extLst>
          </p:cNvPr>
          <p:cNvSpPr txBox="1"/>
          <p:nvPr/>
        </p:nvSpPr>
        <p:spPr>
          <a:xfrm>
            <a:off x="4748705" y="2249110"/>
            <a:ext cx="1732721" cy="593823"/>
          </a:xfrm>
          <a:prstGeom prst="rect">
            <a:avLst/>
          </a:prstGeom>
          <a:noFill/>
        </p:spPr>
        <p:txBody>
          <a:bodyPr wrap="square">
            <a:spAutoFit/>
          </a:bodyPr>
          <a:lstStyle/>
          <a:p>
            <a:r>
              <a:rPr lang="en-US" altLang="ja-JP" dirty="0"/>
              <a:t>&lt;10mm</a:t>
            </a:r>
            <a:endParaRPr lang="ja-JP" altLang="en-US" dirty="0"/>
          </a:p>
        </p:txBody>
      </p:sp>
      <p:sp>
        <p:nvSpPr>
          <p:cNvPr id="15" name="フリーフォーム: 図形 14">
            <a:extLst>
              <a:ext uri="{FF2B5EF4-FFF2-40B4-BE49-F238E27FC236}">
                <a16:creationId xmlns:a16="http://schemas.microsoft.com/office/drawing/2014/main" id="{E0B98849-2E74-51B6-2B11-A7921C482035}"/>
              </a:ext>
            </a:extLst>
          </p:cNvPr>
          <p:cNvSpPr/>
          <p:nvPr/>
        </p:nvSpPr>
        <p:spPr>
          <a:xfrm>
            <a:off x="3497441" y="3829616"/>
            <a:ext cx="1884988" cy="506995"/>
          </a:xfrm>
          <a:custGeom>
            <a:avLst/>
            <a:gdLst>
              <a:gd name="connsiteX0" fmla="*/ 0 w 1884988"/>
              <a:gd name="connsiteY0" fmla="*/ 280658 h 506995"/>
              <a:gd name="connsiteX1" fmla="*/ 54320 w 1884988"/>
              <a:gd name="connsiteY1" fmla="*/ 262551 h 506995"/>
              <a:gd name="connsiteX2" fmla="*/ 135802 w 1884988"/>
              <a:gd name="connsiteY2" fmla="*/ 217284 h 506995"/>
              <a:gd name="connsiteX3" fmla="*/ 235390 w 1884988"/>
              <a:gd name="connsiteY3" fmla="*/ 208230 h 506995"/>
              <a:gd name="connsiteX4" fmla="*/ 380245 w 1884988"/>
              <a:gd name="connsiteY4" fmla="*/ 199177 h 506995"/>
              <a:gd name="connsiteX5" fmla="*/ 506994 w 1884988"/>
              <a:gd name="connsiteY5" fmla="*/ 208230 h 506995"/>
              <a:gd name="connsiteX6" fmla="*/ 597528 w 1884988"/>
              <a:gd name="connsiteY6" fmla="*/ 289711 h 506995"/>
              <a:gd name="connsiteX7" fmla="*/ 624689 w 1884988"/>
              <a:gd name="connsiteY7" fmla="*/ 298765 h 506995"/>
              <a:gd name="connsiteX8" fmla="*/ 769544 w 1884988"/>
              <a:gd name="connsiteY8" fmla="*/ 334979 h 506995"/>
              <a:gd name="connsiteX9" fmla="*/ 878186 w 1884988"/>
              <a:gd name="connsiteY9" fmla="*/ 389299 h 506995"/>
              <a:gd name="connsiteX10" fmla="*/ 1267485 w 1884988"/>
              <a:gd name="connsiteY10" fmla="*/ 497941 h 506995"/>
              <a:gd name="connsiteX11" fmla="*/ 1376126 w 1884988"/>
              <a:gd name="connsiteY11" fmla="*/ 506995 h 506995"/>
              <a:gd name="connsiteX12" fmla="*/ 1620570 w 1884988"/>
              <a:gd name="connsiteY12" fmla="*/ 470781 h 506995"/>
              <a:gd name="connsiteX13" fmla="*/ 1774479 w 1884988"/>
              <a:gd name="connsiteY13" fmla="*/ 334979 h 506995"/>
              <a:gd name="connsiteX14" fmla="*/ 1801639 w 1884988"/>
              <a:gd name="connsiteY14" fmla="*/ 316872 h 506995"/>
              <a:gd name="connsiteX15" fmla="*/ 1819746 w 1884988"/>
              <a:gd name="connsiteY15" fmla="*/ 280658 h 506995"/>
              <a:gd name="connsiteX16" fmla="*/ 1828800 w 1884988"/>
              <a:gd name="connsiteY16" fmla="*/ 253497 h 506995"/>
              <a:gd name="connsiteX17" fmla="*/ 1883120 w 1884988"/>
              <a:gd name="connsiteY17" fmla="*/ 126749 h 506995"/>
              <a:gd name="connsiteX18" fmla="*/ 1883120 w 1884988"/>
              <a:gd name="connsiteY18" fmla="*/ 0 h 506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84988" h="506995">
                <a:moveTo>
                  <a:pt x="0" y="280658"/>
                </a:moveTo>
                <a:cubicBezTo>
                  <a:pt x="18107" y="274622"/>
                  <a:pt x="37024" y="270622"/>
                  <a:pt x="54320" y="262551"/>
                </a:cubicBezTo>
                <a:cubicBezTo>
                  <a:pt x="82476" y="249412"/>
                  <a:pt x="106042" y="226212"/>
                  <a:pt x="135802" y="217284"/>
                </a:cubicBezTo>
                <a:cubicBezTo>
                  <a:pt x="167729" y="207706"/>
                  <a:pt x="202148" y="210692"/>
                  <a:pt x="235390" y="208230"/>
                </a:cubicBezTo>
                <a:cubicBezTo>
                  <a:pt x="283637" y="204656"/>
                  <a:pt x="331960" y="202195"/>
                  <a:pt x="380245" y="199177"/>
                </a:cubicBezTo>
                <a:cubicBezTo>
                  <a:pt x="422495" y="202195"/>
                  <a:pt x="467895" y="191939"/>
                  <a:pt x="506994" y="208230"/>
                </a:cubicBezTo>
                <a:cubicBezTo>
                  <a:pt x="544471" y="223845"/>
                  <a:pt x="565347" y="264956"/>
                  <a:pt x="597528" y="289711"/>
                </a:cubicBezTo>
                <a:cubicBezTo>
                  <a:pt x="605092" y="295530"/>
                  <a:pt x="615548" y="296023"/>
                  <a:pt x="624689" y="298765"/>
                </a:cubicBezTo>
                <a:cubicBezTo>
                  <a:pt x="698259" y="320836"/>
                  <a:pt x="687584" y="316765"/>
                  <a:pt x="769544" y="334979"/>
                </a:cubicBezTo>
                <a:cubicBezTo>
                  <a:pt x="805758" y="353086"/>
                  <a:pt x="839438" y="377557"/>
                  <a:pt x="878186" y="389299"/>
                </a:cubicBezTo>
                <a:cubicBezTo>
                  <a:pt x="957798" y="413424"/>
                  <a:pt x="1148436" y="481707"/>
                  <a:pt x="1267485" y="497941"/>
                </a:cubicBezTo>
                <a:cubicBezTo>
                  <a:pt x="1303491" y="502851"/>
                  <a:pt x="1339912" y="503977"/>
                  <a:pt x="1376126" y="506995"/>
                </a:cubicBezTo>
                <a:cubicBezTo>
                  <a:pt x="1457607" y="494924"/>
                  <a:pt x="1544949" y="503436"/>
                  <a:pt x="1620570" y="470781"/>
                </a:cubicBezTo>
                <a:cubicBezTo>
                  <a:pt x="1683383" y="443657"/>
                  <a:pt x="1717551" y="372931"/>
                  <a:pt x="1774479" y="334979"/>
                </a:cubicBezTo>
                <a:lnTo>
                  <a:pt x="1801639" y="316872"/>
                </a:lnTo>
                <a:cubicBezTo>
                  <a:pt x="1807675" y="304801"/>
                  <a:pt x="1814430" y="293063"/>
                  <a:pt x="1819746" y="280658"/>
                </a:cubicBezTo>
                <a:cubicBezTo>
                  <a:pt x="1823505" y="271886"/>
                  <a:pt x="1824851" y="262185"/>
                  <a:pt x="1828800" y="253497"/>
                </a:cubicBezTo>
                <a:cubicBezTo>
                  <a:pt x="1840886" y="226909"/>
                  <a:pt x="1879576" y="162193"/>
                  <a:pt x="1883120" y="126749"/>
                </a:cubicBezTo>
                <a:cubicBezTo>
                  <a:pt x="1887324" y="84709"/>
                  <a:pt x="1883120" y="42250"/>
                  <a:pt x="1883120" y="0"/>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EC203880-2C89-F239-9FDE-31B0DE10AA53}"/>
              </a:ext>
            </a:extLst>
          </p:cNvPr>
          <p:cNvSpPr txBox="1"/>
          <p:nvPr/>
        </p:nvSpPr>
        <p:spPr>
          <a:xfrm>
            <a:off x="5262322" y="4018270"/>
            <a:ext cx="2127564" cy="369332"/>
          </a:xfrm>
          <a:prstGeom prst="rect">
            <a:avLst/>
          </a:prstGeom>
          <a:noFill/>
        </p:spPr>
        <p:txBody>
          <a:bodyPr wrap="square">
            <a:spAutoFit/>
          </a:bodyPr>
          <a:lstStyle/>
          <a:p>
            <a:r>
              <a:rPr kumimoji="1" lang="en-US" altLang="ja-JP" b="0" dirty="0"/>
              <a:t>Wired</a:t>
            </a:r>
            <a:r>
              <a:rPr kumimoji="1" lang="ja-JP" altLang="en-US" b="0" dirty="0"/>
              <a:t> </a:t>
            </a:r>
            <a:r>
              <a:rPr kumimoji="1" lang="en-US" altLang="ja-JP" b="0" dirty="0"/>
              <a:t>connection</a:t>
            </a:r>
            <a:endParaRPr kumimoji="1" lang="ja-JP" altLang="en-US" b="0" dirty="0"/>
          </a:p>
        </p:txBody>
      </p:sp>
      <p:sp>
        <p:nvSpPr>
          <p:cNvPr id="18" name="楕円 17">
            <a:extLst>
              <a:ext uri="{FF2B5EF4-FFF2-40B4-BE49-F238E27FC236}">
                <a16:creationId xmlns:a16="http://schemas.microsoft.com/office/drawing/2014/main" id="{092CBBEE-88E1-04C9-6A89-9C7F12C48F24}"/>
              </a:ext>
            </a:extLst>
          </p:cNvPr>
          <p:cNvSpPr/>
          <p:nvPr/>
        </p:nvSpPr>
        <p:spPr>
          <a:xfrm>
            <a:off x="4270176" y="1456417"/>
            <a:ext cx="1984291" cy="72847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Receiver</a:t>
            </a:r>
          </a:p>
          <a:p>
            <a:pPr algn="ctr"/>
            <a:r>
              <a:rPr kumimoji="1" lang="en-US" altLang="ja-JP" dirty="0"/>
              <a:t>Device</a:t>
            </a:r>
            <a:endParaRPr kumimoji="1" lang="ja-JP" altLang="en-US" dirty="0"/>
          </a:p>
        </p:txBody>
      </p:sp>
      <p:sp>
        <p:nvSpPr>
          <p:cNvPr id="14" name="正方形/長方形 13">
            <a:extLst>
              <a:ext uri="{FF2B5EF4-FFF2-40B4-BE49-F238E27FC236}">
                <a16:creationId xmlns:a16="http://schemas.microsoft.com/office/drawing/2014/main" id="{AAEF84BF-1ED1-43C9-F6ED-C7A8224094F7}"/>
              </a:ext>
            </a:extLst>
          </p:cNvPr>
          <p:cNvSpPr/>
          <p:nvPr/>
        </p:nvSpPr>
        <p:spPr>
          <a:xfrm>
            <a:off x="242916" y="2569938"/>
            <a:ext cx="8734367" cy="222370"/>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muscle</a:t>
            </a:r>
            <a:endParaRPr kumimoji="1" lang="ja-JP" altLang="en-US" b="0" dirty="0"/>
          </a:p>
        </p:txBody>
      </p:sp>
      <p:sp>
        <p:nvSpPr>
          <p:cNvPr id="16" name="正方形/長方形 15">
            <a:extLst>
              <a:ext uri="{FF2B5EF4-FFF2-40B4-BE49-F238E27FC236}">
                <a16:creationId xmlns:a16="http://schemas.microsoft.com/office/drawing/2014/main" id="{12164F5C-CE2D-46B7-5948-4AA9A82511CB}"/>
              </a:ext>
            </a:extLst>
          </p:cNvPr>
          <p:cNvSpPr/>
          <p:nvPr/>
        </p:nvSpPr>
        <p:spPr>
          <a:xfrm>
            <a:off x="242916" y="2793322"/>
            <a:ext cx="8734367" cy="222370"/>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membrane</a:t>
            </a:r>
            <a:endParaRPr kumimoji="1" lang="ja-JP" altLang="en-US" b="0" dirty="0"/>
          </a:p>
        </p:txBody>
      </p:sp>
    </p:spTree>
    <p:extLst>
      <p:ext uri="{BB962C8B-B14F-4D97-AF65-F5344CB8AC3E}">
        <p14:creationId xmlns:p14="http://schemas.microsoft.com/office/powerpoint/2010/main" val="31118974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a:solidFill>
            <a:schemeClr val="bg2"/>
          </a:solidFill>
          <a:headEnd type="none" w="med" len="med"/>
          <a:tailEnd type="none" w="med" len="med"/>
        </a:ln>
      </a:spPr>
      <a:bodyPr rtlCol="0" anchor="ctr"/>
      <a:lstStyle>
        <a:defPPr algn="ctr">
          <a:defRPr kumimoji="1" dirty="0"/>
        </a:defPPr>
      </a:lstStyle>
      <a:style>
        <a:lnRef idx="1">
          <a:schemeClr val="dk1"/>
        </a:lnRef>
        <a:fillRef idx="0">
          <a:schemeClr val="dk1"/>
        </a:fillRef>
        <a:effectRef idx="0">
          <a:schemeClr val="dk1"/>
        </a:effectRef>
        <a:fontRef idx="minor">
          <a:schemeClr val="tx1"/>
        </a:fontRef>
      </a:style>
    </a:spDef>
    <a:lnDef>
      <a:spPr>
        <a:ln>
          <a:headEnd type="none" w="med" len="med"/>
          <a:tailEnd type="none" w="med" len="med"/>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181117_YNU-MICT</Template>
  <TotalTime>13766</TotalTime>
  <Words>1927</Words>
  <Application>Microsoft Office PowerPoint</Application>
  <PresentationFormat>画面に合わせる (4:3)</PresentationFormat>
  <Paragraphs>369</Paragraphs>
  <Slides>20</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20</vt:i4>
      </vt:variant>
    </vt:vector>
  </HeadingPairs>
  <TitlesOfParts>
    <vt:vector size="28" baseType="lpstr">
      <vt:lpstr>HGSｺﾞｼｯｸE</vt:lpstr>
      <vt:lpstr>TimesNewRomanPSMT</vt:lpstr>
      <vt:lpstr>游ゴシック</vt:lpstr>
      <vt:lpstr>Arial</vt:lpstr>
      <vt:lpstr>Times New Roman</vt:lpstr>
      <vt:lpstr>Trebuchet MS</vt:lpstr>
      <vt:lpstr>Wingdings</vt:lpstr>
      <vt:lpstr>Default Design</vt:lpstr>
      <vt:lpstr>PowerPoint プレゼンテーション</vt:lpstr>
      <vt:lpstr>Channel Model for Wearable and Implant BAN in use case of BMI and BCI</vt:lpstr>
      <vt:lpstr>Classification of Channel and Environment Models for Human and Vehicle Body Area Networks (HBAN&amp;VBAN)</vt:lpstr>
      <vt:lpstr>Channel models and scenarios in IEEE802.15.6-2012</vt:lpstr>
      <vt:lpstr>Channel models and scenarios in IEEE802.15.6ma</vt:lpstr>
      <vt:lpstr>Channel models and scenarios in use case of BMI and BCI</vt:lpstr>
      <vt:lpstr>Suggestion from Prof. Hirata</vt:lpstr>
      <vt:lpstr>BCI implanted device configuration</vt:lpstr>
      <vt:lpstr>1st generation</vt:lpstr>
      <vt:lpstr>1.5 Gen.</vt:lpstr>
      <vt:lpstr>1.5 Gen.</vt:lpstr>
      <vt:lpstr>Channel models for BMI and BCI S2.2 (A) implant(head) to on-body</vt:lpstr>
      <vt:lpstr>Channel models for BMI and BCI S2.2 (B,C) implant(head) to on-body</vt:lpstr>
      <vt:lpstr>Channel models for BMI and BCI S4.1 ― on-body(head) to on-body</vt:lpstr>
      <vt:lpstr>Channel models for BMI and BCI S6.1 ― on-body(head) to external</vt:lpstr>
      <vt:lpstr>Future generation</vt:lpstr>
      <vt:lpstr>Channel models and scenarios for capsule endoscopy S.2.1</vt:lpstr>
      <vt:lpstr>Titanium courted implanted device</vt:lpstr>
      <vt:lpstr>Whole-body voxel human models for numerical simulation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 and environment model cases</dc:title>
  <dc:creator>Kobayashi Takumi</dc:creator>
  <cp:lastModifiedBy>Kobayashi Takumi</cp:lastModifiedBy>
  <cp:revision>432</cp:revision>
  <dcterms:created xsi:type="dcterms:W3CDTF">2021-04-23T05:27:11Z</dcterms:created>
  <dcterms:modified xsi:type="dcterms:W3CDTF">2022-09-12T14:21:59Z</dcterms:modified>
</cp:coreProperties>
</file>