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6"/>
  </p:notesMasterIdLst>
  <p:sldIdLst>
    <p:sldId id="264" r:id="rId2"/>
    <p:sldId id="256" r:id="rId3"/>
    <p:sldId id="257" r:id="rId4"/>
    <p:sldId id="375" r:id="rId5"/>
    <p:sldId id="274" r:id="rId6"/>
    <p:sldId id="380" r:id="rId7"/>
    <p:sldId id="382" r:id="rId8"/>
    <p:sldId id="381" r:id="rId9"/>
    <p:sldId id="383" r:id="rId10"/>
    <p:sldId id="377" r:id="rId11"/>
    <p:sldId id="266" r:id="rId12"/>
    <p:sldId id="275" r:id="rId13"/>
    <p:sldId id="379" r:id="rId14"/>
    <p:sldId id="368" r:id="rId15"/>
  </p:sldIdLst>
  <p:sldSz cx="9144000" cy="6858000" type="screen4x3"/>
  <p:notesSz cx="6858000" cy="9144000"/>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BB0F53-27DE-F116-2912-4BB47BF42DE4}" name="Marco Hernandez" initials="MH" userId="Marco Hernandez"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obayashi Takumi" initials="KT" lastIdx="5" clrIdx="0">
    <p:extLst>
      <p:ext uri="{19B8F6BF-5375-455C-9EA6-DF929625EA0E}">
        <p15:presenceInfo xmlns:p15="http://schemas.microsoft.com/office/powerpoint/2012/main" userId="6ec8770888b2809e" providerId="Windows Live"/>
      </p:ext>
    </p:extLst>
  </p:cmAuthor>
  <p:cmAuthor id="2" name="Marco Hernandez" initials="MH" lastIdx="11" clrIdx="1">
    <p:extLst>
      <p:ext uri="{19B8F6BF-5375-455C-9EA6-DF929625EA0E}">
        <p15:presenceInfo xmlns:p15="http://schemas.microsoft.com/office/powerpoint/2012/main" userId="Marco Hernand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0000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2" autoAdjust="0"/>
    <p:restoredTop sz="94718" autoAdjust="0"/>
  </p:normalViewPr>
  <p:slideViewPr>
    <p:cSldViewPr snapToGrid="0">
      <p:cViewPr varScale="1">
        <p:scale>
          <a:sx n="106" d="100"/>
          <a:sy n="106" d="100"/>
        </p:scale>
        <p:origin x="1770" y="9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AD07-D34E-4A2A-8D9C-AAA6248C4DCB}" type="datetimeFigureOut">
              <a:rPr kumimoji="1" lang="ja-JP" altLang="en-US" smtClean="0"/>
              <a:t>2022/5/11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19F9-3BB3-47DF-B069-6489BD728F98}" type="slidenum">
              <a:rPr kumimoji="1" lang="ja-JP" altLang="en-US" smtClean="0"/>
              <a:t>‹#›</a:t>
            </a:fld>
            <a:endParaRPr kumimoji="1" lang="ja-JP" altLang="en-US"/>
          </a:p>
        </p:txBody>
      </p:sp>
    </p:spTree>
    <p:extLst>
      <p:ext uri="{BB962C8B-B14F-4D97-AF65-F5344CB8AC3E}">
        <p14:creationId xmlns:p14="http://schemas.microsoft.com/office/powerpoint/2010/main" val="720108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05441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lvl1pPr marL="171450" indent="-171450">
              <a:spcBef>
                <a:spcPts val="1200"/>
              </a:spcBef>
              <a:buFont typeface="Wingdings" panose="05000000000000000000" pitchFamily="2" charset="2"/>
              <a:buChar char="u"/>
              <a:defRPr/>
            </a:lvl1pPr>
            <a:lvl2pPr marL="514350" indent="-171450">
              <a:spcBef>
                <a:spcPts val="1200"/>
              </a:spcBef>
              <a:buFont typeface="Wingdings" panose="05000000000000000000" pitchFamily="2" charset="2"/>
              <a:buChar char="Ø"/>
              <a:defRPr/>
            </a:lvl2pPr>
            <a:lvl3pPr marL="857250" indent="-171450">
              <a:spcBef>
                <a:spcPts val="1200"/>
              </a:spcBef>
              <a:buFont typeface="Wingdings" panose="05000000000000000000" pitchFamily="2" charset="2"/>
              <a:buChar char="ü"/>
              <a:defRPr/>
            </a:lvl3pPr>
            <a:lvl4pPr>
              <a:spcBef>
                <a:spcPts val="1200"/>
              </a:spcBef>
              <a:defRPr/>
            </a:lvl4pPr>
            <a:lvl5pPr>
              <a:spcBef>
                <a:spcPts val="1200"/>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18" name="タイトル 17"/>
          <p:cNvSpPr>
            <a:spLocks noGrp="1"/>
          </p:cNvSpPr>
          <p:nvPr>
            <p:ph type="title"/>
          </p:nvPr>
        </p:nvSpPr>
        <p:spPr/>
        <p:txBody>
          <a:bodyPr/>
          <a:lstStyle>
            <a:lvl1pPr>
              <a:defRPr b="1"/>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May 2022</a:t>
            </a:r>
            <a:endParaRPr lang="ja-JP" altLang="en-US" dirty="0"/>
          </a:p>
        </p:txBody>
      </p:sp>
      <p:sp>
        <p:nvSpPr>
          <p:cNvPr id="4" name="フッター プレースホルダー 3"/>
          <p:cNvSpPr>
            <a:spLocks noGrp="1"/>
          </p:cNvSpPr>
          <p:nvPr>
            <p:ph type="ftr" sz="quarter" idx="11"/>
          </p:nvPr>
        </p:nvSpPr>
        <p:spPr>
          <a:xfrm>
            <a:off x="2818015" y="6579845"/>
            <a:ext cx="3507970" cy="278154"/>
          </a:xfrm>
        </p:spPr>
        <p:txBody>
          <a:bodyPr/>
          <a:lstStyle>
            <a:lvl1pPr>
              <a:defRPr/>
            </a:lvl1pPr>
          </a:lstStyle>
          <a:p>
            <a:r>
              <a:rPr lang="en-US" altLang="ja-JP">
                <a:solidFill>
                  <a:srgbClr val="FF0000"/>
                </a:solidFill>
              </a:rPr>
              <a:t>T.Kobayashi, M.Kim, M. Hernandez, R.Kohno (YNU/YRP-IAI)</a:t>
            </a:r>
            <a:endParaRPr lang="ja-JP" altLang="en-US" dirty="0"/>
          </a:p>
        </p:txBody>
      </p:sp>
      <p:sp>
        <p:nvSpPr>
          <p:cNvPr id="5" name="スライド番号プレースホルダー 4"/>
          <p:cNvSpPr>
            <a:spLocks noGrp="1"/>
          </p:cNvSpPr>
          <p:nvPr>
            <p:ph type="sldNum" sz="quarter" idx="12"/>
          </p:nvPr>
        </p:nvSpPr>
        <p:spPr>
          <a:xfrm>
            <a:off x="6949180" y="6553200"/>
            <a:ext cx="2057400" cy="304799"/>
          </a:xfrm>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820673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タイトルのみ">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lvl1pPr>
              <a:defRPr b="1">
                <a:latin typeface="HGSｺﾞｼｯｸE" panose="020B0900000000000000" pitchFamily="50" charset="-128"/>
                <a:ea typeface="HGSｺﾞｼｯｸE" panose="020B0900000000000000" pitchFamily="50" charset="-128"/>
              </a:defRPr>
            </a:lvl1pPr>
          </a:lstStyle>
          <a:p>
            <a:r>
              <a:rPr kumimoji="1" lang="ja-JP" altLang="en-US"/>
              <a:t>マスター タイトルの書式設定</a:t>
            </a:r>
            <a:endParaRPr kumimoji="1" lang="ja-JP" altLang="en-US" dirty="0"/>
          </a:p>
        </p:txBody>
      </p:sp>
      <p:sp>
        <p:nvSpPr>
          <p:cNvPr id="2" name="日付プレースホルダー 1"/>
          <p:cNvSpPr>
            <a:spLocks noGrp="1"/>
          </p:cNvSpPr>
          <p:nvPr>
            <p:ph type="dt" sz="half" idx="10"/>
          </p:nvPr>
        </p:nvSpPr>
        <p:spPr/>
        <p:txBody>
          <a:bodyPr/>
          <a:lstStyle/>
          <a:p>
            <a:r>
              <a:rPr lang="en-US" altLang="ja-JP"/>
              <a:t>May 2022</a:t>
            </a:r>
            <a:endParaRPr lang="ja-JP" altLang="en-US" dirty="0"/>
          </a:p>
        </p:txBody>
      </p:sp>
      <p:sp>
        <p:nvSpPr>
          <p:cNvPr id="7" name="フッター プレースホルダー 6"/>
          <p:cNvSpPr>
            <a:spLocks noGrp="1"/>
          </p:cNvSpPr>
          <p:nvPr>
            <p:ph type="ftr" sz="quarter" idx="11"/>
          </p:nvPr>
        </p:nvSpPr>
        <p:spPr/>
        <p:txBody>
          <a:bodyPr/>
          <a:lstStyle>
            <a:lvl1pPr>
              <a:defRPr/>
            </a:lvl1pPr>
          </a:lstStyle>
          <a:p>
            <a:r>
              <a:rPr lang="en-US" altLang="ja-JP">
                <a:solidFill>
                  <a:srgbClr val="FF0000"/>
                </a:solidFill>
              </a:rPr>
              <a:t>T.Kobayashi, M.Kim, M. Hernandez, R.Kohno (YNU/YRP-IAI)</a:t>
            </a:r>
            <a:endParaRPr lang="ja-JP" altLang="en-US" dirty="0"/>
          </a:p>
        </p:txBody>
      </p:sp>
      <p:sp>
        <p:nvSpPr>
          <p:cNvPr id="8" name="スライド番号プレースホルダー 7"/>
          <p:cNvSpPr>
            <a:spLocks noGrp="1"/>
          </p:cNvSpPr>
          <p:nvPr>
            <p:ph type="sldNum" sz="quarter" idx="12"/>
          </p:nvPr>
        </p:nvSpPr>
        <p:spPr/>
        <p:txBody>
          <a:bodyPr/>
          <a:lstStyle/>
          <a:p>
            <a:fld id="{EA116F86-812A-4319-ABC4-0D99E5901A41}" type="slidenum">
              <a:rPr lang="ja-JP" altLang="en-US" smtClean="0"/>
              <a:pPr/>
              <a:t>‹#›</a:t>
            </a:fld>
            <a:endParaRPr lang="ja-JP" altLang="en-US" dirty="0"/>
          </a:p>
        </p:txBody>
      </p:sp>
    </p:spTree>
    <p:extLst>
      <p:ext uri="{BB962C8B-B14F-4D97-AF65-F5344CB8AC3E}">
        <p14:creationId xmlns:p14="http://schemas.microsoft.com/office/powerpoint/2010/main" val="100293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0872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reserve="1" userDrawn="1">
  <p:cSld name="Title only (T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211204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905358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289704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717157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776760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83535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26607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805543" y="469900"/>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2022</a:t>
            </a:r>
            <a:endParaRPr lang="en-US" dirty="0"/>
          </a:p>
        </p:txBody>
      </p:sp>
      <p:sp>
        <p:nvSpPr>
          <p:cNvPr id="16" name="Google Shape;16;p1"/>
          <p:cNvSpPr txBox="1">
            <a:spLocks noGrp="1"/>
          </p:cNvSpPr>
          <p:nvPr>
            <p:ph type="ftr" idx="11"/>
          </p:nvPr>
        </p:nvSpPr>
        <p:spPr>
          <a:xfrm>
            <a:off x="4771505" y="6436069"/>
            <a:ext cx="4372495" cy="26283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 15-22-0DCN-00-006a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3930973884"/>
      </p:ext>
    </p:extLst>
  </p:cSld>
  <p:clrMap bg1="lt1" tx1="dk1" bg2="dk2" tx2="lt2" accent1="accent1" accent2="accent2" accent3="accent3" accent4="accent4" accent5="accent5" accent6="accent6" hlink="hlink" folHlink="folHlink"/>
  <p:sldLayoutIdLst>
    <p:sldLayoutId id="2147483694" r:id="rId1"/>
    <p:sldLayoutId id="2147483695" r:id="rId2"/>
    <p:sldLayoutId id="2147483703" r:id="rId3"/>
    <p:sldLayoutId id="2147483697" r:id="rId4"/>
    <p:sldLayoutId id="2147483698" r:id="rId5"/>
    <p:sldLayoutId id="2147483699" r:id="rId6"/>
    <p:sldLayoutId id="2147483700" r:id="rId7"/>
    <p:sldLayoutId id="2147483701" r:id="rId8"/>
    <p:sldLayoutId id="2147483702" r:id="rId9"/>
    <p:sldLayoutId id="2147483704" r:id="rId10"/>
    <p:sldLayoutId id="2147483705"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152400" y="295275"/>
            <a:ext cx="899160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Channel Model for Wearable and Implant BAN in use case of BMI and BCI</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6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altLang="ja-JP" sz="1600" b="0" kern="0" dirty="0">
                <a:latin typeface="Times New Roman"/>
                <a:ea typeface="Times New Roman"/>
                <a:cs typeface="Times New Roman"/>
                <a:sym typeface="Times New Roman"/>
              </a:rPr>
              <a:t>May 10</a:t>
            </a:r>
            <a:r>
              <a:rPr kumimoji="0" lang="en-US" altLang="ja-JP" sz="1600" b="0" kern="0" baseline="30000" dirty="0">
                <a:latin typeface="Times New Roman"/>
                <a:ea typeface="Times New Roman"/>
                <a:cs typeface="Times New Roman"/>
                <a:sym typeface="Times New Roman"/>
              </a:rPr>
              <a:t>th</a:t>
            </a:r>
            <a:r>
              <a:rPr kumimoji="0" lang="en-US" altLang="ja-JP" sz="1600" b="0" kern="0" dirty="0">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202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2</a:t>
            </a:r>
            <a:endParaRPr kumimoji="0" sz="14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 Marco Hernandez, Ryuji Kohno </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(1)Yokohama National University  (2)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 YRP1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Voice:[+81-90-5408-0611] E-Mail:[minsoo@minsookim.com, kobayashi-takumi-ch@ynu.ac.jp, marco.hernandez@ieee.org,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hlinkClick r:id="rId3"/>
              </a:rPr>
              <a:t>kohno@ynu.ac.jp</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kern="0" dirty="0">
                <a:solidFill>
                  <a:srgbClr val="000000"/>
                </a:solidFill>
                <a:latin typeface="Times New Roman"/>
                <a:ea typeface="Times New Roman"/>
                <a:cs typeface="Times New Roman"/>
                <a:sym typeface="Times New Roman"/>
              </a:rPr>
              <a:t>This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provides draft of channel and environmental model and its classification for vehicle body area network(VBAN) </a:t>
            </a:r>
            <a:r>
              <a:rPr kumimoji="0" lang="en-US" sz="1600" b="0" kern="0" dirty="0">
                <a:solidFill>
                  <a:srgbClr val="000000"/>
                </a:solidFill>
                <a:latin typeface="Times New Roman"/>
                <a:ea typeface="Times New Roman"/>
                <a:cs typeface="Times New Roman"/>
                <a:sym typeface="Times New Roman"/>
              </a:rPr>
              <a:t>of</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amendment of IEEE802.15.6-2012 for wireless body area network(BAN) with enhanced dependability.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P802.15.6a TG corresponding to comments in EC Meeting</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590550" y="454025"/>
            <a:ext cx="1600200" cy="215900"/>
          </a:xfrm>
        </p:spPr>
        <p:txBody>
          <a:bodyPr/>
          <a:lstStyle/>
          <a:p>
            <a:r>
              <a:rPr lang="en-US" altLang="ja-JP"/>
              <a:t>May 2022</a:t>
            </a:r>
            <a:endParaRPr lang="en-US" dirty="0"/>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フッター プレースホルダー 4">
            <a:extLst>
              <a:ext uri="{FF2B5EF4-FFF2-40B4-BE49-F238E27FC236}">
                <a16:creationId xmlns:a16="http://schemas.microsoft.com/office/drawing/2014/main" id="{46E001B4-2785-44FF-9E9A-5D43F3A878E4}"/>
              </a:ext>
            </a:extLst>
          </p:cNvPr>
          <p:cNvSpPr>
            <a:spLocks noGrp="1"/>
          </p:cNvSpPr>
          <p:nvPr>
            <p:ph type="ftr" idx="11"/>
          </p:nvPr>
        </p:nvSpPr>
        <p:spPr/>
        <p:txBody>
          <a:bodyPr/>
          <a:lstStyle/>
          <a:p>
            <a:r>
              <a:rPr lang="en-US"/>
              <a:t>T.Kobayashi, M.Kim, M. Hernandez, R.Kohno (YNU/YRP-IAI)</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E74E397-1201-49CE-B25D-87C884568770}"/>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B9E17BB5-E147-4348-81A2-C9F50CA62C11}"/>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D3016F91-A639-444C-AB8F-78367AB5AE6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5" name="正方形/長方形 4">
            <a:extLst>
              <a:ext uri="{FF2B5EF4-FFF2-40B4-BE49-F238E27FC236}">
                <a16:creationId xmlns:a16="http://schemas.microsoft.com/office/drawing/2014/main" id="{59455A61-3BA2-4254-85B8-EDC98CC83AC8}"/>
              </a:ext>
            </a:extLst>
          </p:cNvPr>
          <p:cNvSpPr/>
          <p:nvPr/>
        </p:nvSpPr>
        <p:spPr>
          <a:xfrm>
            <a:off x="3062810" y="1057874"/>
            <a:ext cx="1886673" cy="405114"/>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6" name="正方形/長方形 5">
            <a:extLst>
              <a:ext uri="{FF2B5EF4-FFF2-40B4-BE49-F238E27FC236}">
                <a16:creationId xmlns:a16="http://schemas.microsoft.com/office/drawing/2014/main" id="{D7F68F92-B8A6-4DF7-87BE-867B433CE3A3}"/>
              </a:ext>
            </a:extLst>
          </p:cNvPr>
          <p:cNvSpPr/>
          <p:nvPr/>
        </p:nvSpPr>
        <p:spPr>
          <a:xfrm>
            <a:off x="875195" y="1724630"/>
            <a:ext cx="1886673" cy="544010"/>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Large scale fading</a:t>
            </a:r>
            <a:endParaRPr kumimoji="1" lang="ja-JP" altLang="en-US" dirty="0"/>
          </a:p>
        </p:txBody>
      </p:sp>
      <p:sp>
        <p:nvSpPr>
          <p:cNvPr id="7" name="正方形/長方形 6">
            <a:extLst>
              <a:ext uri="{FF2B5EF4-FFF2-40B4-BE49-F238E27FC236}">
                <a16:creationId xmlns:a16="http://schemas.microsoft.com/office/drawing/2014/main" id="{D56B7903-FA0A-464D-A298-F3BF72A9395F}"/>
              </a:ext>
            </a:extLst>
          </p:cNvPr>
          <p:cNvSpPr/>
          <p:nvPr/>
        </p:nvSpPr>
        <p:spPr>
          <a:xfrm>
            <a:off x="4767463" y="1724630"/>
            <a:ext cx="1886673" cy="544010"/>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Small scale fading</a:t>
            </a:r>
            <a:endParaRPr kumimoji="1" lang="ja-JP" altLang="en-US" dirty="0"/>
          </a:p>
        </p:txBody>
      </p:sp>
      <p:cxnSp>
        <p:nvCxnSpPr>
          <p:cNvPr id="9" name="直線コネクタ 8">
            <a:extLst>
              <a:ext uri="{FF2B5EF4-FFF2-40B4-BE49-F238E27FC236}">
                <a16:creationId xmlns:a16="http://schemas.microsoft.com/office/drawing/2014/main" id="{0CFC3D52-8D26-45CC-8E8F-DC73277BC4D4}"/>
              </a:ext>
            </a:extLst>
          </p:cNvPr>
          <p:cNvCxnSpPr>
            <a:cxnSpLocks/>
            <a:stCxn id="5" idx="2"/>
            <a:endCxn id="6" idx="0"/>
          </p:cNvCxnSpPr>
          <p:nvPr/>
        </p:nvCxnSpPr>
        <p:spPr>
          <a:xfrm flipH="1">
            <a:off x="1818532" y="1462988"/>
            <a:ext cx="2187615" cy="26164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 name="直線コネクタ 10">
            <a:extLst>
              <a:ext uri="{FF2B5EF4-FFF2-40B4-BE49-F238E27FC236}">
                <a16:creationId xmlns:a16="http://schemas.microsoft.com/office/drawing/2014/main" id="{CCD3E04D-4CC6-4CF4-89F3-F98E95950297}"/>
              </a:ext>
            </a:extLst>
          </p:cNvPr>
          <p:cNvCxnSpPr>
            <a:cxnSpLocks/>
            <a:stCxn id="5" idx="2"/>
            <a:endCxn id="7" idx="0"/>
          </p:cNvCxnSpPr>
          <p:nvPr/>
        </p:nvCxnSpPr>
        <p:spPr>
          <a:xfrm>
            <a:off x="4006147" y="1462988"/>
            <a:ext cx="1704653" cy="26164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CF4C67CF-6168-46F5-82A9-89EEC4E37EB8}"/>
              </a:ext>
            </a:extLst>
          </p:cNvPr>
          <p:cNvSpPr/>
          <p:nvPr/>
        </p:nvSpPr>
        <p:spPr>
          <a:xfrm>
            <a:off x="98384" y="3730036"/>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HBAN </a:t>
            </a:r>
          </a:p>
          <a:p>
            <a:pPr algn="ctr"/>
            <a:r>
              <a:rPr lang="en-US" altLang="ja-JP" dirty="0"/>
              <a:t>Channel model</a:t>
            </a:r>
            <a:endParaRPr lang="ja-JP" altLang="en-US" dirty="0"/>
          </a:p>
        </p:txBody>
      </p:sp>
      <p:sp>
        <p:nvSpPr>
          <p:cNvPr id="17" name="正方形/長方形 16">
            <a:extLst>
              <a:ext uri="{FF2B5EF4-FFF2-40B4-BE49-F238E27FC236}">
                <a16:creationId xmlns:a16="http://schemas.microsoft.com/office/drawing/2014/main" id="{DB1D1A05-E827-4FA0-920A-F622D87BC91B}"/>
              </a:ext>
            </a:extLst>
          </p:cNvPr>
          <p:cNvSpPr/>
          <p:nvPr/>
        </p:nvSpPr>
        <p:spPr>
          <a:xfrm>
            <a:off x="2168055" y="3730036"/>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VBAN</a:t>
            </a:r>
          </a:p>
          <a:p>
            <a:pPr algn="ctr"/>
            <a:r>
              <a:rPr kumimoji="1" lang="en-US" altLang="ja-JP" dirty="0"/>
              <a:t>Channel model</a:t>
            </a:r>
            <a:endParaRPr kumimoji="1" lang="ja-JP" altLang="en-US" dirty="0"/>
          </a:p>
        </p:txBody>
      </p:sp>
      <p:cxnSp>
        <p:nvCxnSpPr>
          <p:cNvPr id="20" name="直線コネクタ 19">
            <a:extLst>
              <a:ext uri="{FF2B5EF4-FFF2-40B4-BE49-F238E27FC236}">
                <a16:creationId xmlns:a16="http://schemas.microsoft.com/office/drawing/2014/main" id="{9EA51F75-8905-4A0F-B615-A2ED3BB77FBF}"/>
              </a:ext>
            </a:extLst>
          </p:cNvPr>
          <p:cNvCxnSpPr>
            <a:cxnSpLocks/>
            <a:stCxn id="121" idx="4"/>
            <a:endCxn id="16" idx="0"/>
          </p:cNvCxnSpPr>
          <p:nvPr/>
        </p:nvCxnSpPr>
        <p:spPr>
          <a:xfrm flipH="1">
            <a:off x="1041721" y="2965805"/>
            <a:ext cx="1998" cy="76423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3" name="直線コネクタ 22">
            <a:extLst>
              <a:ext uri="{FF2B5EF4-FFF2-40B4-BE49-F238E27FC236}">
                <a16:creationId xmlns:a16="http://schemas.microsoft.com/office/drawing/2014/main" id="{23187C83-35DB-460F-AFEC-635F5FDD71C4}"/>
              </a:ext>
            </a:extLst>
          </p:cNvPr>
          <p:cNvCxnSpPr>
            <a:cxnSpLocks/>
            <a:stCxn id="115" idx="6"/>
            <a:endCxn id="108" idx="0"/>
          </p:cNvCxnSpPr>
          <p:nvPr/>
        </p:nvCxnSpPr>
        <p:spPr>
          <a:xfrm>
            <a:off x="4892086" y="3891044"/>
            <a:ext cx="3147548" cy="41278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0" name="正方形/長方形 29">
            <a:extLst>
              <a:ext uri="{FF2B5EF4-FFF2-40B4-BE49-F238E27FC236}">
                <a16:creationId xmlns:a16="http://schemas.microsoft.com/office/drawing/2014/main" id="{66CCB613-4A6E-4E5A-9985-13A93A37F83A}"/>
              </a:ext>
            </a:extLst>
          </p:cNvPr>
          <p:cNvSpPr/>
          <p:nvPr/>
        </p:nvSpPr>
        <p:spPr>
          <a:xfrm>
            <a:off x="1176137" y="2561414"/>
            <a:ext cx="1886673"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Path loss</a:t>
            </a:r>
            <a:endParaRPr kumimoji="1" lang="ja-JP" altLang="en-US" dirty="0"/>
          </a:p>
        </p:txBody>
      </p:sp>
      <p:cxnSp>
        <p:nvCxnSpPr>
          <p:cNvPr id="32" name="コネクタ: カギ線 31">
            <a:extLst>
              <a:ext uri="{FF2B5EF4-FFF2-40B4-BE49-F238E27FC236}">
                <a16:creationId xmlns:a16="http://schemas.microsoft.com/office/drawing/2014/main" id="{1B9601BB-E026-4C8C-AC79-55F19ABDB831}"/>
              </a:ext>
            </a:extLst>
          </p:cNvPr>
          <p:cNvCxnSpPr>
            <a:cxnSpLocks/>
            <a:endCxn id="30" idx="1"/>
          </p:cNvCxnSpPr>
          <p:nvPr/>
        </p:nvCxnSpPr>
        <p:spPr>
          <a:xfrm rot="16200000" flipH="1">
            <a:off x="911901" y="2398457"/>
            <a:ext cx="394056"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コネクタ: カギ線 33">
            <a:extLst>
              <a:ext uri="{FF2B5EF4-FFF2-40B4-BE49-F238E27FC236}">
                <a16:creationId xmlns:a16="http://schemas.microsoft.com/office/drawing/2014/main" id="{7BDEAAB6-F9C0-48D5-A04A-D1497399046A}"/>
              </a:ext>
            </a:extLst>
          </p:cNvPr>
          <p:cNvCxnSpPr>
            <a:cxnSpLocks/>
            <a:endCxn id="121" idx="0"/>
          </p:cNvCxnSpPr>
          <p:nvPr/>
        </p:nvCxnSpPr>
        <p:spPr>
          <a:xfrm rot="16200000" flipH="1">
            <a:off x="914024" y="2790391"/>
            <a:ext cx="257392" cy="1998"/>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6" name="正方形/長方形 35">
            <a:extLst>
              <a:ext uri="{FF2B5EF4-FFF2-40B4-BE49-F238E27FC236}">
                <a16:creationId xmlns:a16="http://schemas.microsoft.com/office/drawing/2014/main" id="{F8080B4A-D4FD-418B-828F-3BB29F250A08}"/>
              </a:ext>
            </a:extLst>
          </p:cNvPr>
          <p:cNvSpPr/>
          <p:nvPr/>
        </p:nvSpPr>
        <p:spPr>
          <a:xfrm>
            <a:off x="1176137" y="2841666"/>
            <a:ext cx="1886673"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Shadowing</a:t>
            </a:r>
            <a:endParaRPr kumimoji="1" lang="ja-JP" altLang="en-US" dirty="0"/>
          </a:p>
        </p:txBody>
      </p:sp>
      <p:sp>
        <p:nvSpPr>
          <p:cNvPr id="42" name="正方形/長方形 41">
            <a:extLst>
              <a:ext uri="{FF2B5EF4-FFF2-40B4-BE49-F238E27FC236}">
                <a16:creationId xmlns:a16="http://schemas.microsoft.com/office/drawing/2014/main" id="{BA509566-7768-49B8-ACE0-A0DC3BF65305}"/>
              </a:ext>
            </a:extLst>
          </p:cNvPr>
          <p:cNvSpPr/>
          <p:nvPr/>
        </p:nvSpPr>
        <p:spPr>
          <a:xfrm>
            <a:off x="350135" y="4563926"/>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In-body</a:t>
            </a:r>
            <a:endParaRPr lang="ja-JP" altLang="en-US" dirty="0"/>
          </a:p>
        </p:txBody>
      </p:sp>
      <p:cxnSp>
        <p:nvCxnSpPr>
          <p:cNvPr id="43" name="コネクタ: カギ線 42">
            <a:extLst>
              <a:ext uri="{FF2B5EF4-FFF2-40B4-BE49-F238E27FC236}">
                <a16:creationId xmlns:a16="http://schemas.microsoft.com/office/drawing/2014/main" id="{6570BEAB-AA0D-4B1B-B00E-72AC7998FFB0}"/>
              </a:ext>
            </a:extLst>
          </p:cNvPr>
          <p:cNvCxnSpPr>
            <a:cxnSpLocks/>
            <a:endCxn id="42" idx="1"/>
          </p:cNvCxnSpPr>
          <p:nvPr/>
        </p:nvCxnSpPr>
        <p:spPr>
          <a:xfrm rot="16200000" flipH="1">
            <a:off x="87346" y="4402416"/>
            <a:ext cx="39116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5" name="正方形/長方形 44">
            <a:extLst>
              <a:ext uri="{FF2B5EF4-FFF2-40B4-BE49-F238E27FC236}">
                <a16:creationId xmlns:a16="http://schemas.microsoft.com/office/drawing/2014/main" id="{FCE0B187-3FA8-4AF5-88DF-145835AB53B5}"/>
              </a:ext>
            </a:extLst>
          </p:cNvPr>
          <p:cNvSpPr/>
          <p:nvPr/>
        </p:nvSpPr>
        <p:spPr>
          <a:xfrm>
            <a:off x="350135" y="4873313"/>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a:t>O</a:t>
            </a:r>
            <a:r>
              <a:rPr lang="en-US" altLang="ja-JP" dirty="0"/>
              <a:t>n-body</a:t>
            </a:r>
            <a:endParaRPr lang="ja-JP" altLang="en-US" dirty="0"/>
          </a:p>
        </p:txBody>
      </p:sp>
      <p:sp>
        <p:nvSpPr>
          <p:cNvPr id="46" name="正方形/長方形 45">
            <a:extLst>
              <a:ext uri="{FF2B5EF4-FFF2-40B4-BE49-F238E27FC236}">
                <a16:creationId xmlns:a16="http://schemas.microsoft.com/office/drawing/2014/main" id="{9D7E3F03-41B3-48C4-A905-EFC3C1701D8A}"/>
              </a:ext>
            </a:extLst>
          </p:cNvPr>
          <p:cNvSpPr/>
          <p:nvPr/>
        </p:nvSpPr>
        <p:spPr>
          <a:xfrm>
            <a:off x="350135" y="5182700"/>
            <a:ext cx="1716786" cy="552742"/>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Surrounding body</a:t>
            </a:r>
            <a:endParaRPr lang="ja-JP" altLang="en-US" dirty="0"/>
          </a:p>
        </p:txBody>
      </p:sp>
      <p:cxnSp>
        <p:nvCxnSpPr>
          <p:cNvPr id="51" name="コネクタ: カギ線 50">
            <a:extLst>
              <a:ext uri="{FF2B5EF4-FFF2-40B4-BE49-F238E27FC236}">
                <a16:creationId xmlns:a16="http://schemas.microsoft.com/office/drawing/2014/main" id="{10771EE3-4118-448F-AF40-6178E2FD6D5F}"/>
              </a:ext>
            </a:extLst>
          </p:cNvPr>
          <p:cNvCxnSpPr>
            <a:cxnSpLocks/>
            <a:endCxn id="45" idx="1"/>
          </p:cNvCxnSpPr>
          <p:nvPr/>
        </p:nvCxnSpPr>
        <p:spPr>
          <a:xfrm rot="16200000" flipH="1">
            <a:off x="128232" y="4752689"/>
            <a:ext cx="309388"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3" name="コネクタ: カギ線 52">
            <a:extLst>
              <a:ext uri="{FF2B5EF4-FFF2-40B4-BE49-F238E27FC236}">
                <a16:creationId xmlns:a16="http://schemas.microsoft.com/office/drawing/2014/main" id="{37EA6557-244C-4A77-B976-D5B5AD54F38E}"/>
              </a:ext>
            </a:extLst>
          </p:cNvPr>
          <p:cNvCxnSpPr>
            <a:cxnSpLocks/>
            <a:endCxn id="46" idx="1"/>
          </p:cNvCxnSpPr>
          <p:nvPr/>
        </p:nvCxnSpPr>
        <p:spPr>
          <a:xfrm rot="16200000" flipH="1">
            <a:off x="40686" y="5149622"/>
            <a:ext cx="48448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5" name="正方形/長方形 54">
            <a:extLst>
              <a:ext uri="{FF2B5EF4-FFF2-40B4-BE49-F238E27FC236}">
                <a16:creationId xmlns:a16="http://schemas.microsoft.com/office/drawing/2014/main" id="{9CB2311A-F53A-4EF1-9AE4-5C230E963C90}"/>
              </a:ext>
            </a:extLst>
          </p:cNvPr>
          <p:cNvSpPr/>
          <p:nvPr/>
        </p:nvSpPr>
        <p:spPr>
          <a:xfrm>
            <a:off x="2419805" y="4563926"/>
            <a:ext cx="1716785" cy="20255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In-vehicle</a:t>
            </a:r>
            <a:endParaRPr kumimoji="1" lang="ja-JP" altLang="en-US" dirty="0"/>
          </a:p>
        </p:txBody>
      </p:sp>
      <p:cxnSp>
        <p:nvCxnSpPr>
          <p:cNvPr id="56" name="コネクタ: カギ線 55">
            <a:extLst>
              <a:ext uri="{FF2B5EF4-FFF2-40B4-BE49-F238E27FC236}">
                <a16:creationId xmlns:a16="http://schemas.microsoft.com/office/drawing/2014/main" id="{E54C2A70-195D-4AEF-9841-77A4D08B7D98}"/>
              </a:ext>
            </a:extLst>
          </p:cNvPr>
          <p:cNvCxnSpPr>
            <a:cxnSpLocks/>
            <a:endCxn id="55" idx="1"/>
          </p:cNvCxnSpPr>
          <p:nvPr/>
        </p:nvCxnSpPr>
        <p:spPr>
          <a:xfrm rot="16200000" flipH="1">
            <a:off x="2157017" y="4402417"/>
            <a:ext cx="39116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7" name="正方形/長方形 56">
            <a:extLst>
              <a:ext uri="{FF2B5EF4-FFF2-40B4-BE49-F238E27FC236}">
                <a16:creationId xmlns:a16="http://schemas.microsoft.com/office/drawing/2014/main" id="{422AE49F-BC55-4BBA-9EC0-39CD0904F5CB}"/>
              </a:ext>
            </a:extLst>
          </p:cNvPr>
          <p:cNvSpPr/>
          <p:nvPr/>
        </p:nvSpPr>
        <p:spPr>
          <a:xfrm>
            <a:off x="2419805" y="4873313"/>
            <a:ext cx="1716785" cy="202557"/>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On-vehicle</a:t>
            </a:r>
            <a:endParaRPr kumimoji="1" lang="ja-JP" altLang="en-US" dirty="0"/>
          </a:p>
        </p:txBody>
      </p:sp>
      <p:sp>
        <p:nvSpPr>
          <p:cNvPr id="58" name="正方形/長方形 57">
            <a:extLst>
              <a:ext uri="{FF2B5EF4-FFF2-40B4-BE49-F238E27FC236}">
                <a16:creationId xmlns:a16="http://schemas.microsoft.com/office/drawing/2014/main" id="{501F0020-4549-430E-A81A-C647885EA1B4}"/>
              </a:ext>
            </a:extLst>
          </p:cNvPr>
          <p:cNvSpPr/>
          <p:nvPr/>
        </p:nvSpPr>
        <p:spPr>
          <a:xfrm>
            <a:off x="2419805" y="5182700"/>
            <a:ext cx="1716785" cy="552742"/>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Surrounding vehicle</a:t>
            </a:r>
            <a:endParaRPr kumimoji="1" lang="ja-JP" altLang="en-US" dirty="0"/>
          </a:p>
        </p:txBody>
      </p:sp>
      <p:cxnSp>
        <p:nvCxnSpPr>
          <p:cNvPr id="59" name="コネクタ: カギ線 58">
            <a:extLst>
              <a:ext uri="{FF2B5EF4-FFF2-40B4-BE49-F238E27FC236}">
                <a16:creationId xmlns:a16="http://schemas.microsoft.com/office/drawing/2014/main" id="{72BE8453-E9F4-49D9-A300-8BB58DF0E134}"/>
              </a:ext>
            </a:extLst>
          </p:cNvPr>
          <p:cNvCxnSpPr>
            <a:cxnSpLocks/>
            <a:endCxn id="57" idx="1"/>
          </p:cNvCxnSpPr>
          <p:nvPr/>
        </p:nvCxnSpPr>
        <p:spPr>
          <a:xfrm rot="16200000" flipH="1">
            <a:off x="2197903" y="4752690"/>
            <a:ext cx="309388"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0" name="コネクタ: カギ線 59">
            <a:extLst>
              <a:ext uri="{FF2B5EF4-FFF2-40B4-BE49-F238E27FC236}">
                <a16:creationId xmlns:a16="http://schemas.microsoft.com/office/drawing/2014/main" id="{0877F576-4D54-444D-A411-D37BF2EF28D2}"/>
              </a:ext>
            </a:extLst>
          </p:cNvPr>
          <p:cNvCxnSpPr>
            <a:cxnSpLocks/>
            <a:endCxn id="58" idx="1"/>
          </p:cNvCxnSpPr>
          <p:nvPr/>
        </p:nvCxnSpPr>
        <p:spPr>
          <a:xfrm rot="16200000" flipH="1">
            <a:off x="2110357" y="5149623"/>
            <a:ext cx="48448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0" name="正方形/長方形 69">
            <a:extLst>
              <a:ext uri="{FF2B5EF4-FFF2-40B4-BE49-F238E27FC236}">
                <a16:creationId xmlns:a16="http://schemas.microsoft.com/office/drawing/2014/main" id="{48CDA0A4-F054-4F0E-889A-529F058B564A}"/>
              </a:ext>
            </a:extLst>
          </p:cNvPr>
          <p:cNvSpPr/>
          <p:nvPr/>
        </p:nvSpPr>
        <p:spPr>
          <a:xfrm>
            <a:off x="209524" y="203898"/>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From 15.6-2012</a:t>
            </a:r>
            <a:endParaRPr lang="ja-JP" altLang="en-US" dirty="0"/>
          </a:p>
        </p:txBody>
      </p:sp>
      <p:sp>
        <p:nvSpPr>
          <p:cNvPr id="71" name="正方形/長方形 70">
            <a:extLst>
              <a:ext uri="{FF2B5EF4-FFF2-40B4-BE49-F238E27FC236}">
                <a16:creationId xmlns:a16="http://schemas.microsoft.com/office/drawing/2014/main" id="{2708E797-7113-4BFD-8571-32491A8F49D8}"/>
              </a:ext>
            </a:extLst>
          </p:cNvPr>
          <p:cNvSpPr/>
          <p:nvPr/>
        </p:nvSpPr>
        <p:spPr>
          <a:xfrm>
            <a:off x="2285388" y="167322"/>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a:t>
            </a:r>
            <a:r>
              <a:rPr kumimoji="1" lang="en-US" altLang="ja-JP" dirty="0"/>
              <a:t>rom 15.4a</a:t>
            </a:r>
          </a:p>
        </p:txBody>
      </p:sp>
      <p:sp>
        <p:nvSpPr>
          <p:cNvPr id="76" name="正方形/長方形 75">
            <a:extLst>
              <a:ext uri="{FF2B5EF4-FFF2-40B4-BE49-F238E27FC236}">
                <a16:creationId xmlns:a16="http://schemas.microsoft.com/office/drawing/2014/main" id="{34C0BCCA-4974-435D-B2F5-2FD985E0EC4E}"/>
              </a:ext>
            </a:extLst>
          </p:cNvPr>
          <p:cNvSpPr/>
          <p:nvPr/>
        </p:nvSpPr>
        <p:spPr>
          <a:xfrm>
            <a:off x="4985479" y="2561414"/>
            <a:ext cx="1768457" cy="47405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sz="1800" dirty="0">
                <a:effectLst/>
                <a:latin typeface="Times New Roman" panose="02020603050405020304" pitchFamily="18" charset="0"/>
                <a:ea typeface="Arial Unicode MS"/>
              </a:rPr>
              <a:t>UWB Channel model</a:t>
            </a:r>
            <a:endParaRPr kumimoji="1" lang="ja-JP" altLang="en-US" dirty="0"/>
          </a:p>
        </p:txBody>
      </p:sp>
      <p:cxnSp>
        <p:nvCxnSpPr>
          <p:cNvPr id="77" name="コネクタ: カギ線 76">
            <a:extLst>
              <a:ext uri="{FF2B5EF4-FFF2-40B4-BE49-F238E27FC236}">
                <a16:creationId xmlns:a16="http://schemas.microsoft.com/office/drawing/2014/main" id="{271CF5B6-1403-4855-9032-EBF299105F2C}"/>
              </a:ext>
            </a:extLst>
          </p:cNvPr>
          <p:cNvCxnSpPr>
            <a:cxnSpLocks/>
            <a:endCxn id="76" idx="1"/>
          </p:cNvCxnSpPr>
          <p:nvPr/>
        </p:nvCxnSpPr>
        <p:spPr>
          <a:xfrm rot="16200000" flipH="1">
            <a:off x="4664320" y="2477280"/>
            <a:ext cx="524102" cy="1182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0" name="正方形/長方形 79">
            <a:extLst>
              <a:ext uri="{FF2B5EF4-FFF2-40B4-BE49-F238E27FC236}">
                <a16:creationId xmlns:a16="http://schemas.microsoft.com/office/drawing/2014/main" id="{0822DA7B-990E-442B-9E93-EFA95F5753C7}"/>
              </a:ext>
            </a:extLst>
          </p:cNvPr>
          <p:cNvSpPr/>
          <p:nvPr/>
        </p:nvSpPr>
        <p:spPr>
          <a:xfrm>
            <a:off x="4985479" y="3153065"/>
            <a:ext cx="1768457" cy="49348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sz="1800" dirty="0">
                <a:effectLst/>
                <a:latin typeface="Times New Roman" panose="02020603050405020304" pitchFamily="18" charset="0"/>
                <a:ea typeface="Arial Unicode MS"/>
              </a:rPr>
              <a:t>Simulation methodology</a:t>
            </a:r>
            <a:endParaRPr kumimoji="1" lang="ja-JP" altLang="en-US" dirty="0"/>
          </a:p>
        </p:txBody>
      </p:sp>
      <p:cxnSp>
        <p:nvCxnSpPr>
          <p:cNvPr id="81" name="コネクタ: カギ線 80">
            <a:extLst>
              <a:ext uri="{FF2B5EF4-FFF2-40B4-BE49-F238E27FC236}">
                <a16:creationId xmlns:a16="http://schemas.microsoft.com/office/drawing/2014/main" id="{10316D18-C9E9-4EB4-93DD-7B6B1190AF6B}"/>
              </a:ext>
            </a:extLst>
          </p:cNvPr>
          <p:cNvCxnSpPr>
            <a:cxnSpLocks/>
            <a:endCxn id="80" idx="1"/>
          </p:cNvCxnSpPr>
          <p:nvPr/>
        </p:nvCxnSpPr>
        <p:spPr>
          <a:xfrm rot="16200000" flipH="1">
            <a:off x="4624256" y="3038584"/>
            <a:ext cx="604230" cy="1182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2" name="正方形/長方形 91">
            <a:extLst>
              <a:ext uri="{FF2B5EF4-FFF2-40B4-BE49-F238E27FC236}">
                <a16:creationId xmlns:a16="http://schemas.microsoft.com/office/drawing/2014/main" id="{A42F04BE-63D2-470F-84C3-1121FD4175B5}"/>
              </a:ext>
            </a:extLst>
          </p:cNvPr>
          <p:cNvSpPr/>
          <p:nvPr/>
        </p:nvSpPr>
        <p:spPr>
          <a:xfrm>
            <a:off x="4915573" y="4316056"/>
            <a:ext cx="1886673" cy="544010"/>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HBAN </a:t>
            </a:r>
          </a:p>
          <a:p>
            <a:pPr algn="ctr"/>
            <a:r>
              <a:rPr lang="en-US" altLang="ja-JP" dirty="0"/>
              <a:t>Channel model</a:t>
            </a:r>
            <a:endParaRPr lang="ja-JP" altLang="en-US" dirty="0"/>
          </a:p>
        </p:txBody>
      </p:sp>
      <p:sp>
        <p:nvSpPr>
          <p:cNvPr id="93" name="正方形/長方形 92">
            <a:extLst>
              <a:ext uri="{FF2B5EF4-FFF2-40B4-BE49-F238E27FC236}">
                <a16:creationId xmlns:a16="http://schemas.microsoft.com/office/drawing/2014/main" id="{3103BB4E-2392-4ACE-B92D-C4C5E4980441}"/>
              </a:ext>
            </a:extLst>
          </p:cNvPr>
          <p:cNvSpPr/>
          <p:nvPr/>
        </p:nvSpPr>
        <p:spPr>
          <a:xfrm>
            <a:off x="5167324" y="5149946"/>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In-body</a:t>
            </a:r>
            <a:endParaRPr lang="ja-JP" altLang="en-US" dirty="0"/>
          </a:p>
        </p:txBody>
      </p:sp>
      <p:cxnSp>
        <p:nvCxnSpPr>
          <p:cNvPr id="94" name="コネクタ: カギ線 93">
            <a:extLst>
              <a:ext uri="{FF2B5EF4-FFF2-40B4-BE49-F238E27FC236}">
                <a16:creationId xmlns:a16="http://schemas.microsoft.com/office/drawing/2014/main" id="{1130BE73-0C3F-40F3-B837-B8052EF318E4}"/>
              </a:ext>
            </a:extLst>
          </p:cNvPr>
          <p:cNvCxnSpPr>
            <a:cxnSpLocks/>
            <a:endCxn id="93" idx="1"/>
          </p:cNvCxnSpPr>
          <p:nvPr/>
        </p:nvCxnSpPr>
        <p:spPr>
          <a:xfrm rot="16200000" flipH="1">
            <a:off x="4904535" y="4988436"/>
            <a:ext cx="39116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5" name="正方形/長方形 94">
            <a:extLst>
              <a:ext uri="{FF2B5EF4-FFF2-40B4-BE49-F238E27FC236}">
                <a16:creationId xmlns:a16="http://schemas.microsoft.com/office/drawing/2014/main" id="{385C11BA-030D-437D-AC39-7CCCB7E8E1AD}"/>
              </a:ext>
            </a:extLst>
          </p:cNvPr>
          <p:cNvSpPr/>
          <p:nvPr/>
        </p:nvSpPr>
        <p:spPr>
          <a:xfrm>
            <a:off x="5167324" y="5459333"/>
            <a:ext cx="1716786" cy="202557"/>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a:t>O</a:t>
            </a:r>
            <a:r>
              <a:rPr lang="en-US" altLang="ja-JP" dirty="0"/>
              <a:t>n-body</a:t>
            </a:r>
            <a:endParaRPr lang="ja-JP" altLang="en-US" dirty="0"/>
          </a:p>
        </p:txBody>
      </p:sp>
      <p:sp>
        <p:nvSpPr>
          <p:cNvPr id="96" name="正方形/長方形 95">
            <a:extLst>
              <a:ext uri="{FF2B5EF4-FFF2-40B4-BE49-F238E27FC236}">
                <a16:creationId xmlns:a16="http://schemas.microsoft.com/office/drawing/2014/main" id="{B8D9EB02-A671-4F77-AB04-72E9D6D1F1BE}"/>
              </a:ext>
            </a:extLst>
          </p:cNvPr>
          <p:cNvSpPr/>
          <p:nvPr/>
        </p:nvSpPr>
        <p:spPr>
          <a:xfrm>
            <a:off x="5167324" y="5768720"/>
            <a:ext cx="1716786" cy="552742"/>
          </a:xfrm>
          <a:prstGeom prst="rect">
            <a:avLst/>
          </a:prstGeom>
          <a:solidFill>
            <a:srgbClr val="92D05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Surrounding body</a:t>
            </a:r>
            <a:endParaRPr lang="ja-JP" altLang="en-US" dirty="0"/>
          </a:p>
        </p:txBody>
      </p:sp>
      <p:cxnSp>
        <p:nvCxnSpPr>
          <p:cNvPr id="97" name="コネクタ: カギ線 96">
            <a:extLst>
              <a:ext uri="{FF2B5EF4-FFF2-40B4-BE49-F238E27FC236}">
                <a16:creationId xmlns:a16="http://schemas.microsoft.com/office/drawing/2014/main" id="{3E5EE352-59D2-4AC4-9456-653CA346FB16}"/>
              </a:ext>
            </a:extLst>
          </p:cNvPr>
          <p:cNvCxnSpPr>
            <a:cxnSpLocks/>
            <a:endCxn id="95" idx="1"/>
          </p:cNvCxnSpPr>
          <p:nvPr/>
        </p:nvCxnSpPr>
        <p:spPr>
          <a:xfrm rot="16200000" flipH="1">
            <a:off x="4945421" y="5338709"/>
            <a:ext cx="309388"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8" name="コネクタ: カギ線 97">
            <a:extLst>
              <a:ext uri="{FF2B5EF4-FFF2-40B4-BE49-F238E27FC236}">
                <a16:creationId xmlns:a16="http://schemas.microsoft.com/office/drawing/2014/main" id="{D03E9395-0887-4861-A5FD-74809CCB2F06}"/>
              </a:ext>
            </a:extLst>
          </p:cNvPr>
          <p:cNvCxnSpPr>
            <a:cxnSpLocks/>
            <a:endCxn id="96" idx="1"/>
          </p:cNvCxnSpPr>
          <p:nvPr/>
        </p:nvCxnSpPr>
        <p:spPr>
          <a:xfrm rot="16200000" flipH="1">
            <a:off x="4857875" y="5735642"/>
            <a:ext cx="484480" cy="134418"/>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直線コネクタ 98">
            <a:extLst>
              <a:ext uri="{FF2B5EF4-FFF2-40B4-BE49-F238E27FC236}">
                <a16:creationId xmlns:a16="http://schemas.microsoft.com/office/drawing/2014/main" id="{ACF2E651-9B1E-4DDA-A76A-AD42204FC62E}"/>
              </a:ext>
            </a:extLst>
          </p:cNvPr>
          <p:cNvCxnSpPr>
            <a:cxnSpLocks/>
            <a:endCxn id="92" idx="0"/>
          </p:cNvCxnSpPr>
          <p:nvPr/>
        </p:nvCxnSpPr>
        <p:spPr>
          <a:xfrm>
            <a:off x="4867263" y="3883987"/>
            <a:ext cx="991647" cy="43206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2" name="直線コネクタ 101">
            <a:extLst>
              <a:ext uri="{FF2B5EF4-FFF2-40B4-BE49-F238E27FC236}">
                <a16:creationId xmlns:a16="http://schemas.microsoft.com/office/drawing/2014/main" id="{190C4FCF-F9F5-4ED5-826D-9F514D658B44}"/>
              </a:ext>
            </a:extLst>
          </p:cNvPr>
          <p:cNvCxnSpPr>
            <a:cxnSpLocks/>
            <a:endCxn id="115" idx="0"/>
          </p:cNvCxnSpPr>
          <p:nvPr/>
        </p:nvCxnSpPr>
        <p:spPr>
          <a:xfrm flipH="1">
            <a:off x="4867262" y="3395103"/>
            <a:ext cx="1" cy="473081"/>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8" name="正方形/長方形 107">
            <a:extLst>
              <a:ext uri="{FF2B5EF4-FFF2-40B4-BE49-F238E27FC236}">
                <a16:creationId xmlns:a16="http://schemas.microsoft.com/office/drawing/2014/main" id="{AB5A0DCA-2E3C-4CEF-9F6C-E0F4ECAD828C}"/>
              </a:ext>
            </a:extLst>
          </p:cNvPr>
          <p:cNvSpPr/>
          <p:nvPr/>
        </p:nvSpPr>
        <p:spPr>
          <a:xfrm>
            <a:off x="7096297" y="4303833"/>
            <a:ext cx="1886673" cy="544010"/>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VBAN</a:t>
            </a:r>
          </a:p>
          <a:p>
            <a:pPr algn="ctr"/>
            <a:r>
              <a:rPr lang="en-US" altLang="ja-JP" dirty="0">
                <a:latin typeface="Times New Roman" panose="02020603050405020304" pitchFamily="18" charset="0"/>
              </a:rPr>
              <a:t>Channel model</a:t>
            </a:r>
            <a:endParaRPr lang="ja-JP" altLang="en-US" dirty="0">
              <a:latin typeface="Times New Roman" panose="02020603050405020304" pitchFamily="18" charset="0"/>
            </a:endParaRPr>
          </a:p>
        </p:txBody>
      </p:sp>
      <p:sp>
        <p:nvSpPr>
          <p:cNvPr id="109" name="正方形/長方形 108">
            <a:extLst>
              <a:ext uri="{FF2B5EF4-FFF2-40B4-BE49-F238E27FC236}">
                <a16:creationId xmlns:a16="http://schemas.microsoft.com/office/drawing/2014/main" id="{DBF28B11-744A-4140-A4C5-0502C3C58ADB}"/>
              </a:ext>
            </a:extLst>
          </p:cNvPr>
          <p:cNvSpPr/>
          <p:nvPr/>
        </p:nvSpPr>
        <p:spPr>
          <a:xfrm>
            <a:off x="7348047" y="5137723"/>
            <a:ext cx="1716785" cy="202557"/>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In-vehicle</a:t>
            </a:r>
            <a:endParaRPr lang="ja-JP" altLang="en-US" dirty="0">
              <a:latin typeface="Times New Roman" panose="02020603050405020304" pitchFamily="18" charset="0"/>
            </a:endParaRPr>
          </a:p>
        </p:txBody>
      </p:sp>
      <p:cxnSp>
        <p:nvCxnSpPr>
          <p:cNvPr id="110" name="コネクタ: カギ線 109">
            <a:extLst>
              <a:ext uri="{FF2B5EF4-FFF2-40B4-BE49-F238E27FC236}">
                <a16:creationId xmlns:a16="http://schemas.microsoft.com/office/drawing/2014/main" id="{34734109-A124-4D6C-909D-472E6F2965D3}"/>
              </a:ext>
            </a:extLst>
          </p:cNvPr>
          <p:cNvCxnSpPr>
            <a:cxnSpLocks/>
            <a:endCxn id="109" idx="1"/>
          </p:cNvCxnSpPr>
          <p:nvPr/>
        </p:nvCxnSpPr>
        <p:spPr>
          <a:xfrm rot="16200000" flipH="1">
            <a:off x="7085259" y="4976214"/>
            <a:ext cx="39116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1" name="正方形/長方形 110">
            <a:extLst>
              <a:ext uri="{FF2B5EF4-FFF2-40B4-BE49-F238E27FC236}">
                <a16:creationId xmlns:a16="http://schemas.microsoft.com/office/drawing/2014/main" id="{46E19AB5-1286-441C-B6DA-BF28F90C601D}"/>
              </a:ext>
            </a:extLst>
          </p:cNvPr>
          <p:cNvSpPr/>
          <p:nvPr/>
        </p:nvSpPr>
        <p:spPr>
          <a:xfrm>
            <a:off x="7348047" y="5447110"/>
            <a:ext cx="1716785" cy="202557"/>
          </a:xfrm>
          <a:prstGeom prst="rect">
            <a:avLst/>
          </a:pr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On-vehicle</a:t>
            </a:r>
            <a:endParaRPr kumimoji="1" lang="ja-JP" altLang="en-US" dirty="0"/>
          </a:p>
        </p:txBody>
      </p:sp>
      <p:sp>
        <p:nvSpPr>
          <p:cNvPr id="112" name="正方形/長方形 111">
            <a:extLst>
              <a:ext uri="{FF2B5EF4-FFF2-40B4-BE49-F238E27FC236}">
                <a16:creationId xmlns:a16="http://schemas.microsoft.com/office/drawing/2014/main" id="{9F08080F-CCE5-41C5-9121-146281771BB2}"/>
              </a:ext>
            </a:extLst>
          </p:cNvPr>
          <p:cNvSpPr/>
          <p:nvPr/>
        </p:nvSpPr>
        <p:spPr>
          <a:xfrm>
            <a:off x="7348047" y="5756497"/>
            <a:ext cx="1716785" cy="552742"/>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latin typeface="Times New Roman" panose="02020603050405020304" pitchFamily="18" charset="0"/>
              </a:rPr>
              <a:t>Surrounding vehicle</a:t>
            </a:r>
            <a:endParaRPr lang="ja-JP" altLang="en-US" dirty="0">
              <a:latin typeface="Times New Roman" panose="02020603050405020304" pitchFamily="18" charset="0"/>
            </a:endParaRPr>
          </a:p>
        </p:txBody>
      </p:sp>
      <p:cxnSp>
        <p:nvCxnSpPr>
          <p:cNvPr id="113" name="コネクタ: カギ線 112">
            <a:extLst>
              <a:ext uri="{FF2B5EF4-FFF2-40B4-BE49-F238E27FC236}">
                <a16:creationId xmlns:a16="http://schemas.microsoft.com/office/drawing/2014/main" id="{ECEE607F-6852-4A8E-9DD9-8BC17108148B}"/>
              </a:ext>
            </a:extLst>
          </p:cNvPr>
          <p:cNvCxnSpPr>
            <a:cxnSpLocks/>
            <a:endCxn id="111" idx="1"/>
          </p:cNvCxnSpPr>
          <p:nvPr/>
        </p:nvCxnSpPr>
        <p:spPr>
          <a:xfrm rot="16200000" flipH="1">
            <a:off x="7126145" y="5326487"/>
            <a:ext cx="309388"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4" name="コネクタ: カギ線 113">
            <a:extLst>
              <a:ext uri="{FF2B5EF4-FFF2-40B4-BE49-F238E27FC236}">
                <a16:creationId xmlns:a16="http://schemas.microsoft.com/office/drawing/2014/main" id="{63E901D6-11F3-4E38-BE25-3E915B196CA2}"/>
              </a:ext>
            </a:extLst>
          </p:cNvPr>
          <p:cNvCxnSpPr>
            <a:cxnSpLocks/>
            <a:endCxn id="112" idx="1"/>
          </p:cNvCxnSpPr>
          <p:nvPr/>
        </p:nvCxnSpPr>
        <p:spPr>
          <a:xfrm rot="16200000" flipH="1">
            <a:off x="7038599" y="5723420"/>
            <a:ext cx="484480" cy="134416"/>
          </a:xfrm>
          <a:prstGeom prst="bentConnector2">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5" name="楕円 114">
            <a:extLst>
              <a:ext uri="{FF2B5EF4-FFF2-40B4-BE49-F238E27FC236}">
                <a16:creationId xmlns:a16="http://schemas.microsoft.com/office/drawing/2014/main" id="{1A647F08-4165-406B-8167-935FD404F084}"/>
              </a:ext>
            </a:extLst>
          </p:cNvPr>
          <p:cNvSpPr/>
          <p:nvPr/>
        </p:nvSpPr>
        <p:spPr>
          <a:xfrm>
            <a:off x="4842438" y="3868184"/>
            <a:ext cx="49648" cy="4571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9" name="吹き出し: 角を丸めた四角形 118">
            <a:extLst>
              <a:ext uri="{FF2B5EF4-FFF2-40B4-BE49-F238E27FC236}">
                <a16:creationId xmlns:a16="http://schemas.microsoft.com/office/drawing/2014/main" id="{717DF2AE-66A7-4909-8ECA-72DA734CAD95}"/>
              </a:ext>
            </a:extLst>
          </p:cNvPr>
          <p:cNvSpPr/>
          <p:nvPr/>
        </p:nvSpPr>
        <p:spPr>
          <a:xfrm>
            <a:off x="3393380" y="2727731"/>
            <a:ext cx="1353187" cy="544010"/>
          </a:xfrm>
          <a:prstGeom prst="wedgeRoundRectCallout">
            <a:avLst>
              <a:gd name="adj1" fmla="val -20031"/>
              <a:gd name="adj2" fmla="val 317193"/>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15.4a Indoor residential</a:t>
            </a:r>
            <a:endParaRPr kumimoji="1" lang="ja-JP" altLang="en-US" sz="1400" dirty="0"/>
          </a:p>
        </p:txBody>
      </p:sp>
      <p:sp>
        <p:nvSpPr>
          <p:cNvPr id="120" name="吹き出し: 角を丸めた四角形 119">
            <a:extLst>
              <a:ext uri="{FF2B5EF4-FFF2-40B4-BE49-F238E27FC236}">
                <a16:creationId xmlns:a16="http://schemas.microsoft.com/office/drawing/2014/main" id="{1D2C9865-6C15-4EA6-9E2F-EA048AFE36B6}"/>
              </a:ext>
            </a:extLst>
          </p:cNvPr>
          <p:cNvSpPr/>
          <p:nvPr/>
        </p:nvSpPr>
        <p:spPr>
          <a:xfrm>
            <a:off x="2856985" y="5842272"/>
            <a:ext cx="1187108" cy="544010"/>
          </a:xfrm>
          <a:prstGeom prst="wedgeRoundRectCallout">
            <a:avLst>
              <a:gd name="adj1" fmla="val 30518"/>
              <a:gd name="adj2" fmla="val -9076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outdoor</a:t>
            </a:r>
            <a:endParaRPr kumimoji="1" lang="ja-JP" altLang="en-US" sz="1400" dirty="0"/>
          </a:p>
        </p:txBody>
      </p:sp>
      <p:sp>
        <p:nvSpPr>
          <p:cNvPr id="121" name="楕円 120">
            <a:extLst>
              <a:ext uri="{FF2B5EF4-FFF2-40B4-BE49-F238E27FC236}">
                <a16:creationId xmlns:a16="http://schemas.microsoft.com/office/drawing/2014/main" id="{BA0FCF49-FF00-46A6-B75C-102CF0465F3B}"/>
              </a:ext>
            </a:extLst>
          </p:cNvPr>
          <p:cNvSpPr/>
          <p:nvPr/>
        </p:nvSpPr>
        <p:spPr>
          <a:xfrm>
            <a:off x="1018895" y="2920086"/>
            <a:ext cx="49648" cy="4571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23" name="コネクタ: カギ線 122">
            <a:extLst>
              <a:ext uri="{FF2B5EF4-FFF2-40B4-BE49-F238E27FC236}">
                <a16:creationId xmlns:a16="http://schemas.microsoft.com/office/drawing/2014/main" id="{63325E35-6869-4982-9CF0-706688E1B48A}"/>
              </a:ext>
            </a:extLst>
          </p:cNvPr>
          <p:cNvCxnSpPr>
            <a:cxnSpLocks/>
            <a:stCxn id="121" idx="6"/>
            <a:endCxn id="36" idx="1"/>
          </p:cNvCxnSpPr>
          <p:nvPr/>
        </p:nvCxnSpPr>
        <p:spPr>
          <a:xfrm flipV="1">
            <a:off x="1068543" y="2942945"/>
            <a:ext cx="107594" cy="1"/>
          </a:xfrm>
          <a:prstGeom prst="bentConnector3">
            <a:avLst>
              <a:gd name="adj1"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8" name="直線コネクタ 127">
            <a:extLst>
              <a:ext uri="{FF2B5EF4-FFF2-40B4-BE49-F238E27FC236}">
                <a16:creationId xmlns:a16="http://schemas.microsoft.com/office/drawing/2014/main" id="{D2767E7D-287A-4157-9C74-2E1295ECF01B}"/>
              </a:ext>
            </a:extLst>
          </p:cNvPr>
          <p:cNvCxnSpPr>
            <a:cxnSpLocks/>
            <a:stCxn id="121" idx="5"/>
            <a:endCxn id="17" idx="0"/>
          </p:cNvCxnSpPr>
          <p:nvPr/>
        </p:nvCxnSpPr>
        <p:spPr>
          <a:xfrm>
            <a:off x="1061272" y="2959110"/>
            <a:ext cx="2050120" cy="77092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1" name="吹き出し: 角を丸めた四角形 130">
            <a:extLst>
              <a:ext uri="{FF2B5EF4-FFF2-40B4-BE49-F238E27FC236}">
                <a16:creationId xmlns:a16="http://schemas.microsoft.com/office/drawing/2014/main" id="{4B740208-718A-4FDB-866D-00749C91F03D}"/>
              </a:ext>
            </a:extLst>
          </p:cNvPr>
          <p:cNvSpPr/>
          <p:nvPr/>
        </p:nvSpPr>
        <p:spPr>
          <a:xfrm>
            <a:off x="7956892" y="2447297"/>
            <a:ext cx="1187108" cy="544010"/>
          </a:xfrm>
          <a:prstGeom prst="wedgeRoundRectCallout">
            <a:avLst>
              <a:gd name="adj1" fmla="val -20031"/>
              <a:gd name="adj2" fmla="val 317193"/>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Indoor residential</a:t>
            </a:r>
            <a:endParaRPr kumimoji="1" lang="ja-JP" altLang="en-US" sz="1400" dirty="0"/>
          </a:p>
        </p:txBody>
      </p:sp>
      <p:sp>
        <p:nvSpPr>
          <p:cNvPr id="132" name="吹き出し: 角を丸めた四角形 131">
            <a:extLst>
              <a:ext uri="{FF2B5EF4-FFF2-40B4-BE49-F238E27FC236}">
                <a16:creationId xmlns:a16="http://schemas.microsoft.com/office/drawing/2014/main" id="{40D630BF-5B66-466D-AC73-CC9AA2BE805A}"/>
              </a:ext>
            </a:extLst>
          </p:cNvPr>
          <p:cNvSpPr/>
          <p:nvPr/>
        </p:nvSpPr>
        <p:spPr>
          <a:xfrm>
            <a:off x="6620077" y="6355252"/>
            <a:ext cx="1187108" cy="544010"/>
          </a:xfrm>
          <a:prstGeom prst="wedgeRoundRectCallout">
            <a:avLst>
              <a:gd name="adj1" fmla="val 30518"/>
              <a:gd name="adj2" fmla="val -9076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15.4 outdoor</a:t>
            </a:r>
            <a:endParaRPr kumimoji="1" lang="ja-JP" altLang="en-US" sz="1400" dirty="0"/>
          </a:p>
        </p:txBody>
      </p:sp>
      <p:sp>
        <p:nvSpPr>
          <p:cNvPr id="134" name="吹き出し: 角を丸めた四角形 133">
            <a:extLst>
              <a:ext uri="{FF2B5EF4-FFF2-40B4-BE49-F238E27FC236}">
                <a16:creationId xmlns:a16="http://schemas.microsoft.com/office/drawing/2014/main" id="{022D34D2-6969-4073-A19C-3BD78AAC90E3}"/>
              </a:ext>
            </a:extLst>
          </p:cNvPr>
          <p:cNvSpPr/>
          <p:nvPr/>
        </p:nvSpPr>
        <p:spPr>
          <a:xfrm>
            <a:off x="6876059" y="1196110"/>
            <a:ext cx="1187108" cy="857792"/>
          </a:xfrm>
          <a:prstGeom prst="wedgeRoundRectCallout">
            <a:avLst>
              <a:gd name="adj1" fmla="val -64883"/>
              <a:gd name="adj2" fmla="val 198454"/>
              <a:gd name="adj3" fmla="val 16667"/>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sz="1400" dirty="0"/>
              <a:t>Marco </a:t>
            </a:r>
            <a:r>
              <a:rPr kumimoji="1" lang="en-US" altLang="ja-JP" sz="1400" dirty="0" err="1"/>
              <a:t>san</a:t>
            </a:r>
            <a:r>
              <a:rPr kumimoji="1" lang="en-US" altLang="ja-JP" sz="1400" dirty="0"/>
              <a:t> provided</a:t>
            </a:r>
          </a:p>
          <a:p>
            <a:pPr algn="ctr"/>
            <a:r>
              <a:rPr lang="en-US" altLang="ja-JP" sz="1400" dirty="0"/>
              <a:t>15.8</a:t>
            </a:r>
          </a:p>
        </p:txBody>
      </p:sp>
      <p:sp>
        <p:nvSpPr>
          <p:cNvPr id="65" name="正方形/長方形 70">
            <a:extLst>
              <a:ext uri="{FF2B5EF4-FFF2-40B4-BE49-F238E27FC236}">
                <a16:creationId xmlns:a16="http://schemas.microsoft.com/office/drawing/2014/main" id="{FB23D76A-755B-4BDB-AC03-A6215EEEE33F}"/>
              </a:ext>
            </a:extLst>
          </p:cNvPr>
          <p:cNvSpPr/>
          <p:nvPr/>
        </p:nvSpPr>
        <p:spPr>
          <a:xfrm>
            <a:off x="232800" y="850553"/>
            <a:ext cx="1886673" cy="544010"/>
          </a:xfrm>
          <a:prstGeom prst="rect">
            <a:avLst/>
          </a:prstGeom>
          <a:solidFill>
            <a:schemeClr val="accent1">
              <a:lumMod val="60000"/>
              <a:lumOff val="4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lang="en-US" altLang="ja-JP" dirty="0"/>
              <a:t>F</a:t>
            </a:r>
            <a:r>
              <a:rPr kumimoji="1" lang="en-US" altLang="ja-JP" dirty="0"/>
              <a:t>rom 15.4ab</a:t>
            </a:r>
          </a:p>
        </p:txBody>
      </p:sp>
    </p:spTree>
    <p:extLst>
      <p:ext uri="{BB962C8B-B14F-4D97-AF65-F5344CB8AC3E}">
        <p14:creationId xmlns:p14="http://schemas.microsoft.com/office/powerpoint/2010/main" val="11623029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AB9BADA8-4E35-49ED-8CC4-D7B7A3BB2328}"/>
              </a:ext>
            </a:extLst>
          </p:cNvPr>
          <p:cNvSpPr txBox="1"/>
          <p:nvPr/>
        </p:nvSpPr>
        <p:spPr>
          <a:xfrm>
            <a:off x="346388" y="1949141"/>
            <a:ext cx="8708712" cy="4524315"/>
          </a:xfrm>
          <a:prstGeom prst="rect">
            <a:avLst/>
          </a:prstGeom>
          <a:noFill/>
        </p:spPr>
        <p:txBody>
          <a:bodyPr wrap="square" rtlCol="0">
            <a:spAutoFit/>
          </a:bodyPr>
          <a:lstStyle/>
          <a:p>
            <a:pPr marL="342900" indent="-342900">
              <a:buAutoNum type="arabicPeriod"/>
            </a:pPr>
            <a:r>
              <a:rPr kumimoji="1" lang="en-US" altLang="ja-JP" sz="1600" b="0" dirty="0"/>
              <a:t>Path loss</a:t>
            </a:r>
          </a:p>
          <a:p>
            <a:pPr marL="342900" indent="-342900">
              <a:buAutoNum type="arabicPeriod"/>
            </a:pPr>
            <a:r>
              <a:rPr lang="en-US" altLang="ja-JP" sz="1600" b="0" dirty="0"/>
              <a:t>Reflection</a:t>
            </a:r>
          </a:p>
          <a:p>
            <a:pPr marL="342900" indent="-342900">
              <a:buAutoNum type="arabicPeriod"/>
            </a:pPr>
            <a:r>
              <a:rPr kumimoji="1" lang="en-US" altLang="ja-JP" sz="1600" b="0" dirty="0"/>
              <a:t>Multipath</a:t>
            </a:r>
          </a:p>
          <a:p>
            <a:pPr marL="342900" indent="-342900">
              <a:buAutoNum type="arabicPeriod"/>
            </a:pPr>
            <a:r>
              <a:rPr kumimoji="1" lang="en-US" altLang="ja-JP" sz="1600" b="0" dirty="0"/>
              <a:t>Fading</a:t>
            </a:r>
          </a:p>
          <a:p>
            <a:pPr marL="342900" indent="-342900">
              <a:buAutoNum type="arabicPeriod"/>
            </a:pPr>
            <a:r>
              <a:rPr lang="en-US" altLang="ja-JP" sz="1600" b="0" dirty="0"/>
              <a:t>LOS / NLOS model</a:t>
            </a:r>
          </a:p>
          <a:p>
            <a:pPr marL="342900" indent="-342900">
              <a:buAutoNum type="arabicPeriod"/>
            </a:pPr>
            <a:r>
              <a:rPr lang="en-US" altLang="ja-JP" sz="1600" b="0" dirty="0"/>
              <a:t>White Gaussian noise</a:t>
            </a:r>
          </a:p>
          <a:p>
            <a:pPr marL="342900" indent="-342900">
              <a:buAutoNum type="arabicPeriod"/>
            </a:pPr>
            <a:endParaRPr lang="en-US" altLang="ja-JP" sz="1600" b="0" dirty="0"/>
          </a:p>
          <a:p>
            <a:pPr marL="342900" indent="-342900">
              <a:buAutoNum type="arabicPeriod"/>
            </a:pPr>
            <a:r>
              <a:rPr lang="en-US" altLang="ja-JP" sz="1600" b="0" dirty="0"/>
              <a:t>Interference from co-existing wireless systems</a:t>
            </a:r>
            <a:br>
              <a:rPr lang="en-US" altLang="ja-JP" sz="1600" b="0" dirty="0"/>
            </a:br>
            <a:r>
              <a:rPr lang="en-US" altLang="ja-JP" sz="1600" b="0" dirty="0"/>
              <a:t>e.g. Bluetooth, IEEE 802.11, IEEE 802.15.4 etc. </a:t>
            </a:r>
          </a:p>
          <a:p>
            <a:pPr marL="342900" indent="-342900">
              <a:buAutoNum type="arabicPeriod"/>
            </a:pPr>
            <a:r>
              <a:rPr lang="en-US" altLang="ja-JP" sz="1600" b="0" dirty="0"/>
              <a:t>Interference from the other BANs.</a:t>
            </a:r>
          </a:p>
          <a:p>
            <a:pPr marL="342900" indent="-342900">
              <a:buAutoNum type="arabicPeriod"/>
            </a:pPr>
            <a:r>
              <a:rPr lang="en-US" altLang="ja-JP" sz="1600" b="0" dirty="0"/>
              <a:t>Interference from the other electric systems, devices and components (Electro-magnetic interference; EMI from electric motors, spark plugs in vehicles, etc.</a:t>
            </a:r>
          </a:p>
          <a:p>
            <a:pPr marL="342900" indent="-342900">
              <a:buAutoNum type="arabicPeriod"/>
            </a:pPr>
            <a:r>
              <a:rPr lang="en-US" altLang="ja-JP" sz="1600" b="0" dirty="0"/>
              <a:t>Electro-magnetic compatibility; EMC. Possibility to affect to the other systems and </a:t>
            </a:r>
            <a:r>
              <a:rPr lang="en-US" altLang="ja-JP" sz="1600" b="0" dirty="0">
                <a:solidFill>
                  <a:srgbClr val="FF0000"/>
                </a:solidFill>
              </a:rPr>
              <a:t>human body.</a:t>
            </a:r>
          </a:p>
          <a:p>
            <a:pPr marL="342900" indent="-342900">
              <a:buAutoNum type="arabicPeriod"/>
            </a:pPr>
            <a:r>
              <a:rPr lang="en-US" altLang="ja-JP" sz="1600" b="0" dirty="0"/>
              <a:t>VBAN </a:t>
            </a:r>
            <a:r>
              <a:rPr lang="en-US" altLang="ja-JP" sz="1600" b="0" dirty="0">
                <a:sym typeface="Wingdings" panose="05000000000000000000" pitchFamily="2" charset="2"/>
              </a:rPr>
              <a:t> HBAN interference</a:t>
            </a:r>
          </a:p>
          <a:p>
            <a:pPr marL="342900" indent="-342900">
              <a:buAutoNum type="arabicPeriod"/>
            </a:pPr>
            <a:r>
              <a:rPr lang="en-US" altLang="ja-JP" sz="1600" b="0" dirty="0">
                <a:sym typeface="Wingdings" panose="05000000000000000000" pitchFamily="2" charset="2"/>
              </a:rPr>
              <a:t>VBAN and HBAN  Vehicle control and human body impacts.</a:t>
            </a:r>
            <a:endParaRPr lang="en-US" altLang="ja-JP" sz="1600" b="0" dirty="0"/>
          </a:p>
          <a:p>
            <a:pPr marL="342900" indent="-342900">
              <a:buAutoNum type="arabicPeriod"/>
            </a:pPr>
            <a:r>
              <a:rPr lang="en-US" altLang="ja-JP" sz="1600" b="0" dirty="0"/>
              <a:t>Colored noise (Impulse noise, spike noise, ignition noise etc.)</a:t>
            </a:r>
          </a:p>
          <a:p>
            <a:pPr marL="342900" indent="-342900">
              <a:buAutoNum type="arabicPeriod"/>
            </a:pPr>
            <a:r>
              <a:rPr lang="en-US" altLang="ja-JP" sz="1600" b="0" dirty="0"/>
              <a:t>Time-varying channel and interference modeling (Statistic, non-static, pseudo static model)</a:t>
            </a:r>
          </a:p>
        </p:txBody>
      </p:sp>
      <p:sp>
        <p:nvSpPr>
          <p:cNvPr id="27" name="テキスト ボックス 26">
            <a:extLst>
              <a:ext uri="{FF2B5EF4-FFF2-40B4-BE49-F238E27FC236}">
                <a16:creationId xmlns:a16="http://schemas.microsoft.com/office/drawing/2014/main" id="{0EC8B517-DA8F-490E-AB16-016F2AAEA001}"/>
              </a:ext>
            </a:extLst>
          </p:cNvPr>
          <p:cNvSpPr txBox="1"/>
          <p:nvPr/>
        </p:nvSpPr>
        <p:spPr>
          <a:xfrm>
            <a:off x="3469762" y="5455146"/>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44" name="テキスト ボックス 43">
            <a:extLst>
              <a:ext uri="{FF2B5EF4-FFF2-40B4-BE49-F238E27FC236}">
                <a16:creationId xmlns:a16="http://schemas.microsoft.com/office/drawing/2014/main" id="{963022AA-4753-434C-81EE-3CDB95C8F088}"/>
              </a:ext>
            </a:extLst>
          </p:cNvPr>
          <p:cNvSpPr txBox="1"/>
          <p:nvPr/>
        </p:nvSpPr>
        <p:spPr>
          <a:xfrm>
            <a:off x="4280145" y="5378586"/>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6" name="テキスト ボックス 45">
            <a:extLst>
              <a:ext uri="{FF2B5EF4-FFF2-40B4-BE49-F238E27FC236}">
                <a16:creationId xmlns:a16="http://schemas.microsoft.com/office/drawing/2014/main" id="{34294916-4BAF-43F3-8691-4C720CB5486E}"/>
              </a:ext>
            </a:extLst>
          </p:cNvPr>
          <p:cNvSpPr txBox="1"/>
          <p:nvPr/>
        </p:nvSpPr>
        <p:spPr>
          <a:xfrm>
            <a:off x="5604385" y="5378586"/>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23" name="楕円 22">
            <a:extLst>
              <a:ext uri="{FF2B5EF4-FFF2-40B4-BE49-F238E27FC236}">
                <a16:creationId xmlns:a16="http://schemas.microsoft.com/office/drawing/2014/main" id="{946CBDAA-0BD2-4BF3-A236-E27051878A6F}"/>
              </a:ext>
            </a:extLst>
          </p:cNvPr>
          <p:cNvSpPr/>
          <p:nvPr/>
        </p:nvSpPr>
        <p:spPr>
          <a:xfrm>
            <a:off x="4280145" y="1197032"/>
            <a:ext cx="4774955" cy="2531588"/>
          </a:xfrm>
          <a:prstGeom prst="ellipse">
            <a:avLst/>
          </a:prstGeom>
          <a:solidFill>
            <a:schemeClr val="tx2">
              <a:lumMod val="20000"/>
              <a:lumOff val="80000"/>
            </a:schemeClr>
          </a:solid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58CD4704-D262-4199-ACCB-6A0D6647867A}"/>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241596A4-4511-4328-BBC9-37F5D2A61252}"/>
              </a:ext>
            </a:extLst>
          </p:cNvPr>
          <p:cNvSpPr>
            <a:spLocks noGrp="1"/>
          </p:cNvSpPr>
          <p:nvPr>
            <p:ph type="ftr" idx="11"/>
          </p:nvPr>
        </p:nvSpPr>
        <p:spPr>
          <a:xfrm>
            <a:off x="4743095" y="6475413"/>
            <a:ext cx="4161207" cy="289034"/>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4DBA093D-C10D-485D-B737-E1CB748664B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5" name="タイトル 4">
            <a:extLst>
              <a:ext uri="{FF2B5EF4-FFF2-40B4-BE49-F238E27FC236}">
                <a16:creationId xmlns:a16="http://schemas.microsoft.com/office/drawing/2014/main" id="{4F99EF1D-6F9F-4420-AABC-CEFC7DC329AF}"/>
              </a:ext>
            </a:extLst>
          </p:cNvPr>
          <p:cNvSpPr>
            <a:spLocks noGrp="1"/>
          </p:cNvSpPr>
          <p:nvPr>
            <p:ph type="title"/>
          </p:nvPr>
        </p:nvSpPr>
        <p:spPr>
          <a:xfrm>
            <a:off x="769136" y="580531"/>
            <a:ext cx="8218503" cy="511233"/>
          </a:xfrm>
        </p:spPr>
        <p:txBody>
          <a:bodyPr/>
          <a:lstStyle/>
          <a:p>
            <a:r>
              <a:rPr kumimoji="1" lang="en-US" altLang="ja-JP" b="1" dirty="0"/>
              <a:t>Channel and Environmental Models</a:t>
            </a:r>
            <a:endParaRPr kumimoji="1" lang="ja-JP" altLang="en-US" b="1" dirty="0"/>
          </a:p>
        </p:txBody>
      </p:sp>
      <p:sp>
        <p:nvSpPr>
          <p:cNvPr id="34" name="四角形: 角を丸くする 33">
            <a:extLst>
              <a:ext uri="{FF2B5EF4-FFF2-40B4-BE49-F238E27FC236}">
                <a16:creationId xmlns:a16="http://schemas.microsoft.com/office/drawing/2014/main" id="{7FD2D82B-F1D1-4CA4-92E0-9E5F685B4414}"/>
              </a:ext>
            </a:extLst>
          </p:cNvPr>
          <p:cNvSpPr/>
          <p:nvPr/>
        </p:nvSpPr>
        <p:spPr>
          <a:xfrm>
            <a:off x="359298" y="1877352"/>
            <a:ext cx="3296392" cy="1691471"/>
          </a:xfrm>
          <a:prstGeom prst="roundRect">
            <a:avLst>
              <a:gd name="adj" fmla="val 8808"/>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C06F84F0-7995-44AD-871C-FED86E18A874}"/>
              </a:ext>
            </a:extLst>
          </p:cNvPr>
          <p:cNvSpPr/>
          <p:nvPr/>
        </p:nvSpPr>
        <p:spPr>
          <a:xfrm>
            <a:off x="183351" y="1743713"/>
            <a:ext cx="8804288" cy="4652077"/>
          </a:xfrm>
          <a:custGeom>
            <a:avLst/>
            <a:gdLst>
              <a:gd name="connsiteX0" fmla="*/ 0 w 8001571"/>
              <a:gd name="connsiteY0" fmla="*/ 185076 h 4332302"/>
              <a:gd name="connsiteX1" fmla="*/ 185076 w 8001571"/>
              <a:gd name="connsiteY1" fmla="*/ 0 h 4332302"/>
              <a:gd name="connsiteX2" fmla="*/ 7816495 w 8001571"/>
              <a:gd name="connsiteY2" fmla="*/ 0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8001571 w 8001571"/>
              <a:gd name="connsiteY5" fmla="*/ 4147226 h 4332302"/>
              <a:gd name="connsiteX6" fmla="*/ 7816495 w 8001571"/>
              <a:gd name="connsiteY6" fmla="*/ 4332302 h 4332302"/>
              <a:gd name="connsiteX7" fmla="*/ 185076 w 8001571"/>
              <a:gd name="connsiteY7" fmla="*/ 4332302 h 4332302"/>
              <a:gd name="connsiteX8" fmla="*/ 0 w 8001571"/>
              <a:gd name="connsiteY8" fmla="*/ 4147226 h 4332302"/>
              <a:gd name="connsiteX9" fmla="*/ 0 w 8001571"/>
              <a:gd name="connsiteY9"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8001571 w 8001571"/>
              <a:gd name="connsiteY6" fmla="*/ 4147226 h 4332302"/>
              <a:gd name="connsiteX7" fmla="*/ 7816495 w 8001571"/>
              <a:gd name="connsiteY7" fmla="*/ 4332302 h 4332302"/>
              <a:gd name="connsiteX8" fmla="*/ 185076 w 8001571"/>
              <a:gd name="connsiteY8" fmla="*/ 4332302 h 4332302"/>
              <a:gd name="connsiteX9" fmla="*/ 0 w 8001571"/>
              <a:gd name="connsiteY9" fmla="*/ 4147226 h 4332302"/>
              <a:gd name="connsiteX10" fmla="*/ 0 w 8001571"/>
              <a:gd name="connsiteY10"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8001571 w 8001571"/>
              <a:gd name="connsiteY7" fmla="*/ 4147226 h 4332302"/>
              <a:gd name="connsiteX8" fmla="*/ 7816495 w 8001571"/>
              <a:gd name="connsiteY8" fmla="*/ 4332302 h 4332302"/>
              <a:gd name="connsiteX9" fmla="*/ 185076 w 8001571"/>
              <a:gd name="connsiteY9" fmla="*/ 4332302 h 4332302"/>
              <a:gd name="connsiteX10" fmla="*/ 0 w 8001571"/>
              <a:gd name="connsiteY10" fmla="*/ 4147226 h 4332302"/>
              <a:gd name="connsiteX11" fmla="*/ 0 w 8001571"/>
              <a:gd name="connsiteY11"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24674"/>
              <a:gd name="connsiteY0" fmla="*/ 185076 h 4332302"/>
              <a:gd name="connsiteX1" fmla="*/ 185076 w 8024674"/>
              <a:gd name="connsiteY1" fmla="*/ 0 h 4332302"/>
              <a:gd name="connsiteX2" fmla="*/ 3990219 w 8024674"/>
              <a:gd name="connsiteY2" fmla="*/ 17755 h 4332302"/>
              <a:gd name="connsiteX3" fmla="*/ 4255195 w 8024674"/>
              <a:gd name="connsiteY3" fmla="*/ 229464 h 4332302"/>
              <a:gd name="connsiteX4" fmla="*/ 4348328 w 8024674"/>
              <a:gd name="connsiteY4" fmla="*/ 1991616 h 4332302"/>
              <a:gd name="connsiteX5" fmla="*/ 4552514 w 8024674"/>
              <a:gd name="connsiteY5" fmla="*/ 2169169 h 4332302"/>
              <a:gd name="connsiteX6" fmla="*/ 7712966 w 8024674"/>
              <a:gd name="connsiteY6" fmla="*/ 2311212 h 4332302"/>
              <a:gd name="connsiteX7" fmla="*/ 8023683 w 8024674"/>
              <a:gd name="connsiteY7" fmla="*/ 2577543 h 4332302"/>
              <a:gd name="connsiteX8" fmla="*/ 8001571 w 8024674"/>
              <a:gd name="connsiteY8" fmla="*/ 4147226 h 4332302"/>
              <a:gd name="connsiteX9" fmla="*/ 7816495 w 8024674"/>
              <a:gd name="connsiteY9" fmla="*/ 4332302 h 4332302"/>
              <a:gd name="connsiteX10" fmla="*/ 185076 w 8024674"/>
              <a:gd name="connsiteY10" fmla="*/ 4332302 h 4332302"/>
              <a:gd name="connsiteX11" fmla="*/ 0 w 8024674"/>
              <a:gd name="connsiteY11" fmla="*/ 4147226 h 4332302"/>
              <a:gd name="connsiteX12" fmla="*/ 0 w 8024674"/>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169169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13557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0335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01571" h="4332302">
                <a:moveTo>
                  <a:pt x="0" y="185076"/>
                </a:moveTo>
                <a:cubicBezTo>
                  <a:pt x="0" y="82861"/>
                  <a:pt x="82861" y="0"/>
                  <a:pt x="185076" y="0"/>
                </a:cubicBezTo>
                <a:lnTo>
                  <a:pt x="3786033" y="17755"/>
                </a:lnTo>
                <a:cubicBezTo>
                  <a:pt x="3994781" y="17755"/>
                  <a:pt x="3971110" y="73983"/>
                  <a:pt x="3971110" y="273852"/>
                </a:cubicBezTo>
                <a:cubicBezTo>
                  <a:pt x="3978481" y="358168"/>
                  <a:pt x="3985851" y="1518045"/>
                  <a:pt x="3975467" y="1673382"/>
                </a:cubicBezTo>
                <a:cubicBezTo>
                  <a:pt x="3984345" y="1853894"/>
                  <a:pt x="4002099" y="1908422"/>
                  <a:pt x="4197408" y="1911382"/>
                </a:cubicBezTo>
                <a:cubicBezTo>
                  <a:pt x="4286185" y="1926178"/>
                  <a:pt x="7641945" y="1915191"/>
                  <a:pt x="7730722" y="1947742"/>
                </a:cubicBezTo>
                <a:cubicBezTo>
                  <a:pt x="8026644" y="1949855"/>
                  <a:pt x="8002969" y="1971870"/>
                  <a:pt x="7997050" y="2223404"/>
                </a:cubicBezTo>
                <a:cubicBezTo>
                  <a:pt x="8004475" y="2335300"/>
                  <a:pt x="7994146" y="3626957"/>
                  <a:pt x="8001571" y="4147226"/>
                </a:cubicBezTo>
                <a:cubicBezTo>
                  <a:pt x="8001571" y="4249441"/>
                  <a:pt x="7918710" y="4332302"/>
                  <a:pt x="7816495" y="4332302"/>
                </a:cubicBezTo>
                <a:lnTo>
                  <a:pt x="185076" y="4332302"/>
                </a:lnTo>
                <a:cubicBezTo>
                  <a:pt x="82861" y="4332302"/>
                  <a:pt x="0" y="4249441"/>
                  <a:pt x="0" y="4147226"/>
                </a:cubicBezTo>
                <a:lnTo>
                  <a:pt x="0" y="185076"/>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角を丸くする 36">
            <a:extLst>
              <a:ext uri="{FF2B5EF4-FFF2-40B4-BE49-F238E27FC236}">
                <a16:creationId xmlns:a16="http://schemas.microsoft.com/office/drawing/2014/main" id="{B67B49C8-9AA4-4114-965D-B1AAAF153F66}"/>
              </a:ext>
            </a:extLst>
          </p:cNvPr>
          <p:cNvSpPr/>
          <p:nvPr/>
        </p:nvSpPr>
        <p:spPr>
          <a:xfrm>
            <a:off x="483971" y="1337604"/>
            <a:ext cx="2478261" cy="30425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Environment model</a:t>
            </a:r>
            <a:endParaRPr kumimoji="1" lang="ja-JP" altLang="en-US" dirty="0">
              <a:solidFill>
                <a:srgbClr val="FF0000"/>
              </a:solidFill>
            </a:endParaRPr>
          </a:p>
        </p:txBody>
      </p:sp>
      <p:sp>
        <p:nvSpPr>
          <p:cNvPr id="38" name="四角形: 角を丸くする 37">
            <a:extLst>
              <a:ext uri="{FF2B5EF4-FFF2-40B4-BE49-F238E27FC236}">
                <a16:creationId xmlns:a16="http://schemas.microsoft.com/office/drawing/2014/main" id="{3045EA3D-96C9-451D-BE63-71A217F4D4CA}"/>
              </a:ext>
            </a:extLst>
          </p:cNvPr>
          <p:cNvSpPr/>
          <p:nvPr/>
        </p:nvSpPr>
        <p:spPr>
          <a:xfrm>
            <a:off x="668699" y="1688613"/>
            <a:ext cx="1729426" cy="323148"/>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0000FF"/>
                </a:solidFill>
              </a:rPr>
              <a:t>Channel model</a:t>
            </a:r>
            <a:endParaRPr kumimoji="1" lang="ja-JP" altLang="en-US" dirty="0">
              <a:solidFill>
                <a:srgbClr val="0000FF"/>
              </a:solidFill>
            </a:endParaRPr>
          </a:p>
        </p:txBody>
      </p:sp>
      <p:sp>
        <p:nvSpPr>
          <p:cNvPr id="9" name="楕円 8">
            <a:extLst>
              <a:ext uri="{FF2B5EF4-FFF2-40B4-BE49-F238E27FC236}">
                <a16:creationId xmlns:a16="http://schemas.microsoft.com/office/drawing/2014/main" id="{1ABED247-3316-4BFB-9B39-24347F0294EB}"/>
              </a:ext>
            </a:extLst>
          </p:cNvPr>
          <p:cNvSpPr/>
          <p:nvPr/>
        </p:nvSpPr>
        <p:spPr>
          <a:xfrm>
            <a:off x="6321605" y="1350501"/>
            <a:ext cx="1549400" cy="1035080"/>
          </a:xfrm>
          <a:prstGeom prst="ellipse">
            <a:avLst/>
          </a:prstGeom>
          <a:solidFill>
            <a:schemeClr val="accent3"/>
          </a:solid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24" name="楕円 23">
            <a:extLst>
              <a:ext uri="{FF2B5EF4-FFF2-40B4-BE49-F238E27FC236}">
                <a16:creationId xmlns:a16="http://schemas.microsoft.com/office/drawing/2014/main" id="{D0D87082-C46F-43B1-A989-CC135DF89CC4}"/>
              </a:ext>
            </a:extLst>
          </p:cNvPr>
          <p:cNvSpPr/>
          <p:nvPr/>
        </p:nvSpPr>
        <p:spPr>
          <a:xfrm>
            <a:off x="6185092" y="2426922"/>
            <a:ext cx="1045229"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EMI  EMC</a:t>
            </a:r>
            <a:endParaRPr kumimoji="1" lang="ja-JP" altLang="en-US" dirty="0"/>
          </a:p>
        </p:txBody>
      </p:sp>
      <p:sp>
        <p:nvSpPr>
          <p:cNvPr id="25" name="楕円 24">
            <a:extLst>
              <a:ext uri="{FF2B5EF4-FFF2-40B4-BE49-F238E27FC236}">
                <a16:creationId xmlns:a16="http://schemas.microsoft.com/office/drawing/2014/main" id="{02254E7D-9C70-4D89-8393-320FE00BEA84}"/>
              </a:ext>
            </a:extLst>
          </p:cNvPr>
          <p:cNvSpPr/>
          <p:nvPr/>
        </p:nvSpPr>
        <p:spPr>
          <a:xfrm>
            <a:off x="7232811" y="2473882"/>
            <a:ext cx="1469550"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Colored noise</a:t>
            </a:r>
            <a:endParaRPr kumimoji="1" lang="ja-JP" altLang="en-US" dirty="0"/>
          </a:p>
        </p:txBody>
      </p:sp>
      <p:sp>
        <p:nvSpPr>
          <p:cNvPr id="26" name="楕円 25">
            <a:extLst>
              <a:ext uri="{FF2B5EF4-FFF2-40B4-BE49-F238E27FC236}">
                <a16:creationId xmlns:a16="http://schemas.microsoft.com/office/drawing/2014/main" id="{1A353C60-1450-4B0D-950E-9D0F581E0A23}"/>
              </a:ext>
            </a:extLst>
          </p:cNvPr>
          <p:cNvSpPr/>
          <p:nvPr/>
        </p:nvSpPr>
        <p:spPr>
          <a:xfrm>
            <a:off x="4604911" y="2240132"/>
            <a:ext cx="1549400" cy="1063365"/>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Other wireless systems</a:t>
            </a:r>
            <a:endParaRPr kumimoji="1" lang="ja-JP" altLang="en-US" dirty="0"/>
          </a:p>
        </p:txBody>
      </p:sp>
      <p:sp>
        <p:nvSpPr>
          <p:cNvPr id="29" name="テキスト ボックス 28">
            <a:extLst>
              <a:ext uri="{FF2B5EF4-FFF2-40B4-BE49-F238E27FC236}">
                <a16:creationId xmlns:a16="http://schemas.microsoft.com/office/drawing/2014/main" id="{1B033A98-036E-48CF-B45C-4BB1CC3845F8}"/>
              </a:ext>
            </a:extLst>
          </p:cNvPr>
          <p:cNvSpPr txBox="1"/>
          <p:nvPr/>
        </p:nvSpPr>
        <p:spPr>
          <a:xfrm>
            <a:off x="4743095" y="1520522"/>
            <a:ext cx="1722580" cy="646331"/>
          </a:xfrm>
          <a:prstGeom prst="rect">
            <a:avLst/>
          </a:prstGeom>
          <a:noFill/>
        </p:spPr>
        <p:txBody>
          <a:bodyPr wrap="square">
            <a:spAutoFit/>
          </a:bodyPr>
          <a:lstStyle/>
          <a:p>
            <a:pPr algn="ctr"/>
            <a:r>
              <a:rPr lang="en-US" altLang="ja-JP" dirty="0"/>
              <a:t>Environment model</a:t>
            </a:r>
            <a:endParaRPr kumimoji="1" lang="ja-JP" altLang="en-US" dirty="0"/>
          </a:p>
        </p:txBody>
      </p:sp>
      <p:sp>
        <p:nvSpPr>
          <p:cNvPr id="31" name="楕円 30">
            <a:extLst>
              <a:ext uri="{FF2B5EF4-FFF2-40B4-BE49-F238E27FC236}">
                <a16:creationId xmlns:a16="http://schemas.microsoft.com/office/drawing/2014/main" id="{42E51FA5-F380-444F-A447-FC9DF71CE5F4}"/>
              </a:ext>
            </a:extLst>
          </p:cNvPr>
          <p:cNvSpPr/>
          <p:nvPr/>
        </p:nvSpPr>
        <p:spPr>
          <a:xfrm>
            <a:off x="5818173" y="3054192"/>
            <a:ext cx="2220782"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Time-varying modeling</a:t>
            </a:r>
            <a:endParaRPr kumimoji="1" lang="ja-JP" altLang="en-US" dirty="0"/>
          </a:p>
        </p:txBody>
      </p:sp>
      <p:sp>
        <p:nvSpPr>
          <p:cNvPr id="39" name="テキスト ボックス 38">
            <a:extLst>
              <a:ext uri="{FF2B5EF4-FFF2-40B4-BE49-F238E27FC236}">
                <a16:creationId xmlns:a16="http://schemas.microsoft.com/office/drawing/2014/main" id="{6A5DBD4A-77BB-43AE-83C9-90FF41899AC2}"/>
              </a:ext>
            </a:extLst>
          </p:cNvPr>
          <p:cNvSpPr txBox="1"/>
          <p:nvPr/>
        </p:nvSpPr>
        <p:spPr>
          <a:xfrm>
            <a:off x="7869314" y="4657545"/>
            <a:ext cx="1185786"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0" name="テキスト ボックス 39">
            <a:extLst>
              <a:ext uri="{FF2B5EF4-FFF2-40B4-BE49-F238E27FC236}">
                <a16:creationId xmlns:a16="http://schemas.microsoft.com/office/drawing/2014/main" id="{F14B1433-EF63-4A33-9DE1-9EE432074E72}"/>
              </a:ext>
            </a:extLst>
          </p:cNvPr>
          <p:cNvSpPr txBox="1"/>
          <p:nvPr/>
        </p:nvSpPr>
        <p:spPr>
          <a:xfrm>
            <a:off x="2463183" y="5193536"/>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1" name="テキスト ボックス 40">
            <a:extLst>
              <a:ext uri="{FF2B5EF4-FFF2-40B4-BE49-F238E27FC236}">
                <a16:creationId xmlns:a16="http://schemas.microsoft.com/office/drawing/2014/main" id="{42E98789-D277-42B2-BBCB-44CA3AEF9ABC}"/>
              </a:ext>
            </a:extLst>
          </p:cNvPr>
          <p:cNvSpPr txBox="1"/>
          <p:nvPr/>
        </p:nvSpPr>
        <p:spPr>
          <a:xfrm>
            <a:off x="6406591" y="5917203"/>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2" name="テキスト ボックス 41">
            <a:extLst>
              <a:ext uri="{FF2B5EF4-FFF2-40B4-BE49-F238E27FC236}">
                <a16:creationId xmlns:a16="http://schemas.microsoft.com/office/drawing/2014/main" id="{8E2C9F46-E9B2-4583-BDCB-9842925AA512}"/>
              </a:ext>
            </a:extLst>
          </p:cNvPr>
          <p:cNvSpPr txBox="1"/>
          <p:nvPr/>
        </p:nvSpPr>
        <p:spPr>
          <a:xfrm>
            <a:off x="5225134" y="3898641"/>
            <a:ext cx="1482572"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3" name="テキスト ボックス 42">
            <a:extLst>
              <a:ext uri="{FF2B5EF4-FFF2-40B4-BE49-F238E27FC236}">
                <a16:creationId xmlns:a16="http://schemas.microsoft.com/office/drawing/2014/main" id="{6B048BC4-D561-4394-8BCC-FF2A039B74D4}"/>
              </a:ext>
            </a:extLst>
          </p:cNvPr>
          <p:cNvSpPr txBox="1"/>
          <p:nvPr/>
        </p:nvSpPr>
        <p:spPr>
          <a:xfrm>
            <a:off x="8226649" y="635737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28" name="テキスト ボックス 27">
            <a:extLst>
              <a:ext uri="{FF2B5EF4-FFF2-40B4-BE49-F238E27FC236}">
                <a16:creationId xmlns:a16="http://schemas.microsoft.com/office/drawing/2014/main" id="{92F8E5BE-83A0-4D8C-B817-46AA0F2D1EC8}"/>
              </a:ext>
            </a:extLst>
          </p:cNvPr>
          <p:cNvSpPr txBox="1"/>
          <p:nvPr/>
        </p:nvSpPr>
        <p:spPr>
          <a:xfrm>
            <a:off x="6574215" y="565175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solidFill>
                  <a:srgbClr val="FF0000"/>
                </a:solidFill>
              </a:rPr>
              <a:t>※optional</a:t>
            </a:r>
            <a:endParaRPr kumimoji="1" lang="ja-JP" altLang="en-US" sz="1100" b="0" dirty="0">
              <a:solidFill>
                <a:srgbClr val="FF0000"/>
              </a:solidFill>
            </a:endParaRPr>
          </a:p>
        </p:txBody>
      </p:sp>
      <p:sp>
        <p:nvSpPr>
          <p:cNvPr id="30" name="テキスト ボックス 29">
            <a:extLst>
              <a:ext uri="{FF2B5EF4-FFF2-40B4-BE49-F238E27FC236}">
                <a16:creationId xmlns:a16="http://schemas.microsoft.com/office/drawing/2014/main" id="{21E1FBCF-45A7-43DA-8D59-7555287C9B50}"/>
              </a:ext>
            </a:extLst>
          </p:cNvPr>
          <p:cNvSpPr txBox="1"/>
          <p:nvPr/>
        </p:nvSpPr>
        <p:spPr>
          <a:xfrm>
            <a:off x="3955369" y="4197457"/>
            <a:ext cx="923019"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32" name="テキスト ボックス 31">
            <a:extLst>
              <a:ext uri="{FF2B5EF4-FFF2-40B4-BE49-F238E27FC236}">
                <a16:creationId xmlns:a16="http://schemas.microsoft.com/office/drawing/2014/main" id="{12011BB9-FC92-447A-8F4B-A5EDF30FB48F}"/>
              </a:ext>
            </a:extLst>
          </p:cNvPr>
          <p:cNvSpPr txBox="1"/>
          <p:nvPr/>
        </p:nvSpPr>
        <p:spPr>
          <a:xfrm>
            <a:off x="1917166" y="1994592"/>
            <a:ext cx="1901865" cy="261610"/>
          </a:xfrm>
          <a:prstGeom prst="rect">
            <a:avLst/>
          </a:prstGeom>
          <a:noFill/>
        </p:spPr>
        <p:txBody>
          <a:bodyPr wrap="square">
            <a:spAutoFit/>
          </a:bodyPr>
          <a:lstStyle/>
          <a:p>
            <a:pPr algn="ctr"/>
            <a:r>
              <a:rPr lang="en-US" altLang="ja-JP" sz="1100" dirty="0">
                <a:solidFill>
                  <a:srgbClr val="0000FF"/>
                </a:solidFill>
              </a:rPr>
              <a:t>※IEEE802.15.6-2012</a:t>
            </a:r>
            <a:endParaRPr kumimoji="1" lang="ja-JP" altLang="en-US" sz="1100" dirty="0">
              <a:solidFill>
                <a:srgbClr val="0000FF"/>
              </a:solidFill>
            </a:endParaRPr>
          </a:p>
        </p:txBody>
      </p:sp>
      <p:sp>
        <p:nvSpPr>
          <p:cNvPr id="45" name="テキスト ボックス 44">
            <a:extLst>
              <a:ext uri="{FF2B5EF4-FFF2-40B4-BE49-F238E27FC236}">
                <a16:creationId xmlns:a16="http://schemas.microsoft.com/office/drawing/2014/main" id="{45890106-D57D-4E69-985A-8DAD1239B091}"/>
              </a:ext>
            </a:extLst>
          </p:cNvPr>
          <p:cNvSpPr txBox="1"/>
          <p:nvPr/>
        </p:nvSpPr>
        <p:spPr>
          <a:xfrm>
            <a:off x="2758237" y="1254929"/>
            <a:ext cx="2026528" cy="430887"/>
          </a:xfrm>
          <a:prstGeom prst="rect">
            <a:avLst/>
          </a:prstGeom>
          <a:noFill/>
        </p:spPr>
        <p:txBody>
          <a:bodyPr wrap="square">
            <a:spAutoFit/>
          </a:bodyPr>
          <a:lstStyle/>
          <a:p>
            <a:pPr algn="ctr"/>
            <a:r>
              <a:rPr lang="en-US" altLang="ja-JP" sz="1100" dirty="0">
                <a:solidFill>
                  <a:srgbClr val="FF0000"/>
                </a:solidFill>
              </a:rPr>
              <a:t>※will be defined in this amendment</a:t>
            </a:r>
            <a:endParaRPr kumimoji="1" lang="ja-JP" altLang="en-US" sz="1100" dirty="0">
              <a:solidFill>
                <a:srgbClr val="FF0000"/>
              </a:solidFill>
            </a:endParaRPr>
          </a:p>
        </p:txBody>
      </p:sp>
      <p:sp>
        <p:nvSpPr>
          <p:cNvPr id="36" name="テキスト ボックス 35">
            <a:extLst>
              <a:ext uri="{FF2B5EF4-FFF2-40B4-BE49-F238E27FC236}">
                <a16:creationId xmlns:a16="http://schemas.microsoft.com/office/drawing/2014/main" id="{22B34549-0CCF-452D-A258-312D03E25E00}"/>
              </a:ext>
            </a:extLst>
          </p:cNvPr>
          <p:cNvSpPr txBox="1"/>
          <p:nvPr/>
        </p:nvSpPr>
        <p:spPr>
          <a:xfrm>
            <a:off x="4614570" y="5455146"/>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47" name="テキスト ボックス 46">
            <a:extLst>
              <a:ext uri="{FF2B5EF4-FFF2-40B4-BE49-F238E27FC236}">
                <a16:creationId xmlns:a16="http://schemas.microsoft.com/office/drawing/2014/main" id="{427D9180-DA29-41DF-A527-E84354F0ABF9}"/>
              </a:ext>
            </a:extLst>
          </p:cNvPr>
          <p:cNvSpPr txBox="1"/>
          <p:nvPr/>
        </p:nvSpPr>
        <p:spPr>
          <a:xfrm>
            <a:off x="7353774" y="5564377"/>
            <a:ext cx="1412628" cy="369332"/>
          </a:xfrm>
          <a:prstGeom prst="rect">
            <a:avLst/>
          </a:prstGeom>
          <a:noFill/>
        </p:spPr>
        <p:txBody>
          <a:bodyPr wrap="square">
            <a:spAutoFit/>
          </a:bodyPr>
          <a:lstStyle/>
          <a:p>
            <a:r>
              <a:rPr lang="en-US" altLang="ja-JP" sz="1800" b="0" dirty="0">
                <a:solidFill>
                  <a:srgbClr val="FF0000"/>
                </a:solidFill>
              </a:rPr>
              <a:t>or</a:t>
            </a:r>
            <a:endParaRPr lang="ja-JP" altLang="en-US" dirty="0">
              <a:solidFill>
                <a:srgbClr val="FF0000"/>
              </a:solidFill>
            </a:endParaRPr>
          </a:p>
        </p:txBody>
      </p:sp>
      <p:sp>
        <p:nvSpPr>
          <p:cNvPr id="48" name="テキスト ボックス 47">
            <a:extLst>
              <a:ext uri="{FF2B5EF4-FFF2-40B4-BE49-F238E27FC236}">
                <a16:creationId xmlns:a16="http://schemas.microsoft.com/office/drawing/2014/main" id="{B275F792-A410-49D3-83D9-2A988D7488C8}"/>
              </a:ext>
            </a:extLst>
          </p:cNvPr>
          <p:cNvSpPr txBox="1"/>
          <p:nvPr/>
        </p:nvSpPr>
        <p:spPr>
          <a:xfrm>
            <a:off x="8678014" y="5564377"/>
            <a:ext cx="549926" cy="369332"/>
          </a:xfrm>
          <a:prstGeom prst="rect">
            <a:avLst/>
          </a:prstGeom>
          <a:noFill/>
        </p:spPr>
        <p:txBody>
          <a:bodyPr wrap="square">
            <a:spAutoFit/>
          </a:bodyPr>
          <a:lstStyle/>
          <a:p>
            <a:r>
              <a:rPr lang="en-US" altLang="ja-JP" dirty="0">
                <a:solidFill>
                  <a:srgbClr val="FF0000"/>
                </a:solidFill>
              </a:rPr>
              <a:t>?</a:t>
            </a:r>
            <a:endParaRPr lang="ja-JP" altLang="en-US" dirty="0">
              <a:solidFill>
                <a:srgbClr val="FF0000"/>
              </a:solidFill>
            </a:endParaRPr>
          </a:p>
        </p:txBody>
      </p:sp>
      <p:sp>
        <p:nvSpPr>
          <p:cNvPr id="49" name="テキスト ボックス 48">
            <a:extLst>
              <a:ext uri="{FF2B5EF4-FFF2-40B4-BE49-F238E27FC236}">
                <a16:creationId xmlns:a16="http://schemas.microsoft.com/office/drawing/2014/main" id="{ACFEB1C1-8A2B-4940-9778-E41DCBD35866}"/>
              </a:ext>
            </a:extLst>
          </p:cNvPr>
          <p:cNvSpPr txBox="1"/>
          <p:nvPr/>
        </p:nvSpPr>
        <p:spPr>
          <a:xfrm>
            <a:off x="7688199" y="5640937"/>
            <a:ext cx="989815" cy="261610"/>
          </a:xfrm>
          <a:prstGeom prst="rect">
            <a:avLst/>
          </a:prstGeom>
          <a:solidFill>
            <a:srgbClr val="FFFF00"/>
          </a:solidFill>
          <a:ln>
            <a:solidFill>
              <a:schemeClr val="tx1"/>
            </a:solidFill>
          </a:ln>
        </p:spPr>
        <p:txBody>
          <a:bodyPr wrap="square" rtlCol="0">
            <a:spAutoFit/>
          </a:bodyPr>
          <a:lstStyle>
            <a:defPPr>
              <a:defRPr lang="ja-JP"/>
            </a:defPPr>
            <a:lvl1pPr>
              <a:defRPr sz="1100" b="0"/>
            </a:lvl1pPr>
          </a:lstStyle>
          <a:p>
            <a:r>
              <a:rPr lang="en-US" altLang="ja-JP" dirty="0">
                <a:solidFill>
                  <a:srgbClr val="FF0000"/>
                </a:solidFill>
              </a:rPr>
              <a:t>※mandatory</a:t>
            </a:r>
            <a:endParaRPr lang="ja-JP" altLang="en-US" dirty="0">
              <a:solidFill>
                <a:srgbClr val="FF0000"/>
              </a:solidFill>
            </a:endParaRPr>
          </a:p>
        </p:txBody>
      </p:sp>
      <p:sp>
        <p:nvSpPr>
          <p:cNvPr id="50" name="テキスト ボックス 49">
            <a:extLst>
              <a:ext uri="{FF2B5EF4-FFF2-40B4-BE49-F238E27FC236}">
                <a16:creationId xmlns:a16="http://schemas.microsoft.com/office/drawing/2014/main" id="{8740FB93-7513-42EF-9957-3ADD630B8579}"/>
              </a:ext>
            </a:extLst>
          </p:cNvPr>
          <p:cNvSpPr txBox="1"/>
          <p:nvPr/>
        </p:nvSpPr>
        <p:spPr>
          <a:xfrm>
            <a:off x="5855810" y="5287427"/>
            <a:ext cx="2914236" cy="261610"/>
          </a:xfrm>
          <a:prstGeom prst="rect">
            <a:avLst/>
          </a:prstGeom>
          <a:noFill/>
        </p:spPr>
        <p:txBody>
          <a:bodyPr wrap="square">
            <a:spAutoFit/>
          </a:bodyPr>
          <a:lstStyle/>
          <a:p>
            <a:r>
              <a:rPr lang="en-US" altLang="ja-JP" sz="1100" b="0" dirty="0">
                <a:solidFill>
                  <a:srgbClr val="FF0000"/>
                </a:solidFill>
              </a:rPr>
              <a:t>※Comments in May</a:t>
            </a:r>
            <a:r>
              <a:rPr lang="ja-JP" altLang="en-US" sz="1100" b="0" dirty="0">
                <a:solidFill>
                  <a:srgbClr val="FF0000"/>
                </a:solidFill>
              </a:rPr>
              <a:t> </a:t>
            </a:r>
            <a:r>
              <a:rPr lang="en-US" altLang="ja-JP" sz="1100" b="0" dirty="0">
                <a:solidFill>
                  <a:srgbClr val="FF0000"/>
                </a:solidFill>
              </a:rPr>
              <a:t>2021.</a:t>
            </a:r>
            <a:endParaRPr lang="ja-JP" altLang="en-US" sz="1100" dirty="0">
              <a:solidFill>
                <a:srgbClr val="FF0000"/>
              </a:solidFill>
            </a:endParaRPr>
          </a:p>
        </p:txBody>
      </p:sp>
    </p:spTree>
    <p:extLst>
      <p:ext uri="{BB962C8B-B14F-4D97-AF65-F5344CB8AC3E}">
        <p14:creationId xmlns:p14="http://schemas.microsoft.com/office/powerpoint/2010/main" val="501960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562D0FD9-CC6B-418C-9853-5662EC257BE8}"/>
              </a:ext>
            </a:extLst>
          </p:cNvPr>
          <p:cNvSpPr>
            <a:spLocks noGrp="1"/>
          </p:cNvSpPr>
          <p:nvPr>
            <p:ph type="dt" idx="10"/>
          </p:nvPr>
        </p:nvSpPr>
        <p:spPr/>
        <p:txBody>
          <a:bodyPr/>
          <a:lstStyle/>
          <a:p>
            <a:r>
              <a:rPr lang="en-US" altLang="ja-JP"/>
              <a:t>May 2022</a:t>
            </a:r>
            <a:endParaRPr lang="ja-JP" altLang="en-US" dirty="0"/>
          </a:p>
        </p:txBody>
      </p:sp>
      <p:sp>
        <p:nvSpPr>
          <p:cNvPr id="5" name="スライド番号プレースホルダー 4">
            <a:extLst>
              <a:ext uri="{FF2B5EF4-FFF2-40B4-BE49-F238E27FC236}">
                <a16:creationId xmlns:a16="http://schemas.microsoft.com/office/drawing/2014/main" id="{310D112D-B3C5-4521-B491-CBA4073F6952}"/>
              </a:ext>
            </a:extLst>
          </p:cNvPr>
          <p:cNvSpPr>
            <a:spLocks noGrp="1"/>
          </p:cNvSpPr>
          <p:nvPr>
            <p:ph type="sldNum" idx="12"/>
          </p:nvPr>
        </p:nvSpPr>
        <p:spPr/>
        <p:txBody>
          <a:bodyPr/>
          <a:lstStyle/>
          <a:p>
            <a:fld id="{EA116F86-812A-4319-ABC4-0D99E5901A41}" type="slidenum">
              <a:rPr lang="ja-JP" altLang="en-US" smtClean="0"/>
              <a:pPr/>
              <a:t>12</a:t>
            </a:fld>
            <a:endParaRPr lang="ja-JP" altLang="en-US" dirty="0"/>
          </a:p>
        </p:txBody>
      </p:sp>
      <p:sp>
        <p:nvSpPr>
          <p:cNvPr id="6" name="正方形/長方形 5">
            <a:extLst>
              <a:ext uri="{FF2B5EF4-FFF2-40B4-BE49-F238E27FC236}">
                <a16:creationId xmlns:a16="http://schemas.microsoft.com/office/drawing/2014/main" id="{D82A9AD3-6DFA-45A2-95B5-DE5ABD64E1DB}"/>
              </a:ext>
            </a:extLst>
          </p:cNvPr>
          <p:cNvSpPr/>
          <p:nvPr/>
        </p:nvSpPr>
        <p:spPr>
          <a:xfrm>
            <a:off x="106533" y="3107185"/>
            <a:ext cx="48827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RF</a:t>
            </a:r>
            <a:endParaRPr kumimoji="1" lang="ja-JP" altLang="en-US" dirty="0">
              <a:solidFill>
                <a:schemeClr val="tx1"/>
              </a:solidFill>
            </a:endParaRPr>
          </a:p>
        </p:txBody>
      </p:sp>
      <p:sp>
        <p:nvSpPr>
          <p:cNvPr id="11" name="正方形/長方形 10">
            <a:extLst>
              <a:ext uri="{FF2B5EF4-FFF2-40B4-BE49-F238E27FC236}">
                <a16:creationId xmlns:a16="http://schemas.microsoft.com/office/drawing/2014/main" id="{052FC8FF-0176-4044-8699-80767CD27AD4}"/>
              </a:ext>
            </a:extLst>
          </p:cNvPr>
          <p:cNvSpPr/>
          <p:nvPr/>
        </p:nvSpPr>
        <p:spPr>
          <a:xfrm>
            <a:off x="914400" y="3107185"/>
            <a:ext cx="67914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ANT</a:t>
            </a:r>
            <a:endParaRPr kumimoji="1" lang="ja-JP" altLang="en-US" dirty="0">
              <a:solidFill>
                <a:schemeClr val="tx1"/>
              </a:solidFill>
            </a:endParaRPr>
          </a:p>
        </p:txBody>
      </p:sp>
      <p:sp>
        <p:nvSpPr>
          <p:cNvPr id="12" name="正方形/長方形 11">
            <a:extLst>
              <a:ext uri="{FF2B5EF4-FFF2-40B4-BE49-F238E27FC236}">
                <a16:creationId xmlns:a16="http://schemas.microsoft.com/office/drawing/2014/main" id="{B09ED9CC-32CD-403B-9AB9-87FE3FC6E056}"/>
              </a:ext>
            </a:extLst>
          </p:cNvPr>
          <p:cNvSpPr/>
          <p:nvPr/>
        </p:nvSpPr>
        <p:spPr>
          <a:xfrm>
            <a:off x="1819922" y="2814222"/>
            <a:ext cx="2210542" cy="1198486"/>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Propagation</a:t>
            </a:r>
            <a:r>
              <a:rPr kumimoji="1" lang="ja-JP" altLang="en-US" dirty="0">
                <a:solidFill>
                  <a:schemeClr val="tx1"/>
                </a:solidFill>
              </a:rPr>
              <a:t> </a:t>
            </a:r>
            <a:r>
              <a:rPr kumimoji="1" lang="en-US" altLang="ja-JP" dirty="0">
                <a:solidFill>
                  <a:schemeClr val="tx1"/>
                </a:solidFill>
              </a:rPr>
              <a:t>Model</a:t>
            </a:r>
            <a:r>
              <a:rPr kumimoji="1" lang="ja-JP" altLang="en-US" dirty="0">
                <a:solidFill>
                  <a:schemeClr val="tx1"/>
                </a:solidFill>
              </a:rPr>
              <a:t> （</a:t>
            </a:r>
            <a:r>
              <a:rPr kumimoji="1" lang="en-US" altLang="ja-JP" dirty="0">
                <a:solidFill>
                  <a:schemeClr val="tx1"/>
                </a:solidFill>
              </a:rPr>
              <a:t>based on S-V Model</a:t>
            </a:r>
            <a:r>
              <a:rPr kumimoji="1" lang="ja-JP" altLang="en-US" dirty="0">
                <a:solidFill>
                  <a:schemeClr val="tx1"/>
                </a:solidFill>
              </a:rPr>
              <a:t>）</a:t>
            </a:r>
          </a:p>
        </p:txBody>
      </p:sp>
      <p:sp>
        <p:nvSpPr>
          <p:cNvPr id="13" name="正方形/長方形 12">
            <a:extLst>
              <a:ext uri="{FF2B5EF4-FFF2-40B4-BE49-F238E27FC236}">
                <a16:creationId xmlns:a16="http://schemas.microsoft.com/office/drawing/2014/main" id="{3B6A8359-371A-4388-A143-410F158838C4}"/>
              </a:ext>
            </a:extLst>
          </p:cNvPr>
          <p:cNvSpPr/>
          <p:nvPr/>
        </p:nvSpPr>
        <p:spPr>
          <a:xfrm>
            <a:off x="3719742" y="4385570"/>
            <a:ext cx="1500330"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BAN</a:t>
            </a:r>
            <a:endParaRPr kumimoji="1" lang="ja-JP" altLang="en-US" dirty="0">
              <a:solidFill>
                <a:schemeClr val="tx1"/>
              </a:solidFill>
            </a:endParaRPr>
          </a:p>
        </p:txBody>
      </p:sp>
      <p:sp>
        <p:nvSpPr>
          <p:cNvPr id="14" name="正方形/長方形 13">
            <a:extLst>
              <a:ext uri="{FF2B5EF4-FFF2-40B4-BE49-F238E27FC236}">
                <a16:creationId xmlns:a16="http://schemas.microsoft.com/office/drawing/2014/main" id="{C5ABCDA3-08A6-4D45-BB7D-EBF1FF97D960}"/>
              </a:ext>
            </a:extLst>
          </p:cNvPr>
          <p:cNvSpPr/>
          <p:nvPr/>
        </p:nvSpPr>
        <p:spPr>
          <a:xfrm>
            <a:off x="5389299" y="4385570"/>
            <a:ext cx="1624615"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UWB (not BAN)</a:t>
            </a:r>
            <a:endParaRPr kumimoji="1" lang="ja-JP" altLang="en-US" dirty="0">
              <a:solidFill>
                <a:schemeClr val="tx1"/>
              </a:solidFill>
            </a:endParaRPr>
          </a:p>
        </p:txBody>
      </p:sp>
      <p:sp>
        <p:nvSpPr>
          <p:cNvPr id="15" name="楕円 14">
            <a:extLst>
              <a:ext uri="{FF2B5EF4-FFF2-40B4-BE49-F238E27FC236}">
                <a16:creationId xmlns:a16="http://schemas.microsoft.com/office/drawing/2014/main" id="{4AA6134B-981B-4410-BABC-B7D9ACB996C2}"/>
              </a:ext>
            </a:extLst>
          </p:cNvPr>
          <p:cNvSpPr/>
          <p:nvPr/>
        </p:nvSpPr>
        <p:spPr>
          <a:xfrm>
            <a:off x="4767310" y="3200399"/>
            <a:ext cx="435007" cy="412813"/>
          </a:xfrm>
          <a:prstGeom prst="ellipse">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a:t>
            </a:r>
            <a:endParaRPr kumimoji="1" lang="ja-JP" altLang="en-US" dirty="0">
              <a:solidFill>
                <a:schemeClr val="tx1"/>
              </a:solidFill>
            </a:endParaRPr>
          </a:p>
        </p:txBody>
      </p:sp>
      <p:sp>
        <p:nvSpPr>
          <p:cNvPr id="17" name="正方形/長方形 16">
            <a:extLst>
              <a:ext uri="{FF2B5EF4-FFF2-40B4-BE49-F238E27FC236}">
                <a16:creationId xmlns:a16="http://schemas.microsoft.com/office/drawing/2014/main" id="{0FD20670-09C2-4284-A3B1-4571856B11F9}"/>
              </a:ext>
            </a:extLst>
          </p:cNvPr>
          <p:cNvSpPr/>
          <p:nvPr/>
        </p:nvSpPr>
        <p:spPr>
          <a:xfrm>
            <a:off x="4409982" y="931412"/>
            <a:ext cx="1189607"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EMI from vehicle system</a:t>
            </a:r>
            <a:endParaRPr kumimoji="1" lang="ja-JP" altLang="en-US" dirty="0">
              <a:solidFill>
                <a:schemeClr val="tx1"/>
              </a:solidFill>
            </a:endParaRPr>
          </a:p>
        </p:txBody>
      </p:sp>
      <p:sp>
        <p:nvSpPr>
          <p:cNvPr id="19" name="テキスト ボックス 18">
            <a:extLst>
              <a:ext uri="{FF2B5EF4-FFF2-40B4-BE49-F238E27FC236}">
                <a16:creationId xmlns:a16="http://schemas.microsoft.com/office/drawing/2014/main" id="{DC32291F-32D9-4523-9865-09D550AAEF11}"/>
              </a:ext>
            </a:extLst>
          </p:cNvPr>
          <p:cNvSpPr txBox="1"/>
          <p:nvPr/>
        </p:nvSpPr>
        <p:spPr>
          <a:xfrm>
            <a:off x="5599589" y="1083726"/>
            <a:ext cx="2665522" cy="1200329"/>
          </a:xfrm>
          <a:prstGeom prst="rect">
            <a:avLst/>
          </a:prstGeom>
          <a:noFill/>
        </p:spPr>
        <p:txBody>
          <a:bodyPr wrap="square">
            <a:spAutoFit/>
          </a:bodyPr>
          <a:lstStyle/>
          <a:p>
            <a:pPr marL="285750" indent="-285750">
              <a:buFont typeface="Arial" panose="020B0604020202020204" pitchFamily="34" charset="0"/>
              <a:buChar char="•"/>
            </a:pPr>
            <a:r>
              <a:rPr lang="en-US" altLang="ja-JP" b="0" dirty="0"/>
              <a:t>Colored noise</a:t>
            </a:r>
          </a:p>
          <a:p>
            <a:pPr marL="285750" indent="-285750">
              <a:buFont typeface="Arial" panose="020B0604020202020204" pitchFamily="34" charset="0"/>
              <a:buChar char="•"/>
            </a:pPr>
            <a:r>
              <a:rPr lang="en-US" altLang="ja-JP" b="0" dirty="0"/>
              <a:t>EV Switching noise</a:t>
            </a:r>
          </a:p>
          <a:p>
            <a:pPr marL="285750" indent="-285750">
              <a:buFont typeface="Arial" panose="020B0604020202020204" pitchFamily="34" charset="0"/>
              <a:buChar char="•"/>
            </a:pPr>
            <a:r>
              <a:rPr lang="en-US" altLang="ja-JP" b="0" dirty="0"/>
              <a:t>Ignition noise</a:t>
            </a:r>
          </a:p>
          <a:p>
            <a:pPr marL="285750" indent="-285750">
              <a:buFont typeface="Arial" panose="020B0604020202020204" pitchFamily="34" charset="0"/>
              <a:buChar char="•"/>
            </a:pPr>
            <a:r>
              <a:rPr lang="en-US" altLang="ja-JP" b="0" dirty="0" err="1"/>
              <a:t>etc</a:t>
            </a:r>
            <a:r>
              <a:rPr lang="en-US" altLang="ja-JP" b="0" dirty="0"/>
              <a:t>…</a:t>
            </a:r>
            <a:endParaRPr lang="ja-JP" altLang="en-US" b="0" dirty="0"/>
          </a:p>
        </p:txBody>
      </p:sp>
      <p:sp>
        <p:nvSpPr>
          <p:cNvPr id="20" name="正方形/長方形 19">
            <a:extLst>
              <a:ext uri="{FF2B5EF4-FFF2-40B4-BE49-F238E27FC236}">
                <a16:creationId xmlns:a16="http://schemas.microsoft.com/office/drawing/2014/main" id="{7BDA7398-9AE4-48EF-B004-22049611D302}"/>
              </a:ext>
            </a:extLst>
          </p:cNvPr>
          <p:cNvSpPr/>
          <p:nvPr/>
        </p:nvSpPr>
        <p:spPr>
          <a:xfrm>
            <a:off x="8256234" y="3107185"/>
            <a:ext cx="48827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RF</a:t>
            </a:r>
            <a:endParaRPr kumimoji="1" lang="ja-JP" altLang="en-US" dirty="0">
              <a:solidFill>
                <a:schemeClr val="tx1"/>
              </a:solidFill>
            </a:endParaRPr>
          </a:p>
        </p:txBody>
      </p:sp>
      <p:sp>
        <p:nvSpPr>
          <p:cNvPr id="21" name="正方形/長方形 20">
            <a:extLst>
              <a:ext uri="{FF2B5EF4-FFF2-40B4-BE49-F238E27FC236}">
                <a16:creationId xmlns:a16="http://schemas.microsoft.com/office/drawing/2014/main" id="{2A1245CB-0E7A-460E-8EF9-324C0C7CEC75}"/>
              </a:ext>
            </a:extLst>
          </p:cNvPr>
          <p:cNvSpPr/>
          <p:nvPr/>
        </p:nvSpPr>
        <p:spPr>
          <a:xfrm>
            <a:off x="7324078" y="3107185"/>
            <a:ext cx="679143" cy="612559"/>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ANT</a:t>
            </a:r>
            <a:endParaRPr kumimoji="1" lang="ja-JP" altLang="en-US" dirty="0">
              <a:solidFill>
                <a:schemeClr val="tx1"/>
              </a:solidFill>
            </a:endParaRPr>
          </a:p>
        </p:txBody>
      </p:sp>
      <p:cxnSp>
        <p:nvCxnSpPr>
          <p:cNvPr id="25" name="直線コネクタ 24">
            <a:extLst>
              <a:ext uri="{FF2B5EF4-FFF2-40B4-BE49-F238E27FC236}">
                <a16:creationId xmlns:a16="http://schemas.microsoft.com/office/drawing/2014/main" id="{028B24C1-91FB-4083-A459-1490E460E380}"/>
              </a:ext>
            </a:extLst>
          </p:cNvPr>
          <p:cNvCxnSpPr>
            <a:stCxn id="6" idx="3"/>
            <a:endCxn id="11" idx="1"/>
          </p:cNvCxnSpPr>
          <p:nvPr/>
        </p:nvCxnSpPr>
        <p:spPr>
          <a:xfrm>
            <a:off x="594806" y="3413465"/>
            <a:ext cx="319594"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1FE404A1-F4C9-467E-883F-590FADC0EC98}"/>
              </a:ext>
            </a:extLst>
          </p:cNvPr>
          <p:cNvCxnSpPr>
            <a:stCxn id="11" idx="3"/>
            <a:endCxn id="12" idx="1"/>
          </p:cNvCxnSpPr>
          <p:nvPr/>
        </p:nvCxnSpPr>
        <p:spPr>
          <a:xfrm>
            <a:off x="1593543" y="3413465"/>
            <a:ext cx="226379"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4F7724B8-1889-4FE5-BE92-A1953BC0913F}"/>
              </a:ext>
            </a:extLst>
          </p:cNvPr>
          <p:cNvCxnSpPr>
            <a:cxnSpLocks/>
            <a:stCxn id="12" idx="3"/>
            <a:endCxn id="15" idx="2"/>
          </p:cNvCxnSpPr>
          <p:nvPr/>
        </p:nvCxnSpPr>
        <p:spPr>
          <a:xfrm flipV="1">
            <a:off x="4030464" y="3406806"/>
            <a:ext cx="736846" cy="6659"/>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F3655F52-9DBA-4428-8E39-005850422A12}"/>
              </a:ext>
            </a:extLst>
          </p:cNvPr>
          <p:cNvCxnSpPr>
            <a:stCxn id="17" idx="2"/>
            <a:endCxn id="15" idx="0"/>
          </p:cNvCxnSpPr>
          <p:nvPr/>
        </p:nvCxnSpPr>
        <p:spPr>
          <a:xfrm flipH="1">
            <a:off x="4984814" y="2378472"/>
            <a:ext cx="19972" cy="821927"/>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D60A715-9BA8-419F-A00F-08A92E26C96F}"/>
              </a:ext>
            </a:extLst>
          </p:cNvPr>
          <p:cNvCxnSpPr>
            <a:cxnSpLocks/>
            <a:stCxn id="13" idx="0"/>
            <a:endCxn id="15" idx="3"/>
          </p:cNvCxnSpPr>
          <p:nvPr/>
        </p:nvCxnSpPr>
        <p:spPr>
          <a:xfrm flipV="1">
            <a:off x="4469907" y="3552757"/>
            <a:ext cx="361108" cy="832813"/>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0F5B612D-C20D-48F0-B0C7-E27F88E37EDA}"/>
              </a:ext>
            </a:extLst>
          </p:cNvPr>
          <p:cNvCxnSpPr>
            <a:cxnSpLocks/>
            <a:stCxn id="14" idx="0"/>
            <a:endCxn id="15" idx="5"/>
          </p:cNvCxnSpPr>
          <p:nvPr/>
        </p:nvCxnSpPr>
        <p:spPr>
          <a:xfrm flipH="1" flipV="1">
            <a:off x="5138612" y="3552757"/>
            <a:ext cx="1062995" cy="832813"/>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D019AFAF-2978-409F-9971-6BF2BC653C92}"/>
              </a:ext>
            </a:extLst>
          </p:cNvPr>
          <p:cNvCxnSpPr>
            <a:stCxn id="15" idx="6"/>
            <a:endCxn id="21" idx="1"/>
          </p:cNvCxnSpPr>
          <p:nvPr/>
        </p:nvCxnSpPr>
        <p:spPr>
          <a:xfrm>
            <a:off x="5202317" y="3406806"/>
            <a:ext cx="2121761" cy="6659"/>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1388B2BB-8BDA-4B76-A51D-97211E33C296}"/>
              </a:ext>
            </a:extLst>
          </p:cNvPr>
          <p:cNvCxnSpPr>
            <a:stCxn id="21" idx="3"/>
            <a:endCxn id="20" idx="1"/>
          </p:cNvCxnSpPr>
          <p:nvPr/>
        </p:nvCxnSpPr>
        <p:spPr>
          <a:xfrm>
            <a:off x="8003221" y="3413465"/>
            <a:ext cx="253013" cy="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
        <p:nvSpPr>
          <p:cNvPr id="43" name="四角形: 角を丸くする 42">
            <a:extLst>
              <a:ext uri="{FF2B5EF4-FFF2-40B4-BE49-F238E27FC236}">
                <a16:creationId xmlns:a16="http://schemas.microsoft.com/office/drawing/2014/main" id="{7A80D6A0-5605-4F99-84C5-CD61F316EE08}"/>
              </a:ext>
            </a:extLst>
          </p:cNvPr>
          <p:cNvSpPr/>
          <p:nvPr/>
        </p:nvSpPr>
        <p:spPr>
          <a:xfrm>
            <a:off x="694405" y="852256"/>
            <a:ext cx="7462230" cy="5074332"/>
          </a:xfrm>
          <a:prstGeom prst="roundRect">
            <a:avLst>
              <a:gd name="adj" fmla="val 5970"/>
            </a:avLst>
          </a:prstGeom>
          <a:no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4" name="四角形: 角を丸くする 43">
            <a:extLst>
              <a:ext uri="{FF2B5EF4-FFF2-40B4-BE49-F238E27FC236}">
                <a16:creationId xmlns:a16="http://schemas.microsoft.com/office/drawing/2014/main" id="{7170340C-D0B3-431D-9D89-75130172620F}"/>
              </a:ext>
            </a:extLst>
          </p:cNvPr>
          <p:cNvSpPr/>
          <p:nvPr/>
        </p:nvSpPr>
        <p:spPr>
          <a:xfrm>
            <a:off x="1700075" y="2716657"/>
            <a:ext cx="5409278" cy="1481823"/>
          </a:xfrm>
          <a:prstGeom prst="roundRect">
            <a:avLst>
              <a:gd name="adj" fmla="val 5970"/>
            </a:avLst>
          </a:prstGeom>
          <a:noFill/>
          <a:ln w="57150">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7" name="テキスト ボックス 46">
            <a:extLst>
              <a:ext uri="{FF2B5EF4-FFF2-40B4-BE49-F238E27FC236}">
                <a16:creationId xmlns:a16="http://schemas.microsoft.com/office/drawing/2014/main" id="{A2E4AC1D-AA92-483A-BF17-9430ADDC0E12}"/>
              </a:ext>
            </a:extLst>
          </p:cNvPr>
          <p:cNvSpPr txBox="1"/>
          <p:nvPr/>
        </p:nvSpPr>
        <p:spPr>
          <a:xfrm>
            <a:off x="1961962" y="2350804"/>
            <a:ext cx="2284433" cy="400110"/>
          </a:xfrm>
          <a:prstGeom prst="rect">
            <a:avLst/>
          </a:prstGeom>
          <a:noFill/>
        </p:spPr>
        <p:txBody>
          <a:bodyPr wrap="square">
            <a:spAutoFit/>
          </a:bodyPr>
          <a:lstStyle/>
          <a:p>
            <a:r>
              <a:rPr lang="en-US" altLang="ja-JP" sz="2000" dirty="0">
                <a:solidFill>
                  <a:srgbClr val="0000FF"/>
                </a:solidFill>
              </a:rPr>
              <a:t>Channel model</a:t>
            </a:r>
          </a:p>
        </p:txBody>
      </p:sp>
      <p:sp>
        <p:nvSpPr>
          <p:cNvPr id="48" name="四角形: 角を丸くする 47">
            <a:extLst>
              <a:ext uri="{FF2B5EF4-FFF2-40B4-BE49-F238E27FC236}">
                <a16:creationId xmlns:a16="http://schemas.microsoft.com/office/drawing/2014/main" id="{B5C60508-0571-45E1-8448-DADBB8057C8A}"/>
              </a:ext>
            </a:extLst>
          </p:cNvPr>
          <p:cNvSpPr/>
          <p:nvPr/>
        </p:nvSpPr>
        <p:spPr>
          <a:xfrm>
            <a:off x="1797725" y="2381439"/>
            <a:ext cx="2414726" cy="309242"/>
          </a:xfrm>
          <a:prstGeom prst="roundRect">
            <a:avLst>
              <a:gd name="adj" fmla="val 5970"/>
            </a:avLst>
          </a:prstGeom>
          <a:noFill/>
          <a:ln w="57150">
            <a:solidFill>
              <a:srgbClr val="0000FF"/>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49" name="四角形: 角を丸くする 48">
            <a:extLst>
              <a:ext uri="{FF2B5EF4-FFF2-40B4-BE49-F238E27FC236}">
                <a16:creationId xmlns:a16="http://schemas.microsoft.com/office/drawing/2014/main" id="{D63B3CB7-CD29-4336-80A3-26E8F64EFD2E}"/>
              </a:ext>
            </a:extLst>
          </p:cNvPr>
          <p:cNvSpPr/>
          <p:nvPr/>
        </p:nvSpPr>
        <p:spPr>
          <a:xfrm>
            <a:off x="808658" y="703305"/>
            <a:ext cx="2849732" cy="400110"/>
          </a:xfrm>
          <a:prstGeom prst="roundRect">
            <a:avLst>
              <a:gd name="adj" fmla="val 5970"/>
            </a:avLst>
          </a:prstGeom>
          <a:solidFill>
            <a:schemeClr val="bg1"/>
          </a:solidFill>
          <a:ln w="571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50" name="正方形/長方形 49">
            <a:extLst>
              <a:ext uri="{FF2B5EF4-FFF2-40B4-BE49-F238E27FC236}">
                <a16:creationId xmlns:a16="http://schemas.microsoft.com/office/drawing/2014/main" id="{6B53A1CA-7B73-4E0B-866E-BC2FD7B7E762}"/>
              </a:ext>
            </a:extLst>
          </p:cNvPr>
          <p:cNvSpPr/>
          <p:nvPr/>
        </p:nvSpPr>
        <p:spPr>
          <a:xfrm>
            <a:off x="64636" y="4446580"/>
            <a:ext cx="1500330" cy="79899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b="0" dirty="0">
                <a:solidFill>
                  <a:schemeClr val="tx1"/>
                </a:solidFill>
              </a:rPr>
              <a:t>Distance dependent function</a:t>
            </a:r>
            <a:endParaRPr kumimoji="1" lang="ja-JP" altLang="en-US" b="0" dirty="0">
              <a:solidFill>
                <a:schemeClr val="tx1"/>
              </a:solidFill>
            </a:endParaRPr>
          </a:p>
        </p:txBody>
      </p:sp>
      <p:cxnSp>
        <p:nvCxnSpPr>
          <p:cNvPr id="52" name="直線矢印コネクタ 51">
            <a:extLst>
              <a:ext uri="{FF2B5EF4-FFF2-40B4-BE49-F238E27FC236}">
                <a16:creationId xmlns:a16="http://schemas.microsoft.com/office/drawing/2014/main" id="{C9ED0D28-276B-4D92-8C82-5600668D998A}"/>
              </a:ext>
            </a:extLst>
          </p:cNvPr>
          <p:cNvCxnSpPr>
            <a:cxnSpLocks/>
          </p:cNvCxnSpPr>
          <p:nvPr/>
        </p:nvCxnSpPr>
        <p:spPr>
          <a:xfrm flipV="1">
            <a:off x="739808" y="3426179"/>
            <a:ext cx="19874" cy="102040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DFD87DD7-E580-4E9D-8331-F0CE2020EE06}"/>
              </a:ext>
            </a:extLst>
          </p:cNvPr>
          <p:cNvSpPr/>
          <p:nvPr/>
        </p:nvSpPr>
        <p:spPr>
          <a:xfrm>
            <a:off x="7183141" y="4557157"/>
            <a:ext cx="1500330" cy="79899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b="0" dirty="0">
                <a:solidFill>
                  <a:schemeClr val="tx1"/>
                </a:solidFill>
              </a:rPr>
              <a:t>Distance dependent function</a:t>
            </a:r>
            <a:endParaRPr kumimoji="1" lang="ja-JP" altLang="en-US" b="0" dirty="0">
              <a:solidFill>
                <a:schemeClr val="tx1"/>
              </a:solidFill>
            </a:endParaRPr>
          </a:p>
        </p:txBody>
      </p:sp>
      <p:cxnSp>
        <p:nvCxnSpPr>
          <p:cNvPr id="54" name="直線矢印コネクタ 53">
            <a:extLst>
              <a:ext uri="{FF2B5EF4-FFF2-40B4-BE49-F238E27FC236}">
                <a16:creationId xmlns:a16="http://schemas.microsoft.com/office/drawing/2014/main" id="{2446BB8A-8032-4005-997A-AE2B194FF6FD}"/>
              </a:ext>
            </a:extLst>
          </p:cNvPr>
          <p:cNvCxnSpPr>
            <a:cxnSpLocks/>
            <a:stCxn id="53" idx="0"/>
          </p:cNvCxnSpPr>
          <p:nvPr/>
        </p:nvCxnSpPr>
        <p:spPr>
          <a:xfrm flipV="1">
            <a:off x="7933306" y="3461345"/>
            <a:ext cx="223329" cy="109581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128CFBD5-1C06-4759-BF50-956029F0B2A6}"/>
              </a:ext>
            </a:extLst>
          </p:cNvPr>
          <p:cNvCxnSpPr>
            <a:cxnSpLocks/>
          </p:cNvCxnSpPr>
          <p:nvPr/>
        </p:nvCxnSpPr>
        <p:spPr>
          <a:xfrm>
            <a:off x="847819" y="2646632"/>
            <a:ext cx="173113" cy="58760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803DAEF2-F170-4875-8599-EE90321F7F9D}"/>
              </a:ext>
            </a:extLst>
          </p:cNvPr>
          <p:cNvSpPr txBox="1"/>
          <p:nvPr/>
        </p:nvSpPr>
        <p:spPr>
          <a:xfrm>
            <a:off x="67182" y="2004437"/>
            <a:ext cx="1299978" cy="646331"/>
          </a:xfrm>
          <a:prstGeom prst="rect">
            <a:avLst/>
          </a:prstGeom>
          <a:noFill/>
        </p:spPr>
        <p:txBody>
          <a:bodyPr wrap="square">
            <a:spAutoFit/>
          </a:bodyPr>
          <a:lstStyle/>
          <a:p>
            <a:r>
              <a:rPr kumimoji="1" lang="en-US" altLang="ja-JP" b="0" dirty="0">
                <a:solidFill>
                  <a:schemeClr val="tx1"/>
                </a:solidFill>
              </a:rPr>
              <a:t>Standard antenna</a:t>
            </a:r>
            <a:endParaRPr lang="ja-JP" altLang="en-US" dirty="0"/>
          </a:p>
        </p:txBody>
      </p:sp>
      <p:cxnSp>
        <p:nvCxnSpPr>
          <p:cNvPr id="45" name="直線矢印コネクタ 44">
            <a:extLst>
              <a:ext uri="{FF2B5EF4-FFF2-40B4-BE49-F238E27FC236}">
                <a16:creationId xmlns:a16="http://schemas.microsoft.com/office/drawing/2014/main" id="{95A93735-2623-483E-BC42-A82F9EAB7735}"/>
              </a:ext>
            </a:extLst>
          </p:cNvPr>
          <p:cNvCxnSpPr>
            <a:cxnSpLocks/>
          </p:cNvCxnSpPr>
          <p:nvPr/>
        </p:nvCxnSpPr>
        <p:spPr>
          <a:xfrm flipH="1">
            <a:off x="7873942" y="2618913"/>
            <a:ext cx="223328" cy="50255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E394E035-B357-443D-89A3-089C30BBAB59}"/>
              </a:ext>
            </a:extLst>
          </p:cNvPr>
          <p:cNvSpPr txBox="1"/>
          <p:nvPr/>
        </p:nvSpPr>
        <p:spPr>
          <a:xfrm>
            <a:off x="7712014" y="1946606"/>
            <a:ext cx="1209210" cy="646331"/>
          </a:xfrm>
          <a:prstGeom prst="rect">
            <a:avLst/>
          </a:prstGeom>
          <a:noFill/>
        </p:spPr>
        <p:txBody>
          <a:bodyPr wrap="square">
            <a:spAutoFit/>
          </a:bodyPr>
          <a:lstStyle/>
          <a:p>
            <a:r>
              <a:rPr kumimoji="1" lang="en-US" altLang="ja-JP" b="0" dirty="0">
                <a:solidFill>
                  <a:schemeClr val="tx1"/>
                </a:solidFill>
              </a:rPr>
              <a:t>Standard antenna</a:t>
            </a:r>
            <a:endParaRPr lang="ja-JP" altLang="en-US" dirty="0"/>
          </a:p>
        </p:txBody>
      </p:sp>
      <p:sp>
        <p:nvSpPr>
          <p:cNvPr id="18" name="フッター プレースホルダー 17">
            <a:extLst>
              <a:ext uri="{FF2B5EF4-FFF2-40B4-BE49-F238E27FC236}">
                <a16:creationId xmlns:a16="http://schemas.microsoft.com/office/drawing/2014/main" id="{BBE5D20E-2253-4528-BBB0-244D24135862}"/>
              </a:ext>
            </a:extLst>
          </p:cNvPr>
          <p:cNvSpPr>
            <a:spLocks noGrp="1"/>
          </p:cNvSpPr>
          <p:nvPr>
            <p:ph type="ftr" idx="11"/>
          </p:nvPr>
        </p:nvSpPr>
        <p:spPr/>
        <p:txBody>
          <a:bodyPr/>
          <a:lstStyle/>
          <a:p>
            <a:r>
              <a:rPr lang="en-US"/>
              <a:t>T.Kobayashi, M.Kim, M. Hernandez, R.Kohno (YNU/YRP-IAI)</a:t>
            </a:r>
            <a:endParaRPr lang="en-US" dirty="0"/>
          </a:p>
        </p:txBody>
      </p:sp>
      <p:sp>
        <p:nvSpPr>
          <p:cNvPr id="46" name="テキスト ボックス 45">
            <a:extLst>
              <a:ext uri="{FF2B5EF4-FFF2-40B4-BE49-F238E27FC236}">
                <a16:creationId xmlns:a16="http://schemas.microsoft.com/office/drawing/2014/main" id="{98ADC45B-5683-4E9E-9C20-A5FC302F6910}"/>
              </a:ext>
            </a:extLst>
          </p:cNvPr>
          <p:cNvSpPr txBox="1"/>
          <p:nvPr/>
        </p:nvSpPr>
        <p:spPr>
          <a:xfrm>
            <a:off x="844169" y="681790"/>
            <a:ext cx="3078327" cy="400110"/>
          </a:xfrm>
          <a:prstGeom prst="rect">
            <a:avLst/>
          </a:prstGeom>
          <a:noFill/>
        </p:spPr>
        <p:txBody>
          <a:bodyPr wrap="square">
            <a:spAutoFit/>
          </a:bodyPr>
          <a:lstStyle/>
          <a:p>
            <a:r>
              <a:rPr lang="en-US" altLang="ja-JP" sz="2000" dirty="0">
                <a:solidFill>
                  <a:srgbClr val="FF0000"/>
                </a:solidFill>
              </a:rPr>
              <a:t>Environmental model</a:t>
            </a:r>
          </a:p>
        </p:txBody>
      </p:sp>
      <p:sp>
        <p:nvSpPr>
          <p:cNvPr id="37" name="正方形/長方形 12">
            <a:extLst>
              <a:ext uri="{FF2B5EF4-FFF2-40B4-BE49-F238E27FC236}">
                <a16:creationId xmlns:a16="http://schemas.microsoft.com/office/drawing/2014/main" id="{04B49852-6921-45A4-BD58-BE6CE9864BEA}"/>
              </a:ext>
            </a:extLst>
          </p:cNvPr>
          <p:cNvSpPr/>
          <p:nvPr/>
        </p:nvSpPr>
        <p:spPr>
          <a:xfrm>
            <a:off x="2050185" y="4424991"/>
            <a:ext cx="1500330" cy="1447060"/>
          </a:xfrm>
          <a:prstGeom prst="rect">
            <a:avLst/>
          </a:prstGeom>
          <a:solidFill>
            <a:schemeClr val="accent1">
              <a:lumMod val="20000"/>
              <a:lumOff val="8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Interference from the other Wireless systems</a:t>
            </a:r>
            <a:endParaRPr kumimoji="1" lang="ja-JP" altLang="en-US" dirty="0">
              <a:solidFill>
                <a:schemeClr val="tx1"/>
              </a:solidFill>
            </a:endParaRPr>
          </a:p>
        </p:txBody>
      </p:sp>
      <p:cxnSp>
        <p:nvCxnSpPr>
          <p:cNvPr id="39" name="直線コネクタ 34">
            <a:extLst>
              <a:ext uri="{FF2B5EF4-FFF2-40B4-BE49-F238E27FC236}">
                <a16:creationId xmlns:a16="http://schemas.microsoft.com/office/drawing/2014/main" id="{05240E26-77F6-4D31-8BBF-164F96CC56B2}"/>
              </a:ext>
            </a:extLst>
          </p:cNvPr>
          <p:cNvCxnSpPr>
            <a:cxnSpLocks/>
            <a:endCxn id="15" idx="3"/>
          </p:cNvCxnSpPr>
          <p:nvPr/>
        </p:nvCxnSpPr>
        <p:spPr>
          <a:xfrm flipV="1">
            <a:off x="3005088" y="3552757"/>
            <a:ext cx="1825927" cy="863450"/>
          </a:xfrm>
          <a:prstGeom prst="line">
            <a:avLst/>
          </a:prstGeom>
          <a:ln w="25400">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0934DAA3-6F5A-4F1C-9D7C-BDA5814372F8}"/>
              </a:ext>
            </a:extLst>
          </p:cNvPr>
          <p:cNvSpPr txBox="1"/>
          <p:nvPr/>
        </p:nvSpPr>
        <p:spPr>
          <a:xfrm>
            <a:off x="74815" y="5962146"/>
            <a:ext cx="9004549" cy="584775"/>
          </a:xfrm>
          <a:prstGeom prst="rect">
            <a:avLst/>
          </a:prstGeom>
          <a:noFill/>
        </p:spPr>
        <p:txBody>
          <a:bodyPr wrap="square">
            <a:spAutoFit/>
          </a:bodyPr>
          <a:lstStyle/>
          <a:p>
            <a:r>
              <a:rPr kumimoji="1" lang="en-US" altLang="ja-JP" sz="1600" b="0" dirty="0">
                <a:solidFill>
                  <a:schemeClr val="tx1"/>
                </a:solidFill>
              </a:rPr>
              <a:t>We propose to define environmental models including antenna effect. </a:t>
            </a:r>
            <a:r>
              <a:rPr lang="en-US" altLang="ja-JP" sz="1600" b="0" dirty="0"/>
              <a:t>Parameter measurements will be performed by using standard antennas which will be defined separately.</a:t>
            </a:r>
            <a:endParaRPr lang="ja-JP" altLang="en-US" sz="1600" b="0" dirty="0"/>
          </a:p>
        </p:txBody>
      </p:sp>
    </p:spTree>
    <p:extLst>
      <p:ext uri="{BB962C8B-B14F-4D97-AF65-F5344CB8AC3E}">
        <p14:creationId xmlns:p14="http://schemas.microsoft.com/office/powerpoint/2010/main" val="1370968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52CBA5E-63D0-4ADF-A463-2E49CA7478A9}"/>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6882CB29-5FE3-41EE-941B-A1F3738426EF}"/>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82A8FF5-5435-4EFD-B730-B3EDA1E87B4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grpSp>
        <p:nvGrpSpPr>
          <p:cNvPr id="6" name="グループ化 5">
            <a:extLst>
              <a:ext uri="{FF2B5EF4-FFF2-40B4-BE49-F238E27FC236}">
                <a16:creationId xmlns:a16="http://schemas.microsoft.com/office/drawing/2014/main" id="{19DD8C9D-A908-48B7-920A-93E8306771FA}"/>
              </a:ext>
            </a:extLst>
          </p:cNvPr>
          <p:cNvGrpSpPr/>
          <p:nvPr/>
        </p:nvGrpSpPr>
        <p:grpSpPr>
          <a:xfrm>
            <a:off x="1518002" y="816101"/>
            <a:ext cx="1186793" cy="2412171"/>
            <a:chOff x="876191" y="1890944"/>
            <a:chExt cx="1186793" cy="2412171"/>
          </a:xfrm>
        </p:grpSpPr>
        <p:sp>
          <p:nvSpPr>
            <p:cNvPr id="7" name="楕円 6">
              <a:extLst>
                <a:ext uri="{FF2B5EF4-FFF2-40B4-BE49-F238E27FC236}">
                  <a16:creationId xmlns:a16="http://schemas.microsoft.com/office/drawing/2014/main" id="{5D2A9D4D-4CF4-4113-B7AA-864FE6724233}"/>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 name="楕円 7">
              <a:extLst>
                <a:ext uri="{FF2B5EF4-FFF2-40B4-BE49-F238E27FC236}">
                  <a16:creationId xmlns:a16="http://schemas.microsoft.com/office/drawing/2014/main" id="{AFDA26E8-EE06-4714-8FE4-3B4FB7EFE675}"/>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9" name="楕円 8">
              <a:extLst>
                <a:ext uri="{FF2B5EF4-FFF2-40B4-BE49-F238E27FC236}">
                  <a16:creationId xmlns:a16="http://schemas.microsoft.com/office/drawing/2014/main" id="{CAFAAD19-B513-461F-BA39-7467096E5A02}"/>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0" name="楕円 9">
              <a:extLst>
                <a:ext uri="{FF2B5EF4-FFF2-40B4-BE49-F238E27FC236}">
                  <a16:creationId xmlns:a16="http://schemas.microsoft.com/office/drawing/2014/main" id="{C3AADC7C-D6B6-4DCF-8FBE-873D638A58B9}"/>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 name="楕円 10">
              <a:extLst>
                <a:ext uri="{FF2B5EF4-FFF2-40B4-BE49-F238E27FC236}">
                  <a16:creationId xmlns:a16="http://schemas.microsoft.com/office/drawing/2014/main" id="{9448EE1C-8D11-470B-B586-46EA49A8C496}"/>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2" name="楕円 11">
              <a:extLst>
                <a:ext uri="{FF2B5EF4-FFF2-40B4-BE49-F238E27FC236}">
                  <a16:creationId xmlns:a16="http://schemas.microsoft.com/office/drawing/2014/main" id="{F1AFF9D6-691F-4890-82D2-B47A53BC6670}"/>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3" name="楕円 12">
            <a:extLst>
              <a:ext uri="{FF2B5EF4-FFF2-40B4-BE49-F238E27FC236}">
                <a16:creationId xmlns:a16="http://schemas.microsoft.com/office/drawing/2014/main" id="{4A9EA977-175D-4917-B0D0-961FAC169FF7}"/>
              </a:ext>
            </a:extLst>
          </p:cNvPr>
          <p:cNvSpPr/>
          <p:nvPr/>
        </p:nvSpPr>
        <p:spPr>
          <a:xfrm>
            <a:off x="2518879" y="1417812"/>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5" name="直線矢印コネクタ 14">
            <a:extLst>
              <a:ext uri="{FF2B5EF4-FFF2-40B4-BE49-F238E27FC236}">
                <a16:creationId xmlns:a16="http://schemas.microsoft.com/office/drawing/2014/main" id="{B52E6ED3-AC1B-48D1-A367-3E84EFADBC8D}"/>
              </a:ext>
            </a:extLst>
          </p:cNvPr>
          <p:cNvCxnSpPr>
            <a:cxnSpLocks/>
            <a:stCxn id="23" idx="6"/>
          </p:cNvCxnSpPr>
          <p:nvPr/>
        </p:nvCxnSpPr>
        <p:spPr>
          <a:xfrm flipH="1">
            <a:off x="2732309" y="1509887"/>
            <a:ext cx="3299992"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16" name="グループ化 15">
            <a:extLst>
              <a:ext uri="{FF2B5EF4-FFF2-40B4-BE49-F238E27FC236}">
                <a16:creationId xmlns:a16="http://schemas.microsoft.com/office/drawing/2014/main" id="{6CDA6BC7-8867-44A4-A78D-A3EE95F1F400}"/>
              </a:ext>
            </a:extLst>
          </p:cNvPr>
          <p:cNvGrpSpPr/>
          <p:nvPr/>
        </p:nvGrpSpPr>
        <p:grpSpPr>
          <a:xfrm flipH="1">
            <a:off x="6070830" y="816101"/>
            <a:ext cx="1269239" cy="2412171"/>
            <a:chOff x="876191" y="1890944"/>
            <a:chExt cx="1186793" cy="2412171"/>
          </a:xfrm>
        </p:grpSpPr>
        <p:sp>
          <p:nvSpPr>
            <p:cNvPr id="17" name="楕円 16">
              <a:extLst>
                <a:ext uri="{FF2B5EF4-FFF2-40B4-BE49-F238E27FC236}">
                  <a16:creationId xmlns:a16="http://schemas.microsoft.com/office/drawing/2014/main" id="{4D0194B6-8546-41A9-9582-478601E45F40}"/>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8" name="楕円 17">
              <a:extLst>
                <a:ext uri="{FF2B5EF4-FFF2-40B4-BE49-F238E27FC236}">
                  <a16:creationId xmlns:a16="http://schemas.microsoft.com/office/drawing/2014/main" id="{2DAE2E64-2DA6-4B2E-A30B-DC8E3E9E401B}"/>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9" name="楕円 18">
              <a:extLst>
                <a:ext uri="{FF2B5EF4-FFF2-40B4-BE49-F238E27FC236}">
                  <a16:creationId xmlns:a16="http://schemas.microsoft.com/office/drawing/2014/main" id="{86CD6252-1183-46DC-AE11-99BA65DC93B3}"/>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0" name="楕円 19">
              <a:extLst>
                <a:ext uri="{FF2B5EF4-FFF2-40B4-BE49-F238E27FC236}">
                  <a16:creationId xmlns:a16="http://schemas.microsoft.com/office/drawing/2014/main" id="{6DDA46FA-4FE7-425E-8961-A5C4BC14D97B}"/>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楕円 20">
              <a:extLst>
                <a:ext uri="{FF2B5EF4-FFF2-40B4-BE49-F238E27FC236}">
                  <a16:creationId xmlns:a16="http://schemas.microsoft.com/office/drawing/2014/main" id="{41B44027-8001-423E-8413-8D0628DD3060}"/>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2" name="楕円 21">
              <a:extLst>
                <a:ext uri="{FF2B5EF4-FFF2-40B4-BE49-F238E27FC236}">
                  <a16:creationId xmlns:a16="http://schemas.microsoft.com/office/drawing/2014/main" id="{233188E1-7412-47C5-B2EF-A903A58AA66A}"/>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3" name="楕円 22">
            <a:extLst>
              <a:ext uri="{FF2B5EF4-FFF2-40B4-BE49-F238E27FC236}">
                <a16:creationId xmlns:a16="http://schemas.microsoft.com/office/drawing/2014/main" id="{3D62E566-4A23-4EE2-81B2-A4276EF889D4}"/>
              </a:ext>
            </a:extLst>
          </p:cNvPr>
          <p:cNvSpPr/>
          <p:nvPr/>
        </p:nvSpPr>
        <p:spPr>
          <a:xfrm flipH="1">
            <a:off x="6032301" y="1417812"/>
            <a:ext cx="237360"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408FFD20-26F9-41F1-8E70-0A297680634B}"/>
              </a:ext>
            </a:extLst>
          </p:cNvPr>
          <p:cNvSpPr txBox="1"/>
          <p:nvPr/>
        </p:nvSpPr>
        <p:spPr>
          <a:xfrm>
            <a:off x="2935656" y="847369"/>
            <a:ext cx="2570379" cy="646331"/>
          </a:xfrm>
          <a:prstGeom prst="rect">
            <a:avLst/>
          </a:prstGeom>
          <a:noFill/>
        </p:spPr>
        <p:txBody>
          <a:bodyPr wrap="square" rtlCol="0">
            <a:spAutoFit/>
          </a:bodyPr>
          <a:lstStyle/>
          <a:p>
            <a:r>
              <a:rPr kumimoji="1" lang="en-US" altLang="ja-JP" dirty="0">
                <a:solidFill>
                  <a:srgbClr val="0000FF"/>
                </a:solidFill>
              </a:rPr>
              <a:t>HBAN coordinator to HBAN coordinator</a:t>
            </a:r>
            <a:endParaRPr kumimoji="1" lang="ja-JP" altLang="en-US" dirty="0">
              <a:solidFill>
                <a:srgbClr val="0000FF"/>
              </a:solidFill>
            </a:endParaRPr>
          </a:p>
        </p:txBody>
      </p:sp>
      <p:grpSp>
        <p:nvGrpSpPr>
          <p:cNvPr id="31" name="グループ化 30">
            <a:extLst>
              <a:ext uri="{FF2B5EF4-FFF2-40B4-BE49-F238E27FC236}">
                <a16:creationId xmlns:a16="http://schemas.microsoft.com/office/drawing/2014/main" id="{B5D98122-4E32-4E94-9EB1-516475C3F085}"/>
              </a:ext>
            </a:extLst>
          </p:cNvPr>
          <p:cNvGrpSpPr/>
          <p:nvPr/>
        </p:nvGrpSpPr>
        <p:grpSpPr>
          <a:xfrm>
            <a:off x="3691595" y="4128431"/>
            <a:ext cx="1186793" cy="2412171"/>
            <a:chOff x="876191" y="1890944"/>
            <a:chExt cx="1186793" cy="2412171"/>
          </a:xfrm>
        </p:grpSpPr>
        <p:sp>
          <p:nvSpPr>
            <p:cNvPr id="32" name="楕円 31">
              <a:extLst>
                <a:ext uri="{FF2B5EF4-FFF2-40B4-BE49-F238E27FC236}">
                  <a16:creationId xmlns:a16="http://schemas.microsoft.com/office/drawing/2014/main" id="{42559E53-7702-4A68-8852-9B2DAF7F2C17}"/>
                </a:ext>
              </a:extLst>
            </p:cNvPr>
            <p:cNvSpPr/>
            <p:nvPr/>
          </p:nvSpPr>
          <p:spPr>
            <a:xfrm>
              <a:off x="1225118" y="1890944"/>
              <a:ext cx="470517"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3" name="楕円 32">
              <a:extLst>
                <a:ext uri="{FF2B5EF4-FFF2-40B4-BE49-F238E27FC236}">
                  <a16:creationId xmlns:a16="http://schemas.microsoft.com/office/drawing/2014/main" id="{4F680203-57BD-455D-8C75-8DA9AF373E3F}"/>
                </a:ext>
              </a:extLst>
            </p:cNvPr>
            <p:cNvSpPr/>
            <p:nvPr/>
          </p:nvSpPr>
          <p:spPr>
            <a:xfrm>
              <a:off x="1225118" y="2348875"/>
              <a:ext cx="470517" cy="1255459"/>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4" name="楕円 33">
              <a:extLst>
                <a:ext uri="{FF2B5EF4-FFF2-40B4-BE49-F238E27FC236}">
                  <a16:creationId xmlns:a16="http://schemas.microsoft.com/office/drawing/2014/main" id="{63229182-BC1B-41D7-86D9-122F78A314D5}"/>
                </a:ext>
              </a:extLst>
            </p:cNvPr>
            <p:cNvSpPr/>
            <p:nvPr/>
          </p:nvSpPr>
          <p:spPr>
            <a:xfrm rot="3792933">
              <a:off x="1056347" y="2329114"/>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5" name="楕円 34">
              <a:extLst>
                <a:ext uri="{FF2B5EF4-FFF2-40B4-BE49-F238E27FC236}">
                  <a16:creationId xmlns:a16="http://schemas.microsoft.com/office/drawing/2014/main" id="{EE076ACD-A855-4586-BD1E-43A43C53FE15}"/>
                </a:ext>
              </a:extLst>
            </p:cNvPr>
            <p:cNvSpPr/>
            <p:nvPr/>
          </p:nvSpPr>
          <p:spPr>
            <a:xfrm rot="18594835">
              <a:off x="1731907" y="2359733"/>
              <a:ext cx="150921" cy="51123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6" name="楕円 35">
              <a:extLst>
                <a:ext uri="{FF2B5EF4-FFF2-40B4-BE49-F238E27FC236}">
                  <a16:creationId xmlns:a16="http://schemas.microsoft.com/office/drawing/2014/main" id="{2200C4A9-DB87-4DED-AF12-AEBC7FFC2515}"/>
                </a:ext>
              </a:extLst>
            </p:cNvPr>
            <p:cNvSpPr/>
            <p:nvPr/>
          </p:nvSpPr>
          <p:spPr>
            <a:xfrm rot="209895">
              <a:off x="1284590" y="3455571"/>
              <a:ext cx="134561" cy="820125"/>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7" name="楕円 36">
              <a:extLst>
                <a:ext uri="{FF2B5EF4-FFF2-40B4-BE49-F238E27FC236}">
                  <a16:creationId xmlns:a16="http://schemas.microsoft.com/office/drawing/2014/main" id="{577F6036-D194-46F7-998B-065E431F2A27}"/>
                </a:ext>
              </a:extLst>
            </p:cNvPr>
            <p:cNvSpPr/>
            <p:nvPr/>
          </p:nvSpPr>
          <p:spPr>
            <a:xfrm rot="20901421">
              <a:off x="1557134" y="3446929"/>
              <a:ext cx="151317" cy="856186"/>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38" name="楕円 37">
            <a:extLst>
              <a:ext uri="{FF2B5EF4-FFF2-40B4-BE49-F238E27FC236}">
                <a16:creationId xmlns:a16="http://schemas.microsoft.com/office/drawing/2014/main" id="{3FEA8621-3C7A-4AE4-A7EB-8A7CFDE1A5A0}"/>
              </a:ext>
            </a:extLst>
          </p:cNvPr>
          <p:cNvSpPr/>
          <p:nvPr/>
        </p:nvSpPr>
        <p:spPr>
          <a:xfrm>
            <a:off x="4601551" y="4684104"/>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8" name="テキスト ボックス 47">
            <a:extLst>
              <a:ext uri="{FF2B5EF4-FFF2-40B4-BE49-F238E27FC236}">
                <a16:creationId xmlns:a16="http://schemas.microsoft.com/office/drawing/2014/main" id="{F477DC18-9D72-4214-940E-C9D848F9036B}"/>
              </a:ext>
            </a:extLst>
          </p:cNvPr>
          <p:cNvSpPr txBox="1"/>
          <p:nvPr/>
        </p:nvSpPr>
        <p:spPr>
          <a:xfrm>
            <a:off x="2579588" y="3848917"/>
            <a:ext cx="3783435" cy="369332"/>
          </a:xfrm>
          <a:prstGeom prst="rect">
            <a:avLst/>
          </a:prstGeom>
          <a:noFill/>
        </p:spPr>
        <p:txBody>
          <a:bodyPr wrap="square" rtlCol="0">
            <a:spAutoFit/>
          </a:bodyPr>
          <a:lstStyle/>
          <a:p>
            <a:r>
              <a:rPr kumimoji="1" lang="en-US" altLang="ja-JP" dirty="0">
                <a:solidFill>
                  <a:srgbClr val="0000FF"/>
                </a:solidFill>
              </a:rPr>
              <a:t>Body surface to body surface</a:t>
            </a:r>
            <a:endParaRPr kumimoji="1" lang="ja-JP" altLang="en-US" dirty="0">
              <a:solidFill>
                <a:srgbClr val="0000FF"/>
              </a:solidFill>
            </a:endParaRPr>
          </a:p>
        </p:txBody>
      </p:sp>
      <p:sp>
        <p:nvSpPr>
          <p:cNvPr id="50" name="楕円 49">
            <a:extLst>
              <a:ext uri="{FF2B5EF4-FFF2-40B4-BE49-F238E27FC236}">
                <a16:creationId xmlns:a16="http://schemas.microsoft.com/office/drawing/2014/main" id="{07944EE0-3C1E-486E-834F-DA9C8650B54D}"/>
              </a:ext>
            </a:extLst>
          </p:cNvPr>
          <p:cNvSpPr/>
          <p:nvPr/>
        </p:nvSpPr>
        <p:spPr>
          <a:xfrm>
            <a:off x="3771416" y="4684104"/>
            <a:ext cx="221942" cy="18415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52" name="直線矢印コネクタ 51">
            <a:extLst>
              <a:ext uri="{FF2B5EF4-FFF2-40B4-BE49-F238E27FC236}">
                <a16:creationId xmlns:a16="http://schemas.microsoft.com/office/drawing/2014/main" id="{83B42384-8254-402E-985A-DD16EAB5E192}"/>
              </a:ext>
            </a:extLst>
          </p:cNvPr>
          <p:cNvCxnSpPr>
            <a:cxnSpLocks/>
            <a:stCxn id="38" idx="2"/>
            <a:endCxn id="50" idx="6"/>
          </p:cNvCxnSpPr>
          <p:nvPr/>
        </p:nvCxnSpPr>
        <p:spPr>
          <a:xfrm flipH="1">
            <a:off x="3993358" y="4776179"/>
            <a:ext cx="608193" cy="0"/>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5" name="矢印: 左右 4">
            <a:extLst>
              <a:ext uri="{FF2B5EF4-FFF2-40B4-BE49-F238E27FC236}">
                <a16:creationId xmlns:a16="http://schemas.microsoft.com/office/drawing/2014/main" id="{B779441E-2230-4F3A-BA46-57AAD3A2D071}"/>
              </a:ext>
            </a:extLst>
          </p:cNvPr>
          <p:cNvSpPr/>
          <p:nvPr/>
        </p:nvSpPr>
        <p:spPr>
          <a:xfrm rot="16200000">
            <a:off x="3157365" y="2020031"/>
            <a:ext cx="2103532" cy="1115619"/>
          </a:xfrm>
          <a:prstGeom prst="leftRightArrow">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3E597855-17D3-45A7-8219-52061A5F8506}"/>
              </a:ext>
            </a:extLst>
          </p:cNvPr>
          <p:cNvSpPr txBox="1"/>
          <p:nvPr/>
        </p:nvSpPr>
        <p:spPr>
          <a:xfrm>
            <a:off x="3002510" y="2448233"/>
            <a:ext cx="2570379" cy="369332"/>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defPPr>
              <a:defRPr lang="ja-JP"/>
            </a:defPPr>
            <a:lvl1pPr algn="ctr">
              <a:defRPr>
                <a:latin typeface="+mn-lt"/>
                <a:ea typeface="+mn-ea"/>
              </a:defRPr>
            </a:lvl1pPr>
            <a:lvl2pPr>
              <a:defRPr>
                <a:latin typeface="+mn-lt"/>
                <a:ea typeface="+mn-ea"/>
              </a:defRPr>
            </a:lvl2pPr>
            <a:lvl3pPr>
              <a:defRPr>
                <a:latin typeface="+mn-lt"/>
                <a:ea typeface="+mn-ea"/>
              </a:defRPr>
            </a:lvl3pPr>
            <a:lvl4pPr>
              <a:defRPr>
                <a:latin typeface="+mn-lt"/>
                <a:ea typeface="+mn-ea"/>
              </a:defRPr>
            </a:lvl4pPr>
            <a:lvl5pPr>
              <a:defRPr>
                <a:latin typeface="+mn-lt"/>
                <a:ea typeface="+mn-ea"/>
              </a:defRPr>
            </a:lvl5pPr>
            <a:lvl6pPr>
              <a:defRPr>
                <a:latin typeface="+mn-lt"/>
                <a:ea typeface="+mn-ea"/>
              </a:defRPr>
            </a:lvl6pPr>
            <a:lvl7pPr>
              <a:defRPr>
                <a:latin typeface="+mn-lt"/>
                <a:ea typeface="+mn-ea"/>
              </a:defRPr>
            </a:lvl7pPr>
            <a:lvl8pPr>
              <a:defRPr>
                <a:latin typeface="+mn-lt"/>
                <a:ea typeface="+mn-ea"/>
              </a:defRPr>
            </a:lvl8pPr>
            <a:lvl9pPr>
              <a:defRPr>
                <a:latin typeface="+mn-lt"/>
                <a:ea typeface="+mn-ea"/>
              </a:defRPr>
            </a:lvl9pPr>
          </a:lstStyle>
          <a:p>
            <a:r>
              <a:rPr lang="en-US" altLang="ja-JP" dirty="0"/>
              <a:t>Consider as similar</a:t>
            </a:r>
            <a:endParaRPr lang="ja-JP" altLang="en-US" dirty="0"/>
          </a:p>
        </p:txBody>
      </p:sp>
    </p:spTree>
    <p:extLst>
      <p:ext uri="{BB962C8B-B14F-4D97-AF65-F5344CB8AC3E}">
        <p14:creationId xmlns:p14="http://schemas.microsoft.com/office/powerpoint/2010/main" val="1029242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a:extLst>
              <a:ext uri="{FF2B5EF4-FFF2-40B4-BE49-F238E27FC236}">
                <a16:creationId xmlns:a16="http://schemas.microsoft.com/office/drawing/2014/main" id="{17336AE2-092E-4A18-A5F5-B851F893B26B}"/>
              </a:ext>
            </a:extLst>
          </p:cNvPr>
          <p:cNvSpPr>
            <a:spLocks noGrp="1"/>
          </p:cNvSpPr>
          <p:nvPr>
            <p:ph type="ctrTitle"/>
          </p:nvPr>
        </p:nvSpPr>
        <p:spPr/>
        <p:txBody>
          <a:bodyPr/>
          <a:lstStyle/>
          <a:p>
            <a:r>
              <a:rPr lang="en-US" altLang="ja-JP" dirty="0"/>
              <a:t>Thank you for your attention</a:t>
            </a:r>
            <a:endParaRPr lang="ja-JP" altLang="en-US" dirty="0"/>
          </a:p>
        </p:txBody>
      </p:sp>
      <p:sp>
        <p:nvSpPr>
          <p:cNvPr id="2" name="日付プレースホルダー 1">
            <a:extLst>
              <a:ext uri="{FF2B5EF4-FFF2-40B4-BE49-F238E27FC236}">
                <a16:creationId xmlns:a16="http://schemas.microsoft.com/office/drawing/2014/main" id="{F6213E2D-FF1A-4240-AD15-176518E1BB17}"/>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024EBF9D-CA6B-4B52-B9DB-DFD6820697AB}"/>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37EDC2D3-B458-4F9C-AF29-006D418BCF1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6" name="字幕 5">
            <a:extLst>
              <a:ext uri="{FF2B5EF4-FFF2-40B4-BE49-F238E27FC236}">
                <a16:creationId xmlns:a16="http://schemas.microsoft.com/office/drawing/2014/main" id="{FEB0C4AF-199B-437A-91A4-979B68EE7001}"/>
              </a:ext>
            </a:extLst>
          </p:cNvPr>
          <p:cNvSpPr>
            <a:spLocks noGrp="1"/>
          </p:cNvSpPr>
          <p:nvPr>
            <p:ph type="subTitle" idx="1"/>
          </p:nvPr>
        </p:nvSpPr>
        <p:spPr/>
        <p:txBody>
          <a:bodyPr/>
          <a:lstStyle/>
          <a:p>
            <a:endParaRPr lang="ja-JP" altLang="en-US"/>
          </a:p>
        </p:txBody>
      </p:sp>
    </p:spTree>
    <p:extLst>
      <p:ext uri="{BB962C8B-B14F-4D97-AF65-F5344CB8AC3E}">
        <p14:creationId xmlns:p14="http://schemas.microsoft.com/office/powerpoint/2010/main" val="269116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685800" y="1787525"/>
            <a:ext cx="8096250" cy="1470025"/>
          </a:xfrm>
        </p:spPr>
        <p:txBody>
          <a:bodyPr>
            <a:normAutofit/>
          </a:bodyPr>
          <a:lstStyle/>
          <a:p>
            <a:r>
              <a:rPr kumimoji="0" lang="en-US" altLang="ja-JP" sz="3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Channel Model for Wearable and Implant BAN in use case of BMI and BCI</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1409700" y="3990181"/>
            <a:ext cx="6400800" cy="1752600"/>
          </a:xfrm>
        </p:spPr>
        <p:txBody>
          <a:bodyPr/>
          <a:lstStyle/>
          <a:p>
            <a:r>
              <a:rPr kumimoji="1" lang="en-US" altLang="ja-JP" sz="2400" dirty="0"/>
              <a:t>Takumi Kobayashi</a:t>
            </a:r>
            <a:r>
              <a:rPr kumimoji="1" lang="en-US" altLang="ja-JP" sz="2400" baseline="30000" dirty="0"/>
              <a:t> (1,2)</a:t>
            </a:r>
            <a:r>
              <a:rPr kumimoji="1" lang="en-US" altLang="ja-JP" sz="2400" dirty="0">
                <a:sym typeface="Times New Roman"/>
              </a:rPr>
              <a:t>, Marco Hernandez</a:t>
            </a:r>
            <a:r>
              <a:rPr kumimoji="1" lang="en-US" altLang="ja-JP" sz="2400" baseline="30000" dirty="0"/>
              <a:t> (2)</a:t>
            </a:r>
            <a:r>
              <a:rPr kumimoji="1" lang="en-US" altLang="ja-JP" sz="2400" dirty="0">
                <a:sym typeface="Times New Roman"/>
              </a:rPr>
              <a:t>, </a:t>
            </a:r>
            <a:r>
              <a:rPr kumimoji="1" lang="en-US" altLang="ja-JP" sz="2400" dirty="0" err="1">
                <a:sym typeface="Times New Roman"/>
              </a:rPr>
              <a:t>Minsoo</a:t>
            </a:r>
            <a:r>
              <a:rPr kumimoji="1" lang="en-US" altLang="ja-JP" sz="2400" dirty="0">
                <a:sym typeface="Times New Roman"/>
              </a:rPr>
              <a:t> Kim</a:t>
            </a:r>
            <a:r>
              <a:rPr kumimoji="1" lang="en-US" altLang="ja-JP" sz="2400" baseline="30000" dirty="0"/>
              <a:t> (2)</a:t>
            </a:r>
            <a:r>
              <a:rPr kumimoji="1" lang="en-US" altLang="ja-JP" sz="2400" dirty="0">
                <a:sym typeface="Times New Roman"/>
              </a:rPr>
              <a:t>, Ryuji Kohno</a:t>
            </a:r>
            <a:r>
              <a:rPr kumimoji="1" lang="en-US" altLang="ja-JP" sz="2400" baseline="30000" dirty="0"/>
              <a:t>(1,2)</a:t>
            </a:r>
          </a:p>
          <a:p>
            <a:endParaRPr kumimoji="1" lang="en-US" altLang="ja-JP" sz="2400" dirty="0"/>
          </a:p>
          <a:p>
            <a:r>
              <a:rPr kumimoji="1" lang="en-US" altLang="ja-JP" sz="2000" baseline="30000" dirty="0"/>
              <a:t>(1)</a:t>
            </a:r>
            <a:r>
              <a:rPr kumimoji="1" lang="en-US" altLang="ja-JP" sz="2000" dirty="0"/>
              <a:t>Yokohama National University, </a:t>
            </a:r>
            <a:br>
              <a:rPr kumimoji="1" lang="en-US" altLang="ja-JP" sz="2000" dirty="0"/>
            </a:br>
            <a:r>
              <a:rPr kumimoji="1" lang="en-US" altLang="ja-JP" sz="2000" baseline="30000" dirty="0"/>
              <a:t>(2)</a:t>
            </a:r>
            <a:r>
              <a:rPr kumimoji="1" lang="en-US" altLang="ja-JP" sz="2000" dirty="0"/>
              <a:t>YRP-International Ariane Institute</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444500"/>
            <a:ext cx="1600200" cy="215900"/>
          </a:xfrm>
        </p:spPr>
        <p:txBody>
          <a:bodyPr/>
          <a:lstStyle/>
          <a:p>
            <a:r>
              <a:rPr kumimoji="1" lang="en-US" altLang="ja-JP"/>
              <a:t>May 2022</a:t>
            </a:r>
            <a:endParaRPr kumimoji="1" lang="ja-JP" altLang="en-US"/>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7" name="フッター プレースホルダー 6">
            <a:extLst>
              <a:ext uri="{FF2B5EF4-FFF2-40B4-BE49-F238E27FC236}">
                <a16:creationId xmlns:a16="http://schemas.microsoft.com/office/drawing/2014/main" id="{B00B3291-782C-430B-9E2C-11FE661A63D7}"/>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365680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7DF986F-C77F-4C3E-AB00-C5C2C7B160B4}"/>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r>
              <a:rPr kumimoji="1" lang="en-US" altLang="ja-JP"/>
              <a:t>May 2022</a:t>
            </a:r>
            <a:endParaRPr kumimoji="1" lang="ja-JP" altLang="en-US"/>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3</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b="1" dirty="0">
                <a:latin typeface="+mj-lt"/>
                <a:cs typeface="Arial" panose="020B0604020202020204" pitchFamily="34" charset="0"/>
              </a:rPr>
              <a:t>Classification of Channel and Environment Models for Human and Vehicle Body Area Networks (HBAN&amp;VBAN)</a:t>
            </a:r>
            <a:endParaRPr lang="ja-JP" altLang="en-US" sz="2800" b="1" dirty="0">
              <a:latin typeface="+mj-lt"/>
              <a:cs typeface="Arial" panose="020B0604020202020204" pitchFamily="34" charset="0"/>
            </a:endParaRPr>
          </a:p>
        </p:txBody>
      </p:sp>
      <p:sp>
        <p:nvSpPr>
          <p:cNvPr id="5" name="テキスト ボックス 4">
            <a:extLst>
              <a:ext uri="{FF2B5EF4-FFF2-40B4-BE49-F238E27FC236}">
                <a16:creationId xmlns:a16="http://schemas.microsoft.com/office/drawing/2014/main" id="{BF95CDAB-E950-4E48-B636-2C4D25C9BA38}"/>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6" name="テキスト ボックス 5">
            <a:extLst>
              <a:ext uri="{FF2B5EF4-FFF2-40B4-BE49-F238E27FC236}">
                <a16:creationId xmlns:a16="http://schemas.microsoft.com/office/drawing/2014/main" id="{FF3CC334-C717-4FBC-A7A3-357F5B3A98B0}"/>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7" name="テキスト ボックス 6">
            <a:extLst>
              <a:ext uri="{FF2B5EF4-FFF2-40B4-BE49-F238E27FC236}">
                <a16:creationId xmlns:a16="http://schemas.microsoft.com/office/drawing/2014/main" id="{50346E51-A057-4A5B-8148-B9A880BFEEA5}"/>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9" name="テキスト ボックス 8">
            <a:extLst>
              <a:ext uri="{FF2B5EF4-FFF2-40B4-BE49-F238E27FC236}">
                <a16:creationId xmlns:a16="http://schemas.microsoft.com/office/drawing/2014/main" id="{43AC141B-D4E0-420E-81B9-3B1D1E2D6038}"/>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10" name="テキスト ボックス 9">
            <a:extLst>
              <a:ext uri="{FF2B5EF4-FFF2-40B4-BE49-F238E27FC236}">
                <a16:creationId xmlns:a16="http://schemas.microsoft.com/office/drawing/2014/main" id="{AFF18C4F-DAC4-41C1-9CCE-235ADF304200}"/>
              </a:ext>
            </a:extLst>
          </p:cNvPr>
          <p:cNvSpPr txBox="1"/>
          <p:nvPr/>
        </p:nvSpPr>
        <p:spPr>
          <a:xfrm>
            <a:off x="3178205" y="1872639"/>
            <a:ext cx="2592280" cy="369332"/>
          </a:xfrm>
          <a:prstGeom prst="rect">
            <a:avLst/>
          </a:prstGeom>
          <a:noFill/>
        </p:spPr>
        <p:txBody>
          <a:bodyPr wrap="square" rtlCol="0">
            <a:spAutoFit/>
          </a:bodyPr>
          <a:lstStyle/>
          <a:p>
            <a:r>
              <a:rPr kumimoji="1" lang="en-US" altLang="ja-JP" b="0" dirty="0"/>
              <a:t>On-body</a:t>
            </a:r>
            <a:endParaRPr kumimoji="1" lang="ja-JP" altLang="en-US" b="0" dirty="0"/>
          </a:p>
        </p:txBody>
      </p:sp>
      <p:sp>
        <p:nvSpPr>
          <p:cNvPr id="11" name="テキスト ボックス 10">
            <a:extLst>
              <a:ext uri="{FF2B5EF4-FFF2-40B4-BE49-F238E27FC236}">
                <a16:creationId xmlns:a16="http://schemas.microsoft.com/office/drawing/2014/main" id="{5F3616A2-A9EA-49FB-AB55-7118A2E5BEB1}"/>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12" name="テキスト ボックス 11">
            <a:extLst>
              <a:ext uri="{FF2B5EF4-FFF2-40B4-BE49-F238E27FC236}">
                <a16:creationId xmlns:a16="http://schemas.microsoft.com/office/drawing/2014/main" id="{24B6B684-78A4-476F-AE1C-70E8B96C019E}"/>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13" name="テキスト ボックス 12">
            <a:extLst>
              <a:ext uri="{FF2B5EF4-FFF2-40B4-BE49-F238E27FC236}">
                <a16:creationId xmlns:a16="http://schemas.microsoft.com/office/drawing/2014/main" id="{D239C313-8799-49AA-AD0E-ACDC8152B83C}"/>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14" name="テキスト ボックス 13">
            <a:extLst>
              <a:ext uri="{FF2B5EF4-FFF2-40B4-BE49-F238E27FC236}">
                <a16:creationId xmlns:a16="http://schemas.microsoft.com/office/drawing/2014/main" id="{78F2F822-C824-4509-AD87-53FFAA5FC37B}"/>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15" name="テキスト ボックス 14">
            <a:extLst>
              <a:ext uri="{FF2B5EF4-FFF2-40B4-BE49-F238E27FC236}">
                <a16:creationId xmlns:a16="http://schemas.microsoft.com/office/drawing/2014/main" id="{1D3493CB-D58D-4F6D-9A4F-24B10F0EF650}"/>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16" name="テキスト ボックス 15">
            <a:extLst>
              <a:ext uri="{FF2B5EF4-FFF2-40B4-BE49-F238E27FC236}">
                <a16:creationId xmlns:a16="http://schemas.microsoft.com/office/drawing/2014/main" id="{1F58D0E7-DD7D-40EA-B441-224E70F9ECF6}"/>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17" name="テキスト ボックス 16">
            <a:extLst>
              <a:ext uri="{FF2B5EF4-FFF2-40B4-BE49-F238E27FC236}">
                <a16:creationId xmlns:a16="http://schemas.microsoft.com/office/drawing/2014/main" id="{D72051AE-A63A-4EFB-9E4A-7A334E333102}"/>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18" name="テキスト ボックス 17">
            <a:extLst>
              <a:ext uri="{FF2B5EF4-FFF2-40B4-BE49-F238E27FC236}">
                <a16:creationId xmlns:a16="http://schemas.microsoft.com/office/drawing/2014/main" id="{09D1C022-79AD-4487-991C-088C47C736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19" name="テキスト ボックス 18">
            <a:extLst>
              <a:ext uri="{FF2B5EF4-FFF2-40B4-BE49-F238E27FC236}">
                <a16:creationId xmlns:a16="http://schemas.microsoft.com/office/drawing/2014/main" id="{8DE51ED8-53E1-4A9D-8141-55A4C92FC76B}"/>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20" name="テキスト ボックス 19">
            <a:extLst>
              <a:ext uri="{FF2B5EF4-FFF2-40B4-BE49-F238E27FC236}">
                <a16:creationId xmlns:a16="http://schemas.microsoft.com/office/drawing/2014/main" id="{2A324023-60E8-4496-8280-9600E0B09038}"/>
              </a:ext>
            </a:extLst>
          </p:cNvPr>
          <p:cNvSpPr txBox="1"/>
          <p:nvPr/>
        </p:nvSpPr>
        <p:spPr>
          <a:xfrm>
            <a:off x="4882716" y="3667068"/>
            <a:ext cx="3364639" cy="369332"/>
          </a:xfrm>
          <a:prstGeom prst="rect">
            <a:avLst/>
          </a:prstGeom>
          <a:noFill/>
        </p:spPr>
        <p:txBody>
          <a:bodyPr wrap="square" rtlCol="0">
            <a:spAutoFit/>
          </a:bodyPr>
          <a:lstStyle/>
          <a:p>
            <a:r>
              <a:rPr kumimoji="1" lang="en-US" altLang="ja-JP" b="0" dirty="0"/>
              <a:t>Engine compartment</a:t>
            </a:r>
            <a:endParaRPr kumimoji="1" lang="ja-JP" altLang="en-US" b="0" dirty="0"/>
          </a:p>
        </p:txBody>
      </p:sp>
      <p:sp>
        <p:nvSpPr>
          <p:cNvPr id="21" name="テキスト ボックス 20">
            <a:extLst>
              <a:ext uri="{FF2B5EF4-FFF2-40B4-BE49-F238E27FC236}">
                <a16:creationId xmlns:a16="http://schemas.microsoft.com/office/drawing/2014/main" id="{4C09F50B-01C4-4D0F-A517-3640730A2E86}"/>
              </a:ext>
            </a:extLst>
          </p:cNvPr>
          <p:cNvSpPr txBox="1"/>
          <p:nvPr/>
        </p:nvSpPr>
        <p:spPr>
          <a:xfrm>
            <a:off x="4891588" y="3960020"/>
            <a:ext cx="1793289" cy="369332"/>
          </a:xfrm>
          <a:prstGeom prst="rect">
            <a:avLst/>
          </a:prstGeom>
          <a:noFill/>
        </p:spPr>
        <p:txBody>
          <a:bodyPr wrap="square" rtlCol="0">
            <a:spAutoFit/>
          </a:bodyPr>
          <a:lstStyle/>
          <a:p>
            <a:r>
              <a:rPr kumimoji="1" lang="en-US" altLang="ja-JP" b="0" dirty="0"/>
              <a:t>Cabin</a:t>
            </a:r>
            <a:endParaRPr kumimoji="1" lang="ja-JP" altLang="en-US" b="0" dirty="0"/>
          </a:p>
        </p:txBody>
      </p:sp>
      <p:cxnSp>
        <p:nvCxnSpPr>
          <p:cNvPr id="23" name="直線コネクタ 22">
            <a:extLst>
              <a:ext uri="{FF2B5EF4-FFF2-40B4-BE49-F238E27FC236}">
                <a16:creationId xmlns:a16="http://schemas.microsoft.com/office/drawing/2014/main" id="{FFB6FEED-AA6A-46AF-A27A-DB9320863BB6}"/>
              </a:ext>
            </a:extLst>
          </p:cNvPr>
          <p:cNvCxnSpPr>
            <a:cxnSpLocks/>
            <a:stCxn id="5" idx="3"/>
            <a:endCxn id="6"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3BFBB23-4664-4D5F-8318-D2BD95911725}"/>
              </a:ext>
            </a:extLst>
          </p:cNvPr>
          <p:cNvCxnSpPr>
            <a:cxnSpLocks/>
            <a:endCxn id="9"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5FC4353-7ED9-4CE8-BF67-1EC2EF6CC572}"/>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7AF5625-6F21-483F-B10E-F196ABB5DA06}"/>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D82FE1C-67C1-4D1A-9ED3-BBDD83E5E433}"/>
              </a:ext>
            </a:extLst>
          </p:cNvPr>
          <p:cNvCxnSpPr>
            <a:cxnSpLocks/>
          </p:cNvCxnSpPr>
          <p:nvPr/>
        </p:nvCxnSpPr>
        <p:spPr>
          <a:xfrm>
            <a:off x="2911875" y="1789630"/>
            <a:ext cx="0" cy="13297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8E952D5-72DB-4139-9676-13CE3723099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5099C50-56DC-467F-9290-DCC3D598CC14}"/>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CD53476-1E88-417B-B636-662655C8BC80}"/>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9E20C47C-FA89-4B7C-B77D-1975FCD90DA1}"/>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DB6ECC0C-7829-4A40-9966-07D948D518FB}"/>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F827DB4-0E39-42D5-8DDC-42C68C77DF0F}"/>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1985BE9-2297-4EB7-AA10-0A9EB47BCAE1}"/>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C3FBB181-3A68-4B25-9A16-82DDC78EF525}"/>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4FA2A54-5463-4AFE-9327-D4495DB1A67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32AF9F5-1D43-44E6-98C8-FDF7472F0106}"/>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98BE19A9-D29E-45A2-A1FA-48F933D60C2D}"/>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EF4DE9A0-EA0B-4C29-92D5-689DE28DF570}"/>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41E390A6-F8E4-41BF-8D9D-2CB9DDAFB307}"/>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159D672-3097-407B-B289-2DA96EE44468}"/>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2E9602A-3F08-4BA4-8604-FFD06D1F1094}"/>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27DC3FD-02E1-45A5-8737-52AC79CF7350}"/>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4DD6065-F520-4226-A395-0423B520D6BB}"/>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A5B02CA5-A50D-4449-A6E9-646CA80A1BA4}"/>
              </a:ext>
            </a:extLst>
          </p:cNvPr>
          <p:cNvSpPr txBox="1"/>
          <p:nvPr/>
        </p:nvSpPr>
        <p:spPr>
          <a:xfrm>
            <a:off x="4882716" y="4275914"/>
            <a:ext cx="3880280" cy="646331"/>
          </a:xfrm>
          <a:prstGeom prst="rect">
            <a:avLst/>
          </a:prstGeom>
          <a:noFill/>
        </p:spPr>
        <p:txBody>
          <a:bodyPr wrap="square" rtlCol="0">
            <a:spAutoFit/>
          </a:bodyPr>
          <a:lstStyle/>
          <a:p>
            <a:r>
              <a:rPr kumimoji="1" lang="en-US" altLang="ja-JP" b="0" dirty="0"/>
              <a:t>Through Engine compartment and cabin</a:t>
            </a:r>
            <a:endParaRPr kumimoji="1" lang="ja-JP" altLang="en-US" b="0" dirty="0"/>
          </a:p>
        </p:txBody>
      </p:sp>
      <p:cxnSp>
        <p:nvCxnSpPr>
          <p:cNvPr id="70" name="直線コネクタ 69">
            <a:extLst>
              <a:ext uri="{FF2B5EF4-FFF2-40B4-BE49-F238E27FC236}">
                <a16:creationId xmlns:a16="http://schemas.microsoft.com/office/drawing/2014/main" id="{F4AF134D-10A8-4E10-B311-B1A702B0395A}"/>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3EDE0B6-0782-44C4-9F52-F55087EFCE13}"/>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0F006349-78CF-4345-86BE-71E61AB83A03}"/>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5644D089-AB4A-4D8C-A770-CA18EE012039}"/>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1DE0290-7D5A-4DF0-A3B7-6E6A2A831604}"/>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77" name="テキスト ボックス 76">
            <a:extLst>
              <a:ext uri="{FF2B5EF4-FFF2-40B4-BE49-F238E27FC236}">
                <a16:creationId xmlns:a16="http://schemas.microsoft.com/office/drawing/2014/main" id="{7CF24ADD-5E81-411F-BEA3-B63E7470C4BF}"/>
              </a:ext>
            </a:extLst>
          </p:cNvPr>
          <p:cNvSpPr txBox="1"/>
          <p:nvPr/>
        </p:nvSpPr>
        <p:spPr>
          <a:xfrm>
            <a:off x="5921403" y="5131136"/>
            <a:ext cx="3158233" cy="369332"/>
          </a:xfrm>
          <a:prstGeom prst="rect">
            <a:avLst/>
          </a:prstGeom>
          <a:noFill/>
        </p:spPr>
        <p:txBody>
          <a:bodyPr wrap="square" rtlCol="0">
            <a:spAutoFit/>
          </a:bodyPr>
          <a:lstStyle/>
          <a:p>
            <a:r>
              <a:rPr kumimoji="1" lang="en-US" altLang="ja-JP" b="0" dirty="0"/>
              <a:t>Side Right/Left/Front/back</a:t>
            </a:r>
            <a:endParaRPr kumimoji="1" lang="ja-JP" altLang="en-US" b="0" dirty="0"/>
          </a:p>
        </p:txBody>
      </p:sp>
      <p:sp>
        <p:nvSpPr>
          <p:cNvPr id="78" name="テキスト ボックス 77">
            <a:extLst>
              <a:ext uri="{FF2B5EF4-FFF2-40B4-BE49-F238E27FC236}">
                <a16:creationId xmlns:a16="http://schemas.microsoft.com/office/drawing/2014/main" id="{FF3E0266-5B19-465F-B7BA-D7415D5B0412}"/>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80" name="直線コネクタ 79">
            <a:extLst>
              <a:ext uri="{FF2B5EF4-FFF2-40B4-BE49-F238E27FC236}">
                <a16:creationId xmlns:a16="http://schemas.microsoft.com/office/drawing/2014/main" id="{70A7CF6B-EDDD-461F-9141-D288B0AB793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7F8FF7A-3A38-4BD8-A9E6-AECF971CA5E5}"/>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58304509-7542-4C66-B051-99D5E5308BBF}"/>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BBF519A7-B3EB-43E5-A994-54A97D36B3E9}"/>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3BA546F9-0A23-4D53-9441-35708256181D}"/>
              </a:ext>
            </a:extLst>
          </p:cNvPr>
          <p:cNvSpPr txBox="1"/>
          <p:nvPr/>
        </p:nvSpPr>
        <p:spPr>
          <a:xfrm>
            <a:off x="5166804" y="5804305"/>
            <a:ext cx="2592280" cy="369332"/>
          </a:xfrm>
          <a:prstGeom prst="rect">
            <a:avLst/>
          </a:prstGeom>
          <a:noFill/>
        </p:spPr>
        <p:txBody>
          <a:bodyPr wrap="square" rtlCol="0">
            <a:spAutoFit/>
          </a:bodyPr>
          <a:lstStyle/>
          <a:p>
            <a:r>
              <a:rPr kumimoji="1" lang="en-US" altLang="ja-JP" b="0" dirty="0"/>
              <a:t>Static vehicle</a:t>
            </a:r>
            <a:endParaRPr kumimoji="1" lang="ja-JP" altLang="en-US" b="0" dirty="0"/>
          </a:p>
        </p:txBody>
      </p:sp>
      <p:sp>
        <p:nvSpPr>
          <p:cNvPr id="88" name="テキスト ボックス 87">
            <a:extLst>
              <a:ext uri="{FF2B5EF4-FFF2-40B4-BE49-F238E27FC236}">
                <a16:creationId xmlns:a16="http://schemas.microsoft.com/office/drawing/2014/main" id="{24584434-F2D7-4D83-84F1-1AEE5879527F}"/>
              </a:ext>
            </a:extLst>
          </p:cNvPr>
          <p:cNvSpPr txBox="1"/>
          <p:nvPr/>
        </p:nvSpPr>
        <p:spPr>
          <a:xfrm>
            <a:off x="5166804" y="6132659"/>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89" name="テキスト ボックス 88">
            <a:extLst>
              <a:ext uri="{FF2B5EF4-FFF2-40B4-BE49-F238E27FC236}">
                <a16:creationId xmlns:a16="http://schemas.microsoft.com/office/drawing/2014/main" id="{13652B20-0153-4BD0-8391-6400225B0B1F}"/>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90" name="四角形: 角を丸くする 89">
            <a:extLst>
              <a:ext uri="{FF2B5EF4-FFF2-40B4-BE49-F238E27FC236}">
                <a16:creationId xmlns:a16="http://schemas.microsoft.com/office/drawing/2014/main" id="{B2CA8BE4-EB33-4710-8CA5-1F97870F8953}"/>
              </a:ext>
            </a:extLst>
          </p:cNvPr>
          <p:cNvSpPr/>
          <p:nvPr/>
        </p:nvSpPr>
        <p:spPr>
          <a:xfrm>
            <a:off x="1384916" y="1466464"/>
            <a:ext cx="7328508" cy="1945689"/>
          </a:xfrm>
          <a:prstGeom prst="roundRect">
            <a:avLst/>
          </a:prstGeom>
          <a:noFill/>
          <a:ln>
            <a:solidFill>
              <a:srgbClr val="0000FF"/>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1" name="テキスト ボックス 70">
            <a:extLst>
              <a:ext uri="{FF2B5EF4-FFF2-40B4-BE49-F238E27FC236}">
                <a16:creationId xmlns:a16="http://schemas.microsoft.com/office/drawing/2014/main" id="{BBACB7F7-6D94-433A-B1B8-CC25865ADEE2}"/>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means;</a:t>
            </a:r>
          </a:p>
          <a:p>
            <a:r>
              <a:rPr kumimoji="1" lang="en-US" altLang="ja-JP" sz="1100" b="0" dirty="0"/>
              <a:t>Desk, WiFi AP in the room etc.</a:t>
            </a:r>
            <a:endParaRPr kumimoji="1" lang="ja-JP" altLang="en-US" sz="1100" b="0" dirty="0"/>
          </a:p>
        </p:txBody>
      </p:sp>
      <p:sp>
        <p:nvSpPr>
          <p:cNvPr id="75" name="テキスト ボックス 74">
            <a:extLst>
              <a:ext uri="{FF2B5EF4-FFF2-40B4-BE49-F238E27FC236}">
                <a16:creationId xmlns:a16="http://schemas.microsoft.com/office/drawing/2014/main" id="{014E8CEB-F2A6-4BC0-B80F-5CB6DDC765C7}"/>
              </a:ext>
            </a:extLst>
          </p:cNvPr>
          <p:cNvSpPr txBox="1"/>
          <p:nvPr/>
        </p:nvSpPr>
        <p:spPr>
          <a:xfrm>
            <a:off x="44387" y="209910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91" name="テキスト ボックス 90">
            <a:extLst>
              <a:ext uri="{FF2B5EF4-FFF2-40B4-BE49-F238E27FC236}">
                <a16:creationId xmlns:a16="http://schemas.microsoft.com/office/drawing/2014/main" id="{E2CD5EB9-C00D-486A-9920-1FF8167C00EA}"/>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2" name="テキスト ボックス 91">
            <a:extLst>
              <a:ext uri="{FF2B5EF4-FFF2-40B4-BE49-F238E27FC236}">
                <a16:creationId xmlns:a16="http://schemas.microsoft.com/office/drawing/2014/main" id="{937086E2-9B88-4F98-8477-1F67663FA056}"/>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3" name="テキスト ボックス 92">
            <a:extLst>
              <a:ext uri="{FF2B5EF4-FFF2-40B4-BE49-F238E27FC236}">
                <a16:creationId xmlns:a16="http://schemas.microsoft.com/office/drawing/2014/main" id="{125EE139-095F-4372-AAB9-64593EB37E6E}"/>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4" name="テキスト ボックス 93">
            <a:extLst>
              <a:ext uri="{FF2B5EF4-FFF2-40B4-BE49-F238E27FC236}">
                <a16:creationId xmlns:a16="http://schemas.microsoft.com/office/drawing/2014/main" id="{C1C04262-637B-41E7-88FC-7EA1DE9689C6}"/>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8" name="テキスト ボックス 97">
            <a:extLst>
              <a:ext uri="{FF2B5EF4-FFF2-40B4-BE49-F238E27FC236}">
                <a16:creationId xmlns:a16="http://schemas.microsoft.com/office/drawing/2014/main" id="{10DE4744-F940-4146-B05A-339A12E7BA4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2" name="フッター プレースホルダー 1">
            <a:extLst>
              <a:ext uri="{FF2B5EF4-FFF2-40B4-BE49-F238E27FC236}">
                <a16:creationId xmlns:a16="http://schemas.microsoft.com/office/drawing/2014/main" id="{15D60210-5854-4A78-A120-7D6205E0F909}"/>
              </a:ext>
            </a:extLst>
          </p:cNvPr>
          <p:cNvSpPr>
            <a:spLocks noGrp="1"/>
          </p:cNvSpPr>
          <p:nvPr>
            <p:ph type="ftr" idx="11"/>
          </p:nvPr>
        </p:nvSpPr>
        <p:spPr/>
        <p:txBody>
          <a:bodyPr/>
          <a:lstStyle/>
          <a:p>
            <a:r>
              <a:rPr lang="en-US"/>
              <a:t>T.Kobayashi, M.Kim, M. Hernandez, R.Kohno (YNU/YRP-IAI)</a:t>
            </a:r>
            <a:endParaRPr lang="en-US" dirty="0"/>
          </a:p>
        </p:txBody>
      </p:sp>
      <p:sp>
        <p:nvSpPr>
          <p:cNvPr id="69" name="テキスト ボックス 68">
            <a:extLst>
              <a:ext uri="{FF2B5EF4-FFF2-40B4-BE49-F238E27FC236}">
                <a16:creationId xmlns:a16="http://schemas.microsoft.com/office/drawing/2014/main" id="{14E821BF-9DBA-4BA3-89AC-3F2B41825BE1}"/>
              </a:ext>
            </a:extLst>
          </p:cNvPr>
          <p:cNvSpPr txBox="1"/>
          <p:nvPr/>
        </p:nvSpPr>
        <p:spPr>
          <a:xfrm>
            <a:off x="3206865" y="2649287"/>
            <a:ext cx="2592280" cy="369332"/>
          </a:xfrm>
          <a:prstGeom prst="rect">
            <a:avLst/>
          </a:prstGeom>
          <a:noFill/>
        </p:spPr>
        <p:txBody>
          <a:bodyPr wrap="square" rtlCol="0">
            <a:spAutoFit/>
          </a:bodyPr>
          <a:lstStyle/>
          <a:p>
            <a:r>
              <a:rPr kumimoji="1" lang="en-US" altLang="ja-JP" b="0" dirty="0">
                <a:solidFill>
                  <a:srgbClr val="FF0000"/>
                </a:solidFill>
              </a:rPr>
              <a:t>Implanted BCI model</a:t>
            </a:r>
            <a:endParaRPr kumimoji="1" lang="ja-JP" altLang="en-US" b="0" dirty="0">
              <a:solidFill>
                <a:srgbClr val="FF0000"/>
              </a:solidFill>
            </a:endParaRPr>
          </a:p>
        </p:txBody>
      </p:sp>
      <p:cxnSp>
        <p:nvCxnSpPr>
          <p:cNvPr id="79" name="直線コネクタ 78">
            <a:extLst>
              <a:ext uri="{FF2B5EF4-FFF2-40B4-BE49-F238E27FC236}">
                <a16:creationId xmlns:a16="http://schemas.microsoft.com/office/drawing/2014/main" id="{2FDB580E-8FA6-4AB6-8E37-9623ABEB7834}"/>
              </a:ext>
            </a:extLst>
          </p:cNvPr>
          <p:cNvCxnSpPr>
            <a:cxnSpLocks/>
          </p:cNvCxnSpPr>
          <p:nvPr/>
        </p:nvCxnSpPr>
        <p:spPr>
          <a:xfrm>
            <a:off x="2911875" y="2840803"/>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31DBF284-07D6-4815-94F2-CE221AB14731}"/>
              </a:ext>
            </a:extLst>
          </p:cNvPr>
          <p:cNvSpPr txBox="1"/>
          <p:nvPr/>
        </p:nvSpPr>
        <p:spPr>
          <a:xfrm>
            <a:off x="3603689" y="3123741"/>
            <a:ext cx="1798632" cy="338554"/>
          </a:xfrm>
          <a:prstGeom prst="rect">
            <a:avLst/>
          </a:prstGeom>
          <a:noFill/>
        </p:spPr>
        <p:txBody>
          <a:bodyPr wrap="square" rtlCol="0">
            <a:spAutoFit/>
          </a:bodyPr>
          <a:lstStyle/>
          <a:p>
            <a:r>
              <a:rPr lang="en-US" altLang="ja-JP" sz="1600" b="0" dirty="0">
                <a:solidFill>
                  <a:srgbClr val="FF0000"/>
                </a:solidFill>
              </a:rPr>
              <a:t>※not covered yet</a:t>
            </a:r>
            <a:endParaRPr kumimoji="1" lang="ja-JP" altLang="en-US" sz="1600" b="0" dirty="0">
              <a:solidFill>
                <a:srgbClr val="FF0000"/>
              </a:solidFill>
            </a:endParaRPr>
          </a:p>
        </p:txBody>
      </p:sp>
      <p:sp>
        <p:nvSpPr>
          <p:cNvPr id="85" name="テキスト ボックス 84">
            <a:extLst>
              <a:ext uri="{FF2B5EF4-FFF2-40B4-BE49-F238E27FC236}">
                <a16:creationId xmlns:a16="http://schemas.microsoft.com/office/drawing/2014/main" id="{1432EBBA-F97D-4AF2-9670-208F9AE09E47}"/>
              </a:ext>
            </a:extLst>
          </p:cNvPr>
          <p:cNvSpPr txBox="1"/>
          <p:nvPr/>
        </p:nvSpPr>
        <p:spPr>
          <a:xfrm>
            <a:off x="3206865" y="2902021"/>
            <a:ext cx="2592280" cy="369332"/>
          </a:xfrm>
          <a:prstGeom prst="rect">
            <a:avLst/>
          </a:prstGeom>
          <a:noFill/>
        </p:spPr>
        <p:txBody>
          <a:bodyPr wrap="square" rtlCol="0">
            <a:spAutoFit/>
          </a:bodyPr>
          <a:lstStyle/>
          <a:p>
            <a:r>
              <a:rPr kumimoji="1" lang="en-US" altLang="ja-JP" b="0" dirty="0">
                <a:solidFill>
                  <a:srgbClr val="FF0000"/>
                </a:solidFill>
              </a:rPr>
              <a:t>On skull BCI model</a:t>
            </a:r>
            <a:endParaRPr kumimoji="1" lang="ja-JP" altLang="en-US" b="0" dirty="0">
              <a:solidFill>
                <a:srgbClr val="FF0000"/>
              </a:solidFill>
            </a:endParaRPr>
          </a:p>
        </p:txBody>
      </p:sp>
      <p:cxnSp>
        <p:nvCxnSpPr>
          <p:cNvPr id="86" name="直線コネクタ 85">
            <a:extLst>
              <a:ext uri="{FF2B5EF4-FFF2-40B4-BE49-F238E27FC236}">
                <a16:creationId xmlns:a16="http://schemas.microsoft.com/office/drawing/2014/main" id="{1EECA0C4-4D11-4CA0-9B2E-89A9C11BBAF7}"/>
              </a:ext>
            </a:extLst>
          </p:cNvPr>
          <p:cNvCxnSpPr>
            <a:cxnSpLocks/>
          </p:cNvCxnSpPr>
          <p:nvPr/>
        </p:nvCxnSpPr>
        <p:spPr>
          <a:xfrm>
            <a:off x="2911875" y="3105417"/>
            <a:ext cx="22971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635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IEEE802.15.6-2012</a:t>
            </a:r>
            <a:endParaRPr lang="ja-JP" altLang="en-US" dirty="0"/>
          </a:p>
        </p:txBody>
      </p:sp>
      <p:pic>
        <p:nvPicPr>
          <p:cNvPr id="9" name="図 8">
            <a:extLst>
              <a:ext uri="{FF2B5EF4-FFF2-40B4-BE49-F238E27FC236}">
                <a16:creationId xmlns:a16="http://schemas.microsoft.com/office/drawing/2014/main" id="{080052EE-83F4-4D6C-8F9C-CA085583E7EF}"/>
              </a:ext>
            </a:extLst>
          </p:cNvPr>
          <p:cNvPicPr>
            <a:picLocks noChangeAspect="1"/>
          </p:cNvPicPr>
          <p:nvPr/>
        </p:nvPicPr>
        <p:blipFill>
          <a:blip r:embed="rId2"/>
          <a:stretch>
            <a:fillRect/>
          </a:stretch>
        </p:blipFill>
        <p:spPr>
          <a:xfrm>
            <a:off x="383621" y="1624614"/>
            <a:ext cx="3700108" cy="3036163"/>
          </a:xfrm>
          <a:prstGeom prst="rect">
            <a:avLst/>
          </a:prstGeom>
        </p:spPr>
      </p:pic>
      <p:pic>
        <p:nvPicPr>
          <p:cNvPr id="11" name="図 10">
            <a:extLst>
              <a:ext uri="{FF2B5EF4-FFF2-40B4-BE49-F238E27FC236}">
                <a16:creationId xmlns:a16="http://schemas.microsoft.com/office/drawing/2014/main" id="{20A47596-052C-4766-B44E-50F042C4DC55}"/>
              </a:ext>
            </a:extLst>
          </p:cNvPr>
          <p:cNvPicPr>
            <a:picLocks noChangeAspect="1"/>
          </p:cNvPicPr>
          <p:nvPr/>
        </p:nvPicPr>
        <p:blipFill>
          <a:blip r:embed="rId3"/>
          <a:stretch>
            <a:fillRect/>
          </a:stretch>
        </p:blipFill>
        <p:spPr>
          <a:xfrm>
            <a:off x="4083729" y="1927144"/>
            <a:ext cx="4983910" cy="2311250"/>
          </a:xfrm>
          <a:prstGeom prst="rect">
            <a:avLst/>
          </a:prstGeom>
        </p:spPr>
      </p:pic>
      <p:sp>
        <p:nvSpPr>
          <p:cNvPr id="13" name="テキスト ボックス 12">
            <a:extLst>
              <a:ext uri="{FF2B5EF4-FFF2-40B4-BE49-F238E27FC236}">
                <a16:creationId xmlns:a16="http://schemas.microsoft.com/office/drawing/2014/main" id="{AE16BFF1-4329-4470-B6C1-D86848AE7F11}"/>
              </a:ext>
            </a:extLst>
          </p:cNvPr>
          <p:cNvSpPr txBox="1"/>
          <p:nvPr/>
        </p:nvSpPr>
        <p:spPr>
          <a:xfrm>
            <a:off x="4648201" y="5424256"/>
            <a:ext cx="4188379" cy="1051157"/>
          </a:xfrm>
          <a:prstGeom prst="rect">
            <a:avLst/>
          </a:prstGeom>
          <a:noFill/>
        </p:spPr>
        <p:txBody>
          <a:bodyPr wrap="square" rtlCol="0">
            <a:spAutoFit/>
          </a:bodyPr>
          <a:lstStyle/>
          <a:p>
            <a:endParaRPr kumimoji="1" lang="ja-JP" altLang="en-US" dirty="0"/>
          </a:p>
        </p:txBody>
      </p:sp>
      <p:sp>
        <p:nvSpPr>
          <p:cNvPr id="14" name="テキスト ボックス 13">
            <a:extLst>
              <a:ext uri="{FF2B5EF4-FFF2-40B4-BE49-F238E27FC236}">
                <a16:creationId xmlns:a16="http://schemas.microsoft.com/office/drawing/2014/main" id="{DEBE0C92-5AF9-4E9F-BED9-E43DCB010925}"/>
              </a:ext>
            </a:extLst>
          </p:cNvPr>
          <p:cNvSpPr txBox="1"/>
          <p:nvPr/>
        </p:nvSpPr>
        <p:spPr>
          <a:xfrm>
            <a:off x="268528" y="5424256"/>
            <a:ext cx="4188379" cy="1051157"/>
          </a:xfrm>
          <a:prstGeom prst="rect">
            <a:avLst/>
          </a:prstGeom>
          <a:noFill/>
        </p:spPr>
        <p:txBody>
          <a:bodyPr wrap="square" rtlCol="0">
            <a:spAutoFit/>
          </a:bodyPr>
          <a:lstStyle/>
          <a:p>
            <a:endParaRPr kumimoji="1" lang="ja-JP" altLang="en-US" dirty="0"/>
          </a:p>
        </p:txBody>
      </p:sp>
      <p:sp>
        <p:nvSpPr>
          <p:cNvPr id="15" name="テキスト ボックス 14">
            <a:extLst>
              <a:ext uri="{FF2B5EF4-FFF2-40B4-BE49-F238E27FC236}">
                <a16:creationId xmlns:a16="http://schemas.microsoft.com/office/drawing/2014/main" id="{10C6B807-267D-4073-B9C2-7E81B9133D57}"/>
              </a:ext>
            </a:extLst>
          </p:cNvPr>
          <p:cNvSpPr txBox="1"/>
          <p:nvPr/>
        </p:nvSpPr>
        <p:spPr>
          <a:xfrm>
            <a:off x="326074" y="4660777"/>
            <a:ext cx="6971371" cy="646331"/>
          </a:xfrm>
          <a:prstGeom prst="rect">
            <a:avLst/>
          </a:prstGeom>
          <a:noFill/>
        </p:spPr>
        <p:txBody>
          <a:bodyPr wrap="square" rtlCol="0">
            <a:spAutoFit/>
          </a:bodyPr>
          <a:lstStyle/>
          <a:p>
            <a:r>
              <a:rPr kumimoji="1" lang="en-US" altLang="ja-JP" dirty="0">
                <a:latin typeface="+mj-lt"/>
              </a:rPr>
              <a:t>IEEE 802.15.6-2012 channel models considered</a:t>
            </a:r>
          </a:p>
          <a:p>
            <a:pPr marL="285750" indent="-285750">
              <a:buFont typeface="Arial" panose="020B0604020202020204" pitchFamily="34" charset="0"/>
              <a:buChar char="•"/>
            </a:pPr>
            <a:endParaRPr kumimoji="1" lang="ja-JP" altLang="en-US" dirty="0">
              <a:latin typeface="+mj-lt"/>
            </a:endParaRPr>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326075" y="5089955"/>
            <a:ext cx="4552314"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Fading ( Small scale/ large scale)</a:t>
            </a:r>
          </a:p>
          <a:p>
            <a:pPr marL="285750" indent="-285750">
              <a:buFont typeface="Arial" panose="020B0604020202020204" pitchFamily="34" charset="0"/>
              <a:buChar char="•"/>
            </a:pPr>
            <a:r>
              <a:rPr lang="en-US" altLang="ja-JP" b="0" dirty="0">
                <a:latin typeface="+mn-lt"/>
              </a:rPr>
              <a:t>Path loss</a:t>
            </a:r>
          </a:p>
          <a:p>
            <a:pPr marL="285750" indent="-285750">
              <a:buFont typeface="Arial" panose="020B0604020202020204" pitchFamily="34" charset="0"/>
              <a:buChar char="•"/>
            </a:pPr>
            <a:r>
              <a:rPr kumimoji="1" lang="en-US" altLang="ja-JP" b="0" dirty="0">
                <a:latin typeface="+mn-lt"/>
              </a:rPr>
              <a:t>Shadowing</a:t>
            </a:r>
          </a:p>
          <a:p>
            <a:pPr marL="285750" indent="-285750">
              <a:buFont typeface="Arial" panose="020B0604020202020204" pitchFamily="34" charset="0"/>
              <a:buChar char="•"/>
            </a:pPr>
            <a:r>
              <a:rPr lang="en-US" altLang="ja-JP"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4724227" y="5089955"/>
            <a:ext cx="4552314"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lang="en-US" altLang="ja-JP" b="0" dirty="0">
                <a:latin typeface="+mn-lt"/>
              </a:rPr>
              <a:t>CM1, 2, 3, 4</a:t>
            </a:r>
          </a:p>
          <a:p>
            <a:pPr marL="285750" indent="-285750">
              <a:buFont typeface="Arial" panose="020B0604020202020204" pitchFamily="34" charset="0"/>
              <a:buChar char="•"/>
            </a:pPr>
            <a:r>
              <a:rPr lang="en-US" altLang="ja-JP" b="0" dirty="0">
                <a:latin typeface="+mn-lt"/>
              </a:rPr>
              <a:t>Scenario 1, to Scenario 7. (S1 – S7)</a:t>
            </a:r>
          </a:p>
          <a:p>
            <a:pPr marL="285750" indent="-285750">
              <a:buFont typeface="Arial" panose="020B0604020202020204" pitchFamily="34" charset="0"/>
              <a:buChar char="•"/>
            </a:pPr>
            <a:endParaRPr lang="en-US" altLang="ja-JP" b="0" dirty="0">
              <a:latin typeface="+mn-lt"/>
            </a:endParaRPr>
          </a:p>
        </p:txBody>
      </p:sp>
      <p:sp>
        <p:nvSpPr>
          <p:cNvPr id="18" name="テキスト ボックス 17">
            <a:extLst>
              <a:ext uri="{FF2B5EF4-FFF2-40B4-BE49-F238E27FC236}">
                <a16:creationId xmlns:a16="http://schemas.microsoft.com/office/drawing/2014/main" id="{F50C85B6-65D1-47F5-BBE8-8C1B8560C8CB}"/>
              </a:ext>
            </a:extLst>
          </p:cNvPr>
          <p:cNvSpPr txBox="1"/>
          <p:nvPr/>
        </p:nvSpPr>
        <p:spPr>
          <a:xfrm>
            <a:off x="6095787" y="4374839"/>
            <a:ext cx="2900414" cy="307777"/>
          </a:xfrm>
          <a:prstGeom prst="rect">
            <a:avLst/>
          </a:prstGeom>
          <a:noFill/>
        </p:spPr>
        <p:txBody>
          <a:bodyPr wrap="square" rtlCol="0">
            <a:spAutoFit/>
          </a:bodyPr>
          <a:lstStyle/>
          <a:p>
            <a:r>
              <a:rPr lang="en-US" altLang="ja-JP" sz="1400" b="0" i="1" dirty="0">
                <a:latin typeface="+mj-lt"/>
              </a:rPr>
              <a:t>IEEE P802.15-08-0780-12-0006-TG6</a:t>
            </a:r>
            <a:endParaRPr kumimoji="1" lang="ja-JP" altLang="en-US" sz="1400" b="0" i="1" dirty="0">
              <a:latin typeface="+mj-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Tree>
    <p:extLst>
      <p:ext uri="{BB962C8B-B14F-4D97-AF65-F5344CB8AC3E}">
        <p14:creationId xmlns:p14="http://schemas.microsoft.com/office/powerpoint/2010/main" val="751740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図 19">
            <a:extLst>
              <a:ext uri="{FF2B5EF4-FFF2-40B4-BE49-F238E27FC236}">
                <a16:creationId xmlns:a16="http://schemas.microsoft.com/office/drawing/2014/main" id="{500D710A-E2F6-4481-AFAA-BD807CB561D6}"/>
              </a:ext>
            </a:extLst>
          </p:cNvPr>
          <p:cNvPicPr>
            <a:picLocks noChangeAspect="1"/>
          </p:cNvPicPr>
          <p:nvPr/>
        </p:nvPicPr>
        <p:blipFill>
          <a:blip r:embed="rId2"/>
          <a:stretch>
            <a:fillRect/>
          </a:stretch>
        </p:blipFill>
        <p:spPr>
          <a:xfrm>
            <a:off x="664669" y="1626139"/>
            <a:ext cx="2737860" cy="2246580"/>
          </a:xfrm>
          <a:prstGeom prst="rect">
            <a:avLst/>
          </a:prstGeom>
        </p:spPr>
      </p:pic>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IEEE802.15.6a</a:t>
            </a:r>
            <a:endParaRPr lang="ja-JP" altLang="en-US" dirty="0"/>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86560" y="3807946"/>
            <a:ext cx="4552314" cy="830997"/>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sz="1200" b="0" dirty="0">
                <a:latin typeface="+mn-lt"/>
              </a:rPr>
              <a:t>Fading ( Small scale/ large scale)</a:t>
            </a:r>
          </a:p>
          <a:p>
            <a:pPr marL="285750" indent="-285750">
              <a:buFont typeface="Arial" panose="020B0604020202020204" pitchFamily="34" charset="0"/>
              <a:buChar char="•"/>
            </a:pPr>
            <a:r>
              <a:rPr lang="en-US" altLang="ja-JP" sz="1200" b="0" dirty="0">
                <a:latin typeface="+mn-lt"/>
              </a:rPr>
              <a:t>Path loss</a:t>
            </a:r>
          </a:p>
          <a:p>
            <a:pPr marL="285750" indent="-285750">
              <a:buFont typeface="Arial" panose="020B0604020202020204" pitchFamily="34" charset="0"/>
              <a:buChar char="•"/>
            </a:pPr>
            <a:r>
              <a:rPr kumimoji="1" lang="en-US" altLang="ja-JP" sz="1200" b="0" dirty="0">
                <a:latin typeface="+mn-lt"/>
              </a:rPr>
              <a:t>Shadowing</a:t>
            </a:r>
          </a:p>
          <a:p>
            <a:pPr marL="285750" indent="-285750">
              <a:buFont typeface="Arial" panose="020B0604020202020204" pitchFamily="34" charset="0"/>
              <a:buChar char="•"/>
            </a:pPr>
            <a:r>
              <a:rPr lang="en-US" altLang="ja-JP" sz="1200"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138627" y="4654447"/>
            <a:ext cx="3480873" cy="2031325"/>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kumimoji="1" lang="en-US" altLang="ja-JP" b="0" dirty="0">
                <a:latin typeface="+mn-lt"/>
              </a:rPr>
              <a:t>In-body (BCI)</a:t>
            </a:r>
          </a:p>
          <a:p>
            <a:pPr marL="285750" indent="-285750">
              <a:buFont typeface="Arial" panose="020B0604020202020204" pitchFamily="34" charset="0"/>
              <a:buChar char="•"/>
            </a:pPr>
            <a:r>
              <a:rPr lang="en-US" altLang="ja-JP" b="0" dirty="0">
                <a:latin typeface="+mn-lt"/>
              </a:rPr>
              <a:t>On-body (BCI)</a:t>
            </a:r>
          </a:p>
          <a:p>
            <a:pPr marL="285750" indent="-285750">
              <a:buFont typeface="Arial" panose="020B0604020202020204" pitchFamily="34" charset="0"/>
              <a:buChar char="•"/>
            </a:pPr>
            <a:r>
              <a:rPr kumimoji="1" lang="en-US" altLang="ja-JP" b="0" dirty="0">
                <a:latin typeface="+mn-lt"/>
              </a:rPr>
              <a:t>capsule endoscopy</a:t>
            </a:r>
          </a:p>
          <a:p>
            <a:pPr marL="285750" indent="-285750">
              <a:buFont typeface="Arial" panose="020B0604020202020204" pitchFamily="34" charset="0"/>
              <a:buChar char="•"/>
            </a:pPr>
            <a:endParaRPr lang="en-US" altLang="ja-JP" b="0" dirty="0">
              <a:latin typeface="+mn-lt"/>
            </a:endParaRPr>
          </a:p>
          <a:p>
            <a:pPr marL="285750" indent="-285750">
              <a:buFont typeface="Arial" panose="020B0604020202020204" pitchFamily="34" charset="0"/>
              <a:buChar char="•"/>
            </a:pPr>
            <a:endParaRPr lang="en-US" altLang="ja-JP" b="0" dirty="0">
              <a:latin typeface="+mn-lt"/>
            </a:endParaRPr>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21" name="正方形/長方形 20">
            <a:extLst>
              <a:ext uri="{FF2B5EF4-FFF2-40B4-BE49-F238E27FC236}">
                <a16:creationId xmlns:a16="http://schemas.microsoft.com/office/drawing/2014/main" id="{F7A143BC-773F-40FF-AFB5-01CB93D1736E}"/>
              </a:ext>
            </a:extLst>
          </p:cNvPr>
          <p:cNvSpPr/>
          <p:nvPr/>
        </p:nvSpPr>
        <p:spPr>
          <a:xfrm>
            <a:off x="95887" y="1752477"/>
            <a:ext cx="1695450" cy="785570"/>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Need to discuss standard antenna issues.</a:t>
            </a:r>
            <a:endParaRPr kumimoji="1" lang="ja-JP" altLang="en-US" dirty="0"/>
          </a:p>
        </p:txBody>
      </p:sp>
      <p:graphicFrame>
        <p:nvGraphicFramePr>
          <p:cNvPr id="9" name="表 8">
            <a:extLst>
              <a:ext uri="{FF2B5EF4-FFF2-40B4-BE49-F238E27FC236}">
                <a16:creationId xmlns:a16="http://schemas.microsoft.com/office/drawing/2014/main" id="{34BB9510-2E73-4E38-B1FB-C5CE6DB9A630}"/>
              </a:ext>
            </a:extLst>
          </p:cNvPr>
          <p:cNvGraphicFramePr>
            <a:graphicFrameLocks noGrp="1"/>
          </p:cNvGraphicFramePr>
          <p:nvPr>
            <p:extLst>
              <p:ext uri="{D42A27DB-BD31-4B8C-83A1-F6EECF244321}">
                <p14:modId xmlns:p14="http://schemas.microsoft.com/office/powerpoint/2010/main" val="480922203"/>
              </p:ext>
            </p:extLst>
          </p:nvPr>
        </p:nvGraphicFramePr>
        <p:xfrm>
          <a:off x="4026182" y="1173829"/>
          <a:ext cx="5055671" cy="5189828"/>
        </p:xfrm>
        <a:graphic>
          <a:graphicData uri="http://schemas.openxmlformats.org/drawingml/2006/table">
            <a:tbl>
              <a:tblPr/>
              <a:tblGrid>
                <a:gridCol w="500297">
                  <a:extLst>
                    <a:ext uri="{9D8B030D-6E8A-4147-A177-3AD203B41FA5}">
                      <a16:colId xmlns:a16="http://schemas.microsoft.com/office/drawing/2014/main" val="3234609428"/>
                    </a:ext>
                  </a:extLst>
                </a:gridCol>
                <a:gridCol w="1798320">
                  <a:extLst>
                    <a:ext uri="{9D8B030D-6E8A-4147-A177-3AD203B41FA5}">
                      <a16:colId xmlns:a16="http://schemas.microsoft.com/office/drawing/2014/main" val="2296176781"/>
                    </a:ext>
                  </a:extLst>
                </a:gridCol>
                <a:gridCol w="2019300">
                  <a:extLst>
                    <a:ext uri="{9D8B030D-6E8A-4147-A177-3AD203B41FA5}">
                      <a16:colId xmlns:a16="http://schemas.microsoft.com/office/drawing/2014/main" val="1066244525"/>
                    </a:ext>
                  </a:extLst>
                </a:gridCol>
                <a:gridCol w="737754">
                  <a:extLst>
                    <a:ext uri="{9D8B030D-6E8A-4147-A177-3AD203B41FA5}">
                      <a16:colId xmlns:a16="http://schemas.microsoft.com/office/drawing/2014/main" val="1162157464"/>
                    </a:ext>
                  </a:extLst>
                </a:gridCol>
              </a:tblGrid>
              <a:tr h="305345">
                <a:tc>
                  <a:txBody>
                    <a:bodyPr/>
                    <a:lstStyle/>
                    <a:p>
                      <a:r>
                        <a:rPr lang="en-US" sz="1200" b="0" i="0">
                          <a:solidFill>
                            <a:srgbClr val="000000"/>
                          </a:solidFill>
                          <a:effectLst/>
                          <a:latin typeface="TimesNewRomanPSMT"/>
                        </a:rPr>
                        <a:t>Scenario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Description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Frequency Band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Channel Model</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1617428"/>
                  </a:ext>
                </a:extLst>
              </a:tr>
              <a:tr h="305345">
                <a:tc>
                  <a:txBody>
                    <a:bodyPr/>
                    <a:lstStyle/>
                    <a:p>
                      <a:r>
                        <a:rPr lang="en-US" sz="1200" b="0" i="0">
                          <a:solidFill>
                            <a:srgbClr val="000000"/>
                          </a:solidFill>
                          <a:effectLst/>
                          <a:latin typeface="TimesNewRomanPSMT"/>
                        </a:rPr>
                        <a:t>S1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Implant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rgbClr val="FF0000"/>
                          </a:solidFill>
                          <a:effectLst/>
                          <a:latin typeface="TimesNewRomanPSMT"/>
                        </a:rPr>
                        <a:t>3.1-10.6 GHz UWB</a:t>
                      </a:r>
                      <a:endParaRPr kumimoji="1" lang="ja-JP" altLang="en-US" b="0" dirty="0">
                        <a:solidFill>
                          <a:srgbClr val="FF0000"/>
                        </a:solidFill>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CM1</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3644400"/>
                  </a:ext>
                </a:extLst>
              </a:tr>
              <a:tr h="305345">
                <a:tc>
                  <a:txBody>
                    <a:bodyPr/>
                    <a:lstStyle/>
                    <a:p>
                      <a:r>
                        <a:rPr lang="en-US" sz="1200" b="0" i="0">
                          <a:solidFill>
                            <a:srgbClr val="000000"/>
                          </a:solidFill>
                          <a:effectLst/>
                          <a:latin typeface="TimesNewRomanPSMT"/>
                        </a:rPr>
                        <a:t>S2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Body Surface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9948819"/>
                  </a:ext>
                </a:extLst>
              </a:tr>
              <a:tr h="305345">
                <a:tc>
                  <a:txBody>
                    <a:bodyPr/>
                    <a:lstStyle/>
                    <a:p>
                      <a:r>
                        <a:rPr lang="en-US" sz="1200" b="0" i="0">
                          <a:solidFill>
                            <a:srgbClr val="000000"/>
                          </a:solidFill>
                          <a:effectLst/>
                          <a:latin typeface="TimesNewRomanPSMT"/>
                        </a:rPr>
                        <a:t>S3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Implant to External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de-DE" altLang="ja-JP" sz="1200" b="0" i="0" dirty="0">
                          <a:solidFill>
                            <a:schemeClr val="tx1"/>
                          </a:solidFill>
                          <a:effectLst/>
                          <a:latin typeface="TimesNewRomanPSMT"/>
                        </a:rPr>
                        <a:t>402-405 MHz,</a:t>
                      </a:r>
                    </a:p>
                    <a:p>
                      <a:r>
                        <a:rPr lang="de-DE" altLang="ja-JP" sz="1200" b="0" i="0" dirty="0">
                          <a:solidFill>
                            <a:srgbClr val="FF0000"/>
                          </a:solidFill>
                          <a:effectLst/>
                          <a:latin typeface="TimesNewRomanPSMT"/>
                        </a:rPr>
                        <a:t>3.1-10.6 GHz UWB</a:t>
                      </a:r>
                      <a:endParaRPr lang="en-US" dirty="0">
                        <a:solidFill>
                          <a:srgbClr val="FF0000"/>
                        </a:solidFill>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CM2</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9876649"/>
                  </a:ext>
                </a:extLst>
              </a:tr>
              <a:tr h="305345">
                <a:tc>
                  <a:txBody>
                    <a:bodyPr/>
                    <a:lstStyle/>
                    <a:p>
                      <a:r>
                        <a:rPr lang="en-US" sz="1200" b="0" i="0">
                          <a:solidFill>
                            <a:srgbClr val="000000"/>
                          </a:solidFill>
                          <a:effectLst/>
                          <a:latin typeface="TimesNewRomanPSMT"/>
                        </a:rPr>
                        <a:t>S4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strike="noStrike" dirty="0">
                          <a:solidFill>
                            <a:schemeClr val="tx1"/>
                          </a:solidFill>
                          <a:effectLst/>
                          <a:latin typeface="TimesNewRomanPSMT"/>
                        </a:rPr>
                        <a:t>13.5, 50, 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a:solidFill>
                            <a:srgbClr val="000000"/>
                          </a:solidFill>
                          <a:effectLst/>
                          <a:latin typeface="TimesNewRomanPSMT"/>
                        </a:rPr>
                        <a:t>CM3</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16790187"/>
                  </a:ext>
                </a:extLst>
              </a:tr>
              <a:tr h="305345">
                <a:tc>
                  <a:txBody>
                    <a:bodyPr/>
                    <a:lstStyle/>
                    <a:p>
                      <a:r>
                        <a:rPr lang="en-US" sz="1200" b="0" i="0">
                          <a:solidFill>
                            <a:srgbClr val="000000"/>
                          </a:solidFill>
                          <a:effectLst/>
                          <a:latin typeface="TimesNewRomanPSMT"/>
                        </a:rPr>
                        <a:t>S5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Body</a:t>
                      </a:r>
                      <a:br>
                        <a:rPr lang="en-US" sz="1200" b="0" i="0">
                          <a:solidFill>
                            <a:srgbClr val="000000"/>
                          </a:solidFill>
                          <a:effectLst/>
                          <a:latin typeface="TimesNewRomanPSMT"/>
                        </a:rPr>
                      </a:br>
                      <a:r>
                        <a:rPr lang="en-US" sz="1200" b="0" i="0">
                          <a:solidFill>
                            <a:srgbClr val="000000"/>
                          </a:solidFill>
                          <a:effectLst/>
                          <a:latin typeface="TimesNewRomanPSMT"/>
                        </a:rPr>
                        <a:t>Surface (NLOS)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13.5, 50, 400, 600, 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CM3</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4961351"/>
                  </a:ext>
                </a:extLst>
              </a:tr>
              <a:tr h="305345">
                <a:tc>
                  <a:txBody>
                    <a:bodyPr/>
                    <a:lstStyle/>
                    <a:p>
                      <a:r>
                        <a:rPr lang="en-US" sz="1200" b="0" i="0">
                          <a:solidFill>
                            <a:srgbClr val="000000"/>
                          </a:solidFill>
                          <a:effectLst/>
                          <a:latin typeface="TimesNewRomanPSMT"/>
                        </a:rPr>
                        <a:t>S6 </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a:solidFill>
                            <a:srgbClr val="000000"/>
                          </a:solidFill>
                          <a:effectLst/>
                          <a:latin typeface="TimesNewRomanPSMT"/>
                        </a:rPr>
                        <a:t>Body Surface to External</a:t>
                      </a:r>
                      <a:br>
                        <a:rPr lang="en-US" sz="1200" b="0" i="0">
                          <a:solidFill>
                            <a:srgbClr val="000000"/>
                          </a:solidFill>
                          <a:effectLst/>
                          <a:latin typeface="TimesNewRomanPSMT"/>
                        </a:rPr>
                      </a:br>
                      <a:r>
                        <a:rPr lang="en-US" sz="1200" b="0" i="0">
                          <a:solidFill>
                            <a:srgbClr val="000000"/>
                          </a:solidFill>
                          <a:effectLst/>
                          <a:latin typeface="TimesNewRomanPSMT"/>
                        </a:rPr>
                        <a:t>(LOS)</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a:solidFill>
                            <a:srgbClr val="000000"/>
                          </a:solidFill>
                          <a:effectLst/>
                          <a:latin typeface="TimesNewRomanPSMT"/>
                        </a:rPr>
                        <a:t>CM4</a:t>
                      </a:r>
                      <a:endParaRPr lang="en-US">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000902"/>
                  </a:ext>
                </a:extLst>
              </a:tr>
              <a:tr h="305345">
                <a:tc>
                  <a:txBody>
                    <a:bodyPr/>
                    <a:lstStyle/>
                    <a:p>
                      <a:r>
                        <a:rPr lang="en-US" sz="1200" b="0" i="0" dirty="0">
                          <a:solidFill>
                            <a:srgbClr val="000000"/>
                          </a:solidFill>
                          <a:effectLst/>
                          <a:latin typeface="TimesNewRomanPSMT"/>
                        </a:rPr>
                        <a:t>S7 </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0" i="0" dirty="0">
                          <a:solidFill>
                            <a:srgbClr val="000000"/>
                          </a:solidFill>
                          <a:effectLst/>
                          <a:latin typeface="TimesNewRomanPSMT"/>
                        </a:rPr>
                        <a:t>Body Surface to External</a:t>
                      </a:r>
                      <a:br>
                        <a:rPr lang="en-US" sz="1200" b="0" i="0" dirty="0">
                          <a:solidFill>
                            <a:srgbClr val="000000"/>
                          </a:solidFill>
                          <a:effectLst/>
                          <a:latin typeface="TimesNewRomanPSMT"/>
                        </a:rPr>
                      </a:br>
                      <a:r>
                        <a:rPr lang="en-US" sz="1200" b="0" i="0" dirty="0">
                          <a:solidFill>
                            <a:srgbClr val="000000"/>
                          </a:solidFill>
                          <a:effectLst/>
                          <a:latin typeface="TimesNewRomanPSMT"/>
                        </a:rPr>
                        <a:t>(NLOS)</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de-DE" sz="1200" b="0" i="0" dirty="0">
                          <a:solidFill>
                            <a:srgbClr val="000000"/>
                          </a:solidFill>
                          <a:effectLst/>
                          <a:latin typeface="TimesNewRomanPSMT"/>
                        </a:rPr>
                        <a:t>900 MHz</a:t>
                      </a:r>
                      <a:br>
                        <a:rPr lang="de-DE" sz="1200" b="0" i="0" dirty="0">
                          <a:solidFill>
                            <a:srgbClr val="000000"/>
                          </a:solidFill>
                          <a:effectLst/>
                          <a:latin typeface="TimesNewRomanPSMT"/>
                        </a:rPr>
                      </a:br>
                      <a:r>
                        <a:rPr lang="de-DE" sz="1200" b="0" i="0" dirty="0">
                          <a:solidFill>
                            <a:srgbClr val="000000"/>
                          </a:solidFill>
                          <a:effectLst/>
                          <a:latin typeface="TimesNewRomanPSMT"/>
                        </a:rPr>
                        <a:t>2.4, 3.1-10.6 GHz</a:t>
                      </a:r>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a:r>
                        <a:rPr lang="en-US" sz="1200" b="0" i="0" dirty="0">
                          <a:solidFill>
                            <a:srgbClr val="000000"/>
                          </a:solidFill>
                          <a:effectLst/>
                          <a:latin typeface="TimesNewRomanPSMT"/>
                        </a:rPr>
                        <a:t>CM4</a:t>
                      </a: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936598"/>
                  </a:ext>
                </a:extLst>
              </a:tr>
              <a:tr h="203564">
                <a:tc gridSpan="4">
                  <a:txBody>
                    <a:bodyPr/>
                    <a:lstStyle/>
                    <a:p>
                      <a:pPr algn="ctr"/>
                      <a:r>
                        <a:rPr lang="en-US" b="1" dirty="0">
                          <a:solidFill>
                            <a:srgbClr val="FF0000"/>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de-DE"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lang="en-US" dirty="0">
                        <a:effectLst/>
                      </a:endParaRP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179658"/>
                  </a:ext>
                </a:extLst>
              </a:tr>
              <a:tr h="313028">
                <a:tc gridSpan="4">
                  <a:txBody>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0755334"/>
                  </a:ext>
                </a:extLst>
              </a:tr>
              <a:tr h="203564">
                <a:tc gridSpan="4">
                  <a:txBody>
                    <a:bodyPr/>
                    <a:lstStyle/>
                    <a:p>
                      <a:pPr algn="ctr"/>
                      <a:r>
                        <a:rPr kumimoji="1" lang="en-US" altLang="ja-JP" b="0" strike="noStrike" dirty="0">
                          <a:solidFill>
                            <a:srgbClr val="FF0000"/>
                          </a:solidFill>
                        </a:rPr>
                        <a:t>Implant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Implant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3538576"/>
                  </a:ext>
                </a:extLst>
              </a:tr>
              <a:tr h="203564">
                <a:tc gridSpan="4">
                  <a:txBody>
                    <a:bodyPr/>
                    <a:lstStyle/>
                    <a:p>
                      <a:pPr algn="ctr"/>
                      <a:r>
                        <a:rPr kumimoji="1" lang="en-US" altLang="ja-JP" b="0" strike="noStrike" dirty="0">
                          <a:solidFill>
                            <a:srgbClr val="FF0000"/>
                          </a:solidFill>
                        </a:rPr>
                        <a:t>Body Surface to External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r>
                        <a:rPr kumimoji="1" lang="en-US" altLang="ja-JP" b="0" strike="noStrike" dirty="0">
                          <a:solidFill>
                            <a:srgbClr val="FF0000"/>
                          </a:solidFill>
                        </a:rPr>
                        <a:t>Body Surface to Body Surface for BCI</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ltLang="ja-JP" strike="sngStrike" dirty="0">
                        <a:solidFill>
                          <a:srgbClr val="FF0000"/>
                        </a:solidFill>
                        <a:effectLs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887840"/>
                  </a:ext>
                </a:extLst>
              </a:tr>
              <a:tr h="253757">
                <a:tc gridSpan="4">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rgbClr val="FF0000"/>
                          </a:solidFill>
                          <a:effectLst/>
                          <a:latin typeface="+mn-lt"/>
                          <a:ea typeface="+mn-ea"/>
                          <a:cs typeface="+mn-cs"/>
                          <a:sym typeface="Arial"/>
                        </a:rPr>
                        <a:t>Implant to External for capsule endoscopy</a:t>
                      </a:r>
                      <a:endParaRPr kumimoji="1" lang="ja-JP" altLang="en-US" b="0" strike="no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sngStrike" cap="none" dirty="0">
                          <a:solidFill>
                            <a:schemeClr val="dk1"/>
                          </a:solidFill>
                          <a:effectLst/>
                          <a:latin typeface="+mn-lt"/>
                          <a:ea typeface="+mn-ea"/>
                          <a:cs typeface="+mn-cs"/>
                          <a:sym typeface="Arial"/>
                        </a:rPr>
                        <a:t>Implant to External</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sngStrike" cap="none" dirty="0">
                          <a:solidFill>
                            <a:schemeClr val="dk1"/>
                          </a:solidFill>
                          <a:effectLst/>
                          <a:latin typeface="+mn-lt"/>
                          <a:ea typeface="+mn-ea"/>
                          <a:cs typeface="+mn-cs"/>
                          <a:sym typeface="Arial"/>
                        </a:rPr>
                        <a:t>capsule endoscopy</a:t>
                      </a: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1" lang="ja-JP" altLang="en-US" b="0"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kumimoji="1" lang="ja-JP" altLang="en-US" strike="sngStrike" dirty="0">
                        <a:solidFill>
                          <a:srgbClr val="FF0000"/>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1558473"/>
                  </a:ext>
                </a:extLst>
              </a:tr>
            </a:tbl>
          </a:graphicData>
        </a:graphic>
      </p:graphicFrame>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762000" y="239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cxnSp>
        <p:nvCxnSpPr>
          <p:cNvPr id="19" name="直線コネクタ 18">
            <a:extLst>
              <a:ext uri="{FF2B5EF4-FFF2-40B4-BE49-F238E27FC236}">
                <a16:creationId xmlns:a16="http://schemas.microsoft.com/office/drawing/2014/main" id="{9669BAF1-59A2-4369-BDB6-7F82EC686D0E}"/>
              </a:ext>
            </a:extLst>
          </p:cNvPr>
          <p:cNvCxnSpPr>
            <a:cxnSpLocks/>
          </p:cNvCxnSpPr>
          <p:nvPr/>
        </p:nvCxnSpPr>
        <p:spPr>
          <a:xfrm flipH="1">
            <a:off x="3619500" y="4122265"/>
            <a:ext cx="406682"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24" name="直線コネクタ 23">
            <a:extLst>
              <a:ext uri="{FF2B5EF4-FFF2-40B4-BE49-F238E27FC236}">
                <a16:creationId xmlns:a16="http://schemas.microsoft.com/office/drawing/2014/main" id="{F6E2236B-632A-47B6-9BC8-14F3126D352A}"/>
              </a:ext>
            </a:extLst>
          </p:cNvPr>
          <p:cNvCxnSpPr>
            <a:cxnSpLocks/>
          </p:cNvCxnSpPr>
          <p:nvPr/>
        </p:nvCxnSpPr>
        <p:spPr>
          <a:xfrm flipV="1">
            <a:off x="3619500" y="4122265"/>
            <a:ext cx="0" cy="1802743"/>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7" name="直線コネクタ 26">
            <a:extLst>
              <a:ext uri="{FF2B5EF4-FFF2-40B4-BE49-F238E27FC236}">
                <a16:creationId xmlns:a16="http://schemas.microsoft.com/office/drawing/2014/main" id="{9C29279C-436B-436F-BDE7-9F8A96C45905}"/>
              </a:ext>
            </a:extLst>
          </p:cNvPr>
          <p:cNvCxnSpPr>
            <a:cxnSpLocks/>
          </p:cNvCxnSpPr>
          <p:nvPr/>
        </p:nvCxnSpPr>
        <p:spPr>
          <a:xfrm flipH="1">
            <a:off x="3228392" y="5581010"/>
            <a:ext cx="79779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29" name="直線コネクタ 28">
            <a:extLst>
              <a:ext uri="{FF2B5EF4-FFF2-40B4-BE49-F238E27FC236}">
                <a16:creationId xmlns:a16="http://schemas.microsoft.com/office/drawing/2014/main" id="{3F34ED11-3477-4BBE-8294-02DED244D125}"/>
              </a:ext>
            </a:extLst>
          </p:cNvPr>
          <p:cNvCxnSpPr>
            <a:cxnSpLocks/>
          </p:cNvCxnSpPr>
          <p:nvPr/>
        </p:nvCxnSpPr>
        <p:spPr>
          <a:xfrm flipH="1">
            <a:off x="3402529" y="5301093"/>
            <a:ext cx="623653"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1" name="直線コネクタ 30">
            <a:extLst>
              <a:ext uri="{FF2B5EF4-FFF2-40B4-BE49-F238E27FC236}">
                <a16:creationId xmlns:a16="http://schemas.microsoft.com/office/drawing/2014/main" id="{57DF3952-6C31-49A0-8594-A65971FEA742}"/>
              </a:ext>
            </a:extLst>
          </p:cNvPr>
          <p:cNvCxnSpPr>
            <a:cxnSpLocks/>
          </p:cNvCxnSpPr>
          <p:nvPr/>
        </p:nvCxnSpPr>
        <p:spPr>
          <a:xfrm flipH="1">
            <a:off x="3619500" y="5928110"/>
            <a:ext cx="406682"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2" name="直線コネクタ 31">
            <a:extLst>
              <a:ext uri="{FF2B5EF4-FFF2-40B4-BE49-F238E27FC236}">
                <a16:creationId xmlns:a16="http://schemas.microsoft.com/office/drawing/2014/main" id="{1C627A3F-5CD3-4FB0-B15E-239D53FE8001}"/>
              </a:ext>
            </a:extLst>
          </p:cNvPr>
          <p:cNvCxnSpPr>
            <a:cxnSpLocks/>
          </p:cNvCxnSpPr>
          <p:nvPr/>
        </p:nvCxnSpPr>
        <p:spPr>
          <a:xfrm flipV="1">
            <a:off x="3402529" y="2276739"/>
            <a:ext cx="0" cy="3024354"/>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35" name="直線コネクタ 34">
            <a:extLst>
              <a:ext uri="{FF2B5EF4-FFF2-40B4-BE49-F238E27FC236}">
                <a16:creationId xmlns:a16="http://schemas.microsoft.com/office/drawing/2014/main" id="{3F597546-B3EC-4FC3-9B5E-A08C285D1750}"/>
              </a:ext>
            </a:extLst>
          </p:cNvPr>
          <p:cNvCxnSpPr>
            <a:cxnSpLocks/>
          </p:cNvCxnSpPr>
          <p:nvPr/>
        </p:nvCxnSpPr>
        <p:spPr>
          <a:xfrm flipH="1">
            <a:off x="3402529" y="2279841"/>
            <a:ext cx="623653"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7" name="直線コネクタ 36">
            <a:extLst>
              <a:ext uri="{FF2B5EF4-FFF2-40B4-BE49-F238E27FC236}">
                <a16:creationId xmlns:a16="http://schemas.microsoft.com/office/drawing/2014/main" id="{0D87E201-075F-4700-BD14-6ACECE92601C}"/>
              </a:ext>
            </a:extLst>
          </p:cNvPr>
          <p:cNvCxnSpPr>
            <a:cxnSpLocks/>
          </p:cNvCxnSpPr>
          <p:nvPr/>
        </p:nvCxnSpPr>
        <p:spPr>
          <a:xfrm flipH="1">
            <a:off x="3228392" y="2752601"/>
            <a:ext cx="797790" cy="0"/>
          </a:xfrm>
          <a:prstGeom prst="line">
            <a:avLst/>
          </a:prstGeom>
          <a:ln w="28575">
            <a:solidFill>
              <a:srgbClr val="0000FF"/>
            </a:solidFill>
            <a:headEnd type="triangle" w="lg" len="lg"/>
            <a:tailEnd type="none" w="med" len="med"/>
          </a:ln>
        </p:spPr>
        <p:style>
          <a:lnRef idx="1">
            <a:schemeClr val="accent2"/>
          </a:lnRef>
          <a:fillRef idx="0">
            <a:schemeClr val="accent2"/>
          </a:fillRef>
          <a:effectRef idx="0">
            <a:schemeClr val="accent2"/>
          </a:effectRef>
          <a:fontRef idx="minor">
            <a:schemeClr val="tx1"/>
          </a:fontRef>
        </p:style>
      </p:cxnSp>
      <p:cxnSp>
        <p:nvCxnSpPr>
          <p:cNvPr id="39" name="直線コネクタ 38">
            <a:extLst>
              <a:ext uri="{FF2B5EF4-FFF2-40B4-BE49-F238E27FC236}">
                <a16:creationId xmlns:a16="http://schemas.microsoft.com/office/drawing/2014/main" id="{F0BFA978-BB5D-436F-8AF8-C2903F17B2DC}"/>
              </a:ext>
            </a:extLst>
          </p:cNvPr>
          <p:cNvCxnSpPr>
            <a:cxnSpLocks/>
          </p:cNvCxnSpPr>
          <p:nvPr/>
        </p:nvCxnSpPr>
        <p:spPr>
          <a:xfrm flipH="1">
            <a:off x="3228392" y="6229817"/>
            <a:ext cx="797790" cy="0"/>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40" name="直線コネクタ 39">
            <a:extLst>
              <a:ext uri="{FF2B5EF4-FFF2-40B4-BE49-F238E27FC236}">
                <a16:creationId xmlns:a16="http://schemas.microsoft.com/office/drawing/2014/main" id="{A92B1E6F-6B02-4BEA-ACFA-3533D0A49A11}"/>
              </a:ext>
            </a:extLst>
          </p:cNvPr>
          <p:cNvCxnSpPr>
            <a:cxnSpLocks/>
          </p:cNvCxnSpPr>
          <p:nvPr/>
        </p:nvCxnSpPr>
        <p:spPr>
          <a:xfrm flipV="1">
            <a:off x="3228392" y="2749429"/>
            <a:ext cx="0" cy="3480388"/>
          </a:xfrm>
          <a:prstGeom prst="line">
            <a:avLst/>
          </a:prstGeom>
          <a:ln w="28575">
            <a:solidFill>
              <a:srgbClr val="0000FF"/>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12719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209081" y="649854"/>
            <a:ext cx="8198150" cy="938815"/>
          </a:xfrm>
        </p:spPr>
        <p:txBody>
          <a:bodyPr/>
          <a:lstStyle/>
          <a:p>
            <a:r>
              <a:rPr lang="en-US" altLang="ja-JP" dirty="0"/>
              <a:t>Channel models and scenarios in use case of BMI and BCI</a:t>
            </a:r>
            <a:endParaRPr lang="ja-JP" altLang="en-US"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3" name="表 2">
            <a:extLst>
              <a:ext uri="{FF2B5EF4-FFF2-40B4-BE49-F238E27FC236}">
                <a16:creationId xmlns:a16="http://schemas.microsoft.com/office/drawing/2014/main" id="{C696B459-BB02-4D0F-A1F6-9E31C5E12EF0}"/>
              </a:ext>
            </a:extLst>
          </p:cNvPr>
          <p:cNvGraphicFramePr>
            <a:graphicFrameLocks noGrp="1"/>
          </p:cNvGraphicFramePr>
          <p:nvPr>
            <p:extLst>
              <p:ext uri="{D42A27DB-BD31-4B8C-83A1-F6EECF244321}">
                <p14:modId xmlns:p14="http://schemas.microsoft.com/office/powerpoint/2010/main" val="3132615194"/>
              </p:ext>
            </p:extLst>
          </p:nvPr>
        </p:nvGraphicFramePr>
        <p:xfrm>
          <a:off x="3953279" y="1114943"/>
          <a:ext cx="5055671" cy="1532228"/>
        </p:xfrm>
        <a:graphic>
          <a:graphicData uri="http://schemas.openxmlformats.org/drawingml/2006/table">
            <a:tbl>
              <a:tblPr/>
              <a:tblGrid>
                <a:gridCol w="5055671">
                  <a:extLst>
                    <a:ext uri="{9D8B030D-6E8A-4147-A177-3AD203B41FA5}">
                      <a16:colId xmlns:a16="http://schemas.microsoft.com/office/drawing/2014/main" val="2664998755"/>
                    </a:ext>
                  </a:extLst>
                </a:gridCol>
              </a:tblGrid>
              <a:tr h="203564">
                <a:tc>
                  <a:txBody>
                    <a:bodyPr/>
                    <a:lstStyle/>
                    <a:p>
                      <a:pPr algn="ctr"/>
                      <a:r>
                        <a:rPr lang="en-US" b="1" dirty="0">
                          <a:solidFill>
                            <a:schemeClr val="tx1"/>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206389"/>
                  </a:ext>
                </a:extLst>
              </a:tr>
              <a:tr h="313028">
                <a:tc>
                  <a:txBody>
                    <a:bodyPr/>
                    <a:lstStyle/>
                    <a:p>
                      <a:pPr algn="ctr"/>
                      <a:r>
                        <a:rPr kumimoji="1" lang="en-US" altLang="ja-JP" b="0" strike="noStrike" dirty="0">
                          <a:solidFill>
                            <a:schemeClr val="tx1"/>
                          </a:solidFill>
                        </a:rPr>
                        <a:t>Implant to Body Surface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662961"/>
                  </a:ext>
                </a:extLst>
              </a:tr>
              <a:tr h="203564">
                <a:tc>
                  <a:txBody>
                    <a:bodyPr/>
                    <a:lstStyle/>
                    <a:p>
                      <a:pPr algn="ctr"/>
                      <a:r>
                        <a:rPr kumimoji="1" lang="en-US" altLang="ja-JP" b="0" strike="noStrike" dirty="0">
                          <a:solidFill>
                            <a:schemeClr val="tx1"/>
                          </a:solidFill>
                        </a:rPr>
                        <a:t>Implant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279281"/>
                  </a:ext>
                </a:extLst>
              </a:tr>
              <a:tr h="203564">
                <a:tc>
                  <a:txBody>
                    <a:bodyPr/>
                    <a:lstStyle/>
                    <a:p>
                      <a:pPr algn="ctr"/>
                      <a:r>
                        <a:rPr kumimoji="1" lang="en-US" altLang="ja-JP" b="0" strike="noStrike" dirty="0">
                          <a:solidFill>
                            <a:schemeClr val="tx1"/>
                          </a:solidFill>
                        </a:rPr>
                        <a:t>Body Surface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749511"/>
                  </a:ext>
                </a:extLst>
              </a:tr>
              <a:tr h="25375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chemeClr val="tx1"/>
                          </a:solidFill>
                          <a:effectLst/>
                          <a:latin typeface="+mn-lt"/>
                          <a:ea typeface="+mn-ea"/>
                          <a:cs typeface="+mn-cs"/>
                          <a:sym typeface="Arial"/>
                        </a:rPr>
                        <a:t>Implant to </a:t>
                      </a:r>
                      <a:r>
                        <a:rPr lang="en-US" altLang="ja-JP" sz="1400" b="0" i="0" u="none" strike="noStrike" cap="none" dirty="0">
                          <a:solidFill>
                            <a:srgbClr val="0000FF"/>
                          </a:solidFill>
                          <a:effectLst/>
                          <a:latin typeface="+mn-lt"/>
                          <a:ea typeface="+mn-ea"/>
                          <a:cs typeface="+mn-cs"/>
                          <a:sym typeface="Arial"/>
                        </a:rPr>
                        <a:t>Body surface</a:t>
                      </a:r>
                      <a:r>
                        <a:rPr lang="en-US" altLang="ja-JP" sz="1400" b="0" i="0" u="none" strike="noStrike" cap="none" dirty="0">
                          <a:solidFill>
                            <a:schemeClr val="tx1"/>
                          </a:solidFill>
                          <a:effectLst/>
                          <a:latin typeface="+mn-lt"/>
                          <a:ea typeface="+mn-ea"/>
                          <a:cs typeface="+mn-cs"/>
                          <a:sym typeface="Arial"/>
                        </a:rPr>
                        <a:t> for capsule endoscopy</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705527"/>
                  </a:ext>
                </a:extLst>
              </a:tr>
            </a:tbl>
          </a:graphicData>
        </a:graphic>
      </p:graphicFrame>
      <p:grpSp>
        <p:nvGrpSpPr>
          <p:cNvPr id="14" name="グループ化 13">
            <a:extLst>
              <a:ext uri="{FF2B5EF4-FFF2-40B4-BE49-F238E27FC236}">
                <a16:creationId xmlns:a16="http://schemas.microsoft.com/office/drawing/2014/main" id="{27E3BE0A-357A-4609-9FF6-53BD62B794A0}"/>
              </a:ext>
            </a:extLst>
          </p:cNvPr>
          <p:cNvGrpSpPr/>
          <p:nvPr/>
        </p:nvGrpSpPr>
        <p:grpSpPr>
          <a:xfrm>
            <a:off x="685800" y="3193639"/>
            <a:ext cx="1497175" cy="2463110"/>
            <a:chOff x="762000" y="3733689"/>
            <a:chExt cx="1006668" cy="1656142"/>
          </a:xfrm>
        </p:grpSpPr>
        <p:sp>
          <p:nvSpPr>
            <p:cNvPr id="8" name="フリーフォーム: 図形 7">
              <a:extLst>
                <a:ext uri="{FF2B5EF4-FFF2-40B4-BE49-F238E27FC236}">
                  <a16:creationId xmlns:a16="http://schemas.microsoft.com/office/drawing/2014/main" id="{8FB012FC-BF39-4568-AC7B-7C18611A22B4}"/>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フリーフォーム: 図形 10">
              <a:extLst>
                <a:ext uri="{FF2B5EF4-FFF2-40B4-BE49-F238E27FC236}">
                  <a16:creationId xmlns:a16="http://schemas.microsoft.com/office/drawing/2014/main" id="{46AB73B3-125A-4DE0-9E01-0CC445A0A1B7}"/>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28" name="楕円 27">
            <a:extLst>
              <a:ext uri="{FF2B5EF4-FFF2-40B4-BE49-F238E27FC236}">
                <a16:creationId xmlns:a16="http://schemas.microsoft.com/office/drawing/2014/main" id="{60EF2FF7-4C7F-48B8-839C-C4FBCA3883C8}"/>
              </a:ext>
            </a:extLst>
          </p:cNvPr>
          <p:cNvSpPr/>
          <p:nvPr/>
        </p:nvSpPr>
        <p:spPr>
          <a:xfrm>
            <a:off x="1200504" y="3625151"/>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0" name="楕円 29">
            <a:extLst>
              <a:ext uri="{FF2B5EF4-FFF2-40B4-BE49-F238E27FC236}">
                <a16:creationId xmlns:a16="http://schemas.microsoft.com/office/drawing/2014/main" id="{0B91288E-52F9-4199-9551-0F97B7483A9E}"/>
              </a:ext>
            </a:extLst>
          </p:cNvPr>
          <p:cNvSpPr/>
          <p:nvPr/>
        </p:nvSpPr>
        <p:spPr>
          <a:xfrm>
            <a:off x="1396447"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3" name="直線矢印コネクタ 32">
            <a:extLst>
              <a:ext uri="{FF2B5EF4-FFF2-40B4-BE49-F238E27FC236}">
                <a16:creationId xmlns:a16="http://schemas.microsoft.com/office/drawing/2014/main" id="{6BBBD666-425D-4454-A0B9-998C4FE83CAF}"/>
              </a:ext>
            </a:extLst>
          </p:cNvPr>
          <p:cNvCxnSpPr>
            <a:cxnSpLocks/>
            <a:stCxn id="28" idx="0"/>
          </p:cNvCxnSpPr>
          <p:nvPr/>
        </p:nvCxnSpPr>
        <p:spPr>
          <a:xfrm flipV="1">
            <a:off x="1298476" y="3188235"/>
            <a:ext cx="203720" cy="436916"/>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34" name="テキスト ボックス 33">
            <a:extLst>
              <a:ext uri="{FF2B5EF4-FFF2-40B4-BE49-F238E27FC236}">
                <a16:creationId xmlns:a16="http://schemas.microsoft.com/office/drawing/2014/main" id="{7C9FCF8D-C03B-4144-B869-2B007082DFE0}"/>
              </a:ext>
            </a:extLst>
          </p:cNvPr>
          <p:cNvSpPr txBox="1"/>
          <p:nvPr/>
        </p:nvSpPr>
        <p:spPr>
          <a:xfrm>
            <a:off x="40666" y="5656749"/>
            <a:ext cx="2831093" cy="646331"/>
          </a:xfrm>
          <a:prstGeom prst="rect">
            <a:avLst/>
          </a:prstGeom>
          <a:noFill/>
        </p:spPr>
        <p:txBody>
          <a:bodyPr wrap="square">
            <a:spAutoFit/>
          </a:bodyPr>
          <a:lstStyle/>
          <a:p>
            <a:pPr algn="ctr"/>
            <a:r>
              <a:rPr kumimoji="1" lang="en-US" altLang="ja-JP" b="0" strike="noStrike" dirty="0">
                <a:solidFill>
                  <a:srgbClr val="FF0000"/>
                </a:solidFill>
              </a:rPr>
              <a:t>Implant to Body Surface for BCI</a:t>
            </a:r>
            <a:endParaRPr kumimoji="1" lang="ja-JP" altLang="en-US" b="0" strike="noStrike" dirty="0">
              <a:solidFill>
                <a:srgbClr val="FF0000"/>
              </a:solidFill>
            </a:endParaRPr>
          </a:p>
        </p:txBody>
      </p:sp>
      <p:grpSp>
        <p:nvGrpSpPr>
          <p:cNvPr id="36" name="グループ化 35">
            <a:extLst>
              <a:ext uri="{FF2B5EF4-FFF2-40B4-BE49-F238E27FC236}">
                <a16:creationId xmlns:a16="http://schemas.microsoft.com/office/drawing/2014/main" id="{9C909065-4070-4535-9911-27BC71B5BB92}"/>
              </a:ext>
            </a:extLst>
          </p:cNvPr>
          <p:cNvGrpSpPr/>
          <p:nvPr/>
        </p:nvGrpSpPr>
        <p:grpSpPr>
          <a:xfrm>
            <a:off x="3438575" y="3193639"/>
            <a:ext cx="1497175" cy="2463110"/>
            <a:chOff x="762000" y="3733689"/>
            <a:chExt cx="1006668" cy="1656142"/>
          </a:xfrm>
        </p:grpSpPr>
        <p:sp>
          <p:nvSpPr>
            <p:cNvPr id="38" name="フリーフォーム: 図形 37">
              <a:extLst>
                <a:ext uri="{FF2B5EF4-FFF2-40B4-BE49-F238E27FC236}">
                  <a16:creationId xmlns:a16="http://schemas.microsoft.com/office/drawing/2014/main" id="{15232146-931A-4D76-8989-0AE251F5AC32}"/>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1" name="フリーフォーム: 図形 40">
              <a:extLst>
                <a:ext uri="{FF2B5EF4-FFF2-40B4-BE49-F238E27FC236}">
                  <a16:creationId xmlns:a16="http://schemas.microsoft.com/office/drawing/2014/main" id="{6BB47410-DA2E-4883-840F-225758FFC72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42" name="楕円 41">
            <a:extLst>
              <a:ext uri="{FF2B5EF4-FFF2-40B4-BE49-F238E27FC236}">
                <a16:creationId xmlns:a16="http://schemas.microsoft.com/office/drawing/2014/main" id="{366E8186-61FC-402C-904C-B24A0A6F72B9}"/>
              </a:ext>
            </a:extLst>
          </p:cNvPr>
          <p:cNvSpPr/>
          <p:nvPr/>
        </p:nvSpPr>
        <p:spPr>
          <a:xfrm>
            <a:off x="3953279" y="3625151"/>
            <a:ext cx="195943" cy="172099"/>
          </a:xfrm>
          <a:prstGeom prst="ellipse">
            <a:avLst/>
          </a:prstGeom>
          <a:solidFill>
            <a:srgbClr val="00206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3" name="楕円 42">
            <a:extLst>
              <a:ext uri="{FF2B5EF4-FFF2-40B4-BE49-F238E27FC236}">
                <a16:creationId xmlns:a16="http://schemas.microsoft.com/office/drawing/2014/main" id="{46E99D7F-E36F-4B09-9523-68DF2CE15BFB}"/>
              </a:ext>
            </a:extLst>
          </p:cNvPr>
          <p:cNvSpPr/>
          <p:nvPr/>
        </p:nvSpPr>
        <p:spPr>
          <a:xfrm>
            <a:off x="4149222" y="3021540"/>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4" name="直線矢印コネクタ 43">
            <a:extLst>
              <a:ext uri="{FF2B5EF4-FFF2-40B4-BE49-F238E27FC236}">
                <a16:creationId xmlns:a16="http://schemas.microsoft.com/office/drawing/2014/main" id="{DF1480BE-FA57-48C9-B39B-8F1D6CA82F73}"/>
              </a:ext>
            </a:extLst>
          </p:cNvPr>
          <p:cNvCxnSpPr>
            <a:cxnSpLocks/>
            <a:stCxn id="43" idx="6"/>
          </p:cNvCxnSpPr>
          <p:nvPr/>
        </p:nvCxnSpPr>
        <p:spPr>
          <a:xfrm>
            <a:off x="4345165" y="3107590"/>
            <a:ext cx="897537" cy="15034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45" name="テキスト ボックス 44">
            <a:extLst>
              <a:ext uri="{FF2B5EF4-FFF2-40B4-BE49-F238E27FC236}">
                <a16:creationId xmlns:a16="http://schemas.microsoft.com/office/drawing/2014/main" id="{09D6089A-E85F-4533-846A-D4F0170E6EB5}"/>
              </a:ext>
            </a:extLst>
          </p:cNvPr>
          <p:cNvSpPr txBox="1"/>
          <p:nvPr/>
        </p:nvSpPr>
        <p:spPr>
          <a:xfrm>
            <a:off x="2793441" y="5656749"/>
            <a:ext cx="2831093" cy="646331"/>
          </a:xfrm>
          <a:prstGeom prst="rect">
            <a:avLst/>
          </a:prstGeom>
          <a:noFill/>
        </p:spPr>
        <p:txBody>
          <a:bodyPr wrap="square">
            <a:spAutoFit/>
          </a:bodyPr>
          <a:lstStyle/>
          <a:p>
            <a:pPr algn="ctr"/>
            <a:r>
              <a:rPr kumimoji="1" lang="en-US" altLang="ja-JP" b="0" strike="noStrike" dirty="0">
                <a:solidFill>
                  <a:srgbClr val="FF0000"/>
                </a:solidFill>
              </a:rPr>
              <a:t>Body Surface to External for BCI</a:t>
            </a:r>
            <a:endParaRPr kumimoji="1" lang="ja-JP" altLang="en-US" b="0" strike="noStrike" dirty="0">
              <a:solidFill>
                <a:srgbClr val="FF0000"/>
              </a:solidFill>
            </a:endParaRPr>
          </a:p>
        </p:txBody>
      </p:sp>
      <p:grpSp>
        <p:nvGrpSpPr>
          <p:cNvPr id="67" name="グループ化 66">
            <a:extLst>
              <a:ext uri="{FF2B5EF4-FFF2-40B4-BE49-F238E27FC236}">
                <a16:creationId xmlns:a16="http://schemas.microsoft.com/office/drawing/2014/main" id="{E9CC34DC-D3FF-45F0-A49C-E24B8107CA7D}"/>
              </a:ext>
            </a:extLst>
          </p:cNvPr>
          <p:cNvGrpSpPr/>
          <p:nvPr/>
        </p:nvGrpSpPr>
        <p:grpSpPr>
          <a:xfrm>
            <a:off x="5242702" y="3238236"/>
            <a:ext cx="326572" cy="716486"/>
            <a:chOff x="5487281" y="3238246"/>
            <a:chExt cx="326572" cy="716486"/>
          </a:xfrm>
        </p:grpSpPr>
        <p:sp>
          <p:nvSpPr>
            <p:cNvPr id="25" name="正方形/長方形 24">
              <a:extLst>
                <a:ext uri="{FF2B5EF4-FFF2-40B4-BE49-F238E27FC236}">
                  <a16:creationId xmlns:a16="http://schemas.microsoft.com/office/drawing/2014/main" id="{8958EBBA-8C66-4C52-9CDA-D1598A0FE06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6" name="直線コネクタ 45">
              <a:extLst>
                <a:ext uri="{FF2B5EF4-FFF2-40B4-BE49-F238E27FC236}">
                  <a16:creationId xmlns:a16="http://schemas.microsoft.com/office/drawing/2014/main" id="{36AF8E33-133C-4977-99E8-6E1BE74614AB}"/>
                </a:ext>
              </a:extLst>
            </p:cNvPr>
            <p:cNvCxnSpPr>
              <a:cxnSpLocks/>
              <a:stCxn id="25"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57" name="グループ化 56">
              <a:extLst>
                <a:ext uri="{FF2B5EF4-FFF2-40B4-BE49-F238E27FC236}">
                  <a16:creationId xmlns:a16="http://schemas.microsoft.com/office/drawing/2014/main" id="{DFF1AEC4-9A0B-4528-BA32-5F7CFF500279}"/>
                </a:ext>
              </a:extLst>
            </p:cNvPr>
            <p:cNvGrpSpPr/>
            <p:nvPr/>
          </p:nvGrpSpPr>
          <p:grpSpPr>
            <a:xfrm>
              <a:off x="5509723" y="3238246"/>
              <a:ext cx="293336" cy="148774"/>
              <a:chOff x="6288881" y="3083718"/>
              <a:chExt cx="191246" cy="96996"/>
            </a:xfrm>
          </p:grpSpPr>
          <p:cxnSp>
            <p:nvCxnSpPr>
              <p:cNvPr id="48" name="直線コネクタ 47">
                <a:extLst>
                  <a:ext uri="{FF2B5EF4-FFF2-40B4-BE49-F238E27FC236}">
                    <a16:creationId xmlns:a16="http://schemas.microsoft.com/office/drawing/2014/main" id="{D00AFDAA-D645-4591-BC4B-8487FF94126A}"/>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1" name="直線コネクタ 50">
                <a:extLst>
                  <a:ext uri="{FF2B5EF4-FFF2-40B4-BE49-F238E27FC236}">
                    <a16:creationId xmlns:a16="http://schemas.microsoft.com/office/drawing/2014/main" id="{D544C827-AD2E-476C-A445-FFFA1A328463}"/>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4" name="直線コネクタ 53">
                <a:extLst>
                  <a:ext uri="{FF2B5EF4-FFF2-40B4-BE49-F238E27FC236}">
                    <a16:creationId xmlns:a16="http://schemas.microsoft.com/office/drawing/2014/main" id="{8B3983A3-4822-44AA-B866-1EF008C9D39E}"/>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59" name="フリーフォーム: 図形 58">
            <a:extLst>
              <a:ext uri="{FF2B5EF4-FFF2-40B4-BE49-F238E27FC236}">
                <a16:creationId xmlns:a16="http://schemas.microsoft.com/office/drawing/2014/main" id="{F1C502A4-7852-4932-99D9-4B67C64F6C79}"/>
              </a:ext>
            </a:extLst>
          </p:cNvPr>
          <p:cNvSpPr/>
          <p:nvPr/>
        </p:nvSpPr>
        <p:spPr>
          <a:xfrm>
            <a:off x="4023039" y="3178175"/>
            <a:ext cx="255863" cy="454025"/>
          </a:xfrm>
          <a:custGeom>
            <a:avLst/>
            <a:gdLst>
              <a:gd name="connsiteX0" fmla="*/ 197462 w 255863"/>
              <a:gd name="connsiteY0" fmla="*/ 0 h 454025"/>
              <a:gd name="connsiteX1" fmla="*/ 612 w 255863"/>
              <a:gd name="connsiteY1" fmla="*/ 139700 h 454025"/>
              <a:gd name="connsiteX2" fmla="*/ 254612 w 255863"/>
              <a:gd name="connsiteY2" fmla="*/ 285750 h 454025"/>
              <a:gd name="connsiteX3" fmla="*/ 79987 w 255863"/>
              <a:gd name="connsiteY3" fmla="*/ 454025 h 454025"/>
            </a:gdLst>
            <a:ahLst/>
            <a:cxnLst>
              <a:cxn ang="0">
                <a:pos x="connsiteX0" y="connsiteY0"/>
              </a:cxn>
              <a:cxn ang="0">
                <a:pos x="connsiteX1" y="connsiteY1"/>
              </a:cxn>
              <a:cxn ang="0">
                <a:pos x="connsiteX2" y="connsiteY2"/>
              </a:cxn>
              <a:cxn ang="0">
                <a:pos x="connsiteX3" y="connsiteY3"/>
              </a:cxn>
            </a:cxnLst>
            <a:rect l="l" t="t" r="r" b="b"/>
            <a:pathLst>
              <a:path w="255863" h="454025">
                <a:moveTo>
                  <a:pt x="197462" y="0"/>
                </a:moveTo>
                <a:cubicBezTo>
                  <a:pt x="94274" y="46037"/>
                  <a:pt x="-8913" y="92075"/>
                  <a:pt x="612" y="139700"/>
                </a:cubicBezTo>
                <a:cubicBezTo>
                  <a:pt x="10137" y="187325"/>
                  <a:pt x="241383" y="233363"/>
                  <a:pt x="254612" y="285750"/>
                </a:cubicBezTo>
                <a:cubicBezTo>
                  <a:pt x="267841" y="338138"/>
                  <a:pt x="173914" y="396081"/>
                  <a:pt x="79987" y="454025"/>
                </a:cubicBezTo>
              </a:path>
            </a:pathLst>
          </a:custGeom>
          <a:no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60" name="直線矢印コネクタ 59">
            <a:extLst>
              <a:ext uri="{FF2B5EF4-FFF2-40B4-BE49-F238E27FC236}">
                <a16:creationId xmlns:a16="http://schemas.microsoft.com/office/drawing/2014/main" id="{376E9EBA-39B9-458F-85DB-FC77DA37DE19}"/>
              </a:ext>
            </a:extLst>
          </p:cNvPr>
          <p:cNvCxnSpPr>
            <a:cxnSpLocks/>
          </p:cNvCxnSpPr>
          <p:nvPr/>
        </p:nvCxnSpPr>
        <p:spPr>
          <a:xfrm>
            <a:off x="3419849" y="3052247"/>
            <a:ext cx="600803" cy="250471"/>
          </a:xfrm>
          <a:prstGeom prst="straightConnector1">
            <a:avLst/>
          </a:prstGeom>
          <a:ln w="19050">
            <a:solidFill>
              <a:srgbClr val="0000FF"/>
            </a:solidFill>
            <a:headEnd type="none" w="lg" len="lg"/>
            <a:tailEnd type="stealth" w="lg" len="lg"/>
          </a:ln>
        </p:spPr>
        <p:style>
          <a:lnRef idx="1">
            <a:schemeClr val="dk1"/>
          </a:lnRef>
          <a:fillRef idx="0">
            <a:schemeClr val="dk1"/>
          </a:fillRef>
          <a:effectRef idx="0">
            <a:schemeClr val="dk1"/>
          </a:effectRef>
          <a:fontRef idx="minor">
            <a:schemeClr val="tx1"/>
          </a:fontRef>
        </p:style>
      </p:cxnSp>
      <p:sp>
        <p:nvSpPr>
          <p:cNvPr id="63" name="テキスト ボックス 62">
            <a:extLst>
              <a:ext uri="{FF2B5EF4-FFF2-40B4-BE49-F238E27FC236}">
                <a16:creationId xmlns:a16="http://schemas.microsoft.com/office/drawing/2014/main" id="{70CA02D5-51D8-4D56-837A-02559BDDAB9B}"/>
              </a:ext>
            </a:extLst>
          </p:cNvPr>
          <p:cNvSpPr txBox="1"/>
          <p:nvPr/>
        </p:nvSpPr>
        <p:spPr>
          <a:xfrm>
            <a:off x="2752568" y="2450977"/>
            <a:ext cx="1298682" cy="646331"/>
          </a:xfrm>
          <a:prstGeom prst="rect">
            <a:avLst/>
          </a:prstGeom>
          <a:noFill/>
        </p:spPr>
        <p:txBody>
          <a:bodyPr wrap="square">
            <a:spAutoFit/>
          </a:bodyPr>
          <a:lstStyle/>
          <a:p>
            <a:r>
              <a:rPr kumimoji="1" lang="en-US" altLang="ja-JP" b="0" strike="noStrike" dirty="0">
                <a:solidFill>
                  <a:srgbClr val="0000FF"/>
                </a:solidFill>
                <a:latin typeface="+mn-lt"/>
              </a:rPr>
              <a:t>Wired connection</a:t>
            </a:r>
            <a:endParaRPr lang="ja-JP" altLang="en-US" dirty="0">
              <a:solidFill>
                <a:srgbClr val="0000FF"/>
              </a:solidFill>
              <a:latin typeface="+mn-lt"/>
            </a:endParaRPr>
          </a:p>
        </p:txBody>
      </p:sp>
      <p:cxnSp>
        <p:nvCxnSpPr>
          <p:cNvPr id="65" name="直線コネクタ 64">
            <a:extLst>
              <a:ext uri="{FF2B5EF4-FFF2-40B4-BE49-F238E27FC236}">
                <a16:creationId xmlns:a16="http://schemas.microsoft.com/office/drawing/2014/main" id="{E959BD75-2BCF-464A-9471-F12186665C5C}"/>
              </a:ext>
            </a:extLst>
          </p:cNvPr>
          <p:cNvCxnSpPr>
            <a:cxnSpLocks/>
          </p:cNvCxnSpPr>
          <p:nvPr/>
        </p:nvCxnSpPr>
        <p:spPr>
          <a:xfrm>
            <a:off x="2752568" y="2391187"/>
            <a:ext cx="0" cy="391189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a:extLst>
              <a:ext uri="{FF2B5EF4-FFF2-40B4-BE49-F238E27FC236}">
                <a16:creationId xmlns:a16="http://schemas.microsoft.com/office/drawing/2014/main" id="{EDF2E94D-F3E9-4CB3-8C85-E64E84448C95}"/>
              </a:ext>
            </a:extLst>
          </p:cNvPr>
          <p:cNvCxnSpPr>
            <a:cxnSpLocks/>
          </p:cNvCxnSpPr>
          <p:nvPr/>
        </p:nvCxnSpPr>
        <p:spPr>
          <a:xfrm>
            <a:off x="5762468" y="3021540"/>
            <a:ext cx="0" cy="32815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1" name="グループ化 70">
            <a:extLst>
              <a:ext uri="{FF2B5EF4-FFF2-40B4-BE49-F238E27FC236}">
                <a16:creationId xmlns:a16="http://schemas.microsoft.com/office/drawing/2014/main" id="{209023EF-4634-441C-957A-F8A07958E707}"/>
              </a:ext>
            </a:extLst>
          </p:cNvPr>
          <p:cNvGrpSpPr/>
          <p:nvPr/>
        </p:nvGrpSpPr>
        <p:grpSpPr>
          <a:xfrm>
            <a:off x="6509960" y="3193639"/>
            <a:ext cx="1497175" cy="2463110"/>
            <a:chOff x="762000" y="3733689"/>
            <a:chExt cx="1006668" cy="1656142"/>
          </a:xfrm>
        </p:grpSpPr>
        <p:sp>
          <p:nvSpPr>
            <p:cNvPr id="72" name="フリーフォーム: 図形 71">
              <a:extLst>
                <a:ext uri="{FF2B5EF4-FFF2-40B4-BE49-F238E27FC236}">
                  <a16:creationId xmlns:a16="http://schemas.microsoft.com/office/drawing/2014/main" id="{F370313B-51A0-4FCD-8F07-7AA26B9563D7}"/>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3" name="フリーフォーム: 図形 72">
              <a:extLst>
                <a:ext uri="{FF2B5EF4-FFF2-40B4-BE49-F238E27FC236}">
                  <a16:creationId xmlns:a16="http://schemas.microsoft.com/office/drawing/2014/main" id="{380910C4-AD9E-4304-AE36-A3F9AB6091BF}"/>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74" name="楕円 73">
            <a:extLst>
              <a:ext uri="{FF2B5EF4-FFF2-40B4-BE49-F238E27FC236}">
                <a16:creationId xmlns:a16="http://schemas.microsoft.com/office/drawing/2014/main" id="{892A6158-CFFF-4880-BD56-59EF2F6780B5}"/>
              </a:ext>
            </a:extLst>
          </p:cNvPr>
          <p:cNvSpPr/>
          <p:nvPr/>
        </p:nvSpPr>
        <p:spPr>
          <a:xfrm>
            <a:off x="7024664" y="3625151"/>
            <a:ext cx="195943" cy="172099"/>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ja-JP" altLang="en-US" dirty="0"/>
          </a:p>
        </p:txBody>
      </p:sp>
      <p:cxnSp>
        <p:nvCxnSpPr>
          <p:cNvPr id="76" name="直線矢印コネクタ 75">
            <a:extLst>
              <a:ext uri="{FF2B5EF4-FFF2-40B4-BE49-F238E27FC236}">
                <a16:creationId xmlns:a16="http://schemas.microsoft.com/office/drawing/2014/main" id="{7E833189-022F-4AC7-B7F2-799A62DC74EA}"/>
              </a:ext>
            </a:extLst>
          </p:cNvPr>
          <p:cNvCxnSpPr>
            <a:cxnSpLocks/>
            <a:stCxn id="74" idx="7"/>
          </p:cNvCxnSpPr>
          <p:nvPr/>
        </p:nvCxnSpPr>
        <p:spPr>
          <a:xfrm flipV="1">
            <a:off x="7191912" y="3257937"/>
            <a:ext cx="1122175" cy="392417"/>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sp>
        <p:nvSpPr>
          <p:cNvPr id="77" name="テキスト ボックス 76">
            <a:extLst>
              <a:ext uri="{FF2B5EF4-FFF2-40B4-BE49-F238E27FC236}">
                <a16:creationId xmlns:a16="http://schemas.microsoft.com/office/drawing/2014/main" id="{FBCD42B1-8F89-41DB-9E89-120C38F8E8E6}"/>
              </a:ext>
            </a:extLst>
          </p:cNvPr>
          <p:cNvSpPr txBox="1"/>
          <p:nvPr/>
        </p:nvSpPr>
        <p:spPr>
          <a:xfrm>
            <a:off x="5864826" y="5656749"/>
            <a:ext cx="2831093" cy="646331"/>
          </a:xfrm>
          <a:prstGeom prst="rect">
            <a:avLst/>
          </a:prstGeom>
          <a:noFill/>
        </p:spPr>
        <p:txBody>
          <a:bodyPr wrap="square">
            <a:spAutoFit/>
          </a:bodyPr>
          <a:lstStyle/>
          <a:p>
            <a:pPr algn="ctr"/>
            <a:r>
              <a:rPr lang="en-US" altLang="ja-JP" b="0" dirty="0">
                <a:solidFill>
                  <a:srgbClr val="FF0000"/>
                </a:solidFill>
              </a:rPr>
              <a:t>Implant to External for BCI</a:t>
            </a:r>
            <a:endParaRPr lang="ja-JP" altLang="en-US" b="0" dirty="0">
              <a:solidFill>
                <a:srgbClr val="FF0000"/>
              </a:solidFill>
            </a:endParaRPr>
          </a:p>
        </p:txBody>
      </p:sp>
      <p:grpSp>
        <p:nvGrpSpPr>
          <p:cNvPr id="78" name="グループ化 77">
            <a:extLst>
              <a:ext uri="{FF2B5EF4-FFF2-40B4-BE49-F238E27FC236}">
                <a16:creationId xmlns:a16="http://schemas.microsoft.com/office/drawing/2014/main" id="{2C68C638-9971-48EF-947A-6DB19AB9AAF6}"/>
              </a:ext>
            </a:extLst>
          </p:cNvPr>
          <p:cNvGrpSpPr/>
          <p:nvPr/>
        </p:nvGrpSpPr>
        <p:grpSpPr>
          <a:xfrm>
            <a:off x="8314087" y="3238236"/>
            <a:ext cx="326572" cy="716486"/>
            <a:chOff x="5487281" y="3238246"/>
            <a:chExt cx="326572" cy="716486"/>
          </a:xfrm>
        </p:grpSpPr>
        <p:sp>
          <p:nvSpPr>
            <p:cNvPr id="79" name="正方形/長方形 78">
              <a:extLst>
                <a:ext uri="{FF2B5EF4-FFF2-40B4-BE49-F238E27FC236}">
                  <a16:creationId xmlns:a16="http://schemas.microsoft.com/office/drawing/2014/main" id="{0EEEB252-85F1-4FD4-923D-E31E0751419E}"/>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0" name="直線コネクタ 79">
              <a:extLst>
                <a:ext uri="{FF2B5EF4-FFF2-40B4-BE49-F238E27FC236}">
                  <a16:creationId xmlns:a16="http://schemas.microsoft.com/office/drawing/2014/main" id="{9DC100EE-FA5C-49A7-9497-D99E1D69AED5}"/>
                </a:ext>
              </a:extLst>
            </p:cNvPr>
            <p:cNvCxnSpPr>
              <a:cxnSpLocks/>
              <a:stCxn id="79"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81" name="グループ化 80">
              <a:extLst>
                <a:ext uri="{FF2B5EF4-FFF2-40B4-BE49-F238E27FC236}">
                  <a16:creationId xmlns:a16="http://schemas.microsoft.com/office/drawing/2014/main" id="{B63B3949-B263-493F-AB30-F10807AEA2ED}"/>
                </a:ext>
              </a:extLst>
            </p:cNvPr>
            <p:cNvGrpSpPr/>
            <p:nvPr/>
          </p:nvGrpSpPr>
          <p:grpSpPr>
            <a:xfrm>
              <a:off x="5509723" y="3238246"/>
              <a:ext cx="293336" cy="148774"/>
              <a:chOff x="6288881" y="3083718"/>
              <a:chExt cx="191246" cy="96996"/>
            </a:xfrm>
          </p:grpSpPr>
          <p:cxnSp>
            <p:nvCxnSpPr>
              <p:cNvPr id="82" name="直線コネクタ 81">
                <a:extLst>
                  <a:ext uri="{FF2B5EF4-FFF2-40B4-BE49-F238E27FC236}">
                    <a16:creationId xmlns:a16="http://schemas.microsoft.com/office/drawing/2014/main" id="{1B8D29DA-DD6C-497B-9614-E1143B06B5A6}"/>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3" name="直線コネクタ 82">
                <a:extLst>
                  <a:ext uri="{FF2B5EF4-FFF2-40B4-BE49-F238E27FC236}">
                    <a16:creationId xmlns:a16="http://schemas.microsoft.com/office/drawing/2014/main" id="{23C84AED-36E5-48C7-8574-80093602AFB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84" name="直線コネクタ 83">
                <a:extLst>
                  <a:ext uri="{FF2B5EF4-FFF2-40B4-BE49-F238E27FC236}">
                    <a16:creationId xmlns:a16="http://schemas.microsoft.com/office/drawing/2014/main" id="{1D402417-5D35-482F-9826-2CAEF55A2FEA}"/>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49" name="テキスト ボックス 48">
            <a:extLst>
              <a:ext uri="{FF2B5EF4-FFF2-40B4-BE49-F238E27FC236}">
                <a16:creationId xmlns:a16="http://schemas.microsoft.com/office/drawing/2014/main" id="{B970CD73-B736-4925-A3A0-BE42752DE7F0}"/>
              </a:ext>
            </a:extLst>
          </p:cNvPr>
          <p:cNvSpPr txBox="1"/>
          <p:nvPr/>
        </p:nvSpPr>
        <p:spPr>
          <a:xfrm>
            <a:off x="4256206" y="2604895"/>
            <a:ext cx="4572000" cy="307777"/>
          </a:xfrm>
          <a:prstGeom prst="rect">
            <a:avLst/>
          </a:prstGeom>
          <a:noFill/>
        </p:spPr>
        <p:txBody>
          <a:bodyPr wrap="square">
            <a:spAutoFit/>
          </a:bodyPr>
          <a:lstStyle/>
          <a:p>
            <a:pPr algn="ctr">
              <a:spcBef>
                <a:spcPts val="0"/>
              </a:spcBef>
              <a:spcAft>
                <a:spcPts val="0"/>
              </a:spcAft>
              <a:buClr>
                <a:srgbClr val="000000"/>
              </a:buClr>
              <a:buFont typeface="Arial"/>
            </a:pPr>
            <a:r>
              <a:rPr lang="en-US" altLang="ja-JP" sz="1400" b="0" dirty="0">
                <a:solidFill>
                  <a:srgbClr val="FF0000"/>
                </a:solidFill>
                <a:latin typeface="+mn-lt"/>
                <a:ea typeface="+mn-ea"/>
                <a:sym typeface="Arial"/>
              </a:rPr>
              <a:t>Body Surface to Body Surface for BCI</a:t>
            </a:r>
            <a:endParaRPr lang="ja-JP" altLang="en-US" sz="1400" b="0" dirty="0">
              <a:solidFill>
                <a:srgbClr val="FF0000"/>
              </a:solidFill>
              <a:latin typeface="+mn-lt"/>
              <a:ea typeface="+mn-ea"/>
              <a:sym typeface="Arial"/>
            </a:endParaRPr>
          </a:p>
        </p:txBody>
      </p:sp>
      <p:sp>
        <p:nvSpPr>
          <p:cNvPr id="52" name="テキスト ボックス 51">
            <a:extLst>
              <a:ext uri="{FF2B5EF4-FFF2-40B4-BE49-F238E27FC236}">
                <a16:creationId xmlns:a16="http://schemas.microsoft.com/office/drawing/2014/main" id="{FB5A429B-133F-4F8F-8DA0-4440AD9DF851}"/>
              </a:ext>
            </a:extLst>
          </p:cNvPr>
          <p:cNvSpPr txBox="1"/>
          <p:nvPr/>
        </p:nvSpPr>
        <p:spPr>
          <a:xfrm>
            <a:off x="282058" y="1763980"/>
            <a:ext cx="2620664" cy="646331"/>
          </a:xfrm>
          <a:prstGeom prst="rect">
            <a:avLst/>
          </a:prstGeom>
          <a:noFill/>
        </p:spPr>
        <p:txBody>
          <a:bodyPr wrap="square">
            <a:spAutoFit/>
          </a:bodyPr>
          <a:lstStyle/>
          <a:p>
            <a:r>
              <a:rPr kumimoji="1" lang="en-US" altLang="ja-JP" b="0" strike="noStrike" dirty="0">
                <a:solidFill>
                  <a:schemeClr val="tx1"/>
                </a:solidFill>
              </a:rPr>
              <a:t>We will define what is BCI and BMI.</a:t>
            </a:r>
            <a:endParaRPr lang="ja-JP" altLang="en-US" dirty="0"/>
          </a:p>
        </p:txBody>
      </p:sp>
    </p:spTree>
    <p:extLst>
      <p:ext uri="{BB962C8B-B14F-4D97-AF65-F5344CB8AC3E}">
        <p14:creationId xmlns:p14="http://schemas.microsoft.com/office/powerpoint/2010/main" val="102868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455C9DA-416E-D539-E4E6-74063D49CF80}"/>
              </a:ext>
            </a:extLst>
          </p:cNvPr>
          <p:cNvSpPr>
            <a:spLocks noGrp="1"/>
          </p:cNvSpPr>
          <p:nvPr>
            <p:ph type="dt" idx="10"/>
          </p:nvPr>
        </p:nvSpPr>
        <p:spPr/>
        <p:txBody>
          <a:bodyPr/>
          <a:lstStyle/>
          <a:p>
            <a:r>
              <a:rPr lang="en-US" altLang="ja-JP"/>
              <a:t>May 2022</a:t>
            </a:r>
            <a:endParaRPr lang="en-US" dirty="0"/>
          </a:p>
        </p:txBody>
      </p:sp>
      <p:sp>
        <p:nvSpPr>
          <p:cNvPr id="3" name="フッター プレースホルダー 2">
            <a:extLst>
              <a:ext uri="{FF2B5EF4-FFF2-40B4-BE49-F238E27FC236}">
                <a16:creationId xmlns:a16="http://schemas.microsoft.com/office/drawing/2014/main" id="{E4093197-8172-C0AA-53F6-CA7102B5D68A}"/>
              </a:ext>
            </a:extLst>
          </p:cNvPr>
          <p:cNvSpPr>
            <a:spLocks noGrp="1"/>
          </p:cNvSpPr>
          <p:nvPr>
            <p:ph type="ftr" idx="11"/>
          </p:nvPr>
        </p:nvSpPr>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89FBCE7-555E-DE8C-7C11-CA4D18771BC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5" name="タイトル 4">
            <a:extLst>
              <a:ext uri="{FF2B5EF4-FFF2-40B4-BE49-F238E27FC236}">
                <a16:creationId xmlns:a16="http://schemas.microsoft.com/office/drawing/2014/main" id="{89371443-A2BA-53CC-71BB-85DB3C8E6D5C}"/>
              </a:ext>
            </a:extLst>
          </p:cNvPr>
          <p:cNvSpPr>
            <a:spLocks noGrp="1"/>
          </p:cNvSpPr>
          <p:nvPr>
            <p:ph type="title"/>
          </p:nvPr>
        </p:nvSpPr>
        <p:spPr/>
        <p:txBody>
          <a:bodyPr/>
          <a:lstStyle/>
          <a:p>
            <a:r>
              <a:rPr kumimoji="1" lang="en-US" altLang="ja-JP" dirty="0"/>
              <a:t>BCI implanted device configuration</a:t>
            </a:r>
            <a:endParaRPr kumimoji="1" lang="ja-JP" altLang="en-US" dirty="0"/>
          </a:p>
        </p:txBody>
      </p:sp>
      <p:grpSp>
        <p:nvGrpSpPr>
          <p:cNvPr id="28" name="グループ化 27">
            <a:extLst>
              <a:ext uri="{FF2B5EF4-FFF2-40B4-BE49-F238E27FC236}">
                <a16:creationId xmlns:a16="http://schemas.microsoft.com/office/drawing/2014/main" id="{ABFE47DE-1902-47AA-36FC-6195C7D0E43B}"/>
              </a:ext>
            </a:extLst>
          </p:cNvPr>
          <p:cNvGrpSpPr/>
          <p:nvPr/>
        </p:nvGrpSpPr>
        <p:grpSpPr>
          <a:xfrm>
            <a:off x="5128199" y="1749742"/>
            <a:ext cx="3568198" cy="1684252"/>
            <a:chOff x="342899" y="1890627"/>
            <a:chExt cx="3562350" cy="1684252"/>
          </a:xfrm>
        </p:grpSpPr>
        <p:sp>
          <p:nvSpPr>
            <p:cNvPr id="8" name="正方形/長方形 7">
              <a:extLst>
                <a:ext uri="{FF2B5EF4-FFF2-40B4-BE49-F238E27FC236}">
                  <a16:creationId xmlns:a16="http://schemas.microsoft.com/office/drawing/2014/main" id="{81C89CD1-4BAE-C137-2906-C95AC8650A63}"/>
                </a:ext>
              </a:extLst>
            </p:cNvPr>
            <p:cNvSpPr/>
            <p:nvPr/>
          </p:nvSpPr>
          <p:spPr>
            <a:xfrm>
              <a:off x="342899" y="2831929"/>
              <a:ext cx="3562350"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9" name="正方形/長方形 8">
              <a:extLst>
                <a:ext uri="{FF2B5EF4-FFF2-40B4-BE49-F238E27FC236}">
                  <a16:creationId xmlns:a16="http://schemas.microsoft.com/office/drawing/2014/main" id="{6B559A72-2CBA-1EFD-1050-AA7D5D5D8BBD}"/>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10" name="正方形/長方形 9">
              <a:extLst>
                <a:ext uri="{FF2B5EF4-FFF2-40B4-BE49-F238E27FC236}">
                  <a16:creationId xmlns:a16="http://schemas.microsoft.com/office/drawing/2014/main" id="{D44BF63D-B180-2266-1A50-6D641B99B7D0}"/>
                </a:ext>
              </a:extLst>
            </p:cNvPr>
            <p:cNvSpPr/>
            <p:nvPr/>
          </p:nvSpPr>
          <p:spPr>
            <a:xfrm>
              <a:off x="342900"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11" name="正方形/長方形 10">
              <a:extLst>
                <a:ext uri="{FF2B5EF4-FFF2-40B4-BE49-F238E27FC236}">
                  <a16:creationId xmlns:a16="http://schemas.microsoft.com/office/drawing/2014/main" id="{0CCE06D0-7AB3-2C27-B5E0-3E5C4DCF1984}"/>
                </a:ext>
              </a:extLst>
            </p:cNvPr>
            <p:cNvSpPr/>
            <p:nvPr/>
          </p:nvSpPr>
          <p:spPr>
            <a:xfrm>
              <a:off x="2638425" y="2238261"/>
              <a:ext cx="1266824"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grpSp>
        <p:nvGrpSpPr>
          <p:cNvPr id="12" name="グループ化 11">
            <a:extLst>
              <a:ext uri="{FF2B5EF4-FFF2-40B4-BE49-F238E27FC236}">
                <a16:creationId xmlns:a16="http://schemas.microsoft.com/office/drawing/2014/main" id="{46A18735-E379-DCC5-4E26-F2CBAC2CFA3C}"/>
              </a:ext>
            </a:extLst>
          </p:cNvPr>
          <p:cNvGrpSpPr/>
          <p:nvPr/>
        </p:nvGrpSpPr>
        <p:grpSpPr>
          <a:xfrm>
            <a:off x="1634156" y="1485434"/>
            <a:ext cx="1497175" cy="2463110"/>
            <a:chOff x="762000" y="3733689"/>
            <a:chExt cx="1006668" cy="1656142"/>
          </a:xfrm>
        </p:grpSpPr>
        <p:sp>
          <p:nvSpPr>
            <p:cNvPr id="13" name="フリーフォーム: 図形 12">
              <a:extLst>
                <a:ext uri="{FF2B5EF4-FFF2-40B4-BE49-F238E27FC236}">
                  <a16:creationId xmlns:a16="http://schemas.microsoft.com/office/drawing/2014/main" id="{251EBDA2-5708-94D8-D521-2A1E96B23E8A}"/>
                </a:ext>
              </a:extLst>
            </p:cNvPr>
            <p:cNvSpPr/>
            <p:nvPr/>
          </p:nvSpPr>
          <p:spPr>
            <a:xfrm>
              <a:off x="762000" y="3733689"/>
              <a:ext cx="1006668" cy="1656142"/>
            </a:xfrm>
            <a:custGeom>
              <a:avLst/>
              <a:gdLst>
                <a:gd name="connsiteX0" fmla="*/ 0 w 770709"/>
                <a:gd name="connsiteY0" fmla="*/ 1267097 h 1267097"/>
                <a:gd name="connsiteX1" fmla="*/ 65315 w 770709"/>
                <a:gd name="connsiteY1" fmla="*/ 940526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1081 w 771790"/>
                <a:gd name="connsiteY0" fmla="*/ 1267097 h 1267097"/>
                <a:gd name="connsiteX1" fmla="*/ 30677 w 771790"/>
                <a:gd name="connsiteY1" fmla="*/ 1040538 h 1267097"/>
                <a:gd name="connsiteX2" fmla="*/ 92521 w 771790"/>
                <a:gd name="connsiteY2" fmla="*/ 901337 h 1267097"/>
                <a:gd name="connsiteX3" fmla="*/ 105584 w 771790"/>
                <a:gd name="connsiteY3" fmla="*/ 862149 h 1267097"/>
                <a:gd name="connsiteX4" fmla="*/ 66396 w 771790"/>
                <a:gd name="connsiteY4" fmla="*/ 313509 h 1267097"/>
                <a:gd name="connsiteX5" fmla="*/ 53333 w 771790"/>
                <a:gd name="connsiteY5" fmla="*/ 248194 h 1267097"/>
                <a:gd name="connsiteX6" fmla="*/ 92521 w 771790"/>
                <a:gd name="connsiteY6" fmla="*/ 65314 h 1267097"/>
                <a:gd name="connsiteX7" fmla="*/ 170898 w 771790"/>
                <a:gd name="connsiteY7" fmla="*/ 26126 h 1267097"/>
                <a:gd name="connsiteX8" fmla="*/ 275401 w 771790"/>
                <a:gd name="connsiteY8" fmla="*/ 0 h 1267097"/>
                <a:gd name="connsiteX9" fmla="*/ 497470 w 771790"/>
                <a:gd name="connsiteY9" fmla="*/ 13063 h 1267097"/>
                <a:gd name="connsiteX10" fmla="*/ 641161 w 771790"/>
                <a:gd name="connsiteY10" fmla="*/ 130629 h 1267097"/>
                <a:gd name="connsiteX11" fmla="*/ 771790 w 771790"/>
                <a:gd name="connsiteY11" fmla="*/ 326572 h 1267097"/>
                <a:gd name="connsiteX12" fmla="*/ 732601 w 771790"/>
                <a:gd name="connsiteY12" fmla="*/ 444137 h 1267097"/>
                <a:gd name="connsiteX13" fmla="*/ 680350 w 771790"/>
                <a:gd name="connsiteY13" fmla="*/ 470263 h 1267097"/>
                <a:gd name="connsiteX14" fmla="*/ 628098 w 771790"/>
                <a:gd name="connsiteY14" fmla="*/ 548640 h 1267097"/>
                <a:gd name="connsiteX15" fmla="*/ 562784 w 771790"/>
                <a:gd name="connsiteY15" fmla="*/ 600892 h 1267097"/>
                <a:gd name="connsiteX16" fmla="*/ 536658 w 771790"/>
                <a:gd name="connsiteY16" fmla="*/ 640080 h 1267097"/>
                <a:gd name="connsiteX17" fmla="*/ 484407 w 771790"/>
                <a:gd name="connsiteY17" fmla="*/ 679269 h 1267097"/>
                <a:gd name="connsiteX18" fmla="*/ 406030 w 771790"/>
                <a:gd name="connsiteY18" fmla="*/ 731520 h 1267097"/>
                <a:gd name="connsiteX19" fmla="*/ 392967 w 771790"/>
                <a:gd name="connsiteY19" fmla="*/ 809897 h 1267097"/>
                <a:gd name="connsiteX20" fmla="*/ 379904 w 771790"/>
                <a:gd name="connsiteY20" fmla="*/ 849086 h 1267097"/>
                <a:gd name="connsiteX21" fmla="*/ 366841 w 771790"/>
                <a:gd name="connsiteY21" fmla="*/ 901337 h 1267097"/>
                <a:gd name="connsiteX22" fmla="*/ 353778 w 771790"/>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91440 w 770709"/>
                <a:gd name="connsiteY2" fmla="*/ 901337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0 w 770709"/>
                <a:gd name="connsiteY0" fmla="*/ 1267097 h 1267097"/>
                <a:gd name="connsiteX1" fmla="*/ 29596 w 770709"/>
                <a:gd name="connsiteY1" fmla="*/ 1040538 h 1267097"/>
                <a:gd name="connsiteX2" fmla="*/ 29527 w 770709"/>
                <a:gd name="connsiteY2" fmla="*/ 891812 h 1267097"/>
                <a:gd name="connsiteX3" fmla="*/ 104503 w 770709"/>
                <a:gd name="connsiteY3" fmla="*/ 862149 h 1267097"/>
                <a:gd name="connsiteX4" fmla="*/ 65315 w 770709"/>
                <a:gd name="connsiteY4" fmla="*/ 313509 h 1267097"/>
                <a:gd name="connsiteX5" fmla="*/ 52252 w 770709"/>
                <a:gd name="connsiteY5" fmla="*/ 248194 h 1267097"/>
                <a:gd name="connsiteX6" fmla="*/ 91440 w 770709"/>
                <a:gd name="connsiteY6" fmla="*/ 65314 h 1267097"/>
                <a:gd name="connsiteX7" fmla="*/ 169817 w 770709"/>
                <a:gd name="connsiteY7" fmla="*/ 26126 h 1267097"/>
                <a:gd name="connsiteX8" fmla="*/ 274320 w 770709"/>
                <a:gd name="connsiteY8" fmla="*/ 0 h 1267097"/>
                <a:gd name="connsiteX9" fmla="*/ 496389 w 770709"/>
                <a:gd name="connsiteY9" fmla="*/ 13063 h 1267097"/>
                <a:gd name="connsiteX10" fmla="*/ 640080 w 770709"/>
                <a:gd name="connsiteY10" fmla="*/ 130629 h 1267097"/>
                <a:gd name="connsiteX11" fmla="*/ 770709 w 770709"/>
                <a:gd name="connsiteY11" fmla="*/ 326572 h 1267097"/>
                <a:gd name="connsiteX12" fmla="*/ 731520 w 770709"/>
                <a:gd name="connsiteY12" fmla="*/ 444137 h 1267097"/>
                <a:gd name="connsiteX13" fmla="*/ 679269 w 770709"/>
                <a:gd name="connsiteY13" fmla="*/ 470263 h 1267097"/>
                <a:gd name="connsiteX14" fmla="*/ 627017 w 770709"/>
                <a:gd name="connsiteY14" fmla="*/ 548640 h 1267097"/>
                <a:gd name="connsiteX15" fmla="*/ 561703 w 770709"/>
                <a:gd name="connsiteY15" fmla="*/ 600892 h 1267097"/>
                <a:gd name="connsiteX16" fmla="*/ 535577 w 770709"/>
                <a:gd name="connsiteY16" fmla="*/ 640080 h 1267097"/>
                <a:gd name="connsiteX17" fmla="*/ 483326 w 770709"/>
                <a:gd name="connsiteY17" fmla="*/ 679269 h 1267097"/>
                <a:gd name="connsiteX18" fmla="*/ 404949 w 770709"/>
                <a:gd name="connsiteY18" fmla="*/ 731520 h 1267097"/>
                <a:gd name="connsiteX19" fmla="*/ 391886 w 770709"/>
                <a:gd name="connsiteY19" fmla="*/ 809897 h 1267097"/>
                <a:gd name="connsiteX20" fmla="*/ 378823 w 770709"/>
                <a:gd name="connsiteY20" fmla="*/ 849086 h 1267097"/>
                <a:gd name="connsiteX21" fmla="*/ 365760 w 770709"/>
                <a:gd name="connsiteY21" fmla="*/ 901337 h 1267097"/>
                <a:gd name="connsiteX22" fmla="*/ 352697 w 770709"/>
                <a:gd name="connsiteY22" fmla="*/ 1175657 h 1267097"/>
                <a:gd name="connsiteX0" fmla="*/ 39527 w 810236"/>
                <a:gd name="connsiteY0" fmla="*/ 1267097 h 1267097"/>
                <a:gd name="connsiteX1" fmla="*/ 69123 w 810236"/>
                <a:gd name="connsiteY1" fmla="*/ 1040538 h 1267097"/>
                <a:gd name="connsiteX2" fmla="*/ 69054 w 810236"/>
                <a:gd name="connsiteY2" fmla="*/ 891812 h 1267097"/>
                <a:gd name="connsiteX3" fmla="*/ 1155 w 810236"/>
                <a:gd name="connsiteY3" fmla="*/ 669268 h 1267097"/>
                <a:gd name="connsiteX4" fmla="*/ 104842 w 810236"/>
                <a:gd name="connsiteY4" fmla="*/ 313509 h 1267097"/>
                <a:gd name="connsiteX5" fmla="*/ 91779 w 810236"/>
                <a:gd name="connsiteY5" fmla="*/ 248194 h 1267097"/>
                <a:gd name="connsiteX6" fmla="*/ 130967 w 810236"/>
                <a:gd name="connsiteY6" fmla="*/ 65314 h 1267097"/>
                <a:gd name="connsiteX7" fmla="*/ 209344 w 810236"/>
                <a:gd name="connsiteY7" fmla="*/ 26126 h 1267097"/>
                <a:gd name="connsiteX8" fmla="*/ 313847 w 810236"/>
                <a:gd name="connsiteY8" fmla="*/ 0 h 1267097"/>
                <a:gd name="connsiteX9" fmla="*/ 535916 w 810236"/>
                <a:gd name="connsiteY9" fmla="*/ 13063 h 1267097"/>
                <a:gd name="connsiteX10" fmla="*/ 679607 w 810236"/>
                <a:gd name="connsiteY10" fmla="*/ 130629 h 1267097"/>
                <a:gd name="connsiteX11" fmla="*/ 810236 w 810236"/>
                <a:gd name="connsiteY11" fmla="*/ 326572 h 1267097"/>
                <a:gd name="connsiteX12" fmla="*/ 771047 w 810236"/>
                <a:gd name="connsiteY12" fmla="*/ 444137 h 1267097"/>
                <a:gd name="connsiteX13" fmla="*/ 718796 w 810236"/>
                <a:gd name="connsiteY13" fmla="*/ 470263 h 1267097"/>
                <a:gd name="connsiteX14" fmla="*/ 666544 w 810236"/>
                <a:gd name="connsiteY14" fmla="*/ 548640 h 1267097"/>
                <a:gd name="connsiteX15" fmla="*/ 601230 w 810236"/>
                <a:gd name="connsiteY15" fmla="*/ 600892 h 1267097"/>
                <a:gd name="connsiteX16" fmla="*/ 575104 w 810236"/>
                <a:gd name="connsiteY16" fmla="*/ 640080 h 1267097"/>
                <a:gd name="connsiteX17" fmla="*/ 522853 w 810236"/>
                <a:gd name="connsiteY17" fmla="*/ 679269 h 1267097"/>
                <a:gd name="connsiteX18" fmla="*/ 444476 w 810236"/>
                <a:gd name="connsiteY18" fmla="*/ 731520 h 1267097"/>
                <a:gd name="connsiteX19" fmla="*/ 431413 w 810236"/>
                <a:gd name="connsiteY19" fmla="*/ 809897 h 1267097"/>
                <a:gd name="connsiteX20" fmla="*/ 418350 w 810236"/>
                <a:gd name="connsiteY20" fmla="*/ 849086 h 1267097"/>
                <a:gd name="connsiteX21" fmla="*/ 405287 w 810236"/>
                <a:gd name="connsiteY21" fmla="*/ 901337 h 1267097"/>
                <a:gd name="connsiteX22" fmla="*/ 392224 w 810236"/>
                <a:gd name="connsiteY22" fmla="*/ 1175657 h 1267097"/>
                <a:gd name="connsiteX0" fmla="*/ 76399 w 847108"/>
                <a:gd name="connsiteY0" fmla="*/ 1267097 h 1267097"/>
                <a:gd name="connsiteX1" fmla="*/ 105995 w 847108"/>
                <a:gd name="connsiteY1" fmla="*/ 1040538 h 1267097"/>
                <a:gd name="connsiteX2" fmla="*/ 105926 w 847108"/>
                <a:gd name="connsiteY2" fmla="*/ 891812 h 1267097"/>
                <a:gd name="connsiteX3" fmla="*/ 38027 w 847108"/>
                <a:gd name="connsiteY3" fmla="*/ 669268 h 1267097"/>
                <a:gd name="connsiteX4" fmla="*/ 3601 w 847108"/>
                <a:gd name="connsiteY4" fmla="*/ 261121 h 1267097"/>
                <a:gd name="connsiteX5" fmla="*/ 128651 w 847108"/>
                <a:gd name="connsiteY5" fmla="*/ 248194 h 1267097"/>
                <a:gd name="connsiteX6" fmla="*/ 167839 w 847108"/>
                <a:gd name="connsiteY6" fmla="*/ 65314 h 1267097"/>
                <a:gd name="connsiteX7" fmla="*/ 246216 w 847108"/>
                <a:gd name="connsiteY7" fmla="*/ 26126 h 1267097"/>
                <a:gd name="connsiteX8" fmla="*/ 350719 w 847108"/>
                <a:gd name="connsiteY8" fmla="*/ 0 h 1267097"/>
                <a:gd name="connsiteX9" fmla="*/ 572788 w 847108"/>
                <a:gd name="connsiteY9" fmla="*/ 13063 h 1267097"/>
                <a:gd name="connsiteX10" fmla="*/ 716479 w 847108"/>
                <a:gd name="connsiteY10" fmla="*/ 130629 h 1267097"/>
                <a:gd name="connsiteX11" fmla="*/ 847108 w 847108"/>
                <a:gd name="connsiteY11" fmla="*/ 326572 h 1267097"/>
                <a:gd name="connsiteX12" fmla="*/ 807919 w 847108"/>
                <a:gd name="connsiteY12" fmla="*/ 444137 h 1267097"/>
                <a:gd name="connsiteX13" fmla="*/ 755668 w 847108"/>
                <a:gd name="connsiteY13" fmla="*/ 470263 h 1267097"/>
                <a:gd name="connsiteX14" fmla="*/ 703416 w 847108"/>
                <a:gd name="connsiteY14" fmla="*/ 548640 h 1267097"/>
                <a:gd name="connsiteX15" fmla="*/ 638102 w 847108"/>
                <a:gd name="connsiteY15" fmla="*/ 600892 h 1267097"/>
                <a:gd name="connsiteX16" fmla="*/ 611976 w 847108"/>
                <a:gd name="connsiteY16" fmla="*/ 640080 h 1267097"/>
                <a:gd name="connsiteX17" fmla="*/ 559725 w 847108"/>
                <a:gd name="connsiteY17" fmla="*/ 679269 h 1267097"/>
                <a:gd name="connsiteX18" fmla="*/ 481348 w 847108"/>
                <a:gd name="connsiteY18" fmla="*/ 731520 h 1267097"/>
                <a:gd name="connsiteX19" fmla="*/ 468285 w 847108"/>
                <a:gd name="connsiteY19" fmla="*/ 809897 h 1267097"/>
                <a:gd name="connsiteX20" fmla="*/ 455222 w 847108"/>
                <a:gd name="connsiteY20" fmla="*/ 849086 h 1267097"/>
                <a:gd name="connsiteX21" fmla="*/ 442159 w 847108"/>
                <a:gd name="connsiteY21" fmla="*/ 901337 h 1267097"/>
                <a:gd name="connsiteX22" fmla="*/ 429096 w 847108"/>
                <a:gd name="connsiteY22" fmla="*/ 1175657 h 1267097"/>
                <a:gd name="connsiteX0" fmla="*/ 74040 w 844749"/>
                <a:gd name="connsiteY0" fmla="*/ 1267097 h 1267097"/>
                <a:gd name="connsiteX1" fmla="*/ 103636 w 844749"/>
                <a:gd name="connsiteY1" fmla="*/ 1040538 h 1267097"/>
                <a:gd name="connsiteX2" fmla="*/ 103567 w 844749"/>
                <a:gd name="connsiteY2" fmla="*/ 891812 h 1267097"/>
                <a:gd name="connsiteX3" fmla="*/ 35668 w 844749"/>
                <a:gd name="connsiteY3" fmla="*/ 669268 h 1267097"/>
                <a:gd name="connsiteX4" fmla="*/ 1242 w 844749"/>
                <a:gd name="connsiteY4" fmla="*/ 261121 h 1267097"/>
                <a:gd name="connsiteX5" fmla="*/ 81048 w 844749"/>
                <a:gd name="connsiteY5" fmla="*/ 62456 h 1267097"/>
                <a:gd name="connsiteX6" fmla="*/ 165480 w 844749"/>
                <a:gd name="connsiteY6" fmla="*/ 65314 h 1267097"/>
                <a:gd name="connsiteX7" fmla="*/ 243857 w 844749"/>
                <a:gd name="connsiteY7" fmla="*/ 26126 h 1267097"/>
                <a:gd name="connsiteX8" fmla="*/ 348360 w 844749"/>
                <a:gd name="connsiteY8" fmla="*/ 0 h 1267097"/>
                <a:gd name="connsiteX9" fmla="*/ 570429 w 844749"/>
                <a:gd name="connsiteY9" fmla="*/ 13063 h 1267097"/>
                <a:gd name="connsiteX10" fmla="*/ 714120 w 844749"/>
                <a:gd name="connsiteY10" fmla="*/ 130629 h 1267097"/>
                <a:gd name="connsiteX11" fmla="*/ 844749 w 844749"/>
                <a:gd name="connsiteY11" fmla="*/ 326572 h 1267097"/>
                <a:gd name="connsiteX12" fmla="*/ 805560 w 844749"/>
                <a:gd name="connsiteY12" fmla="*/ 444137 h 1267097"/>
                <a:gd name="connsiteX13" fmla="*/ 753309 w 844749"/>
                <a:gd name="connsiteY13" fmla="*/ 470263 h 1267097"/>
                <a:gd name="connsiteX14" fmla="*/ 701057 w 844749"/>
                <a:gd name="connsiteY14" fmla="*/ 548640 h 1267097"/>
                <a:gd name="connsiteX15" fmla="*/ 635743 w 844749"/>
                <a:gd name="connsiteY15" fmla="*/ 600892 h 1267097"/>
                <a:gd name="connsiteX16" fmla="*/ 609617 w 844749"/>
                <a:gd name="connsiteY16" fmla="*/ 640080 h 1267097"/>
                <a:gd name="connsiteX17" fmla="*/ 557366 w 844749"/>
                <a:gd name="connsiteY17" fmla="*/ 679269 h 1267097"/>
                <a:gd name="connsiteX18" fmla="*/ 478989 w 844749"/>
                <a:gd name="connsiteY18" fmla="*/ 731520 h 1267097"/>
                <a:gd name="connsiteX19" fmla="*/ 465926 w 844749"/>
                <a:gd name="connsiteY19" fmla="*/ 809897 h 1267097"/>
                <a:gd name="connsiteX20" fmla="*/ 452863 w 844749"/>
                <a:gd name="connsiteY20" fmla="*/ 849086 h 1267097"/>
                <a:gd name="connsiteX21" fmla="*/ 439800 w 844749"/>
                <a:gd name="connsiteY21" fmla="*/ 901337 h 1267097"/>
                <a:gd name="connsiteX22" fmla="*/ 426737 w 844749"/>
                <a:gd name="connsiteY22" fmla="*/ 1175657 h 1267097"/>
                <a:gd name="connsiteX0" fmla="*/ 74040 w 844749"/>
                <a:gd name="connsiteY0" fmla="*/ 1291603 h 1291603"/>
                <a:gd name="connsiteX1" fmla="*/ 103636 w 844749"/>
                <a:gd name="connsiteY1" fmla="*/ 1065044 h 1291603"/>
                <a:gd name="connsiteX2" fmla="*/ 103567 w 844749"/>
                <a:gd name="connsiteY2" fmla="*/ 916318 h 1291603"/>
                <a:gd name="connsiteX3" fmla="*/ 35668 w 844749"/>
                <a:gd name="connsiteY3" fmla="*/ 693774 h 1291603"/>
                <a:gd name="connsiteX4" fmla="*/ 1242 w 844749"/>
                <a:gd name="connsiteY4" fmla="*/ 285627 h 1291603"/>
                <a:gd name="connsiteX5" fmla="*/ 81048 w 844749"/>
                <a:gd name="connsiteY5" fmla="*/ 86962 h 1291603"/>
                <a:gd name="connsiteX6" fmla="*/ 165480 w 844749"/>
                <a:gd name="connsiteY6" fmla="*/ 89820 h 1291603"/>
                <a:gd name="connsiteX7" fmla="*/ 301007 w 844749"/>
                <a:gd name="connsiteY7" fmla="*/ 3007 h 1291603"/>
                <a:gd name="connsiteX8" fmla="*/ 348360 w 844749"/>
                <a:gd name="connsiteY8" fmla="*/ 24506 h 1291603"/>
                <a:gd name="connsiteX9" fmla="*/ 570429 w 844749"/>
                <a:gd name="connsiteY9" fmla="*/ 37569 h 1291603"/>
                <a:gd name="connsiteX10" fmla="*/ 714120 w 844749"/>
                <a:gd name="connsiteY10" fmla="*/ 155135 h 1291603"/>
                <a:gd name="connsiteX11" fmla="*/ 844749 w 844749"/>
                <a:gd name="connsiteY11" fmla="*/ 351078 h 1291603"/>
                <a:gd name="connsiteX12" fmla="*/ 805560 w 844749"/>
                <a:gd name="connsiteY12" fmla="*/ 468643 h 1291603"/>
                <a:gd name="connsiteX13" fmla="*/ 753309 w 844749"/>
                <a:gd name="connsiteY13" fmla="*/ 494769 h 1291603"/>
                <a:gd name="connsiteX14" fmla="*/ 701057 w 844749"/>
                <a:gd name="connsiteY14" fmla="*/ 573146 h 1291603"/>
                <a:gd name="connsiteX15" fmla="*/ 635743 w 844749"/>
                <a:gd name="connsiteY15" fmla="*/ 625398 h 1291603"/>
                <a:gd name="connsiteX16" fmla="*/ 609617 w 844749"/>
                <a:gd name="connsiteY16" fmla="*/ 664586 h 1291603"/>
                <a:gd name="connsiteX17" fmla="*/ 557366 w 844749"/>
                <a:gd name="connsiteY17" fmla="*/ 703775 h 1291603"/>
                <a:gd name="connsiteX18" fmla="*/ 478989 w 844749"/>
                <a:gd name="connsiteY18" fmla="*/ 756026 h 1291603"/>
                <a:gd name="connsiteX19" fmla="*/ 465926 w 844749"/>
                <a:gd name="connsiteY19" fmla="*/ 834403 h 1291603"/>
                <a:gd name="connsiteX20" fmla="*/ 452863 w 844749"/>
                <a:gd name="connsiteY20" fmla="*/ 873592 h 1291603"/>
                <a:gd name="connsiteX21" fmla="*/ 439800 w 844749"/>
                <a:gd name="connsiteY21" fmla="*/ 925843 h 1291603"/>
                <a:gd name="connsiteX22" fmla="*/ 426737 w 844749"/>
                <a:gd name="connsiteY22" fmla="*/ 1200163 h 1291603"/>
                <a:gd name="connsiteX0" fmla="*/ 74040 w 844749"/>
                <a:gd name="connsiteY0" fmla="*/ 1288654 h 1288654"/>
                <a:gd name="connsiteX1" fmla="*/ 103636 w 844749"/>
                <a:gd name="connsiteY1" fmla="*/ 1062095 h 1288654"/>
                <a:gd name="connsiteX2" fmla="*/ 103567 w 844749"/>
                <a:gd name="connsiteY2" fmla="*/ 913369 h 1288654"/>
                <a:gd name="connsiteX3" fmla="*/ 35668 w 844749"/>
                <a:gd name="connsiteY3" fmla="*/ 690825 h 1288654"/>
                <a:gd name="connsiteX4" fmla="*/ 1242 w 844749"/>
                <a:gd name="connsiteY4" fmla="*/ 282678 h 1288654"/>
                <a:gd name="connsiteX5" fmla="*/ 81048 w 844749"/>
                <a:gd name="connsiteY5" fmla="*/ 84013 h 1288654"/>
                <a:gd name="connsiteX6" fmla="*/ 194055 w 844749"/>
                <a:gd name="connsiteY6" fmla="*/ 17815 h 1288654"/>
                <a:gd name="connsiteX7" fmla="*/ 301007 w 844749"/>
                <a:gd name="connsiteY7" fmla="*/ 58 h 1288654"/>
                <a:gd name="connsiteX8" fmla="*/ 348360 w 844749"/>
                <a:gd name="connsiteY8" fmla="*/ 21557 h 1288654"/>
                <a:gd name="connsiteX9" fmla="*/ 570429 w 844749"/>
                <a:gd name="connsiteY9" fmla="*/ 34620 h 1288654"/>
                <a:gd name="connsiteX10" fmla="*/ 714120 w 844749"/>
                <a:gd name="connsiteY10" fmla="*/ 152186 h 1288654"/>
                <a:gd name="connsiteX11" fmla="*/ 844749 w 844749"/>
                <a:gd name="connsiteY11" fmla="*/ 348129 h 1288654"/>
                <a:gd name="connsiteX12" fmla="*/ 805560 w 844749"/>
                <a:gd name="connsiteY12" fmla="*/ 465694 h 1288654"/>
                <a:gd name="connsiteX13" fmla="*/ 753309 w 844749"/>
                <a:gd name="connsiteY13" fmla="*/ 491820 h 1288654"/>
                <a:gd name="connsiteX14" fmla="*/ 701057 w 844749"/>
                <a:gd name="connsiteY14" fmla="*/ 570197 h 1288654"/>
                <a:gd name="connsiteX15" fmla="*/ 635743 w 844749"/>
                <a:gd name="connsiteY15" fmla="*/ 622449 h 1288654"/>
                <a:gd name="connsiteX16" fmla="*/ 609617 w 844749"/>
                <a:gd name="connsiteY16" fmla="*/ 661637 h 1288654"/>
                <a:gd name="connsiteX17" fmla="*/ 557366 w 844749"/>
                <a:gd name="connsiteY17" fmla="*/ 700826 h 1288654"/>
                <a:gd name="connsiteX18" fmla="*/ 478989 w 844749"/>
                <a:gd name="connsiteY18" fmla="*/ 753077 h 1288654"/>
                <a:gd name="connsiteX19" fmla="*/ 465926 w 844749"/>
                <a:gd name="connsiteY19" fmla="*/ 831454 h 1288654"/>
                <a:gd name="connsiteX20" fmla="*/ 452863 w 844749"/>
                <a:gd name="connsiteY20" fmla="*/ 870643 h 1288654"/>
                <a:gd name="connsiteX21" fmla="*/ 439800 w 844749"/>
                <a:gd name="connsiteY21" fmla="*/ 922894 h 1288654"/>
                <a:gd name="connsiteX22" fmla="*/ 426737 w 844749"/>
                <a:gd name="connsiteY22" fmla="*/ 1197214 h 128865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9044 h 1289044"/>
                <a:gd name="connsiteX1" fmla="*/ 103636 w 844749"/>
                <a:gd name="connsiteY1" fmla="*/ 1062485 h 1289044"/>
                <a:gd name="connsiteX2" fmla="*/ 103567 w 844749"/>
                <a:gd name="connsiteY2" fmla="*/ 913759 h 1289044"/>
                <a:gd name="connsiteX3" fmla="*/ 35668 w 844749"/>
                <a:gd name="connsiteY3" fmla="*/ 691215 h 1289044"/>
                <a:gd name="connsiteX4" fmla="*/ 1242 w 844749"/>
                <a:gd name="connsiteY4" fmla="*/ 283068 h 1289044"/>
                <a:gd name="connsiteX5" fmla="*/ 81048 w 844749"/>
                <a:gd name="connsiteY5" fmla="*/ 84403 h 1289044"/>
                <a:gd name="connsiteX6" fmla="*/ 194055 w 844749"/>
                <a:gd name="connsiteY6" fmla="*/ 18205 h 1289044"/>
                <a:gd name="connsiteX7" fmla="*/ 301007 w 844749"/>
                <a:gd name="connsiteY7" fmla="*/ 448 h 1289044"/>
                <a:gd name="connsiteX8" fmla="*/ 434085 w 844749"/>
                <a:gd name="connsiteY8" fmla="*/ 31472 h 1289044"/>
                <a:gd name="connsiteX9" fmla="*/ 570429 w 844749"/>
                <a:gd name="connsiteY9" fmla="*/ 35010 h 1289044"/>
                <a:gd name="connsiteX10" fmla="*/ 714120 w 844749"/>
                <a:gd name="connsiteY10" fmla="*/ 152576 h 1289044"/>
                <a:gd name="connsiteX11" fmla="*/ 844749 w 844749"/>
                <a:gd name="connsiteY11" fmla="*/ 348519 h 1289044"/>
                <a:gd name="connsiteX12" fmla="*/ 805560 w 844749"/>
                <a:gd name="connsiteY12" fmla="*/ 466084 h 1289044"/>
                <a:gd name="connsiteX13" fmla="*/ 753309 w 844749"/>
                <a:gd name="connsiteY13" fmla="*/ 492210 h 1289044"/>
                <a:gd name="connsiteX14" fmla="*/ 701057 w 844749"/>
                <a:gd name="connsiteY14" fmla="*/ 570587 h 1289044"/>
                <a:gd name="connsiteX15" fmla="*/ 635743 w 844749"/>
                <a:gd name="connsiteY15" fmla="*/ 622839 h 1289044"/>
                <a:gd name="connsiteX16" fmla="*/ 609617 w 844749"/>
                <a:gd name="connsiteY16" fmla="*/ 662027 h 1289044"/>
                <a:gd name="connsiteX17" fmla="*/ 557366 w 844749"/>
                <a:gd name="connsiteY17" fmla="*/ 701216 h 1289044"/>
                <a:gd name="connsiteX18" fmla="*/ 478989 w 844749"/>
                <a:gd name="connsiteY18" fmla="*/ 753467 h 1289044"/>
                <a:gd name="connsiteX19" fmla="*/ 465926 w 844749"/>
                <a:gd name="connsiteY19" fmla="*/ 831844 h 1289044"/>
                <a:gd name="connsiteX20" fmla="*/ 452863 w 844749"/>
                <a:gd name="connsiteY20" fmla="*/ 871033 h 1289044"/>
                <a:gd name="connsiteX21" fmla="*/ 439800 w 844749"/>
                <a:gd name="connsiteY21" fmla="*/ 923284 h 1289044"/>
                <a:gd name="connsiteX22" fmla="*/ 426737 w 844749"/>
                <a:gd name="connsiteY22" fmla="*/ 1197604 h 1289044"/>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70429 w 844749"/>
                <a:gd name="connsiteY9" fmla="*/ 34572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714120 w 844749"/>
                <a:gd name="connsiteY10" fmla="*/ 152138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87098 w 844749"/>
                <a:gd name="connsiteY9" fmla="*/ 821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44749"/>
                <a:gd name="connsiteY0" fmla="*/ 1288606 h 1288606"/>
                <a:gd name="connsiteX1" fmla="*/ 103636 w 844749"/>
                <a:gd name="connsiteY1" fmla="*/ 1062047 h 1288606"/>
                <a:gd name="connsiteX2" fmla="*/ 103567 w 844749"/>
                <a:gd name="connsiteY2" fmla="*/ 913321 h 1288606"/>
                <a:gd name="connsiteX3" fmla="*/ 35668 w 844749"/>
                <a:gd name="connsiteY3" fmla="*/ 690777 h 1288606"/>
                <a:gd name="connsiteX4" fmla="*/ 1242 w 844749"/>
                <a:gd name="connsiteY4" fmla="*/ 282630 h 1288606"/>
                <a:gd name="connsiteX5" fmla="*/ 81048 w 844749"/>
                <a:gd name="connsiteY5" fmla="*/ 83965 h 1288606"/>
                <a:gd name="connsiteX6" fmla="*/ 194055 w 844749"/>
                <a:gd name="connsiteY6" fmla="*/ 17767 h 1288606"/>
                <a:gd name="connsiteX7" fmla="*/ 301007 w 844749"/>
                <a:gd name="connsiteY7" fmla="*/ 10 h 1288606"/>
                <a:gd name="connsiteX8" fmla="*/ 453135 w 844749"/>
                <a:gd name="connsiteY8" fmla="*/ 19128 h 1288606"/>
                <a:gd name="connsiteX9" fmla="*/ 599004 w 844749"/>
                <a:gd name="connsiteY9" fmla="*/ 120297 h 1288606"/>
                <a:gd name="connsiteX10" fmla="*/ 645064 w 844749"/>
                <a:gd name="connsiteY10" fmla="*/ 273582 h 1288606"/>
                <a:gd name="connsiteX11" fmla="*/ 844749 w 844749"/>
                <a:gd name="connsiteY11" fmla="*/ 348081 h 1288606"/>
                <a:gd name="connsiteX12" fmla="*/ 805560 w 844749"/>
                <a:gd name="connsiteY12" fmla="*/ 465646 h 1288606"/>
                <a:gd name="connsiteX13" fmla="*/ 753309 w 844749"/>
                <a:gd name="connsiteY13" fmla="*/ 491772 h 1288606"/>
                <a:gd name="connsiteX14" fmla="*/ 701057 w 844749"/>
                <a:gd name="connsiteY14" fmla="*/ 570149 h 1288606"/>
                <a:gd name="connsiteX15" fmla="*/ 635743 w 844749"/>
                <a:gd name="connsiteY15" fmla="*/ 622401 h 1288606"/>
                <a:gd name="connsiteX16" fmla="*/ 609617 w 844749"/>
                <a:gd name="connsiteY16" fmla="*/ 661589 h 1288606"/>
                <a:gd name="connsiteX17" fmla="*/ 557366 w 844749"/>
                <a:gd name="connsiteY17" fmla="*/ 700778 h 1288606"/>
                <a:gd name="connsiteX18" fmla="*/ 478989 w 844749"/>
                <a:gd name="connsiteY18" fmla="*/ 753029 h 1288606"/>
                <a:gd name="connsiteX19" fmla="*/ 465926 w 844749"/>
                <a:gd name="connsiteY19" fmla="*/ 831406 h 1288606"/>
                <a:gd name="connsiteX20" fmla="*/ 452863 w 844749"/>
                <a:gd name="connsiteY20" fmla="*/ 870595 h 1288606"/>
                <a:gd name="connsiteX21" fmla="*/ 439800 w 844749"/>
                <a:gd name="connsiteY21" fmla="*/ 922846 h 1288606"/>
                <a:gd name="connsiteX22" fmla="*/ 426737 w 844749"/>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45064 w 808278"/>
                <a:gd name="connsiteY10" fmla="*/ 273582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9004 w 808278"/>
                <a:gd name="connsiteY9" fmla="*/ 120297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620436 w 808278"/>
                <a:gd name="connsiteY9" fmla="*/ 110772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8278"/>
                <a:gd name="connsiteY0" fmla="*/ 1288606 h 1288606"/>
                <a:gd name="connsiteX1" fmla="*/ 103636 w 808278"/>
                <a:gd name="connsiteY1" fmla="*/ 1062047 h 1288606"/>
                <a:gd name="connsiteX2" fmla="*/ 103567 w 808278"/>
                <a:gd name="connsiteY2" fmla="*/ 913321 h 1288606"/>
                <a:gd name="connsiteX3" fmla="*/ 35668 w 808278"/>
                <a:gd name="connsiteY3" fmla="*/ 690777 h 1288606"/>
                <a:gd name="connsiteX4" fmla="*/ 1242 w 808278"/>
                <a:gd name="connsiteY4" fmla="*/ 282630 h 1288606"/>
                <a:gd name="connsiteX5" fmla="*/ 81048 w 808278"/>
                <a:gd name="connsiteY5" fmla="*/ 83965 h 1288606"/>
                <a:gd name="connsiteX6" fmla="*/ 194055 w 808278"/>
                <a:gd name="connsiteY6" fmla="*/ 17767 h 1288606"/>
                <a:gd name="connsiteX7" fmla="*/ 301007 w 808278"/>
                <a:gd name="connsiteY7" fmla="*/ 10 h 1288606"/>
                <a:gd name="connsiteX8" fmla="*/ 453135 w 808278"/>
                <a:gd name="connsiteY8" fmla="*/ 19128 h 1288606"/>
                <a:gd name="connsiteX9" fmla="*/ 596623 w 808278"/>
                <a:gd name="connsiteY9" fmla="*/ 115535 h 1288606"/>
                <a:gd name="connsiteX10" fmla="*/ 668876 w 808278"/>
                <a:gd name="connsiteY10" fmla="*/ 268819 h 1288606"/>
                <a:gd name="connsiteX11" fmla="*/ 661393 w 808278"/>
                <a:gd name="connsiteY11" fmla="*/ 460000 h 1288606"/>
                <a:gd name="connsiteX12" fmla="*/ 805560 w 808278"/>
                <a:gd name="connsiteY12" fmla="*/ 465646 h 1288606"/>
                <a:gd name="connsiteX13" fmla="*/ 753309 w 808278"/>
                <a:gd name="connsiteY13" fmla="*/ 491772 h 1288606"/>
                <a:gd name="connsiteX14" fmla="*/ 701057 w 808278"/>
                <a:gd name="connsiteY14" fmla="*/ 570149 h 1288606"/>
                <a:gd name="connsiteX15" fmla="*/ 635743 w 808278"/>
                <a:gd name="connsiteY15" fmla="*/ 622401 h 1288606"/>
                <a:gd name="connsiteX16" fmla="*/ 609617 w 808278"/>
                <a:gd name="connsiteY16" fmla="*/ 661589 h 1288606"/>
                <a:gd name="connsiteX17" fmla="*/ 557366 w 808278"/>
                <a:gd name="connsiteY17" fmla="*/ 700778 h 1288606"/>
                <a:gd name="connsiteX18" fmla="*/ 478989 w 808278"/>
                <a:gd name="connsiteY18" fmla="*/ 753029 h 1288606"/>
                <a:gd name="connsiteX19" fmla="*/ 465926 w 808278"/>
                <a:gd name="connsiteY19" fmla="*/ 831406 h 1288606"/>
                <a:gd name="connsiteX20" fmla="*/ 452863 w 808278"/>
                <a:gd name="connsiteY20" fmla="*/ 870595 h 1288606"/>
                <a:gd name="connsiteX21" fmla="*/ 439800 w 808278"/>
                <a:gd name="connsiteY21" fmla="*/ 922846 h 1288606"/>
                <a:gd name="connsiteX22" fmla="*/ 426737 w 808278"/>
                <a:gd name="connsiteY22" fmla="*/ 1197166 h 1288606"/>
                <a:gd name="connsiteX0" fmla="*/ 74040 w 807193"/>
                <a:gd name="connsiteY0" fmla="*/ 1288606 h 1288606"/>
                <a:gd name="connsiteX1" fmla="*/ 103636 w 807193"/>
                <a:gd name="connsiteY1" fmla="*/ 1062047 h 1288606"/>
                <a:gd name="connsiteX2" fmla="*/ 103567 w 807193"/>
                <a:gd name="connsiteY2" fmla="*/ 913321 h 1288606"/>
                <a:gd name="connsiteX3" fmla="*/ 35668 w 807193"/>
                <a:gd name="connsiteY3" fmla="*/ 690777 h 1288606"/>
                <a:gd name="connsiteX4" fmla="*/ 1242 w 807193"/>
                <a:gd name="connsiteY4" fmla="*/ 282630 h 1288606"/>
                <a:gd name="connsiteX5" fmla="*/ 81048 w 807193"/>
                <a:gd name="connsiteY5" fmla="*/ 83965 h 1288606"/>
                <a:gd name="connsiteX6" fmla="*/ 194055 w 807193"/>
                <a:gd name="connsiteY6" fmla="*/ 17767 h 1288606"/>
                <a:gd name="connsiteX7" fmla="*/ 301007 w 807193"/>
                <a:gd name="connsiteY7" fmla="*/ 10 h 1288606"/>
                <a:gd name="connsiteX8" fmla="*/ 453135 w 807193"/>
                <a:gd name="connsiteY8" fmla="*/ 19128 h 1288606"/>
                <a:gd name="connsiteX9" fmla="*/ 596623 w 807193"/>
                <a:gd name="connsiteY9" fmla="*/ 115535 h 1288606"/>
                <a:gd name="connsiteX10" fmla="*/ 668876 w 807193"/>
                <a:gd name="connsiteY10" fmla="*/ 268819 h 1288606"/>
                <a:gd name="connsiteX11" fmla="*/ 661393 w 807193"/>
                <a:gd name="connsiteY11" fmla="*/ 460000 h 1288606"/>
                <a:gd name="connsiteX12" fmla="*/ 805560 w 807193"/>
                <a:gd name="connsiteY12" fmla="*/ 465646 h 1288606"/>
                <a:gd name="connsiteX13" fmla="*/ 538997 w 807193"/>
                <a:gd name="connsiteY13" fmla="*/ 594166 h 1288606"/>
                <a:gd name="connsiteX14" fmla="*/ 701057 w 807193"/>
                <a:gd name="connsiteY14" fmla="*/ 570149 h 1288606"/>
                <a:gd name="connsiteX15" fmla="*/ 635743 w 807193"/>
                <a:gd name="connsiteY15" fmla="*/ 622401 h 1288606"/>
                <a:gd name="connsiteX16" fmla="*/ 609617 w 807193"/>
                <a:gd name="connsiteY16" fmla="*/ 661589 h 1288606"/>
                <a:gd name="connsiteX17" fmla="*/ 557366 w 807193"/>
                <a:gd name="connsiteY17" fmla="*/ 700778 h 1288606"/>
                <a:gd name="connsiteX18" fmla="*/ 478989 w 807193"/>
                <a:gd name="connsiteY18" fmla="*/ 753029 h 1288606"/>
                <a:gd name="connsiteX19" fmla="*/ 465926 w 807193"/>
                <a:gd name="connsiteY19" fmla="*/ 831406 h 1288606"/>
                <a:gd name="connsiteX20" fmla="*/ 452863 w 807193"/>
                <a:gd name="connsiteY20" fmla="*/ 870595 h 1288606"/>
                <a:gd name="connsiteX21" fmla="*/ 439800 w 807193"/>
                <a:gd name="connsiteY21" fmla="*/ 922846 h 1288606"/>
                <a:gd name="connsiteX22" fmla="*/ 426737 w 807193"/>
                <a:gd name="connsiteY22" fmla="*/ 1197166 h 1288606"/>
                <a:gd name="connsiteX0" fmla="*/ 74040 w 703713"/>
                <a:gd name="connsiteY0" fmla="*/ 1288606 h 1288606"/>
                <a:gd name="connsiteX1" fmla="*/ 103636 w 703713"/>
                <a:gd name="connsiteY1" fmla="*/ 1062047 h 1288606"/>
                <a:gd name="connsiteX2" fmla="*/ 103567 w 703713"/>
                <a:gd name="connsiteY2" fmla="*/ 913321 h 1288606"/>
                <a:gd name="connsiteX3" fmla="*/ 35668 w 703713"/>
                <a:gd name="connsiteY3" fmla="*/ 690777 h 1288606"/>
                <a:gd name="connsiteX4" fmla="*/ 1242 w 703713"/>
                <a:gd name="connsiteY4" fmla="*/ 282630 h 1288606"/>
                <a:gd name="connsiteX5" fmla="*/ 81048 w 703713"/>
                <a:gd name="connsiteY5" fmla="*/ 83965 h 1288606"/>
                <a:gd name="connsiteX6" fmla="*/ 194055 w 703713"/>
                <a:gd name="connsiteY6" fmla="*/ 17767 h 1288606"/>
                <a:gd name="connsiteX7" fmla="*/ 301007 w 703713"/>
                <a:gd name="connsiteY7" fmla="*/ 10 h 1288606"/>
                <a:gd name="connsiteX8" fmla="*/ 453135 w 703713"/>
                <a:gd name="connsiteY8" fmla="*/ 19128 h 1288606"/>
                <a:gd name="connsiteX9" fmla="*/ 596623 w 703713"/>
                <a:gd name="connsiteY9" fmla="*/ 115535 h 1288606"/>
                <a:gd name="connsiteX10" fmla="*/ 668876 w 703713"/>
                <a:gd name="connsiteY10" fmla="*/ 268819 h 1288606"/>
                <a:gd name="connsiteX11" fmla="*/ 661393 w 703713"/>
                <a:gd name="connsiteY11" fmla="*/ 460000 h 1288606"/>
                <a:gd name="connsiteX12" fmla="*/ 565054 w 703713"/>
                <a:gd name="connsiteY12" fmla="*/ 534702 h 1288606"/>
                <a:gd name="connsiteX13" fmla="*/ 538997 w 703713"/>
                <a:gd name="connsiteY13" fmla="*/ 594166 h 1288606"/>
                <a:gd name="connsiteX14" fmla="*/ 701057 w 703713"/>
                <a:gd name="connsiteY14" fmla="*/ 570149 h 1288606"/>
                <a:gd name="connsiteX15" fmla="*/ 635743 w 703713"/>
                <a:gd name="connsiteY15" fmla="*/ 622401 h 1288606"/>
                <a:gd name="connsiteX16" fmla="*/ 609617 w 703713"/>
                <a:gd name="connsiteY16" fmla="*/ 661589 h 1288606"/>
                <a:gd name="connsiteX17" fmla="*/ 557366 w 703713"/>
                <a:gd name="connsiteY17" fmla="*/ 700778 h 1288606"/>
                <a:gd name="connsiteX18" fmla="*/ 478989 w 703713"/>
                <a:gd name="connsiteY18" fmla="*/ 753029 h 1288606"/>
                <a:gd name="connsiteX19" fmla="*/ 465926 w 703713"/>
                <a:gd name="connsiteY19" fmla="*/ 831406 h 1288606"/>
                <a:gd name="connsiteX20" fmla="*/ 452863 w 703713"/>
                <a:gd name="connsiteY20" fmla="*/ 870595 h 1288606"/>
                <a:gd name="connsiteX21" fmla="*/ 439800 w 703713"/>
                <a:gd name="connsiteY21" fmla="*/ 922846 h 1288606"/>
                <a:gd name="connsiteX22" fmla="*/ 426737 w 70371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9617 w 670183"/>
                <a:gd name="connsiteY16" fmla="*/ 661589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57366 w 670183"/>
                <a:gd name="connsiteY17" fmla="*/ 700778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78989 w 670183"/>
                <a:gd name="connsiteY18" fmla="*/ 753029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465926 w 670183"/>
                <a:gd name="connsiteY19" fmla="*/ 831406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52863 w 670183"/>
                <a:gd name="connsiteY20" fmla="*/ 870595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39800 w 670183"/>
                <a:gd name="connsiteY21" fmla="*/ 922846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26737 w 670183"/>
                <a:gd name="connsiteY22" fmla="*/ 1197166 h 1288606"/>
                <a:gd name="connsiteX0" fmla="*/ 74040 w 670183"/>
                <a:gd name="connsiteY0" fmla="*/ 1288606 h 1288606"/>
                <a:gd name="connsiteX1" fmla="*/ 103636 w 670183"/>
                <a:gd name="connsiteY1" fmla="*/ 1062047 h 1288606"/>
                <a:gd name="connsiteX2" fmla="*/ 103567 w 670183"/>
                <a:gd name="connsiteY2" fmla="*/ 913321 h 1288606"/>
                <a:gd name="connsiteX3" fmla="*/ 35668 w 670183"/>
                <a:gd name="connsiteY3" fmla="*/ 690777 h 1288606"/>
                <a:gd name="connsiteX4" fmla="*/ 1242 w 670183"/>
                <a:gd name="connsiteY4" fmla="*/ 282630 h 1288606"/>
                <a:gd name="connsiteX5" fmla="*/ 81048 w 670183"/>
                <a:gd name="connsiteY5" fmla="*/ 83965 h 1288606"/>
                <a:gd name="connsiteX6" fmla="*/ 194055 w 670183"/>
                <a:gd name="connsiteY6" fmla="*/ 17767 h 1288606"/>
                <a:gd name="connsiteX7" fmla="*/ 301007 w 670183"/>
                <a:gd name="connsiteY7" fmla="*/ 10 h 1288606"/>
                <a:gd name="connsiteX8" fmla="*/ 453135 w 670183"/>
                <a:gd name="connsiteY8" fmla="*/ 19128 h 1288606"/>
                <a:gd name="connsiteX9" fmla="*/ 596623 w 670183"/>
                <a:gd name="connsiteY9" fmla="*/ 115535 h 1288606"/>
                <a:gd name="connsiteX10" fmla="*/ 668876 w 670183"/>
                <a:gd name="connsiteY10" fmla="*/ 268819 h 1288606"/>
                <a:gd name="connsiteX11" fmla="*/ 661393 w 670183"/>
                <a:gd name="connsiteY11" fmla="*/ 460000 h 1288606"/>
                <a:gd name="connsiteX12" fmla="*/ 565054 w 670183"/>
                <a:gd name="connsiteY12" fmla="*/ 534702 h 1288606"/>
                <a:gd name="connsiteX13" fmla="*/ 538997 w 670183"/>
                <a:gd name="connsiteY13" fmla="*/ 594166 h 1288606"/>
                <a:gd name="connsiteX14" fmla="*/ 574851 w 670183"/>
                <a:gd name="connsiteY14" fmla="*/ 617774 h 1288606"/>
                <a:gd name="connsiteX15" fmla="*/ 635743 w 670183"/>
                <a:gd name="connsiteY15" fmla="*/ 622401 h 1288606"/>
                <a:gd name="connsiteX16" fmla="*/ 604854 w 670183"/>
                <a:gd name="connsiteY16" fmla="*/ 678257 h 1288606"/>
                <a:gd name="connsiteX17" fmla="*/ 535935 w 670183"/>
                <a:gd name="connsiteY17" fmla="*/ 722210 h 1288606"/>
                <a:gd name="connsiteX18" fmla="*/ 417076 w 670183"/>
                <a:gd name="connsiteY18" fmla="*/ 776841 h 1288606"/>
                <a:gd name="connsiteX19" fmla="*/ 399251 w 670183"/>
                <a:gd name="connsiteY19" fmla="*/ 848075 h 1288606"/>
                <a:gd name="connsiteX20" fmla="*/ 412382 w 670183"/>
                <a:gd name="connsiteY20" fmla="*/ 903933 h 1288606"/>
                <a:gd name="connsiteX21" fmla="*/ 446944 w 670183"/>
                <a:gd name="connsiteY21" fmla="*/ 989521 h 1288606"/>
                <a:gd name="connsiteX22" fmla="*/ 443406 w 670183"/>
                <a:gd name="connsiteY22" fmla="*/ 1225741 h 1288606"/>
                <a:gd name="connsiteX0" fmla="*/ 86486 w 682629"/>
                <a:gd name="connsiteY0" fmla="*/ 1288606 h 1288606"/>
                <a:gd name="connsiteX1" fmla="*/ 116082 w 682629"/>
                <a:gd name="connsiteY1" fmla="*/ 1062047 h 1288606"/>
                <a:gd name="connsiteX2" fmla="*/ 116013 w 682629"/>
                <a:gd name="connsiteY2" fmla="*/ 913321 h 1288606"/>
                <a:gd name="connsiteX3" fmla="*/ 7633 w 682629"/>
                <a:gd name="connsiteY3" fmla="*/ 474083 h 1288606"/>
                <a:gd name="connsiteX4" fmla="*/ 13688 w 682629"/>
                <a:gd name="connsiteY4" fmla="*/ 282630 h 1288606"/>
                <a:gd name="connsiteX5" fmla="*/ 93494 w 682629"/>
                <a:gd name="connsiteY5" fmla="*/ 83965 h 1288606"/>
                <a:gd name="connsiteX6" fmla="*/ 206501 w 682629"/>
                <a:gd name="connsiteY6" fmla="*/ 17767 h 1288606"/>
                <a:gd name="connsiteX7" fmla="*/ 313453 w 682629"/>
                <a:gd name="connsiteY7" fmla="*/ 10 h 1288606"/>
                <a:gd name="connsiteX8" fmla="*/ 465581 w 682629"/>
                <a:gd name="connsiteY8" fmla="*/ 19128 h 1288606"/>
                <a:gd name="connsiteX9" fmla="*/ 609069 w 682629"/>
                <a:gd name="connsiteY9" fmla="*/ 115535 h 1288606"/>
                <a:gd name="connsiteX10" fmla="*/ 681322 w 682629"/>
                <a:gd name="connsiteY10" fmla="*/ 268819 h 1288606"/>
                <a:gd name="connsiteX11" fmla="*/ 673839 w 682629"/>
                <a:gd name="connsiteY11" fmla="*/ 460000 h 1288606"/>
                <a:gd name="connsiteX12" fmla="*/ 577500 w 682629"/>
                <a:gd name="connsiteY12" fmla="*/ 534702 h 1288606"/>
                <a:gd name="connsiteX13" fmla="*/ 551443 w 682629"/>
                <a:gd name="connsiteY13" fmla="*/ 594166 h 1288606"/>
                <a:gd name="connsiteX14" fmla="*/ 587297 w 682629"/>
                <a:gd name="connsiteY14" fmla="*/ 617774 h 1288606"/>
                <a:gd name="connsiteX15" fmla="*/ 648189 w 682629"/>
                <a:gd name="connsiteY15" fmla="*/ 622401 h 1288606"/>
                <a:gd name="connsiteX16" fmla="*/ 617300 w 682629"/>
                <a:gd name="connsiteY16" fmla="*/ 678257 h 1288606"/>
                <a:gd name="connsiteX17" fmla="*/ 548381 w 682629"/>
                <a:gd name="connsiteY17" fmla="*/ 722210 h 1288606"/>
                <a:gd name="connsiteX18" fmla="*/ 429522 w 682629"/>
                <a:gd name="connsiteY18" fmla="*/ 776841 h 1288606"/>
                <a:gd name="connsiteX19" fmla="*/ 411697 w 682629"/>
                <a:gd name="connsiteY19" fmla="*/ 848075 h 1288606"/>
                <a:gd name="connsiteX20" fmla="*/ 424828 w 682629"/>
                <a:gd name="connsiteY20" fmla="*/ 903933 h 1288606"/>
                <a:gd name="connsiteX21" fmla="*/ 459390 w 682629"/>
                <a:gd name="connsiteY21" fmla="*/ 989521 h 1288606"/>
                <a:gd name="connsiteX22" fmla="*/ 455852 w 682629"/>
                <a:gd name="connsiteY22" fmla="*/ 1225741 h 1288606"/>
                <a:gd name="connsiteX0" fmla="*/ 85467 w 681610"/>
                <a:gd name="connsiteY0" fmla="*/ 1288606 h 1288606"/>
                <a:gd name="connsiteX1" fmla="*/ 115063 w 681610"/>
                <a:gd name="connsiteY1" fmla="*/ 1062047 h 1288606"/>
                <a:gd name="connsiteX2" fmla="*/ 114994 w 681610"/>
                <a:gd name="connsiteY2" fmla="*/ 913321 h 1288606"/>
                <a:gd name="connsiteX3" fmla="*/ 6614 w 681610"/>
                <a:gd name="connsiteY3" fmla="*/ 474083 h 1288606"/>
                <a:gd name="connsiteX4" fmla="*/ 12669 w 681610"/>
                <a:gd name="connsiteY4" fmla="*/ 282630 h 1288606"/>
                <a:gd name="connsiteX5" fmla="*/ 92475 w 681610"/>
                <a:gd name="connsiteY5" fmla="*/ 83965 h 1288606"/>
                <a:gd name="connsiteX6" fmla="*/ 205482 w 681610"/>
                <a:gd name="connsiteY6" fmla="*/ 17767 h 1288606"/>
                <a:gd name="connsiteX7" fmla="*/ 312434 w 681610"/>
                <a:gd name="connsiteY7" fmla="*/ 10 h 1288606"/>
                <a:gd name="connsiteX8" fmla="*/ 464562 w 681610"/>
                <a:gd name="connsiteY8" fmla="*/ 19128 h 1288606"/>
                <a:gd name="connsiteX9" fmla="*/ 608050 w 681610"/>
                <a:gd name="connsiteY9" fmla="*/ 115535 h 1288606"/>
                <a:gd name="connsiteX10" fmla="*/ 680303 w 681610"/>
                <a:gd name="connsiteY10" fmla="*/ 268819 h 1288606"/>
                <a:gd name="connsiteX11" fmla="*/ 672820 w 681610"/>
                <a:gd name="connsiteY11" fmla="*/ 460000 h 1288606"/>
                <a:gd name="connsiteX12" fmla="*/ 576481 w 681610"/>
                <a:gd name="connsiteY12" fmla="*/ 534702 h 1288606"/>
                <a:gd name="connsiteX13" fmla="*/ 550424 w 681610"/>
                <a:gd name="connsiteY13" fmla="*/ 594166 h 1288606"/>
                <a:gd name="connsiteX14" fmla="*/ 586278 w 681610"/>
                <a:gd name="connsiteY14" fmla="*/ 617774 h 1288606"/>
                <a:gd name="connsiteX15" fmla="*/ 647170 w 681610"/>
                <a:gd name="connsiteY15" fmla="*/ 622401 h 1288606"/>
                <a:gd name="connsiteX16" fmla="*/ 616281 w 681610"/>
                <a:gd name="connsiteY16" fmla="*/ 678257 h 1288606"/>
                <a:gd name="connsiteX17" fmla="*/ 547362 w 681610"/>
                <a:gd name="connsiteY17" fmla="*/ 722210 h 1288606"/>
                <a:gd name="connsiteX18" fmla="*/ 428503 w 681610"/>
                <a:gd name="connsiteY18" fmla="*/ 776841 h 1288606"/>
                <a:gd name="connsiteX19" fmla="*/ 410678 w 681610"/>
                <a:gd name="connsiteY19" fmla="*/ 848075 h 1288606"/>
                <a:gd name="connsiteX20" fmla="*/ 423809 w 681610"/>
                <a:gd name="connsiteY20" fmla="*/ 903933 h 1288606"/>
                <a:gd name="connsiteX21" fmla="*/ 458371 w 681610"/>
                <a:gd name="connsiteY21" fmla="*/ 989521 h 1288606"/>
                <a:gd name="connsiteX22" fmla="*/ 454833 w 681610"/>
                <a:gd name="connsiteY22" fmla="*/ 1225741 h 1288606"/>
                <a:gd name="connsiteX0" fmla="*/ 95504 w 691647"/>
                <a:gd name="connsiteY0" fmla="*/ 1288606 h 1288606"/>
                <a:gd name="connsiteX1" fmla="*/ 125100 w 691647"/>
                <a:gd name="connsiteY1" fmla="*/ 1062047 h 1288606"/>
                <a:gd name="connsiteX2" fmla="*/ 125031 w 691647"/>
                <a:gd name="connsiteY2" fmla="*/ 913321 h 1288606"/>
                <a:gd name="connsiteX3" fmla="*/ 16651 w 691647"/>
                <a:gd name="connsiteY3" fmla="*/ 474083 h 1288606"/>
                <a:gd name="connsiteX4" fmla="*/ 6037 w 691647"/>
                <a:gd name="connsiteY4" fmla="*/ 249293 h 1288606"/>
                <a:gd name="connsiteX5" fmla="*/ 102512 w 691647"/>
                <a:gd name="connsiteY5" fmla="*/ 83965 h 1288606"/>
                <a:gd name="connsiteX6" fmla="*/ 215519 w 691647"/>
                <a:gd name="connsiteY6" fmla="*/ 17767 h 1288606"/>
                <a:gd name="connsiteX7" fmla="*/ 322471 w 691647"/>
                <a:gd name="connsiteY7" fmla="*/ 10 h 1288606"/>
                <a:gd name="connsiteX8" fmla="*/ 474599 w 691647"/>
                <a:gd name="connsiteY8" fmla="*/ 19128 h 1288606"/>
                <a:gd name="connsiteX9" fmla="*/ 618087 w 691647"/>
                <a:gd name="connsiteY9" fmla="*/ 115535 h 1288606"/>
                <a:gd name="connsiteX10" fmla="*/ 690340 w 691647"/>
                <a:gd name="connsiteY10" fmla="*/ 268819 h 1288606"/>
                <a:gd name="connsiteX11" fmla="*/ 682857 w 691647"/>
                <a:gd name="connsiteY11" fmla="*/ 460000 h 1288606"/>
                <a:gd name="connsiteX12" fmla="*/ 586518 w 691647"/>
                <a:gd name="connsiteY12" fmla="*/ 534702 h 1288606"/>
                <a:gd name="connsiteX13" fmla="*/ 560461 w 691647"/>
                <a:gd name="connsiteY13" fmla="*/ 594166 h 1288606"/>
                <a:gd name="connsiteX14" fmla="*/ 596315 w 691647"/>
                <a:gd name="connsiteY14" fmla="*/ 617774 h 1288606"/>
                <a:gd name="connsiteX15" fmla="*/ 657207 w 691647"/>
                <a:gd name="connsiteY15" fmla="*/ 622401 h 1288606"/>
                <a:gd name="connsiteX16" fmla="*/ 626318 w 691647"/>
                <a:gd name="connsiteY16" fmla="*/ 678257 h 1288606"/>
                <a:gd name="connsiteX17" fmla="*/ 557399 w 691647"/>
                <a:gd name="connsiteY17" fmla="*/ 722210 h 1288606"/>
                <a:gd name="connsiteX18" fmla="*/ 438540 w 691647"/>
                <a:gd name="connsiteY18" fmla="*/ 776841 h 1288606"/>
                <a:gd name="connsiteX19" fmla="*/ 420715 w 691647"/>
                <a:gd name="connsiteY19" fmla="*/ 848075 h 1288606"/>
                <a:gd name="connsiteX20" fmla="*/ 433846 w 691647"/>
                <a:gd name="connsiteY20" fmla="*/ 903933 h 1288606"/>
                <a:gd name="connsiteX21" fmla="*/ 468408 w 691647"/>
                <a:gd name="connsiteY21" fmla="*/ 989521 h 1288606"/>
                <a:gd name="connsiteX22" fmla="*/ 464870 w 691647"/>
                <a:gd name="connsiteY22" fmla="*/ 1225741 h 1288606"/>
                <a:gd name="connsiteX0" fmla="*/ 112033 w 708176"/>
                <a:gd name="connsiteY0" fmla="*/ 1288606 h 1288606"/>
                <a:gd name="connsiteX1" fmla="*/ 141629 w 708176"/>
                <a:gd name="connsiteY1" fmla="*/ 1062047 h 1288606"/>
                <a:gd name="connsiteX2" fmla="*/ 141560 w 708176"/>
                <a:gd name="connsiteY2" fmla="*/ 913321 h 1288606"/>
                <a:gd name="connsiteX3" fmla="*/ 33180 w 708176"/>
                <a:gd name="connsiteY3" fmla="*/ 474083 h 1288606"/>
                <a:gd name="connsiteX4" fmla="*/ 3516 w 708176"/>
                <a:gd name="connsiteY4" fmla="*/ 249293 h 1288606"/>
                <a:gd name="connsiteX5" fmla="*/ 119041 w 708176"/>
                <a:gd name="connsiteY5" fmla="*/ 83965 h 1288606"/>
                <a:gd name="connsiteX6" fmla="*/ 232048 w 708176"/>
                <a:gd name="connsiteY6" fmla="*/ 17767 h 1288606"/>
                <a:gd name="connsiteX7" fmla="*/ 339000 w 708176"/>
                <a:gd name="connsiteY7" fmla="*/ 10 h 1288606"/>
                <a:gd name="connsiteX8" fmla="*/ 491128 w 708176"/>
                <a:gd name="connsiteY8" fmla="*/ 19128 h 1288606"/>
                <a:gd name="connsiteX9" fmla="*/ 634616 w 708176"/>
                <a:gd name="connsiteY9" fmla="*/ 115535 h 1288606"/>
                <a:gd name="connsiteX10" fmla="*/ 706869 w 708176"/>
                <a:gd name="connsiteY10" fmla="*/ 268819 h 1288606"/>
                <a:gd name="connsiteX11" fmla="*/ 699386 w 708176"/>
                <a:gd name="connsiteY11" fmla="*/ 460000 h 1288606"/>
                <a:gd name="connsiteX12" fmla="*/ 603047 w 708176"/>
                <a:gd name="connsiteY12" fmla="*/ 534702 h 1288606"/>
                <a:gd name="connsiteX13" fmla="*/ 576990 w 708176"/>
                <a:gd name="connsiteY13" fmla="*/ 594166 h 1288606"/>
                <a:gd name="connsiteX14" fmla="*/ 612844 w 708176"/>
                <a:gd name="connsiteY14" fmla="*/ 617774 h 1288606"/>
                <a:gd name="connsiteX15" fmla="*/ 673736 w 708176"/>
                <a:gd name="connsiteY15" fmla="*/ 622401 h 1288606"/>
                <a:gd name="connsiteX16" fmla="*/ 642847 w 708176"/>
                <a:gd name="connsiteY16" fmla="*/ 678257 h 1288606"/>
                <a:gd name="connsiteX17" fmla="*/ 573928 w 708176"/>
                <a:gd name="connsiteY17" fmla="*/ 722210 h 1288606"/>
                <a:gd name="connsiteX18" fmla="*/ 455069 w 708176"/>
                <a:gd name="connsiteY18" fmla="*/ 776841 h 1288606"/>
                <a:gd name="connsiteX19" fmla="*/ 437244 w 708176"/>
                <a:gd name="connsiteY19" fmla="*/ 848075 h 1288606"/>
                <a:gd name="connsiteX20" fmla="*/ 450375 w 708176"/>
                <a:gd name="connsiteY20" fmla="*/ 903933 h 1288606"/>
                <a:gd name="connsiteX21" fmla="*/ 484937 w 708176"/>
                <a:gd name="connsiteY21" fmla="*/ 989521 h 1288606"/>
                <a:gd name="connsiteX22" fmla="*/ 481399 w 708176"/>
                <a:gd name="connsiteY22" fmla="*/ 1225741 h 1288606"/>
                <a:gd name="connsiteX0" fmla="*/ 109635 w 705778"/>
                <a:gd name="connsiteY0" fmla="*/ 1288612 h 1288612"/>
                <a:gd name="connsiteX1" fmla="*/ 139231 w 705778"/>
                <a:gd name="connsiteY1" fmla="*/ 1062053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09635 w 705778"/>
                <a:gd name="connsiteY0" fmla="*/ 1288612 h 1288612"/>
                <a:gd name="connsiteX1" fmla="*/ 172568 w 705778"/>
                <a:gd name="connsiteY1" fmla="*/ 1026335 h 1288612"/>
                <a:gd name="connsiteX2" fmla="*/ 139162 w 705778"/>
                <a:gd name="connsiteY2" fmla="*/ 913327 h 1288612"/>
                <a:gd name="connsiteX3" fmla="*/ 30782 w 705778"/>
                <a:gd name="connsiteY3" fmla="*/ 474089 h 1288612"/>
                <a:gd name="connsiteX4" fmla="*/ 1118 w 705778"/>
                <a:gd name="connsiteY4" fmla="*/ 249299 h 1288612"/>
                <a:gd name="connsiteX5" fmla="*/ 71400 w 705778"/>
                <a:gd name="connsiteY5" fmla="*/ 95877 h 1288612"/>
                <a:gd name="connsiteX6" fmla="*/ 229650 w 705778"/>
                <a:gd name="connsiteY6" fmla="*/ 17773 h 1288612"/>
                <a:gd name="connsiteX7" fmla="*/ 336602 w 705778"/>
                <a:gd name="connsiteY7" fmla="*/ 16 h 1288612"/>
                <a:gd name="connsiteX8" fmla="*/ 488730 w 705778"/>
                <a:gd name="connsiteY8" fmla="*/ 19134 h 1288612"/>
                <a:gd name="connsiteX9" fmla="*/ 632218 w 705778"/>
                <a:gd name="connsiteY9" fmla="*/ 115541 h 1288612"/>
                <a:gd name="connsiteX10" fmla="*/ 704471 w 705778"/>
                <a:gd name="connsiteY10" fmla="*/ 268825 h 1288612"/>
                <a:gd name="connsiteX11" fmla="*/ 696988 w 705778"/>
                <a:gd name="connsiteY11" fmla="*/ 460006 h 1288612"/>
                <a:gd name="connsiteX12" fmla="*/ 600649 w 705778"/>
                <a:gd name="connsiteY12" fmla="*/ 534708 h 1288612"/>
                <a:gd name="connsiteX13" fmla="*/ 574592 w 705778"/>
                <a:gd name="connsiteY13" fmla="*/ 594172 h 1288612"/>
                <a:gd name="connsiteX14" fmla="*/ 610446 w 705778"/>
                <a:gd name="connsiteY14" fmla="*/ 617780 h 1288612"/>
                <a:gd name="connsiteX15" fmla="*/ 671338 w 705778"/>
                <a:gd name="connsiteY15" fmla="*/ 622407 h 1288612"/>
                <a:gd name="connsiteX16" fmla="*/ 640449 w 705778"/>
                <a:gd name="connsiteY16" fmla="*/ 678263 h 1288612"/>
                <a:gd name="connsiteX17" fmla="*/ 571530 w 705778"/>
                <a:gd name="connsiteY17" fmla="*/ 722216 h 1288612"/>
                <a:gd name="connsiteX18" fmla="*/ 452671 w 705778"/>
                <a:gd name="connsiteY18" fmla="*/ 776847 h 1288612"/>
                <a:gd name="connsiteX19" fmla="*/ 434846 w 705778"/>
                <a:gd name="connsiteY19" fmla="*/ 848081 h 1288612"/>
                <a:gd name="connsiteX20" fmla="*/ 447977 w 705778"/>
                <a:gd name="connsiteY20" fmla="*/ 903939 h 1288612"/>
                <a:gd name="connsiteX21" fmla="*/ 482539 w 705778"/>
                <a:gd name="connsiteY21" fmla="*/ 989527 h 1288612"/>
                <a:gd name="connsiteX22" fmla="*/ 479001 w 705778"/>
                <a:gd name="connsiteY22" fmla="*/ 1225747 h 1288612"/>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72568 w 705778"/>
                <a:gd name="connsiteY1" fmla="*/ 1026335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39162 w 705778"/>
                <a:gd name="connsiteY2" fmla="*/ 913327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30782 w 705778"/>
                <a:gd name="connsiteY3" fmla="*/ 474089 h 1225747"/>
                <a:gd name="connsiteX4" fmla="*/ 1118 w 705778"/>
                <a:gd name="connsiteY4" fmla="*/ 249299 h 1225747"/>
                <a:gd name="connsiteX5" fmla="*/ 71400 w 705778"/>
                <a:gd name="connsiteY5" fmla="*/ 95877 h 1225747"/>
                <a:gd name="connsiteX6" fmla="*/ 229650 w 705778"/>
                <a:gd name="connsiteY6" fmla="*/ 17773 h 1225747"/>
                <a:gd name="connsiteX7" fmla="*/ 336602 w 705778"/>
                <a:gd name="connsiteY7" fmla="*/ 16 h 1225747"/>
                <a:gd name="connsiteX8" fmla="*/ 488730 w 705778"/>
                <a:gd name="connsiteY8" fmla="*/ 19134 h 1225747"/>
                <a:gd name="connsiteX9" fmla="*/ 632218 w 705778"/>
                <a:gd name="connsiteY9" fmla="*/ 115541 h 1225747"/>
                <a:gd name="connsiteX10" fmla="*/ 704471 w 705778"/>
                <a:gd name="connsiteY10" fmla="*/ 268825 h 1225747"/>
                <a:gd name="connsiteX11" fmla="*/ 696988 w 705778"/>
                <a:gd name="connsiteY11" fmla="*/ 460006 h 1225747"/>
                <a:gd name="connsiteX12" fmla="*/ 600649 w 705778"/>
                <a:gd name="connsiteY12" fmla="*/ 534708 h 1225747"/>
                <a:gd name="connsiteX13" fmla="*/ 574592 w 705778"/>
                <a:gd name="connsiteY13" fmla="*/ 594172 h 1225747"/>
                <a:gd name="connsiteX14" fmla="*/ 610446 w 705778"/>
                <a:gd name="connsiteY14" fmla="*/ 617780 h 1225747"/>
                <a:gd name="connsiteX15" fmla="*/ 671338 w 705778"/>
                <a:gd name="connsiteY15" fmla="*/ 622407 h 1225747"/>
                <a:gd name="connsiteX16" fmla="*/ 640449 w 705778"/>
                <a:gd name="connsiteY16" fmla="*/ 678263 h 1225747"/>
                <a:gd name="connsiteX17" fmla="*/ 571530 w 705778"/>
                <a:gd name="connsiteY17" fmla="*/ 722216 h 1225747"/>
                <a:gd name="connsiteX18" fmla="*/ 452671 w 705778"/>
                <a:gd name="connsiteY18" fmla="*/ 776847 h 1225747"/>
                <a:gd name="connsiteX19" fmla="*/ 434846 w 705778"/>
                <a:gd name="connsiteY19" fmla="*/ 848081 h 1225747"/>
                <a:gd name="connsiteX20" fmla="*/ 447977 w 705778"/>
                <a:gd name="connsiteY20" fmla="*/ 903939 h 1225747"/>
                <a:gd name="connsiteX21" fmla="*/ 482539 w 705778"/>
                <a:gd name="connsiteY21" fmla="*/ 989527 h 1225747"/>
                <a:gd name="connsiteX22" fmla="*/ 479001 w 705778"/>
                <a:gd name="connsiteY22"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76707 w 705778"/>
                <a:gd name="connsiteY3" fmla="*/ 637511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4879 w 705778"/>
                <a:gd name="connsiteY0" fmla="*/ 1164787 h 1225747"/>
                <a:gd name="connsiteX1" fmla="*/ 184474 w 705778"/>
                <a:gd name="connsiteY1" fmla="*/ 1021572 h 1225747"/>
                <a:gd name="connsiteX2" fmla="*/ 146306 w 705778"/>
                <a:gd name="connsiteY2" fmla="*/ 853796 h 1225747"/>
                <a:gd name="connsiteX3" fmla="*/ 102900 w 705778"/>
                <a:gd name="connsiteY3" fmla="*/ 635130 h 1225747"/>
                <a:gd name="connsiteX4" fmla="*/ 30782 w 705778"/>
                <a:gd name="connsiteY4" fmla="*/ 474089 h 1225747"/>
                <a:gd name="connsiteX5" fmla="*/ 1118 w 705778"/>
                <a:gd name="connsiteY5" fmla="*/ 249299 h 1225747"/>
                <a:gd name="connsiteX6" fmla="*/ 71400 w 705778"/>
                <a:gd name="connsiteY6" fmla="*/ 95877 h 1225747"/>
                <a:gd name="connsiteX7" fmla="*/ 229650 w 705778"/>
                <a:gd name="connsiteY7" fmla="*/ 17773 h 1225747"/>
                <a:gd name="connsiteX8" fmla="*/ 336602 w 705778"/>
                <a:gd name="connsiteY8" fmla="*/ 16 h 1225747"/>
                <a:gd name="connsiteX9" fmla="*/ 488730 w 705778"/>
                <a:gd name="connsiteY9" fmla="*/ 19134 h 1225747"/>
                <a:gd name="connsiteX10" fmla="*/ 632218 w 705778"/>
                <a:gd name="connsiteY10" fmla="*/ 115541 h 1225747"/>
                <a:gd name="connsiteX11" fmla="*/ 704471 w 705778"/>
                <a:gd name="connsiteY11" fmla="*/ 268825 h 1225747"/>
                <a:gd name="connsiteX12" fmla="*/ 696988 w 705778"/>
                <a:gd name="connsiteY12" fmla="*/ 460006 h 1225747"/>
                <a:gd name="connsiteX13" fmla="*/ 600649 w 705778"/>
                <a:gd name="connsiteY13" fmla="*/ 534708 h 1225747"/>
                <a:gd name="connsiteX14" fmla="*/ 574592 w 705778"/>
                <a:gd name="connsiteY14" fmla="*/ 594172 h 1225747"/>
                <a:gd name="connsiteX15" fmla="*/ 610446 w 705778"/>
                <a:gd name="connsiteY15" fmla="*/ 617780 h 1225747"/>
                <a:gd name="connsiteX16" fmla="*/ 671338 w 705778"/>
                <a:gd name="connsiteY16" fmla="*/ 622407 h 1225747"/>
                <a:gd name="connsiteX17" fmla="*/ 640449 w 705778"/>
                <a:gd name="connsiteY17" fmla="*/ 678263 h 1225747"/>
                <a:gd name="connsiteX18" fmla="*/ 571530 w 705778"/>
                <a:gd name="connsiteY18" fmla="*/ 722216 h 1225747"/>
                <a:gd name="connsiteX19" fmla="*/ 452671 w 705778"/>
                <a:gd name="connsiteY19" fmla="*/ 776847 h 1225747"/>
                <a:gd name="connsiteX20" fmla="*/ 434846 w 705778"/>
                <a:gd name="connsiteY20" fmla="*/ 848081 h 1225747"/>
                <a:gd name="connsiteX21" fmla="*/ 447977 w 705778"/>
                <a:gd name="connsiteY21" fmla="*/ 903939 h 1225747"/>
                <a:gd name="connsiteX22" fmla="*/ 482539 w 705778"/>
                <a:gd name="connsiteY22" fmla="*/ 989527 h 1225747"/>
                <a:gd name="connsiteX23" fmla="*/ 479001 w 705778"/>
                <a:gd name="connsiteY23" fmla="*/ 1225747 h 1225747"/>
                <a:gd name="connsiteX0" fmla="*/ 156743 w 707642"/>
                <a:gd name="connsiteY0" fmla="*/ 1164787 h 1225747"/>
                <a:gd name="connsiteX1" fmla="*/ 186338 w 707642"/>
                <a:gd name="connsiteY1" fmla="*/ 1021572 h 1225747"/>
                <a:gd name="connsiteX2" fmla="*/ 148170 w 707642"/>
                <a:gd name="connsiteY2" fmla="*/ 853796 h 1225747"/>
                <a:gd name="connsiteX3" fmla="*/ 104764 w 707642"/>
                <a:gd name="connsiteY3" fmla="*/ 635130 h 1225747"/>
                <a:gd name="connsiteX4" fmla="*/ 18359 w 707642"/>
                <a:gd name="connsiteY4" fmla="*/ 447895 h 1225747"/>
                <a:gd name="connsiteX5" fmla="*/ 2982 w 707642"/>
                <a:gd name="connsiteY5" fmla="*/ 249299 h 1225747"/>
                <a:gd name="connsiteX6" fmla="*/ 73264 w 707642"/>
                <a:gd name="connsiteY6" fmla="*/ 95877 h 1225747"/>
                <a:gd name="connsiteX7" fmla="*/ 231514 w 707642"/>
                <a:gd name="connsiteY7" fmla="*/ 17773 h 1225747"/>
                <a:gd name="connsiteX8" fmla="*/ 338466 w 707642"/>
                <a:gd name="connsiteY8" fmla="*/ 16 h 1225747"/>
                <a:gd name="connsiteX9" fmla="*/ 490594 w 707642"/>
                <a:gd name="connsiteY9" fmla="*/ 19134 h 1225747"/>
                <a:gd name="connsiteX10" fmla="*/ 634082 w 707642"/>
                <a:gd name="connsiteY10" fmla="*/ 115541 h 1225747"/>
                <a:gd name="connsiteX11" fmla="*/ 706335 w 707642"/>
                <a:gd name="connsiteY11" fmla="*/ 268825 h 1225747"/>
                <a:gd name="connsiteX12" fmla="*/ 698852 w 707642"/>
                <a:gd name="connsiteY12" fmla="*/ 460006 h 1225747"/>
                <a:gd name="connsiteX13" fmla="*/ 602513 w 707642"/>
                <a:gd name="connsiteY13" fmla="*/ 534708 h 1225747"/>
                <a:gd name="connsiteX14" fmla="*/ 576456 w 707642"/>
                <a:gd name="connsiteY14" fmla="*/ 594172 h 1225747"/>
                <a:gd name="connsiteX15" fmla="*/ 612310 w 707642"/>
                <a:gd name="connsiteY15" fmla="*/ 617780 h 1225747"/>
                <a:gd name="connsiteX16" fmla="*/ 673202 w 707642"/>
                <a:gd name="connsiteY16" fmla="*/ 622407 h 1225747"/>
                <a:gd name="connsiteX17" fmla="*/ 642313 w 707642"/>
                <a:gd name="connsiteY17" fmla="*/ 678263 h 1225747"/>
                <a:gd name="connsiteX18" fmla="*/ 573394 w 707642"/>
                <a:gd name="connsiteY18" fmla="*/ 722216 h 1225747"/>
                <a:gd name="connsiteX19" fmla="*/ 454535 w 707642"/>
                <a:gd name="connsiteY19" fmla="*/ 776847 h 1225747"/>
                <a:gd name="connsiteX20" fmla="*/ 436710 w 707642"/>
                <a:gd name="connsiteY20" fmla="*/ 848081 h 1225747"/>
                <a:gd name="connsiteX21" fmla="*/ 449841 w 707642"/>
                <a:gd name="connsiteY21" fmla="*/ 903939 h 1225747"/>
                <a:gd name="connsiteX22" fmla="*/ 484403 w 707642"/>
                <a:gd name="connsiteY22" fmla="*/ 989527 h 1225747"/>
                <a:gd name="connsiteX23" fmla="*/ 480865 w 707642"/>
                <a:gd name="connsiteY23" fmla="*/ 1225747 h 1225747"/>
                <a:gd name="connsiteX0" fmla="*/ 161688 w 712587"/>
                <a:gd name="connsiteY0" fmla="*/ 1164787 h 1225747"/>
                <a:gd name="connsiteX1" fmla="*/ 191283 w 712587"/>
                <a:gd name="connsiteY1" fmla="*/ 1021572 h 1225747"/>
                <a:gd name="connsiteX2" fmla="*/ 153115 w 712587"/>
                <a:gd name="connsiteY2" fmla="*/ 853796 h 1225747"/>
                <a:gd name="connsiteX3" fmla="*/ 109709 w 712587"/>
                <a:gd name="connsiteY3" fmla="*/ 635130 h 1225747"/>
                <a:gd name="connsiteX4" fmla="*/ 23304 w 712587"/>
                <a:gd name="connsiteY4" fmla="*/ 447895 h 1225747"/>
                <a:gd name="connsiteX5" fmla="*/ 7927 w 712587"/>
                <a:gd name="connsiteY5" fmla="*/ 249299 h 1225747"/>
                <a:gd name="connsiteX6" fmla="*/ 78209 w 712587"/>
                <a:gd name="connsiteY6" fmla="*/ 95877 h 1225747"/>
                <a:gd name="connsiteX7" fmla="*/ 236459 w 712587"/>
                <a:gd name="connsiteY7" fmla="*/ 17773 h 1225747"/>
                <a:gd name="connsiteX8" fmla="*/ 343411 w 712587"/>
                <a:gd name="connsiteY8" fmla="*/ 16 h 1225747"/>
                <a:gd name="connsiteX9" fmla="*/ 495539 w 712587"/>
                <a:gd name="connsiteY9" fmla="*/ 19134 h 1225747"/>
                <a:gd name="connsiteX10" fmla="*/ 639027 w 712587"/>
                <a:gd name="connsiteY10" fmla="*/ 115541 h 1225747"/>
                <a:gd name="connsiteX11" fmla="*/ 711280 w 712587"/>
                <a:gd name="connsiteY11" fmla="*/ 268825 h 1225747"/>
                <a:gd name="connsiteX12" fmla="*/ 703797 w 712587"/>
                <a:gd name="connsiteY12" fmla="*/ 460006 h 1225747"/>
                <a:gd name="connsiteX13" fmla="*/ 607458 w 712587"/>
                <a:gd name="connsiteY13" fmla="*/ 534708 h 1225747"/>
                <a:gd name="connsiteX14" fmla="*/ 581401 w 712587"/>
                <a:gd name="connsiteY14" fmla="*/ 594172 h 1225747"/>
                <a:gd name="connsiteX15" fmla="*/ 617255 w 712587"/>
                <a:gd name="connsiteY15" fmla="*/ 617780 h 1225747"/>
                <a:gd name="connsiteX16" fmla="*/ 678147 w 712587"/>
                <a:gd name="connsiteY16" fmla="*/ 622407 h 1225747"/>
                <a:gd name="connsiteX17" fmla="*/ 647258 w 712587"/>
                <a:gd name="connsiteY17" fmla="*/ 678263 h 1225747"/>
                <a:gd name="connsiteX18" fmla="*/ 578339 w 712587"/>
                <a:gd name="connsiteY18" fmla="*/ 722216 h 1225747"/>
                <a:gd name="connsiteX19" fmla="*/ 459480 w 712587"/>
                <a:gd name="connsiteY19" fmla="*/ 776847 h 1225747"/>
                <a:gd name="connsiteX20" fmla="*/ 441655 w 712587"/>
                <a:gd name="connsiteY20" fmla="*/ 848081 h 1225747"/>
                <a:gd name="connsiteX21" fmla="*/ 454786 w 712587"/>
                <a:gd name="connsiteY21" fmla="*/ 903939 h 1225747"/>
                <a:gd name="connsiteX22" fmla="*/ 489348 w 712587"/>
                <a:gd name="connsiteY22" fmla="*/ 989527 h 1225747"/>
                <a:gd name="connsiteX23" fmla="*/ 485810 w 712587"/>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5125 w 708003"/>
                <a:gd name="connsiteY3" fmla="*/ 635130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12671 w 708003"/>
                <a:gd name="connsiteY15" fmla="*/ 617780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76817 w 708003"/>
                <a:gd name="connsiteY14" fmla="*/ 594172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0006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02874 w 708003"/>
                <a:gd name="connsiteY13" fmla="*/ 534708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67150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24305 w 708003"/>
                <a:gd name="connsiteY13" fmla="*/ 529946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29339 w 708003"/>
                <a:gd name="connsiteY15" fmla="*/ 601111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54896 w 708003"/>
                <a:gd name="connsiteY19" fmla="*/ 776847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37071 w 708003"/>
                <a:gd name="connsiteY20" fmla="*/ 848081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50202 w 708003"/>
                <a:gd name="connsiteY21" fmla="*/ 903939 h 1225747"/>
                <a:gd name="connsiteX22" fmla="*/ 484764 w 708003"/>
                <a:gd name="connsiteY22" fmla="*/ 989527 h 1225747"/>
                <a:gd name="connsiteX23" fmla="*/ 481226 w 708003"/>
                <a:gd name="connsiteY23" fmla="*/ 1225747 h 1225747"/>
                <a:gd name="connsiteX0" fmla="*/ 157104 w 708003"/>
                <a:gd name="connsiteY0" fmla="*/ 1164787 h 1225747"/>
                <a:gd name="connsiteX1" fmla="*/ 186699 w 708003"/>
                <a:gd name="connsiteY1" fmla="*/ 1021572 h 1225747"/>
                <a:gd name="connsiteX2" fmla="*/ 148531 w 708003"/>
                <a:gd name="connsiteY2" fmla="*/ 853796 h 1225747"/>
                <a:gd name="connsiteX3" fmla="*/ 109888 w 708003"/>
                <a:gd name="connsiteY3" fmla="*/ 723236 h 1225747"/>
                <a:gd name="connsiteX4" fmla="*/ 30627 w 708003"/>
                <a:gd name="connsiteY4" fmla="*/ 485995 h 1225747"/>
                <a:gd name="connsiteX5" fmla="*/ 3343 w 708003"/>
                <a:gd name="connsiteY5" fmla="*/ 249299 h 1225747"/>
                <a:gd name="connsiteX6" fmla="*/ 73625 w 708003"/>
                <a:gd name="connsiteY6" fmla="*/ 95877 h 1225747"/>
                <a:gd name="connsiteX7" fmla="*/ 231875 w 708003"/>
                <a:gd name="connsiteY7" fmla="*/ 17773 h 1225747"/>
                <a:gd name="connsiteX8" fmla="*/ 338827 w 708003"/>
                <a:gd name="connsiteY8" fmla="*/ 16 h 1225747"/>
                <a:gd name="connsiteX9" fmla="*/ 490955 w 708003"/>
                <a:gd name="connsiteY9" fmla="*/ 19134 h 1225747"/>
                <a:gd name="connsiteX10" fmla="*/ 634443 w 708003"/>
                <a:gd name="connsiteY10" fmla="*/ 115541 h 1225747"/>
                <a:gd name="connsiteX11" fmla="*/ 706696 w 708003"/>
                <a:gd name="connsiteY11" fmla="*/ 268825 h 1225747"/>
                <a:gd name="connsiteX12" fmla="*/ 699213 w 708003"/>
                <a:gd name="connsiteY12" fmla="*/ 498107 h 1225747"/>
                <a:gd name="connsiteX13" fmla="*/ 617161 w 708003"/>
                <a:gd name="connsiteY13" fmla="*/ 541852 h 1225747"/>
                <a:gd name="connsiteX14" fmla="*/ 569673 w 708003"/>
                <a:gd name="connsiteY14" fmla="*/ 570360 h 1225747"/>
                <a:gd name="connsiteX15" fmla="*/ 634101 w 708003"/>
                <a:gd name="connsiteY15" fmla="*/ 589205 h 1225747"/>
                <a:gd name="connsiteX16" fmla="*/ 673563 w 708003"/>
                <a:gd name="connsiteY16" fmla="*/ 622407 h 1225747"/>
                <a:gd name="connsiteX17" fmla="*/ 642674 w 708003"/>
                <a:gd name="connsiteY17" fmla="*/ 678263 h 1225747"/>
                <a:gd name="connsiteX18" fmla="*/ 573755 w 708003"/>
                <a:gd name="connsiteY18" fmla="*/ 722216 h 1225747"/>
                <a:gd name="connsiteX19" fmla="*/ 492996 w 708003"/>
                <a:gd name="connsiteY19" fmla="*/ 774466 h 1225747"/>
                <a:gd name="connsiteX20" fmla="*/ 482315 w 708003"/>
                <a:gd name="connsiteY20" fmla="*/ 850462 h 1225747"/>
                <a:gd name="connsiteX21" fmla="*/ 474015 w 708003"/>
                <a:gd name="connsiteY21" fmla="*/ 913464 h 1225747"/>
                <a:gd name="connsiteX22" fmla="*/ 484764 w 708003"/>
                <a:gd name="connsiteY22" fmla="*/ 989527 h 1225747"/>
                <a:gd name="connsiteX23" fmla="*/ 481226 w 708003"/>
                <a:gd name="connsiteY23" fmla="*/ 1225747 h 122574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70360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 name="connsiteX0" fmla="*/ 157104 w 708003"/>
                <a:gd name="connsiteY0" fmla="*/ 1164787 h 1164787"/>
                <a:gd name="connsiteX1" fmla="*/ 186699 w 708003"/>
                <a:gd name="connsiteY1" fmla="*/ 1021572 h 1164787"/>
                <a:gd name="connsiteX2" fmla="*/ 148531 w 708003"/>
                <a:gd name="connsiteY2" fmla="*/ 853796 h 1164787"/>
                <a:gd name="connsiteX3" fmla="*/ 109888 w 708003"/>
                <a:gd name="connsiteY3" fmla="*/ 723236 h 1164787"/>
                <a:gd name="connsiteX4" fmla="*/ 30627 w 708003"/>
                <a:gd name="connsiteY4" fmla="*/ 485995 h 1164787"/>
                <a:gd name="connsiteX5" fmla="*/ 3343 w 708003"/>
                <a:gd name="connsiteY5" fmla="*/ 249299 h 1164787"/>
                <a:gd name="connsiteX6" fmla="*/ 73625 w 708003"/>
                <a:gd name="connsiteY6" fmla="*/ 95877 h 1164787"/>
                <a:gd name="connsiteX7" fmla="*/ 231875 w 708003"/>
                <a:gd name="connsiteY7" fmla="*/ 17773 h 1164787"/>
                <a:gd name="connsiteX8" fmla="*/ 338827 w 708003"/>
                <a:gd name="connsiteY8" fmla="*/ 16 h 1164787"/>
                <a:gd name="connsiteX9" fmla="*/ 490955 w 708003"/>
                <a:gd name="connsiteY9" fmla="*/ 19134 h 1164787"/>
                <a:gd name="connsiteX10" fmla="*/ 634443 w 708003"/>
                <a:gd name="connsiteY10" fmla="*/ 115541 h 1164787"/>
                <a:gd name="connsiteX11" fmla="*/ 706696 w 708003"/>
                <a:gd name="connsiteY11" fmla="*/ 268825 h 1164787"/>
                <a:gd name="connsiteX12" fmla="*/ 699213 w 708003"/>
                <a:gd name="connsiteY12" fmla="*/ 498107 h 1164787"/>
                <a:gd name="connsiteX13" fmla="*/ 617161 w 708003"/>
                <a:gd name="connsiteY13" fmla="*/ 541852 h 1164787"/>
                <a:gd name="connsiteX14" fmla="*/ 569673 w 708003"/>
                <a:gd name="connsiteY14" fmla="*/ 563216 h 1164787"/>
                <a:gd name="connsiteX15" fmla="*/ 634101 w 708003"/>
                <a:gd name="connsiteY15" fmla="*/ 589205 h 1164787"/>
                <a:gd name="connsiteX16" fmla="*/ 673563 w 708003"/>
                <a:gd name="connsiteY16" fmla="*/ 622407 h 1164787"/>
                <a:gd name="connsiteX17" fmla="*/ 642674 w 708003"/>
                <a:gd name="connsiteY17" fmla="*/ 678263 h 1164787"/>
                <a:gd name="connsiteX18" fmla="*/ 573755 w 708003"/>
                <a:gd name="connsiteY18" fmla="*/ 722216 h 1164787"/>
                <a:gd name="connsiteX19" fmla="*/ 492996 w 708003"/>
                <a:gd name="connsiteY19" fmla="*/ 774466 h 1164787"/>
                <a:gd name="connsiteX20" fmla="*/ 482315 w 708003"/>
                <a:gd name="connsiteY20" fmla="*/ 850462 h 1164787"/>
                <a:gd name="connsiteX21" fmla="*/ 474015 w 708003"/>
                <a:gd name="connsiteY21" fmla="*/ 913464 h 1164787"/>
                <a:gd name="connsiteX22" fmla="*/ 484764 w 708003"/>
                <a:gd name="connsiteY22" fmla="*/ 989527 h 1164787"/>
                <a:gd name="connsiteX23" fmla="*/ 524089 w 708003"/>
                <a:gd name="connsiteY23" fmla="*/ 1144785 h 1164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8003" h="1164787">
                  <a:moveTo>
                    <a:pt x="157104" y="1164787"/>
                  </a:moveTo>
                  <a:cubicBezTo>
                    <a:pt x="186634" y="1089774"/>
                    <a:pt x="188128" y="1073404"/>
                    <a:pt x="186699" y="1021572"/>
                  </a:cubicBezTo>
                  <a:cubicBezTo>
                    <a:pt x="185270" y="969740"/>
                    <a:pt x="161333" y="903519"/>
                    <a:pt x="148531" y="853796"/>
                  </a:cubicBezTo>
                  <a:cubicBezTo>
                    <a:pt x="135729" y="804073"/>
                    <a:pt x="129142" y="786520"/>
                    <a:pt x="109888" y="723236"/>
                  </a:cubicBezTo>
                  <a:cubicBezTo>
                    <a:pt x="90634" y="659952"/>
                    <a:pt x="43225" y="550697"/>
                    <a:pt x="30627" y="485995"/>
                  </a:cubicBezTo>
                  <a:cubicBezTo>
                    <a:pt x="-1486" y="384078"/>
                    <a:pt x="-3823" y="314319"/>
                    <a:pt x="3343" y="249299"/>
                  </a:cubicBezTo>
                  <a:cubicBezTo>
                    <a:pt x="10509" y="184279"/>
                    <a:pt x="35536" y="134465"/>
                    <a:pt x="73625" y="95877"/>
                  </a:cubicBezTo>
                  <a:cubicBezTo>
                    <a:pt x="111714" y="57289"/>
                    <a:pt x="187675" y="33750"/>
                    <a:pt x="231875" y="17773"/>
                  </a:cubicBezTo>
                  <a:cubicBezTo>
                    <a:pt x="276075" y="1796"/>
                    <a:pt x="295647" y="-211"/>
                    <a:pt x="338827" y="16"/>
                  </a:cubicBezTo>
                  <a:cubicBezTo>
                    <a:pt x="382007" y="243"/>
                    <a:pt x="441686" y="-120"/>
                    <a:pt x="490955" y="19134"/>
                  </a:cubicBezTo>
                  <a:cubicBezTo>
                    <a:pt x="540224" y="38388"/>
                    <a:pt x="598486" y="73926"/>
                    <a:pt x="634443" y="115541"/>
                  </a:cubicBezTo>
                  <a:cubicBezTo>
                    <a:pt x="670400" y="157156"/>
                    <a:pt x="695901" y="205064"/>
                    <a:pt x="706696" y="268825"/>
                  </a:cubicBezTo>
                  <a:cubicBezTo>
                    <a:pt x="717491" y="332586"/>
                    <a:pt x="656655" y="391711"/>
                    <a:pt x="699213" y="498107"/>
                  </a:cubicBezTo>
                  <a:cubicBezTo>
                    <a:pt x="686150" y="537295"/>
                    <a:pt x="638751" y="531001"/>
                    <a:pt x="617161" y="541852"/>
                  </a:cubicBezTo>
                  <a:cubicBezTo>
                    <a:pt x="595571" y="552703"/>
                    <a:pt x="566850" y="555324"/>
                    <a:pt x="569673" y="563216"/>
                  </a:cubicBezTo>
                  <a:cubicBezTo>
                    <a:pt x="572496" y="571108"/>
                    <a:pt x="616786" y="579340"/>
                    <a:pt x="634101" y="589205"/>
                  </a:cubicBezTo>
                  <a:cubicBezTo>
                    <a:pt x="651416" y="599070"/>
                    <a:pt x="672134" y="607564"/>
                    <a:pt x="673563" y="622407"/>
                  </a:cubicBezTo>
                  <a:cubicBezTo>
                    <a:pt x="674992" y="637250"/>
                    <a:pt x="659309" y="661628"/>
                    <a:pt x="642674" y="678263"/>
                  </a:cubicBezTo>
                  <a:cubicBezTo>
                    <a:pt x="626039" y="694898"/>
                    <a:pt x="598701" y="706182"/>
                    <a:pt x="573755" y="722216"/>
                  </a:cubicBezTo>
                  <a:cubicBezTo>
                    <a:pt x="548809" y="738250"/>
                    <a:pt x="508236" y="753092"/>
                    <a:pt x="492996" y="774466"/>
                  </a:cubicBezTo>
                  <a:cubicBezTo>
                    <a:pt x="477756" y="795840"/>
                    <a:pt x="485479" y="827296"/>
                    <a:pt x="482315" y="850462"/>
                  </a:cubicBezTo>
                  <a:cubicBezTo>
                    <a:pt x="479152" y="873628"/>
                    <a:pt x="473607" y="890287"/>
                    <a:pt x="474015" y="913464"/>
                  </a:cubicBezTo>
                  <a:cubicBezTo>
                    <a:pt x="474423" y="936641"/>
                    <a:pt x="489118" y="972110"/>
                    <a:pt x="484764" y="989527"/>
                  </a:cubicBezTo>
                  <a:cubicBezTo>
                    <a:pt x="506695" y="1066252"/>
                    <a:pt x="524089" y="1027099"/>
                    <a:pt x="524089" y="1144785"/>
                  </a:cubicBezTo>
                </a:path>
              </a:pathLst>
            </a:custGeom>
            <a:no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4" name="フリーフォーム: 図形 13">
              <a:extLst>
                <a:ext uri="{FF2B5EF4-FFF2-40B4-BE49-F238E27FC236}">
                  <a16:creationId xmlns:a16="http://schemas.microsoft.com/office/drawing/2014/main" id="{F3992B74-AE85-EE61-A216-C63C6E9D4E2E}"/>
                </a:ext>
              </a:extLst>
            </p:cNvPr>
            <p:cNvSpPr/>
            <p:nvPr/>
          </p:nvSpPr>
          <p:spPr>
            <a:xfrm>
              <a:off x="792835" y="3788374"/>
              <a:ext cx="893977" cy="470908"/>
            </a:xfrm>
            <a:custGeom>
              <a:avLst/>
              <a:gdLst>
                <a:gd name="connsiteX0" fmla="*/ 235840 w 628746"/>
                <a:gd name="connsiteY0" fmla="*/ 323850 h 324053"/>
                <a:gd name="connsiteX1" fmla="*/ 83440 w 628746"/>
                <a:gd name="connsiteY1" fmla="*/ 316706 h 324053"/>
                <a:gd name="connsiteX2" fmla="*/ 71533 w 628746"/>
                <a:gd name="connsiteY2" fmla="*/ 314325 h 324053"/>
                <a:gd name="connsiteX3" fmla="*/ 52483 w 628746"/>
                <a:gd name="connsiteY3" fmla="*/ 307181 h 324053"/>
                <a:gd name="connsiteX4" fmla="*/ 45340 w 628746"/>
                <a:gd name="connsiteY4" fmla="*/ 302419 h 324053"/>
                <a:gd name="connsiteX5" fmla="*/ 38196 w 628746"/>
                <a:gd name="connsiteY5" fmla="*/ 300037 h 324053"/>
                <a:gd name="connsiteX6" fmla="*/ 19146 w 628746"/>
                <a:gd name="connsiteY6" fmla="*/ 283369 h 324053"/>
                <a:gd name="connsiteX7" fmla="*/ 4858 w 628746"/>
                <a:gd name="connsiteY7" fmla="*/ 266700 h 324053"/>
                <a:gd name="connsiteX8" fmla="*/ 96 w 628746"/>
                <a:gd name="connsiteY8" fmla="*/ 252412 h 324053"/>
                <a:gd name="connsiteX9" fmla="*/ 14383 w 628746"/>
                <a:gd name="connsiteY9" fmla="*/ 150019 h 324053"/>
                <a:gd name="connsiteX10" fmla="*/ 23908 w 628746"/>
                <a:gd name="connsiteY10" fmla="*/ 135731 h 324053"/>
                <a:gd name="connsiteX11" fmla="*/ 54865 w 628746"/>
                <a:gd name="connsiteY11" fmla="*/ 104775 h 324053"/>
                <a:gd name="connsiteX12" fmla="*/ 69152 w 628746"/>
                <a:gd name="connsiteY12" fmla="*/ 92869 h 324053"/>
                <a:gd name="connsiteX13" fmla="*/ 81058 w 628746"/>
                <a:gd name="connsiteY13" fmla="*/ 80962 h 324053"/>
                <a:gd name="connsiteX14" fmla="*/ 95346 w 628746"/>
                <a:gd name="connsiteY14" fmla="*/ 73819 h 324053"/>
                <a:gd name="connsiteX15" fmla="*/ 114396 w 628746"/>
                <a:gd name="connsiteY15" fmla="*/ 57150 h 324053"/>
                <a:gd name="connsiteX16" fmla="*/ 131065 w 628746"/>
                <a:gd name="connsiteY16" fmla="*/ 40481 h 324053"/>
                <a:gd name="connsiteX17" fmla="*/ 169165 w 628746"/>
                <a:gd name="connsiteY17" fmla="*/ 30956 h 324053"/>
                <a:gd name="connsiteX18" fmla="*/ 197740 w 628746"/>
                <a:gd name="connsiteY18" fmla="*/ 21431 h 324053"/>
                <a:gd name="connsiteX19" fmla="*/ 226315 w 628746"/>
                <a:gd name="connsiteY19" fmla="*/ 16669 h 324053"/>
                <a:gd name="connsiteX20" fmla="*/ 242983 w 628746"/>
                <a:gd name="connsiteY20" fmla="*/ 11906 h 324053"/>
                <a:gd name="connsiteX21" fmla="*/ 276321 w 628746"/>
                <a:gd name="connsiteY21" fmla="*/ 4762 h 324053"/>
                <a:gd name="connsiteX22" fmla="*/ 285846 w 628746"/>
                <a:gd name="connsiteY22" fmla="*/ 2381 h 324053"/>
                <a:gd name="connsiteX23" fmla="*/ 309658 w 628746"/>
                <a:gd name="connsiteY23" fmla="*/ 0 h 324053"/>
                <a:gd name="connsiteX24" fmla="*/ 438246 w 628746"/>
                <a:gd name="connsiteY24" fmla="*/ 9525 h 324053"/>
                <a:gd name="connsiteX25" fmla="*/ 457296 w 628746"/>
                <a:gd name="connsiteY25" fmla="*/ 11906 h 324053"/>
                <a:gd name="connsiteX26" fmla="*/ 516827 w 628746"/>
                <a:gd name="connsiteY26" fmla="*/ 23812 h 324053"/>
                <a:gd name="connsiteX27" fmla="*/ 528733 w 628746"/>
                <a:gd name="connsiteY27" fmla="*/ 30956 h 324053"/>
                <a:gd name="connsiteX28" fmla="*/ 540640 w 628746"/>
                <a:gd name="connsiteY28" fmla="*/ 40481 h 324053"/>
                <a:gd name="connsiteX29" fmla="*/ 557308 w 628746"/>
                <a:gd name="connsiteY29" fmla="*/ 47625 h 324053"/>
                <a:gd name="connsiteX30" fmla="*/ 566833 w 628746"/>
                <a:gd name="connsiteY30" fmla="*/ 54769 h 324053"/>
                <a:gd name="connsiteX31" fmla="*/ 590646 w 628746"/>
                <a:gd name="connsiteY31" fmla="*/ 71437 h 324053"/>
                <a:gd name="connsiteX32" fmla="*/ 604933 w 628746"/>
                <a:gd name="connsiteY32" fmla="*/ 92869 h 324053"/>
                <a:gd name="connsiteX33" fmla="*/ 609696 w 628746"/>
                <a:gd name="connsiteY33" fmla="*/ 116681 h 324053"/>
                <a:gd name="connsiteX34" fmla="*/ 614458 w 628746"/>
                <a:gd name="connsiteY34" fmla="*/ 142875 h 324053"/>
                <a:gd name="connsiteX35" fmla="*/ 619221 w 628746"/>
                <a:gd name="connsiteY35" fmla="*/ 157162 h 324053"/>
                <a:gd name="connsiteX36" fmla="*/ 623983 w 628746"/>
                <a:gd name="connsiteY36" fmla="*/ 178594 h 324053"/>
                <a:gd name="connsiteX37" fmla="*/ 628746 w 628746"/>
                <a:gd name="connsiteY37" fmla="*/ 197644 h 324053"/>
                <a:gd name="connsiteX38" fmla="*/ 619221 w 628746"/>
                <a:gd name="connsiteY38" fmla="*/ 247650 h 324053"/>
                <a:gd name="connsiteX39" fmla="*/ 597790 w 628746"/>
                <a:gd name="connsiteY39" fmla="*/ 269081 h 324053"/>
                <a:gd name="connsiteX40" fmla="*/ 576358 w 628746"/>
                <a:gd name="connsiteY40" fmla="*/ 283369 h 324053"/>
                <a:gd name="connsiteX41" fmla="*/ 547783 w 628746"/>
                <a:gd name="connsiteY41" fmla="*/ 292894 h 324053"/>
                <a:gd name="connsiteX42" fmla="*/ 509683 w 628746"/>
                <a:gd name="connsiteY42" fmla="*/ 307181 h 324053"/>
                <a:gd name="connsiteX43" fmla="*/ 495396 w 628746"/>
                <a:gd name="connsiteY43" fmla="*/ 311944 h 324053"/>
                <a:gd name="connsiteX44" fmla="*/ 316802 w 628746"/>
                <a:gd name="connsiteY44" fmla="*/ 321469 h 324053"/>
                <a:gd name="connsiteX45" fmla="*/ 235840 w 628746"/>
                <a:gd name="connsiteY45" fmla="*/ 323850 h 324053"/>
                <a:gd name="connsiteX0" fmla="*/ 235840 w 628746"/>
                <a:gd name="connsiteY0" fmla="*/ 330993 h 331196"/>
                <a:gd name="connsiteX1" fmla="*/ 83440 w 628746"/>
                <a:gd name="connsiteY1" fmla="*/ 323849 h 331196"/>
                <a:gd name="connsiteX2" fmla="*/ 71533 w 628746"/>
                <a:gd name="connsiteY2" fmla="*/ 321468 h 331196"/>
                <a:gd name="connsiteX3" fmla="*/ 52483 w 628746"/>
                <a:gd name="connsiteY3" fmla="*/ 314324 h 331196"/>
                <a:gd name="connsiteX4" fmla="*/ 45340 w 628746"/>
                <a:gd name="connsiteY4" fmla="*/ 309562 h 331196"/>
                <a:gd name="connsiteX5" fmla="*/ 38196 w 628746"/>
                <a:gd name="connsiteY5" fmla="*/ 307180 h 331196"/>
                <a:gd name="connsiteX6" fmla="*/ 19146 w 628746"/>
                <a:gd name="connsiteY6" fmla="*/ 290512 h 331196"/>
                <a:gd name="connsiteX7" fmla="*/ 4858 w 628746"/>
                <a:gd name="connsiteY7" fmla="*/ 273843 h 331196"/>
                <a:gd name="connsiteX8" fmla="*/ 96 w 628746"/>
                <a:gd name="connsiteY8" fmla="*/ 259555 h 331196"/>
                <a:gd name="connsiteX9" fmla="*/ 14383 w 628746"/>
                <a:gd name="connsiteY9" fmla="*/ 157162 h 331196"/>
                <a:gd name="connsiteX10" fmla="*/ 23908 w 628746"/>
                <a:gd name="connsiteY10" fmla="*/ 142874 h 331196"/>
                <a:gd name="connsiteX11" fmla="*/ 54865 w 628746"/>
                <a:gd name="connsiteY11" fmla="*/ 111918 h 331196"/>
                <a:gd name="connsiteX12" fmla="*/ 69152 w 628746"/>
                <a:gd name="connsiteY12" fmla="*/ 100012 h 331196"/>
                <a:gd name="connsiteX13" fmla="*/ 81058 w 628746"/>
                <a:gd name="connsiteY13" fmla="*/ 88105 h 331196"/>
                <a:gd name="connsiteX14" fmla="*/ 95346 w 628746"/>
                <a:gd name="connsiteY14" fmla="*/ 80962 h 331196"/>
                <a:gd name="connsiteX15" fmla="*/ 114396 w 628746"/>
                <a:gd name="connsiteY15" fmla="*/ 64293 h 331196"/>
                <a:gd name="connsiteX16" fmla="*/ 131065 w 628746"/>
                <a:gd name="connsiteY16" fmla="*/ 47624 h 331196"/>
                <a:gd name="connsiteX17" fmla="*/ 169165 w 628746"/>
                <a:gd name="connsiteY17" fmla="*/ 38099 h 331196"/>
                <a:gd name="connsiteX18" fmla="*/ 197740 w 628746"/>
                <a:gd name="connsiteY18" fmla="*/ 28574 h 331196"/>
                <a:gd name="connsiteX19" fmla="*/ 226315 w 628746"/>
                <a:gd name="connsiteY19" fmla="*/ 23812 h 331196"/>
                <a:gd name="connsiteX20" fmla="*/ 242983 w 628746"/>
                <a:gd name="connsiteY20" fmla="*/ 19049 h 331196"/>
                <a:gd name="connsiteX21" fmla="*/ 276321 w 628746"/>
                <a:gd name="connsiteY21" fmla="*/ 11905 h 331196"/>
                <a:gd name="connsiteX22" fmla="*/ 285846 w 628746"/>
                <a:gd name="connsiteY22" fmla="*/ 9524 h 331196"/>
                <a:gd name="connsiteX23" fmla="*/ 319183 w 628746"/>
                <a:gd name="connsiteY23" fmla="*/ 0 h 331196"/>
                <a:gd name="connsiteX24" fmla="*/ 438246 w 628746"/>
                <a:gd name="connsiteY24" fmla="*/ 16668 h 331196"/>
                <a:gd name="connsiteX25" fmla="*/ 457296 w 628746"/>
                <a:gd name="connsiteY25" fmla="*/ 19049 h 331196"/>
                <a:gd name="connsiteX26" fmla="*/ 516827 w 628746"/>
                <a:gd name="connsiteY26" fmla="*/ 30955 h 331196"/>
                <a:gd name="connsiteX27" fmla="*/ 528733 w 628746"/>
                <a:gd name="connsiteY27" fmla="*/ 38099 h 331196"/>
                <a:gd name="connsiteX28" fmla="*/ 540640 w 628746"/>
                <a:gd name="connsiteY28" fmla="*/ 47624 h 331196"/>
                <a:gd name="connsiteX29" fmla="*/ 557308 w 628746"/>
                <a:gd name="connsiteY29" fmla="*/ 54768 h 331196"/>
                <a:gd name="connsiteX30" fmla="*/ 566833 w 628746"/>
                <a:gd name="connsiteY30" fmla="*/ 61912 h 331196"/>
                <a:gd name="connsiteX31" fmla="*/ 590646 w 628746"/>
                <a:gd name="connsiteY31" fmla="*/ 78580 h 331196"/>
                <a:gd name="connsiteX32" fmla="*/ 604933 w 628746"/>
                <a:gd name="connsiteY32" fmla="*/ 100012 h 331196"/>
                <a:gd name="connsiteX33" fmla="*/ 609696 w 628746"/>
                <a:gd name="connsiteY33" fmla="*/ 123824 h 331196"/>
                <a:gd name="connsiteX34" fmla="*/ 614458 w 628746"/>
                <a:gd name="connsiteY34" fmla="*/ 150018 h 331196"/>
                <a:gd name="connsiteX35" fmla="*/ 619221 w 628746"/>
                <a:gd name="connsiteY35" fmla="*/ 164305 h 331196"/>
                <a:gd name="connsiteX36" fmla="*/ 623983 w 628746"/>
                <a:gd name="connsiteY36" fmla="*/ 185737 h 331196"/>
                <a:gd name="connsiteX37" fmla="*/ 628746 w 628746"/>
                <a:gd name="connsiteY37" fmla="*/ 204787 h 331196"/>
                <a:gd name="connsiteX38" fmla="*/ 619221 w 628746"/>
                <a:gd name="connsiteY38" fmla="*/ 254793 h 331196"/>
                <a:gd name="connsiteX39" fmla="*/ 597790 w 628746"/>
                <a:gd name="connsiteY39" fmla="*/ 276224 h 331196"/>
                <a:gd name="connsiteX40" fmla="*/ 576358 w 628746"/>
                <a:gd name="connsiteY40" fmla="*/ 290512 h 331196"/>
                <a:gd name="connsiteX41" fmla="*/ 547783 w 628746"/>
                <a:gd name="connsiteY41" fmla="*/ 300037 h 331196"/>
                <a:gd name="connsiteX42" fmla="*/ 509683 w 628746"/>
                <a:gd name="connsiteY42" fmla="*/ 314324 h 331196"/>
                <a:gd name="connsiteX43" fmla="*/ 495396 w 628746"/>
                <a:gd name="connsiteY43" fmla="*/ 319087 h 331196"/>
                <a:gd name="connsiteX44" fmla="*/ 316802 w 628746"/>
                <a:gd name="connsiteY44" fmla="*/ 328612 h 331196"/>
                <a:gd name="connsiteX45" fmla="*/ 235840 w 628746"/>
                <a:gd name="connsiteY45" fmla="*/ 330993 h 331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628746" h="331196">
                  <a:moveTo>
                    <a:pt x="235840" y="330993"/>
                  </a:moveTo>
                  <a:cubicBezTo>
                    <a:pt x="196946" y="330199"/>
                    <a:pt x="133573" y="331561"/>
                    <a:pt x="83440" y="323849"/>
                  </a:cubicBezTo>
                  <a:cubicBezTo>
                    <a:pt x="79439" y="323234"/>
                    <a:pt x="75502" y="322262"/>
                    <a:pt x="71533" y="321468"/>
                  </a:cubicBezTo>
                  <a:cubicBezTo>
                    <a:pt x="54785" y="310300"/>
                    <a:pt x="76018" y="323149"/>
                    <a:pt x="52483" y="314324"/>
                  </a:cubicBezTo>
                  <a:cubicBezTo>
                    <a:pt x="49804" y="313319"/>
                    <a:pt x="47899" y="310842"/>
                    <a:pt x="45340" y="309562"/>
                  </a:cubicBezTo>
                  <a:cubicBezTo>
                    <a:pt x="43095" y="308439"/>
                    <a:pt x="40577" y="307974"/>
                    <a:pt x="38196" y="307180"/>
                  </a:cubicBezTo>
                  <a:cubicBezTo>
                    <a:pt x="21673" y="290659"/>
                    <a:pt x="42413" y="310871"/>
                    <a:pt x="19146" y="290512"/>
                  </a:cubicBezTo>
                  <a:cubicBezTo>
                    <a:pt x="11909" y="284180"/>
                    <a:pt x="10824" y="281798"/>
                    <a:pt x="4858" y="273843"/>
                  </a:cubicBezTo>
                  <a:cubicBezTo>
                    <a:pt x="3271" y="269080"/>
                    <a:pt x="96" y="264575"/>
                    <a:pt x="96" y="259555"/>
                  </a:cubicBezTo>
                  <a:cubicBezTo>
                    <a:pt x="96" y="227111"/>
                    <a:pt x="-2098" y="187771"/>
                    <a:pt x="14383" y="157162"/>
                  </a:cubicBezTo>
                  <a:cubicBezTo>
                    <a:pt x="17097" y="152122"/>
                    <a:pt x="20091" y="147140"/>
                    <a:pt x="23908" y="142874"/>
                  </a:cubicBezTo>
                  <a:cubicBezTo>
                    <a:pt x="33639" y="131999"/>
                    <a:pt x="43654" y="121260"/>
                    <a:pt x="54865" y="111918"/>
                  </a:cubicBezTo>
                  <a:cubicBezTo>
                    <a:pt x="59627" y="107949"/>
                    <a:pt x="64565" y="104182"/>
                    <a:pt x="69152" y="100012"/>
                  </a:cubicBezTo>
                  <a:cubicBezTo>
                    <a:pt x="73305" y="96236"/>
                    <a:pt x="76519" y="91406"/>
                    <a:pt x="81058" y="88105"/>
                  </a:cubicBezTo>
                  <a:cubicBezTo>
                    <a:pt x="85364" y="84973"/>
                    <a:pt x="90583" y="83343"/>
                    <a:pt x="95346" y="80962"/>
                  </a:cubicBezTo>
                  <a:cubicBezTo>
                    <a:pt x="121933" y="47727"/>
                    <a:pt x="89958" y="84288"/>
                    <a:pt x="114396" y="64293"/>
                  </a:cubicBezTo>
                  <a:cubicBezTo>
                    <a:pt x="120478" y="59317"/>
                    <a:pt x="123360" y="49165"/>
                    <a:pt x="131065" y="47624"/>
                  </a:cubicBezTo>
                  <a:cubicBezTo>
                    <a:pt x="147768" y="44284"/>
                    <a:pt x="148184" y="44484"/>
                    <a:pt x="169165" y="38099"/>
                  </a:cubicBezTo>
                  <a:cubicBezTo>
                    <a:pt x="178770" y="35176"/>
                    <a:pt x="188000" y="31009"/>
                    <a:pt x="197740" y="28574"/>
                  </a:cubicBezTo>
                  <a:cubicBezTo>
                    <a:pt x="207108" y="26232"/>
                    <a:pt x="216866" y="25801"/>
                    <a:pt x="226315" y="23812"/>
                  </a:cubicBezTo>
                  <a:cubicBezTo>
                    <a:pt x="231969" y="22622"/>
                    <a:pt x="237362" y="20387"/>
                    <a:pt x="242983" y="19049"/>
                  </a:cubicBezTo>
                  <a:cubicBezTo>
                    <a:pt x="254039" y="16416"/>
                    <a:pt x="265227" y="14370"/>
                    <a:pt x="276321" y="11905"/>
                  </a:cubicBezTo>
                  <a:cubicBezTo>
                    <a:pt x="279516" y="11195"/>
                    <a:pt x="278702" y="11508"/>
                    <a:pt x="285846" y="9524"/>
                  </a:cubicBezTo>
                  <a:cubicBezTo>
                    <a:pt x="292990" y="7540"/>
                    <a:pt x="311246" y="794"/>
                    <a:pt x="319183" y="0"/>
                  </a:cubicBezTo>
                  <a:cubicBezTo>
                    <a:pt x="362046" y="3175"/>
                    <a:pt x="395383" y="13493"/>
                    <a:pt x="438246" y="16668"/>
                  </a:cubicBezTo>
                  <a:cubicBezTo>
                    <a:pt x="444625" y="17182"/>
                    <a:pt x="450990" y="17962"/>
                    <a:pt x="457296" y="19049"/>
                  </a:cubicBezTo>
                  <a:cubicBezTo>
                    <a:pt x="498120" y="26088"/>
                    <a:pt x="493231" y="25057"/>
                    <a:pt x="516827" y="30955"/>
                  </a:cubicBezTo>
                  <a:cubicBezTo>
                    <a:pt x="520796" y="33336"/>
                    <a:pt x="524941" y="35445"/>
                    <a:pt x="528733" y="38099"/>
                  </a:cubicBezTo>
                  <a:cubicBezTo>
                    <a:pt x="532897" y="41014"/>
                    <a:pt x="536250" y="45063"/>
                    <a:pt x="540640" y="47624"/>
                  </a:cubicBezTo>
                  <a:cubicBezTo>
                    <a:pt x="545861" y="50670"/>
                    <a:pt x="552001" y="51873"/>
                    <a:pt x="557308" y="54768"/>
                  </a:cubicBezTo>
                  <a:cubicBezTo>
                    <a:pt x="560792" y="56669"/>
                    <a:pt x="563582" y="59636"/>
                    <a:pt x="566833" y="61912"/>
                  </a:cubicBezTo>
                  <a:cubicBezTo>
                    <a:pt x="569421" y="63724"/>
                    <a:pt x="586943" y="74877"/>
                    <a:pt x="590646" y="78580"/>
                  </a:cubicBezTo>
                  <a:cubicBezTo>
                    <a:pt x="599452" y="87386"/>
                    <a:pt x="599949" y="90042"/>
                    <a:pt x="604933" y="100012"/>
                  </a:cubicBezTo>
                  <a:cubicBezTo>
                    <a:pt x="606521" y="107949"/>
                    <a:pt x="608181" y="115872"/>
                    <a:pt x="609696" y="123824"/>
                  </a:cubicBezTo>
                  <a:cubicBezTo>
                    <a:pt x="611357" y="132542"/>
                    <a:pt x="612425" y="141379"/>
                    <a:pt x="614458" y="150018"/>
                  </a:cubicBezTo>
                  <a:cubicBezTo>
                    <a:pt x="615608" y="154905"/>
                    <a:pt x="617633" y="159543"/>
                    <a:pt x="619221" y="164305"/>
                  </a:cubicBezTo>
                  <a:cubicBezTo>
                    <a:pt x="624160" y="193941"/>
                    <a:pt x="618960" y="167320"/>
                    <a:pt x="623983" y="185737"/>
                  </a:cubicBezTo>
                  <a:cubicBezTo>
                    <a:pt x="625705" y="192052"/>
                    <a:pt x="628746" y="204787"/>
                    <a:pt x="628746" y="204787"/>
                  </a:cubicBezTo>
                  <a:cubicBezTo>
                    <a:pt x="626533" y="223598"/>
                    <a:pt x="629284" y="239698"/>
                    <a:pt x="619221" y="254793"/>
                  </a:cubicBezTo>
                  <a:cubicBezTo>
                    <a:pt x="612295" y="265183"/>
                    <a:pt x="607891" y="269009"/>
                    <a:pt x="597790" y="276224"/>
                  </a:cubicBezTo>
                  <a:cubicBezTo>
                    <a:pt x="590803" y="281215"/>
                    <a:pt x="584503" y="287797"/>
                    <a:pt x="576358" y="290512"/>
                  </a:cubicBezTo>
                  <a:cubicBezTo>
                    <a:pt x="566833" y="293687"/>
                    <a:pt x="556923" y="295882"/>
                    <a:pt x="547783" y="300037"/>
                  </a:cubicBezTo>
                  <a:cubicBezTo>
                    <a:pt x="497695" y="322805"/>
                    <a:pt x="539524" y="306185"/>
                    <a:pt x="509683" y="314324"/>
                  </a:cubicBezTo>
                  <a:cubicBezTo>
                    <a:pt x="504840" y="315645"/>
                    <a:pt x="500380" y="318483"/>
                    <a:pt x="495396" y="319087"/>
                  </a:cubicBezTo>
                  <a:cubicBezTo>
                    <a:pt x="452612" y="324273"/>
                    <a:pt x="346925" y="327200"/>
                    <a:pt x="316802" y="328612"/>
                  </a:cubicBezTo>
                  <a:cubicBezTo>
                    <a:pt x="285038" y="330101"/>
                    <a:pt x="274734" y="331787"/>
                    <a:pt x="235840" y="330993"/>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sp>
        <p:nvSpPr>
          <p:cNvPr id="18" name="フリーフォーム: 図形 17">
            <a:extLst>
              <a:ext uri="{FF2B5EF4-FFF2-40B4-BE49-F238E27FC236}">
                <a16:creationId xmlns:a16="http://schemas.microsoft.com/office/drawing/2014/main" id="{1CECDA1F-67AD-3CA6-9351-D5AC274B08CA}"/>
              </a:ext>
            </a:extLst>
          </p:cNvPr>
          <p:cNvSpPr/>
          <p:nvPr/>
        </p:nvSpPr>
        <p:spPr>
          <a:xfrm>
            <a:off x="1658767" y="1539093"/>
            <a:ext cx="1396900" cy="638764"/>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chemeClr val="tx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フリーフォーム: 図形 18">
            <a:extLst>
              <a:ext uri="{FF2B5EF4-FFF2-40B4-BE49-F238E27FC236}">
                <a16:creationId xmlns:a16="http://schemas.microsoft.com/office/drawing/2014/main" id="{7F908FA4-5272-4694-8C2D-8944EBC0C4C2}"/>
              </a:ext>
            </a:extLst>
          </p:cNvPr>
          <p:cNvSpPr/>
          <p:nvPr/>
        </p:nvSpPr>
        <p:spPr>
          <a:xfrm>
            <a:off x="1594330" y="1469331"/>
            <a:ext cx="1525774" cy="683620"/>
          </a:xfrm>
          <a:custGeom>
            <a:avLst/>
            <a:gdLst>
              <a:gd name="connsiteX0" fmla="*/ 0 w 1496376"/>
              <a:gd name="connsiteY0" fmla="*/ 617534 h 617534"/>
              <a:gd name="connsiteX1" fmla="*/ 219075 w 1496376"/>
              <a:gd name="connsiteY1" fmla="*/ 160334 h 617534"/>
              <a:gd name="connsiteX2" fmla="*/ 942975 w 1496376"/>
              <a:gd name="connsiteY2" fmla="*/ 7934 h 617534"/>
              <a:gd name="connsiteX3" fmla="*/ 1447800 w 1496376"/>
              <a:gd name="connsiteY3" fmla="*/ 369884 h 617534"/>
              <a:gd name="connsiteX4" fmla="*/ 1447800 w 1496376"/>
              <a:gd name="connsiteY4" fmla="*/ 617534 h 617534"/>
              <a:gd name="connsiteX0" fmla="*/ 0 w 1471896"/>
              <a:gd name="connsiteY0" fmla="*/ 614761 h 614761"/>
              <a:gd name="connsiteX1" fmla="*/ 219075 w 1471896"/>
              <a:gd name="connsiteY1" fmla="*/ 157561 h 614761"/>
              <a:gd name="connsiteX2" fmla="*/ 942975 w 1471896"/>
              <a:gd name="connsiteY2" fmla="*/ 5161 h 614761"/>
              <a:gd name="connsiteX3" fmla="*/ 1395413 w 1471896"/>
              <a:gd name="connsiteY3" fmla="*/ 314724 h 614761"/>
              <a:gd name="connsiteX4" fmla="*/ 1447800 w 1471896"/>
              <a:gd name="connsiteY4" fmla="*/ 614761 h 614761"/>
              <a:gd name="connsiteX0" fmla="*/ 0 w 1464881"/>
              <a:gd name="connsiteY0" fmla="*/ 614761 h 614761"/>
              <a:gd name="connsiteX1" fmla="*/ 219075 w 1464881"/>
              <a:gd name="connsiteY1" fmla="*/ 157561 h 614761"/>
              <a:gd name="connsiteX2" fmla="*/ 942975 w 1464881"/>
              <a:gd name="connsiteY2" fmla="*/ 5161 h 614761"/>
              <a:gd name="connsiteX3" fmla="*/ 1366838 w 1464881"/>
              <a:gd name="connsiteY3" fmla="*/ 314724 h 614761"/>
              <a:gd name="connsiteX4" fmla="*/ 1447800 w 1464881"/>
              <a:gd name="connsiteY4" fmla="*/ 614761 h 614761"/>
              <a:gd name="connsiteX0" fmla="*/ 0 w 1410386"/>
              <a:gd name="connsiteY0" fmla="*/ 614761 h 614761"/>
              <a:gd name="connsiteX1" fmla="*/ 219075 w 1410386"/>
              <a:gd name="connsiteY1" fmla="*/ 157561 h 614761"/>
              <a:gd name="connsiteX2" fmla="*/ 942975 w 1410386"/>
              <a:gd name="connsiteY2" fmla="*/ 5161 h 614761"/>
              <a:gd name="connsiteX3" fmla="*/ 1366838 w 1410386"/>
              <a:gd name="connsiteY3" fmla="*/ 314724 h 614761"/>
              <a:gd name="connsiteX4" fmla="*/ 1352550 w 1410386"/>
              <a:gd name="connsiteY4" fmla="*/ 609998 h 614761"/>
              <a:gd name="connsiteX0" fmla="*/ 0 w 1408902"/>
              <a:gd name="connsiteY0" fmla="*/ 614761 h 614761"/>
              <a:gd name="connsiteX1" fmla="*/ 219075 w 1408902"/>
              <a:gd name="connsiteY1" fmla="*/ 157561 h 614761"/>
              <a:gd name="connsiteX2" fmla="*/ 942975 w 1408902"/>
              <a:gd name="connsiteY2" fmla="*/ 5161 h 614761"/>
              <a:gd name="connsiteX3" fmla="*/ 1366838 w 1408902"/>
              <a:gd name="connsiteY3" fmla="*/ 314724 h 614761"/>
              <a:gd name="connsiteX4" fmla="*/ 1347788 w 1408902"/>
              <a:gd name="connsiteY4" fmla="*/ 548085 h 614761"/>
              <a:gd name="connsiteX0" fmla="*/ 0 w 1434096"/>
              <a:gd name="connsiteY0" fmla="*/ 614761 h 614761"/>
              <a:gd name="connsiteX1" fmla="*/ 219075 w 1434096"/>
              <a:gd name="connsiteY1" fmla="*/ 157561 h 614761"/>
              <a:gd name="connsiteX2" fmla="*/ 942975 w 1434096"/>
              <a:gd name="connsiteY2" fmla="*/ 5161 h 614761"/>
              <a:gd name="connsiteX3" fmla="*/ 1366838 w 1434096"/>
              <a:gd name="connsiteY3" fmla="*/ 314724 h 614761"/>
              <a:gd name="connsiteX4" fmla="*/ 1404938 w 1434096"/>
              <a:gd name="connsiteY4" fmla="*/ 590947 h 614761"/>
              <a:gd name="connsiteX0" fmla="*/ 0 w 1420713"/>
              <a:gd name="connsiteY0" fmla="*/ 614761 h 614761"/>
              <a:gd name="connsiteX1" fmla="*/ 219075 w 1420713"/>
              <a:gd name="connsiteY1" fmla="*/ 157561 h 614761"/>
              <a:gd name="connsiteX2" fmla="*/ 942975 w 1420713"/>
              <a:gd name="connsiteY2" fmla="*/ 5161 h 614761"/>
              <a:gd name="connsiteX3" fmla="*/ 1366838 w 1420713"/>
              <a:gd name="connsiteY3" fmla="*/ 314724 h 614761"/>
              <a:gd name="connsiteX4" fmla="*/ 1404938 w 1420713"/>
              <a:gd name="connsiteY4" fmla="*/ 590947 h 614761"/>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 name="connsiteX0" fmla="*/ 0 w 1396900"/>
              <a:gd name="connsiteY0" fmla="*/ 638764 h 638764"/>
              <a:gd name="connsiteX1" fmla="*/ 195262 w 1396900"/>
              <a:gd name="connsiteY1" fmla="*/ 157751 h 638764"/>
              <a:gd name="connsiteX2" fmla="*/ 919162 w 1396900"/>
              <a:gd name="connsiteY2" fmla="*/ 5351 h 638764"/>
              <a:gd name="connsiteX3" fmla="*/ 1343025 w 1396900"/>
              <a:gd name="connsiteY3" fmla="*/ 314914 h 638764"/>
              <a:gd name="connsiteX4" fmla="*/ 1381125 w 1396900"/>
              <a:gd name="connsiteY4" fmla="*/ 591137 h 6387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96900" h="638764">
                <a:moveTo>
                  <a:pt x="0" y="638764"/>
                </a:moveTo>
                <a:cubicBezTo>
                  <a:pt x="21431" y="418101"/>
                  <a:pt x="42068" y="263320"/>
                  <a:pt x="195262" y="157751"/>
                </a:cubicBezTo>
                <a:cubicBezTo>
                  <a:pt x="348456" y="52182"/>
                  <a:pt x="727868" y="-20843"/>
                  <a:pt x="919162" y="5351"/>
                </a:cubicBezTo>
                <a:cubicBezTo>
                  <a:pt x="1110456" y="31545"/>
                  <a:pt x="1258888" y="213314"/>
                  <a:pt x="1343025" y="314914"/>
                </a:cubicBezTo>
                <a:cubicBezTo>
                  <a:pt x="1427162" y="416514"/>
                  <a:pt x="1389855" y="470487"/>
                  <a:pt x="1381125" y="591137"/>
                </a:cubicBezTo>
              </a:path>
            </a:pathLst>
          </a:custGeom>
          <a:noFill/>
          <a:ln w="762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A73A534D-F71B-6E13-A0DF-42E924E4B832}"/>
              </a:ext>
            </a:extLst>
          </p:cNvPr>
          <p:cNvSpPr txBox="1"/>
          <p:nvPr/>
        </p:nvSpPr>
        <p:spPr>
          <a:xfrm>
            <a:off x="2837273" y="1220743"/>
            <a:ext cx="991354" cy="369332"/>
          </a:xfrm>
          <a:prstGeom prst="rect">
            <a:avLst/>
          </a:prstGeom>
          <a:noFill/>
        </p:spPr>
        <p:txBody>
          <a:bodyPr wrap="square">
            <a:spAutoFit/>
          </a:bodyPr>
          <a:lstStyle/>
          <a:p>
            <a:pPr algn="ctr"/>
            <a:r>
              <a:rPr kumimoji="1" lang="en-US" altLang="ja-JP" dirty="0"/>
              <a:t>Skin</a:t>
            </a:r>
            <a:endParaRPr kumimoji="1" lang="ja-JP" altLang="en-US" dirty="0"/>
          </a:p>
        </p:txBody>
      </p:sp>
      <p:sp>
        <p:nvSpPr>
          <p:cNvPr id="22" name="テキスト ボックス 21">
            <a:extLst>
              <a:ext uri="{FF2B5EF4-FFF2-40B4-BE49-F238E27FC236}">
                <a16:creationId xmlns:a16="http://schemas.microsoft.com/office/drawing/2014/main" id="{5DE11F13-75E6-4E69-AF36-DB4FE0416F1C}"/>
              </a:ext>
            </a:extLst>
          </p:cNvPr>
          <p:cNvSpPr txBox="1"/>
          <p:nvPr/>
        </p:nvSpPr>
        <p:spPr>
          <a:xfrm>
            <a:off x="3101527" y="1668186"/>
            <a:ext cx="991354" cy="646331"/>
          </a:xfrm>
          <a:prstGeom prst="rect">
            <a:avLst/>
          </a:prstGeom>
          <a:noFill/>
        </p:spPr>
        <p:txBody>
          <a:bodyPr wrap="square">
            <a:spAutoFit/>
          </a:bodyPr>
          <a:lstStyle/>
          <a:p>
            <a:pPr algn="ctr"/>
            <a:r>
              <a:rPr kumimoji="1" lang="en-US" altLang="ja-JP" dirty="0"/>
              <a:t>Skull bone</a:t>
            </a:r>
            <a:endParaRPr kumimoji="1" lang="ja-JP" altLang="en-US" dirty="0"/>
          </a:p>
        </p:txBody>
      </p:sp>
      <p:sp>
        <p:nvSpPr>
          <p:cNvPr id="23" name="テキスト ボックス 22">
            <a:extLst>
              <a:ext uri="{FF2B5EF4-FFF2-40B4-BE49-F238E27FC236}">
                <a16:creationId xmlns:a16="http://schemas.microsoft.com/office/drawing/2014/main" id="{74A18744-AE76-DD40-8FE7-930F135B4CB8}"/>
              </a:ext>
            </a:extLst>
          </p:cNvPr>
          <p:cNvSpPr txBox="1"/>
          <p:nvPr/>
        </p:nvSpPr>
        <p:spPr>
          <a:xfrm>
            <a:off x="1827165" y="1876785"/>
            <a:ext cx="991354" cy="369332"/>
          </a:xfrm>
          <a:prstGeom prst="rect">
            <a:avLst/>
          </a:prstGeom>
          <a:noFill/>
        </p:spPr>
        <p:txBody>
          <a:bodyPr wrap="square">
            <a:spAutoFit/>
          </a:bodyPr>
          <a:lstStyle/>
          <a:p>
            <a:pPr algn="ctr"/>
            <a:r>
              <a:rPr kumimoji="1" lang="en-US" altLang="ja-JP" dirty="0"/>
              <a:t>Brain</a:t>
            </a:r>
            <a:endParaRPr kumimoji="1" lang="ja-JP" altLang="en-US" dirty="0"/>
          </a:p>
        </p:txBody>
      </p:sp>
      <p:cxnSp>
        <p:nvCxnSpPr>
          <p:cNvPr id="25" name="直線矢印コネクタ 24">
            <a:extLst>
              <a:ext uri="{FF2B5EF4-FFF2-40B4-BE49-F238E27FC236}">
                <a16:creationId xmlns:a16="http://schemas.microsoft.com/office/drawing/2014/main" id="{3EB79558-21F5-CC69-711E-5D5B9FC0622F}"/>
              </a:ext>
            </a:extLst>
          </p:cNvPr>
          <p:cNvCxnSpPr/>
          <p:nvPr/>
        </p:nvCxnSpPr>
        <p:spPr>
          <a:xfrm flipH="1">
            <a:off x="2923520" y="1469331"/>
            <a:ext cx="178007" cy="120744"/>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cxnSp>
        <p:nvCxnSpPr>
          <p:cNvPr id="26" name="直線矢印コネクタ 25">
            <a:extLst>
              <a:ext uri="{FF2B5EF4-FFF2-40B4-BE49-F238E27FC236}">
                <a16:creationId xmlns:a16="http://schemas.microsoft.com/office/drawing/2014/main" id="{3A2A8BB9-FFBB-3DB5-13DD-0EA70398622C}"/>
              </a:ext>
            </a:extLst>
          </p:cNvPr>
          <p:cNvCxnSpPr>
            <a:cxnSpLocks/>
            <a:endCxn id="18" idx="3"/>
          </p:cNvCxnSpPr>
          <p:nvPr/>
        </p:nvCxnSpPr>
        <p:spPr>
          <a:xfrm flipH="1">
            <a:off x="3001792" y="1843926"/>
            <a:ext cx="335710" cy="10081"/>
          </a:xfrm>
          <a:prstGeom prst="straightConnector1">
            <a:avLst/>
          </a:prstGeom>
          <a:ln>
            <a:headEnd type="none" w="med" len="med"/>
            <a:tailEnd type="triangle"/>
          </a:ln>
        </p:spPr>
        <p:style>
          <a:lnRef idx="1">
            <a:schemeClr val="dk1"/>
          </a:lnRef>
          <a:fillRef idx="0">
            <a:schemeClr val="dk1"/>
          </a:fillRef>
          <a:effectRef idx="0">
            <a:schemeClr val="dk1"/>
          </a:effectRef>
          <a:fontRef idx="minor">
            <a:schemeClr val="tx1"/>
          </a:fontRef>
        </p:style>
      </p:cxnSp>
      <p:sp>
        <p:nvSpPr>
          <p:cNvPr id="29" name="楕円 28">
            <a:extLst>
              <a:ext uri="{FF2B5EF4-FFF2-40B4-BE49-F238E27FC236}">
                <a16:creationId xmlns:a16="http://schemas.microsoft.com/office/drawing/2014/main" id="{7445FE61-2FB5-675B-7061-3D791DE737D3}"/>
              </a:ext>
            </a:extLst>
          </p:cNvPr>
          <p:cNvSpPr/>
          <p:nvPr/>
        </p:nvSpPr>
        <p:spPr>
          <a:xfrm>
            <a:off x="6275701" y="2069580"/>
            <a:ext cx="1234143" cy="59366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36" name="正方形/長方形 35">
            <a:extLst>
              <a:ext uri="{FF2B5EF4-FFF2-40B4-BE49-F238E27FC236}">
                <a16:creationId xmlns:a16="http://schemas.microsoft.com/office/drawing/2014/main" id="{6EC573CD-93FA-DD69-1082-48D5C8E5D3A9}"/>
              </a:ext>
            </a:extLst>
          </p:cNvPr>
          <p:cNvSpPr/>
          <p:nvPr/>
        </p:nvSpPr>
        <p:spPr>
          <a:xfrm>
            <a:off x="524684" y="5629286"/>
            <a:ext cx="3568198" cy="742950"/>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Brain</a:t>
            </a:r>
            <a:endParaRPr kumimoji="1" lang="ja-JP" altLang="en-US" b="0" dirty="0"/>
          </a:p>
        </p:txBody>
      </p:sp>
      <p:sp>
        <p:nvSpPr>
          <p:cNvPr id="37" name="正方形/長方形 36">
            <a:extLst>
              <a:ext uri="{FF2B5EF4-FFF2-40B4-BE49-F238E27FC236}">
                <a16:creationId xmlns:a16="http://schemas.microsoft.com/office/drawing/2014/main" id="{1DABF4C3-1E5D-F7B7-865C-75DCE33D91E6}"/>
              </a:ext>
            </a:extLst>
          </p:cNvPr>
          <p:cNvSpPr/>
          <p:nvPr/>
        </p:nvSpPr>
        <p:spPr>
          <a:xfrm>
            <a:off x="524684" y="4369507"/>
            <a:ext cx="3568197" cy="615636"/>
          </a:xfrm>
          <a:custGeom>
            <a:avLst/>
            <a:gdLst>
              <a:gd name="connsiteX0" fmla="*/ 0 w 3568197"/>
              <a:gd name="connsiteY0" fmla="*/ 0 h 292043"/>
              <a:gd name="connsiteX1" fmla="*/ 3568197 w 3568197"/>
              <a:gd name="connsiteY1" fmla="*/ 0 h 292043"/>
              <a:gd name="connsiteX2" fmla="*/ 3568197 w 3568197"/>
              <a:gd name="connsiteY2" fmla="*/ 292043 h 292043"/>
              <a:gd name="connsiteX3" fmla="*/ 0 w 3568197"/>
              <a:gd name="connsiteY3" fmla="*/ 292043 h 292043"/>
              <a:gd name="connsiteX4" fmla="*/ 0 w 3568197"/>
              <a:gd name="connsiteY4" fmla="*/ 0 h 292043"/>
              <a:gd name="connsiteX0" fmla="*/ 0 w 3568197"/>
              <a:gd name="connsiteY0" fmla="*/ 28767 h 320810"/>
              <a:gd name="connsiteX1" fmla="*/ 1539507 w 3568197"/>
              <a:gd name="connsiteY1" fmla="*/ 0 h 320810"/>
              <a:gd name="connsiteX2" fmla="*/ 3568197 w 3568197"/>
              <a:gd name="connsiteY2" fmla="*/ 28767 h 320810"/>
              <a:gd name="connsiteX3" fmla="*/ 3568197 w 3568197"/>
              <a:gd name="connsiteY3" fmla="*/ 320810 h 320810"/>
              <a:gd name="connsiteX4" fmla="*/ 0 w 3568197"/>
              <a:gd name="connsiteY4" fmla="*/ 320810 h 320810"/>
              <a:gd name="connsiteX5" fmla="*/ 0 w 3568197"/>
              <a:gd name="connsiteY5" fmla="*/ 28767 h 320810"/>
              <a:gd name="connsiteX0" fmla="*/ 0 w 3568197"/>
              <a:gd name="connsiteY0" fmla="*/ 10660 h 302703"/>
              <a:gd name="connsiteX1" fmla="*/ 1159262 w 3568197"/>
              <a:gd name="connsiteY1" fmla="*/ 0 h 302703"/>
              <a:gd name="connsiteX2" fmla="*/ 3568197 w 3568197"/>
              <a:gd name="connsiteY2" fmla="*/ 10660 h 302703"/>
              <a:gd name="connsiteX3" fmla="*/ 3568197 w 3568197"/>
              <a:gd name="connsiteY3" fmla="*/ 302703 h 302703"/>
              <a:gd name="connsiteX4" fmla="*/ 0 w 3568197"/>
              <a:gd name="connsiteY4" fmla="*/ 302703 h 302703"/>
              <a:gd name="connsiteX5" fmla="*/ 0 w 3568197"/>
              <a:gd name="connsiteY5" fmla="*/ 10660 h 302703"/>
              <a:gd name="connsiteX0" fmla="*/ 0 w 3568197"/>
              <a:gd name="connsiteY0" fmla="*/ 10660 h 302703"/>
              <a:gd name="connsiteX1" fmla="*/ 1159262 w 3568197"/>
              <a:gd name="connsiteY1" fmla="*/ 0 h 302703"/>
              <a:gd name="connsiteX2" fmla="*/ 1630042 w 3568197"/>
              <a:gd name="connsiteY2" fmla="*/ 0 h 302703"/>
              <a:gd name="connsiteX3" fmla="*/ 3568197 w 3568197"/>
              <a:gd name="connsiteY3" fmla="*/ 10660 h 302703"/>
              <a:gd name="connsiteX4" fmla="*/ 3568197 w 3568197"/>
              <a:gd name="connsiteY4" fmla="*/ 302703 h 302703"/>
              <a:gd name="connsiteX5" fmla="*/ 0 w 3568197"/>
              <a:gd name="connsiteY5" fmla="*/ 302703 h 302703"/>
              <a:gd name="connsiteX6" fmla="*/ 0 w 3568197"/>
              <a:gd name="connsiteY6" fmla="*/ 10660 h 302703"/>
              <a:gd name="connsiteX0" fmla="*/ 0 w 3568197"/>
              <a:gd name="connsiteY0" fmla="*/ 318478 h 610521"/>
              <a:gd name="connsiteX1" fmla="*/ 1159262 w 3568197"/>
              <a:gd name="connsiteY1" fmla="*/ 307818 h 610521"/>
              <a:gd name="connsiteX2" fmla="*/ 1593828 w 3568197"/>
              <a:gd name="connsiteY2" fmla="*/ 0 h 610521"/>
              <a:gd name="connsiteX3" fmla="*/ 3568197 w 3568197"/>
              <a:gd name="connsiteY3" fmla="*/ 318478 h 610521"/>
              <a:gd name="connsiteX4" fmla="*/ 3568197 w 3568197"/>
              <a:gd name="connsiteY4" fmla="*/ 610521 h 610521"/>
              <a:gd name="connsiteX5" fmla="*/ 0 w 3568197"/>
              <a:gd name="connsiteY5" fmla="*/ 610521 h 610521"/>
              <a:gd name="connsiteX6" fmla="*/ 0 w 3568197"/>
              <a:gd name="connsiteY6"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426747 w 3568197"/>
              <a:gd name="connsiteY3" fmla="*/ 135802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3568197 w 3568197"/>
              <a:gd name="connsiteY4" fmla="*/ 318478 h 610521"/>
              <a:gd name="connsiteX5" fmla="*/ 3568197 w 3568197"/>
              <a:gd name="connsiteY5" fmla="*/ 610521 h 610521"/>
              <a:gd name="connsiteX6" fmla="*/ 0 w 3568197"/>
              <a:gd name="connsiteY6" fmla="*/ 610521 h 610521"/>
              <a:gd name="connsiteX7" fmla="*/ 0 w 3568197"/>
              <a:gd name="connsiteY7"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915634 w 3568197"/>
              <a:gd name="connsiteY4" fmla="*/ 162962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073662 w 3568197"/>
              <a:gd name="connsiteY3" fmla="*/ 0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1159262 w 3568197"/>
              <a:gd name="connsiteY1" fmla="*/ 307818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69139 w 3568197"/>
              <a:gd name="connsiteY1" fmla="*/ 344032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593828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0 w 3568197"/>
              <a:gd name="connsiteY7" fmla="*/ 610521 h 610521"/>
              <a:gd name="connsiteX8" fmla="*/ 0 w 3568197"/>
              <a:gd name="connsiteY8"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905765 w 3568197"/>
              <a:gd name="connsiteY7" fmla="*/ 597529 h 610521"/>
              <a:gd name="connsiteX8" fmla="*/ 0 w 3568197"/>
              <a:gd name="connsiteY8" fmla="*/ 610521 h 610521"/>
              <a:gd name="connsiteX9" fmla="*/ 0 w 3568197"/>
              <a:gd name="connsiteY9"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1331277 w 3568197"/>
              <a:gd name="connsiteY7" fmla="*/ 597529 h 610521"/>
              <a:gd name="connsiteX8" fmla="*/ 905765 w 3568197"/>
              <a:gd name="connsiteY8" fmla="*/ 597529 h 610521"/>
              <a:gd name="connsiteX9" fmla="*/ 0 w 3568197"/>
              <a:gd name="connsiteY9" fmla="*/ 610521 h 610521"/>
              <a:gd name="connsiteX10" fmla="*/ 0 w 3568197"/>
              <a:gd name="connsiteY10"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345266 w 3568197"/>
              <a:gd name="connsiteY7" fmla="*/ 588475 h 610521"/>
              <a:gd name="connsiteX8" fmla="*/ 1331277 w 3568197"/>
              <a:gd name="connsiteY8" fmla="*/ 597529 h 610521"/>
              <a:gd name="connsiteX9" fmla="*/ 905765 w 3568197"/>
              <a:gd name="connsiteY9" fmla="*/ 597529 h 610521"/>
              <a:gd name="connsiteX10" fmla="*/ 0 w 3568197"/>
              <a:gd name="connsiteY10" fmla="*/ 610521 h 610521"/>
              <a:gd name="connsiteX11" fmla="*/ 0 w 3568197"/>
              <a:gd name="connsiteY11"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345266 w 3568197"/>
              <a:gd name="connsiteY8" fmla="*/ 588475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924687 w 3568197"/>
              <a:gd name="connsiteY7" fmla="*/ 59752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31277 w 3568197"/>
              <a:gd name="connsiteY9" fmla="*/ 597529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290945 w 3568197"/>
              <a:gd name="connsiteY8" fmla="*/ 307818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25511 w 3568197"/>
              <a:gd name="connsiteY7" fmla="*/ 570369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0521"/>
              <a:gd name="connsiteX1" fmla="*/ 914818 w 3568197"/>
              <a:gd name="connsiteY1" fmla="*/ 334979 h 610521"/>
              <a:gd name="connsiteX2" fmla="*/ 1376545 w 3568197"/>
              <a:gd name="connsiteY2" fmla="*/ 0 h 610521"/>
              <a:gd name="connsiteX3" fmla="*/ 2354320 w 3568197"/>
              <a:gd name="connsiteY3" fmla="*/ 9053 h 610521"/>
              <a:gd name="connsiteX4" fmla="*/ 2770778 w 3568197"/>
              <a:gd name="connsiteY4" fmla="*/ 298764 h 610521"/>
              <a:gd name="connsiteX5" fmla="*/ 3568197 w 3568197"/>
              <a:gd name="connsiteY5" fmla="*/ 318478 h 610521"/>
              <a:gd name="connsiteX6" fmla="*/ 3568197 w 3568197"/>
              <a:gd name="connsiteY6" fmla="*/ 610521 h 610521"/>
              <a:gd name="connsiteX7" fmla="*/ 2779831 w 3568197"/>
              <a:gd name="connsiteY7" fmla="*/ 606583 h 610521"/>
              <a:gd name="connsiteX8" fmla="*/ 2345265 w 3568197"/>
              <a:gd name="connsiteY8" fmla="*/ 190123 h 610521"/>
              <a:gd name="connsiteX9" fmla="*/ 1376545 w 3568197"/>
              <a:gd name="connsiteY9" fmla="*/ 199176 h 610521"/>
              <a:gd name="connsiteX10" fmla="*/ 905765 w 3568197"/>
              <a:gd name="connsiteY10" fmla="*/ 597529 h 610521"/>
              <a:gd name="connsiteX11" fmla="*/ 0 w 3568197"/>
              <a:gd name="connsiteY11" fmla="*/ 610521 h 610521"/>
              <a:gd name="connsiteX12" fmla="*/ 0 w 3568197"/>
              <a:gd name="connsiteY12" fmla="*/ 318478 h 610521"/>
              <a:gd name="connsiteX0" fmla="*/ 0 w 3568197"/>
              <a:gd name="connsiteY0" fmla="*/ 318478 h 615636"/>
              <a:gd name="connsiteX1" fmla="*/ 914818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 name="connsiteX0" fmla="*/ 0 w 3568197"/>
              <a:gd name="connsiteY0" fmla="*/ 318478 h 615636"/>
              <a:gd name="connsiteX1" fmla="*/ 878604 w 3568197"/>
              <a:gd name="connsiteY1" fmla="*/ 334979 h 615636"/>
              <a:gd name="connsiteX2" fmla="*/ 1376545 w 3568197"/>
              <a:gd name="connsiteY2" fmla="*/ 0 h 615636"/>
              <a:gd name="connsiteX3" fmla="*/ 2354320 w 3568197"/>
              <a:gd name="connsiteY3" fmla="*/ 9053 h 615636"/>
              <a:gd name="connsiteX4" fmla="*/ 2770778 w 3568197"/>
              <a:gd name="connsiteY4" fmla="*/ 298764 h 615636"/>
              <a:gd name="connsiteX5" fmla="*/ 3568197 w 3568197"/>
              <a:gd name="connsiteY5" fmla="*/ 318478 h 615636"/>
              <a:gd name="connsiteX6" fmla="*/ 3568197 w 3568197"/>
              <a:gd name="connsiteY6" fmla="*/ 610521 h 615636"/>
              <a:gd name="connsiteX7" fmla="*/ 2779831 w 3568197"/>
              <a:gd name="connsiteY7" fmla="*/ 606583 h 615636"/>
              <a:gd name="connsiteX8" fmla="*/ 2345265 w 3568197"/>
              <a:gd name="connsiteY8" fmla="*/ 190123 h 615636"/>
              <a:gd name="connsiteX9" fmla="*/ 1376545 w 3568197"/>
              <a:gd name="connsiteY9" fmla="*/ 199176 h 615636"/>
              <a:gd name="connsiteX10" fmla="*/ 824284 w 3568197"/>
              <a:gd name="connsiteY10" fmla="*/ 615636 h 615636"/>
              <a:gd name="connsiteX11" fmla="*/ 0 w 3568197"/>
              <a:gd name="connsiteY11" fmla="*/ 610521 h 615636"/>
              <a:gd name="connsiteX12" fmla="*/ 0 w 3568197"/>
              <a:gd name="connsiteY12" fmla="*/ 318478 h 615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8197" h="615636">
                <a:moveTo>
                  <a:pt x="0" y="318478"/>
                </a:moveTo>
                <a:lnTo>
                  <a:pt x="878604" y="334979"/>
                </a:lnTo>
                <a:lnTo>
                  <a:pt x="1376545" y="0"/>
                </a:lnTo>
                <a:lnTo>
                  <a:pt x="2354320" y="9053"/>
                </a:lnTo>
                <a:lnTo>
                  <a:pt x="2770778" y="298764"/>
                </a:lnTo>
                <a:lnTo>
                  <a:pt x="3568197" y="318478"/>
                </a:lnTo>
                <a:lnTo>
                  <a:pt x="3568197" y="610521"/>
                </a:lnTo>
                <a:lnTo>
                  <a:pt x="2779831" y="606583"/>
                </a:lnTo>
                <a:lnTo>
                  <a:pt x="2345265" y="190123"/>
                </a:lnTo>
                <a:lnTo>
                  <a:pt x="1376545" y="199176"/>
                </a:lnTo>
                <a:lnTo>
                  <a:pt x="824284" y="615636"/>
                </a:lnTo>
                <a:lnTo>
                  <a:pt x="0" y="610521"/>
                </a:lnTo>
                <a:lnTo>
                  <a:pt x="0" y="318478"/>
                </a:lnTo>
                <a:close/>
              </a:path>
            </a:pathLst>
          </a:cu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38" name="正方形/長方形 37">
            <a:extLst>
              <a:ext uri="{FF2B5EF4-FFF2-40B4-BE49-F238E27FC236}">
                <a16:creationId xmlns:a16="http://schemas.microsoft.com/office/drawing/2014/main" id="{84169976-6F4D-9ECB-27FA-84ABB99847CB}"/>
              </a:ext>
            </a:extLst>
          </p:cNvPr>
          <p:cNvSpPr/>
          <p:nvPr/>
        </p:nvSpPr>
        <p:spPr>
          <a:xfrm>
            <a:off x="524685" y="5035618"/>
            <a:ext cx="3568196"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sp>
        <p:nvSpPr>
          <p:cNvPr id="40" name="楕円 39">
            <a:extLst>
              <a:ext uri="{FF2B5EF4-FFF2-40B4-BE49-F238E27FC236}">
                <a16:creationId xmlns:a16="http://schemas.microsoft.com/office/drawing/2014/main" id="{4B114AE1-934A-248C-C9E8-B56272CF4D8A}"/>
              </a:ext>
            </a:extLst>
          </p:cNvPr>
          <p:cNvSpPr/>
          <p:nvPr/>
        </p:nvSpPr>
        <p:spPr>
          <a:xfrm>
            <a:off x="1705771" y="4508505"/>
            <a:ext cx="1234143" cy="59366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grpSp>
        <p:nvGrpSpPr>
          <p:cNvPr id="41" name="グループ化 40">
            <a:extLst>
              <a:ext uri="{FF2B5EF4-FFF2-40B4-BE49-F238E27FC236}">
                <a16:creationId xmlns:a16="http://schemas.microsoft.com/office/drawing/2014/main" id="{05ECC878-D999-9D21-08DA-9C3F1050E0EA}"/>
              </a:ext>
            </a:extLst>
          </p:cNvPr>
          <p:cNvGrpSpPr/>
          <p:nvPr/>
        </p:nvGrpSpPr>
        <p:grpSpPr>
          <a:xfrm>
            <a:off x="5128199" y="4282966"/>
            <a:ext cx="3568198" cy="2055472"/>
            <a:chOff x="342899" y="1890627"/>
            <a:chExt cx="3562350" cy="2055472"/>
          </a:xfrm>
        </p:grpSpPr>
        <p:sp>
          <p:nvSpPr>
            <p:cNvPr id="42" name="正方形/長方形 41">
              <a:extLst>
                <a:ext uri="{FF2B5EF4-FFF2-40B4-BE49-F238E27FC236}">
                  <a16:creationId xmlns:a16="http://schemas.microsoft.com/office/drawing/2014/main" id="{7699A154-369D-3B2C-ABE8-EB592854F2C7}"/>
                </a:ext>
              </a:extLst>
            </p:cNvPr>
            <p:cNvSpPr/>
            <p:nvPr/>
          </p:nvSpPr>
          <p:spPr>
            <a:xfrm>
              <a:off x="342899" y="2831928"/>
              <a:ext cx="3562350" cy="1114171"/>
            </a:xfrm>
            <a:prstGeom prst="rect">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b="0" dirty="0"/>
            </a:p>
          </p:txBody>
        </p:sp>
        <p:sp>
          <p:nvSpPr>
            <p:cNvPr id="43" name="正方形/長方形 42">
              <a:extLst>
                <a:ext uri="{FF2B5EF4-FFF2-40B4-BE49-F238E27FC236}">
                  <a16:creationId xmlns:a16="http://schemas.microsoft.com/office/drawing/2014/main" id="{B4F22652-9013-63F7-D67E-D7305BF830D2}"/>
                </a:ext>
              </a:extLst>
            </p:cNvPr>
            <p:cNvSpPr/>
            <p:nvPr/>
          </p:nvSpPr>
          <p:spPr>
            <a:xfrm>
              <a:off x="342899" y="1890627"/>
              <a:ext cx="3562349" cy="292043"/>
            </a:xfrm>
            <a:prstGeom prst="rect">
              <a:avLst/>
            </a:prstGeom>
            <a:solidFill>
              <a:srgbClr val="FFC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Skin</a:t>
              </a:r>
              <a:endParaRPr kumimoji="1" lang="ja-JP" altLang="en-US" b="0" dirty="0"/>
            </a:p>
          </p:txBody>
        </p:sp>
        <p:sp>
          <p:nvSpPr>
            <p:cNvPr id="44" name="正方形/長方形 43">
              <a:extLst>
                <a:ext uri="{FF2B5EF4-FFF2-40B4-BE49-F238E27FC236}">
                  <a16:creationId xmlns:a16="http://schemas.microsoft.com/office/drawing/2014/main" id="{AECDED97-AE52-FE39-3E40-F06AEEB89E60}"/>
                </a:ext>
              </a:extLst>
            </p:cNvPr>
            <p:cNvSpPr/>
            <p:nvPr/>
          </p:nvSpPr>
          <p:spPr>
            <a:xfrm>
              <a:off x="342900" y="2238261"/>
              <a:ext cx="3562348" cy="511233"/>
            </a:xfrm>
            <a:prstGeom prst="rect">
              <a:avLst/>
            </a:prstGeom>
            <a:solidFill>
              <a:schemeClr val="tx2"/>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b="0" dirty="0"/>
                <a:t>Skull bone</a:t>
              </a:r>
              <a:endParaRPr kumimoji="1" lang="ja-JP" altLang="en-US" b="0" dirty="0"/>
            </a:p>
          </p:txBody>
        </p:sp>
      </p:grpSp>
      <p:sp>
        <p:nvSpPr>
          <p:cNvPr id="46" name="楕円 45">
            <a:extLst>
              <a:ext uri="{FF2B5EF4-FFF2-40B4-BE49-F238E27FC236}">
                <a16:creationId xmlns:a16="http://schemas.microsoft.com/office/drawing/2014/main" id="{B416758F-D282-CEFA-36A8-D84285FE1CE6}"/>
              </a:ext>
            </a:extLst>
          </p:cNvPr>
          <p:cNvSpPr/>
          <p:nvPr/>
        </p:nvSpPr>
        <p:spPr>
          <a:xfrm>
            <a:off x="6295225" y="5250017"/>
            <a:ext cx="1234143" cy="593668"/>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Device</a:t>
            </a:r>
            <a:endParaRPr kumimoji="1" lang="ja-JP" altLang="en-US" dirty="0"/>
          </a:p>
        </p:txBody>
      </p:sp>
      <p:sp>
        <p:nvSpPr>
          <p:cNvPr id="48" name="テキスト ボックス 47">
            <a:extLst>
              <a:ext uri="{FF2B5EF4-FFF2-40B4-BE49-F238E27FC236}">
                <a16:creationId xmlns:a16="http://schemas.microsoft.com/office/drawing/2014/main" id="{6990698C-149D-5991-6A57-0250139A0516}"/>
              </a:ext>
            </a:extLst>
          </p:cNvPr>
          <p:cNvSpPr txBox="1"/>
          <p:nvPr/>
        </p:nvSpPr>
        <p:spPr>
          <a:xfrm>
            <a:off x="670452" y="4657029"/>
            <a:ext cx="712674" cy="369332"/>
          </a:xfrm>
          <a:prstGeom prst="rect">
            <a:avLst/>
          </a:prstGeom>
          <a:noFill/>
        </p:spPr>
        <p:txBody>
          <a:bodyPr wrap="square">
            <a:spAutoFit/>
          </a:bodyPr>
          <a:lstStyle/>
          <a:p>
            <a:pPr algn="ctr"/>
            <a:r>
              <a:rPr kumimoji="1" lang="en-US" altLang="ja-JP" b="0" dirty="0"/>
              <a:t>Skin</a:t>
            </a:r>
            <a:endParaRPr kumimoji="1" lang="ja-JP" altLang="en-US" b="0" dirty="0"/>
          </a:p>
        </p:txBody>
      </p:sp>
      <p:sp>
        <p:nvSpPr>
          <p:cNvPr id="50" name="テキスト ボックス 49">
            <a:extLst>
              <a:ext uri="{FF2B5EF4-FFF2-40B4-BE49-F238E27FC236}">
                <a16:creationId xmlns:a16="http://schemas.microsoft.com/office/drawing/2014/main" id="{76EAF508-1D97-C40D-B2EB-C828210D9586}"/>
              </a:ext>
            </a:extLst>
          </p:cNvPr>
          <p:cNvSpPr txBox="1"/>
          <p:nvPr/>
        </p:nvSpPr>
        <p:spPr>
          <a:xfrm>
            <a:off x="6144184" y="5869435"/>
            <a:ext cx="1497175" cy="369332"/>
          </a:xfrm>
          <a:prstGeom prst="rect">
            <a:avLst/>
          </a:prstGeom>
          <a:noFill/>
        </p:spPr>
        <p:txBody>
          <a:bodyPr wrap="square">
            <a:spAutoFit/>
          </a:bodyPr>
          <a:lstStyle/>
          <a:p>
            <a:pPr algn="ctr"/>
            <a:r>
              <a:rPr kumimoji="1" lang="en-US" altLang="ja-JP" b="0" dirty="0"/>
              <a:t>Brain</a:t>
            </a:r>
            <a:endParaRPr kumimoji="1" lang="ja-JP" altLang="en-US" b="0" dirty="0"/>
          </a:p>
        </p:txBody>
      </p:sp>
    </p:spTree>
    <p:extLst>
      <p:ext uri="{BB962C8B-B14F-4D97-AF65-F5344CB8AC3E}">
        <p14:creationId xmlns:p14="http://schemas.microsoft.com/office/powerpoint/2010/main" val="2984226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2022</a:t>
            </a:r>
            <a:endParaRPr lang="en-US" dirty="0"/>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2" name="フッター プレースホルダー 1">
            <a:extLst>
              <a:ext uri="{FF2B5EF4-FFF2-40B4-BE49-F238E27FC236}">
                <a16:creationId xmlns:a16="http://schemas.microsoft.com/office/drawing/2014/main" id="{008F495E-0CD1-47E8-944E-76999C5CFAB6}"/>
              </a:ext>
            </a:extLst>
          </p:cNvPr>
          <p:cNvSpPr>
            <a:spLocks noGrp="1"/>
          </p:cNvSpPr>
          <p:nvPr>
            <p:ph type="ftr" idx="11"/>
          </p:nvPr>
        </p:nvSpPr>
        <p:spPr/>
        <p:txBody>
          <a:bodyPr/>
          <a:lstStyle/>
          <a:p>
            <a:r>
              <a:rPr lang="en-US"/>
              <a:t>T.Kobayashi, M.Kim, M. Hernandez, R.Kohno (YNU/YRP-IAI)</a:t>
            </a:r>
            <a:endParaRPr lang="en-US" dirty="0"/>
          </a:p>
        </p:txBody>
      </p:sp>
      <p:sp>
        <p:nvSpPr>
          <p:cNvPr id="10" name="Rectangle 1">
            <a:extLst>
              <a:ext uri="{FF2B5EF4-FFF2-40B4-BE49-F238E27FC236}">
                <a16:creationId xmlns:a16="http://schemas.microsoft.com/office/drawing/2014/main" id="{B29EE288-36D7-492E-A804-5BE416CA8DF4}"/>
              </a:ext>
            </a:extLst>
          </p:cNvPr>
          <p:cNvSpPr>
            <a:spLocks noChangeArrowheads="1"/>
          </p:cNvSpPr>
          <p:nvPr/>
        </p:nvSpPr>
        <p:spPr bwMode="auto">
          <a:xfrm>
            <a:off x="40666" y="625268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ja-JP" altLang="ja-JP" sz="1800" b="0" i="0" u="none" strike="noStrike" cap="none" normalizeH="0" baseline="0">
                <a:ln>
                  <a:noFill/>
                </a:ln>
                <a:solidFill>
                  <a:schemeClr val="tx1"/>
                </a:solidFill>
                <a:effectLst/>
                <a:latin typeface="Arial" panose="020B0604020202020204" pitchFamily="34" charset="0"/>
              </a:rPr>
            </a:br>
            <a:endParaRPr kumimoji="0" lang="ja-JP" altLang="ja-JP" sz="1800" b="0" i="0" u="none" strike="noStrike" cap="none" normalizeH="0" baseline="0">
              <a:ln>
                <a:noFill/>
              </a:ln>
              <a:solidFill>
                <a:schemeClr val="tx1"/>
              </a:solidFill>
              <a:effectLst/>
              <a:latin typeface="Arial" panose="020B0604020202020204" pitchFamily="34" charset="0"/>
            </a:endParaRPr>
          </a:p>
        </p:txBody>
      </p:sp>
      <p:graphicFrame>
        <p:nvGraphicFramePr>
          <p:cNvPr id="3" name="表 2">
            <a:extLst>
              <a:ext uri="{FF2B5EF4-FFF2-40B4-BE49-F238E27FC236}">
                <a16:creationId xmlns:a16="http://schemas.microsoft.com/office/drawing/2014/main" id="{C696B459-BB02-4D0F-A1F6-9E31C5E12EF0}"/>
              </a:ext>
            </a:extLst>
          </p:cNvPr>
          <p:cNvGraphicFramePr>
            <a:graphicFrameLocks noGrp="1"/>
          </p:cNvGraphicFramePr>
          <p:nvPr>
            <p:extLst>
              <p:ext uri="{D42A27DB-BD31-4B8C-83A1-F6EECF244321}">
                <p14:modId xmlns:p14="http://schemas.microsoft.com/office/powerpoint/2010/main" val="3421994779"/>
              </p:ext>
            </p:extLst>
          </p:nvPr>
        </p:nvGraphicFramePr>
        <p:xfrm>
          <a:off x="3953279" y="1114943"/>
          <a:ext cx="5055671" cy="1532228"/>
        </p:xfrm>
        <a:graphic>
          <a:graphicData uri="http://schemas.openxmlformats.org/drawingml/2006/table">
            <a:tbl>
              <a:tblPr/>
              <a:tblGrid>
                <a:gridCol w="5055671">
                  <a:extLst>
                    <a:ext uri="{9D8B030D-6E8A-4147-A177-3AD203B41FA5}">
                      <a16:colId xmlns:a16="http://schemas.microsoft.com/office/drawing/2014/main" val="2664998755"/>
                    </a:ext>
                  </a:extLst>
                </a:gridCol>
              </a:tblGrid>
              <a:tr h="203564">
                <a:tc>
                  <a:txBody>
                    <a:bodyPr/>
                    <a:lstStyle/>
                    <a:p>
                      <a:pPr algn="ctr"/>
                      <a:r>
                        <a:rPr lang="en-US" b="1" dirty="0">
                          <a:solidFill>
                            <a:schemeClr val="tx1"/>
                          </a:solidFill>
                          <a:effectLst/>
                        </a:rPr>
                        <a:t>Specific use cases</a:t>
                      </a:r>
                    </a:p>
                  </a:txBody>
                  <a:tcPr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8206389"/>
                  </a:ext>
                </a:extLst>
              </a:tr>
              <a:tr h="313028">
                <a:tc>
                  <a:txBody>
                    <a:bodyPr/>
                    <a:lstStyle/>
                    <a:p>
                      <a:pPr algn="ctr"/>
                      <a:r>
                        <a:rPr kumimoji="1" lang="en-US" altLang="ja-JP" b="0" strike="noStrike" dirty="0">
                          <a:solidFill>
                            <a:schemeClr val="tx1"/>
                          </a:solidFill>
                        </a:rPr>
                        <a:t>Implant to Body Surface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2662961"/>
                  </a:ext>
                </a:extLst>
              </a:tr>
              <a:tr h="203564">
                <a:tc>
                  <a:txBody>
                    <a:bodyPr/>
                    <a:lstStyle/>
                    <a:p>
                      <a:pPr algn="ctr"/>
                      <a:r>
                        <a:rPr kumimoji="1" lang="en-US" altLang="ja-JP" b="0" strike="noStrike" dirty="0">
                          <a:solidFill>
                            <a:schemeClr val="tx1"/>
                          </a:solidFill>
                        </a:rPr>
                        <a:t>Implant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82279281"/>
                  </a:ext>
                </a:extLst>
              </a:tr>
              <a:tr h="203564">
                <a:tc>
                  <a:txBody>
                    <a:bodyPr/>
                    <a:lstStyle/>
                    <a:p>
                      <a:pPr algn="ctr"/>
                      <a:r>
                        <a:rPr kumimoji="1" lang="en-US" altLang="ja-JP" b="0" strike="noStrike" dirty="0">
                          <a:solidFill>
                            <a:schemeClr val="tx1"/>
                          </a:solidFill>
                        </a:rPr>
                        <a:t>Body Surface to External for BCI</a:t>
                      </a:r>
                      <a:endParaRPr kumimoji="1" lang="ja-JP" altLang="en-US" b="0" strike="noStrike" dirty="0">
                        <a:solidFill>
                          <a:schemeClr val="tx1"/>
                        </a:solidFill>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3749511"/>
                  </a:ext>
                </a:extLst>
              </a:tr>
              <a:tr h="253757">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ja-JP" sz="1400" b="0" i="0" u="none" strike="noStrike" cap="none" dirty="0">
                          <a:solidFill>
                            <a:schemeClr val="tx1"/>
                          </a:solidFill>
                          <a:effectLst/>
                          <a:highlight>
                            <a:srgbClr val="FFFF00"/>
                          </a:highlight>
                          <a:latin typeface="+mn-lt"/>
                          <a:ea typeface="+mn-ea"/>
                          <a:cs typeface="+mn-cs"/>
                          <a:sym typeface="Arial"/>
                        </a:rPr>
                        <a:t>Implant to </a:t>
                      </a:r>
                      <a:r>
                        <a:rPr lang="en-US" altLang="ja-JP" sz="1400" b="0" i="0" u="none" strike="noStrike" cap="none" dirty="0">
                          <a:solidFill>
                            <a:srgbClr val="0000FF"/>
                          </a:solidFill>
                          <a:effectLst/>
                          <a:highlight>
                            <a:srgbClr val="FFFF00"/>
                          </a:highlight>
                          <a:latin typeface="+mn-lt"/>
                          <a:ea typeface="+mn-ea"/>
                          <a:cs typeface="+mn-cs"/>
                          <a:sym typeface="Arial"/>
                        </a:rPr>
                        <a:t>Body surface</a:t>
                      </a:r>
                      <a:r>
                        <a:rPr lang="en-US" altLang="ja-JP" sz="1400" b="0" i="0" u="none" strike="noStrike" cap="none" dirty="0">
                          <a:solidFill>
                            <a:schemeClr val="tx1"/>
                          </a:solidFill>
                          <a:effectLst/>
                          <a:highlight>
                            <a:srgbClr val="FFFF00"/>
                          </a:highlight>
                          <a:latin typeface="+mn-lt"/>
                          <a:ea typeface="+mn-ea"/>
                          <a:cs typeface="+mn-cs"/>
                          <a:sym typeface="Arial"/>
                        </a:rPr>
                        <a:t> for capsule endoscopy</a:t>
                      </a:r>
                      <a:endParaRPr kumimoji="1" lang="ja-JP" altLang="en-US" b="0" strike="noStrike" dirty="0">
                        <a:solidFill>
                          <a:schemeClr val="tx1"/>
                        </a:solidFill>
                        <a:highlight>
                          <a:srgbClr val="FFFF00"/>
                        </a:highlight>
                      </a:endParaRPr>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3705527"/>
                  </a:ext>
                </a:extLst>
              </a:tr>
            </a:tbl>
          </a:graphicData>
        </a:graphic>
      </p:graphicFrame>
      <p:sp>
        <p:nvSpPr>
          <p:cNvPr id="34" name="テキスト ボックス 33">
            <a:extLst>
              <a:ext uri="{FF2B5EF4-FFF2-40B4-BE49-F238E27FC236}">
                <a16:creationId xmlns:a16="http://schemas.microsoft.com/office/drawing/2014/main" id="{7C9FCF8D-C03B-4144-B869-2B007082DFE0}"/>
              </a:ext>
            </a:extLst>
          </p:cNvPr>
          <p:cNvSpPr txBox="1"/>
          <p:nvPr/>
        </p:nvSpPr>
        <p:spPr>
          <a:xfrm>
            <a:off x="-272283" y="4889004"/>
            <a:ext cx="2831093" cy="369332"/>
          </a:xfrm>
          <a:prstGeom prst="rect">
            <a:avLst/>
          </a:prstGeom>
          <a:noFill/>
        </p:spPr>
        <p:txBody>
          <a:bodyPr wrap="square">
            <a:spAutoFit/>
          </a:bodyPr>
          <a:lstStyle/>
          <a:p>
            <a:pPr algn="ctr"/>
            <a:r>
              <a:rPr kumimoji="1" lang="en-US" altLang="ja-JP" b="0" strike="noStrike" dirty="0"/>
              <a:t>Gastrointestinal tract</a:t>
            </a:r>
            <a:endParaRPr kumimoji="1" lang="ja-JP" altLang="en-US" b="0" strike="noStrike" dirty="0"/>
          </a:p>
        </p:txBody>
      </p:sp>
      <p:sp>
        <p:nvSpPr>
          <p:cNvPr id="12" name="タイトル 11">
            <a:extLst>
              <a:ext uri="{FF2B5EF4-FFF2-40B4-BE49-F238E27FC236}">
                <a16:creationId xmlns:a16="http://schemas.microsoft.com/office/drawing/2014/main" id="{28C785BE-4C26-CD46-3D45-7061589FBFF7}"/>
              </a:ext>
            </a:extLst>
          </p:cNvPr>
          <p:cNvSpPr>
            <a:spLocks noGrp="1"/>
          </p:cNvSpPr>
          <p:nvPr>
            <p:ph type="title"/>
          </p:nvPr>
        </p:nvSpPr>
        <p:spPr>
          <a:xfrm>
            <a:off x="135050" y="623342"/>
            <a:ext cx="8664918" cy="1024390"/>
          </a:xfrm>
        </p:spPr>
        <p:txBody>
          <a:bodyPr/>
          <a:lstStyle/>
          <a:p>
            <a:r>
              <a:rPr kumimoji="0" lang="en-US" altLang="ja-JP" kern="0" dirty="0"/>
              <a:t>Channel models and scenarios in use case of capsule endoscopy</a:t>
            </a:r>
            <a:endParaRPr lang="ja-JP" altLang="en-US" dirty="0"/>
          </a:p>
        </p:txBody>
      </p:sp>
      <p:grpSp>
        <p:nvGrpSpPr>
          <p:cNvPr id="39" name="グループ化 38">
            <a:extLst>
              <a:ext uri="{FF2B5EF4-FFF2-40B4-BE49-F238E27FC236}">
                <a16:creationId xmlns:a16="http://schemas.microsoft.com/office/drawing/2014/main" id="{045021DA-FBC1-0A75-28B8-85F50B672DEE}"/>
              </a:ext>
            </a:extLst>
          </p:cNvPr>
          <p:cNvGrpSpPr/>
          <p:nvPr/>
        </p:nvGrpSpPr>
        <p:grpSpPr>
          <a:xfrm>
            <a:off x="145181" y="3456127"/>
            <a:ext cx="8929837" cy="1532223"/>
            <a:chOff x="1118354" y="3502915"/>
            <a:chExt cx="7210686" cy="1237243"/>
          </a:xfrm>
        </p:grpSpPr>
        <p:sp>
          <p:nvSpPr>
            <p:cNvPr id="13" name="フリーフォーム: 図形 12">
              <a:extLst>
                <a:ext uri="{FF2B5EF4-FFF2-40B4-BE49-F238E27FC236}">
                  <a16:creationId xmlns:a16="http://schemas.microsoft.com/office/drawing/2014/main" id="{9FA2BCBD-4A21-FDC7-0452-413AC555BA09}"/>
                </a:ext>
              </a:extLst>
            </p:cNvPr>
            <p:cNvSpPr/>
            <p:nvPr/>
          </p:nvSpPr>
          <p:spPr>
            <a:xfrm>
              <a:off x="1118354" y="3502915"/>
              <a:ext cx="7210686" cy="1237243"/>
            </a:xfrm>
            <a:custGeom>
              <a:avLst/>
              <a:gdLst>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43824 w 7045448"/>
                <a:gd name="connsiteY13" fmla="*/ 153908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62343 w 7045448"/>
                <a:gd name="connsiteY11" fmla="*/ 9053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7817 h 1104522"/>
                <a:gd name="connsiteX1" fmla="*/ 83333 w 7045448"/>
                <a:gd name="connsiteY1" fmla="*/ 190122 h 1104522"/>
                <a:gd name="connsiteX2" fmla="*/ 110494 w 7045448"/>
                <a:gd name="connsiteY2" fmla="*/ 172015 h 1104522"/>
                <a:gd name="connsiteX3" fmla="*/ 191975 w 7045448"/>
                <a:gd name="connsiteY3" fmla="*/ 99588 h 1104522"/>
                <a:gd name="connsiteX4" fmla="*/ 300616 w 7045448"/>
                <a:gd name="connsiteY4" fmla="*/ 54320 h 1104522"/>
                <a:gd name="connsiteX5" fmla="*/ 354937 w 7045448"/>
                <a:gd name="connsiteY5" fmla="*/ 36213 h 1104522"/>
                <a:gd name="connsiteX6" fmla="*/ 382098 w 7045448"/>
                <a:gd name="connsiteY6" fmla="*/ 27160 h 1104522"/>
                <a:gd name="connsiteX7" fmla="*/ 418311 w 7045448"/>
                <a:gd name="connsiteY7" fmla="*/ 18106 h 1104522"/>
                <a:gd name="connsiteX8" fmla="*/ 445472 w 7045448"/>
                <a:gd name="connsiteY8" fmla="*/ 9053 h 1104522"/>
                <a:gd name="connsiteX9" fmla="*/ 508846 w 7045448"/>
                <a:gd name="connsiteY9" fmla="*/ 0 h 1104522"/>
                <a:gd name="connsiteX10" fmla="*/ 680862 w 7045448"/>
                <a:gd name="connsiteY10" fmla="*/ 18106 h 1104522"/>
                <a:gd name="connsiteX11" fmla="*/ 729668 w 7045448"/>
                <a:gd name="connsiteY11" fmla="*/ 109374 h 1104522"/>
                <a:gd name="connsiteX12" fmla="*/ 807610 w 7045448"/>
                <a:gd name="connsiteY12" fmla="*/ 117695 h 1104522"/>
                <a:gd name="connsiteX13" fmla="*/ 820485 w 7045448"/>
                <a:gd name="connsiteY13" fmla="*/ 371611 h 1104522"/>
                <a:gd name="connsiteX14" fmla="*/ 943412 w 7045448"/>
                <a:gd name="connsiteY14" fmla="*/ 289710 h 1104522"/>
                <a:gd name="connsiteX15" fmla="*/ 970573 w 7045448"/>
                <a:gd name="connsiteY15" fmla="*/ 362138 h 1104522"/>
                <a:gd name="connsiteX16" fmla="*/ 1015840 w 7045448"/>
                <a:gd name="connsiteY16" fmla="*/ 407405 h 1104522"/>
                <a:gd name="connsiteX17" fmla="*/ 1124482 w 7045448"/>
                <a:gd name="connsiteY17" fmla="*/ 470780 h 1104522"/>
                <a:gd name="connsiteX18" fmla="*/ 1224070 w 7045448"/>
                <a:gd name="connsiteY18" fmla="*/ 506994 h 1104522"/>
                <a:gd name="connsiteX19" fmla="*/ 1586208 w 7045448"/>
                <a:gd name="connsiteY19" fmla="*/ 488887 h 1104522"/>
                <a:gd name="connsiteX20" fmla="*/ 2075096 w 7045448"/>
                <a:gd name="connsiteY20" fmla="*/ 479833 h 1104522"/>
                <a:gd name="connsiteX21" fmla="*/ 2455341 w 7045448"/>
                <a:gd name="connsiteY21" fmla="*/ 470780 h 1104522"/>
                <a:gd name="connsiteX22" fmla="*/ 2573036 w 7045448"/>
                <a:gd name="connsiteY22" fmla="*/ 461726 h 1104522"/>
                <a:gd name="connsiteX23" fmla="*/ 2672624 w 7045448"/>
                <a:gd name="connsiteY23" fmla="*/ 452673 h 1104522"/>
                <a:gd name="connsiteX24" fmla="*/ 2908014 w 7045448"/>
                <a:gd name="connsiteY24" fmla="*/ 443619 h 1104522"/>
                <a:gd name="connsiteX25" fmla="*/ 3116244 w 7045448"/>
                <a:gd name="connsiteY25" fmla="*/ 434566 h 1104522"/>
                <a:gd name="connsiteX26" fmla="*/ 3424062 w 7045448"/>
                <a:gd name="connsiteY26" fmla="*/ 425512 h 1104522"/>
                <a:gd name="connsiteX27" fmla="*/ 3722826 w 7045448"/>
                <a:gd name="connsiteY27" fmla="*/ 407405 h 1104522"/>
                <a:gd name="connsiteX28" fmla="*/ 4157393 w 7045448"/>
                <a:gd name="connsiteY28" fmla="*/ 425512 h 1104522"/>
                <a:gd name="connsiteX29" fmla="*/ 4193606 w 7045448"/>
                <a:gd name="connsiteY29" fmla="*/ 434566 h 1104522"/>
                <a:gd name="connsiteX30" fmla="*/ 4374676 w 7045448"/>
                <a:gd name="connsiteY30" fmla="*/ 461726 h 1104522"/>
                <a:gd name="connsiteX31" fmla="*/ 4709654 w 7045448"/>
                <a:gd name="connsiteY31" fmla="*/ 479833 h 1104522"/>
                <a:gd name="connsiteX32" fmla="*/ 4890723 w 7045448"/>
                <a:gd name="connsiteY32" fmla="*/ 506994 h 1104522"/>
                <a:gd name="connsiteX33" fmla="*/ 5370557 w 7045448"/>
                <a:gd name="connsiteY33" fmla="*/ 516047 h 1104522"/>
                <a:gd name="connsiteX34" fmla="*/ 5741749 w 7045448"/>
                <a:gd name="connsiteY34" fmla="*/ 525100 h 1104522"/>
                <a:gd name="connsiteX35" fmla="*/ 5959032 w 7045448"/>
                <a:gd name="connsiteY35" fmla="*/ 534154 h 1104522"/>
                <a:gd name="connsiteX36" fmla="*/ 6456973 w 7045448"/>
                <a:gd name="connsiteY36" fmla="*/ 543207 h 1104522"/>
                <a:gd name="connsiteX37" fmla="*/ 6574668 w 7045448"/>
                <a:gd name="connsiteY37" fmla="*/ 534154 h 1104522"/>
                <a:gd name="connsiteX38" fmla="*/ 6683309 w 7045448"/>
                <a:gd name="connsiteY38" fmla="*/ 506994 h 1104522"/>
                <a:gd name="connsiteX39" fmla="*/ 6710470 w 7045448"/>
                <a:gd name="connsiteY39" fmla="*/ 479833 h 1104522"/>
                <a:gd name="connsiteX40" fmla="*/ 6719523 w 7045448"/>
                <a:gd name="connsiteY40" fmla="*/ 452673 h 1104522"/>
                <a:gd name="connsiteX41" fmla="*/ 6755737 w 7045448"/>
                <a:gd name="connsiteY41" fmla="*/ 362138 h 1104522"/>
                <a:gd name="connsiteX42" fmla="*/ 6764791 w 7045448"/>
                <a:gd name="connsiteY42" fmla="*/ 307817 h 1104522"/>
                <a:gd name="connsiteX43" fmla="*/ 6782898 w 7045448"/>
                <a:gd name="connsiteY43" fmla="*/ 271603 h 1104522"/>
                <a:gd name="connsiteX44" fmla="*/ 6791951 w 7045448"/>
                <a:gd name="connsiteY44" fmla="*/ 244443 h 1104522"/>
                <a:gd name="connsiteX45" fmla="*/ 6801004 w 7045448"/>
                <a:gd name="connsiteY45" fmla="*/ 208229 h 1104522"/>
                <a:gd name="connsiteX46" fmla="*/ 6828165 w 7045448"/>
                <a:gd name="connsiteY46" fmla="*/ 181069 h 1104522"/>
                <a:gd name="connsiteX47" fmla="*/ 6900593 w 7045448"/>
                <a:gd name="connsiteY47" fmla="*/ 144855 h 1104522"/>
                <a:gd name="connsiteX48" fmla="*/ 6963967 w 7045448"/>
                <a:gd name="connsiteY48" fmla="*/ 172015 h 1104522"/>
                <a:gd name="connsiteX49" fmla="*/ 6991127 w 7045448"/>
                <a:gd name="connsiteY49" fmla="*/ 217283 h 1104522"/>
                <a:gd name="connsiteX50" fmla="*/ 7027341 w 7045448"/>
                <a:gd name="connsiteY50" fmla="*/ 298764 h 1104522"/>
                <a:gd name="connsiteX51" fmla="*/ 7036395 w 7045448"/>
                <a:gd name="connsiteY51" fmla="*/ 334978 h 1104522"/>
                <a:gd name="connsiteX52" fmla="*/ 7045448 w 7045448"/>
                <a:gd name="connsiteY52" fmla="*/ 362138 h 1104522"/>
                <a:gd name="connsiteX53" fmla="*/ 7036395 w 7045448"/>
                <a:gd name="connsiteY53" fmla="*/ 579421 h 1104522"/>
                <a:gd name="connsiteX54" fmla="*/ 7018288 w 7045448"/>
                <a:gd name="connsiteY54" fmla="*/ 606582 h 1104522"/>
                <a:gd name="connsiteX55" fmla="*/ 7009234 w 7045448"/>
                <a:gd name="connsiteY55" fmla="*/ 660902 h 1104522"/>
                <a:gd name="connsiteX56" fmla="*/ 6991127 w 7045448"/>
                <a:gd name="connsiteY56" fmla="*/ 697116 h 1104522"/>
                <a:gd name="connsiteX57" fmla="*/ 6945860 w 7045448"/>
                <a:gd name="connsiteY57" fmla="*/ 769544 h 1104522"/>
                <a:gd name="connsiteX58" fmla="*/ 6909646 w 7045448"/>
                <a:gd name="connsiteY58" fmla="*/ 841972 h 1104522"/>
                <a:gd name="connsiteX59" fmla="*/ 6873432 w 7045448"/>
                <a:gd name="connsiteY59" fmla="*/ 851025 h 1104522"/>
                <a:gd name="connsiteX60" fmla="*/ 6728577 w 7045448"/>
                <a:gd name="connsiteY60" fmla="*/ 832918 h 1104522"/>
                <a:gd name="connsiteX61" fmla="*/ 6592775 w 7045448"/>
                <a:gd name="connsiteY61" fmla="*/ 814811 h 1104522"/>
                <a:gd name="connsiteX62" fmla="*/ 6339278 w 7045448"/>
                <a:gd name="connsiteY62" fmla="*/ 823865 h 1104522"/>
                <a:gd name="connsiteX63" fmla="*/ 6203476 w 7045448"/>
                <a:gd name="connsiteY63" fmla="*/ 841972 h 1104522"/>
                <a:gd name="connsiteX64" fmla="*/ 6031460 w 7045448"/>
                <a:gd name="connsiteY64" fmla="*/ 851025 h 1104522"/>
                <a:gd name="connsiteX65" fmla="*/ 5859444 w 7045448"/>
                <a:gd name="connsiteY65" fmla="*/ 869132 h 1104522"/>
                <a:gd name="connsiteX66" fmla="*/ 5578787 w 7045448"/>
                <a:gd name="connsiteY66" fmla="*/ 878186 h 1104522"/>
                <a:gd name="connsiteX67" fmla="*/ 5415824 w 7045448"/>
                <a:gd name="connsiteY67" fmla="*/ 887239 h 1104522"/>
                <a:gd name="connsiteX68" fmla="*/ 5198541 w 7045448"/>
                <a:gd name="connsiteY68" fmla="*/ 896293 h 1104522"/>
                <a:gd name="connsiteX69" fmla="*/ 5071793 w 7045448"/>
                <a:gd name="connsiteY69" fmla="*/ 923453 h 1104522"/>
                <a:gd name="connsiteX70" fmla="*/ 4999365 w 7045448"/>
                <a:gd name="connsiteY70" fmla="*/ 932506 h 1104522"/>
                <a:gd name="connsiteX71" fmla="*/ 4945044 w 7045448"/>
                <a:gd name="connsiteY71" fmla="*/ 941560 h 1104522"/>
                <a:gd name="connsiteX72" fmla="*/ 4791135 w 7045448"/>
                <a:gd name="connsiteY72" fmla="*/ 959667 h 1104522"/>
                <a:gd name="connsiteX73" fmla="*/ 4628173 w 7045448"/>
                <a:gd name="connsiteY73" fmla="*/ 986827 h 1104522"/>
                <a:gd name="connsiteX74" fmla="*/ 3795254 w 7045448"/>
                <a:gd name="connsiteY74" fmla="*/ 1004934 h 1104522"/>
                <a:gd name="connsiteX75" fmla="*/ 3614185 w 7045448"/>
                <a:gd name="connsiteY75" fmla="*/ 1013988 h 1104522"/>
                <a:gd name="connsiteX76" fmla="*/ 3505543 w 7045448"/>
                <a:gd name="connsiteY76" fmla="*/ 1023041 h 1104522"/>
                <a:gd name="connsiteX77" fmla="*/ 3424062 w 7045448"/>
                <a:gd name="connsiteY77" fmla="*/ 1032095 h 1104522"/>
                <a:gd name="connsiteX78" fmla="*/ 2781266 w 7045448"/>
                <a:gd name="connsiteY78" fmla="*/ 1059255 h 1104522"/>
                <a:gd name="connsiteX79" fmla="*/ 2654517 w 7045448"/>
                <a:gd name="connsiteY79" fmla="*/ 1068308 h 1104522"/>
                <a:gd name="connsiteX80" fmla="*/ 2391967 w 7045448"/>
                <a:gd name="connsiteY80" fmla="*/ 1077362 h 1104522"/>
                <a:gd name="connsiteX81" fmla="*/ 2219951 w 7045448"/>
                <a:gd name="connsiteY81" fmla="*/ 1095469 h 1104522"/>
                <a:gd name="connsiteX82" fmla="*/ 2075096 w 7045448"/>
                <a:gd name="connsiteY82" fmla="*/ 1104522 h 1104522"/>
                <a:gd name="connsiteX83" fmla="*/ 1740117 w 7045448"/>
                <a:gd name="connsiteY83" fmla="*/ 1095469 h 1104522"/>
                <a:gd name="connsiteX84" fmla="*/ 1676743 w 7045448"/>
                <a:gd name="connsiteY84" fmla="*/ 1077362 h 1104522"/>
                <a:gd name="connsiteX85" fmla="*/ 1450406 w 7045448"/>
                <a:gd name="connsiteY85" fmla="*/ 1050201 h 1104522"/>
                <a:gd name="connsiteX86" fmla="*/ 1260284 w 7045448"/>
                <a:gd name="connsiteY86" fmla="*/ 1041148 h 1104522"/>
                <a:gd name="connsiteX87" fmla="*/ 988680 w 7045448"/>
                <a:gd name="connsiteY87" fmla="*/ 1023041 h 1104522"/>
                <a:gd name="connsiteX88" fmla="*/ 626541 w 7045448"/>
                <a:gd name="connsiteY88" fmla="*/ 1013988 h 1104522"/>
                <a:gd name="connsiteX89" fmla="*/ 490739 w 7045448"/>
                <a:gd name="connsiteY89" fmla="*/ 1004934 h 1104522"/>
                <a:gd name="connsiteX90" fmla="*/ 291563 w 7045448"/>
                <a:gd name="connsiteY90" fmla="*/ 977774 h 1104522"/>
                <a:gd name="connsiteX91" fmla="*/ 137654 w 7045448"/>
                <a:gd name="connsiteY91" fmla="*/ 941560 h 1104522"/>
                <a:gd name="connsiteX92" fmla="*/ 74280 w 7045448"/>
                <a:gd name="connsiteY92" fmla="*/ 851025 h 1104522"/>
                <a:gd name="connsiteX93" fmla="*/ 56173 w 7045448"/>
                <a:gd name="connsiteY93" fmla="*/ 823865 h 1104522"/>
                <a:gd name="connsiteX94" fmla="*/ 29012 w 7045448"/>
                <a:gd name="connsiteY94" fmla="*/ 760491 h 1104522"/>
                <a:gd name="connsiteX95" fmla="*/ 10905 w 7045448"/>
                <a:gd name="connsiteY95" fmla="*/ 724277 h 1104522"/>
                <a:gd name="connsiteX96" fmla="*/ 10905 w 7045448"/>
                <a:gd name="connsiteY96" fmla="*/ 416459 h 1104522"/>
                <a:gd name="connsiteX97" fmla="*/ 29012 w 7045448"/>
                <a:gd name="connsiteY97" fmla="*/ 353085 h 1104522"/>
                <a:gd name="connsiteX98" fmla="*/ 47119 w 7045448"/>
                <a:gd name="connsiteY98" fmla="*/ 325924 h 1104522"/>
                <a:gd name="connsiteX99" fmla="*/ 74280 w 7045448"/>
                <a:gd name="connsiteY99" fmla="*/ 307817 h 1104522"/>
                <a:gd name="connsiteX0" fmla="*/ 74280 w 7045448"/>
                <a:gd name="connsiteY0" fmla="*/ 300272 h 1096977"/>
                <a:gd name="connsiteX1" fmla="*/ 83333 w 7045448"/>
                <a:gd name="connsiteY1" fmla="*/ 182577 h 1096977"/>
                <a:gd name="connsiteX2" fmla="*/ 110494 w 7045448"/>
                <a:gd name="connsiteY2" fmla="*/ 164470 h 1096977"/>
                <a:gd name="connsiteX3" fmla="*/ 191975 w 7045448"/>
                <a:gd name="connsiteY3" fmla="*/ 92043 h 1096977"/>
                <a:gd name="connsiteX4" fmla="*/ 300616 w 7045448"/>
                <a:gd name="connsiteY4" fmla="*/ 46775 h 1096977"/>
                <a:gd name="connsiteX5" fmla="*/ 354937 w 7045448"/>
                <a:gd name="connsiteY5" fmla="*/ 28668 h 1096977"/>
                <a:gd name="connsiteX6" fmla="*/ 382098 w 7045448"/>
                <a:gd name="connsiteY6" fmla="*/ 19615 h 1096977"/>
                <a:gd name="connsiteX7" fmla="*/ 418311 w 7045448"/>
                <a:gd name="connsiteY7" fmla="*/ 10561 h 1096977"/>
                <a:gd name="connsiteX8" fmla="*/ 445472 w 7045448"/>
                <a:gd name="connsiteY8" fmla="*/ 1508 h 1096977"/>
                <a:gd name="connsiteX9" fmla="*/ 501844 w 7045448"/>
                <a:gd name="connsiteY9" fmla="*/ 44787 h 1096977"/>
                <a:gd name="connsiteX10" fmla="*/ 680862 w 7045448"/>
                <a:gd name="connsiteY10" fmla="*/ 10561 h 1096977"/>
                <a:gd name="connsiteX11" fmla="*/ 729668 w 7045448"/>
                <a:gd name="connsiteY11" fmla="*/ 101829 h 1096977"/>
                <a:gd name="connsiteX12" fmla="*/ 807610 w 7045448"/>
                <a:gd name="connsiteY12" fmla="*/ 110150 h 1096977"/>
                <a:gd name="connsiteX13" fmla="*/ 820485 w 7045448"/>
                <a:gd name="connsiteY13" fmla="*/ 364066 h 1096977"/>
                <a:gd name="connsiteX14" fmla="*/ 943412 w 7045448"/>
                <a:gd name="connsiteY14" fmla="*/ 282165 h 1096977"/>
                <a:gd name="connsiteX15" fmla="*/ 970573 w 7045448"/>
                <a:gd name="connsiteY15" fmla="*/ 354593 h 1096977"/>
                <a:gd name="connsiteX16" fmla="*/ 1015840 w 7045448"/>
                <a:gd name="connsiteY16" fmla="*/ 399860 h 1096977"/>
                <a:gd name="connsiteX17" fmla="*/ 1124482 w 7045448"/>
                <a:gd name="connsiteY17" fmla="*/ 463235 h 1096977"/>
                <a:gd name="connsiteX18" fmla="*/ 1224070 w 7045448"/>
                <a:gd name="connsiteY18" fmla="*/ 499449 h 1096977"/>
                <a:gd name="connsiteX19" fmla="*/ 1586208 w 7045448"/>
                <a:gd name="connsiteY19" fmla="*/ 481342 h 1096977"/>
                <a:gd name="connsiteX20" fmla="*/ 2075096 w 7045448"/>
                <a:gd name="connsiteY20" fmla="*/ 472288 h 1096977"/>
                <a:gd name="connsiteX21" fmla="*/ 2455341 w 7045448"/>
                <a:gd name="connsiteY21" fmla="*/ 463235 h 1096977"/>
                <a:gd name="connsiteX22" fmla="*/ 2573036 w 7045448"/>
                <a:gd name="connsiteY22" fmla="*/ 454181 h 1096977"/>
                <a:gd name="connsiteX23" fmla="*/ 2672624 w 7045448"/>
                <a:gd name="connsiteY23" fmla="*/ 445128 h 1096977"/>
                <a:gd name="connsiteX24" fmla="*/ 2908014 w 7045448"/>
                <a:gd name="connsiteY24" fmla="*/ 436074 h 1096977"/>
                <a:gd name="connsiteX25" fmla="*/ 3116244 w 7045448"/>
                <a:gd name="connsiteY25" fmla="*/ 427021 h 1096977"/>
                <a:gd name="connsiteX26" fmla="*/ 3424062 w 7045448"/>
                <a:gd name="connsiteY26" fmla="*/ 417967 h 1096977"/>
                <a:gd name="connsiteX27" fmla="*/ 3722826 w 7045448"/>
                <a:gd name="connsiteY27" fmla="*/ 399860 h 1096977"/>
                <a:gd name="connsiteX28" fmla="*/ 4157393 w 7045448"/>
                <a:gd name="connsiteY28" fmla="*/ 417967 h 1096977"/>
                <a:gd name="connsiteX29" fmla="*/ 4193606 w 7045448"/>
                <a:gd name="connsiteY29" fmla="*/ 427021 h 1096977"/>
                <a:gd name="connsiteX30" fmla="*/ 4374676 w 7045448"/>
                <a:gd name="connsiteY30" fmla="*/ 454181 h 1096977"/>
                <a:gd name="connsiteX31" fmla="*/ 4709654 w 7045448"/>
                <a:gd name="connsiteY31" fmla="*/ 472288 h 1096977"/>
                <a:gd name="connsiteX32" fmla="*/ 4890723 w 7045448"/>
                <a:gd name="connsiteY32" fmla="*/ 499449 h 1096977"/>
                <a:gd name="connsiteX33" fmla="*/ 5370557 w 7045448"/>
                <a:gd name="connsiteY33" fmla="*/ 508502 h 1096977"/>
                <a:gd name="connsiteX34" fmla="*/ 5741749 w 7045448"/>
                <a:gd name="connsiteY34" fmla="*/ 517555 h 1096977"/>
                <a:gd name="connsiteX35" fmla="*/ 5959032 w 7045448"/>
                <a:gd name="connsiteY35" fmla="*/ 526609 h 1096977"/>
                <a:gd name="connsiteX36" fmla="*/ 6456973 w 7045448"/>
                <a:gd name="connsiteY36" fmla="*/ 535662 h 1096977"/>
                <a:gd name="connsiteX37" fmla="*/ 6574668 w 7045448"/>
                <a:gd name="connsiteY37" fmla="*/ 526609 h 1096977"/>
                <a:gd name="connsiteX38" fmla="*/ 6683309 w 7045448"/>
                <a:gd name="connsiteY38" fmla="*/ 499449 h 1096977"/>
                <a:gd name="connsiteX39" fmla="*/ 6710470 w 7045448"/>
                <a:gd name="connsiteY39" fmla="*/ 472288 h 1096977"/>
                <a:gd name="connsiteX40" fmla="*/ 6719523 w 7045448"/>
                <a:gd name="connsiteY40" fmla="*/ 445128 h 1096977"/>
                <a:gd name="connsiteX41" fmla="*/ 6755737 w 7045448"/>
                <a:gd name="connsiteY41" fmla="*/ 354593 h 1096977"/>
                <a:gd name="connsiteX42" fmla="*/ 6764791 w 7045448"/>
                <a:gd name="connsiteY42" fmla="*/ 300272 h 1096977"/>
                <a:gd name="connsiteX43" fmla="*/ 6782898 w 7045448"/>
                <a:gd name="connsiteY43" fmla="*/ 264058 h 1096977"/>
                <a:gd name="connsiteX44" fmla="*/ 6791951 w 7045448"/>
                <a:gd name="connsiteY44" fmla="*/ 236898 h 1096977"/>
                <a:gd name="connsiteX45" fmla="*/ 6801004 w 7045448"/>
                <a:gd name="connsiteY45" fmla="*/ 200684 h 1096977"/>
                <a:gd name="connsiteX46" fmla="*/ 6828165 w 7045448"/>
                <a:gd name="connsiteY46" fmla="*/ 173524 h 1096977"/>
                <a:gd name="connsiteX47" fmla="*/ 6900593 w 7045448"/>
                <a:gd name="connsiteY47" fmla="*/ 137310 h 1096977"/>
                <a:gd name="connsiteX48" fmla="*/ 6963967 w 7045448"/>
                <a:gd name="connsiteY48" fmla="*/ 164470 h 1096977"/>
                <a:gd name="connsiteX49" fmla="*/ 6991127 w 7045448"/>
                <a:gd name="connsiteY49" fmla="*/ 209738 h 1096977"/>
                <a:gd name="connsiteX50" fmla="*/ 7027341 w 7045448"/>
                <a:gd name="connsiteY50" fmla="*/ 291219 h 1096977"/>
                <a:gd name="connsiteX51" fmla="*/ 7036395 w 7045448"/>
                <a:gd name="connsiteY51" fmla="*/ 327433 h 1096977"/>
                <a:gd name="connsiteX52" fmla="*/ 7045448 w 7045448"/>
                <a:gd name="connsiteY52" fmla="*/ 354593 h 1096977"/>
                <a:gd name="connsiteX53" fmla="*/ 7036395 w 7045448"/>
                <a:gd name="connsiteY53" fmla="*/ 571876 h 1096977"/>
                <a:gd name="connsiteX54" fmla="*/ 7018288 w 7045448"/>
                <a:gd name="connsiteY54" fmla="*/ 599037 h 1096977"/>
                <a:gd name="connsiteX55" fmla="*/ 7009234 w 7045448"/>
                <a:gd name="connsiteY55" fmla="*/ 653357 h 1096977"/>
                <a:gd name="connsiteX56" fmla="*/ 6991127 w 7045448"/>
                <a:gd name="connsiteY56" fmla="*/ 689571 h 1096977"/>
                <a:gd name="connsiteX57" fmla="*/ 6945860 w 7045448"/>
                <a:gd name="connsiteY57" fmla="*/ 761999 h 1096977"/>
                <a:gd name="connsiteX58" fmla="*/ 6909646 w 7045448"/>
                <a:gd name="connsiteY58" fmla="*/ 834427 h 1096977"/>
                <a:gd name="connsiteX59" fmla="*/ 6873432 w 7045448"/>
                <a:gd name="connsiteY59" fmla="*/ 843480 h 1096977"/>
                <a:gd name="connsiteX60" fmla="*/ 6728577 w 7045448"/>
                <a:gd name="connsiteY60" fmla="*/ 825373 h 1096977"/>
                <a:gd name="connsiteX61" fmla="*/ 6592775 w 7045448"/>
                <a:gd name="connsiteY61" fmla="*/ 807266 h 1096977"/>
                <a:gd name="connsiteX62" fmla="*/ 6339278 w 7045448"/>
                <a:gd name="connsiteY62" fmla="*/ 816320 h 1096977"/>
                <a:gd name="connsiteX63" fmla="*/ 6203476 w 7045448"/>
                <a:gd name="connsiteY63" fmla="*/ 834427 h 1096977"/>
                <a:gd name="connsiteX64" fmla="*/ 6031460 w 7045448"/>
                <a:gd name="connsiteY64" fmla="*/ 843480 h 1096977"/>
                <a:gd name="connsiteX65" fmla="*/ 5859444 w 7045448"/>
                <a:gd name="connsiteY65" fmla="*/ 861587 h 1096977"/>
                <a:gd name="connsiteX66" fmla="*/ 5578787 w 7045448"/>
                <a:gd name="connsiteY66" fmla="*/ 870641 h 1096977"/>
                <a:gd name="connsiteX67" fmla="*/ 5415824 w 7045448"/>
                <a:gd name="connsiteY67" fmla="*/ 879694 h 1096977"/>
                <a:gd name="connsiteX68" fmla="*/ 5198541 w 7045448"/>
                <a:gd name="connsiteY68" fmla="*/ 888748 h 1096977"/>
                <a:gd name="connsiteX69" fmla="*/ 5071793 w 7045448"/>
                <a:gd name="connsiteY69" fmla="*/ 915908 h 1096977"/>
                <a:gd name="connsiteX70" fmla="*/ 4999365 w 7045448"/>
                <a:gd name="connsiteY70" fmla="*/ 924961 h 1096977"/>
                <a:gd name="connsiteX71" fmla="*/ 4945044 w 7045448"/>
                <a:gd name="connsiteY71" fmla="*/ 934015 h 1096977"/>
                <a:gd name="connsiteX72" fmla="*/ 4791135 w 7045448"/>
                <a:gd name="connsiteY72" fmla="*/ 952122 h 1096977"/>
                <a:gd name="connsiteX73" fmla="*/ 4628173 w 7045448"/>
                <a:gd name="connsiteY73" fmla="*/ 979282 h 1096977"/>
                <a:gd name="connsiteX74" fmla="*/ 3795254 w 7045448"/>
                <a:gd name="connsiteY74" fmla="*/ 997389 h 1096977"/>
                <a:gd name="connsiteX75" fmla="*/ 3614185 w 7045448"/>
                <a:gd name="connsiteY75" fmla="*/ 1006443 h 1096977"/>
                <a:gd name="connsiteX76" fmla="*/ 3505543 w 7045448"/>
                <a:gd name="connsiteY76" fmla="*/ 1015496 h 1096977"/>
                <a:gd name="connsiteX77" fmla="*/ 3424062 w 7045448"/>
                <a:gd name="connsiteY77" fmla="*/ 1024550 h 1096977"/>
                <a:gd name="connsiteX78" fmla="*/ 2781266 w 7045448"/>
                <a:gd name="connsiteY78" fmla="*/ 1051710 h 1096977"/>
                <a:gd name="connsiteX79" fmla="*/ 2654517 w 7045448"/>
                <a:gd name="connsiteY79" fmla="*/ 1060763 h 1096977"/>
                <a:gd name="connsiteX80" fmla="*/ 2391967 w 7045448"/>
                <a:gd name="connsiteY80" fmla="*/ 1069817 h 1096977"/>
                <a:gd name="connsiteX81" fmla="*/ 2219951 w 7045448"/>
                <a:gd name="connsiteY81" fmla="*/ 1087924 h 1096977"/>
                <a:gd name="connsiteX82" fmla="*/ 2075096 w 7045448"/>
                <a:gd name="connsiteY82" fmla="*/ 1096977 h 1096977"/>
                <a:gd name="connsiteX83" fmla="*/ 1740117 w 7045448"/>
                <a:gd name="connsiteY83" fmla="*/ 1087924 h 1096977"/>
                <a:gd name="connsiteX84" fmla="*/ 1676743 w 7045448"/>
                <a:gd name="connsiteY84" fmla="*/ 1069817 h 1096977"/>
                <a:gd name="connsiteX85" fmla="*/ 1450406 w 7045448"/>
                <a:gd name="connsiteY85" fmla="*/ 1042656 h 1096977"/>
                <a:gd name="connsiteX86" fmla="*/ 1260284 w 7045448"/>
                <a:gd name="connsiteY86" fmla="*/ 1033603 h 1096977"/>
                <a:gd name="connsiteX87" fmla="*/ 988680 w 7045448"/>
                <a:gd name="connsiteY87" fmla="*/ 1015496 h 1096977"/>
                <a:gd name="connsiteX88" fmla="*/ 626541 w 7045448"/>
                <a:gd name="connsiteY88" fmla="*/ 1006443 h 1096977"/>
                <a:gd name="connsiteX89" fmla="*/ 490739 w 7045448"/>
                <a:gd name="connsiteY89" fmla="*/ 997389 h 1096977"/>
                <a:gd name="connsiteX90" fmla="*/ 291563 w 7045448"/>
                <a:gd name="connsiteY90" fmla="*/ 970229 h 1096977"/>
                <a:gd name="connsiteX91" fmla="*/ 137654 w 7045448"/>
                <a:gd name="connsiteY91" fmla="*/ 934015 h 1096977"/>
                <a:gd name="connsiteX92" fmla="*/ 74280 w 7045448"/>
                <a:gd name="connsiteY92" fmla="*/ 843480 h 1096977"/>
                <a:gd name="connsiteX93" fmla="*/ 56173 w 7045448"/>
                <a:gd name="connsiteY93" fmla="*/ 816320 h 1096977"/>
                <a:gd name="connsiteX94" fmla="*/ 29012 w 7045448"/>
                <a:gd name="connsiteY94" fmla="*/ 752946 h 1096977"/>
                <a:gd name="connsiteX95" fmla="*/ 10905 w 7045448"/>
                <a:gd name="connsiteY95" fmla="*/ 716732 h 1096977"/>
                <a:gd name="connsiteX96" fmla="*/ 10905 w 7045448"/>
                <a:gd name="connsiteY96" fmla="*/ 408914 h 1096977"/>
                <a:gd name="connsiteX97" fmla="*/ 29012 w 7045448"/>
                <a:gd name="connsiteY97" fmla="*/ 345540 h 1096977"/>
                <a:gd name="connsiteX98" fmla="*/ 47119 w 7045448"/>
                <a:gd name="connsiteY98" fmla="*/ 318379 h 1096977"/>
                <a:gd name="connsiteX99" fmla="*/ 74280 w 7045448"/>
                <a:gd name="connsiteY99" fmla="*/ 300272 h 1096977"/>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418311 w 7045448"/>
                <a:gd name="connsiteY7" fmla="*/ 121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82098 w 7045448"/>
                <a:gd name="connsiteY6" fmla="*/ 10266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300616 w 7045448"/>
                <a:gd name="connsiteY4" fmla="*/ 37426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91975 w 7045448"/>
                <a:gd name="connsiteY3" fmla="*/ 82694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110494 w 7045448"/>
                <a:gd name="connsiteY2" fmla="*/ 155121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83333 w 7045448"/>
                <a:gd name="connsiteY1" fmla="*/ 173228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74280 w 7045448"/>
                <a:gd name="connsiteY0" fmla="*/ 290923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74280 w 7045448"/>
                <a:gd name="connsiteY99" fmla="*/ 290923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47119 w 7045448"/>
                <a:gd name="connsiteY98" fmla="*/ 309030 h 1087628"/>
                <a:gd name="connsiteX99" fmla="*/ 32270 w 7045448"/>
                <a:gd name="connsiteY99" fmla="*/ 274177 h 1087628"/>
                <a:gd name="connsiteX0" fmla="*/ 32270 w 7045448"/>
                <a:gd name="connsiteY0" fmla="*/ 274177 h 1087628"/>
                <a:gd name="connsiteX1" fmla="*/ 34320 w 7045448"/>
                <a:gd name="connsiteY1" fmla="*/ 204627 h 1087628"/>
                <a:gd name="connsiteX2" fmla="*/ 54481 w 7045448"/>
                <a:gd name="connsiteY2" fmla="*/ 150935 h 1087628"/>
                <a:gd name="connsiteX3" fmla="*/ 114957 w 7045448"/>
                <a:gd name="connsiteY3" fmla="*/ 93161 h 1087628"/>
                <a:gd name="connsiteX4" fmla="*/ 239935 w 7045448"/>
                <a:gd name="connsiteY4" fmla="*/ 35332 h 1087628"/>
                <a:gd name="connsiteX5" fmla="*/ 354937 w 7045448"/>
                <a:gd name="connsiteY5" fmla="*/ 19319 h 1087628"/>
                <a:gd name="connsiteX6" fmla="*/ 365761 w 7045448"/>
                <a:gd name="connsiteY6" fmla="*/ 37478 h 1087628"/>
                <a:gd name="connsiteX7" fmla="*/ 387970 w 7045448"/>
                <a:gd name="connsiteY7" fmla="*/ 26332 h 1087628"/>
                <a:gd name="connsiteX8" fmla="*/ 431468 w 7045448"/>
                <a:gd name="connsiteY8" fmla="*/ 19372 h 1087628"/>
                <a:gd name="connsiteX9" fmla="*/ 501844 w 7045448"/>
                <a:gd name="connsiteY9" fmla="*/ 35438 h 1087628"/>
                <a:gd name="connsiteX10" fmla="*/ 680862 w 7045448"/>
                <a:gd name="connsiteY10" fmla="*/ 1212 h 1087628"/>
                <a:gd name="connsiteX11" fmla="*/ 729668 w 7045448"/>
                <a:gd name="connsiteY11" fmla="*/ 92480 h 1087628"/>
                <a:gd name="connsiteX12" fmla="*/ 807610 w 7045448"/>
                <a:gd name="connsiteY12" fmla="*/ 100801 h 1087628"/>
                <a:gd name="connsiteX13" fmla="*/ 820485 w 7045448"/>
                <a:gd name="connsiteY13" fmla="*/ 354717 h 1087628"/>
                <a:gd name="connsiteX14" fmla="*/ 943412 w 7045448"/>
                <a:gd name="connsiteY14" fmla="*/ 272816 h 1087628"/>
                <a:gd name="connsiteX15" fmla="*/ 970573 w 7045448"/>
                <a:gd name="connsiteY15" fmla="*/ 345244 h 1087628"/>
                <a:gd name="connsiteX16" fmla="*/ 1015840 w 7045448"/>
                <a:gd name="connsiteY16" fmla="*/ 390511 h 1087628"/>
                <a:gd name="connsiteX17" fmla="*/ 1124482 w 7045448"/>
                <a:gd name="connsiteY17" fmla="*/ 453886 h 1087628"/>
                <a:gd name="connsiteX18" fmla="*/ 1224070 w 7045448"/>
                <a:gd name="connsiteY18" fmla="*/ 490100 h 1087628"/>
                <a:gd name="connsiteX19" fmla="*/ 1586208 w 7045448"/>
                <a:gd name="connsiteY19" fmla="*/ 471993 h 1087628"/>
                <a:gd name="connsiteX20" fmla="*/ 2075096 w 7045448"/>
                <a:gd name="connsiteY20" fmla="*/ 462939 h 1087628"/>
                <a:gd name="connsiteX21" fmla="*/ 2455341 w 7045448"/>
                <a:gd name="connsiteY21" fmla="*/ 453886 h 1087628"/>
                <a:gd name="connsiteX22" fmla="*/ 2573036 w 7045448"/>
                <a:gd name="connsiteY22" fmla="*/ 444832 h 1087628"/>
                <a:gd name="connsiteX23" fmla="*/ 2672624 w 7045448"/>
                <a:gd name="connsiteY23" fmla="*/ 435779 h 1087628"/>
                <a:gd name="connsiteX24" fmla="*/ 2908014 w 7045448"/>
                <a:gd name="connsiteY24" fmla="*/ 426725 h 1087628"/>
                <a:gd name="connsiteX25" fmla="*/ 3116244 w 7045448"/>
                <a:gd name="connsiteY25" fmla="*/ 417672 h 1087628"/>
                <a:gd name="connsiteX26" fmla="*/ 3424062 w 7045448"/>
                <a:gd name="connsiteY26" fmla="*/ 408618 h 1087628"/>
                <a:gd name="connsiteX27" fmla="*/ 3722826 w 7045448"/>
                <a:gd name="connsiteY27" fmla="*/ 390511 h 1087628"/>
                <a:gd name="connsiteX28" fmla="*/ 4157393 w 7045448"/>
                <a:gd name="connsiteY28" fmla="*/ 408618 h 1087628"/>
                <a:gd name="connsiteX29" fmla="*/ 4193606 w 7045448"/>
                <a:gd name="connsiteY29" fmla="*/ 417672 h 1087628"/>
                <a:gd name="connsiteX30" fmla="*/ 4374676 w 7045448"/>
                <a:gd name="connsiteY30" fmla="*/ 444832 h 1087628"/>
                <a:gd name="connsiteX31" fmla="*/ 4709654 w 7045448"/>
                <a:gd name="connsiteY31" fmla="*/ 462939 h 1087628"/>
                <a:gd name="connsiteX32" fmla="*/ 4890723 w 7045448"/>
                <a:gd name="connsiteY32" fmla="*/ 490100 h 1087628"/>
                <a:gd name="connsiteX33" fmla="*/ 5370557 w 7045448"/>
                <a:gd name="connsiteY33" fmla="*/ 499153 h 1087628"/>
                <a:gd name="connsiteX34" fmla="*/ 5741749 w 7045448"/>
                <a:gd name="connsiteY34" fmla="*/ 508206 h 1087628"/>
                <a:gd name="connsiteX35" fmla="*/ 5959032 w 7045448"/>
                <a:gd name="connsiteY35" fmla="*/ 517260 h 1087628"/>
                <a:gd name="connsiteX36" fmla="*/ 6456973 w 7045448"/>
                <a:gd name="connsiteY36" fmla="*/ 526313 h 1087628"/>
                <a:gd name="connsiteX37" fmla="*/ 6574668 w 7045448"/>
                <a:gd name="connsiteY37" fmla="*/ 517260 h 1087628"/>
                <a:gd name="connsiteX38" fmla="*/ 6683309 w 7045448"/>
                <a:gd name="connsiteY38" fmla="*/ 490100 h 1087628"/>
                <a:gd name="connsiteX39" fmla="*/ 6710470 w 7045448"/>
                <a:gd name="connsiteY39" fmla="*/ 462939 h 1087628"/>
                <a:gd name="connsiteX40" fmla="*/ 6719523 w 7045448"/>
                <a:gd name="connsiteY40" fmla="*/ 435779 h 1087628"/>
                <a:gd name="connsiteX41" fmla="*/ 6755737 w 7045448"/>
                <a:gd name="connsiteY41" fmla="*/ 345244 h 1087628"/>
                <a:gd name="connsiteX42" fmla="*/ 6764791 w 7045448"/>
                <a:gd name="connsiteY42" fmla="*/ 290923 h 1087628"/>
                <a:gd name="connsiteX43" fmla="*/ 6782898 w 7045448"/>
                <a:gd name="connsiteY43" fmla="*/ 254709 h 1087628"/>
                <a:gd name="connsiteX44" fmla="*/ 6791951 w 7045448"/>
                <a:gd name="connsiteY44" fmla="*/ 227549 h 1087628"/>
                <a:gd name="connsiteX45" fmla="*/ 6801004 w 7045448"/>
                <a:gd name="connsiteY45" fmla="*/ 191335 h 1087628"/>
                <a:gd name="connsiteX46" fmla="*/ 6828165 w 7045448"/>
                <a:gd name="connsiteY46" fmla="*/ 164175 h 1087628"/>
                <a:gd name="connsiteX47" fmla="*/ 6900593 w 7045448"/>
                <a:gd name="connsiteY47" fmla="*/ 127961 h 1087628"/>
                <a:gd name="connsiteX48" fmla="*/ 6963967 w 7045448"/>
                <a:gd name="connsiteY48" fmla="*/ 155121 h 1087628"/>
                <a:gd name="connsiteX49" fmla="*/ 6991127 w 7045448"/>
                <a:gd name="connsiteY49" fmla="*/ 200389 h 1087628"/>
                <a:gd name="connsiteX50" fmla="*/ 7027341 w 7045448"/>
                <a:gd name="connsiteY50" fmla="*/ 281870 h 1087628"/>
                <a:gd name="connsiteX51" fmla="*/ 7036395 w 7045448"/>
                <a:gd name="connsiteY51" fmla="*/ 318084 h 1087628"/>
                <a:gd name="connsiteX52" fmla="*/ 7045448 w 7045448"/>
                <a:gd name="connsiteY52" fmla="*/ 345244 h 1087628"/>
                <a:gd name="connsiteX53" fmla="*/ 7036395 w 7045448"/>
                <a:gd name="connsiteY53" fmla="*/ 562527 h 1087628"/>
                <a:gd name="connsiteX54" fmla="*/ 7018288 w 7045448"/>
                <a:gd name="connsiteY54" fmla="*/ 589688 h 1087628"/>
                <a:gd name="connsiteX55" fmla="*/ 7009234 w 7045448"/>
                <a:gd name="connsiteY55" fmla="*/ 644008 h 1087628"/>
                <a:gd name="connsiteX56" fmla="*/ 6991127 w 7045448"/>
                <a:gd name="connsiteY56" fmla="*/ 680222 h 1087628"/>
                <a:gd name="connsiteX57" fmla="*/ 6945860 w 7045448"/>
                <a:gd name="connsiteY57" fmla="*/ 752650 h 1087628"/>
                <a:gd name="connsiteX58" fmla="*/ 6909646 w 7045448"/>
                <a:gd name="connsiteY58" fmla="*/ 825078 h 1087628"/>
                <a:gd name="connsiteX59" fmla="*/ 6873432 w 7045448"/>
                <a:gd name="connsiteY59" fmla="*/ 834131 h 1087628"/>
                <a:gd name="connsiteX60" fmla="*/ 6728577 w 7045448"/>
                <a:gd name="connsiteY60" fmla="*/ 816024 h 1087628"/>
                <a:gd name="connsiteX61" fmla="*/ 6592775 w 7045448"/>
                <a:gd name="connsiteY61" fmla="*/ 797917 h 1087628"/>
                <a:gd name="connsiteX62" fmla="*/ 6339278 w 7045448"/>
                <a:gd name="connsiteY62" fmla="*/ 806971 h 1087628"/>
                <a:gd name="connsiteX63" fmla="*/ 6203476 w 7045448"/>
                <a:gd name="connsiteY63" fmla="*/ 825078 h 1087628"/>
                <a:gd name="connsiteX64" fmla="*/ 6031460 w 7045448"/>
                <a:gd name="connsiteY64" fmla="*/ 834131 h 1087628"/>
                <a:gd name="connsiteX65" fmla="*/ 5859444 w 7045448"/>
                <a:gd name="connsiteY65" fmla="*/ 852238 h 1087628"/>
                <a:gd name="connsiteX66" fmla="*/ 5578787 w 7045448"/>
                <a:gd name="connsiteY66" fmla="*/ 861292 h 1087628"/>
                <a:gd name="connsiteX67" fmla="*/ 5415824 w 7045448"/>
                <a:gd name="connsiteY67" fmla="*/ 870345 h 1087628"/>
                <a:gd name="connsiteX68" fmla="*/ 5198541 w 7045448"/>
                <a:gd name="connsiteY68" fmla="*/ 879399 h 1087628"/>
                <a:gd name="connsiteX69" fmla="*/ 5071793 w 7045448"/>
                <a:gd name="connsiteY69" fmla="*/ 906559 h 1087628"/>
                <a:gd name="connsiteX70" fmla="*/ 4999365 w 7045448"/>
                <a:gd name="connsiteY70" fmla="*/ 915612 h 1087628"/>
                <a:gd name="connsiteX71" fmla="*/ 4945044 w 7045448"/>
                <a:gd name="connsiteY71" fmla="*/ 924666 h 1087628"/>
                <a:gd name="connsiteX72" fmla="*/ 4791135 w 7045448"/>
                <a:gd name="connsiteY72" fmla="*/ 942773 h 1087628"/>
                <a:gd name="connsiteX73" fmla="*/ 4628173 w 7045448"/>
                <a:gd name="connsiteY73" fmla="*/ 969933 h 1087628"/>
                <a:gd name="connsiteX74" fmla="*/ 3795254 w 7045448"/>
                <a:gd name="connsiteY74" fmla="*/ 988040 h 1087628"/>
                <a:gd name="connsiteX75" fmla="*/ 3614185 w 7045448"/>
                <a:gd name="connsiteY75" fmla="*/ 997094 h 1087628"/>
                <a:gd name="connsiteX76" fmla="*/ 3505543 w 7045448"/>
                <a:gd name="connsiteY76" fmla="*/ 1006147 h 1087628"/>
                <a:gd name="connsiteX77" fmla="*/ 3424062 w 7045448"/>
                <a:gd name="connsiteY77" fmla="*/ 1015201 h 1087628"/>
                <a:gd name="connsiteX78" fmla="*/ 2781266 w 7045448"/>
                <a:gd name="connsiteY78" fmla="*/ 1042361 h 1087628"/>
                <a:gd name="connsiteX79" fmla="*/ 2654517 w 7045448"/>
                <a:gd name="connsiteY79" fmla="*/ 1051414 h 1087628"/>
                <a:gd name="connsiteX80" fmla="*/ 2391967 w 7045448"/>
                <a:gd name="connsiteY80" fmla="*/ 1060468 h 1087628"/>
                <a:gd name="connsiteX81" fmla="*/ 2219951 w 7045448"/>
                <a:gd name="connsiteY81" fmla="*/ 1078575 h 1087628"/>
                <a:gd name="connsiteX82" fmla="*/ 2075096 w 7045448"/>
                <a:gd name="connsiteY82" fmla="*/ 1087628 h 1087628"/>
                <a:gd name="connsiteX83" fmla="*/ 1740117 w 7045448"/>
                <a:gd name="connsiteY83" fmla="*/ 1078575 h 1087628"/>
                <a:gd name="connsiteX84" fmla="*/ 1676743 w 7045448"/>
                <a:gd name="connsiteY84" fmla="*/ 1060468 h 1087628"/>
                <a:gd name="connsiteX85" fmla="*/ 1450406 w 7045448"/>
                <a:gd name="connsiteY85" fmla="*/ 1033307 h 1087628"/>
                <a:gd name="connsiteX86" fmla="*/ 1260284 w 7045448"/>
                <a:gd name="connsiteY86" fmla="*/ 1024254 h 1087628"/>
                <a:gd name="connsiteX87" fmla="*/ 988680 w 7045448"/>
                <a:gd name="connsiteY87" fmla="*/ 1006147 h 1087628"/>
                <a:gd name="connsiteX88" fmla="*/ 626541 w 7045448"/>
                <a:gd name="connsiteY88" fmla="*/ 997094 h 1087628"/>
                <a:gd name="connsiteX89" fmla="*/ 490739 w 7045448"/>
                <a:gd name="connsiteY89" fmla="*/ 988040 h 1087628"/>
                <a:gd name="connsiteX90" fmla="*/ 291563 w 7045448"/>
                <a:gd name="connsiteY90" fmla="*/ 960880 h 1087628"/>
                <a:gd name="connsiteX91" fmla="*/ 137654 w 7045448"/>
                <a:gd name="connsiteY91" fmla="*/ 924666 h 1087628"/>
                <a:gd name="connsiteX92" fmla="*/ 74280 w 7045448"/>
                <a:gd name="connsiteY92" fmla="*/ 834131 h 1087628"/>
                <a:gd name="connsiteX93" fmla="*/ 56173 w 7045448"/>
                <a:gd name="connsiteY93" fmla="*/ 806971 h 1087628"/>
                <a:gd name="connsiteX94" fmla="*/ 29012 w 7045448"/>
                <a:gd name="connsiteY94" fmla="*/ 743597 h 1087628"/>
                <a:gd name="connsiteX95" fmla="*/ 10905 w 7045448"/>
                <a:gd name="connsiteY95" fmla="*/ 707383 h 1087628"/>
                <a:gd name="connsiteX96" fmla="*/ 10905 w 7045448"/>
                <a:gd name="connsiteY96" fmla="*/ 399565 h 1087628"/>
                <a:gd name="connsiteX97" fmla="*/ 29012 w 7045448"/>
                <a:gd name="connsiteY97" fmla="*/ 336191 h 1087628"/>
                <a:gd name="connsiteX98" fmla="*/ 16778 w 7045448"/>
                <a:gd name="connsiteY98" fmla="*/ 311124 h 1087628"/>
                <a:gd name="connsiteX99" fmla="*/ 32270 w 7045448"/>
                <a:gd name="connsiteY99" fmla="*/ 274177 h 1087628"/>
                <a:gd name="connsiteX0" fmla="*/ 27919 w 7041097"/>
                <a:gd name="connsiteY0" fmla="*/ 274177 h 1087628"/>
                <a:gd name="connsiteX1" fmla="*/ 29969 w 7041097"/>
                <a:gd name="connsiteY1" fmla="*/ 204627 h 1087628"/>
                <a:gd name="connsiteX2" fmla="*/ 50130 w 7041097"/>
                <a:gd name="connsiteY2" fmla="*/ 150935 h 1087628"/>
                <a:gd name="connsiteX3" fmla="*/ 110606 w 7041097"/>
                <a:gd name="connsiteY3" fmla="*/ 93161 h 1087628"/>
                <a:gd name="connsiteX4" fmla="*/ 235584 w 7041097"/>
                <a:gd name="connsiteY4" fmla="*/ 35332 h 1087628"/>
                <a:gd name="connsiteX5" fmla="*/ 350586 w 7041097"/>
                <a:gd name="connsiteY5" fmla="*/ 19319 h 1087628"/>
                <a:gd name="connsiteX6" fmla="*/ 361410 w 7041097"/>
                <a:gd name="connsiteY6" fmla="*/ 37478 h 1087628"/>
                <a:gd name="connsiteX7" fmla="*/ 383619 w 7041097"/>
                <a:gd name="connsiteY7" fmla="*/ 26332 h 1087628"/>
                <a:gd name="connsiteX8" fmla="*/ 427117 w 7041097"/>
                <a:gd name="connsiteY8" fmla="*/ 19372 h 1087628"/>
                <a:gd name="connsiteX9" fmla="*/ 497493 w 7041097"/>
                <a:gd name="connsiteY9" fmla="*/ 35438 h 1087628"/>
                <a:gd name="connsiteX10" fmla="*/ 676511 w 7041097"/>
                <a:gd name="connsiteY10" fmla="*/ 1212 h 1087628"/>
                <a:gd name="connsiteX11" fmla="*/ 725317 w 7041097"/>
                <a:gd name="connsiteY11" fmla="*/ 92480 h 1087628"/>
                <a:gd name="connsiteX12" fmla="*/ 803259 w 7041097"/>
                <a:gd name="connsiteY12" fmla="*/ 100801 h 1087628"/>
                <a:gd name="connsiteX13" fmla="*/ 816134 w 7041097"/>
                <a:gd name="connsiteY13" fmla="*/ 354717 h 1087628"/>
                <a:gd name="connsiteX14" fmla="*/ 939061 w 7041097"/>
                <a:gd name="connsiteY14" fmla="*/ 272816 h 1087628"/>
                <a:gd name="connsiteX15" fmla="*/ 966222 w 7041097"/>
                <a:gd name="connsiteY15" fmla="*/ 345244 h 1087628"/>
                <a:gd name="connsiteX16" fmla="*/ 1011489 w 7041097"/>
                <a:gd name="connsiteY16" fmla="*/ 390511 h 1087628"/>
                <a:gd name="connsiteX17" fmla="*/ 1120131 w 7041097"/>
                <a:gd name="connsiteY17" fmla="*/ 453886 h 1087628"/>
                <a:gd name="connsiteX18" fmla="*/ 1219719 w 7041097"/>
                <a:gd name="connsiteY18" fmla="*/ 490100 h 1087628"/>
                <a:gd name="connsiteX19" fmla="*/ 1581857 w 7041097"/>
                <a:gd name="connsiteY19" fmla="*/ 471993 h 1087628"/>
                <a:gd name="connsiteX20" fmla="*/ 2070745 w 7041097"/>
                <a:gd name="connsiteY20" fmla="*/ 462939 h 1087628"/>
                <a:gd name="connsiteX21" fmla="*/ 2450990 w 7041097"/>
                <a:gd name="connsiteY21" fmla="*/ 453886 h 1087628"/>
                <a:gd name="connsiteX22" fmla="*/ 2568685 w 7041097"/>
                <a:gd name="connsiteY22" fmla="*/ 444832 h 1087628"/>
                <a:gd name="connsiteX23" fmla="*/ 2668273 w 7041097"/>
                <a:gd name="connsiteY23" fmla="*/ 435779 h 1087628"/>
                <a:gd name="connsiteX24" fmla="*/ 2903663 w 7041097"/>
                <a:gd name="connsiteY24" fmla="*/ 426725 h 1087628"/>
                <a:gd name="connsiteX25" fmla="*/ 3111893 w 7041097"/>
                <a:gd name="connsiteY25" fmla="*/ 417672 h 1087628"/>
                <a:gd name="connsiteX26" fmla="*/ 3419711 w 7041097"/>
                <a:gd name="connsiteY26" fmla="*/ 408618 h 1087628"/>
                <a:gd name="connsiteX27" fmla="*/ 3718475 w 7041097"/>
                <a:gd name="connsiteY27" fmla="*/ 390511 h 1087628"/>
                <a:gd name="connsiteX28" fmla="*/ 4153042 w 7041097"/>
                <a:gd name="connsiteY28" fmla="*/ 408618 h 1087628"/>
                <a:gd name="connsiteX29" fmla="*/ 4189255 w 7041097"/>
                <a:gd name="connsiteY29" fmla="*/ 417672 h 1087628"/>
                <a:gd name="connsiteX30" fmla="*/ 4370325 w 7041097"/>
                <a:gd name="connsiteY30" fmla="*/ 444832 h 1087628"/>
                <a:gd name="connsiteX31" fmla="*/ 4705303 w 7041097"/>
                <a:gd name="connsiteY31" fmla="*/ 462939 h 1087628"/>
                <a:gd name="connsiteX32" fmla="*/ 4886372 w 7041097"/>
                <a:gd name="connsiteY32" fmla="*/ 490100 h 1087628"/>
                <a:gd name="connsiteX33" fmla="*/ 5366206 w 7041097"/>
                <a:gd name="connsiteY33" fmla="*/ 499153 h 1087628"/>
                <a:gd name="connsiteX34" fmla="*/ 5737398 w 7041097"/>
                <a:gd name="connsiteY34" fmla="*/ 508206 h 1087628"/>
                <a:gd name="connsiteX35" fmla="*/ 5954681 w 7041097"/>
                <a:gd name="connsiteY35" fmla="*/ 517260 h 1087628"/>
                <a:gd name="connsiteX36" fmla="*/ 6452622 w 7041097"/>
                <a:gd name="connsiteY36" fmla="*/ 526313 h 1087628"/>
                <a:gd name="connsiteX37" fmla="*/ 6570317 w 7041097"/>
                <a:gd name="connsiteY37" fmla="*/ 517260 h 1087628"/>
                <a:gd name="connsiteX38" fmla="*/ 6678958 w 7041097"/>
                <a:gd name="connsiteY38" fmla="*/ 490100 h 1087628"/>
                <a:gd name="connsiteX39" fmla="*/ 6706119 w 7041097"/>
                <a:gd name="connsiteY39" fmla="*/ 462939 h 1087628"/>
                <a:gd name="connsiteX40" fmla="*/ 6715172 w 7041097"/>
                <a:gd name="connsiteY40" fmla="*/ 435779 h 1087628"/>
                <a:gd name="connsiteX41" fmla="*/ 6751386 w 7041097"/>
                <a:gd name="connsiteY41" fmla="*/ 345244 h 1087628"/>
                <a:gd name="connsiteX42" fmla="*/ 6760440 w 7041097"/>
                <a:gd name="connsiteY42" fmla="*/ 290923 h 1087628"/>
                <a:gd name="connsiteX43" fmla="*/ 6778547 w 7041097"/>
                <a:gd name="connsiteY43" fmla="*/ 254709 h 1087628"/>
                <a:gd name="connsiteX44" fmla="*/ 6787600 w 7041097"/>
                <a:gd name="connsiteY44" fmla="*/ 227549 h 1087628"/>
                <a:gd name="connsiteX45" fmla="*/ 6796653 w 7041097"/>
                <a:gd name="connsiteY45" fmla="*/ 191335 h 1087628"/>
                <a:gd name="connsiteX46" fmla="*/ 6823814 w 7041097"/>
                <a:gd name="connsiteY46" fmla="*/ 164175 h 1087628"/>
                <a:gd name="connsiteX47" fmla="*/ 6896242 w 7041097"/>
                <a:gd name="connsiteY47" fmla="*/ 127961 h 1087628"/>
                <a:gd name="connsiteX48" fmla="*/ 6959616 w 7041097"/>
                <a:gd name="connsiteY48" fmla="*/ 155121 h 1087628"/>
                <a:gd name="connsiteX49" fmla="*/ 6986776 w 7041097"/>
                <a:gd name="connsiteY49" fmla="*/ 200389 h 1087628"/>
                <a:gd name="connsiteX50" fmla="*/ 7022990 w 7041097"/>
                <a:gd name="connsiteY50" fmla="*/ 281870 h 1087628"/>
                <a:gd name="connsiteX51" fmla="*/ 7032044 w 7041097"/>
                <a:gd name="connsiteY51" fmla="*/ 318084 h 1087628"/>
                <a:gd name="connsiteX52" fmla="*/ 7041097 w 7041097"/>
                <a:gd name="connsiteY52" fmla="*/ 345244 h 1087628"/>
                <a:gd name="connsiteX53" fmla="*/ 7032044 w 7041097"/>
                <a:gd name="connsiteY53" fmla="*/ 562527 h 1087628"/>
                <a:gd name="connsiteX54" fmla="*/ 7013937 w 7041097"/>
                <a:gd name="connsiteY54" fmla="*/ 589688 h 1087628"/>
                <a:gd name="connsiteX55" fmla="*/ 7004883 w 7041097"/>
                <a:gd name="connsiteY55" fmla="*/ 644008 h 1087628"/>
                <a:gd name="connsiteX56" fmla="*/ 6986776 w 7041097"/>
                <a:gd name="connsiteY56" fmla="*/ 680222 h 1087628"/>
                <a:gd name="connsiteX57" fmla="*/ 6941509 w 7041097"/>
                <a:gd name="connsiteY57" fmla="*/ 752650 h 1087628"/>
                <a:gd name="connsiteX58" fmla="*/ 6905295 w 7041097"/>
                <a:gd name="connsiteY58" fmla="*/ 825078 h 1087628"/>
                <a:gd name="connsiteX59" fmla="*/ 6869081 w 7041097"/>
                <a:gd name="connsiteY59" fmla="*/ 834131 h 1087628"/>
                <a:gd name="connsiteX60" fmla="*/ 6724226 w 7041097"/>
                <a:gd name="connsiteY60" fmla="*/ 816024 h 1087628"/>
                <a:gd name="connsiteX61" fmla="*/ 6588424 w 7041097"/>
                <a:gd name="connsiteY61" fmla="*/ 797917 h 1087628"/>
                <a:gd name="connsiteX62" fmla="*/ 6334927 w 7041097"/>
                <a:gd name="connsiteY62" fmla="*/ 806971 h 1087628"/>
                <a:gd name="connsiteX63" fmla="*/ 6199125 w 7041097"/>
                <a:gd name="connsiteY63" fmla="*/ 825078 h 1087628"/>
                <a:gd name="connsiteX64" fmla="*/ 6027109 w 7041097"/>
                <a:gd name="connsiteY64" fmla="*/ 834131 h 1087628"/>
                <a:gd name="connsiteX65" fmla="*/ 5855093 w 7041097"/>
                <a:gd name="connsiteY65" fmla="*/ 852238 h 1087628"/>
                <a:gd name="connsiteX66" fmla="*/ 5574436 w 7041097"/>
                <a:gd name="connsiteY66" fmla="*/ 861292 h 1087628"/>
                <a:gd name="connsiteX67" fmla="*/ 5411473 w 7041097"/>
                <a:gd name="connsiteY67" fmla="*/ 870345 h 1087628"/>
                <a:gd name="connsiteX68" fmla="*/ 5194190 w 7041097"/>
                <a:gd name="connsiteY68" fmla="*/ 879399 h 1087628"/>
                <a:gd name="connsiteX69" fmla="*/ 5067442 w 7041097"/>
                <a:gd name="connsiteY69" fmla="*/ 906559 h 1087628"/>
                <a:gd name="connsiteX70" fmla="*/ 4995014 w 7041097"/>
                <a:gd name="connsiteY70" fmla="*/ 915612 h 1087628"/>
                <a:gd name="connsiteX71" fmla="*/ 4940693 w 7041097"/>
                <a:gd name="connsiteY71" fmla="*/ 924666 h 1087628"/>
                <a:gd name="connsiteX72" fmla="*/ 4786784 w 7041097"/>
                <a:gd name="connsiteY72" fmla="*/ 942773 h 1087628"/>
                <a:gd name="connsiteX73" fmla="*/ 4623822 w 7041097"/>
                <a:gd name="connsiteY73" fmla="*/ 969933 h 1087628"/>
                <a:gd name="connsiteX74" fmla="*/ 3790903 w 7041097"/>
                <a:gd name="connsiteY74" fmla="*/ 988040 h 1087628"/>
                <a:gd name="connsiteX75" fmla="*/ 3609834 w 7041097"/>
                <a:gd name="connsiteY75" fmla="*/ 997094 h 1087628"/>
                <a:gd name="connsiteX76" fmla="*/ 3501192 w 7041097"/>
                <a:gd name="connsiteY76" fmla="*/ 1006147 h 1087628"/>
                <a:gd name="connsiteX77" fmla="*/ 3419711 w 7041097"/>
                <a:gd name="connsiteY77" fmla="*/ 1015201 h 1087628"/>
                <a:gd name="connsiteX78" fmla="*/ 2776915 w 7041097"/>
                <a:gd name="connsiteY78" fmla="*/ 1042361 h 1087628"/>
                <a:gd name="connsiteX79" fmla="*/ 2650166 w 7041097"/>
                <a:gd name="connsiteY79" fmla="*/ 1051414 h 1087628"/>
                <a:gd name="connsiteX80" fmla="*/ 2387616 w 7041097"/>
                <a:gd name="connsiteY80" fmla="*/ 1060468 h 1087628"/>
                <a:gd name="connsiteX81" fmla="*/ 2215600 w 7041097"/>
                <a:gd name="connsiteY81" fmla="*/ 1078575 h 1087628"/>
                <a:gd name="connsiteX82" fmla="*/ 2070745 w 7041097"/>
                <a:gd name="connsiteY82" fmla="*/ 1087628 h 1087628"/>
                <a:gd name="connsiteX83" fmla="*/ 1735766 w 7041097"/>
                <a:gd name="connsiteY83" fmla="*/ 1078575 h 1087628"/>
                <a:gd name="connsiteX84" fmla="*/ 1672392 w 7041097"/>
                <a:gd name="connsiteY84" fmla="*/ 1060468 h 1087628"/>
                <a:gd name="connsiteX85" fmla="*/ 1446055 w 7041097"/>
                <a:gd name="connsiteY85" fmla="*/ 1033307 h 1087628"/>
                <a:gd name="connsiteX86" fmla="*/ 1255933 w 7041097"/>
                <a:gd name="connsiteY86" fmla="*/ 1024254 h 1087628"/>
                <a:gd name="connsiteX87" fmla="*/ 984329 w 7041097"/>
                <a:gd name="connsiteY87" fmla="*/ 1006147 h 1087628"/>
                <a:gd name="connsiteX88" fmla="*/ 622190 w 7041097"/>
                <a:gd name="connsiteY88" fmla="*/ 997094 h 1087628"/>
                <a:gd name="connsiteX89" fmla="*/ 486388 w 7041097"/>
                <a:gd name="connsiteY89" fmla="*/ 988040 h 1087628"/>
                <a:gd name="connsiteX90" fmla="*/ 287212 w 7041097"/>
                <a:gd name="connsiteY90" fmla="*/ 960880 h 1087628"/>
                <a:gd name="connsiteX91" fmla="*/ 133303 w 7041097"/>
                <a:gd name="connsiteY91" fmla="*/ 924666 h 1087628"/>
                <a:gd name="connsiteX92" fmla="*/ 69929 w 7041097"/>
                <a:gd name="connsiteY92" fmla="*/ 834131 h 1087628"/>
                <a:gd name="connsiteX93" fmla="*/ 51822 w 7041097"/>
                <a:gd name="connsiteY93" fmla="*/ 806971 h 1087628"/>
                <a:gd name="connsiteX94" fmla="*/ 24661 w 7041097"/>
                <a:gd name="connsiteY94" fmla="*/ 743597 h 1087628"/>
                <a:gd name="connsiteX95" fmla="*/ 6554 w 7041097"/>
                <a:gd name="connsiteY95" fmla="*/ 707383 h 1087628"/>
                <a:gd name="connsiteX96" fmla="*/ 6554 w 7041097"/>
                <a:gd name="connsiteY96" fmla="*/ 399565 h 1087628"/>
                <a:gd name="connsiteX97" fmla="*/ 1322 w 7041097"/>
                <a:gd name="connsiteY97" fmla="*/ 359217 h 1087628"/>
                <a:gd name="connsiteX98" fmla="*/ 12427 w 7041097"/>
                <a:gd name="connsiteY98" fmla="*/ 311124 h 1087628"/>
                <a:gd name="connsiteX99" fmla="*/ 27919 w 7041097"/>
                <a:gd name="connsiteY99" fmla="*/ 274177 h 1087628"/>
                <a:gd name="connsiteX0" fmla="*/ 42415 w 7055593"/>
                <a:gd name="connsiteY0" fmla="*/ 274177 h 1087628"/>
                <a:gd name="connsiteX1" fmla="*/ 44465 w 7055593"/>
                <a:gd name="connsiteY1" fmla="*/ 204627 h 1087628"/>
                <a:gd name="connsiteX2" fmla="*/ 64626 w 7055593"/>
                <a:gd name="connsiteY2" fmla="*/ 150935 h 1087628"/>
                <a:gd name="connsiteX3" fmla="*/ 125102 w 7055593"/>
                <a:gd name="connsiteY3" fmla="*/ 93161 h 1087628"/>
                <a:gd name="connsiteX4" fmla="*/ 250080 w 7055593"/>
                <a:gd name="connsiteY4" fmla="*/ 35332 h 1087628"/>
                <a:gd name="connsiteX5" fmla="*/ 365082 w 7055593"/>
                <a:gd name="connsiteY5" fmla="*/ 19319 h 1087628"/>
                <a:gd name="connsiteX6" fmla="*/ 375906 w 7055593"/>
                <a:gd name="connsiteY6" fmla="*/ 37478 h 1087628"/>
                <a:gd name="connsiteX7" fmla="*/ 398115 w 7055593"/>
                <a:gd name="connsiteY7" fmla="*/ 26332 h 1087628"/>
                <a:gd name="connsiteX8" fmla="*/ 441613 w 7055593"/>
                <a:gd name="connsiteY8" fmla="*/ 19372 h 1087628"/>
                <a:gd name="connsiteX9" fmla="*/ 511989 w 7055593"/>
                <a:gd name="connsiteY9" fmla="*/ 35438 h 1087628"/>
                <a:gd name="connsiteX10" fmla="*/ 691007 w 7055593"/>
                <a:gd name="connsiteY10" fmla="*/ 1212 h 1087628"/>
                <a:gd name="connsiteX11" fmla="*/ 739813 w 7055593"/>
                <a:gd name="connsiteY11" fmla="*/ 92480 h 1087628"/>
                <a:gd name="connsiteX12" fmla="*/ 817755 w 7055593"/>
                <a:gd name="connsiteY12" fmla="*/ 100801 h 1087628"/>
                <a:gd name="connsiteX13" fmla="*/ 830630 w 7055593"/>
                <a:gd name="connsiteY13" fmla="*/ 354717 h 1087628"/>
                <a:gd name="connsiteX14" fmla="*/ 953557 w 7055593"/>
                <a:gd name="connsiteY14" fmla="*/ 272816 h 1087628"/>
                <a:gd name="connsiteX15" fmla="*/ 980718 w 7055593"/>
                <a:gd name="connsiteY15" fmla="*/ 345244 h 1087628"/>
                <a:gd name="connsiteX16" fmla="*/ 1025985 w 7055593"/>
                <a:gd name="connsiteY16" fmla="*/ 390511 h 1087628"/>
                <a:gd name="connsiteX17" fmla="*/ 1134627 w 7055593"/>
                <a:gd name="connsiteY17" fmla="*/ 453886 h 1087628"/>
                <a:gd name="connsiteX18" fmla="*/ 1234215 w 7055593"/>
                <a:gd name="connsiteY18" fmla="*/ 490100 h 1087628"/>
                <a:gd name="connsiteX19" fmla="*/ 1596353 w 7055593"/>
                <a:gd name="connsiteY19" fmla="*/ 471993 h 1087628"/>
                <a:gd name="connsiteX20" fmla="*/ 2085241 w 7055593"/>
                <a:gd name="connsiteY20" fmla="*/ 462939 h 1087628"/>
                <a:gd name="connsiteX21" fmla="*/ 2465486 w 7055593"/>
                <a:gd name="connsiteY21" fmla="*/ 453886 h 1087628"/>
                <a:gd name="connsiteX22" fmla="*/ 2583181 w 7055593"/>
                <a:gd name="connsiteY22" fmla="*/ 444832 h 1087628"/>
                <a:gd name="connsiteX23" fmla="*/ 2682769 w 7055593"/>
                <a:gd name="connsiteY23" fmla="*/ 435779 h 1087628"/>
                <a:gd name="connsiteX24" fmla="*/ 2918159 w 7055593"/>
                <a:gd name="connsiteY24" fmla="*/ 426725 h 1087628"/>
                <a:gd name="connsiteX25" fmla="*/ 3126389 w 7055593"/>
                <a:gd name="connsiteY25" fmla="*/ 417672 h 1087628"/>
                <a:gd name="connsiteX26" fmla="*/ 3434207 w 7055593"/>
                <a:gd name="connsiteY26" fmla="*/ 408618 h 1087628"/>
                <a:gd name="connsiteX27" fmla="*/ 3732971 w 7055593"/>
                <a:gd name="connsiteY27" fmla="*/ 390511 h 1087628"/>
                <a:gd name="connsiteX28" fmla="*/ 4167538 w 7055593"/>
                <a:gd name="connsiteY28" fmla="*/ 408618 h 1087628"/>
                <a:gd name="connsiteX29" fmla="*/ 4203751 w 7055593"/>
                <a:gd name="connsiteY29" fmla="*/ 417672 h 1087628"/>
                <a:gd name="connsiteX30" fmla="*/ 4384821 w 7055593"/>
                <a:gd name="connsiteY30" fmla="*/ 444832 h 1087628"/>
                <a:gd name="connsiteX31" fmla="*/ 4719799 w 7055593"/>
                <a:gd name="connsiteY31" fmla="*/ 462939 h 1087628"/>
                <a:gd name="connsiteX32" fmla="*/ 4900868 w 7055593"/>
                <a:gd name="connsiteY32" fmla="*/ 490100 h 1087628"/>
                <a:gd name="connsiteX33" fmla="*/ 5380702 w 7055593"/>
                <a:gd name="connsiteY33" fmla="*/ 499153 h 1087628"/>
                <a:gd name="connsiteX34" fmla="*/ 5751894 w 7055593"/>
                <a:gd name="connsiteY34" fmla="*/ 508206 h 1087628"/>
                <a:gd name="connsiteX35" fmla="*/ 5969177 w 7055593"/>
                <a:gd name="connsiteY35" fmla="*/ 517260 h 1087628"/>
                <a:gd name="connsiteX36" fmla="*/ 6467118 w 7055593"/>
                <a:gd name="connsiteY36" fmla="*/ 526313 h 1087628"/>
                <a:gd name="connsiteX37" fmla="*/ 6584813 w 7055593"/>
                <a:gd name="connsiteY37" fmla="*/ 517260 h 1087628"/>
                <a:gd name="connsiteX38" fmla="*/ 6693454 w 7055593"/>
                <a:gd name="connsiteY38" fmla="*/ 490100 h 1087628"/>
                <a:gd name="connsiteX39" fmla="*/ 6720615 w 7055593"/>
                <a:gd name="connsiteY39" fmla="*/ 462939 h 1087628"/>
                <a:gd name="connsiteX40" fmla="*/ 6729668 w 7055593"/>
                <a:gd name="connsiteY40" fmla="*/ 435779 h 1087628"/>
                <a:gd name="connsiteX41" fmla="*/ 6765882 w 7055593"/>
                <a:gd name="connsiteY41" fmla="*/ 345244 h 1087628"/>
                <a:gd name="connsiteX42" fmla="*/ 6774936 w 7055593"/>
                <a:gd name="connsiteY42" fmla="*/ 290923 h 1087628"/>
                <a:gd name="connsiteX43" fmla="*/ 6793043 w 7055593"/>
                <a:gd name="connsiteY43" fmla="*/ 254709 h 1087628"/>
                <a:gd name="connsiteX44" fmla="*/ 6802096 w 7055593"/>
                <a:gd name="connsiteY44" fmla="*/ 227549 h 1087628"/>
                <a:gd name="connsiteX45" fmla="*/ 6811149 w 7055593"/>
                <a:gd name="connsiteY45" fmla="*/ 191335 h 1087628"/>
                <a:gd name="connsiteX46" fmla="*/ 6838310 w 7055593"/>
                <a:gd name="connsiteY46" fmla="*/ 164175 h 1087628"/>
                <a:gd name="connsiteX47" fmla="*/ 6910738 w 7055593"/>
                <a:gd name="connsiteY47" fmla="*/ 127961 h 1087628"/>
                <a:gd name="connsiteX48" fmla="*/ 6974112 w 7055593"/>
                <a:gd name="connsiteY48" fmla="*/ 155121 h 1087628"/>
                <a:gd name="connsiteX49" fmla="*/ 7001272 w 7055593"/>
                <a:gd name="connsiteY49" fmla="*/ 200389 h 1087628"/>
                <a:gd name="connsiteX50" fmla="*/ 7037486 w 7055593"/>
                <a:gd name="connsiteY50" fmla="*/ 281870 h 1087628"/>
                <a:gd name="connsiteX51" fmla="*/ 7046540 w 7055593"/>
                <a:gd name="connsiteY51" fmla="*/ 318084 h 1087628"/>
                <a:gd name="connsiteX52" fmla="*/ 7055593 w 7055593"/>
                <a:gd name="connsiteY52" fmla="*/ 345244 h 1087628"/>
                <a:gd name="connsiteX53" fmla="*/ 7046540 w 7055593"/>
                <a:gd name="connsiteY53" fmla="*/ 562527 h 1087628"/>
                <a:gd name="connsiteX54" fmla="*/ 7028433 w 7055593"/>
                <a:gd name="connsiteY54" fmla="*/ 589688 h 1087628"/>
                <a:gd name="connsiteX55" fmla="*/ 7019379 w 7055593"/>
                <a:gd name="connsiteY55" fmla="*/ 644008 h 1087628"/>
                <a:gd name="connsiteX56" fmla="*/ 7001272 w 7055593"/>
                <a:gd name="connsiteY56" fmla="*/ 680222 h 1087628"/>
                <a:gd name="connsiteX57" fmla="*/ 6956005 w 7055593"/>
                <a:gd name="connsiteY57" fmla="*/ 752650 h 1087628"/>
                <a:gd name="connsiteX58" fmla="*/ 6919791 w 7055593"/>
                <a:gd name="connsiteY58" fmla="*/ 825078 h 1087628"/>
                <a:gd name="connsiteX59" fmla="*/ 6883577 w 7055593"/>
                <a:gd name="connsiteY59" fmla="*/ 834131 h 1087628"/>
                <a:gd name="connsiteX60" fmla="*/ 6738722 w 7055593"/>
                <a:gd name="connsiteY60" fmla="*/ 816024 h 1087628"/>
                <a:gd name="connsiteX61" fmla="*/ 6602920 w 7055593"/>
                <a:gd name="connsiteY61" fmla="*/ 797917 h 1087628"/>
                <a:gd name="connsiteX62" fmla="*/ 6349423 w 7055593"/>
                <a:gd name="connsiteY62" fmla="*/ 806971 h 1087628"/>
                <a:gd name="connsiteX63" fmla="*/ 6213621 w 7055593"/>
                <a:gd name="connsiteY63" fmla="*/ 825078 h 1087628"/>
                <a:gd name="connsiteX64" fmla="*/ 6041605 w 7055593"/>
                <a:gd name="connsiteY64" fmla="*/ 834131 h 1087628"/>
                <a:gd name="connsiteX65" fmla="*/ 5869589 w 7055593"/>
                <a:gd name="connsiteY65" fmla="*/ 852238 h 1087628"/>
                <a:gd name="connsiteX66" fmla="*/ 5588932 w 7055593"/>
                <a:gd name="connsiteY66" fmla="*/ 861292 h 1087628"/>
                <a:gd name="connsiteX67" fmla="*/ 5425969 w 7055593"/>
                <a:gd name="connsiteY67" fmla="*/ 870345 h 1087628"/>
                <a:gd name="connsiteX68" fmla="*/ 5208686 w 7055593"/>
                <a:gd name="connsiteY68" fmla="*/ 879399 h 1087628"/>
                <a:gd name="connsiteX69" fmla="*/ 5081938 w 7055593"/>
                <a:gd name="connsiteY69" fmla="*/ 906559 h 1087628"/>
                <a:gd name="connsiteX70" fmla="*/ 5009510 w 7055593"/>
                <a:gd name="connsiteY70" fmla="*/ 915612 h 1087628"/>
                <a:gd name="connsiteX71" fmla="*/ 4955189 w 7055593"/>
                <a:gd name="connsiteY71" fmla="*/ 924666 h 1087628"/>
                <a:gd name="connsiteX72" fmla="*/ 4801280 w 7055593"/>
                <a:gd name="connsiteY72" fmla="*/ 942773 h 1087628"/>
                <a:gd name="connsiteX73" fmla="*/ 4638318 w 7055593"/>
                <a:gd name="connsiteY73" fmla="*/ 969933 h 1087628"/>
                <a:gd name="connsiteX74" fmla="*/ 3805399 w 7055593"/>
                <a:gd name="connsiteY74" fmla="*/ 988040 h 1087628"/>
                <a:gd name="connsiteX75" fmla="*/ 3624330 w 7055593"/>
                <a:gd name="connsiteY75" fmla="*/ 997094 h 1087628"/>
                <a:gd name="connsiteX76" fmla="*/ 3515688 w 7055593"/>
                <a:gd name="connsiteY76" fmla="*/ 1006147 h 1087628"/>
                <a:gd name="connsiteX77" fmla="*/ 3434207 w 7055593"/>
                <a:gd name="connsiteY77" fmla="*/ 1015201 h 1087628"/>
                <a:gd name="connsiteX78" fmla="*/ 2791411 w 7055593"/>
                <a:gd name="connsiteY78" fmla="*/ 1042361 h 1087628"/>
                <a:gd name="connsiteX79" fmla="*/ 2664662 w 7055593"/>
                <a:gd name="connsiteY79" fmla="*/ 1051414 h 1087628"/>
                <a:gd name="connsiteX80" fmla="*/ 2402112 w 7055593"/>
                <a:gd name="connsiteY80" fmla="*/ 1060468 h 1087628"/>
                <a:gd name="connsiteX81" fmla="*/ 2230096 w 7055593"/>
                <a:gd name="connsiteY81" fmla="*/ 1078575 h 1087628"/>
                <a:gd name="connsiteX82" fmla="*/ 2085241 w 7055593"/>
                <a:gd name="connsiteY82" fmla="*/ 1087628 h 1087628"/>
                <a:gd name="connsiteX83" fmla="*/ 1750262 w 7055593"/>
                <a:gd name="connsiteY83" fmla="*/ 1078575 h 1087628"/>
                <a:gd name="connsiteX84" fmla="*/ 1686888 w 7055593"/>
                <a:gd name="connsiteY84" fmla="*/ 1060468 h 1087628"/>
                <a:gd name="connsiteX85" fmla="*/ 1460551 w 7055593"/>
                <a:gd name="connsiteY85" fmla="*/ 1033307 h 1087628"/>
                <a:gd name="connsiteX86" fmla="*/ 1270429 w 7055593"/>
                <a:gd name="connsiteY86" fmla="*/ 1024254 h 1087628"/>
                <a:gd name="connsiteX87" fmla="*/ 998825 w 7055593"/>
                <a:gd name="connsiteY87" fmla="*/ 1006147 h 1087628"/>
                <a:gd name="connsiteX88" fmla="*/ 636686 w 7055593"/>
                <a:gd name="connsiteY88" fmla="*/ 997094 h 1087628"/>
                <a:gd name="connsiteX89" fmla="*/ 500884 w 7055593"/>
                <a:gd name="connsiteY89" fmla="*/ 988040 h 1087628"/>
                <a:gd name="connsiteX90" fmla="*/ 301708 w 7055593"/>
                <a:gd name="connsiteY90" fmla="*/ 960880 h 1087628"/>
                <a:gd name="connsiteX91" fmla="*/ 147799 w 7055593"/>
                <a:gd name="connsiteY91" fmla="*/ 924666 h 1087628"/>
                <a:gd name="connsiteX92" fmla="*/ 84425 w 7055593"/>
                <a:gd name="connsiteY92" fmla="*/ 834131 h 1087628"/>
                <a:gd name="connsiteX93" fmla="*/ 66318 w 7055593"/>
                <a:gd name="connsiteY93" fmla="*/ 806971 h 1087628"/>
                <a:gd name="connsiteX94" fmla="*/ 39157 w 7055593"/>
                <a:gd name="connsiteY94" fmla="*/ 743597 h 1087628"/>
                <a:gd name="connsiteX95" fmla="*/ 21050 w 7055593"/>
                <a:gd name="connsiteY95" fmla="*/ 707383 h 1087628"/>
                <a:gd name="connsiteX96" fmla="*/ 45 w 7055593"/>
                <a:gd name="connsiteY96" fmla="*/ 464458 h 1087628"/>
                <a:gd name="connsiteX97" fmla="*/ 15818 w 7055593"/>
                <a:gd name="connsiteY97" fmla="*/ 359217 h 1087628"/>
                <a:gd name="connsiteX98" fmla="*/ 26923 w 7055593"/>
                <a:gd name="connsiteY98" fmla="*/ 311124 h 1087628"/>
                <a:gd name="connsiteX99" fmla="*/ 42415 w 7055593"/>
                <a:gd name="connsiteY99" fmla="*/ 274177 h 1087628"/>
                <a:gd name="connsiteX0" fmla="*/ 54063 w 7067241"/>
                <a:gd name="connsiteY0" fmla="*/ 274177 h 1087628"/>
                <a:gd name="connsiteX1" fmla="*/ 56113 w 7067241"/>
                <a:gd name="connsiteY1" fmla="*/ 204627 h 1087628"/>
                <a:gd name="connsiteX2" fmla="*/ 76274 w 7067241"/>
                <a:gd name="connsiteY2" fmla="*/ 150935 h 1087628"/>
                <a:gd name="connsiteX3" fmla="*/ 136750 w 7067241"/>
                <a:gd name="connsiteY3" fmla="*/ 93161 h 1087628"/>
                <a:gd name="connsiteX4" fmla="*/ 261728 w 7067241"/>
                <a:gd name="connsiteY4" fmla="*/ 35332 h 1087628"/>
                <a:gd name="connsiteX5" fmla="*/ 376730 w 7067241"/>
                <a:gd name="connsiteY5" fmla="*/ 19319 h 1087628"/>
                <a:gd name="connsiteX6" fmla="*/ 387554 w 7067241"/>
                <a:gd name="connsiteY6" fmla="*/ 37478 h 1087628"/>
                <a:gd name="connsiteX7" fmla="*/ 409763 w 7067241"/>
                <a:gd name="connsiteY7" fmla="*/ 26332 h 1087628"/>
                <a:gd name="connsiteX8" fmla="*/ 453261 w 7067241"/>
                <a:gd name="connsiteY8" fmla="*/ 19372 h 1087628"/>
                <a:gd name="connsiteX9" fmla="*/ 523637 w 7067241"/>
                <a:gd name="connsiteY9" fmla="*/ 35438 h 1087628"/>
                <a:gd name="connsiteX10" fmla="*/ 702655 w 7067241"/>
                <a:gd name="connsiteY10" fmla="*/ 1212 h 1087628"/>
                <a:gd name="connsiteX11" fmla="*/ 751461 w 7067241"/>
                <a:gd name="connsiteY11" fmla="*/ 92480 h 1087628"/>
                <a:gd name="connsiteX12" fmla="*/ 829403 w 7067241"/>
                <a:gd name="connsiteY12" fmla="*/ 100801 h 1087628"/>
                <a:gd name="connsiteX13" fmla="*/ 842278 w 7067241"/>
                <a:gd name="connsiteY13" fmla="*/ 354717 h 1087628"/>
                <a:gd name="connsiteX14" fmla="*/ 965205 w 7067241"/>
                <a:gd name="connsiteY14" fmla="*/ 272816 h 1087628"/>
                <a:gd name="connsiteX15" fmla="*/ 992366 w 7067241"/>
                <a:gd name="connsiteY15" fmla="*/ 345244 h 1087628"/>
                <a:gd name="connsiteX16" fmla="*/ 1037633 w 7067241"/>
                <a:gd name="connsiteY16" fmla="*/ 390511 h 1087628"/>
                <a:gd name="connsiteX17" fmla="*/ 1146275 w 7067241"/>
                <a:gd name="connsiteY17" fmla="*/ 453886 h 1087628"/>
                <a:gd name="connsiteX18" fmla="*/ 1245863 w 7067241"/>
                <a:gd name="connsiteY18" fmla="*/ 490100 h 1087628"/>
                <a:gd name="connsiteX19" fmla="*/ 1608001 w 7067241"/>
                <a:gd name="connsiteY19" fmla="*/ 471993 h 1087628"/>
                <a:gd name="connsiteX20" fmla="*/ 2096889 w 7067241"/>
                <a:gd name="connsiteY20" fmla="*/ 462939 h 1087628"/>
                <a:gd name="connsiteX21" fmla="*/ 2477134 w 7067241"/>
                <a:gd name="connsiteY21" fmla="*/ 453886 h 1087628"/>
                <a:gd name="connsiteX22" fmla="*/ 2594829 w 7067241"/>
                <a:gd name="connsiteY22" fmla="*/ 444832 h 1087628"/>
                <a:gd name="connsiteX23" fmla="*/ 2694417 w 7067241"/>
                <a:gd name="connsiteY23" fmla="*/ 435779 h 1087628"/>
                <a:gd name="connsiteX24" fmla="*/ 2929807 w 7067241"/>
                <a:gd name="connsiteY24" fmla="*/ 426725 h 1087628"/>
                <a:gd name="connsiteX25" fmla="*/ 3138037 w 7067241"/>
                <a:gd name="connsiteY25" fmla="*/ 417672 h 1087628"/>
                <a:gd name="connsiteX26" fmla="*/ 3445855 w 7067241"/>
                <a:gd name="connsiteY26" fmla="*/ 408618 h 1087628"/>
                <a:gd name="connsiteX27" fmla="*/ 3744619 w 7067241"/>
                <a:gd name="connsiteY27" fmla="*/ 390511 h 1087628"/>
                <a:gd name="connsiteX28" fmla="*/ 4179186 w 7067241"/>
                <a:gd name="connsiteY28" fmla="*/ 408618 h 1087628"/>
                <a:gd name="connsiteX29" fmla="*/ 4215399 w 7067241"/>
                <a:gd name="connsiteY29" fmla="*/ 417672 h 1087628"/>
                <a:gd name="connsiteX30" fmla="*/ 4396469 w 7067241"/>
                <a:gd name="connsiteY30" fmla="*/ 444832 h 1087628"/>
                <a:gd name="connsiteX31" fmla="*/ 4731447 w 7067241"/>
                <a:gd name="connsiteY31" fmla="*/ 462939 h 1087628"/>
                <a:gd name="connsiteX32" fmla="*/ 4912516 w 7067241"/>
                <a:gd name="connsiteY32" fmla="*/ 490100 h 1087628"/>
                <a:gd name="connsiteX33" fmla="*/ 5392350 w 7067241"/>
                <a:gd name="connsiteY33" fmla="*/ 499153 h 1087628"/>
                <a:gd name="connsiteX34" fmla="*/ 5763542 w 7067241"/>
                <a:gd name="connsiteY34" fmla="*/ 508206 h 1087628"/>
                <a:gd name="connsiteX35" fmla="*/ 5980825 w 7067241"/>
                <a:gd name="connsiteY35" fmla="*/ 517260 h 1087628"/>
                <a:gd name="connsiteX36" fmla="*/ 6478766 w 7067241"/>
                <a:gd name="connsiteY36" fmla="*/ 526313 h 1087628"/>
                <a:gd name="connsiteX37" fmla="*/ 6596461 w 7067241"/>
                <a:gd name="connsiteY37" fmla="*/ 517260 h 1087628"/>
                <a:gd name="connsiteX38" fmla="*/ 6705102 w 7067241"/>
                <a:gd name="connsiteY38" fmla="*/ 490100 h 1087628"/>
                <a:gd name="connsiteX39" fmla="*/ 6732263 w 7067241"/>
                <a:gd name="connsiteY39" fmla="*/ 462939 h 1087628"/>
                <a:gd name="connsiteX40" fmla="*/ 6741316 w 7067241"/>
                <a:gd name="connsiteY40" fmla="*/ 435779 h 1087628"/>
                <a:gd name="connsiteX41" fmla="*/ 6777530 w 7067241"/>
                <a:gd name="connsiteY41" fmla="*/ 345244 h 1087628"/>
                <a:gd name="connsiteX42" fmla="*/ 6786584 w 7067241"/>
                <a:gd name="connsiteY42" fmla="*/ 290923 h 1087628"/>
                <a:gd name="connsiteX43" fmla="*/ 6804691 w 7067241"/>
                <a:gd name="connsiteY43" fmla="*/ 254709 h 1087628"/>
                <a:gd name="connsiteX44" fmla="*/ 6813744 w 7067241"/>
                <a:gd name="connsiteY44" fmla="*/ 227549 h 1087628"/>
                <a:gd name="connsiteX45" fmla="*/ 6822797 w 7067241"/>
                <a:gd name="connsiteY45" fmla="*/ 191335 h 1087628"/>
                <a:gd name="connsiteX46" fmla="*/ 6849958 w 7067241"/>
                <a:gd name="connsiteY46" fmla="*/ 164175 h 1087628"/>
                <a:gd name="connsiteX47" fmla="*/ 6922386 w 7067241"/>
                <a:gd name="connsiteY47" fmla="*/ 127961 h 1087628"/>
                <a:gd name="connsiteX48" fmla="*/ 6985760 w 7067241"/>
                <a:gd name="connsiteY48" fmla="*/ 155121 h 1087628"/>
                <a:gd name="connsiteX49" fmla="*/ 7012920 w 7067241"/>
                <a:gd name="connsiteY49" fmla="*/ 200389 h 1087628"/>
                <a:gd name="connsiteX50" fmla="*/ 7049134 w 7067241"/>
                <a:gd name="connsiteY50" fmla="*/ 281870 h 1087628"/>
                <a:gd name="connsiteX51" fmla="*/ 7058188 w 7067241"/>
                <a:gd name="connsiteY51" fmla="*/ 318084 h 1087628"/>
                <a:gd name="connsiteX52" fmla="*/ 7067241 w 7067241"/>
                <a:gd name="connsiteY52" fmla="*/ 345244 h 1087628"/>
                <a:gd name="connsiteX53" fmla="*/ 7058188 w 7067241"/>
                <a:gd name="connsiteY53" fmla="*/ 562527 h 1087628"/>
                <a:gd name="connsiteX54" fmla="*/ 7040081 w 7067241"/>
                <a:gd name="connsiteY54" fmla="*/ 589688 h 1087628"/>
                <a:gd name="connsiteX55" fmla="*/ 7031027 w 7067241"/>
                <a:gd name="connsiteY55" fmla="*/ 644008 h 1087628"/>
                <a:gd name="connsiteX56" fmla="*/ 7012920 w 7067241"/>
                <a:gd name="connsiteY56" fmla="*/ 680222 h 1087628"/>
                <a:gd name="connsiteX57" fmla="*/ 6967653 w 7067241"/>
                <a:gd name="connsiteY57" fmla="*/ 752650 h 1087628"/>
                <a:gd name="connsiteX58" fmla="*/ 6931439 w 7067241"/>
                <a:gd name="connsiteY58" fmla="*/ 825078 h 1087628"/>
                <a:gd name="connsiteX59" fmla="*/ 6895225 w 7067241"/>
                <a:gd name="connsiteY59" fmla="*/ 834131 h 1087628"/>
                <a:gd name="connsiteX60" fmla="*/ 6750370 w 7067241"/>
                <a:gd name="connsiteY60" fmla="*/ 816024 h 1087628"/>
                <a:gd name="connsiteX61" fmla="*/ 6614568 w 7067241"/>
                <a:gd name="connsiteY61" fmla="*/ 797917 h 1087628"/>
                <a:gd name="connsiteX62" fmla="*/ 6361071 w 7067241"/>
                <a:gd name="connsiteY62" fmla="*/ 806971 h 1087628"/>
                <a:gd name="connsiteX63" fmla="*/ 6225269 w 7067241"/>
                <a:gd name="connsiteY63" fmla="*/ 825078 h 1087628"/>
                <a:gd name="connsiteX64" fmla="*/ 6053253 w 7067241"/>
                <a:gd name="connsiteY64" fmla="*/ 834131 h 1087628"/>
                <a:gd name="connsiteX65" fmla="*/ 5881237 w 7067241"/>
                <a:gd name="connsiteY65" fmla="*/ 852238 h 1087628"/>
                <a:gd name="connsiteX66" fmla="*/ 5600580 w 7067241"/>
                <a:gd name="connsiteY66" fmla="*/ 861292 h 1087628"/>
                <a:gd name="connsiteX67" fmla="*/ 5437617 w 7067241"/>
                <a:gd name="connsiteY67" fmla="*/ 870345 h 1087628"/>
                <a:gd name="connsiteX68" fmla="*/ 5220334 w 7067241"/>
                <a:gd name="connsiteY68" fmla="*/ 879399 h 1087628"/>
                <a:gd name="connsiteX69" fmla="*/ 5093586 w 7067241"/>
                <a:gd name="connsiteY69" fmla="*/ 906559 h 1087628"/>
                <a:gd name="connsiteX70" fmla="*/ 5021158 w 7067241"/>
                <a:gd name="connsiteY70" fmla="*/ 915612 h 1087628"/>
                <a:gd name="connsiteX71" fmla="*/ 4966837 w 7067241"/>
                <a:gd name="connsiteY71" fmla="*/ 924666 h 1087628"/>
                <a:gd name="connsiteX72" fmla="*/ 4812928 w 7067241"/>
                <a:gd name="connsiteY72" fmla="*/ 942773 h 1087628"/>
                <a:gd name="connsiteX73" fmla="*/ 4649966 w 7067241"/>
                <a:gd name="connsiteY73" fmla="*/ 969933 h 1087628"/>
                <a:gd name="connsiteX74" fmla="*/ 3817047 w 7067241"/>
                <a:gd name="connsiteY74" fmla="*/ 988040 h 1087628"/>
                <a:gd name="connsiteX75" fmla="*/ 3635978 w 7067241"/>
                <a:gd name="connsiteY75" fmla="*/ 997094 h 1087628"/>
                <a:gd name="connsiteX76" fmla="*/ 3527336 w 7067241"/>
                <a:gd name="connsiteY76" fmla="*/ 1006147 h 1087628"/>
                <a:gd name="connsiteX77" fmla="*/ 3445855 w 7067241"/>
                <a:gd name="connsiteY77" fmla="*/ 1015201 h 1087628"/>
                <a:gd name="connsiteX78" fmla="*/ 2803059 w 7067241"/>
                <a:gd name="connsiteY78" fmla="*/ 1042361 h 1087628"/>
                <a:gd name="connsiteX79" fmla="*/ 2676310 w 7067241"/>
                <a:gd name="connsiteY79" fmla="*/ 1051414 h 1087628"/>
                <a:gd name="connsiteX80" fmla="*/ 2413760 w 7067241"/>
                <a:gd name="connsiteY80" fmla="*/ 1060468 h 1087628"/>
                <a:gd name="connsiteX81" fmla="*/ 2241744 w 7067241"/>
                <a:gd name="connsiteY81" fmla="*/ 1078575 h 1087628"/>
                <a:gd name="connsiteX82" fmla="*/ 2096889 w 7067241"/>
                <a:gd name="connsiteY82" fmla="*/ 1087628 h 1087628"/>
                <a:gd name="connsiteX83" fmla="*/ 1761910 w 7067241"/>
                <a:gd name="connsiteY83" fmla="*/ 1078575 h 1087628"/>
                <a:gd name="connsiteX84" fmla="*/ 1698536 w 7067241"/>
                <a:gd name="connsiteY84" fmla="*/ 1060468 h 1087628"/>
                <a:gd name="connsiteX85" fmla="*/ 1472199 w 7067241"/>
                <a:gd name="connsiteY85" fmla="*/ 1033307 h 1087628"/>
                <a:gd name="connsiteX86" fmla="*/ 1282077 w 7067241"/>
                <a:gd name="connsiteY86" fmla="*/ 1024254 h 1087628"/>
                <a:gd name="connsiteX87" fmla="*/ 1010473 w 7067241"/>
                <a:gd name="connsiteY87" fmla="*/ 1006147 h 1087628"/>
                <a:gd name="connsiteX88" fmla="*/ 648334 w 7067241"/>
                <a:gd name="connsiteY88" fmla="*/ 997094 h 1087628"/>
                <a:gd name="connsiteX89" fmla="*/ 512532 w 7067241"/>
                <a:gd name="connsiteY89" fmla="*/ 988040 h 1087628"/>
                <a:gd name="connsiteX90" fmla="*/ 313356 w 7067241"/>
                <a:gd name="connsiteY90" fmla="*/ 960880 h 1087628"/>
                <a:gd name="connsiteX91" fmla="*/ 159447 w 7067241"/>
                <a:gd name="connsiteY91" fmla="*/ 924666 h 1087628"/>
                <a:gd name="connsiteX92" fmla="*/ 96073 w 7067241"/>
                <a:gd name="connsiteY92" fmla="*/ 834131 h 1087628"/>
                <a:gd name="connsiteX93" fmla="*/ 77966 w 7067241"/>
                <a:gd name="connsiteY93" fmla="*/ 806971 h 1087628"/>
                <a:gd name="connsiteX94" fmla="*/ 50805 w 7067241"/>
                <a:gd name="connsiteY94" fmla="*/ 743597 h 1087628"/>
                <a:gd name="connsiteX95" fmla="*/ 32698 w 7067241"/>
                <a:gd name="connsiteY95" fmla="*/ 707383 h 1087628"/>
                <a:gd name="connsiteX96" fmla="*/ 23 w 7067241"/>
                <a:gd name="connsiteY96" fmla="*/ 541910 h 1087628"/>
                <a:gd name="connsiteX97" fmla="*/ 27466 w 7067241"/>
                <a:gd name="connsiteY97" fmla="*/ 359217 h 1087628"/>
                <a:gd name="connsiteX98" fmla="*/ 38571 w 7067241"/>
                <a:gd name="connsiteY98" fmla="*/ 311124 h 1087628"/>
                <a:gd name="connsiteX99" fmla="*/ 54063 w 7067241"/>
                <a:gd name="connsiteY99" fmla="*/ 274177 h 1087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7067241" h="1087628">
                  <a:moveTo>
                    <a:pt x="54063" y="274177"/>
                  </a:moveTo>
                  <a:cubicBezTo>
                    <a:pt x="56987" y="256428"/>
                    <a:pt x="52411" y="225167"/>
                    <a:pt x="56113" y="204627"/>
                  </a:cubicBezTo>
                  <a:cubicBezTo>
                    <a:pt x="59815" y="184087"/>
                    <a:pt x="62835" y="169513"/>
                    <a:pt x="76274" y="150935"/>
                  </a:cubicBezTo>
                  <a:cubicBezTo>
                    <a:pt x="89713" y="132357"/>
                    <a:pt x="105841" y="112428"/>
                    <a:pt x="136750" y="93161"/>
                  </a:cubicBezTo>
                  <a:cubicBezTo>
                    <a:pt x="167659" y="73894"/>
                    <a:pt x="169919" y="65935"/>
                    <a:pt x="261728" y="35332"/>
                  </a:cubicBezTo>
                  <a:lnTo>
                    <a:pt x="376730" y="19319"/>
                  </a:lnTo>
                  <a:cubicBezTo>
                    <a:pt x="385784" y="16301"/>
                    <a:pt x="382049" y="36309"/>
                    <a:pt x="387554" y="37478"/>
                  </a:cubicBezTo>
                  <a:cubicBezTo>
                    <a:pt x="393060" y="38647"/>
                    <a:pt x="398812" y="29350"/>
                    <a:pt x="409763" y="26332"/>
                  </a:cubicBezTo>
                  <a:cubicBezTo>
                    <a:pt x="420714" y="23314"/>
                    <a:pt x="434282" y="17854"/>
                    <a:pt x="453261" y="19372"/>
                  </a:cubicBezTo>
                  <a:cubicBezTo>
                    <a:pt x="472240" y="20890"/>
                    <a:pt x="502512" y="38456"/>
                    <a:pt x="523637" y="35438"/>
                  </a:cubicBezTo>
                  <a:cubicBezTo>
                    <a:pt x="580976" y="41473"/>
                    <a:pt x="664684" y="-8295"/>
                    <a:pt x="702655" y="1212"/>
                  </a:cubicBezTo>
                  <a:cubicBezTo>
                    <a:pt x="740626" y="10719"/>
                    <a:pt x="725353" y="72899"/>
                    <a:pt x="751461" y="92480"/>
                  </a:cubicBezTo>
                  <a:cubicBezTo>
                    <a:pt x="765538" y="103038"/>
                    <a:pt x="814267" y="57095"/>
                    <a:pt x="829403" y="100801"/>
                  </a:cubicBezTo>
                  <a:cubicBezTo>
                    <a:pt x="844539" y="144507"/>
                    <a:pt x="831700" y="341318"/>
                    <a:pt x="842278" y="354717"/>
                  </a:cubicBezTo>
                  <a:cubicBezTo>
                    <a:pt x="877062" y="398776"/>
                    <a:pt x="940190" y="274395"/>
                    <a:pt x="965205" y="272816"/>
                  </a:cubicBezTo>
                  <a:cubicBezTo>
                    <a:pt x="990220" y="271237"/>
                    <a:pt x="985478" y="335403"/>
                    <a:pt x="992366" y="345244"/>
                  </a:cubicBezTo>
                  <a:cubicBezTo>
                    <a:pt x="1004603" y="362726"/>
                    <a:pt x="1020200" y="378205"/>
                    <a:pt x="1037633" y="390511"/>
                  </a:cubicBezTo>
                  <a:cubicBezTo>
                    <a:pt x="1071884" y="414689"/>
                    <a:pt x="1107019" y="439165"/>
                    <a:pt x="1146275" y="453886"/>
                  </a:cubicBezTo>
                  <a:cubicBezTo>
                    <a:pt x="1227638" y="484397"/>
                    <a:pt x="1194241" y="472892"/>
                    <a:pt x="1245863" y="490100"/>
                  </a:cubicBezTo>
                  <a:lnTo>
                    <a:pt x="1608001" y="471993"/>
                  </a:lnTo>
                  <a:cubicBezTo>
                    <a:pt x="1770909" y="466794"/>
                    <a:pt x="1933934" y="466334"/>
                    <a:pt x="2096889" y="462939"/>
                  </a:cubicBezTo>
                  <a:lnTo>
                    <a:pt x="2477134" y="453886"/>
                  </a:lnTo>
                  <a:lnTo>
                    <a:pt x="2594829" y="444832"/>
                  </a:lnTo>
                  <a:cubicBezTo>
                    <a:pt x="2628047" y="442064"/>
                    <a:pt x="2661133" y="437578"/>
                    <a:pt x="2694417" y="435779"/>
                  </a:cubicBezTo>
                  <a:cubicBezTo>
                    <a:pt x="2772824" y="431541"/>
                    <a:pt x="2851351" y="429927"/>
                    <a:pt x="2929807" y="426725"/>
                  </a:cubicBezTo>
                  <a:lnTo>
                    <a:pt x="3138037" y="417672"/>
                  </a:lnTo>
                  <a:lnTo>
                    <a:pt x="3445855" y="408618"/>
                  </a:lnTo>
                  <a:cubicBezTo>
                    <a:pt x="3565451" y="404105"/>
                    <a:pt x="3630473" y="398665"/>
                    <a:pt x="3744619" y="390511"/>
                  </a:cubicBezTo>
                  <a:cubicBezTo>
                    <a:pt x="3811485" y="392740"/>
                    <a:pt x="4081399" y="399728"/>
                    <a:pt x="4179186" y="408618"/>
                  </a:cubicBezTo>
                  <a:cubicBezTo>
                    <a:pt x="4191577" y="409745"/>
                    <a:pt x="4203126" y="415626"/>
                    <a:pt x="4215399" y="417672"/>
                  </a:cubicBezTo>
                  <a:cubicBezTo>
                    <a:pt x="4275600" y="427706"/>
                    <a:pt x="4335881" y="437488"/>
                    <a:pt x="4396469" y="444832"/>
                  </a:cubicBezTo>
                  <a:cubicBezTo>
                    <a:pt x="4480683" y="455040"/>
                    <a:pt x="4669690" y="460366"/>
                    <a:pt x="4731447" y="462939"/>
                  </a:cubicBezTo>
                  <a:cubicBezTo>
                    <a:pt x="4783046" y="472321"/>
                    <a:pt x="4858146" y="488346"/>
                    <a:pt x="4912516" y="490100"/>
                  </a:cubicBezTo>
                  <a:cubicBezTo>
                    <a:pt x="5072406" y="495258"/>
                    <a:pt x="5232413" y="495750"/>
                    <a:pt x="5392350" y="499153"/>
                  </a:cubicBezTo>
                  <a:lnTo>
                    <a:pt x="5763542" y="508206"/>
                  </a:lnTo>
                  <a:cubicBezTo>
                    <a:pt x="5835998" y="510435"/>
                    <a:pt x="5908358" y="515425"/>
                    <a:pt x="5980825" y="517260"/>
                  </a:cubicBezTo>
                  <a:lnTo>
                    <a:pt x="6478766" y="526313"/>
                  </a:lnTo>
                  <a:cubicBezTo>
                    <a:pt x="6517998" y="523295"/>
                    <a:pt x="6557354" y="521605"/>
                    <a:pt x="6596461" y="517260"/>
                  </a:cubicBezTo>
                  <a:cubicBezTo>
                    <a:pt x="6629251" y="513617"/>
                    <a:pt x="6675504" y="498556"/>
                    <a:pt x="6705102" y="490100"/>
                  </a:cubicBezTo>
                  <a:cubicBezTo>
                    <a:pt x="6714156" y="481046"/>
                    <a:pt x="6725161" y="473592"/>
                    <a:pt x="6732263" y="462939"/>
                  </a:cubicBezTo>
                  <a:cubicBezTo>
                    <a:pt x="6737557" y="454999"/>
                    <a:pt x="6737557" y="444550"/>
                    <a:pt x="6741316" y="435779"/>
                  </a:cubicBezTo>
                  <a:cubicBezTo>
                    <a:pt x="6763795" y="383327"/>
                    <a:pt x="6761043" y="411190"/>
                    <a:pt x="6777530" y="345244"/>
                  </a:cubicBezTo>
                  <a:cubicBezTo>
                    <a:pt x="6781982" y="327435"/>
                    <a:pt x="6781309" y="308506"/>
                    <a:pt x="6786584" y="290923"/>
                  </a:cubicBezTo>
                  <a:cubicBezTo>
                    <a:pt x="6790462" y="277996"/>
                    <a:pt x="6799375" y="267114"/>
                    <a:pt x="6804691" y="254709"/>
                  </a:cubicBezTo>
                  <a:cubicBezTo>
                    <a:pt x="6808450" y="245938"/>
                    <a:pt x="6811122" y="236725"/>
                    <a:pt x="6813744" y="227549"/>
                  </a:cubicBezTo>
                  <a:cubicBezTo>
                    <a:pt x="6817162" y="215585"/>
                    <a:pt x="6816624" y="202138"/>
                    <a:pt x="6822797" y="191335"/>
                  </a:cubicBezTo>
                  <a:cubicBezTo>
                    <a:pt x="6829149" y="180218"/>
                    <a:pt x="6839715" y="171857"/>
                    <a:pt x="6849958" y="164175"/>
                  </a:cubicBezTo>
                  <a:cubicBezTo>
                    <a:pt x="6884170" y="138516"/>
                    <a:pt x="6888965" y="139101"/>
                    <a:pt x="6922386" y="127961"/>
                  </a:cubicBezTo>
                  <a:cubicBezTo>
                    <a:pt x="6938618" y="133372"/>
                    <a:pt x="6974572" y="143933"/>
                    <a:pt x="6985760" y="155121"/>
                  </a:cubicBezTo>
                  <a:cubicBezTo>
                    <a:pt x="6998203" y="167564"/>
                    <a:pt x="7004374" y="185006"/>
                    <a:pt x="7012920" y="200389"/>
                  </a:cubicBezTo>
                  <a:cubicBezTo>
                    <a:pt x="7026066" y="224052"/>
                    <a:pt x="7040740" y="256688"/>
                    <a:pt x="7049134" y="281870"/>
                  </a:cubicBezTo>
                  <a:cubicBezTo>
                    <a:pt x="7053069" y="293674"/>
                    <a:pt x="7054770" y="306120"/>
                    <a:pt x="7058188" y="318084"/>
                  </a:cubicBezTo>
                  <a:cubicBezTo>
                    <a:pt x="7060810" y="327260"/>
                    <a:pt x="7064223" y="336191"/>
                    <a:pt x="7067241" y="345244"/>
                  </a:cubicBezTo>
                  <a:cubicBezTo>
                    <a:pt x="7064223" y="417672"/>
                    <a:pt x="7066193" y="490480"/>
                    <a:pt x="7058188" y="562527"/>
                  </a:cubicBezTo>
                  <a:cubicBezTo>
                    <a:pt x="7056986" y="573342"/>
                    <a:pt x="7043522" y="579365"/>
                    <a:pt x="7040081" y="589688"/>
                  </a:cubicBezTo>
                  <a:cubicBezTo>
                    <a:pt x="7034276" y="607102"/>
                    <a:pt x="7036302" y="626426"/>
                    <a:pt x="7031027" y="644008"/>
                  </a:cubicBezTo>
                  <a:cubicBezTo>
                    <a:pt x="7027149" y="656935"/>
                    <a:pt x="7018236" y="667817"/>
                    <a:pt x="7012920" y="680222"/>
                  </a:cubicBezTo>
                  <a:cubicBezTo>
                    <a:pt x="6988424" y="737381"/>
                    <a:pt x="7028726" y="676310"/>
                    <a:pt x="6967653" y="752650"/>
                  </a:cubicBezTo>
                  <a:cubicBezTo>
                    <a:pt x="6960513" y="788348"/>
                    <a:pt x="6965798" y="805444"/>
                    <a:pt x="6931439" y="825078"/>
                  </a:cubicBezTo>
                  <a:cubicBezTo>
                    <a:pt x="6920636" y="831251"/>
                    <a:pt x="6907296" y="831113"/>
                    <a:pt x="6895225" y="834131"/>
                  </a:cubicBezTo>
                  <a:lnTo>
                    <a:pt x="6750370" y="816024"/>
                  </a:lnTo>
                  <a:cubicBezTo>
                    <a:pt x="6619781" y="802032"/>
                    <a:pt x="6679469" y="819552"/>
                    <a:pt x="6614568" y="797917"/>
                  </a:cubicBezTo>
                  <a:cubicBezTo>
                    <a:pt x="6530069" y="800935"/>
                    <a:pt x="6445419" y="801086"/>
                    <a:pt x="6361071" y="806971"/>
                  </a:cubicBezTo>
                  <a:cubicBezTo>
                    <a:pt x="6315514" y="810149"/>
                    <a:pt x="6270760" y="821064"/>
                    <a:pt x="6225269" y="825078"/>
                  </a:cubicBezTo>
                  <a:cubicBezTo>
                    <a:pt x="6168073" y="830125"/>
                    <a:pt x="6110592" y="831113"/>
                    <a:pt x="6053253" y="834131"/>
                  </a:cubicBezTo>
                  <a:cubicBezTo>
                    <a:pt x="5998301" y="841000"/>
                    <a:pt x="5935800" y="849640"/>
                    <a:pt x="5881237" y="852238"/>
                  </a:cubicBezTo>
                  <a:cubicBezTo>
                    <a:pt x="5787742" y="856690"/>
                    <a:pt x="5694103" y="857475"/>
                    <a:pt x="5600580" y="861292"/>
                  </a:cubicBezTo>
                  <a:cubicBezTo>
                    <a:pt x="5546221" y="863511"/>
                    <a:pt x="5491960" y="867757"/>
                    <a:pt x="5437617" y="870345"/>
                  </a:cubicBezTo>
                  <a:lnTo>
                    <a:pt x="5220334" y="879399"/>
                  </a:lnTo>
                  <a:cubicBezTo>
                    <a:pt x="5178085" y="888452"/>
                    <a:pt x="5136098" y="898830"/>
                    <a:pt x="5093586" y="906559"/>
                  </a:cubicBezTo>
                  <a:cubicBezTo>
                    <a:pt x="5069648" y="910911"/>
                    <a:pt x="5045244" y="912171"/>
                    <a:pt x="5021158" y="915612"/>
                  </a:cubicBezTo>
                  <a:cubicBezTo>
                    <a:pt x="5002986" y="918208"/>
                    <a:pt x="4985040" y="922292"/>
                    <a:pt x="4966837" y="924666"/>
                  </a:cubicBezTo>
                  <a:cubicBezTo>
                    <a:pt x="4915614" y="931347"/>
                    <a:pt x="4863984" y="934918"/>
                    <a:pt x="4812928" y="942773"/>
                  </a:cubicBezTo>
                  <a:cubicBezTo>
                    <a:pt x="4663643" y="965740"/>
                    <a:pt x="4799495" y="958857"/>
                    <a:pt x="4649966" y="969933"/>
                  </a:cubicBezTo>
                  <a:cubicBezTo>
                    <a:pt x="4382008" y="989782"/>
                    <a:pt x="4056996" y="984798"/>
                    <a:pt x="3817047" y="988040"/>
                  </a:cubicBezTo>
                  <a:lnTo>
                    <a:pt x="3635978" y="997094"/>
                  </a:lnTo>
                  <a:cubicBezTo>
                    <a:pt x="3599709" y="999361"/>
                    <a:pt x="3563512" y="1002702"/>
                    <a:pt x="3527336" y="1006147"/>
                  </a:cubicBezTo>
                  <a:cubicBezTo>
                    <a:pt x="3500132" y="1008738"/>
                    <a:pt x="3473135" y="1013596"/>
                    <a:pt x="3445855" y="1015201"/>
                  </a:cubicBezTo>
                  <a:cubicBezTo>
                    <a:pt x="3193495" y="1030046"/>
                    <a:pt x="3043809" y="1034059"/>
                    <a:pt x="2803059" y="1042361"/>
                  </a:cubicBezTo>
                  <a:cubicBezTo>
                    <a:pt x="2760809" y="1045379"/>
                    <a:pt x="2718622" y="1049446"/>
                    <a:pt x="2676310" y="1051414"/>
                  </a:cubicBezTo>
                  <a:cubicBezTo>
                    <a:pt x="2588836" y="1055483"/>
                    <a:pt x="2501158" y="1055005"/>
                    <a:pt x="2413760" y="1060468"/>
                  </a:cubicBezTo>
                  <a:cubicBezTo>
                    <a:pt x="2356217" y="1064065"/>
                    <a:pt x="2299189" y="1073651"/>
                    <a:pt x="2241744" y="1078575"/>
                  </a:cubicBezTo>
                  <a:cubicBezTo>
                    <a:pt x="2193542" y="1082707"/>
                    <a:pt x="2145174" y="1084610"/>
                    <a:pt x="2096889" y="1087628"/>
                  </a:cubicBezTo>
                  <a:cubicBezTo>
                    <a:pt x="1985229" y="1084610"/>
                    <a:pt x="1873352" y="1086173"/>
                    <a:pt x="1761910" y="1078575"/>
                  </a:cubicBezTo>
                  <a:cubicBezTo>
                    <a:pt x="1739991" y="1077081"/>
                    <a:pt x="1720152" y="1064398"/>
                    <a:pt x="1698536" y="1060468"/>
                  </a:cubicBezTo>
                  <a:cubicBezTo>
                    <a:pt x="1663174" y="1054038"/>
                    <a:pt x="1521506" y="1036488"/>
                    <a:pt x="1472199" y="1033307"/>
                  </a:cubicBezTo>
                  <a:cubicBezTo>
                    <a:pt x="1408885" y="1029222"/>
                    <a:pt x="1345399" y="1028211"/>
                    <a:pt x="1282077" y="1024254"/>
                  </a:cubicBezTo>
                  <a:cubicBezTo>
                    <a:pt x="1047667" y="1009604"/>
                    <a:pt x="1349516" y="1017640"/>
                    <a:pt x="1010473" y="1006147"/>
                  </a:cubicBezTo>
                  <a:lnTo>
                    <a:pt x="648334" y="997094"/>
                  </a:lnTo>
                  <a:cubicBezTo>
                    <a:pt x="603067" y="994076"/>
                    <a:pt x="557637" y="992916"/>
                    <a:pt x="512532" y="988040"/>
                  </a:cubicBezTo>
                  <a:cubicBezTo>
                    <a:pt x="445914" y="980838"/>
                    <a:pt x="313356" y="960880"/>
                    <a:pt x="313356" y="960880"/>
                  </a:cubicBezTo>
                  <a:cubicBezTo>
                    <a:pt x="208793" y="926025"/>
                    <a:pt x="260284" y="937270"/>
                    <a:pt x="159447" y="924666"/>
                  </a:cubicBezTo>
                  <a:cubicBezTo>
                    <a:pt x="99891" y="884961"/>
                    <a:pt x="161804" y="932725"/>
                    <a:pt x="96073" y="834131"/>
                  </a:cubicBezTo>
                  <a:cubicBezTo>
                    <a:pt x="90037" y="825078"/>
                    <a:pt x="82832" y="816703"/>
                    <a:pt x="77966" y="806971"/>
                  </a:cubicBezTo>
                  <a:cubicBezTo>
                    <a:pt x="67687" y="786414"/>
                    <a:pt x="60316" y="764520"/>
                    <a:pt x="50805" y="743597"/>
                  </a:cubicBezTo>
                  <a:cubicBezTo>
                    <a:pt x="45220" y="731311"/>
                    <a:pt x="38734" y="719454"/>
                    <a:pt x="32698" y="707383"/>
                  </a:cubicBezTo>
                  <a:cubicBezTo>
                    <a:pt x="18231" y="562703"/>
                    <a:pt x="895" y="599938"/>
                    <a:pt x="23" y="541910"/>
                  </a:cubicBezTo>
                  <a:cubicBezTo>
                    <a:pt x="-849" y="483882"/>
                    <a:pt x="22827" y="368495"/>
                    <a:pt x="27466" y="359217"/>
                  </a:cubicBezTo>
                  <a:cubicBezTo>
                    <a:pt x="32332" y="349485"/>
                    <a:pt x="34152" y="321067"/>
                    <a:pt x="38571" y="311124"/>
                  </a:cubicBezTo>
                  <a:cubicBezTo>
                    <a:pt x="69700" y="241083"/>
                    <a:pt x="51139" y="291926"/>
                    <a:pt x="54063" y="274177"/>
                  </a:cubicBezTo>
                  <a:close/>
                </a:path>
              </a:pathLst>
            </a:custGeom>
            <a:solidFill>
              <a:schemeClr val="tx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6" name="楕円 55">
              <a:extLst>
                <a:ext uri="{FF2B5EF4-FFF2-40B4-BE49-F238E27FC236}">
                  <a16:creationId xmlns:a16="http://schemas.microsoft.com/office/drawing/2014/main" id="{955313A0-781C-38FB-CD50-4A7CE69A85C3}"/>
                </a:ext>
              </a:extLst>
            </p:cNvPr>
            <p:cNvSpPr/>
            <p:nvPr/>
          </p:nvSpPr>
          <p:spPr>
            <a:xfrm>
              <a:off x="1352362" y="3643788"/>
              <a:ext cx="174279" cy="335333"/>
            </a:xfrm>
            <a:prstGeom prst="ellipse">
              <a:avLst/>
            </a:prstGeom>
            <a:solidFill>
              <a:schemeClr val="bg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2E05C5B2-5A4B-4002-D0A2-A73F2130B576}"/>
                </a:ext>
              </a:extLst>
            </p:cNvPr>
            <p:cNvSpPr/>
            <p:nvPr/>
          </p:nvSpPr>
          <p:spPr>
            <a:xfrm>
              <a:off x="1387444" y="3732872"/>
              <a:ext cx="139197" cy="157163"/>
            </a:xfrm>
            <a:prstGeom prst="ellipse">
              <a:avLst/>
            </a:prstGeom>
            <a:solidFill>
              <a:schemeClr val="tx1"/>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4" name="フリーフォーム: 図形 23">
              <a:extLst>
                <a:ext uri="{FF2B5EF4-FFF2-40B4-BE49-F238E27FC236}">
                  <a16:creationId xmlns:a16="http://schemas.microsoft.com/office/drawing/2014/main" id="{C91EB4CA-D17E-20E0-9304-A79F1AA80AB5}"/>
                </a:ext>
              </a:extLst>
            </p:cNvPr>
            <p:cNvSpPr/>
            <p:nvPr/>
          </p:nvSpPr>
          <p:spPr>
            <a:xfrm>
              <a:off x="1860550" y="3929033"/>
              <a:ext cx="3921399" cy="614991"/>
            </a:xfrm>
            <a:custGeom>
              <a:avLst/>
              <a:gdLst>
                <a:gd name="connsiteX0" fmla="*/ 85992 w 3921399"/>
                <a:gd name="connsiteY0" fmla="*/ 332 h 614991"/>
                <a:gd name="connsiteX1" fmla="*/ 73292 w 3921399"/>
                <a:gd name="connsiteY1" fmla="*/ 16207 h 614991"/>
                <a:gd name="connsiteX2" fmla="*/ 60592 w 3921399"/>
                <a:gd name="connsiteY2" fmla="*/ 41607 h 614991"/>
                <a:gd name="connsiteX3" fmla="*/ 44717 w 3921399"/>
                <a:gd name="connsiteY3" fmla="*/ 67007 h 614991"/>
                <a:gd name="connsiteX4" fmla="*/ 38367 w 3921399"/>
                <a:gd name="connsiteY4" fmla="*/ 79707 h 614991"/>
                <a:gd name="connsiteX5" fmla="*/ 25667 w 3921399"/>
                <a:gd name="connsiteY5" fmla="*/ 98757 h 614991"/>
                <a:gd name="connsiteX6" fmla="*/ 22492 w 3921399"/>
                <a:gd name="connsiteY6" fmla="*/ 111457 h 614991"/>
                <a:gd name="connsiteX7" fmla="*/ 9792 w 3921399"/>
                <a:gd name="connsiteY7" fmla="*/ 140032 h 614991"/>
                <a:gd name="connsiteX8" fmla="*/ 3442 w 3921399"/>
                <a:gd name="connsiteY8" fmla="*/ 155907 h 614991"/>
                <a:gd name="connsiteX9" fmla="*/ 3442 w 3921399"/>
                <a:gd name="connsiteY9" fmla="*/ 200357 h 614991"/>
                <a:gd name="connsiteX10" fmla="*/ 6617 w 3921399"/>
                <a:gd name="connsiteY10" fmla="*/ 371807 h 614991"/>
                <a:gd name="connsiteX11" fmla="*/ 16142 w 3921399"/>
                <a:gd name="connsiteY11" fmla="*/ 387682 h 614991"/>
                <a:gd name="connsiteX12" fmla="*/ 35192 w 3921399"/>
                <a:gd name="connsiteY12" fmla="*/ 406732 h 614991"/>
                <a:gd name="connsiteX13" fmla="*/ 82817 w 3921399"/>
                <a:gd name="connsiteY13" fmla="*/ 444832 h 614991"/>
                <a:gd name="connsiteX14" fmla="*/ 133617 w 3921399"/>
                <a:gd name="connsiteY14" fmla="*/ 479757 h 614991"/>
                <a:gd name="connsiteX15" fmla="*/ 146317 w 3921399"/>
                <a:gd name="connsiteY15" fmla="*/ 486107 h 614991"/>
                <a:gd name="connsiteX16" fmla="*/ 159017 w 3921399"/>
                <a:gd name="connsiteY16" fmla="*/ 495632 h 614991"/>
                <a:gd name="connsiteX17" fmla="*/ 171717 w 3921399"/>
                <a:gd name="connsiteY17" fmla="*/ 498807 h 614991"/>
                <a:gd name="connsiteX18" fmla="*/ 206642 w 3921399"/>
                <a:gd name="connsiteY18" fmla="*/ 514682 h 614991"/>
                <a:gd name="connsiteX19" fmla="*/ 276492 w 3921399"/>
                <a:gd name="connsiteY19" fmla="*/ 527382 h 614991"/>
                <a:gd name="connsiteX20" fmla="*/ 298717 w 3921399"/>
                <a:gd name="connsiteY20" fmla="*/ 530557 h 614991"/>
                <a:gd name="connsiteX21" fmla="*/ 336817 w 3921399"/>
                <a:gd name="connsiteY21" fmla="*/ 536907 h 614991"/>
                <a:gd name="connsiteX22" fmla="*/ 413017 w 3921399"/>
                <a:gd name="connsiteY22" fmla="*/ 540082 h 614991"/>
                <a:gd name="connsiteX23" fmla="*/ 632092 w 3921399"/>
                <a:gd name="connsiteY23" fmla="*/ 533732 h 614991"/>
                <a:gd name="connsiteX24" fmla="*/ 733692 w 3921399"/>
                <a:gd name="connsiteY24" fmla="*/ 527382 h 614991"/>
                <a:gd name="connsiteX25" fmla="*/ 774967 w 3921399"/>
                <a:gd name="connsiteY25" fmla="*/ 524207 h 614991"/>
                <a:gd name="connsiteX26" fmla="*/ 1108342 w 3921399"/>
                <a:gd name="connsiteY26" fmla="*/ 521032 h 614991"/>
                <a:gd name="connsiteX27" fmla="*/ 1206767 w 3921399"/>
                <a:gd name="connsiteY27" fmla="*/ 514682 h 614991"/>
                <a:gd name="connsiteX28" fmla="*/ 1540142 w 3921399"/>
                <a:gd name="connsiteY28" fmla="*/ 511507 h 614991"/>
                <a:gd name="connsiteX29" fmla="*/ 1670317 w 3921399"/>
                <a:gd name="connsiteY29" fmla="*/ 501982 h 614991"/>
                <a:gd name="connsiteX30" fmla="*/ 1860817 w 3921399"/>
                <a:gd name="connsiteY30" fmla="*/ 495632 h 614991"/>
                <a:gd name="connsiteX31" fmla="*/ 2073542 w 3921399"/>
                <a:gd name="connsiteY31" fmla="*/ 498807 h 614991"/>
                <a:gd name="connsiteX32" fmla="*/ 2092592 w 3921399"/>
                <a:gd name="connsiteY32" fmla="*/ 505157 h 614991"/>
                <a:gd name="connsiteX33" fmla="*/ 2130692 w 3921399"/>
                <a:gd name="connsiteY33" fmla="*/ 527382 h 614991"/>
                <a:gd name="connsiteX34" fmla="*/ 2140217 w 3921399"/>
                <a:gd name="connsiteY34" fmla="*/ 536907 h 614991"/>
                <a:gd name="connsiteX35" fmla="*/ 2213242 w 3921399"/>
                <a:gd name="connsiteY35" fmla="*/ 568657 h 614991"/>
                <a:gd name="connsiteX36" fmla="*/ 2235467 w 3921399"/>
                <a:gd name="connsiteY36" fmla="*/ 578182 h 614991"/>
                <a:gd name="connsiteX37" fmla="*/ 2254517 w 3921399"/>
                <a:gd name="connsiteY37" fmla="*/ 587707 h 614991"/>
                <a:gd name="connsiteX38" fmla="*/ 2283092 w 3921399"/>
                <a:gd name="connsiteY38" fmla="*/ 597232 h 614991"/>
                <a:gd name="connsiteX39" fmla="*/ 2327542 w 3921399"/>
                <a:gd name="connsiteY39" fmla="*/ 603582 h 614991"/>
                <a:gd name="connsiteX40" fmla="*/ 2365642 w 3921399"/>
                <a:gd name="connsiteY40" fmla="*/ 606757 h 614991"/>
                <a:gd name="connsiteX41" fmla="*/ 2518042 w 3921399"/>
                <a:gd name="connsiteY41" fmla="*/ 609932 h 614991"/>
                <a:gd name="connsiteX42" fmla="*/ 2552967 w 3921399"/>
                <a:gd name="connsiteY42" fmla="*/ 613107 h 614991"/>
                <a:gd name="connsiteX43" fmla="*/ 2835542 w 3921399"/>
                <a:gd name="connsiteY43" fmla="*/ 606757 h 614991"/>
                <a:gd name="connsiteX44" fmla="*/ 2864117 w 3921399"/>
                <a:gd name="connsiteY44" fmla="*/ 597232 h 614991"/>
                <a:gd name="connsiteX45" fmla="*/ 2886342 w 3921399"/>
                <a:gd name="connsiteY45" fmla="*/ 594057 h 614991"/>
                <a:gd name="connsiteX46" fmla="*/ 2911742 w 3921399"/>
                <a:gd name="connsiteY46" fmla="*/ 581357 h 614991"/>
                <a:gd name="connsiteX47" fmla="*/ 2981592 w 3921399"/>
                <a:gd name="connsiteY47" fmla="*/ 562307 h 614991"/>
                <a:gd name="connsiteX48" fmla="*/ 3016517 w 3921399"/>
                <a:gd name="connsiteY48" fmla="*/ 555957 h 614991"/>
                <a:gd name="connsiteX49" fmla="*/ 3127642 w 3921399"/>
                <a:gd name="connsiteY49" fmla="*/ 543257 h 614991"/>
                <a:gd name="connsiteX50" fmla="*/ 3162567 w 3921399"/>
                <a:gd name="connsiteY50" fmla="*/ 536907 h 614991"/>
                <a:gd name="connsiteX51" fmla="*/ 3210192 w 3921399"/>
                <a:gd name="connsiteY51" fmla="*/ 533732 h 614991"/>
                <a:gd name="connsiteX52" fmla="*/ 3292742 w 3921399"/>
                <a:gd name="connsiteY52" fmla="*/ 527382 h 614991"/>
                <a:gd name="connsiteX53" fmla="*/ 3308617 w 3921399"/>
                <a:gd name="connsiteY53" fmla="*/ 524207 h 614991"/>
                <a:gd name="connsiteX54" fmla="*/ 3359417 w 3921399"/>
                <a:gd name="connsiteY54" fmla="*/ 517857 h 614991"/>
                <a:gd name="connsiteX55" fmla="*/ 3378467 w 3921399"/>
                <a:gd name="connsiteY55" fmla="*/ 514682 h 614991"/>
                <a:gd name="connsiteX56" fmla="*/ 3410217 w 3921399"/>
                <a:gd name="connsiteY56" fmla="*/ 508332 h 614991"/>
                <a:gd name="connsiteX57" fmla="*/ 3483242 w 3921399"/>
                <a:gd name="connsiteY57" fmla="*/ 501982 h 614991"/>
                <a:gd name="connsiteX58" fmla="*/ 3527692 w 3921399"/>
                <a:gd name="connsiteY58" fmla="*/ 495632 h 614991"/>
                <a:gd name="connsiteX59" fmla="*/ 3543567 w 3921399"/>
                <a:gd name="connsiteY59" fmla="*/ 492457 h 614991"/>
                <a:gd name="connsiteX60" fmla="*/ 3705492 w 3921399"/>
                <a:gd name="connsiteY60" fmla="*/ 489282 h 614991"/>
                <a:gd name="connsiteX61" fmla="*/ 3746767 w 3921399"/>
                <a:gd name="connsiteY61" fmla="*/ 508332 h 614991"/>
                <a:gd name="connsiteX62" fmla="*/ 3775342 w 3921399"/>
                <a:gd name="connsiteY62" fmla="*/ 521032 h 614991"/>
                <a:gd name="connsiteX63" fmla="*/ 3788042 w 3921399"/>
                <a:gd name="connsiteY63" fmla="*/ 530557 h 614991"/>
                <a:gd name="connsiteX64" fmla="*/ 3813442 w 3921399"/>
                <a:gd name="connsiteY64" fmla="*/ 536907 h 614991"/>
                <a:gd name="connsiteX65" fmla="*/ 3838842 w 3921399"/>
                <a:gd name="connsiteY65" fmla="*/ 546432 h 614991"/>
                <a:gd name="connsiteX66" fmla="*/ 3864242 w 3921399"/>
                <a:gd name="connsiteY66" fmla="*/ 559132 h 614991"/>
                <a:gd name="connsiteX67" fmla="*/ 3889642 w 3921399"/>
                <a:gd name="connsiteY67" fmla="*/ 581357 h 614991"/>
                <a:gd name="connsiteX68" fmla="*/ 3915042 w 3921399"/>
                <a:gd name="connsiteY68" fmla="*/ 597232 h 614991"/>
                <a:gd name="connsiteX69" fmla="*/ 3921392 w 3921399"/>
                <a:gd name="connsiteY69" fmla="*/ 555957 h 614991"/>
                <a:gd name="connsiteX70" fmla="*/ 3915042 w 3921399"/>
                <a:gd name="connsiteY70" fmla="*/ 546432 h 614991"/>
                <a:gd name="connsiteX71" fmla="*/ 3908692 w 3921399"/>
                <a:gd name="connsiteY71" fmla="*/ 533732 h 614991"/>
                <a:gd name="connsiteX72" fmla="*/ 3889642 w 3921399"/>
                <a:gd name="connsiteY72" fmla="*/ 521032 h 614991"/>
                <a:gd name="connsiteX73" fmla="*/ 3873767 w 3921399"/>
                <a:gd name="connsiteY73" fmla="*/ 498807 h 614991"/>
                <a:gd name="connsiteX74" fmla="*/ 3867417 w 3921399"/>
                <a:gd name="connsiteY74" fmla="*/ 486107 h 614991"/>
                <a:gd name="connsiteX75" fmla="*/ 3857892 w 3921399"/>
                <a:gd name="connsiteY75" fmla="*/ 476582 h 614991"/>
                <a:gd name="connsiteX76" fmla="*/ 3851542 w 3921399"/>
                <a:gd name="connsiteY76" fmla="*/ 467057 h 614991"/>
                <a:gd name="connsiteX77" fmla="*/ 3813442 w 3921399"/>
                <a:gd name="connsiteY77" fmla="*/ 438482 h 614991"/>
                <a:gd name="connsiteX78" fmla="*/ 3803917 w 3921399"/>
                <a:gd name="connsiteY78" fmla="*/ 432132 h 614991"/>
                <a:gd name="connsiteX79" fmla="*/ 3788042 w 3921399"/>
                <a:gd name="connsiteY79" fmla="*/ 428957 h 614991"/>
                <a:gd name="connsiteX80" fmla="*/ 3753117 w 3921399"/>
                <a:gd name="connsiteY80" fmla="*/ 416257 h 614991"/>
                <a:gd name="connsiteX81" fmla="*/ 3740417 w 3921399"/>
                <a:gd name="connsiteY81" fmla="*/ 409907 h 614991"/>
                <a:gd name="connsiteX82" fmla="*/ 3727717 w 3921399"/>
                <a:gd name="connsiteY82" fmla="*/ 406732 h 614991"/>
                <a:gd name="connsiteX83" fmla="*/ 3711842 w 3921399"/>
                <a:gd name="connsiteY83" fmla="*/ 400382 h 614991"/>
                <a:gd name="connsiteX84" fmla="*/ 3683267 w 3921399"/>
                <a:gd name="connsiteY84" fmla="*/ 390857 h 614991"/>
                <a:gd name="connsiteX85" fmla="*/ 3553092 w 3921399"/>
                <a:gd name="connsiteY85" fmla="*/ 394032 h 614991"/>
                <a:gd name="connsiteX86" fmla="*/ 3511817 w 3921399"/>
                <a:gd name="connsiteY86" fmla="*/ 400382 h 614991"/>
                <a:gd name="connsiteX87" fmla="*/ 3489592 w 3921399"/>
                <a:gd name="connsiteY87" fmla="*/ 403557 h 614991"/>
                <a:gd name="connsiteX88" fmla="*/ 3476892 w 3921399"/>
                <a:gd name="connsiteY88" fmla="*/ 406732 h 614991"/>
                <a:gd name="connsiteX89" fmla="*/ 3448317 w 3921399"/>
                <a:gd name="connsiteY89" fmla="*/ 409907 h 614991"/>
                <a:gd name="connsiteX90" fmla="*/ 3429267 w 3921399"/>
                <a:gd name="connsiteY90" fmla="*/ 413082 h 614991"/>
                <a:gd name="connsiteX91" fmla="*/ 3353067 w 3921399"/>
                <a:gd name="connsiteY91" fmla="*/ 416257 h 614991"/>
                <a:gd name="connsiteX92" fmla="*/ 3318142 w 3921399"/>
                <a:gd name="connsiteY92" fmla="*/ 422607 h 614991"/>
                <a:gd name="connsiteX93" fmla="*/ 3305442 w 3921399"/>
                <a:gd name="connsiteY93" fmla="*/ 425782 h 614991"/>
                <a:gd name="connsiteX94" fmla="*/ 3276867 w 3921399"/>
                <a:gd name="connsiteY94" fmla="*/ 428957 h 614991"/>
                <a:gd name="connsiteX95" fmla="*/ 3238767 w 3921399"/>
                <a:gd name="connsiteY95" fmla="*/ 435307 h 614991"/>
                <a:gd name="connsiteX96" fmla="*/ 3222892 w 3921399"/>
                <a:gd name="connsiteY96" fmla="*/ 438482 h 614991"/>
                <a:gd name="connsiteX97" fmla="*/ 3146692 w 3921399"/>
                <a:gd name="connsiteY97" fmla="*/ 441657 h 614991"/>
                <a:gd name="connsiteX98" fmla="*/ 3089542 w 3921399"/>
                <a:gd name="connsiteY98" fmla="*/ 448007 h 614991"/>
                <a:gd name="connsiteX99" fmla="*/ 3064142 w 3921399"/>
                <a:gd name="connsiteY99" fmla="*/ 451182 h 614991"/>
                <a:gd name="connsiteX100" fmla="*/ 3029217 w 3921399"/>
                <a:gd name="connsiteY100" fmla="*/ 454357 h 614991"/>
                <a:gd name="connsiteX101" fmla="*/ 3003817 w 3921399"/>
                <a:gd name="connsiteY101" fmla="*/ 457532 h 614991"/>
                <a:gd name="connsiteX102" fmla="*/ 2921267 w 3921399"/>
                <a:gd name="connsiteY102" fmla="*/ 460707 h 614991"/>
                <a:gd name="connsiteX103" fmla="*/ 2848242 w 3921399"/>
                <a:gd name="connsiteY103" fmla="*/ 467057 h 614991"/>
                <a:gd name="connsiteX104" fmla="*/ 2800617 w 3921399"/>
                <a:gd name="connsiteY104" fmla="*/ 470232 h 614991"/>
                <a:gd name="connsiteX105" fmla="*/ 2714892 w 3921399"/>
                <a:gd name="connsiteY105" fmla="*/ 476582 h 614991"/>
                <a:gd name="connsiteX106" fmla="*/ 2670442 w 3921399"/>
                <a:gd name="connsiteY106" fmla="*/ 479757 h 614991"/>
                <a:gd name="connsiteX107" fmla="*/ 2454542 w 3921399"/>
                <a:gd name="connsiteY107" fmla="*/ 463882 h 614991"/>
                <a:gd name="connsiteX108" fmla="*/ 2445017 w 3921399"/>
                <a:gd name="connsiteY108" fmla="*/ 457532 h 614991"/>
                <a:gd name="connsiteX109" fmla="*/ 2403742 w 3921399"/>
                <a:gd name="connsiteY109" fmla="*/ 422607 h 614991"/>
                <a:gd name="connsiteX110" fmla="*/ 2381517 w 3921399"/>
                <a:gd name="connsiteY110" fmla="*/ 416257 h 614991"/>
                <a:gd name="connsiteX111" fmla="*/ 2318017 w 3921399"/>
                <a:gd name="connsiteY111" fmla="*/ 403557 h 614991"/>
                <a:gd name="connsiteX112" fmla="*/ 2295792 w 3921399"/>
                <a:gd name="connsiteY112" fmla="*/ 397207 h 614991"/>
                <a:gd name="connsiteX113" fmla="*/ 2270392 w 3921399"/>
                <a:gd name="connsiteY113" fmla="*/ 387682 h 614991"/>
                <a:gd name="connsiteX114" fmla="*/ 2229117 w 3921399"/>
                <a:gd name="connsiteY114" fmla="*/ 384507 h 614991"/>
                <a:gd name="connsiteX115" fmla="*/ 2162442 w 3921399"/>
                <a:gd name="connsiteY115" fmla="*/ 374982 h 614991"/>
                <a:gd name="connsiteX116" fmla="*/ 2140217 w 3921399"/>
                <a:gd name="connsiteY116" fmla="*/ 371807 h 614991"/>
                <a:gd name="connsiteX117" fmla="*/ 2108467 w 3921399"/>
                <a:gd name="connsiteY117" fmla="*/ 368632 h 614991"/>
                <a:gd name="connsiteX118" fmla="*/ 2041792 w 3921399"/>
                <a:gd name="connsiteY118" fmla="*/ 355932 h 614991"/>
                <a:gd name="connsiteX119" fmla="*/ 2010042 w 3921399"/>
                <a:gd name="connsiteY119" fmla="*/ 352757 h 614991"/>
                <a:gd name="connsiteX120" fmla="*/ 1971942 w 3921399"/>
                <a:gd name="connsiteY120" fmla="*/ 346407 h 614991"/>
                <a:gd name="connsiteX121" fmla="*/ 1946542 w 3921399"/>
                <a:gd name="connsiteY121" fmla="*/ 343232 h 614991"/>
                <a:gd name="connsiteX122" fmla="*/ 1873517 w 3921399"/>
                <a:gd name="connsiteY122" fmla="*/ 333707 h 614991"/>
                <a:gd name="connsiteX123" fmla="*/ 1851292 w 3921399"/>
                <a:gd name="connsiteY123" fmla="*/ 327357 h 614991"/>
                <a:gd name="connsiteX124" fmla="*/ 1841767 w 3921399"/>
                <a:gd name="connsiteY124" fmla="*/ 324182 h 614991"/>
                <a:gd name="connsiteX125" fmla="*/ 1813192 w 3921399"/>
                <a:gd name="connsiteY125" fmla="*/ 311482 h 614991"/>
                <a:gd name="connsiteX126" fmla="*/ 1781442 w 3921399"/>
                <a:gd name="connsiteY126" fmla="*/ 301957 h 614991"/>
                <a:gd name="connsiteX127" fmla="*/ 1740167 w 3921399"/>
                <a:gd name="connsiteY127" fmla="*/ 282907 h 614991"/>
                <a:gd name="connsiteX128" fmla="*/ 1689367 w 3921399"/>
                <a:gd name="connsiteY128" fmla="*/ 273382 h 614991"/>
                <a:gd name="connsiteX129" fmla="*/ 1629042 w 3921399"/>
                <a:gd name="connsiteY129" fmla="*/ 263857 h 614991"/>
                <a:gd name="connsiteX130" fmla="*/ 1584592 w 3921399"/>
                <a:gd name="connsiteY130" fmla="*/ 251157 h 614991"/>
                <a:gd name="connsiteX131" fmla="*/ 1568717 w 3921399"/>
                <a:gd name="connsiteY131" fmla="*/ 244807 h 614991"/>
                <a:gd name="connsiteX132" fmla="*/ 1540142 w 3921399"/>
                <a:gd name="connsiteY132" fmla="*/ 238457 h 614991"/>
                <a:gd name="connsiteX133" fmla="*/ 1505217 w 3921399"/>
                <a:gd name="connsiteY133" fmla="*/ 228932 h 614991"/>
                <a:gd name="connsiteX134" fmla="*/ 1489342 w 3921399"/>
                <a:gd name="connsiteY134" fmla="*/ 222582 h 614991"/>
                <a:gd name="connsiteX135" fmla="*/ 1470292 w 3921399"/>
                <a:gd name="connsiteY135" fmla="*/ 219407 h 614991"/>
                <a:gd name="connsiteX136" fmla="*/ 1422667 w 3921399"/>
                <a:gd name="connsiteY136" fmla="*/ 206707 h 614991"/>
                <a:gd name="connsiteX137" fmla="*/ 1371867 w 3921399"/>
                <a:gd name="connsiteY137" fmla="*/ 200357 h 614991"/>
                <a:gd name="connsiteX138" fmla="*/ 1352817 w 3921399"/>
                <a:gd name="connsiteY138" fmla="*/ 197182 h 614991"/>
                <a:gd name="connsiteX139" fmla="*/ 1238517 w 3921399"/>
                <a:gd name="connsiteY139" fmla="*/ 203532 h 614991"/>
                <a:gd name="connsiteX140" fmla="*/ 1190892 w 3921399"/>
                <a:gd name="connsiteY140" fmla="*/ 206707 h 614991"/>
                <a:gd name="connsiteX141" fmla="*/ 1171842 w 3921399"/>
                <a:gd name="connsiteY141" fmla="*/ 209882 h 614991"/>
                <a:gd name="connsiteX142" fmla="*/ 1149617 w 3921399"/>
                <a:gd name="connsiteY142" fmla="*/ 213057 h 614991"/>
                <a:gd name="connsiteX143" fmla="*/ 1117867 w 3921399"/>
                <a:gd name="connsiteY143" fmla="*/ 222582 h 614991"/>
                <a:gd name="connsiteX144" fmla="*/ 1101992 w 3921399"/>
                <a:gd name="connsiteY144" fmla="*/ 228932 h 614991"/>
                <a:gd name="connsiteX145" fmla="*/ 1079767 w 3921399"/>
                <a:gd name="connsiteY145" fmla="*/ 232107 h 614991"/>
                <a:gd name="connsiteX146" fmla="*/ 1054367 w 3921399"/>
                <a:gd name="connsiteY146" fmla="*/ 247982 h 614991"/>
                <a:gd name="connsiteX147" fmla="*/ 1041667 w 3921399"/>
                <a:gd name="connsiteY147" fmla="*/ 251157 h 614991"/>
                <a:gd name="connsiteX148" fmla="*/ 1025792 w 3921399"/>
                <a:gd name="connsiteY148" fmla="*/ 257507 h 614991"/>
                <a:gd name="connsiteX149" fmla="*/ 994042 w 3921399"/>
                <a:gd name="connsiteY149" fmla="*/ 263857 h 614991"/>
                <a:gd name="connsiteX150" fmla="*/ 981342 w 3921399"/>
                <a:gd name="connsiteY150" fmla="*/ 267032 h 614991"/>
                <a:gd name="connsiteX151" fmla="*/ 962292 w 3921399"/>
                <a:gd name="connsiteY151" fmla="*/ 270207 h 614991"/>
                <a:gd name="connsiteX152" fmla="*/ 949592 w 3921399"/>
                <a:gd name="connsiteY152" fmla="*/ 273382 h 614991"/>
                <a:gd name="connsiteX153" fmla="*/ 933717 w 3921399"/>
                <a:gd name="connsiteY153" fmla="*/ 279732 h 614991"/>
                <a:gd name="connsiteX154" fmla="*/ 895617 w 3921399"/>
                <a:gd name="connsiteY154" fmla="*/ 282907 h 614991"/>
                <a:gd name="connsiteX155" fmla="*/ 844817 w 3921399"/>
                <a:gd name="connsiteY155" fmla="*/ 292432 h 614991"/>
                <a:gd name="connsiteX156" fmla="*/ 809892 w 3921399"/>
                <a:gd name="connsiteY156" fmla="*/ 295607 h 614991"/>
                <a:gd name="connsiteX157" fmla="*/ 787667 w 3921399"/>
                <a:gd name="connsiteY157" fmla="*/ 298782 h 614991"/>
                <a:gd name="connsiteX158" fmla="*/ 762267 w 3921399"/>
                <a:gd name="connsiteY158" fmla="*/ 301957 h 614991"/>
                <a:gd name="connsiteX159" fmla="*/ 736867 w 3921399"/>
                <a:gd name="connsiteY159" fmla="*/ 308307 h 614991"/>
                <a:gd name="connsiteX160" fmla="*/ 667017 w 3921399"/>
                <a:gd name="connsiteY160" fmla="*/ 317832 h 614991"/>
                <a:gd name="connsiteX161" fmla="*/ 644792 w 3921399"/>
                <a:gd name="connsiteY161" fmla="*/ 321007 h 614991"/>
                <a:gd name="connsiteX162" fmla="*/ 625742 w 3921399"/>
                <a:gd name="connsiteY162" fmla="*/ 324182 h 614991"/>
                <a:gd name="connsiteX163" fmla="*/ 597167 w 3921399"/>
                <a:gd name="connsiteY163" fmla="*/ 327357 h 614991"/>
                <a:gd name="connsiteX164" fmla="*/ 584467 w 3921399"/>
                <a:gd name="connsiteY164" fmla="*/ 330532 h 614991"/>
                <a:gd name="connsiteX165" fmla="*/ 520967 w 3921399"/>
                <a:gd name="connsiteY165" fmla="*/ 336882 h 614991"/>
                <a:gd name="connsiteX166" fmla="*/ 498742 w 3921399"/>
                <a:gd name="connsiteY166" fmla="*/ 340057 h 614991"/>
                <a:gd name="connsiteX167" fmla="*/ 457467 w 3921399"/>
                <a:gd name="connsiteY167" fmla="*/ 343232 h 614991"/>
                <a:gd name="connsiteX168" fmla="*/ 435242 w 3921399"/>
                <a:gd name="connsiteY168" fmla="*/ 349582 h 614991"/>
                <a:gd name="connsiteX169" fmla="*/ 384442 w 3921399"/>
                <a:gd name="connsiteY169" fmla="*/ 355932 h 614991"/>
                <a:gd name="connsiteX170" fmla="*/ 324117 w 3921399"/>
                <a:gd name="connsiteY170" fmla="*/ 365457 h 614991"/>
                <a:gd name="connsiteX171" fmla="*/ 162192 w 3921399"/>
                <a:gd name="connsiteY171" fmla="*/ 355932 h 614991"/>
                <a:gd name="connsiteX172" fmla="*/ 149492 w 3921399"/>
                <a:gd name="connsiteY172" fmla="*/ 352757 h 614991"/>
                <a:gd name="connsiteX173" fmla="*/ 146317 w 3921399"/>
                <a:gd name="connsiteY173" fmla="*/ 333707 h 614991"/>
                <a:gd name="connsiteX174" fmla="*/ 136792 w 3921399"/>
                <a:gd name="connsiteY174" fmla="*/ 311482 h 614991"/>
                <a:gd name="connsiteX175" fmla="*/ 139967 w 3921399"/>
                <a:gd name="connsiteY175" fmla="*/ 190832 h 614991"/>
                <a:gd name="connsiteX176" fmla="*/ 143142 w 3921399"/>
                <a:gd name="connsiteY176" fmla="*/ 178132 h 614991"/>
                <a:gd name="connsiteX177" fmla="*/ 149492 w 3921399"/>
                <a:gd name="connsiteY177" fmla="*/ 146382 h 614991"/>
                <a:gd name="connsiteX178" fmla="*/ 155842 w 3921399"/>
                <a:gd name="connsiteY178" fmla="*/ 133682 h 614991"/>
                <a:gd name="connsiteX179" fmla="*/ 162192 w 3921399"/>
                <a:gd name="connsiteY179" fmla="*/ 105107 h 614991"/>
                <a:gd name="connsiteX180" fmla="*/ 174892 w 3921399"/>
                <a:gd name="connsiteY180" fmla="*/ 82882 h 614991"/>
                <a:gd name="connsiteX181" fmla="*/ 184417 w 3921399"/>
                <a:gd name="connsiteY181" fmla="*/ 76532 h 614991"/>
                <a:gd name="connsiteX182" fmla="*/ 187592 w 3921399"/>
                <a:gd name="connsiteY182" fmla="*/ 67007 h 614991"/>
                <a:gd name="connsiteX183" fmla="*/ 197117 w 3921399"/>
                <a:gd name="connsiteY183" fmla="*/ 57482 h 614991"/>
                <a:gd name="connsiteX184" fmla="*/ 181242 w 3921399"/>
                <a:gd name="connsiteY184" fmla="*/ 25732 h 614991"/>
                <a:gd name="connsiteX185" fmla="*/ 171717 w 3921399"/>
                <a:gd name="connsiteY185" fmla="*/ 22557 h 614991"/>
                <a:gd name="connsiteX186" fmla="*/ 136792 w 3921399"/>
                <a:gd name="connsiteY186" fmla="*/ 13032 h 614991"/>
                <a:gd name="connsiteX187" fmla="*/ 127267 w 3921399"/>
                <a:gd name="connsiteY187" fmla="*/ 6682 h 614991"/>
                <a:gd name="connsiteX188" fmla="*/ 85992 w 3921399"/>
                <a:gd name="connsiteY188" fmla="*/ 332 h 6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Lst>
              <a:rect l="l" t="t" r="r" b="b"/>
              <a:pathLst>
                <a:path w="3921399" h="614991">
                  <a:moveTo>
                    <a:pt x="85992" y="332"/>
                  </a:moveTo>
                  <a:cubicBezTo>
                    <a:pt x="76996" y="1919"/>
                    <a:pt x="76844" y="10436"/>
                    <a:pt x="73292" y="16207"/>
                  </a:cubicBezTo>
                  <a:cubicBezTo>
                    <a:pt x="68331" y="24269"/>
                    <a:pt x="65843" y="33731"/>
                    <a:pt x="60592" y="41607"/>
                  </a:cubicBezTo>
                  <a:cubicBezTo>
                    <a:pt x="53976" y="51531"/>
                    <a:pt x="51099" y="55519"/>
                    <a:pt x="44717" y="67007"/>
                  </a:cubicBezTo>
                  <a:cubicBezTo>
                    <a:pt x="42418" y="71144"/>
                    <a:pt x="40802" y="75648"/>
                    <a:pt x="38367" y="79707"/>
                  </a:cubicBezTo>
                  <a:cubicBezTo>
                    <a:pt x="34440" y="86251"/>
                    <a:pt x="25667" y="98757"/>
                    <a:pt x="25667" y="98757"/>
                  </a:cubicBezTo>
                  <a:cubicBezTo>
                    <a:pt x="24609" y="102990"/>
                    <a:pt x="23872" y="107317"/>
                    <a:pt x="22492" y="111457"/>
                  </a:cubicBezTo>
                  <a:cubicBezTo>
                    <a:pt x="16218" y="130280"/>
                    <a:pt x="17168" y="123435"/>
                    <a:pt x="9792" y="140032"/>
                  </a:cubicBezTo>
                  <a:cubicBezTo>
                    <a:pt x="7477" y="145240"/>
                    <a:pt x="5559" y="150615"/>
                    <a:pt x="3442" y="155907"/>
                  </a:cubicBezTo>
                  <a:cubicBezTo>
                    <a:pt x="-3444" y="204111"/>
                    <a:pt x="1862" y="152153"/>
                    <a:pt x="3442" y="200357"/>
                  </a:cubicBezTo>
                  <a:cubicBezTo>
                    <a:pt x="5315" y="257486"/>
                    <a:pt x="2751" y="314778"/>
                    <a:pt x="6617" y="371807"/>
                  </a:cubicBezTo>
                  <a:cubicBezTo>
                    <a:pt x="7034" y="377964"/>
                    <a:pt x="12234" y="382906"/>
                    <a:pt x="16142" y="387682"/>
                  </a:cubicBezTo>
                  <a:cubicBezTo>
                    <a:pt x="21829" y="394632"/>
                    <a:pt x="28842" y="400382"/>
                    <a:pt x="35192" y="406732"/>
                  </a:cubicBezTo>
                  <a:cubicBezTo>
                    <a:pt x="58447" y="429987"/>
                    <a:pt x="42146" y="415007"/>
                    <a:pt x="82817" y="444832"/>
                  </a:cubicBezTo>
                  <a:cubicBezTo>
                    <a:pt x="98982" y="456686"/>
                    <a:pt x="116341" y="471119"/>
                    <a:pt x="133617" y="479757"/>
                  </a:cubicBezTo>
                  <a:cubicBezTo>
                    <a:pt x="137850" y="481874"/>
                    <a:pt x="142303" y="483599"/>
                    <a:pt x="146317" y="486107"/>
                  </a:cubicBezTo>
                  <a:cubicBezTo>
                    <a:pt x="150804" y="488912"/>
                    <a:pt x="154284" y="493265"/>
                    <a:pt x="159017" y="495632"/>
                  </a:cubicBezTo>
                  <a:cubicBezTo>
                    <a:pt x="162920" y="497583"/>
                    <a:pt x="167665" y="497186"/>
                    <a:pt x="171717" y="498807"/>
                  </a:cubicBezTo>
                  <a:cubicBezTo>
                    <a:pt x="185989" y="504516"/>
                    <a:pt x="192103" y="510805"/>
                    <a:pt x="206642" y="514682"/>
                  </a:cubicBezTo>
                  <a:cubicBezTo>
                    <a:pt x="219265" y="518048"/>
                    <a:pt x="265624" y="525829"/>
                    <a:pt x="276492" y="527382"/>
                  </a:cubicBezTo>
                  <a:cubicBezTo>
                    <a:pt x="283900" y="528440"/>
                    <a:pt x="291335" y="529327"/>
                    <a:pt x="298717" y="530557"/>
                  </a:cubicBezTo>
                  <a:cubicBezTo>
                    <a:pt x="314260" y="533147"/>
                    <a:pt x="319887" y="535815"/>
                    <a:pt x="336817" y="536907"/>
                  </a:cubicBezTo>
                  <a:cubicBezTo>
                    <a:pt x="362186" y="538544"/>
                    <a:pt x="387617" y="539024"/>
                    <a:pt x="413017" y="540082"/>
                  </a:cubicBezTo>
                  <a:lnTo>
                    <a:pt x="632092" y="533732"/>
                  </a:lnTo>
                  <a:cubicBezTo>
                    <a:pt x="650935" y="532913"/>
                    <a:pt x="713120" y="528851"/>
                    <a:pt x="733692" y="527382"/>
                  </a:cubicBezTo>
                  <a:cubicBezTo>
                    <a:pt x="747456" y="526399"/>
                    <a:pt x="761170" y="524441"/>
                    <a:pt x="774967" y="524207"/>
                  </a:cubicBezTo>
                  <a:lnTo>
                    <a:pt x="1108342" y="521032"/>
                  </a:lnTo>
                  <a:lnTo>
                    <a:pt x="1206767" y="514682"/>
                  </a:lnTo>
                  <a:lnTo>
                    <a:pt x="1540142" y="511507"/>
                  </a:lnTo>
                  <a:cubicBezTo>
                    <a:pt x="1583534" y="508332"/>
                    <a:pt x="1626854" y="503958"/>
                    <a:pt x="1670317" y="501982"/>
                  </a:cubicBezTo>
                  <a:cubicBezTo>
                    <a:pt x="1780356" y="496980"/>
                    <a:pt x="1716868" y="499420"/>
                    <a:pt x="1860817" y="495632"/>
                  </a:cubicBezTo>
                  <a:cubicBezTo>
                    <a:pt x="1931725" y="496690"/>
                    <a:pt x="2002686" y="495895"/>
                    <a:pt x="2073542" y="498807"/>
                  </a:cubicBezTo>
                  <a:cubicBezTo>
                    <a:pt x="2080230" y="499082"/>
                    <a:pt x="2086377" y="502671"/>
                    <a:pt x="2092592" y="505157"/>
                  </a:cubicBezTo>
                  <a:cubicBezTo>
                    <a:pt x="2101903" y="508881"/>
                    <a:pt x="2127267" y="523957"/>
                    <a:pt x="2130692" y="527382"/>
                  </a:cubicBezTo>
                  <a:cubicBezTo>
                    <a:pt x="2133867" y="530557"/>
                    <a:pt x="2136393" y="534554"/>
                    <a:pt x="2140217" y="536907"/>
                  </a:cubicBezTo>
                  <a:cubicBezTo>
                    <a:pt x="2167279" y="553561"/>
                    <a:pt x="2183188" y="555777"/>
                    <a:pt x="2213242" y="568657"/>
                  </a:cubicBezTo>
                  <a:cubicBezTo>
                    <a:pt x="2220650" y="571832"/>
                    <a:pt x="2228149" y="574804"/>
                    <a:pt x="2235467" y="578182"/>
                  </a:cubicBezTo>
                  <a:cubicBezTo>
                    <a:pt x="2241913" y="581157"/>
                    <a:pt x="2247925" y="585070"/>
                    <a:pt x="2254517" y="587707"/>
                  </a:cubicBezTo>
                  <a:cubicBezTo>
                    <a:pt x="2263839" y="591436"/>
                    <a:pt x="2273438" y="594474"/>
                    <a:pt x="2283092" y="597232"/>
                  </a:cubicBezTo>
                  <a:cubicBezTo>
                    <a:pt x="2295399" y="600748"/>
                    <a:pt x="2316628" y="602543"/>
                    <a:pt x="2327542" y="603582"/>
                  </a:cubicBezTo>
                  <a:cubicBezTo>
                    <a:pt x="2340229" y="604790"/>
                    <a:pt x="2352905" y="606332"/>
                    <a:pt x="2365642" y="606757"/>
                  </a:cubicBezTo>
                  <a:cubicBezTo>
                    <a:pt x="2416425" y="608450"/>
                    <a:pt x="2467242" y="608874"/>
                    <a:pt x="2518042" y="609932"/>
                  </a:cubicBezTo>
                  <a:cubicBezTo>
                    <a:pt x="2529684" y="610990"/>
                    <a:pt x="2541277" y="613107"/>
                    <a:pt x="2552967" y="613107"/>
                  </a:cubicBezTo>
                  <a:cubicBezTo>
                    <a:pt x="2792431" y="613107"/>
                    <a:pt x="2727684" y="620239"/>
                    <a:pt x="2835542" y="606757"/>
                  </a:cubicBezTo>
                  <a:cubicBezTo>
                    <a:pt x="2845067" y="603582"/>
                    <a:pt x="2854377" y="599667"/>
                    <a:pt x="2864117" y="597232"/>
                  </a:cubicBezTo>
                  <a:cubicBezTo>
                    <a:pt x="2871377" y="595417"/>
                    <a:pt x="2879242" y="596424"/>
                    <a:pt x="2886342" y="594057"/>
                  </a:cubicBezTo>
                  <a:cubicBezTo>
                    <a:pt x="2895322" y="591064"/>
                    <a:pt x="2902846" y="584592"/>
                    <a:pt x="2911742" y="581357"/>
                  </a:cubicBezTo>
                  <a:cubicBezTo>
                    <a:pt x="2919323" y="578600"/>
                    <a:pt x="2966876" y="565405"/>
                    <a:pt x="2981592" y="562307"/>
                  </a:cubicBezTo>
                  <a:cubicBezTo>
                    <a:pt x="2993171" y="559869"/>
                    <a:pt x="3004784" y="557487"/>
                    <a:pt x="3016517" y="555957"/>
                  </a:cubicBezTo>
                  <a:cubicBezTo>
                    <a:pt x="3053487" y="551135"/>
                    <a:pt x="3091083" y="550569"/>
                    <a:pt x="3127642" y="543257"/>
                  </a:cubicBezTo>
                  <a:cubicBezTo>
                    <a:pt x="3135899" y="541606"/>
                    <a:pt x="3154812" y="537646"/>
                    <a:pt x="3162567" y="536907"/>
                  </a:cubicBezTo>
                  <a:cubicBezTo>
                    <a:pt x="3178406" y="535399"/>
                    <a:pt x="3194324" y="534893"/>
                    <a:pt x="3210192" y="533732"/>
                  </a:cubicBezTo>
                  <a:lnTo>
                    <a:pt x="3292742" y="527382"/>
                  </a:lnTo>
                  <a:cubicBezTo>
                    <a:pt x="3298034" y="526324"/>
                    <a:pt x="3303275" y="524970"/>
                    <a:pt x="3308617" y="524207"/>
                  </a:cubicBezTo>
                  <a:cubicBezTo>
                    <a:pt x="3325511" y="521794"/>
                    <a:pt x="3342584" y="520662"/>
                    <a:pt x="3359417" y="517857"/>
                  </a:cubicBezTo>
                  <a:cubicBezTo>
                    <a:pt x="3365767" y="516799"/>
                    <a:pt x="3372140" y="515868"/>
                    <a:pt x="3378467" y="514682"/>
                  </a:cubicBezTo>
                  <a:cubicBezTo>
                    <a:pt x="3389075" y="512693"/>
                    <a:pt x="3399502" y="509631"/>
                    <a:pt x="3410217" y="508332"/>
                  </a:cubicBezTo>
                  <a:cubicBezTo>
                    <a:pt x="3434473" y="505392"/>
                    <a:pt x="3483242" y="501982"/>
                    <a:pt x="3483242" y="501982"/>
                  </a:cubicBezTo>
                  <a:cubicBezTo>
                    <a:pt x="3519131" y="494804"/>
                    <a:pt x="3474899" y="503174"/>
                    <a:pt x="3527692" y="495632"/>
                  </a:cubicBezTo>
                  <a:cubicBezTo>
                    <a:pt x="3533034" y="494869"/>
                    <a:pt x="3538275" y="493515"/>
                    <a:pt x="3543567" y="492457"/>
                  </a:cubicBezTo>
                  <a:cubicBezTo>
                    <a:pt x="3593959" y="458862"/>
                    <a:pt x="3568053" y="473510"/>
                    <a:pt x="3705492" y="489282"/>
                  </a:cubicBezTo>
                  <a:cubicBezTo>
                    <a:pt x="3720546" y="491010"/>
                    <a:pt x="3732920" y="502178"/>
                    <a:pt x="3746767" y="508332"/>
                  </a:cubicBezTo>
                  <a:cubicBezTo>
                    <a:pt x="3757189" y="512964"/>
                    <a:pt x="3765722" y="515020"/>
                    <a:pt x="3775342" y="521032"/>
                  </a:cubicBezTo>
                  <a:cubicBezTo>
                    <a:pt x="3779829" y="523837"/>
                    <a:pt x="3783157" y="528522"/>
                    <a:pt x="3788042" y="530557"/>
                  </a:cubicBezTo>
                  <a:cubicBezTo>
                    <a:pt x="3796098" y="533914"/>
                    <a:pt x="3805022" y="534611"/>
                    <a:pt x="3813442" y="536907"/>
                  </a:cubicBezTo>
                  <a:cubicBezTo>
                    <a:pt x="3819948" y="538681"/>
                    <a:pt x="3834209" y="544293"/>
                    <a:pt x="3838842" y="546432"/>
                  </a:cubicBezTo>
                  <a:cubicBezTo>
                    <a:pt x="3847437" y="550399"/>
                    <a:pt x="3856065" y="554362"/>
                    <a:pt x="3864242" y="559132"/>
                  </a:cubicBezTo>
                  <a:cubicBezTo>
                    <a:pt x="3886041" y="571848"/>
                    <a:pt x="3868325" y="565369"/>
                    <a:pt x="3889642" y="581357"/>
                  </a:cubicBezTo>
                  <a:cubicBezTo>
                    <a:pt x="3897629" y="587348"/>
                    <a:pt x="3906575" y="591940"/>
                    <a:pt x="3915042" y="597232"/>
                  </a:cubicBezTo>
                  <a:cubicBezTo>
                    <a:pt x="3915713" y="593205"/>
                    <a:pt x="3921647" y="558510"/>
                    <a:pt x="3921392" y="555957"/>
                  </a:cubicBezTo>
                  <a:cubicBezTo>
                    <a:pt x="3921012" y="552160"/>
                    <a:pt x="3916935" y="549745"/>
                    <a:pt x="3915042" y="546432"/>
                  </a:cubicBezTo>
                  <a:cubicBezTo>
                    <a:pt x="3912694" y="542323"/>
                    <a:pt x="3912039" y="537079"/>
                    <a:pt x="3908692" y="533732"/>
                  </a:cubicBezTo>
                  <a:cubicBezTo>
                    <a:pt x="3903296" y="528336"/>
                    <a:pt x="3889642" y="521032"/>
                    <a:pt x="3889642" y="521032"/>
                  </a:cubicBezTo>
                  <a:cubicBezTo>
                    <a:pt x="3884350" y="513624"/>
                    <a:pt x="3878655" y="506488"/>
                    <a:pt x="3873767" y="498807"/>
                  </a:cubicBezTo>
                  <a:cubicBezTo>
                    <a:pt x="3871226" y="494814"/>
                    <a:pt x="3870168" y="489958"/>
                    <a:pt x="3867417" y="486107"/>
                  </a:cubicBezTo>
                  <a:cubicBezTo>
                    <a:pt x="3864807" y="482453"/>
                    <a:pt x="3860767" y="480031"/>
                    <a:pt x="3857892" y="476582"/>
                  </a:cubicBezTo>
                  <a:cubicBezTo>
                    <a:pt x="3855449" y="473651"/>
                    <a:pt x="3853985" y="469988"/>
                    <a:pt x="3851542" y="467057"/>
                  </a:cubicBezTo>
                  <a:cubicBezTo>
                    <a:pt x="3840530" y="453842"/>
                    <a:pt x="3828907" y="448792"/>
                    <a:pt x="3813442" y="438482"/>
                  </a:cubicBezTo>
                  <a:cubicBezTo>
                    <a:pt x="3810267" y="436365"/>
                    <a:pt x="3807659" y="432880"/>
                    <a:pt x="3803917" y="432132"/>
                  </a:cubicBezTo>
                  <a:lnTo>
                    <a:pt x="3788042" y="428957"/>
                  </a:lnTo>
                  <a:cubicBezTo>
                    <a:pt x="3759052" y="414462"/>
                    <a:pt x="3795193" y="431558"/>
                    <a:pt x="3753117" y="416257"/>
                  </a:cubicBezTo>
                  <a:cubicBezTo>
                    <a:pt x="3748669" y="414640"/>
                    <a:pt x="3744849" y="411569"/>
                    <a:pt x="3740417" y="409907"/>
                  </a:cubicBezTo>
                  <a:cubicBezTo>
                    <a:pt x="3736331" y="408375"/>
                    <a:pt x="3731857" y="408112"/>
                    <a:pt x="3727717" y="406732"/>
                  </a:cubicBezTo>
                  <a:cubicBezTo>
                    <a:pt x="3722310" y="404930"/>
                    <a:pt x="3717249" y="402184"/>
                    <a:pt x="3711842" y="400382"/>
                  </a:cubicBezTo>
                  <a:cubicBezTo>
                    <a:pt x="3670826" y="386710"/>
                    <a:pt x="3732955" y="410732"/>
                    <a:pt x="3683267" y="390857"/>
                  </a:cubicBezTo>
                  <a:lnTo>
                    <a:pt x="3553092" y="394032"/>
                  </a:lnTo>
                  <a:cubicBezTo>
                    <a:pt x="3513456" y="395617"/>
                    <a:pt x="3536876" y="395826"/>
                    <a:pt x="3511817" y="400382"/>
                  </a:cubicBezTo>
                  <a:cubicBezTo>
                    <a:pt x="3504454" y="401721"/>
                    <a:pt x="3496955" y="402218"/>
                    <a:pt x="3489592" y="403557"/>
                  </a:cubicBezTo>
                  <a:cubicBezTo>
                    <a:pt x="3485299" y="404338"/>
                    <a:pt x="3481205" y="406068"/>
                    <a:pt x="3476892" y="406732"/>
                  </a:cubicBezTo>
                  <a:cubicBezTo>
                    <a:pt x="3467420" y="408189"/>
                    <a:pt x="3457817" y="408640"/>
                    <a:pt x="3448317" y="409907"/>
                  </a:cubicBezTo>
                  <a:cubicBezTo>
                    <a:pt x="3441936" y="410758"/>
                    <a:pt x="3435690" y="412654"/>
                    <a:pt x="3429267" y="413082"/>
                  </a:cubicBezTo>
                  <a:cubicBezTo>
                    <a:pt x="3403901" y="414773"/>
                    <a:pt x="3378467" y="415199"/>
                    <a:pt x="3353067" y="416257"/>
                  </a:cubicBezTo>
                  <a:cubicBezTo>
                    <a:pt x="3324262" y="423458"/>
                    <a:pt x="3359855" y="415023"/>
                    <a:pt x="3318142" y="422607"/>
                  </a:cubicBezTo>
                  <a:cubicBezTo>
                    <a:pt x="3313849" y="423388"/>
                    <a:pt x="3309755" y="425118"/>
                    <a:pt x="3305442" y="425782"/>
                  </a:cubicBezTo>
                  <a:cubicBezTo>
                    <a:pt x="3295970" y="427239"/>
                    <a:pt x="3286392" y="427899"/>
                    <a:pt x="3276867" y="428957"/>
                  </a:cubicBezTo>
                  <a:cubicBezTo>
                    <a:pt x="3256393" y="435782"/>
                    <a:pt x="3275985" y="429990"/>
                    <a:pt x="3238767" y="435307"/>
                  </a:cubicBezTo>
                  <a:cubicBezTo>
                    <a:pt x="3233425" y="436070"/>
                    <a:pt x="3228276" y="438111"/>
                    <a:pt x="3222892" y="438482"/>
                  </a:cubicBezTo>
                  <a:cubicBezTo>
                    <a:pt x="3197530" y="440231"/>
                    <a:pt x="3172092" y="440599"/>
                    <a:pt x="3146692" y="441657"/>
                  </a:cubicBezTo>
                  <a:cubicBezTo>
                    <a:pt x="3109450" y="447864"/>
                    <a:pt x="3145186" y="442443"/>
                    <a:pt x="3089542" y="448007"/>
                  </a:cubicBezTo>
                  <a:cubicBezTo>
                    <a:pt x="3081052" y="448856"/>
                    <a:pt x="3072628" y="450289"/>
                    <a:pt x="3064142" y="451182"/>
                  </a:cubicBezTo>
                  <a:cubicBezTo>
                    <a:pt x="3052517" y="452406"/>
                    <a:pt x="3040842" y="453133"/>
                    <a:pt x="3029217" y="454357"/>
                  </a:cubicBezTo>
                  <a:cubicBezTo>
                    <a:pt x="3020731" y="455250"/>
                    <a:pt x="3012335" y="457031"/>
                    <a:pt x="3003817" y="457532"/>
                  </a:cubicBezTo>
                  <a:cubicBezTo>
                    <a:pt x="2976328" y="459149"/>
                    <a:pt x="2948770" y="459332"/>
                    <a:pt x="2921267" y="460707"/>
                  </a:cubicBezTo>
                  <a:cubicBezTo>
                    <a:pt x="2846000" y="464470"/>
                    <a:pt x="2905296" y="462303"/>
                    <a:pt x="2848242" y="467057"/>
                  </a:cubicBezTo>
                  <a:cubicBezTo>
                    <a:pt x="2832387" y="468378"/>
                    <a:pt x="2816487" y="469098"/>
                    <a:pt x="2800617" y="470232"/>
                  </a:cubicBezTo>
                  <a:lnTo>
                    <a:pt x="2714892" y="476582"/>
                  </a:lnTo>
                  <a:lnTo>
                    <a:pt x="2670442" y="479757"/>
                  </a:lnTo>
                  <a:cubicBezTo>
                    <a:pt x="2598475" y="474465"/>
                    <a:pt x="2526355" y="470962"/>
                    <a:pt x="2454542" y="463882"/>
                  </a:cubicBezTo>
                  <a:cubicBezTo>
                    <a:pt x="2450745" y="463508"/>
                    <a:pt x="2447889" y="460045"/>
                    <a:pt x="2445017" y="457532"/>
                  </a:cubicBezTo>
                  <a:cubicBezTo>
                    <a:pt x="2434190" y="448058"/>
                    <a:pt x="2417407" y="426511"/>
                    <a:pt x="2403742" y="422607"/>
                  </a:cubicBezTo>
                  <a:cubicBezTo>
                    <a:pt x="2396334" y="420490"/>
                    <a:pt x="2389038" y="417928"/>
                    <a:pt x="2381517" y="416257"/>
                  </a:cubicBezTo>
                  <a:cubicBezTo>
                    <a:pt x="2360445" y="411574"/>
                    <a:pt x="2338772" y="409487"/>
                    <a:pt x="2318017" y="403557"/>
                  </a:cubicBezTo>
                  <a:cubicBezTo>
                    <a:pt x="2310609" y="401440"/>
                    <a:pt x="2303101" y="399643"/>
                    <a:pt x="2295792" y="397207"/>
                  </a:cubicBezTo>
                  <a:cubicBezTo>
                    <a:pt x="2287214" y="394348"/>
                    <a:pt x="2279275" y="389374"/>
                    <a:pt x="2270392" y="387682"/>
                  </a:cubicBezTo>
                  <a:cubicBezTo>
                    <a:pt x="2256837" y="385100"/>
                    <a:pt x="2242875" y="385565"/>
                    <a:pt x="2229117" y="384507"/>
                  </a:cubicBezTo>
                  <a:cubicBezTo>
                    <a:pt x="2185467" y="373595"/>
                    <a:pt x="2220107" y="380749"/>
                    <a:pt x="2162442" y="374982"/>
                  </a:cubicBezTo>
                  <a:cubicBezTo>
                    <a:pt x="2154996" y="374237"/>
                    <a:pt x="2147649" y="372681"/>
                    <a:pt x="2140217" y="371807"/>
                  </a:cubicBezTo>
                  <a:cubicBezTo>
                    <a:pt x="2129654" y="370564"/>
                    <a:pt x="2119050" y="369690"/>
                    <a:pt x="2108467" y="368632"/>
                  </a:cubicBezTo>
                  <a:cubicBezTo>
                    <a:pt x="2075688" y="360437"/>
                    <a:pt x="2081922" y="361166"/>
                    <a:pt x="2041792" y="355932"/>
                  </a:cubicBezTo>
                  <a:cubicBezTo>
                    <a:pt x="2031245" y="354556"/>
                    <a:pt x="2020581" y="354194"/>
                    <a:pt x="2010042" y="352757"/>
                  </a:cubicBezTo>
                  <a:cubicBezTo>
                    <a:pt x="1997285" y="351017"/>
                    <a:pt x="1984675" y="348317"/>
                    <a:pt x="1971942" y="346407"/>
                  </a:cubicBezTo>
                  <a:cubicBezTo>
                    <a:pt x="1963504" y="345141"/>
                    <a:pt x="1955009" y="344290"/>
                    <a:pt x="1946542" y="343232"/>
                  </a:cubicBezTo>
                  <a:cubicBezTo>
                    <a:pt x="1903238" y="328797"/>
                    <a:pt x="1953441" y="343698"/>
                    <a:pt x="1873517" y="333707"/>
                  </a:cubicBezTo>
                  <a:cubicBezTo>
                    <a:pt x="1865872" y="332751"/>
                    <a:pt x="1858672" y="329571"/>
                    <a:pt x="1851292" y="327357"/>
                  </a:cubicBezTo>
                  <a:cubicBezTo>
                    <a:pt x="1848086" y="326395"/>
                    <a:pt x="1844843" y="325500"/>
                    <a:pt x="1841767" y="324182"/>
                  </a:cubicBezTo>
                  <a:cubicBezTo>
                    <a:pt x="1822404" y="315884"/>
                    <a:pt x="1835346" y="318867"/>
                    <a:pt x="1813192" y="311482"/>
                  </a:cubicBezTo>
                  <a:cubicBezTo>
                    <a:pt x="1789923" y="303726"/>
                    <a:pt x="1810884" y="314224"/>
                    <a:pt x="1781442" y="301957"/>
                  </a:cubicBezTo>
                  <a:cubicBezTo>
                    <a:pt x="1765111" y="295152"/>
                    <a:pt x="1757646" y="288048"/>
                    <a:pt x="1740167" y="282907"/>
                  </a:cubicBezTo>
                  <a:cubicBezTo>
                    <a:pt x="1725976" y="278733"/>
                    <a:pt x="1704825" y="276280"/>
                    <a:pt x="1689367" y="273382"/>
                  </a:cubicBezTo>
                  <a:cubicBezTo>
                    <a:pt x="1641486" y="264404"/>
                    <a:pt x="1674323" y="268888"/>
                    <a:pt x="1629042" y="263857"/>
                  </a:cubicBezTo>
                  <a:cubicBezTo>
                    <a:pt x="1614225" y="259624"/>
                    <a:pt x="1598899" y="256880"/>
                    <a:pt x="1584592" y="251157"/>
                  </a:cubicBezTo>
                  <a:cubicBezTo>
                    <a:pt x="1579300" y="249040"/>
                    <a:pt x="1574197" y="246373"/>
                    <a:pt x="1568717" y="244807"/>
                  </a:cubicBezTo>
                  <a:cubicBezTo>
                    <a:pt x="1559335" y="242126"/>
                    <a:pt x="1549649" y="240651"/>
                    <a:pt x="1540142" y="238457"/>
                  </a:cubicBezTo>
                  <a:cubicBezTo>
                    <a:pt x="1530697" y="236277"/>
                    <a:pt x="1512692" y="231424"/>
                    <a:pt x="1505217" y="228932"/>
                  </a:cubicBezTo>
                  <a:cubicBezTo>
                    <a:pt x="1499810" y="227130"/>
                    <a:pt x="1494840" y="224082"/>
                    <a:pt x="1489342" y="222582"/>
                  </a:cubicBezTo>
                  <a:cubicBezTo>
                    <a:pt x="1483131" y="220888"/>
                    <a:pt x="1476565" y="220855"/>
                    <a:pt x="1470292" y="219407"/>
                  </a:cubicBezTo>
                  <a:cubicBezTo>
                    <a:pt x="1432166" y="210609"/>
                    <a:pt x="1464048" y="214983"/>
                    <a:pt x="1422667" y="206707"/>
                  </a:cubicBezTo>
                  <a:cubicBezTo>
                    <a:pt x="1408763" y="203926"/>
                    <a:pt x="1385074" y="202118"/>
                    <a:pt x="1371867" y="200357"/>
                  </a:cubicBezTo>
                  <a:cubicBezTo>
                    <a:pt x="1365486" y="199506"/>
                    <a:pt x="1359167" y="198240"/>
                    <a:pt x="1352817" y="197182"/>
                  </a:cubicBezTo>
                  <a:lnTo>
                    <a:pt x="1238517" y="203532"/>
                  </a:lnTo>
                  <a:cubicBezTo>
                    <a:pt x="1222634" y="204466"/>
                    <a:pt x="1206731" y="205199"/>
                    <a:pt x="1190892" y="206707"/>
                  </a:cubicBezTo>
                  <a:cubicBezTo>
                    <a:pt x="1184483" y="207317"/>
                    <a:pt x="1178205" y="208903"/>
                    <a:pt x="1171842" y="209882"/>
                  </a:cubicBezTo>
                  <a:cubicBezTo>
                    <a:pt x="1164445" y="211020"/>
                    <a:pt x="1157025" y="211999"/>
                    <a:pt x="1149617" y="213057"/>
                  </a:cubicBezTo>
                  <a:cubicBezTo>
                    <a:pt x="1139034" y="216232"/>
                    <a:pt x="1128349" y="219088"/>
                    <a:pt x="1117867" y="222582"/>
                  </a:cubicBezTo>
                  <a:cubicBezTo>
                    <a:pt x="1112460" y="224384"/>
                    <a:pt x="1107521" y="227550"/>
                    <a:pt x="1101992" y="228932"/>
                  </a:cubicBezTo>
                  <a:cubicBezTo>
                    <a:pt x="1094732" y="230747"/>
                    <a:pt x="1087175" y="231049"/>
                    <a:pt x="1079767" y="232107"/>
                  </a:cubicBezTo>
                  <a:cubicBezTo>
                    <a:pt x="1071300" y="237399"/>
                    <a:pt x="1064053" y="245560"/>
                    <a:pt x="1054367" y="247982"/>
                  </a:cubicBezTo>
                  <a:cubicBezTo>
                    <a:pt x="1050134" y="249040"/>
                    <a:pt x="1045807" y="249777"/>
                    <a:pt x="1041667" y="251157"/>
                  </a:cubicBezTo>
                  <a:cubicBezTo>
                    <a:pt x="1036260" y="252959"/>
                    <a:pt x="1031299" y="256039"/>
                    <a:pt x="1025792" y="257507"/>
                  </a:cubicBezTo>
                  <a:cubicBezTo>
                    <a:pt x="1015363" y="260288"/>
                    <a:pt x="1004595" y="261596"/>
                    <a:pt x="994042" y="263857"/>
                  </a:cubicBezTo>
                  <a:cubicBezTo>
                    <a:pt x="989775" y="264771"/>
                    <a:pt x="985621" y="266176"/>
                    <a:pt x="981342" y="267032"/>
                  </a:cubicBezTo>
                  <a:cubicBezTo>
                    <a:pt x="975029" y="268295"/>
                    <a:pt x="968605" y="268944"/>
                    <a:pt x="962292" y="270207"/>
                  </a:cubicBezTo>
                  <a:cubicBezTo>
                    <a:pt x="958013" y="271063"/>
                    <a:pt x="953732" y="272002"/>
                    <a:pt x="949592" y="273382"/>
                  </a:cubicBezTo>
                  <a:cubicBezTo>
                    <a:pt x="944185" y="275184"/>
                    <a:pt x="939330" y="278742"/>
                    <a:pt x="933717" y="279732"/>
                  </a:cubicBezTo>
                  <a:cubicBezTo>
                    <a:pt x="921167" y="281947"/>
                    <a:pt x="908283" y="281500"/>
                    <a:pt x="895617" y="282907"/>
                  </a:cubicBezTo>
                  <a:cubicBezTo>
                    <a:pt x="877024" y="284973"/>
                    <a:pt x="864265" y="289654"/>
                    <a:pt x="844817" y="292432"/>
                  </a:cubicBezTo>
                  <a:cubicBezTo>
                    <a:pt x="833245" y="294085"/>
                    <a:pt x="821510" y="294316"/>
                    <a:pt x="809892" y="295607"/>
                  </a:cubicBezTo>
                  <a:cubicBezTo>
                    <a:pt x="802454" y="296433"/>
                    <a:pt x="795085" y="297793"/>
                    <a:pt x="787667" y="298782"/>
                  </a:cubicBezTo>
                  <a:cubicBezTo>
                    <a:pt x="779209" y="299910"/>
                    <a:pt x="770653" y="300385"/>
                    <a:pt x="762267" y="301957"/>
                  </a:cubicBezTo>
                  <a:cubicBezTo>
                    <a:pt x="753689" y="303565"/>
                    <a:pt x="745475" y="306872"/>
                    <a:pt x="736867" y="308307"/>
                  </a:cubicBezTo>
                  <a:cubicBezTo>
                    <a:pt x="713688" y="312170"/>
                    <a:pt x="690295" y="314621"/>
                    <a:pt x="667017" y="317832"/>
                  </a:cubicBezTo>
                  <a:cubicBezTo>
                    <a:pt x="659604" y="318855"/>
                    <a:pt x="652174" y="319777"/>
                    <a:pt x="644792" y="321007"/>
                  </a:cubicBezTo>
                  <a:cubicBezTo>
                    <a:pt x="638442" y="322065"/>
                    <a:pt x="632123" y="323331"/>
                    <a:pt x="625742" y="324182"/>
                  </a:cubicBezTo>
                  <a:cubicBezTo>
                    <a:pt x="616242" y="325449"/>
                    <a:pt x="606692" y="326299"/>
                    <a:pt x="597167" y="327357"/>
                  </a:cubicBezTo>
                  <a:cubicBezTo>
                    <a:pt x="592934" y="328415"/>
                    <a:pt x="588771" y="329815"/>
                    <a:pt x="584467" y="330532"/>
                  </a:cubicBezTo>
                  <a:cubicBezTo>
                    <a:pt x="561094" y="334427"/>
                    <a:pt x="545655" y="334283"/>
                    <a:pt x="520967" y="336882"/>
                  </a:cubicBezTo>
                  <a:cubicBezTo>
                    <a:pt x="513525" y="337665"/>
                    <a:pt x="506188" y="339312"/>
                    <a:pt x="498742" y="340057"/>
                  </a:cubicBezTo>
                  <a:cubicBezTo>
                    <a:pt x="485012" y="341430"/>
                    <a:pt x="471225" y="342174"/>
                    <a:pt x="457467" y="343232"/>
                  </a:cubicBezTo>
                  <a:cubicBezTo>
                    <a:pt x="450059" y="345349"/>
                    <a:pt x="442833" y="348262"/>
                    <a:pt x="435242" y="349582"/>
                  </a:cubicBezTo>
                  <a:cubicBezTo>
                    <a:pt x="418429" y="352506"/>
                    <a:pt x="401357" y="353677"/>
                    <a:pt x="384442" y="355932"/>
                  </a:cubicBezTo>
                  <a:cubicBezTo>
                    <a:pt x="341763" y="361623"/>
                    <a:pt x="352104" y="359860"/>
                    <a:pt x="324117" y="365457"/>
                  </a:cubicBezTo>
                  <a:cubicBezTo>
                    <a:pt x="228822" y="362881"/>
                    <a:pt x="231230" y="367438"/>
                    <a:pt x="162192" y="355932"/>
                  </a:cubicBezTo>
                  <a:cubicBezTo>
                    <a:pt x="157888" y="355215"/>
                    <a:pt x="153725" y="353815"/>
                    <a:pt x="149492" y="352757"/>
                  </a:cubicBezTo>
                  <a:cubicBezTo>
                    <a:pt x="148434" y="346407"/>
                    <a:pt x="147714" y="339991"/>
                    <a:pt x="146317" y="333707"/>
                  </a:cubicBezTo>
                  <a:cubicBezTo>
                    <a:pt x="144448" y="325298"/>
                    <a:pt x="140675" y="319247"/>
                    <a:pt x="136792" y="311482"/>
                  </a:cubicBezTo>
                  <a:cubicBezTo>
                    <a:pt x="137850" y="271265"/>
                    <a:pt x="138053" y="231017"/>
                    <a:pt x="139967" y="190832"/>
                  </a:cubicBezTo>
                  <a:cubicBezTo>
                    <a:pt x="140175" y="186473"/>
                    <a:pt x="142286" y="182411"/>
                    <a:pt x="143142" y="178132"/>
                  </a:cubicBezTo>
                  <a:cubicBezTo>
                    <a:pt x="144710" y="170294"/>
                    <a:pt x="146331" y="154810"/>
                    <a:pt x="149492" y="146382"/>
                  </a:cubicBezTo>
                  <a:cubicBezTo>
                    <a:pt x="151154" y="141950"/>
                    <a:pt x="154180" y="138114"/>
                    <a:pt x="155842" y="133682"/>
                  </a:cubicBezTo>
                  <a:cubicBezTo>
                    <a:pt x="161946" y="117404"/>
                    <a:pt x="156157" y="123212"/>
                    <a:pt x="162192" y="105107"/>
                  </a:cubicBezTo>
                  <a:cubicBezTo>
                    <a:pt x="163437" y="101372"/>
                    <a:pt x="171408" y="86366"/>
                    <a:pt x="174892" y="82882"/>
                  </a:cubicBezTo>
                  <a:cubicBezTo>
                    <a:pt x="177590" y="80184"/>
                    <a:pt x="181242" y="78649"/>
                    <a:pt x="184417" y="76532"/>
                  </a:cubicBezTo>
                  <a:cubicBezTo>
                    <a:pt x="185475" y="73357"/>
                    <a:pt x="185736" y="69792"/>
                    <a:pt x="187592" y="67007"/>
                  </a:cubicBezTo>
                  <a:cubicBezTo>
                    <a:pt x="190083" y="63271"/>
                    <a:pt x="196236" y="61885"/>
                    <a:pt x="197117" y="57482"/>
                  </a:cubicBezTo>
                  <a:cubicBezTo>
                    <a:pt x="200797" y="39082"/>
                    <a:pt x="194553" y="33338"/>
                    <a:pt x="181242" y="25732"/>
                  </a:cubicBezTo>
                  <a:cubicBezTo>
                    <a:pt x="178336" y="24072"/>
                    <a:pt x="174793" y="23875"/>
                    <a:pt x="171717" y="22557"/>
                  </a:cubicBezTo>
                  <a:cubicBezTo>
                    <a:pt x="147475" y="12168"/>
                    <a:pt x="171368" y="17971"/>
                    <a:pt x="136792" y="13032"/>
                  </a:cubicBezTo>
                  <a:cubicBezTo>
                    <a:pt x="133617" y="10915"/>
                    <a:pt x="130887" y="7889"/>
                    <a:pt x="127267" y="6682"/>
                  </a:cubicBezTo>
                  <a:cubicBezTo>
                    <a:pt x="116698" y="3159"/>
                    <a:pt x="94988" y="-1255"/>
                    <a:pt x="85992" y="332"/>
                  </a:cubicBezTo>
                  <a:close/>
                </a:path>
              </a:pathLst>
            </a:cu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grpSp>
      <p:cxnSp>
        <p:nvCxnSpPr>
          <p:cNvPr id="29" name="直線矢印コネクタ 28">
            <a:extLst>
              <a:ext uri="{FF2B5EF4-FFF2-40B4-BE49-F238E27FC236}">
                <a16:creationId xmlns:a16="http://schemas.microsoft.com/office/drawing/2014/main" id="{B33D0D02-CE09-6959-A6B7-876E0BDF8C89}"/>
              </a:ext>
            </a:extLst>
          </p:cNvPr>
          <p:cNvCxnSpPr>
            <a:cxnSpLocks/>
            <a:endCxn id="24" idx="15"/>
          </p:cNvCxnSpPr>
          <p:nvPr/>
        </p:nvCxnSpPr>
        <p:spPr>
          <a:xfrm flipV="1">
            <a:off x="553469" y="4585842"/>
            <a:ext cx="692061" cy="337512"/>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75" name="テキスト ボックス 74">
            <a:extLst>
              <a:ext uri="{FF2B5EF4-FFF2-40B4-BE49-F238E27FC236}">
                <a16:creationId xmlns:a16="http://schemas.microsoft.com/office/drawing/2014/main" id="{54ED66BD-82E4-D1B2-BE4E-925FA799E3A6}"/>
              </a:ext>
            </a:extLst>
          </p:cNvPr>
          <p:cNvSpPr txBox="1"/>
          <p:nvPr/>
        </p:nvSpPr>
        <p:spPr>
          <a:xfrm>
            <a:off x="2084111" y="6003692"/>
            <a:ext cx="5588550" cy="646331"/>
          </a:xfrm>
          <a:prstGeom prst="rect">
            <a:avLst/>
          </a:prstGeom>
          <a:noFill/>
        </p:spPr>
        <p:txBody>
          <a:bodyPr wrap="square">
            <a:spAutoFit/>
          </a:bodyPr>
          <a:lstStyle/>
          <a:p>
            <a:pPr algn="ctr"/>
            <a:r>
              <a:rPr kumimoji="1" lang="en-US" altLang="ja-JP" b="0" strike="noStrike" dirty="0">
                <a:solidFill>
                  <a:srgbClr val="FF0000"/>
                </a:solidFill>
              </a:rPr>
              <a:t>Implant to Body Surface for Capsule Endoscopy</a:t>
            </a:r>
            <a:endParaRPr kumimoji="1" lang="ja-JP" altLang="en-US" b="0" strike="noStrike" dirty="0">
              <a:solidFill>
                <a:srgbClr val="FF0000"/>
              </a:solidFill>
            </a:endParaRPr>
          </a:p>
          <a:p>
            <a:pPr algn="ctr"/>
            <a:endParaRPr kumimoji="1" lang="ja-JP" altLang="en-US" b="0" strike="noStrike" dirty="0">
              <a:solidFill>
                <a:srgbClr val="FF0000"/>
              </a:solidFill>
            </a:endParaRPr>
          </a:p>
        </p:txBody>
      </p:sp>
      <p:sp>
        <p:nvSpPr>
          <p:cNvPr id="85" name="テキスト ボックス 84">
            <a:extLst>
              <a:ext uri="{FF2B5EF4-FFF2-40B4-BE49-F238E27FC236}">
                <a16:creationId xmlns:a16="http://schemas.microsoft.com/office/drawing/2014/main" id="{E7873395-5FA0-9FC0-CAC5-AE253D7A75E1}"/>
              </a:ext>
            </a:extLst>
          </p:cNvPr>
          <p:cNvSpPr txBox="1"/>
          <p:nvPr/>
        </p:nvSpPr>
        <p:spPr>
          <a:xfrm>
            <a:off x="2071943" y="5258336"/>
            <a:ext cx="2395566" cy="369332"/>
          </a:xfrm>
          <a:prstGeom prst="rect">
            <a:avLst/>
          </a:prstGeom>
          <a:noFill/>
        </p:spPr>
        <p:txBody>
          <a:bodyPr wrap="square">
            <a:spAutoFit/>
          </a:bodyPr>
          <a:lstStyle/>
          <a:p>
            <a:pPr algn="ctr"/>
            <a:r>
              <a:rPr kumimoji="1" lang="en-US" altLang="ja-JP" b="0" strike="noStrike" dirty="0">
                <a:solidFill>
                  <a:srgbClr val="FF0000"/>
                </a:solidFill>
              </a:rPr>
              <a:t>capsule endoscopy</a:t>
            </a:r>
            <a:endParaRPr kumimoji="1" lang="ja-JP" altLang="en-US" b="0" strike="noStrike" dirty="0">
              <a:solidFill>
                <a:srgbClr val="FF0000"/>
              </a:solidFill>
            </a:endParaRPr>
          </a:p>
        </p:txBody>
      </p:sp>
      <p:cxnSp>
        <p:nvCxnSpPr>
          <p:cNvPr id="87" name="直線矢印コネクタ 86">
            <a:extLst>
              <a:ext uri="{FF2B5EF4-FFF2-40B4-BE49-F238E27FC236}">
                <a16:creationId xmlns:a16="http://schemas.microsoft.com/office/drawing/2014/main" id="{0FF06474-CD14-37A2-FE60-D046790CB333}"/>
              </a:ext>
            </a:extLst>
          </p:cNvPr>
          <p:cNvCxnSpPr>
            <a:cxnSpLocks/>
          </p:cNvCxnSpPr>
          <p:nvPr/>
        </p:nvCxnSpPr>
        <p:spPr>
          <a:xfrm flipH="1" flipV="1">
            <a:off x="2558810" y="4509046"/>
            <a:ext cx="413518" cy="807724"/>
          </a:xfrm>
          <a:prstGeom prst="straightConnector1">
            <a:avLst/>
          </a:prstGeom>
          <a:ln w="38100">
            <a:headEnd type="none" w="med" len="med"/>
            <a:tailEnd type="triangle"/>
          </a:ln>
        </p:spPr>
        <p:style>
          <a:lnRef idx="1">
            <a:schemeClr val="dk1"/>
          </a:lnRef>
          <a:fillRef idx="0">
            <a:schemeClr val="dk1"/>
          </a:fillRef>
          <a:effectRef idx="0">
            <a:schemeClr val="dk1"/>
          </a:effectRef>
          <a:fontRef idx="minor">
            <a:schemeClr val="tx1"/>
          </a:fontRef>
        </p:style>
      </p:cxnSp>
      <p:sp>
        <p:nvSpPr>
          <p:cNvPr id="55" name="楕円 54">
            <a:extLst>
              <a:ext uri="{FF2B5EF4-FFF2-40B4-BE49-F238E27FC236}">
                <a16:creationId xmlns:a16="http://schemas.microsoft.com/office/drawing/2014/main" id="{32B180F1-117A-E4D7-247B-58115785E045}"/>
              </a:ext>
            </a:extLst>
          </p:cNvPr>
          <p:cNvSpPr/>
          <p:nvPr/>
        </p:nvSpPr>
        <p:spPr>
          <a:xfrm>
            <a:off x="2286000" y="4346672"/>
            <a:ext cx="561975" cy="162374"/>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8" name="直線矢印コネクタ 87">
            <a:extLst>
              <a:ext uri="{FF2B5EF4-FFF2-40B4-BE49-F238E27FC236}">
                <a16:creationId xmlns:a16="http://schemas.microsoft.com/office/drawing/2014/main" id="{3485CC26-AD45-4FCD-74D0-04AC946C4AA9}"/>
              </a:ext>
            </a:extLst>
          </p:cNvPr>
          <p:cNvCxnSpPr>
            <a:cxnSpLocks/>
          </p:cNvCxnSpPr>
          <p:nvPr/>
        </p:nvCxnSpPr>
        <p:spPr>
          <a:xfrm flipV="1">
            <a:off x="2566987" y="3893668"/>
            <a:ext cx="630220" cy="402549"/>
          </a:xfrm>
          <a:prstGeom prst="straightConnector1">
            <a:avLst/>
          </a:prstGeom>
          <a:ln w="38100">
            <a:solidFill>
              <a:srgbClr val="FF0000"/>
            </a:solidFill>
            <a:headEnd type="triangle" w="lg" len="lg"/>
            <a:tailEnd type="triangle" w="lg" len="lg"/>
          </a:ln>
        </p:spPr>
        <p:style>
          <a:lnRef idx="1">
            <a:schemeClr val="dk1"/>
          </a:lnRef>
          <a:fillRef idx="0">
            <a:schemeClr val="dk1"/>
          </a:fillRef>
          <a:effectRef idx="0">
            <a:schemeClr val="dk1"/>
          </a:effectRef>
          <a:fontRef idx="minor">
            <a:schemeClr val="tx1"/>
          </a:fontRef>
        </p:style>
      </p:cxnSp>
      <p:grpSp>
        <p:nvGrpSpPr>
          <p:cNvPr id="89" name="グループ化 88">
            <a:extLst>
              <a:ext uri="{FF2B5EF4-FFF2-40B4-BE49-F238E27FC236}">
                <a16:creationId xmlns:a16="http://schemas.microsoft.com/office/drawing/2014/main" id="{4529215C-A8F0-AFAE-833C-4E58759ABC35}"/>
              </a:ext>
            </a:extLst>
          </p:cNvPr>
          <p:cNvGrpSpPr/>
          <p:nvPr/>
        </p:nvGrpSpPr>
        <p:grpSpPr>
          <a:xfrm rot="16200000">
            <a:off x="3392164" y="3545953"/>
            <a:ext cx="326572" cy="716486"/>
            <a:chOff x="5487281" y="3238246"/>
            <a:chExt cx="326572" cy="716486"/>
          </a:xfrm>
        </p:grpSpPr>
        <p:sp>
          <p:nvSpPr>
            <p:cNvPr id="90" name="正方形/長方形 89">
              <a:extLst>
                <a:ext uri="{FF2B5EF4-FFF2-40B4-BE49-F238E27FC236}">
                  <a16:creationId xmlns:a16="http://schemas.microsoft.com/office/drawing/2014/main" id="{F2B1F6D3-D289-3164-CD3A-FEE3F8ECDF50}"/>
                </a:ext>
              </a:extLst>
            </p:cNvPr>
            <p:cNvSpPr/>
            <p:nvPr/>
          </p:nvSpPr>
          <p:spPr>
            <a:xfrm>
              <a:off x="5487281" y="3538071"/>
              <a:ext cx="326572" cy="416661"/>
            </a:xfrm>
            <a:prstGeom prst="rect">
              <a:avLst/>
            </a:prstGeom>
            <a:solidFill>
              <a:srgbClr val="FFFF00"/>
            </a:solidFill>
            <a:ln>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91" name="直線コネクタ 90">
              <a:extLst>
                <a:ext uri="{FF2B5EF4-FFF2-40B4-BE49-F238E27FC236}">
                  <a16:creationId xmlns:a16="http://schemas.microsoft.com/office/drawing/2014/main" id="{23C5645C-EE1B-ACA6-6C02-D5A54FF8147D}"/>
                </a:ext>
              </a:extLst>
            </p:cNvPr>
            <p:cNvCxnSpPr>
              <a:cxnSpLocks/>
              <a:stCxn id="90" idx="0"/>
            </p:cNvCxnSpPr>
            <p:nvPr/>
          </p:nvCxnSpPr>
          <p:spPr>
            <a:xfrm flipV="1">
              <a:off x="5650567" y="3238246"/>
              <a:ext cx="0" cy="29982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nvGrpSpPr>
            <p:cNvPr id="92" name="グループ化 91">
              <a:extLst>
                <a:ext uri="{FF2B5EF4-FFF2-40B4-BE49-F238E27FC236}">
                  <a16:creationId xmlns:a16="http://schemas.microsoft.com/office/drawing/2014/main" id="{9BEEA780-EB1C-DEE5-987C-896178118C55}"/>
                </a:ext>
              </a:extLst>
            </p:cNvPr>
            <p:cNvGrpSpPr/>
            <p:nvPr/>
          </p:nvGrpSpPr>
          <p:grpSpPr>
            <a:xfrm>
              <a:off x="5509723" y="3238246"/>
              <a:ext cx="293336" cy="148774"/>
              <a:chOff x="6288881" y="3083718"/>
              <a:chExt cx="191246" cy="96996"/>
            </a:xfrm>
          </p:grpSpPr>
          <p:cxnSp>
            <p:nvCxnSpPr>
              <p:cNvPr id="93" name="直線コネクタ 92">
                <a:extLst>
                  <a:ext uri="{FF2B5EF4-FFF2-40B4-BE49-F238E27FC236}">
                    <a16:creationId xmlns:a16="http://schemas.microsoft.com/office/drawing/2014/main" id="{954F4224-8B4A-C694-BEFE-434354FB487F}"/>
                  </a:ext>
                </a:extLst>
              </p:cNvPr>
              <p:cNvCxnSpPr>
                <a:cxnSpLocks/>
              </p:cNvCxnSpPr>
              <p:nvPr/>
            </p:nvCxnSpPr>
            <p:spPr>
              <a:xfrm flipH="1">
                <a:off x="6288881" y="3083719"/>
                <a:ext cx="191246"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4" name="直線コネクタ 93">
                <a:extLst>
                  <a:ext uri="{FF2B5EF4-FFF2-40B4-BE49-F238E27FC236}">
                    <a16:creationId xmlns:a16="http://schemas.microsoft.com/office/drawing/2014/main" id="{B078D41F-99F1-C8B8-A822-1474A6AA77D4}"/>
                  </a:ext>
                </a:extLst>
              </p:cNvPr>
              <p:cNvCxnSpPr>
                <a:cxnSpLocks/>
              </p:cNvCxnSpPr>
              <p:nvPr/>
            </p:nvCxnSpPr>
            <p:spPr>
              <a:xfrm flipH="1" flipV="1">
                <a:off x="6288881" y="3083719"/>
                <a:ext cx="92191" cy="96995"/>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5" name="直線コネクタ 94">
                <a:extLst>
                  <a:ext uri="{FF2B5EF4-FFF2-40B4-BE49-F238E27FC236}">
                    <a16:creationId xmlns:a16="http://schemas.microsoft.com/office/drawing/2014/main" id="{9B2B6A09-D097-5B1A-B82C-54D936E88C77}"/>
                  </a:ext>
                </a:extLst>
              </p:cNvPr>
              <p:cNvCxnSpPr>
                <a:cxnSpLocks/>
              </p:cNvCxnSpPr>
              <p:nvPr/>
            </p:nvCxnSpPr>
            <p:spPr>
              <a:xfrm flipV="1">
                <a:off x="6381072" y="3083718"/>
                <a:ext cx="99055" cy="96996"/>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grpSp>
      </p:grpSp>
      <p:sp>
        <p:nvSpPr>
          <p:cNvPr id="96" name="テキスト ボックス 95">
            <a:extLst>
              <a:ext uri="{FF2B5EF4-FFF2-40B4-BE49-F238E27FC236}">
                <a16:creationId xmlns:a16="http://schemas.microsoft.com/office/drawing/2014/main" id="{1FE5E00D-1572-BDA3-1B0C-1C2F5E134B50}"/>
              </a:ext>
            </a:extLst>
          </p:cNvPr>
          <p:cNvSpPr txBox="1"/>
          <p:nvPr/>
        </p:nvSpPr>
        <p:spPr>
          <a:xfrm>
            <a:off x="2275252" y="3419310"/>
            <a:ext cx="3276883" cy="369332"/>
          </a:xfrm>
          <a:prstGeom prst="rect">
            <a:avLst/>
          </a:prstGeom>
          <a:noFill/>
        </p:spPr>
        <p:txBody>
          <a:bodyPr wrap="square">
            <a:spAutoFit/>
          </a:bodyPr>
          <a:lstStyle/>
          <a:p>
            <a:pPr algn="ctr"/>
            <a:r>
              <a:rPr kumimoji="1" lang="en-US" altLang="ja-JP" b="0" strike="noStrike" dirty="0">
                <a:solidFill>
                  <a:srgbClr val="FF0000"/>
                </a:solidFill>
              </a:rPr>
              <a:t>Transceiver on body surface</a:t>
            </a:r>
            <a:endParaRPr kumimoji="1" lang="ja-JP" altLang="en-US" b="0" strike="noStrike" dirty="0">
              <a:solidFill>
                <a:srgbClr val="FF0000"/>
              </a:solidFill>
            </a:endParaRPr>
          </a:p>
        </p:txBody>
      </p:sp>
    </p:spTree>
    <p:extLst>
      <p:ext uri="{BB962C8B-B14F-4D97-AF65-F5344CB8AC3E}">
        <p14:creationId xmlns:p14="http://schemas.microsoft.com/office/powerpoint/2010/main" val="2146694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40BD305F-1677-32CE-BD8F-5B7BC5962DFC}"/>
              </a:ext>
            </a:extLst>
          </p:cNvPr>
          <p:cNvSpPr>
            <a:spLocks noGrp="1"/>
          </p:cNvSpPr>
          <p:nvPr>
            <p:ph type="dt" idx="10"/>
          </p:nvPr>
        </p:nvSpPr>
        <p:spPr/>
        <p:txBody>
          <a:bodyPr/>
          <a:lstStyle/>
          <a:p>
            <a:r>
              <a:rPr lang="en-US" altLang="ja-JP"/>
              <a:t>May 2022</a:t>
            </a:r>
            <a:endParaRPr lang="en-US" dirty="0"/>
          </a:p>
        </p:txBody>
      </p:sp>
      <p:sp>
        <p:nvSpPr>
          <p:cNvPr id="5" name="フッター プレースホルダー 4">
            <a:extLst>
              <a:ext uri="{FF2B5EF4-FFF2-40B4-BE49-F238E27FC236}">
                <a16:creationId xmlns:a16="http://schemas.microsoft.com/office/drawing/2014/main" id="{32CBEF1F-ABB9-F5C1-A6F5-F8AB55F991FE}"/>
              </a:ext>
            </a:extLst>
          </p:cNvPr>
          <p:cNvSpPr>
            <a:spLocks noGrp="1"/>
          </p:cNvSpPr>
          <p:nvPr>
            <p:ph type="ftr" idx="11"/>
          </p:nvPr>
        </p:nvSpPr>
        <p:spPr/>
        <p:txBody>
          <a:bodyPr/>
          <a:lstStyle/>
          <a:p>
            <a:r>
              <a:rPr lang="en-US"/>
              <a:t>T.Kobayashi, M.Kim, M. Hernandez, R.Kohno (YNU/YRP-IAI)</a:t>
            </a:r>
            <a:endParaRPr lang="en-US" dirty="0"/>
          </a:p>
        </p:txBody>
      </p:sp>
      <p:sp>
        <p:nvSpPr>
          <p:cNvPr id="6" name="スライド番号プレースホルダー 5">
            <a:extLst>
              <a:ext uri="{FF2B5EF4-FFF2-40B4-BE49-F238E27FC236}">
                <a16:creationId xmlns:a16="http://schemas.microsoft.com/office/drawing/2014/main" id="{D533E3B2-1C72-246F-5F1E-C4CDEF9C2CA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7" name="タイトル 6">
            <a:extLst>
              <a:ext uri="{FF2B5EF4-FFF2-40B4-BE49-F238E27FC236}">
                <a16:creationId xmlns:a16="http://schemas.microsoft.com/office/drawing/2014/main" id="{07D288F2-8FA6-D7C0-B913-9B710BACBCB1}"/>
              </a:ext>
            </a:extLst>
          </p:cNvPr>
          <p:cNvSpPr>
            <a:spLocks noGrp="1"/>
          </p:cNvSpPr>
          <p:nvPr>
            <p:ph type="title"/>
          </p:nvPr>
        </p:nvSpPr>
        <p:spPr>
          <a:xfrm>
            <a:off x="377983" y="921190"/>
            <a:ext cx="7772400" cy="511233"/>
          </a:xfrm>
        </p:spPr>
        <p:txBody>
          <a:bodyPr/>
          <a:lstStyle/>
          <a:p>
            <a:r>
              <a:rPr lang="en-US" altLang="ja-JP" dirty="0"/>
              <a:t>Whole-body voxel human models for numerical simulation</a:t>
            </a:r>
            <a:endParaRPr lang="ja-JP" altLang="en-US" dirty="0"/>
          </a:p>
        </p:txBody>
      </p:sp>
      <p:pic>
        <p:nvPicPr>
          <p:cNvPr id="11" name="図 10">
            <a:extLst>
              <a:ext uri="{FF2B5EF4-FFF2-40B4-BE49-F238E27FC236}">
                <a16:creationId xmlns:a16="http://schemas.microsoft.com/office/drawing/2014/main" id="{96E75196-7682-F58E-EBB9-A3FB91333603}"/>
              </a:ext>
            </a:extLst>
          </p:cNvPr>
          <p:cNvPicPr>
            <a:picLocks noChangeAspect="1"/>
          </p:cNvPicPr>
          <p:nvPr/>
        </p:nvPicPr>
        <p:blipFill>
          <a:blip r:embed="rId2"/>
          <a:stretch>
            <a:fillRect/>
          </a:stretch>
        </p:blipFill>
        <p:spPr>
          <a:xfrm>
            <a:off x="685800" y="3735326"/>
            <a:ext cx="6484246" cy="2259328"/>
          </a:xfrm>
          <a:prstGeom prst="rect">
            <a:avLst/>
          </a:prstGeom>
        </p:spPr>
      </p:pic>
      <p:pic>
        <p:nvPicPr>
          <p:cNvPr id="1028" name="Picture 4" descr="Adult male and female voxel models">
            <a:extLst>
              <a:ext uri="{FF2B5EF4-FFF2-40B4-BE49-F238E27FC236}">
                <a16:creationId xmlns:a16="http://schemas.microsoft.com/office/drawing/2014/main" id="{09D051E0-F62B-387D-30A7-AE80894124D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5517" y="1266841"/>
            <a:ext cx="4000500" cy="2571750"/>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a:extLst>
              <a:ext uri="{FF2B5EF4-FFF2-40B4-BE49-F238E27FC236}">
                <a16:creationId xmlns:a16="http://schemas.microsoft.com/office/drawing/2014/main" id="{EC13FADE-A62F-080B-6197-8EB2E9C17E04}"/>
              </a:ext>
            </a:extLst>
          </p:cNvPr>
          <p:cNvSpPr txBox="1"/>
          <p:nvPr/>
        </p:nvSpPr>
        <p:spPr>
          <a:xfrm>
            <a:off x="4291046" y="6003829"/>
            <a:ext cx="4474972" cy="523220"/>
          </a:xfrm>
          <a:prstGeom prst="rect">
            <a:avLst/>
          </a:prstGeom>
          <a:noFill/>
        </p:spPr>
        <p:txBody>
          <a:bodyPr wrap="square">
            <a:spAutoFit/>
          </a:bodyPr>
          <a:lstStyle/>
          <a:p>
            <a:r>
              <a:rPr lang="en-US" altLang="ja-JP" sz="1400" b="0" i="1" dirty="0">
                <a:solidFill>
                  <a:srgbClr val="333333"/>
                </a:solidFill>
                <a:effectLst/>
                <a:latin typeface="Trebuchet MS" panose="020B0603020202020204" pitchFamily="34" charset="0"/>
              </a:rPr>
              <a:t>Development of whole-body voxel human models</a:t>
            </a:r>
          </a:p>
          <a:p>
            <a:r>
              <a:rPr lang="ja-JP" altLang="en-US" sz="1400" b="0" i="1" dirty="0"/>
              <a:t>https://emc.nict.go.jp/bio/model/model01_1_e.html</a:t>
            </a:r>
          </a:p>
        </p:txBody>
      </p:sp>
      <p:sp>
        <p:nvSpPr>
          <p:cNvPr id="19" name="テキスト ボックス 18">
            <a:extLst>
              <a:ext uri="{FF2B5EF4-FFF2-40B4-BE49-F238E27FC236}">
                <a16:creationId xmlns:a16="http://schemas.microsoft.com/office/drawing/2014/main" id="{FFAB5630-69F3-3AA1-A99D-9AB43551D141}"/>
              </a:ext>
            </a:extLst>
          </p:cNvPr>
          <p:cNvSpPr txBox="1"/>
          <p:nvPr/>
        </p:nvSpPr>
        <p:spPr>
          <a:xfrm>
            <a:off x="193517" y="1951672"/>
            <a:ext cx="4572000" cy="1477328"/>
          </a:xfrm>
          <a:prstGeom prst="rect">
            <a:avLst/>
          </a:prstGeom>
          <a:noFill/>
        </p:spPr>
        <p:txBody>
          <a:bodyPr wrap="square">
            <a:spAutoFit/>
          </a:bodyPr>
          <a:lstStyle/>
          <a:p>
            <a:r>
              <a:rPr lang="en-US" altLang="ja-JP" b="0" dirty="0"/>
              <a:t>Whole-body voxel human models for numerical simulation is ready to use to develop and analyze channel and environmental model around human brain numerically.</a:t>
            </a:r>
            <a:endParaRPr lang="ja-JP" altLang="en-US" b="0" dirty="0"/>
          </a:p>
        </p:txBody>
      </p:sp>
    </p:spTree>
    <p:extLst>
      <p:ext uri="{BB962C8B-B14F-4D97-AF65-F5344CB8AC3E}">
        <p14:creationId xmlns:p14="http://schemas.microsoft.com/office/powerpoint/2010/main" val="2909470284"/>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headEnd type="none" w="med" len="med"/>
          <a:tailEnd type="none" w="med" len="med"/>
        </a:ln>
      </a:spPr>
      <a:bodyPr rtlCol="0" anchor="ctr"/>
      <a:lstStyle>
        <a:defPPr algn="ctr">
          <a:defRPr kumimoji="1" dirty="0"/>
        </a:defPPr>
      </a:lstStyle>
      <a:style>
        <a:lnRef idx="1">
          <a:schemeClr val="dk1"/>
        </a:lnRef>
        <a:fillRef idx="0">
          <a:schemeClr val="dk1"/>
        </a:fillRef>
        <a:effectRef idx="0">
          <a:schemeClr val="dk1"/>
        </a:effectRef>
        <a:fontRef idx="minor">
          <a:schemeClr val="tx1"/>
        </a:fontRef>
      </a:style>
    </a:spDef>
    <a:lnDef>
      <a:spPr>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181117_YNU-MICT</Template>
  <TotalTime>10367</TotalTime>
  <Words>1651</Words>
  <Application>Microsoft Office PowerPoint</Application>
  <PresentationFormat>画面に合わせる (4:3)</PresentationFormat>
  <Paragraphs>319</Paragraphs>
  <Slides>14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HGSｺﾞｼｯｸE</vt:lpstr>
      <vt:lpstr>TimesNewRomanPSMT</vt:lpstr>
      <vt:lpstr>游ゴシック</vt:lpstr>
      <vt:lpstr>Arial</vt:lpstr>
      <vt:lpstr>Times New Roman</vt:lpstr>
      <vt:lpstr>Trebuchet MS</vt:lpstr>
      <vt:lpstr>Wingdings</vt:lpstr>
      <vt:lpstr>Default Design</vt:lpstr>
      <vt:lpstr>PowerPoint プレゼンテーション</vt:lpstr>
      <vt:lpstr>Channel Model for Wearable and Implant BAN in use case of BMI and BCI</vt:lpstr>
      <vt:lpstr>Classification of Channel and Environment Models for Human and Vehicle Body Area Networks (HBAN&amp;VBAN)</vt:lpstr>
      <vt:lpstr>Channel models and scenarios in IEEE802.15.6-2012</vt:lpstr>
      <vt:lpstr>Channel models and scenarios in IEEE802.15.6a</vt:lpstr>
      <vt:lpstr>Channel models and scenarios in use case of BMI and BCI</vt:lpstr>
      <vt:lpstr>BCI implanted device configuration</vt:lpstr>
      <vt:lpstr>Channel models and scenarios in use case of capsule endoscopy</vt:lpstr>
      <vt:lpstr>Whole-body voxel human models for numerical simulation</vt:lpstr>
      <vt:lpstr>PowerPoint プレゼンテーション</vt:lpstr>
      <vt:lpstr>Channel and Environmental Models</vt:lpstr>
      <vt:lpstr>PowerPoint プレゼンテーション</vt:lpstr>
      <vt:lpstr>PowerPoint プレゼンテーション</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 and environment model cases</dc:title>
  <dc:creator>Kobayashi Takumi</dc:creator>
  <cp:lastModifiedBy>Kobayashi Takumi</cp:lastModifiedBy>
  <cp:revision>398</cp:revision>
  <dcterms:created xsi:type="dcterms:W3CDTF">2021-04-23T05:27:11Z</dcterms:created>
  <dcterms:modified xsi:type="dcterms:W3CDTF">2022-05-11T03:42:54Z</dcterms:modified>
</cp:coreProperties>
</file>