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59" r:id="rId4"/>
    <p:sldId id="267" r:id="rId5"/>
    <p:sldId id="261" r:id="rId6"/>
    <p:sldId id="265" r:id="rId7"/>
    <p:sldId id="264" r:id="rId8"/>
    <p:sldId id="26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66" d="100"/>
          <a:sy n="66" d="100"/>
        </p:scale>
        <p:origin x="3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802.15-22/</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0267</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LIU et al., </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May</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smtClean="0">
                <a:solidFill>
                  <a:schemeClr val="tx1"/>
                </a:solidFill>
                <a:latin typeface="Times New Roman" panose="02020603050405020304" pitchFamily="18" charset="0"/>
                <a:ea typeface="宋体" panose="02010600030101010101" pitchFamily="2" charset="-122"/>
              </a:rPr>
              <a:t>[Preamble </a:t>
            </a:r>
            <a:r>
              <a:rPr lang="en-US" altLang="zh-CN" sz="1600" dirty="0">
                <a:solidFill>
                  <a:schemeClr val="tx1"/>
                </a:solidFill>
                <a:latin typeface="Times New Roman" panose="02020603050405020304" pitchFamily="18" charset="0"/>
                <a:ea typeface="宋体" panose="02010600030101010101" pitchFamily="2" charset="-122"/>
              </a:rPr>
              <a:t>only </a:t>
            </a:r>
            <a:r>
              <a:rPr lang="en-US" altLang="zh-CN" sz="1600" dirty="0" smtClean="0">
                <a:solidFill>
                  <a:schemeClr val="tx1"/>
                </a:solidFill>
                <a:latin typeface="Times New Roman" panose="02020603050405020304" pitchFamily="18" charset="0"/>
                <a:ea typeface="宋体" panose="02010600030101010101" pitchFamily="2" charset="-122"/>
              </a:rPr>
              <a:t>packet </a:t>
            </a:r>
            <a:r>
              <a:rPr lang="en-US" altLang="zh-CN" sz="1600" dirty="0">
                <a:solidFill>
                  <a:schemeClr val="tx1"/>
                </a:solidFill>
                <a:latin typeface="Times New Roman" panose="02020603050405020304" pitchFamily="18" charset="0"/>
                <a:ea typeface="宋体" panose="02010600030101010101" pitchFamily="2" charset="-122"/>
              </a:rPr>
              <a:t>for UWB]</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smtClean="0">
                <a:solidFill>
                  <a:schemeClr val="tx1"/>
                </a:solidFill>
                <a:latin typeface="Times New Roman" panose="02020603050405020304" pitchFamily="18" charset="0"/>
                <a:ea typeface="宋体" panose="02010600030101010101" pitchFamily="2" charset="-122"/>
              </a:rPr>
              <a:t>[6 May, 2022]</a:t>
            </a:r>
            <a:r>
              <a:rPr lang="en-US" altLang="zh-CN" sz="1600" dirty="0">
                <a:solidFill>
                  <a:schemeClr val="tx1"/>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smtClean="0">
                <a:solidFill>
                  <a:schemeClr val="tx1"/>
                </a:solidFill>
                <a:latin typeface="Times New Roman" panose="02020603050405020304" pitchFamily="18" charset="0"/>
                <a:ea typeface="宋体" panose="02010600030101010101" pitchFamily="2" charset="-122"/>
              </a:rPr>
              <a:t>[</a:t>
            </a:r>
            <a:r>
              <a:rPr lang="en-US" altLang="zh-CN" sz="1600" dirty="0" err="1" smtClean="0">
                <a:solidFill>
                  <a:schemeClr val="tx1"/>
                </a:solidFill>
                <a:latin typeface="Times New Roman" panose="02020603050405020304" pitchFamily="18" charset="0"/>
                <a:ea typeface="宋体" panose="02010600030101010101" pitchFamily="2" charset="-122"/>
              </a:rPr>
              <a:t>Chenchen</a:t>
            </a:r>
            <a:r>
              <a:rPr lang="en-US" altLang="zh-CN" sz="1600" dirty="0" smtClean="0">
                <a:solidFill>
                  <a:schemeClr val="tx1"/>
                </a:solidFill>
                <a:latin typeface="Times New Roman" panose="02020603050405020304" pitchFamily="18" charset="0"/>
                <a:ea typeface="宋体" panose="02010600030101010101" pitchFamily="2" charset="-122"/>
              </a:rPr>
              <a:t> Liu, Bin Qian</a:t>
            </a:r>
            <a:r>
              <a:rPr lang="en-US" altLang="zh-CN" sz="1600" dirty="0">
                <a:solidFill>
                  <a:schemeClr val="tx1"/>
                </a:solidFill>
                <a:latin typeface="Times New Roman" panose="02020603050405020304" pitchFamily="18" charset="0"/>
                <a:ea typeface="宋体" panose="02010600030101010101" pitchFamily="2" charset="-122"/>
              </a:rPr>
              <a:t> ,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smtClean="0">
                <a:solidFill>
                  <a:schemeClr val="tx1"/>
                </a:solidFill>
                <a:latin typeface="Times New Roman" panose="02020603050405020304" pitchFamily="18" charset="0"/>
                <a:ea typeface="宋体" panose="02010600030101010101" pitchFamily="2" charset="-122"/>
              </a:rPr>
              <a:t>] </a:t>
            </a:r>
            <a:r>
              <a:rPr lang="en-US" altLang="zh-CN" sz="1600" dirty="0">
                <a:solidFill>
                  <a:schemeClr val="tx1"/>
                </a:solidFill>
                <a:latin typeface="Times New Roman" panose="02020603050405020304" pitchFamily="18" charset="0"/>
                <a:ea typeface="宋体" panose="02010600030101010101" pitchFamily="2" charset="-122"/>
              </a:rPr>
              <a:t>Company </a:t>
            </a:r>
            <a:r>
              <a:rPr lang="en-US" altLang="zh-CN" sz="1600" dirty="0" smtClean="0">
                <a:solidFill>
                  <a:schemeClr val="tx1"/>
                </a:solidFill>
                <a:latin typeface="Times New Roman" panose="02020603050405020304" pitchFamily="18" charset="0"/>
                <a:ea typeface="宋体" panose="02010600030101010101" pitchFamily="2" charset="-122"/>
              </a:rPr>
              <a:t>[Huawei]</a:t>
            </a:r>
            <a:endParaRPr lang="en-US" altLang="zh-CN" sz="1600" dirty="0">
              <a:solidFill>
                <a:schemeClr val="tx1"/>
              </a:solidFill>
              <a:latin typeface="Times New Roman" panose="02020603050405020304" pitchFamily="18" charset="0"/>
              <a:ea typeface="宋体" panose="02010600030101010101" pitchFamily="2" charset="-122"/>
            </a:endParaRPr>
          </a:p>
          <a:p>
            <a:pPr defTabSz="914400">
              <a:buClrTx/>
              <a:buSzTx/>
              <a:buFontTx/>
              <a:buNone/>
            </a:pPr>
            <a:r>
              <a:rPr lang="en-US" altLang="zh-CN" sz="1600" dirty="0">
                <a:solidFill>
                  <a:schemeClr val="tx1"/>
                </a:solidFill>
                <a:latin typeface="Times New Roman" panose="02020603050405020304" pitchFamily="18" charset="0"/>
                <a:ea typeface="宋体" panose="02010600030101010101" pitchFamily="2" charset="-122"/>
              </a:rPr>
              <a:t>Address </a:t>
            </a:r>
            <a:r>
              <a:rPr lang="en-US" altLang="zh-CN" sz="1600" dirty="0" smtClean="0">
                <a:solidFill>
                  <a:schemeClr val="tx1"/>
                </a:solidFill>
                <a:latin typeface="Times New Roman" panose="02020603050405020304" pitchFamily="18" charset="0"/>
                <a:ea typeface="宋体" panose="02010600030101010101" pitchFamily="2" charset="-122"/>
              </a:rPr>
              <a:t>[Huawei Base, Shenzhen, CHINA]</a:t>
            </a:r>
            <a:endParaRPr lang="en-US" altLang="zh-CN" sz="1600" dirty="0">
              <a:solidFill>
                <a:schemeClr val="tx1"/>
              </a:solidFill>
              <a:latin typeface="Times New Roman" panose="02020603050405020304" pitchFamily="18" charset="0"/>
              <a:ea typeface="宋体" panose="02010600030101010101" pitchFamily="2" charset="-122"/>
            </a:endParaRPr>
          </a:p>
          <a:p>
            <a:pPr defTabSz="914400">
              <a:buClrTx/>
              <a:buSzTx/>
              <a:buFontTx/>
              <a:buNone/>
            </a:pPr>
            <a:r>
              <a:rPr lang="en-US" altLang="zh-CN" sz="1600" dirty="0" smtClean="0">
                <a:solidFill>
                  <a:srgbClr val="000000"/>
                </a:solidFill>
                <a:latin typeface="Times New Roman" panose="02020603050405020304" pitchFamily="18" charset="0"/>
                <a:ea typeface="宋体" panose="02010600030101010101" pitchFamily="2" charset="-122"/>
              </a:rPr>
              <a:t>E-Mail</a:t>
            </a:r>
            <a:r>
              <a:rPr lang="en-US" altLang="zh-CN" sz="1600" dirty="0" smtClean="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smtClean="0">
                <a:solidFill>
                  <a:srgbClr val="000000"/>
                </a:solidFill>
                <a:latin typeface="Times New Roman" panose="02020603050405020304" pitchFamily="18" charset="0"/>
                <a:ea typeface="宋体" panose="02010600030101010101" pitchFamily="2" charset="-122"/>
              </a:rPr>
              <a:t>[</a:t>
            </a:r>
            <a:r>
              <a:rPr lang="en-US" altLang="zh-CN" sz="1600" dirty="0">
                <a:solidFill>
                  <a:srgbClr val="FF0000"/>
                </a:solidFill>
                <a:latin typeface="Times New Roman" panose="02020603050405020304" pitchFamily="18" charset="0"/>
                <a:ea typeface="宋体" panose="02010600030101010101" pitchFamily="2" charset="-122"/>
              </a:rPr>
              <a:t>Study Group 4ab: UWB Next Generation</a:t>
            </a:r>
            <a:r>
              <a:rPr lang="en-US" altLang="zh-CN" sz="1600" dirty="0" smtClean="0">
                <a:solidFill>
                  <a:srgbClr val="000000"/>
                </a:solidFill>
                <a:latin typeface="Times New Roman" panose="02020603050405020304" pitchFamily="18" charset="0"/>
                <a:ea typeface="宋体" panose="02010600030101010101" pitchFamily="2" charset="-122"/>
              </a:rPr>
              <a:t>]</a:t>
            </a: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smtClean="0">
                <a:solidFill>
                  <a:srgbClr val="000000"/>
                </a:solidFill>
                <a:latin typeface="Times New Roman" panose="02020603050405020304" pitchFamily="18" charset="0"/>
                <a:ea typeface="宋体" panose="02010600030101010101" pitchFamily="2" charset="-122"/>
              </a:rPr>
              <a:t>[Propose </a:t>
            </a:r>
            <a:r>
              <a:rPr lang="en-US" altLang="zh-CN" sz="1600" dirty="0">
                <a:solidFill>
                  <a:schemeClr val="tx1"/>
                </a:solidFill>
                <a:latin typeface="Times New Roman" panose="02020603050405020304" pitchFamily="18" charset="0"/>
                <a:ea typeface="宋体" panose="02010600030101010101" pitchFamily="2" charset="-122"/>
              </a:rPr>
              <a:t>preamble only packet for </a:t>
            </a:r>
            <a:r>
              <a:rPr lang="en-US" altLang="zh-CN" sz="1600" dirty="0" smtClean="0">
                <a:solidFill>
                  <a:schemeClr val="tx1"/>
                </a:solidFill>
                <a:latin typeface="Times New Roman" panose="02020603050405020304" pitchFamily="18" charset="0"/>
                <a:ea typeface="宋体" panose="02010600030101010101" pitchFamily="2" charset="-122"/>
              </a:rPr>
              <a:t>UWB ranging and sensing application</a:t>
            </a:r>
            <a:r>
              <a:rPr lang="en-US" altLang="zh-CN" sz="1600" dirty="0" smtClean="0">
                <a:solidFill>
                  <a:srgbClr val="000000"/>
                </a:solidFill>
                <a:latin typeface="Times New Roman" panose="02020603050405020304" pitchFamily="18" charset="0"/>
                <a:ea typeface="宋体" panose="02010600030101010101" pitchFamily="2" charset="-122"/>
              </a:rPr>
              <a:t>]</a:t>
            </a: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smtClean="0">
                <a:solidFill>
                  <a:srgbClr val="000000"/>
                </a:solidFill>
                <a:latin typeface="Times New Roman" panose="02020603050405020304" pitchFamily="18" charset="0"/>
                <a:ea typeface="宋体" panose="02010600030101010101" pitchFamily="2" charset="-122"/>
              </a:rPr>
              <a:t>[ ]</a:t>
            </a: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3899" y="836712"/>
            <a:ext cx="7770813" cy="654968"/>
          </a:xfrm>
        </p:spPr>
        <p:txBody>
          <a:bodyPr/>
          <a:lstStyle/>
          <a:p>
            <a:r>
              <a:rPr lang="en-US" altLang="zh-CN" dirty="0"/>
              <a:t>Technical Guidance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graphicFrame>
        <p:nvGraphicFramePr>
          <p:cNvPr id="6" name="Table 6">
            <a:extLst>
              <a:ext uri="{FF2B5EF4-FFF2-40B4-BE49-F238E27FC236}">
                <a16:creationId xmlns=""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1861894961"/>
              </p:ext>
            </p:extLst>
          </p:nvPr>
        </p:nvGraphicFramePr>
        <p:xfrm>
          <a:off x="418305" y="1443168"/>
          <a:ext cx="8382000" cy="5032245"/>
        </p:xfrm>
        <a:graphic>
          <a:graphicData uri="http://schemas.openxmlformats.org/drawingml/2006/table">
            <a:tbl>
              <a:tblPr firstRow="1" bandRow="1">
                <a:tableStyleId>{5940675A-B579-460E-94D1-54222C63F5DA}</a:tableStyleId>
              </a:tblPr>
              <a:tblGrid>
                <a:gridCol w="4514626">
                  <a:extLst>
                    <a:ext uri="{9D8B030D-6E8A-4147-A177-3AD203B41FA5}">
                      <a16:colId xmlns="" xmlns:a16="http://schemas.microsoft.com/office/drawing/2014/main" val="1745747388"/>
                    </a:ext>
                  </a:extLst>
                </a:gridCol>
                <a:gridCol w="3867374">
                  <a:extLst>
                    <a:ext uri="{9D8B030D-6E8A-4147-A177-3AD203B41FA5}">
                      <a16:colId xmlns=""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altLang="zh-CN" sz="1100" baseline="0" dirty="0" smtClean="0">
                        <a:effectLst/>
                      </a:endParaRPr>
                    </a:p>
                  </a:txBody>
                  <a:tcPr marL="62197" marR="62197" marT="0" marB="0"/>
                </a:tc>
                <a:extLst>
                  <a:ext uri="{0D108BD9-81ED-4DB2-BD59-A6C34878D82A}">
                    <a16:rowId xmlns="" xmlns:a16="http://schemas.microsoft.com/office/drawing/2014/main" val="229274704"/>
                  </a:ext>
                </a:extLst>
              </a:tr>
              <a:tr h="364107">
                <a:tc>
                  <a:txBody>
                    <a:bodyPr/>
                    <a:lstStyle/>
                    <a:p>
                      <a:pPr>
                        <a:lnSpc>
                          <a:spcPct val="107000"/>
                        </a:lnSpc>
                        <a:spcAft>
                          <a:spcPts val="800"/>
                        </a:spcAft>
                      </a:pPr>
                      <a:r>
                        <a:rPr lang="en-US" sz="1100" b="1" dirty="0">
                          <a:solidFill>
                            <a:srgbClr val="FF0000"/>
                          </a:solidFill>
                          <a:effectLst/>
                        </a:rPr>
                        <a:t>Improved link budget and/or reduced air-time</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zh-CN" sz="1100" dirty="0" smtClean="0">
                          <a:effectLst/>
                          <a:latin typeface="+mn-lt"/>
                          <a:ea typeface="Calibri" panose="020F0502020204030204" pitchFamily="34" charset="0"/>
                          <a:cs typeface="Times New Roman" panose="02020603050405020304" pitchFamily="18" charset="0"/>
                        </a:rPr>
                        <a:t>Propose a </a:t>
                      </a:r>
                      <a:r>
                        <a:rPr lang="en-US" sz="1100" dirty="0" smtClean="0">
                          <a:effectLst/>
                          <a:latin typeface="+mn-lt"/>
                          <a:ea typeface="Calibri" panose="020F0502020204030204" pitchFamily="34" charset="0"/>
                          <a:cs typeface="Times New Roman" panose="02020603050405020304" pitchFamily="18" charset="0"/>
                        </a:rPr>
                        <a:t>preamble only </a:t>
                      </a:r>
                      <a:r>
                        <a:rPr lang="en-US" altLang="zh-CN" sz="1100" dirty="0" smtClean="0">
                          <a:solidFill>
                            <a:schemeClr val="tx1"/>
                          </a:solidFill>
                          <a:latin typeface="Times New Roman" panose="02020603050405020304" pitchFamily="18" charset="0"/>
                          <a:ea typeface="宋体" panose="02010600030101010101" pitchFamily="2" charset="-122"/>
                        </a:rPr>
                        <a:t>packet </a:t>
                      </a:r>
                      <a:r>
                        <a:rPr lang="en-US" altLang="zh-CN" sz="1100" dirty="0" smtClean="0">
                          <a:effectLst/>
                          <a:latin typeface="+mn-lt"/>
                          <a:ea typeface="Calibri" panose="020F0502020204030204" pitchFamily="34" charset="0"/>
                          <a:cs typeface="Times New Roman" panose="02020603050405020304" pitchFamily="18" charset="0"/>
                        </a:rPr>
                        <a:t>to reduce the airtime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364107">
                <a:tc>
                  <a:txBody>
                    <a:bodyPr/>
                    <a:lstStyle/>
                    <a:p>
                      <a:pPr>
                        <a:lnSpc>
                          <a:spcPct val="107000"/>
                        </a:lnSpc>
                        <a:spcAft>
                          <a:spcPts val="800"/>
                        </a:spcAft>
                      </a:pPr>
                      <a:r>
                        <a:rPr lang="en-US" sz="1100" b="1" dirty="0">
                          <a:solidFill>
                            <a:srgbClr val="FF0000"/>
                          </a:solidFill>
                          <a:effectLst/>
                        </a:rPr>
                        <a:t>Improvements to accuracy / precision / reliability and interoperability for high-integrity ranging</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100" dirty="0" err="1" smtClean="0"/>
                        <a:t>Ipatov</a:t>
                      </a:r>
                      <a:r>
                        <a:rPr lang="en-US" altLang="zh-CN" sz="1100" dirty="0" smtClean="0"/>
                        <a:t> sequence with enough</a:t>
                      </a:r>
                      <a:r>
                        <a:rPr lang="en-US" altLang="zh-CN" sz="1100" baseline="0" dirty="0" smtClean="0"/>
                        <a:t> pulses</a:t>
                      </a:r>
                      <a:r>
                        <a:rPr lang="en-US" altLang="zh-CN" sz="1100" dirty="0" smtClean="0"/>
                        <a:t> to fully make use of the transmission power,</a:t>
                      </a:r>
                      <a:r>
                        <a:rPr lang="zh-CN" altLang="en-US" sz="1100" dirty="0" smtClean="0"/>
                        <a:t> </a:t>
                      </a:r>
                      <a:r>
                        <a:rPr lang="en-US" altLang="zh-CN" sz="1100" dirty="0" smtClean="0"/>
                        <a:t>thus improve the accuracy and reliability </a:t>
                      </a:r>
                      <a:endParaRPr lang="en-US" altLang="zh-CN" sz="1100" baseline="0" dirty="0" smtClean="0">
                        <a:effectLst/>
                      </a:endParaRPr>
                    </a:p>
                  </a:txBody>
                  <a:tcPr marL="62197" marR="62197" marT="0" marB="0"/>
                </a:tc>
                <a:extLst>
                  <a:ext uri="{0D108BD9-81ED-4DB2-BD59-A6C34878D82A}">
                    <a16:rowId xmlns=""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1114401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85800"/>
            <a:ext cx="7989069" cy="1065213"/>
          </a:xfrm>
        </p:spPr>
        <p:txBody>
          <a:bodyPr/>
          <a:lstStyle/>
          <a:p>
            <a:r>
              <a:rPr lang="en-US" altLang="zh-CN" dirty="0"/>
              <a:t>Background and Motivations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文本框 6"/>
          <p:cNvSpPr txBox="1"/>
          <p:nvPr/>
        </p:nvSpPr>
        <p:spPr>
          <a:xfrm>
            <a:off x="179512" y="1458655"/>
            <a:ext cx="8424935" cy="4708981"/>
          </a:xfrm>
          <a:prstGeom prst="rect">
            <a:avLst/>
          </a:prstGeom>
          <a:noFill/>
        </p:spPr>
        <p:txBody>
          <a:bodyPr wrap="square" rtlCol="0">
            <a:spAutoFit/>
          </a:bodyPr>
          <a:lstStyle/>
          <a:p>
            <a:pPr marL="342900" indent="-342900" defTabSz="914400">
              <a:buClrTx/>
              <a:buSzTx/>
              <a:buFont typeface="Wingdings" panose="05000000000000000000" pitchFamily="2" charset="2"/>
              <a:buChar char="n"/>
            </a:pP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The typical PPDU structure of 15.4z.</a:t>
            </a:r>
          </a:p>
          <a:p>
            <a:pPr marL="342900" indent="-342900" defTabSz="914400">
              <a:buClrTx/>
              <a:buSzTx/>
              <a:buFont typeface="Wingdings" panose="05000000000000000000" pitchFamily="2" charset="2"/>
              <a:buChar char="n"/>
            </a:pPr>
            <a:endParaRPr lang="en-US" altLang="zh-CN"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endParaRPr lang="en-US" altLang="zh-CN"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defTabSz="914400">
              <a:buClrTx/>
              <a:buSzTx/>
            </a:pPr>
            <a:endParaRPr lang="en-US" altLang="zh-CN"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The preamble sequence is repeated many times, which may </a:t>
            </a:r>
            <a:r>
              <a:rPr lang="en-US" altLang="zh-CN"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cause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the spectral line problem. It will limit the maximum transmission power.</a:t>
            </a: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The sensing/ranging can be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performed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on the </a:t>
            </a:r>
            <a:r>
              <a:rPr lang="en-US" altLang="zh-CN"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preamble sequence ,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where the larger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the transmission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power, the better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sensing/ranging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performance.</a:t>
            </a:r>
          </a:p>
          <a:p>
            <a:pPr marL="342900" indent="-342900" defTabSz="914400">
              <a:buClrTx/>
              <a:buSzTx/>
              <a:buFont typeface="Wingdings" panose="05000000000000000000" pitchFamily="2" charset="2"/>
              <a:buChar char="n"/>
            </a:pPr>
            <a:endPar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defTabSz="914400">
              <a:buClrTx/>
              <a:buSzTx/>
              <a:buFont typeface="Wingdings" panose="05000000000000000000" pitchFamily="2" charset="2"/>
              <a:buChar char="n"/>
            </a:pP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Even the short packet of 15.4z is too long, which leads to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 large </a:t>
            </a:r>
            <a:r>
              <a:rPr lang="en-US" altLang="zh-CN" sz="20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overhead</a:t>
            </a:r>
            <a:endParaRPr lang="zh-CN" altLang="en-US" sz="2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8" name="图片 7"/>
          <p:cNvPicPr>
            <a:picLocks noChangeAspect="1"/>
          </p:cNvPicPr>
          <p:nvPr/>
        </p:nvPicPr>
        <p:blipFill>
          <a:blip r:embed="rId2"/>
          <a:stretch>
            <a:fillRect/>
          </a:stretch>
        </p:blipFill>
        <p:spPr>
          <a:xfrm>
            <a:off x="525478" y="1888933"/>
            <a:ext cx="5054634" cy="1020713"/>
          </a:xfrm>
          <a:prstGeom prst="rect">
            <a:avLst/>
          </a:prstGeom>
        </p:spPr>
      </p:pic>
      <p:pic>
        <p:nvPicPr>
          <p:cNvPr id="9" name="图片 8"/>
          <p:cNvPicPr>
            <a:picLocks noChangeAspect="1"/>
          </p:cNvPicPr>
          <p:nvPr/>
        </p:nvPicPr>
        <p:blipFill>
          <a:blip r:embed="rId3"/>
          <a:stretch>
            <a:fillRect/>
          </a:stretch>
        </p:blipFill>
        <p:spPr>
          <a:xfrm>
            <a:off x="597615" y="2819158"/>
            <a:ext cx="3864463" cy="1042036"/>
          </a:xfrm>
          <a:prstGeom prst="rect">
            <a:avLst/>
          </a:prstGeom>
        </p:spPr>
      </p:pic>
      <p:pic>
        <p:nvPicPr>
          <p:cNvPr id="10" name="图片 9"/>
          <p:cNvPicPr>
            <a:picLocks noChangeAspect="1"/>
          </p:cNvPicPr>
          <p:nvPr/>
        </p:nvPicPr>
        <p:blipFill>
          <a:blip r:embed="rId4"/>
          <a:stretch>
            <a:fillRect/>
          </a:stretch>
        </p:blipFill>
        <p:spPr>
          <a:xfrm>
            <a:off x="5598707" y="1733679"/>
            <a:ext cx="3351705" cy="2214644"/>
          </a:xfrm>
          <a:prstGeom prst="rect">
            <a:avLst/>
          </a:prstGeom>
        </p:spPr>
      </p:pic>
    </p:spTree>
    <p:extLst>
      <p:ext uri="{BB962C8B-B14F-4D97-AF65-F5344CB8AC3E}">
        <p14:creationId xmlns:p14="http://schemas.microsoft.com/office/powerpoint/2010/main" val="3444073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 and Motivations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文本框 6"/>
          <p:cNvSpPr txBox="1"/>
          <p:nvPr/>
        </p:nvSpPr>
        <p:spPr>
          <a:xfrm>
            <a:off x="467544" y="1751013"/>
            <a:ext cx="8208912" cy="2554545"/>
          </a:xfrm>
          <a:prstGeom prst="rect">
            <a:avLst/>
          </a:prstGeom>
          <a:noFill/>
        </p:spPr>
        <p:txBody>
          <a:bodyPr wrap="square" rtlCol="0">
            <a:spAutoFit/>
          </a:bodyPr>
          <a:lstStyle/>
          <a:p>
            <a:pPr marL="342900" lvl="0" indent="-342900" defTabSz="914400">
              <a:buClrTx/>
              <a:buSzTx/>
              <a:buFont typeface="Wingdings" panose="05000000000000000000" pitchFamily="2" charset="2"/>
              <a:buChar char="n"/>
              <a:defRPr/>
            </a:pPr>
            <a:r>
              <a:rPr lang="en-US" altLang="zh-CN" sz="2000" kern="0" dirty="0">
                <a:solidFill>
                  <a:srgbClr val="000000"/>
                </a:solidFill>
                <a:latin typeface="+mn-lt"/>
                <a:ea typeface="宋体" panose="02010600030101010101" pitchFamily="2" charset="-122"/>
              </a:rPr>
              <a:t>UWB Regulatory restrictions</a:t>
            </a:r>
            <a:r>
              <a:rPr lang="zh-CN" altLang="en-US" sz="2000" kern="0" dirty="0">
                <a:solidFill>
                  <a:srgbClr val="000000"/>
                </a:solidFill>
                <a:latin typeface="Arial" panose="020B0604020202020204" pitchFamily="34" charset="0"/>
                <a:ea typeface="宋体" panose="02010600030101010101" pitchFamily="2" charset="-122"/>
              </a:rPr>
              <a:t>：</a:t>
            </a:r>
            <a:endParaRPr lang="en-US" altLang="zh-CN" sz="2000" kern="0" dirty="0">
              <a:solidFill>
                <a:srgbClr val="000000"/>
              </a:solidFill>
              <a:latin typeface="Arial" panose="020B0604020202020204" pitchFamily="34" charset="0"/>
              <a:ea typeface="宋体" panose="02010600030101010101" pitchFamily="2" charset="-122"/>
            </a:endParaRPr>
          </a:p>
          <a:p>
            <a:pPr marL="457200" lvl="1" indent="0" defTabSz="914400">
              <a:buClrTx/>
              <a:buSzTx/>
              <a:buFont typeface="Wingdings" panose="05000000000000000000" pitchFamily="2" charset="2"/>
              <a:buChar char="Ø"/>
              <a:defRPr/>
            </a:pP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Must not violate -41.3dBm mean power in any 1MHz RBW bin averaged over 1ms </a:t>
            </a:r>
          </a:p>
          <a:p>
            <a:pPr marL="457200" lvl="1" indent="0" defTabSz="914400">
              <a:buClrTx/>
              <a:buSzTx/>
              <a:buFont typeface="Wingdings" panose="05000000000000000000" pitchFamily="2" charset="2"/>
              <a:buChar char="Ø"/>
              <a:defRPr/>
            </a:pP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Must not violate 0dBm at any time in any 50MHz </a:t>
            </a:r>
            <a:r>
              <a:rPr lang="en-US" altLang="zh-CN" sz="2000" kern="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bin (</a:t>
            </a: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For the Peak EIRP limit , it is acceptable to use a different resolution bandwidth, in which case the EIRP limit shall be </a:t>
            </a:r>
            <a:r>
              <a:rPr lang="en-US" altLang="zh-CN" sz="2000" kern="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20log10(RBW/50</a:t>
            </a: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dBm</a:t>
            </a: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where RBW is the used resolution bandwidth in MHz,  which lead to </a:t>
            </a:r>
            <a:r>
              <a:rPr lang="en-US" altLang="zh-CN" sz="2000" kern="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minimum of </a:t>
            </a:r>
            <a:r>
              <a:rPr lang="en-US" altLang="zh-CN" sz="200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186 </a:t>
            </a:r>
            <a:r>
              <a:rPr lang="en-US" altLang="zh-CN" sz="2000" kern="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pulses)</a:t>
            </a:r>
          </a:p>
        </p:txBody>
      </p:sp>
    </p:spTree>
    <p:extLst>
      <p:ext uri="{BB962C8B-B14F-4D97-AF65-F5344CB8AC3E}">
        <p14:creationId xmlns:p14="http://schemas.microsoft.com/office/powerpoint/2010/main" val="1505106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Restrictions on the preamble only 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16" name="矩形 15"/>
          <p:cNvSpPr/>
          <p:nvPr/>
        </p:nvSpPr>
        <p:spPr>
          <a:xfrm>
            <a:off x="539552" y="1536174"/>
            <a:ext cx="8352928" cy="3046988"/>
          </a:xfrm>
          <a:prstGeom prst="rect">
            <a:avLst/>
          </a:prstGeom>
        </p:spPr>
        <p:txBody>
          <a:bodyPr wrap="square">
            <a:spAutoFit/>
          </a:bodyPr>
          <a:lstStyle/>
          <a:p>
            <a:pPr marL="342900" indent="-342900">
              <a:buFont typeface="Wingdings" panose="05000000000000000000" pitchFamily="2" charset="2"/>
              <a:buChar char="Ø"/>
            </a:pPr>
            <a:r>
              <a:rPr lang="en-US" altLang="zh-CN" dirty="0">
                <a:solidFill>
                  <a:schemeClr val="tx1"/>
                </a:solidFill>
              </a:rPr>
              <a:t>To avoid the spectral lines problem caused by the repetition of preamble sequence when measured with a 1MHz RBW, the sequence shall last at least 1us.</a:t>
            </a:r>
          </a:p>
          <a:p>
            <a:pPr marL="342900" indent="-342900">
              <a:buFont typeface="Wingdings" panose="05000000000000000000" pitchFamily="2" charset="2"/>
              <a:buChar char="Ø"/>
            </a:pPr>
            <a:r>
              <a:rPr lang="en-US" altLang="zh-CN" dirty="0">
                <a:solidFill>
                  <a:schemeClr val="tx1"/>
                </a:solidFill>
              </a:rPr>
              <a:t>To fully make use of the transmission power, the preamble only packet shall contain at least 186 pulses</a:t>
            </a:r>
            <a:r>
              <a:rPr lang="en-US" altLang="zh-CN" dirty="0" smtClean="0">
                <a:solidFill>
                  <a:schemeClr val="tx1"/>
                </a:solidFill>
              </a:rPr>
              <a:t>.</a:t>
            </a:r>
          </a:p>
          <a:p>
            <a:pPr marL="342900" indent="-342900">
              <a:buFont typeface="Wingdings" panose="05000000000000000000" pitchFamily="2" charset="2"/>
              <a:buChar char="Ø"/>
            </a:pPr>
            <a:r>
              <a:rPr lang="en-US" altLang="zh-CN" dirty="0" smtClean="0">
                <a:solidFill>
                  <a:schemeClr val="tx1"/>
                </a:solidFill>
              </a:rPr>
              <a:t>To have an ideal autocorrelation for the preamble sequence</a:t>
            </a:r>
            <a:r>
              <a:rPr lang="en-US" altLang="zh-CN" dirty="0" smtClean="0">
                <a:solidFill>
                  <a:schemeClr val="tx1"/>
                </a:solidFill>
              </a:rPr>
              <a:t>, an  </a:t>
            </a:r>
            <a:r>
              <a:rPr lang="en-US" altLang="zh-CN" dirty="0" smtClean="0">
                <a:solidFill>
                  <a:schemeClr val="tx1"/>
                </a:solidFill>
              </a:rPr>
              <a:t>Ipatov </a:t>
            </a:r>
            <a:r>
              <a:rPr lang="en-US" altLang="zh-CN" dirty="0">
                <a:solidFill>
                  <a:schemeClr val="tx1"/>
                </a:solidFill>
              </a:rPr>
              <a:t>sequence </a:t>
            </a:r>
            <a:r>
              <a:rPr lang="en-US" altLang="zh-CN" dirty="0" smtClean="0">
                <a:solidFill>
                  <a:schemeClr val="tx1"/>
                </a:solidFill>
              </a:rPr>
              <a:t>is preferred for </a:t>
            </a:r>
            <a:r>
              <a:rPr lang="en-US" altLang="zh-CN" dirty="0">
                <a:solidFill>
                  <a:schemeClr val="tx1"/>
                </a:solidFill>
              </a:rPr>
              <a:t>the preamble only packet </a:t>
            </a:r>
          </a:p>
          <a:p>
            <a:pPr marL="342900" indent="-342900">
              <a:buFont typeface="Wingdings" panose="05000000000000000000" pitchFamily="2" charset="2"/>
              <a:buChar char="Ø"/>
            </a:pPr>
            <a:endParaRPr lang="en-US" altLang="zh-CN" dirty="0">
              <a:solidFill>
                <a:schemeClr val="tx1"/>
              </a:solidFill>
            </a:endParaRPr>
          </a:p>
        </p:txBody>
      </p:sp>
    </p:spTree>
    <p:extLst>
      <p:ext uri="{BB962C8B-B14F-4D97-AF65-F5344CB8AC3E}">
        <p14:creationId xmlns:p14="http://schemas.microsoft.com/office/powerpoint/2010/main" val="2735498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990656" cy="1065213"/>
          </a:xfrm>
        </p:spPr>
        <p:txBody>
          <a:bodyPr/>
          <a:lstStyle/>
          <a:p>
            <a:r>
              <a:rPr lang="en-US" altLang="zh-CN" dirty="0"/>
              <a:t>Proposed preamble only </a:t>
            </a:r>
            <a:r>
              <a:rPr lang="en-US" altLang="zh-CN" dirty="0" smtClean="0"/>
              <a:t>packet structure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16" name="矩形 15"/>
          <p:cNvSpPr/>
          <p:nvPr/>
        </p:nvSpPr>
        <p:spPr>
          <a:xfrm>
            <a:off x="467543" y="1659285"/>
            <a:ext cx="8208913" cy="1255728"/>
          </a:xfrm>
          <a:prstGeom prst="rect">
            <a:avLst/>
          </a:prstGeom>
        </p:spPr>
        <p:txBody>
          <a:bodyPr wrap="square">
            <a:spAutoFit/>
          </a:bodyPr>
          <a:lstStyle/>
          <a:p>
            <a:pPr marL="285750" lvl="0" indent="-285750" defTabSz="671513">
              <a:lnSpc>
                <a:spcPct val="140000"/>
              </a:lnSpc>
              <a:buClrTx/>
              <a:buSzTx/>
              <a:buFont typeface="Wingdings" panose="05000000000000000000" pitchFamily="2" charset="2"/>
              <a:buChar char="Ø"/>
            </a:pP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Based on the restrictions, we propose </a:t>
            </a:r>
            <a:r>
              <a:rPr lang="en-US" altLang="zh-CN" sz="1800" kern="0" dirty="0">
                <a:solidFill>
                  <a:srgbClr val="000000"/>
                </a:solidFill>
                <a:latin typeface="Times New Roman" panose="02020603050405020304" pitchFamily="18" charset="0"/>
                <a:ea typeface="宋体"/>
                <a:cs typeface="Times New Roman" panose="02020603050405020304" pitchFamily="18" charset="0"/>
              </a:rPr>
              <a:t>the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following </a:t>
            </a:r>
            <a:r>
              <a:rPr lang="en-US" altLang="zh-CN" sz="1800" kern="0" dirty="0">
                <a:solidFill>
                  <a:srgbClr val="000000"/>
                </a:solidFill>
                <a:latin typeface="Times New Roman" panose="02020603050405020304" pitchFamily="18" charset="0"/>
                <a:ea typeface="宋体"/>
                <a:cs typeface="Times New Roman" panose="02020603050405020304" pitchFamily="18" charset="0"/>
              </a:rPr>
              <a:t>preamble only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packet structure, which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has a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similar structure as the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15.4z </a:t>
            </a:r>
            <a:r>
              <a:rPr lang="en-US" altLang="zh-CN" sz="1800" kern="0" dirty="0" smtClean="0">
                <a:solidFill>
                  <a:srgbClr val="000000"/>
                </a:solidFill>
                <a:latin typeface="Times New Roman" panose="02020603050405020304" pitchFamily="18" charset="0"/>
                <a:ea typeface="宋体"/>
                <a:cs typeface="Times New Roman" panose="02020603050405020304" pitchFamily="18" charset="0"/>
              </a:rPr>
              <a:t>preamble</a:t>
            </a:r>
          </a:p>
          <a:p>
            <a:pPr marL="285750" lvl="0" indent="-285750" defTabSz="671513">
              <a:lnSpc>
                <a:spcPct val="140000"/>
              </a:lnSpc>
              <a:buClrTx/>
              <a:buSzTx/>
              <a:buFont typeface="Wingdings" panose="05000000000000000000" pitchFamily="2" charset="2"/>
              <a:buChar char="Ø"/>
            </a:pPr>
            <a:r>
              <a:rPr lang="en-US" altLang="zh-CN" sz="1800" kern="0" dirty="0">
                <a:solidFill>
                  <a:srgbClr val="000000"/>
                </a:solidFill>
                <a:latin typeface="Times New Roman" panose="02020603050405020304" pitchFamily="18" charset="0"/>
                <a:ea typeface="宋体"/>
                <a:cs typeface="Times New Roman" panose="02020603050405020304" pitchFamily="18" charset="0"/>
              </a:rPr>
              <a:t>This preamble only packet can be duplicated for  multiple milliseconds</a:t>
            </a:r>
          </a:p>
        </p:txBody>
      </p:sp>
      <p:pic>
        <p:nvPicPr>
          <p:cNvPr id="7" name="图片 6"/>
          <p:cNvPicPr>
            <a:picLocks noChangeAspect="1"/>
          </p:cNvPicPr>
          <p:nvPr/>
        </p:nvPicPr>
        <p:blipFill>
          <a:blip r:embed="rId2"/>
          <a:stretch>
            <a:fillRect/>
          </a:stretch>
        </p:blipFill>
        <p:spPr>
          <a:xfrm>
            <a:off x="827584" y="2911016"/>
            <a:ext cx="6491982" cy="3630934"/>
          </a:xfrm>
          <a:prstGeom prst="rect">
            <a:avLst/>
          </a:prstGeom>
        </p:spPr>
      </p:pic>
    </p:spTree>
    <p:extLst>
      <p:ext uri="{BB962C8B-B14F-4D97-AF65-F5344CB8AC3E}">
        <p14:creationId xmlns:p14="http://schemas.microsoft.com/office/powerpoint/2010/main" val="3634819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Conclusions</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Ø"/>
            </a:pPr>
            <a:r>
              <a:rPr lang="en-US" altLang="zh-CN" dirty="0" smtClean="0"/>
              <a:t>A preamble </a:t>
            </a:r>
            <a:r>
              <a:rPr lang="en-US" altLang="zh-CN" dirty="0"/>
              <a:t>only packet structure </a:t>
            </a:r>
            <a:r>
              <a:rPr lang="en-US" altLang="zh-CN" dirty="0" smtClean="0"/>
              <a:t>is proposed.</a:t>
            </a:r>
          </a:p>
          <a:p>
            <a:pPr>
              <a:buFont typeface="Wingdings" panose="05000000000000000000" pitchFamily="2" charset="2"/>
              <a:buChar char="Ø"/>
            </a:pPr>
            <a:r>
              <a:rPr lang="en-US" altLang="zh-CN" dirty="0" smtClean="0"/>
              <a:t>The proposed </a:t>
            </a:r>
            <a:r>
              <a:rPr lang="en-US" altLang="zh-CN" dirty="0"/>
              <a:t>packet structure </a:t>
            </a:r>
            <a:r>
              <a:rPr lang="en-US" altLang="zh-CN" dirty="0" smtClean="0"/>
              <a:t>can avoid the spectral lines problems when measured within </a:t>
            </a:r>
            <a:r>
              <a:rPr lang="en-US" altLang="zh-CN" dirty="0" smtClean="0"/>
              <a:t>a 1MHz RBW.</a:t>
            </a:r>
            <a:endParaRPr lang="en-US" altLang="zh-CN" dirty="0" smtClean="0"/>
          </a:p>
          <a:p>
            <a:pPr>
              <a:buFont typeface="Wingdings" panose="05000000000000000000" pitchFamily="2" charset="2"/>
              <a:buChar char="Ø"/>
            </a:pPr>
            <a:r>
              <a:rPr lang="en-US" altLang="zh-CN" dirty="0"/>
              <a:t>The proposed packet structure </a:t>
            </a:r>
            <a:r>
              <a:rPr lang="en-US" altLang="zh-CN" dirty="0" smtClean="0"/>
              <a:t>can make full use of the transmission power.</a:t>
            </a:r>
          </a:p>
          <a:p>
            <a:pPr>
              <a:buFont typeface="Wingdings" panose="05000000000000000000" pitchFamily="2" charset="2"/>
              <a:buChar char="Ø"/>
            </a:pPr>
            <a:r>
              <a:rPr lang="en-US" altLang="zh-CN" dirty="0"/>
              <a:t>The proposed packet structure can have an ideal autocorrelation by using </a:t>
            </a:r>
            <a:r>
              <a:rPr lang="en-US" altLang="zh-CN" dirty="0" smtClean="0"/>
              <a:t>an </a:t>
            </a:r>
            <a:r>
              <a:rPr lang="en-US" altLang="zh-CN" dirty="0" err="1" smtClean="0"/>
              <a:t>Ipatov</a:t>
            </a:r>
            <a:r>
              <a:rPr lang="en-US" altLang="zh-CN" dirty="0" smtClean="0"/>
              <a:t> </a:t>
            </a:r>
            <a:r>
              <a:rPr lang="en-US" altLang="zh-CN" dirty="0"/>
              <a:t>sequence.</a:t>
            </a:r>
          </a:p>
          <a:p>
            <a:pPr>
              <a:buFont typeface="Wingdings" panose="05000000000000000000" pitchFamily="2" charset="2"/>
              <a:buChar char="Ø"/>
            </a:pPr>
            <a:endParaRPr lang="en-US" altLang="zh-CN" dirty="0"/>
          </a:p>
          <a:p>
            <a:pPr>
              <a:buFont typeface="Wingdings" panose="05000000000000000000" pitchFamily="2" charset="2"/>
              <a:buChar char="Ø"/>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09226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981200"/>
            <a:ext cx="8350696" cy="4113213"/>
          </a:xfrm>
        </p:spPr>
        <p:txBody>
          <a:bodyPr/>
          <a:lstStyle/>
          <a:p>
            <a:r>
              <a:rPr lang="en-US" altLang="zh-CN" b="0" dirty="0" smtClean="0"/>
              <a:t>[1] P802.15.4z, </a:t>
            </a:r>
            <a:r>
              <a:rPr lang="en-US" altLang="zh-CN" b="0" dirty="0"/>
              <a:t>Draft Standard for Low-Rate Wireless </a:t>
            </a:r>
            <a:r>
              <a:rPr lang="en-US" altLang="zh-CN" b="0" dirty="0" smtClean="0"/>
              <a:t>Networks</a:t>
            </a:r>
          </a:p>
          <a:p>
            <a:r>
              <a:rPr lang="en-US" altLang="zh-CN" b="0" dirty="0" smtClean="0"/>
              <a:t>[2</a:t>
            </a:r>
            <a:r>
              <a:rPr lang="en-US" altLang="zh-CN" b="0" dirty="0"/>
              <a:t>] 15-22-0243-00-04ab-golay-complementary-sequences-preamble-construction-for-uwb-ranging-beyond-4z-ipatov(</a:t>
            </a:r>
            <a:r>
              <a:rPr lang="en-US" altLang="zh-CN" b="0" dirty="0" err="1"/>
              <a:t>Xiliang</a:t>
            </a:r>
            <a:r>
              <a:rPr lang="en-US" altLang="zh-CN" b="0" dirty="0"/>
              <a:t> (Apple))</a:t>
            </a:r>
            <a:endParaRPr lang="en-US" altLang="zh-CN" b="0" dirty="0" smtClean="0"/>
          </a:p>
          <a:p>
            <a:r>
              <a:rPr lang="en-US" altLang="zh-CN" b="0" dirty="0" smtClean="0"/>
              <a:t>[3] 15-22-0178-00-04ab-a-novel-channel-sounding-sequence(</a:t>
            </a:r>
            <a:r>
              <a:rPr lang="en-US" altLang="zh-CN" b="0" dirty="0"/>
              <a:t>McLaughlin (</a:t>
            </a:r>
            <a:r>
              <a:rPr lang="en-US" altLang="zh-CN" b="0" dirty="0" err="1"/>
              <a:t>Qorvo</a:t>
            </a:r>
            <a:r>
              <a:rPr lang="en-US" altLang="zh-CN" b="0" dirty="0"/>
              <a:t>)</a:t>
            </a:r>
            <a:r>
              <a:rPr lang="en-US" altLang="zh-CN" b="0" dirty="0" smtClean="0"/>
              <a:t>)</a:t>
            </a:r>
            <a:endParaRPr lang="en-US" altLang="zh-CN"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567690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17700</TotalTime>
  <Words>557</Words>
  <Application>Microsoft Office PowerPoint</Application>
  <PresentationFormat>全屏显示(4:3)</PresentationFormat>
  <Paragraphs>86</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 Unicode MS</vt:lpstr>
      <vt:lpstr>MS Gothic</vt:lpstr>
      <vt:lpstr>宋体</vt:lpstr>
      <vt:lpstr>Arial</vt:lpstr>
      <vt:lpstr>Calibri</vt:lpstr>
      <vt:lpstr>Times New Roman</vt:lpstr>
      <vt:lpstr>Wingdings</vt:lpstr>
      <vt:lpstr>Office 主题</vt:lpstr>
      <vt:lpstr>PowerPoint 演示文稿</vt:lpstr>
      <vt:lpstr>Technical Guidance</vt:lpstr>
      <vt:lpstr>Background and Motivations</vt:lpstr>
      <vt:lpstr>Background and Motivations</vt:lpstr>
      <vt:lpstr>Restrictions on the preamble only frame</vt:lpstr>
      <vt:lpstr>Proposed preamble only packet structure</vt:lpstr>
      <vt:lpstr>Conclusions</vt:lpstr>
      <vt:lpstr>References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317</cp:revision>
  <cp:lastPrinted>1601-01-01T00:00:00Z</cp:lastPrinted>
  <dcterms:created xsi:type="dcterms:W3CDTF">2020-06-15T07:09:50Z</dcterms:created>
  <dcterms:modified xsi:type="dcterms:W3CDTF">2022-05-11T07:56:19Z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(3)3VVmpJcxR6+t01lZCoeTCdTqow2rFoCnJu1QALutWJxwQMuIcNmafWHqKdnSsDMDHaD5GmL6
vfV9d9qIysRcD9R2an6q+xFOS6x251cq9R/jS4VE1DXnhuRv0FtFrUM6qQRuAEbJY5Oh4fVR
oM28q1e3uXKrN7F5NTzZprDyeWI+QZgnscg8z9CG4Oi7CdMe9/EhdcaC36/yFT8pbv9fsRJF
9eQaJQVzbg9WnX7O18</vt:lpwstr>
  </property>
  <property fmtid="{D5CDD505-2E9C-101B-9397-08002B2CF9AE}" pid="3" name="_2015_ms_pID_7253431">
    <vt:lpwstr>3jRxGwQsyYz/R8Unx/Wlin2CtYj/KMI4jkrGPks1hw/UMmAE1yz8bp
PKYvAiAf7gkKxdHXkr6X5QaUE9Xxz+3fC5oNZ/cSZ6a+M7ur+lkAihtxbcRlMK2i47K89A/P
TkJhTg8jJJPmMfurbUcnkCc2QaK8kE2mP0ahzmKOQDAfZbOqhxfi7QC1ik5upIHEm5m93MZZ
AO5Kkq4UmVtbTRSGXIvnJmrFBqUr05q2a5WD</vt:lpwstr>
  </property>
  <property fmtid="{D5CDD505-2E9C-101B-9397-08002B2CF9AE}" pid="4" name="_2015_ms_pID_7253432">
    <vt:lpwstr>dg==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1652255393</vt:lpwstr>
  </property>
</Properties>
</file>