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trictFirstAndLastChars="0" saveSubsetFonts="1">
  <p:sldMasterIdLst>
    <p:sldMasterId id="2147483648" r:id="rId4"/>
  </p:sldMasterIdLst>
  <p:notesMasterIdLst>
    <p:notesMasterId r:id="rId19"/>
  </p:notesMasterIdLst>
  <p:handoutMasterIdLst>
    <p:handoutMasterId r:id="rId20"/>
  </p:handoutMasterIdLst>
  <p:sldIdLst>
    <p:sldId id="269" r:id="rId5"/>
    <p:sldId id="268" r:id="rId6"/>
    <p:sldId id="267" r:id="rId7"/>
    <p:sldId id="266" r:id="rId8"/>
    <p:sldId id="265" r:id="rId9"/>
    <p:sldId id="264" r:id="rId10"/>
    <p:sldId id="263" r:id="rId11"/>
    <p:sldId id="262" r:id="rId12"/>
    <p:sldId id="261" r:id="rId13"/>
    <p:sldId id="260" r:id="rId14"/>
    <p:sldId id="259" r:id="rId15"/>
    <p:sldId id="258" r:id="rId16"/>
    <p:sldId id="257" r:id="rId17"/>
    <p:sldId id="256"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FFFF"/>
    <a:srgbClr val="5959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CB67171-559B-46AA-82F7-F839BBE45CED}" v="324" dt="2022-05-12T17:02:14.89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26" autoAdjust="0"/>
    <p:restoredTop sz="96357" autoAdjust="0"/>
  </p:normalViewPr>
  <p:slideViewPr>
    <p:cSldViewPr>
      <p:cViewPr varScale="1">
        <p:scale>
          <a:sx n="114" d="100"/>
          <a:sy n="114" d="100"/>
        </p:scale>
        <p:origin x="1518"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8/10/relationships/authors" Target="authors.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CCBA9A43-F75F-447A-8B31-62323A831A83}"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39521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54B88C7-B19C-4B0E-BE72-ED637AA66BF1}"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15125508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66863" y="555625"/>
            <a:ext cx="3722687" cy="2792413"/>
          </a:xfrm>
        </p:spPr>
      </p:sp>
      <p:sp>
        <p:nvSpPr>
          <p:cNvPr id="3" name="Notes Placeholder 2"/>
          <p:cNvSpPr>
            <a:spLocks noGrp="1"/>
          </p:cNvSpPr>
          <p:nvPr>
            <p:ph type="body" idx="1"/>
          </p:nvPr>
        </p:nvSpPr>
        <p:spPr/>
        <p:txBody>
          <a:bodyPr>
            <a:normAutofit/>
          </a:bodyPr>
          <a:lstStyle/>
          <a:p>
            <a:pPr marL="0" indent="0">
              <a:buNone/>
            </a:pPr>
            <a:endParaRPr lang="en-US" dirty="0"/>
          </a:p>
        </p:txBody>
      </p:sp>
      <p:sp>
        <p:nvSpPr>
          <p:cNvPr id="4" name="Slide Number Placeholder 3"/>
          <p:cNvSpPr>
            <a:spLocks noGrp="1"/>
          </p:cNvSpPr>
          <p:nvPr>
            <p:ph type="sldNum" sz="quarter" idx="5"/>
          </p:nvPr>
        </p:nvSpPr>
        <p:spPr/>
        <p:txBody>
          <a:bodyPr/>
          <a:lstStyle/>
          <a:p>
            <a:pPr>
              <a:lnSpc>
                <a:spcPct val="93000"/>
              </a:lnSpc>
            </a:pPr>
            <a:fld id="{785BB0B3-964C-4CDE-9D3D-0BF955B8C425}" type="slidenum">
              <a:rPr lang="en-US" smtClean="0"/>
              <a:pPr>
                <a:lnSpc>
                  <a:spcPct val="93000"/>
                </a:lnSpc>
              </a:pPr>
              <a:t>4</a:t>
            </a:fld>
            <a:endParaRPr lang="en-US" dirty="0"/>
          </a:p>
        </p:txBody>
      </p:sp>
    </p:spTree>
    <p:extLst>
      <p:ext uri="{BB962C8B-B14F-4D97-AF65-F5344CB8AC3E}">
        <p14:creationId xmlns:p14="http://schemas.microsoft.com/office/powerpoint/2010/main" val="17382637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66863" y="555625"/>
            <a:ext cx="3722687" cy="2792413"/>
          </a:xfrm>
        </p:spPr>
      </p:sp>
      <p:sp>
        <p:nvSpPr>
          <p:cNvPr id="3" name="Notes Placeholder 2"/>
          <p:cNvSpPr>
            <a:spLocks noGrp="1"/>
          </p:cNvSpPr>
          <p:nvPr>
            <p:ph type="body" idx="1"/>
          </p:nvPr>
        </p:nvSpPr>
        <p:spPr/>
        <p:txBody>
          <a:bodyPr>
            <a:normAutofit/>
          </a:bodyPr>
          <a:lstStyle/>
          <a:p>
            <a:pPr marL="0" indent="0">
              <a:buNone/>
            </a:pPr>
            <a:endParaRPr lang="en-US" dirty="0"/>
          </a:p>
        </p:txBody>
      </p:sp>
      <p:sp>
        <p:nvSpPr>
          <p:cNvPr id="4" name="Slide Number Placeholder 3"/>
          <p:cNvSpPr>
            <a:spLocks noGrp="1"/>
          </p:cNvSpPr>
          <p:nvPr>
            <p:ph type="sldNum" sz="quarter" idx="5"/>
          </p:nvPr>
        </p:nvSpPr>
        <p:spPr/>
        <p:txBody>
          <a:bodyPr/>
          <a:lstStyle/>
          <a:p>
            <a:pPr>
              <a:lnSpc>
                <a:spcPct val="93000"/>
              </a:lnSpc>
            </a:pPr>
            <a:fld id="{785BB0B3-964C-4CDE-9D3D-0BF955B8C425}" type="slidenum">
              <a:rPr lang="en-US" smtClean="0"/>
              <a:pPr>
                <a:lnSpc>
                  <a:spcPct val="93000"/>
                </a:lnSpc>
              </a:pPr>
              <a:t>5</a:t>
            </a:fld>
            <a:endParaRPr lang="en-US" dirty="0"/>
          </a:p>
        </p:txBody>
      </p:sp>
    </p:spTree>
    <p:extLst>
      <p:ext uri="{BB962C8B-B14F-4D97-AF65-F5344CB8AC3E}">
        <p14:creationId xmlns:p14="http://schemas.microsoft.com/office/powerpoint/2010/main" val="42580153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66863" y="555625"/>
            <a:ext cx="3722687" cy="2792413"/>
          </a:xfrm>
        </p:spPr>
      </p:sp>
      <p:sp>
        <p:nvSpPr>
          <p:cNvPr id="3" name="Notes Placeholder 2"/>
          <p:cNvSpPr>
            <a:spLocks noGrp="1"/>
          </p:cNvSpPr>
          <p:nvPr>
            <p:ph type="body" idx="1"/>
          </p:nvPr>
        </p:nvSpPr>
        <p:spPr/>
        <p:txBody>
          <a:bodyPr>
            <a:normAutofit/>
          </a:bodyPr>
          <a:lstStyle/>
          <a:p>
            <a:pPr marL="0" indent="0">
              <a:buNone/>
            </a:pPr>
            <a:endParaRPr lang="en-US" dirty="0"/>
          </a:p>
        </p:txBody>
      </p:sp>
      <p:sp>
        <p:nvSpPr>
          <p:cNvPr id="4" name="Slide Number Placeholder 3"/>
          <p:cNvSpPr>
            <a:spLocks noGrp="1"/>
          </p:cNvSpPr>
          <p:nvPr>
            <p:ph type="sldNum" sz="quarter" idx="5"/>
          </p:nvPr>
        </p:nvSpPr>
        <p:spPr/>
        <p:txBody>
          <a:bodyPr/>
          <a:lstStyle/>
          <a:p>
            <a:pPr>
              <a:lnSpc>
                <a:spcPct val="93000"/>
              </a:lnSpc>
            </a:pPr>
            <a:fld id="{785BB0B3-964C-4CDE-9D3D-0BF955B8C425}" type="slidenum">
              <a:rPr lang="en-US" smtClean="0"/>
              <a:pPr>
                <a:lnSpc>
                  <a:spcPct val="93000"/>
                </a:lnSpc>
              </a:pPr>
              <a:t>6</a:t>
            </a:fld>
            <a:endParaRPr lang="en-US" dirty="0"/>
          </a:p>
        </p:txBody>
      </p:sp>
    </p:spTree>
    <p:extLst>
      <p:ext uri="{BB962C8B-B14F-4D97-AF65-F5344CB8AC3E}">
        <p14:creationId xmlns:p14="http://schemas.microsoft.com/office/powerpoint/2010/main" val="27967795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66863" y="555625"/>
            <a:ext cx="3722687" cy="2792413"/>
          </a:xfrm>
        </p:spPr>
      </p:sp>
      <p:sp>
        <p:nvSpPr>
          <p:cNvPr id="3" name="Notes Placeholder 2"/>
          <p:cNvSpPr>
            <a:spLocks noGrp="1"/>
          </p:cNvSpPr>
          <p:nvPr>
            <p:ph type="body" idx="1"/>
          </p:nvPr>
        </p:nvSpPr>
        <p:spPr/>
        <p:txBody>
          <a:bodyPr>
            <a:normAutofit/>
          </a:bodyPr>
          <a:lstStyle/>
          <a:p>
            <a:pPr marL="0" indent="0">
              <a:buNone/>
            </a:pPr>
            <a:endParaRPr lang="en-US" dirty="0"/>
          </a:p>
        </p:txBody>
      </p:sp>
      <p:sp>
        <p:nvSpPr>
          <p:cNvPr id="4" name="Slide Number Placeholder 3"/>
          <p:cNvSpPr>
            <a:spLocks noGrp="1"/>
          </p:cNvSpPr>
          <p:nvPr>
            <p:ph type="sldNum" sz="quarter" idx="5"/>
          </p:nvPr>
        </p:nvSpPr>
        <p:spPr/>
        <p:txBody>
          <a:bodyPr/>
          <a:lstStyle/>
          <a:p>
            <a:pPr>
              <a:lnSpc>
                <a:spcPct val="93000"/>
              </a:lnSpc>
            </a:pPr>
            <a:fld id="{785BB0B3-964C-4CDE-9D3D-0BF955B8C425}" type="slidenum">
              <a:rPr lang="en-US" smtClean="0"/>
              <a:pPr>
                <a:lnSpc>
                  <a:spcPct val="93000"/>
                </a:lnSpc>
              </a:pPr>
              <a:t>7</a:t>
            </a:fld>
            <a:endParaRPr lang="en-US" dirty="0"/>
          </a:p>
        </p:txBody>
      </p:sp>
    </p:spTree>
    <p:extLst>
      <p:ext uri="{BB962C8B-B14F-4D97-AF65-F5344CB8AC3E}">
        <p14:creationId xmlns:p14="http://schemas.microsoft.com/office/powerpoint/2010/main" val="2158069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8</a:t>
            </a:fld>
            <a:endParaRPr lang="en-US" altLang="en-US"/>
          </a:p>
        </p:txBody>
      </p:sp>
    </p:spTree>
    <p:extLst>
      <p:ext uri="{BB962C8B-B14F-4D97-AF65-F5344CB8AC3E}">
        <p14:creationId xmlns:p14="http://schemas.microsoft.com/office/powerpoint/2010/main" val="18802644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66863" y="555625"/>
            <a:ext cx="3722687" cy="2792413"/>
          </a:xfrm>
        </p:spPr>
      </p:sp>
      <p:sp>
        <p:nvSpPr>
          <p:cNvPr id="3" name="Notes Placeholder 2"/>
          <p:cNvSpPr>
            <a:spLocks noGrp="1"/>
          </p:cNvSpPr>
          <p:nvPr>
            <p:ph type="body" idx="1"/>
          </p:nvPr>
        </p:nvSpPr>
        <p:spPr/>
        <p:txBody>
          <a:bodyPr>
            <a:normAutofit/>
          </a:bodyPr>
          <a:lstStyle/>
          <a:p>
            <a:pPr marL="0" indent="0">
              <a:buNone/>
            </a:pPr>
            <a:endParaRPr lang="en-US" dirty="0"/>
          </a:p>
        </p:txBody>
      </p:sp>
      <p:sp>
        <p:nvSpPr>
          <p:cNvPr id="4" name="Slide Number Placeholder 3"/>
          <p:cNvSpPr>
            <a:spLocks noGrp="1"/>
          </p:cNvSpPr>
          <p:nvPr>
            <p:ph type="sldNum" sz="quarter" idx="5"/>
          </p:nvPr>
        </p:nvSpPr>
        <p:spPr/>
        <p:txBody>
          <a:bodyPr/>
          <a:lstStyle/>
          <a:p>
            <a:pPr>
              <a:lnSpc>
                <a:spcPct val="93000"/>
              </a:lnSpc>
            </a:pPr>
            <a:fld id="{785BB0B3-964C-4CDE-9D3D-0BF955B8C425}" type="slidenum">
              <a:rPr lang="en-US" smtClean="0"/>
              <a:pPr>
                <a:lnSpc>
                  <a:spcPct val="93000"/>
                </a:lnSpc>
              </a:pPr>
              <a:t>9</a:t>
            </a:fld>
            <a:endParaRPr lang="en-US" dirty="0"/>
          </a:p>
        </p:txBody>
      </p:sp>
    </p:spTree>
    <p:extLst>
      <p:ext uri="{BB962C8B-B14F-4D97-AF65-F5344CB8AC3E}">
        <p14:creationId xmlns:p14="http://schemas.microsoft.com/office/powerpoint/2010/main" val="7007676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12</a:t>
            </a:fld>
            <a:endParaRPr lang="en-US" altLang="en-US"/>
          </a:p>
        </p:txBody>
      </p:sp>
    </p:spTree>
    <p:extLst>
      <p:ext uri="{BB962C8B-B14F-4D97-AF65-F5344CB8AC3E}">
        <p14:creationId xmlns:p14="http://schemas.microsoft.com/office/powerpoint/2010/main" val="2763503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13</a:t>
            </a:fld>
            <a:endParaRPr lang="en-US" altLang="en-US"/>
          </a:p>
        </p:txBody>
      </p:sp>
    </p:spTree>
    <p:extLst>
      <p:ext uri="{BB962C8B-B14F-4D97-AF65-F5344CB8AC3E}">
        <p14:creationId xmlns:p14="http://schemas.microsoft.com/office/powerpoint/2010/main" val="20278461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14</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6893010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endParaRPr lang="en-US" altLang="en-US" dirty="0"/>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4EF2733A-7873-4D87-9B81-5F5F3E4A4D35}" type="slidenum">
              <a:rPr lang="en-US" altLang="en-US"/>
              <a:pPr/>
              <a:t>‹#›</a:t>
            </a:fld>
            <a:endParaRPr lang="en-US" altLang="en-US" dirty="0"/>
          </a:p>
        </p:txBody>
      </p:sp>
    </p:spTree>
    <p:extLst>
      <p:ext uri="{BB962C8B-B14F-4D97-AF65-F5344CB8AC3E}">
        <p14:creationId xmlns:p14="http://schemas.microsoft.com/office/powerpoint/2010/main" val="167032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FF325E13-D3B1-41EE-AB0C-BDEADE89260B}" type="slidenum">
              <a:rPr lang="en-US" altLang="en-US"/>
              <a:pPr/>
              <a:t>‹#›</a:t>
            </a:fld>
            <a:endParaRPr lang="en-US" altLang="en-US"/>
          </a:p>
        </p:txBody>
      </p:sp>
      <p:sp>
        <p:nvSpPr>
          <p:cNvPr id="7" name="Date Placeholder 4">
            <a:extLst>
              <a:ext uri="{FF2B5EF4-FFF2-40B4-BE49-F238E27FC236}">
                <a16:creationId xmlns:a16="http://schemas.microsoft.com/office/drawing/2014/main" id="{42610449-FE85-4E95-B1AF-309B667AA453}"/>
              </a:ext>
            </a:extLst>
          </p:cNvPr>
          <p:cNvSpPr>
            <a:spLocks noGrp="1"/>
          </p:cNvSpPr>
          <p:nvPr>
            <p:ph type="dt" sz="half" idx="10"/>
          </p:nvPr>
        </p:nvSpPr>
        <p:spPr>
          <a:xfrm>
            <a:off x="685800" y="378281"/>
            <a:ext cx="1600200" cy="215444"/>
          </a:xfrm>
        </p:spPr>
        <p:txBody>
          <a:bodyPr/>
          <a:lstStyle>
            <a:lvl1pPr>
              <a:defRPr/>
            </a:lvl1pPr>
          </a:lstStyle>
          <a:p>
            <a:endParaRPr lang="en-US" altLang="en-US"/>
          </a:p>
        </p:txBody>
      </p:sp>
    </p:spTree>
    <p:extLst>
      <p:ext uri="{BB962C8B-B14F-4D97-AF65-F5344CB8AC3E}">
        <p14:creationId xmlns:p14="http://schemas.microsoft.com/office/powerpoint/2010/main" val="3878288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77248A51-4F7C-4153-9699-F6BF9FC30F5C}" type="slidenum">
              <a:rPr lang="en-US" altLang="en-US"/>
              <a:pPr/>
              <a:t>‹#›</a:t>
            </a:fld>
            <a:endParaRPr lang="en-US" altLang="en-US" dirty="0"/>
          </a:p>
        </p:txBody>
      </p:sp>
      <p:sp>
        <p:nvSpPr>
          <p:cNvPr id="7" name="Date Placeholder 4">
            <a:extLst>
              <a:ext uri="{FF2B5EF4-FFF2-40B4-BE49-F238E27FC236}">
                <a16:creationId xmlns:a16="http://schemas.microsoft.com/office/drawing/2014/main" id="{9F389806-531E-44E7-A0F7-5DFB227A8A34}"/>
              </a:ext>
            </a:extLst>
          </p:cNvPr>
          <p:cNvSpPr>
            <a:spLocks noGrp="1"/>
          </p:cNvSpPr>
          <p:nvPr>
            <p:ph type="dt" sz="half" idx="10"/>
          </p:nvPr>
        </p:nvSpPr>
        <p:spPr>
          <a:xfrm>
            <a:off x="685800" y="378281"/>
            <a:ext cx="1600200" cy="215444"/>
          </a:xfrm>
        </p:spPr>
        <p:txBody>
          <a:bodyPr/>
          <a:lstStyle>
            <a:lvl1pPr>
              <a:defRPr/>
            </a:lvl1pPr>
          </a:lstStyle>
          <a:p>
            <a:endParaRPr lang="en-US" altLang="en-US"/>
          </a:p>
        </p:txBody>
      </p:sp>
    </p:spTree>
    <p:extLst>
      <p:ext uri="{BB962C8B-B14F-4D97-AF65-F5344CB8AC3E}">
        <p14:creationId xmlns:p14="http://schemas.microsoft.com/office/powerpoint/2010/main" val="27619328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CDD37E-2A4B-4E91-B51C-9518A2BB9451}"/>
              </a:ext>
            </a:extLst>
          </p:cNvPr>
          <p:cNvSpPr>
            <a:spLocks noGrp="1"/>
          </p:cNvSpPr>
          <p:nvPr>
            <p:ph type="title"/>
          </p:nvPr>
        </p:nvSpPr>
        <p:spPr/>
        <p:txBody>
          <a:bodyPr/>
          <a:lstStyle>
            <a:lvl1pPr>
              <a:defRPr>
                <a:solidFill>
                  <a:schemeClr val="accent3">
                    <a:lumMod val="50000"/>
                  </a:schemeClr>
                </a:solidFill>
              </a:defRPr>
            </a:lvl1pPr>
          </a:lstStyle>
          <a:p>
            <a:r>
              <a:rPr lang="en-US" dirty="0"/>
              <a:t>Click to edit Master title style</a:t>
            </a:r>
          </a:p>
        </p:txBody>
      </p:sp>
      <p:sp>
        <p:nvSpPr>
          <p:cNvPr id="3" name="Text Placeholder 11">
            <a:extLst>
              <a:ext uri="{FF2B5EF4-FFF2-40B4-BE49-F238E27FC236}">
                <a16:creationId xmlns:a16="http://schemas.microsoft.com/office/drawing/2014/main" id="{2ED39060-C36E-41B3-B607-BE9965062D0B}"/>
              </a:ext>
            </a:extLst>
          </p:cNvPr>
          <p:cNvSpPr>
            <a:spLocks noGrp="1"/>
          </p:cNvSpPr>
          <p:nvPr>
            <p:ph type="body" idx="1"/>
          </p:nvPr>
        </p:nvSpPr>
        <p:spPr>
          <a:xfrm>
            <a:off x="356616" y="1709928"/>
            <a:ext cx="8407908" cy="4636008"/>
          </a:xfrm>
          <a:prstGeom prst="rect">
            <a:avLst/>
          </a:prstGeom>
        </p:spPr>
        <p:txBody>
          <a:bodyPr vert="horz" lIns="0" tIns="0" rIns="0" bIns="0" rtlCol="0">
            <a:noAutofit/>
          </a:bodyPr>
          <a:lstStyle>
            <a:lvl1pPr>
              <a:buClr>
                <a:schemeClr val="bg2">
                  <a:lumMod val="50000"/>
                </a:schemeClr>
              </a:buClr>
              <a:defRPr/>
            </a:lvl1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5" name="Text Placeholder 2">
            <a:extLst>
              <a:ext uri="{FF2B5EF4-FFF2-40B4-BE49-F238E27FC236}">
                <a16:creationId xmlns:a16="http://schemas.microsoft.com/office/drawing/2014/main" id="{8A6B205D-2EF4-4BD0-9F7B-E2FDD0D3BA7D}"/>
              </a:ext>
            </a:extLst>
          </p:cNvPr>
          <p:cNvSpPr>
            <a:spLocks noGrp="1"/>
          </p:cNvSpPr>
          <p:nvPr>
            <p:ph type="body" idx="13"/>
          </p:nvPr>
        </p:nvSpPr>
        <p:spPr>
          <a:xfrm>
            <a:off x="354130" y="1181834"/>
            <a:ext cx="6431050" cy="350865"/>
          </a:xfrm>
        </p:spPr>
        <p:txBody>
          <a:bodyPr tIns="0" bIns="0" anchor="t"/>
          <a:lstStyle>
            <a:lvl1pPr marL="0" indent="0" algn="l" defTabSz="685800" rtl="0" eaLnBrk="1" latinLnBrk="0" hangingPunct="1">
              <a:lnSpc>
                <a:spcPct val="95000"/>
              </a:lnSpc>
              <a:spcBef>
                <a:spcPct val="20000"/>
              </a:spcBef>
              <a:buFontTx/>
              <a:buNone/>
              <a:defRPr lang="en-US" sz="1800" b="0" kern="1200" dirty="0" smtClean="0">
                <a:solidFill>
                  <a:schemeClr val="accent3">
                    <a:lumMod val="75000"/>
                  </a:schemeClr>
                </a:solidFill>
                <a:latin typeface="+mn-lt"/>
                <a:ea typeface="+mn-ea"/>
                <a:cs typeface="Arial" pitchFamily="34" charset="0"/>
              </a:defRPr>
            </a:lvl1pPr>
            <a:lvl2pPr marL="257175" indent="0">
              <a:buNone/>
              <a:defRPr sz="1125" b="1"/>
            </a:lvl2pPr>
            <a:lvl3pPr marL="514350" indent="0">
              <a:buNone/>
              <a:defRPr sz="1050"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dirty="0"/>
              <a:t>Edit Master text styles</a:t>
            </a:r>
          </a:p>
        </p:txBody>
      </p:sp>
      <p:sp>
        <p:nvSpPr>
          <p:cNvPr id="6" name="Slide Number Placeholder 5">
            <a:extLst>
              <a:ext uri="{FF2B5EF4-FFF2-40B4-BE49-F238E27FC236}">
                <a16:creationId xmlns:a16="http://schemas.microsoft.com/office/drawing/2014/main" id="{1F7D9B39-1B0E-446B-B3A2-00B8B39298B0}"/>
              </a:ext>
            </a:extLst>
          </p:cNvPr>
          <p:cNvSpPr>
            <a:spLocks noGrp="1"/>
          </p:cNvSpPr>
          <p:nvPr>
            <p:ph type="sldNum" sz="quarter" idx="12"/>
          </p:nvPr>
        </p:nvSpPr>
        <p:spPr>
          <a:xfrm>
            <a:off x="4344988" y="6475413"/>
            <a:ext cx="530225" cy="182562"/>
          </a:xfrm>
        </p:spPr>
        <p:txBody>
          <a:bodyPr/>
          <a:lstStyle>
            <a:lvl1pPr>
              <a:defRPr/>
            </a:lvl1pPr>
          </a:lstStyle>
          <a:p>
            <a:r>
              <a:rPr lang="en-US" altLang="en-US" dirty="0"/>
              <a:t>Slide </a:t>
            </a:r>
            <a:fld id="{77248A51-4F7C-4153-9699-F6BF9FC30F5C}" type="slidenum">
              <a:rPr lang="en-US" altLang="en-US"/>
              <a:pPr/>
              <a:t>‹#›</a:t>
            </a:fld>
            <a:endParaRPr lang="en-US" altLang="en-US" dirty="0"/>
          </a:p>
        </p:txBody>
      </p:sp>
    </p:spTree>
    <p:extLst>
      <p:ext uri="{BB962C8B-B14F-4D97-AF65-F5344CB8AC3E}">
        <p14:creationId xmlns:p14="http://schemas.microsoft.com/office/powerpoint/2010/main" val="1481847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lvl1pPr>
              <a:defRPr sz="1800"/>
            </a:lvl1pPr>
            <a:lvl2pPr marL="742950" indent="-285750">
              <a:buFont typeface="Courier New" panose="02070309020205020404" pitchFamily="49" charset="0"/>
              <a:buChar char="o"/>
              <a:defRPr sz="1600"/>
            </a:lvl2pPr>
            <a:lvl3pPr>
              <a:defRPr sz="1600"/>
            </a:lvl3pPr>
            <a:lvl4pPr>
              <a:defRPr sz="14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7FFA85FD-E192-4C2D-9860-28C59D48001D}" type="slidenum">
              <a:rPr lang="en-US" altLang="en-US"/>
              <a:pPr/>
              <a:t>‹#›</a:t>
            </a:fld>
            <a:endParaRPr lang="en-US" altLang="en-US"/>
          </a:p>
        </p:txBody>
      </p:sp>
    </p:spTree>
    <p:extLst>
      <p:ext uri="{BB962C8B-B14F-4D97-AF65-F5344CB8AC3E}">
        <p14:creationId xmlns:p14="http://schemas.microsoft.com/office/powerpoint/2010/main" val="2946041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8076CA46-368E-45B2-88E4-FE21628E599F}" type="slidenum">
              <a:rPr lang="en-US" altLang="en-US"/>
              <a:pPr/>
              <a:t>‹#›</a:t>
            </a:fld>
            <a:endParaRPr lang="en-US" altLang="en-US"/>
          </a:p>
        </p:txBody>
      </p:sp>
    </p:spTree>
    <p:extLst>
      <p:ext uri="{BB962C8B-B14F-4D97-AF65-F5344CB8AC3E}">
        <p14:creationId xmlns:p14="http://schemas.microsoft.com/office/powerpoint/2010/main" val="2304886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BFE76D7C-B58F-4F71-803D-2003B07B78A2}" type="slidenum">
              <a:rPr lang="en-US" altLang="en-US"/>
              <a:pPr/>
              <a:t>‹#›</a:t>
            </a:fld>
            <a:endParaRPr lang="en-US" altLang="en-US"/>
          </a:p>
        </p:txBody>
      </p:sp>
    </p:spTree>
    <p:extLst>
      <p:ext uri="{BB962C8B-B14F-4D97-AF65-F5344CB8AC3E}">
        <p14:creationId xmlns:p14="http://schemas.microsoft.com/office/powerpoint/2010/main" val="2720647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r>
              <a:rPr lang="en-US" altLang="en-US"/>
              <a:t>Slide </a:t>
            </a:r>
            <a:fld id="{3681BF77-6EB1-47C7-B002-47253239B1AA}" type="slidenum">
              <a:rPr lang="en-US" altLang="en-US"/>
              <a:pPr/>
              <a:t>‹#›</a:t>
            </a:fld>
            <a:endParaRPr lang="en-US" altLang="en-US"/>
          </a:p>
        </p:txBody>
      </p:sp>
    </p:spTree>
    <p:extLst>
      <p:ext uri="{BB962C8B-B14F-4D97-AF65-F5344CB8AC3E}">
        <p14:creationId xmlns:p14="http://schemas.microsoft.com/office/powerpoint/2010/main" val="1499847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r>
              <a:rPr lang="en-US" altLang="en-US"/>
              <a:t>Slide </a:t>
            </a:r>
            <a:fld id="{CA3A8BFF-9C7C-44C4-9364-A9BB01D83082}" type="slidenum">
              <a:rPr lang="en-US" altLang="en-US"/>
              <a:pPr/>
              <a:t>‹#›</a:t>
            </a:fld>
            <a:endParaRPr lang="en-US" altLang="en-US"/>
          </a:p>
        </p:txBody>
      </p:sp>
      <p:sp>
        <p:nvSpPr>
          <p:cNvPr id="6" name="Date Placeholder 4">
            <a:extLst>
              <a:ext uri="{FF2B5EF4-FFF2-40B4-BE49-F238E27FC236}">
                <a16:creationId xmlns:a16="http://schemas.microsoft.com/office/drawing/2014/main" id="{C07EF3DF-72AA-4009-85AF-BAFBE7657292}"/>
              </a:ext>
            </a:extLst>
          </p:cNvPr>
          <p:cNvSpPr>
            <a:spLocks noGrp="1"/>
          </p:cNvSpPr>
          <p:nvPr>
            <p:ph type="dt" sz="half" idx="10"/>
          </p:nvPr>
        </p:nvSpPr>
        <p:spPr>
          <a:xfrm>
            <a:off x="685800" y="378281"/>
            <a:ext cx="1600200" cy="215444"/>
          </a:xfrm>
        </p:spPr>
        <p:txBody>
          <a:bodyPr/>
          <a:lstStyle>
            <a:lvl1pPr>
              <a:defRPr/>
            </a:lvl1pPr>
          </a:lstStyle>
          <a:p>
            <a:endParaRPr lang="en-US" altLang="en-US"/>
          </a:p>
        </p:txBody>
      </p:sp>
    </p:spTree>
    <p:extLst>
      <p:ext uri="{BB962C8B-B14F-4D97-AF65-F5344CB8AC3E}">
        <p14:creationId xmlns:p14="http://schemas.microsoft.com/office/powerpoint/2010/main" val="3187360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r>
              <a:rPr lang="en-US" altLang="en-US"/>
              <a:t>Slide </a:t>
            </a:r>
            <a:fld id="{77849D27-6DDF-4CEA-A842-3715DABEA1B1}" type="slidenum">
              <a:rPr lang="en-US" altLang="en-US"/>
              <a:pPr/>
              <a:t>‹#›</a:t>
            </a:fld>
            <a:endParaRPr lang="en-US" altLang="en-US"/>
          </a:p>
        </p:txBody>
      </p:sp>
      <p:sp>
        <p:nvSpPr>
          <p:cNvPr id="5" name="Date Placeholder 4">
            <a:extLst>
              <a:ext uri="{FF2B5EF4-FFF2-40B4-BE49-F238E27FC236}">
                <a16:creationId xmlns:a16="http://schemas.microsoft.com/office/drawing/2014/main" id="{12D2D522-4323-4480-B8CA-1027EC98F880}"/>
              </a:ext>
            </a:extLst>
          </p:cNvPr>
          <p:cNvSpPr>
            <a:spLocks noGrp="1"/>
          </p:cNvSpPr>
          <p:nvPr>
            <p:ph type="dt" sz="half" idx="10"/>
          </p:nvPr>
        </p:nvSpPr>
        <p:spPr>
          <a:xfrm>
            <a:off x="685800" y="378281"/>
            <a:ext cx="1600200" cy="215444"/>
          </a:xfrm>
        </p:spPr>
        <p:txBody>
          <a:bodyPr/>
          <a:lstStyle>
            <a:lvl1pPr>
              <a:defRPr/>
            </a:lvl1pPr>
          </a:lstStyle>
          <a:p>
            <a:endParaRPr lang="en-US" altLang="en-US"/>
          </a:p>
        </p:txBody>
      </p:sp>
    </p:spTree>
    <p:extLst>
      <p:ext uri="{BB962C8B-B14F-4D97-AF65-F5344CB8AC3E}">
        <p14:creationId xmlns:p14="http://schemas.microsoft.com/office/powerpoint/2010/main" val="1348621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E334093B-6B9D-4C48-B075-5513B2B936EC}" type="slidenum">
              <a:rPr lang="en-US" altLang="en-US"/>
              <a:pPr/>
              <a:t>‹#›</a:t>
            </a:fld>
            <a:endParaRPr lang="en-US" altLang="en-US"/>
          </a:p>
        </p:txBody>
      </p:sp>
      <p:sp>
        <p:nvSpPr>
          <p:cNvPr id="8" name="Date Placeholder 4">
            <a:extLst>
              <a:ext uri="{FF2B5EF4-FFF2-40B4-BE49-F238E27FC236}">
                <a16:creationId xmlns:a16="http://schemas.microsoft.com/office/drawing/2014/main" id="{A6D63194-72F8-4921-B6CB-EEEEDCC684FE}"/>
              </a:ext>
            </a:extLst>
          </p:cNvPr>
          <p:cNvSpPr>
            <a:spLocks noGrp="1"/>
          </p:cNvSpPr>
          <p:nvPr>
            <p:ph type="dt" sz="half" idx="10"/>
          </p:nvPr>
        </p:nvSpPr>
        <p:spPr>
          <a:xfrm>
            <a:off x="685800" y="378281"/>
            <a:ext cx="1600200" cy="215444"/>
          </a:xfrm>
        </p:spPr>
        <p:txBody>
          <a:bodyPr/>
          <a:lstStyle>
            <a:lvl1pPr>
              <a:defRPr/>
            </a:lvl1pPr>
          </a:lstStyle>
          <a:p>
            <a:endParaRPr lang="en-US" altLang="en-US"/>
          </a:p>
        </p:txBody>
      </p:sp>
    </p:spTree>
    <p:extLst>
      <p:ext uri="{BB962C8B-B14F-4D97-AF65-F5344CB8AC3E}">
        <p14:creationId xmlns:p14="http://schemas.microsoft.com/office/powerpoint/2010/main" val="1329531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B8FF09C1-D547-44F6-8A3A-D3BD0F4915B0}" type="slidenum">
              <a:rPr lang="en-US" altLang="en-US"/>
              <a:pPr/>
              <a:t>‹#›</a:t>
            </a:fld>
            <a:endParaRPr lang="en-US" altLang="en-US"/>
          </a:p>
        </p:txBody>
      </p:sp>
      <p:sp>
        <p:nvSpPr>
          <p:cNvPr id="8" name="Date Placeholder 4">
            <a:extLst>
              <a:ext uri="{FF2B5EF4-FFF2-40B4-BE49-F238E27FC236}">
                <a16:creationId xmlns:a16="http://schemas.microsoft.com/office/drawing/2014/main" id="{D544211E-E21B-4486-9FF3-1976C20306E0}"/>
              </a:ext>
            </a:extLst>
          </p:cNvPr>
          <p:cNvSpPr>
            <a:spLocks noGrp="1"/>
          </p:cNvSpPr>
          <p:nvPr>
            <p:ph type="dt" sz="half" idx="10"/>
          </p:nvPr>
        </p:nvSpPr>
        <p:spPr>
          <a:xfrm>
            <a:off x="685800" y="378281"/>
            <a:ext cx="1600200" cy="215444"/>
          </a:xfrm>
        </p:spPr>
        <p:txBody>
          <a:bodyPr/>
          <a:lstStyle>
            <a:lvl1pPr>
              <a:defRPr/>
            </a:lvl1pPr>
          </a:lstStyle>
          <a:p>
            <a:endParaRPr lang="en-US" altLang="en-US"/>
          </a:p>
        </p:txBody>
      </p:sp>
    </p:spTree>
    <p:extLst>
      <p:ext uri="{BB962C8B-B14F-4D97-AF65-F5344CB8AC3E}">
        <p14:creationId xmlns:p14="http://schemas.microsoft.com/office/powerpoint/2010/main" val="3788332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p:cNvSpPr>
            <a:spLocks noGrp="1" noChangeArrowheads="1"/>
          </p:cNvSpPr>
          <p:nvPr>
            <p:ph type="dt" sz="half" idx="2"/>
          </p:nvPr>
        </p:nvSpPr>
        <p:spPr bwMode="auto">
          <a:xfrm>
            <a:off x="685800" y="347504"/>
            <a:ext cx="1600200"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600" b="1">
                <a:latin typeface="Calibri" panose="020F0502020204030204" pitchFamily="34" charset="0"/>
                <a:cs typeface="Calibri" panose="020F0502020204030204" pitchFamily="34" charset="0"/>
              </a:defRPr>
            </a:lvl1pPr>
          </a:lstStyle>
          <a:p>
            <a:endParaRPr lang="en-US" alt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3A0C1D6-706E-4838-95A6-0943C43B1ADD}" type="slidenum">
              <a:rPr lang="en-US" altLang="en-US"/>
              <a:pPr/>
              <a:t>‹#›</a:t>
            </a:fld>
            <a:endParaRPr lang="en-US" altLang="en-US"/>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Rectangle 7">
            <a:extLst>
              <a:ext uri="{FF2B5EF4-FFF2-40B4-BE49-F238E27FC236}">
                <a16:creationId xmlns:a16="http://schemas.microsoft.com/office/drawing/2014/main" id="{C07AFA96-0AC4-4825-AE40-516E63CDB51F}"/>
              </a:ext>
            </a:extLst>
          </p:cNvPr>
          <p:cNvSpPr>
            <a:spLocks noChangeArrowheads="1"/>
          </p:cNvSpPr>
          <p:nvPr userDrawn="1"/>
        </p:nvSpPr>
        <p:spPr bwMode="auto">
          <a:xfrm>
            <a:off x="685800" y="6525130"/>
            <a:ext cx="827150" cy="215444"/>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400" dirty="0">
                <a:solidFill>
                  <a:srgbClr val="000000"/>
                </a:solidFill>
                <a:latin typeface="Calibri" panose="020F0502020204030204" pitchFamily="34" charset="0"/>
              </a:rPr>
              <a:t>Submission</a:t>
            </a:r>
          </a:p>
        </p:txBody>
      </p:sp>
      <p:sp>
        <p:nvSpPr>
          <p:cNvPr id="11" name="Date Placeholder 3">
            <a:extLst>
              <a:ext uri="{FF2B5EF4-FFF2-40B4-BE49-F238E27FC236}">
                <a16:creationId xmlns:a16="http://schemas.microsoft.com/office/drawing/2014/main" id="{7D4E7FC2-381E-49D1-B3BD-3D74D51FB3CC}"/>
              </a:ext>
            </a:extLst>
          </p:cNvPr>
          <p:cNvSpPr txBox="1">
            <a:spLocks/>
          </p:cNvSpPr>
          <p:nvPr userDrawn="1"/>
        </p:nvSpPr>
        <p:spPr bwMode="auto">
          <a:xfrm>
            <a:off x="4875213" y="321438"/>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60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Calibri" panose="020F0502020204030204" pitchFamily="34" charset="0"/>
              </a:rPr>
              <a:t>doc.: IEEE 802.15-22-0266-00-04ab</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image" Target="../media/image14.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png"/><Relationship Id="rId2" Type="http://schemas.openxmlformats.org/officeDocument/2006/relationships/image" Target="../media/image3.png"/><Relationship Id="rId1" Type="http://schemas.openxmlformats.org/officeDocument/2006/relationships/slideLayout" Target="../slideLayouts/slideLayout12.xml"/><Relationship Id="rId6" Type="http://schemas.openxmlformats.org/officeDocument/2006/relationships/image" Target="../media/image7.png"/><Relationship Id="rId11" Type="http://schemas.openxmlformats.org/officeDocument/2006/relationships/image" Target="../media/image12.png"/><Relationship Id="rId5" Type="http://schemas.openxmlformats.org/officeDocument/2006/relationships/image" Target="../media/image6.pn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png"/></Relationships>
</file>

<file path=ppt/slides/_rels/slide12.xml.rels><?xml version="1.0" encoding="UTF-8" standalone="yes"?>
<Relationships xmlns="http://schemas.openxmlformats.org/package/2006/relationships"><Relationship Id="rId8" Type="http://schemas.openxmlformats.org/officeDocument/2006/relationships/image" Target="../media/image20.png"/><Relationship Id="rId13" Type="http://schemas.openxmlformats.org/officeDocument/2006/relationships/image" Target="../media/image12.png"/><Relationship Id="rId3" Type="http://schemas.openxmlformats.org/officeDocument/2006/relationships/image" Target="../media/image15.png"/><Relationship Id="rId7" Type="http://schemas.openxmlformats.org/officeDocument/2006/relationships/image" Target="../media/image19.png"/><Relationship Id="rId12" Type="http://schemas.openxmlformats.org/officeDocument/2006/relationships/image" Target="../media/image24.png"/><Relationship Id="rId2" Type="http://schemas.openxmlformats.org/officeDocument/2006/relationships/notesSlide" Target="../notesSlides/notesSlide7.xml"/><Relationship Id="rId1" Type="http://schemas.openxmlformats.org/officeDocument/2006/relationships/slideLayout" Target="../slideLayouts/slideLayout12.xml"/><Relationship Id="rId6" Type="http://schemas.openxmlformats.org/officeDocument/2006/relationships/image" Target="../media/image18.png"/><Relationship Id="rId11" Type="http://schemas.openxmlformats.org/officeDocument/2006/relationships/image" Target="../media/image23.png"/><Relationship Id="rId5" Type="http://schemas.openxmlformats.org/officeDocument/2006/relationships/image" Target="../media/image17.png"/><Relationship Id="rId15" Type="http://schemas.openxmlformats.org/officeDocument/2006/relationships/image" Target="../media/image26.png"/><Relationship Id="rId10" Type="http://schemas.openxmlformats.org/officeDocument/2006/relationships/image" Target="../media/image22.png"/><Relationship Id="rId4" Type="http://schemas.openxmlformats.org/officeDocument/2006/relationships/image" Target="../media/image16.png"/><Relationship Id="rId9" Type="http://schemas.openxmlformats.org/officeDocument/2006/relationships/image" Target="../media/image21.png"/><Relationship Id="rId14" Type="http://schemas.openxmlformats.org/officeDocument/2006/relationships/image" Target="../media/image25.png"/></Relationships>
</file>

<file path=ppt/slides/_rels/slide13.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8.xml"/><Relationship Id="rId1" Type="http://schemas.openxmlformats.org/officeDocument/2006/relationships/slideLayout" Target="../slideLayouts/slideLayout12.xml"/><Relationship Id="rId4" Type="http://schemas.openxmlformats.org/officeDocument/2006/relationships/image" Target="../media/image28.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1EFAE4B7-777C-CA4F-B984-133C43F93028}"/>
              </a:ext>
            </a:extLst>
          </p:cNvPr>
          <p:cNvSpPr>
            <a:spLocks noGrp="1"/>
          </p:cNvSpPr>
          <p:nvPr>
            <p:ph type="sldNum" sz="quarter" idx="12"/>
          </p:nvPr>
        </p:nvSpPr>
        <p:spPr>
          <a:xfrm>
            <a:off x="4393695" y="6475413"/>
            <a:ext cx="432811" cy="184666"/>
          </a:xfrm>
        </p:spPr>
        <p:txBody>
          <a:bodyPr/>
          <a:lstStyle/>
          <a:p>
            <a:r>
              <a:rPr lang="en-US" altLang="en-US"/>
              <a:t>Slide </a:t>
            </a:r>
            <a:fld id="{E83CCBC5-88D4-8345-8D58-8C5C23A594C7}" type="slidenum">
              <a:rPr lang="en-US" altLang="en-US"/>
              <a:pPr/>
              <a:t>1</a:t>
            </a:fld>
            <a:endParaRPr lang="en-US" altLang="en-US"/>
          </a:p>
        </p:txBody>
      </p:sp>
      <p:sp>
        <p:nvSpPr>
          <p:cNvPr id="27651" name="Rectangle 3">
            <a:extLst>
              <a:ext uri="{FF2B5EF4-FFF2-40B4-BE49-F238E27FC236}">
                <a16:creationId xmlns:a16="http://schemas.microsoft.com/office/drawing/2014/main" id="{B26BE74D-F64D-6D40-B661-9C698E439112}"/>
              </a:ext>
            </a:extLst>
          </p:cNvPr>
          <p:cNvSpPr>
            <a:spLocks noChangeArrowheads="1"/>
          </p:cNvSpPr>
          <p:nvPr/>
        </p:nvSpPr>
        <p:spPr bwMode="auto">
          <a:xfrm>
            <a:off x="147180" y="838200"/>
            <a:ext cx="8996819" cy="34938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latin typeface="+mj-lt"/>
              </a:rPr>
              <a:t>Submission Title:</a:t>
            </a:r>
            <a:r>
              <a:rPr lang="en-US" altLang="en-US" sz="1600" dirty="0">
                <a:solidFill>
                  <a:schemeClr val="tx2"/>
                </a:solidFill>
                <a:latin typeface="+mj-lt"/>
              </a:rPr>
              <a:t> </a:t>
            </a:r>
            <a:r>
              <a:rPr lang="en-US" altLang="en-US" sz="1800" dirty="0">
                <a:solidFill>
                  <a:schemeClr val="tx2"/>
                </a:solidFill>
                <a:latin typeface="+mj-lt"/>
              </a:rPr>
              <a:t>Discussion on </a:t>
            </a:r>
            <a:r>
              <a:rPr lang="en-US" sz="1800" dirty="0">
                <a:effectLst/>
                <a:latin typeface="+mj-lt"/>
                <a:ea typeface="Times New Roman" panose="02020603050405020304" pitchFamily="18" charset="0"/>
              </a:rPr>
              <a:t>NB Assisted UWB Message Sequence and Synchronization </a:t>
            </a:r>
            <a:r>
              <a:rPr lang="en-US" altLang="en-US" sz="1800" dirty="0">
                <a:solidFill>
                  <a:schemeClr val="tx2"/>
                </a:solidFill>
                <a:latin typeface="+mj-lt"/>
              </a:rPr>
              <a:t>	</a:t>
            </a:r>
          </a:p>
          <a:p>
            <a:r>
              <a:rPr lang="en-US" altLang="en-US" sz="1600" b="1" dirty="0">
                <a:solidFill>
                  <a:schemeClr val="tx2"/>
                </a:solidFill>
              </a:rPr>
              <a:t>Date Submitted: </a:t>
            </a:r>
            <a:r>
              <a:rPr lang="en-US" altLang="en-US" sz="1600" dirty="0">
                <a:solidFill>
                  <a:schemeClr val="tx2"/>
                </a:solidFill>
              </a:rPr>
              <a:t>May 12, 2022	</a:t>
            </a:r>
          </a:p>
          <a:p>
            <a:r>
              <a:rPr lang="en-US" altLang="en-US" sz="1600" b="1" dirty="0">
                <a:solidFill>
                  <a:schemeClr val="tx2"/>
                </a:solidFill>
              </a:rPr>
              <a:t>Source: </a:t>
            </a:r>
            <a:r>
              <a:rPr lang="en-US" altLang="en-US" sz="1600" dirty="0">
                <a:solidFill>
                  <a:schemeClr val="tx2"/>
                </a:solidFill>
              </a:rPr>
              <a:t>Pooria Pakrooh, Bin Tian, Steve Shellhammer and Koorosh Akhavan (Qualcomm)</a:t>
            </a:r>
          </a:p>
          <a:p>
            <a:r>
              <a:rPr lang="en-US" altLang="en-US" sz="1600" b="1" dirty="0">
                <a:solidFill>
                  <a:schemeClr val="tx2"/>
                </a:solidFill>
              </a:rPr>
              <a:t>E-Mail</a:t>
            </a:r>
            <a:r>
              <a:rPr lang="en-US" altLang="en-US" sz="1600" dirty="0">
                <a:solidFill>
                  <a:schemeClr val="tx2"/>
                </a:solidFill>
              </a:rPr>
              <a:t>:</a:t>
            </a:r>
            <a:r>
              <a:rPr lang="en-US" altLang="en-US" sz="1500" dirty="0"/>
              <a:t>{ppakrooh, </a:t>
            </a:r>
            <a:r>
              <a:rPr lang="en-US" altLang="en-US" sz="1500" dirty="0" err="1"/>
              <a:t>btian</a:t>
            </a:r>
            <a:r>
              <a:rPr lang="en-US" altLang="en-US" sz="1500" dirty="0"/>
              <a:t>, </a:t>
            </a:r>
            <a:r>
              <a:rPr lang="en-US" altLang="en-US" sz="1500" dirty="0" err="1"/>
              <a:t>sshellha</a:t>
            </a:r>
            <a:r>
              <a:rPr lang="en-US" altLang="en-US" sz="1500" dirty="0"/>
              <a:t>, </a:t>
            </a:r>
            <a:r>
              <a:rPr lang="en-US" altLang="en-US" sz="1500" dirty="0" err="1"/>
              <a:t>kakhavan</a:t>
            </a:r>
            <a:r>
              <a:rPr lang="en-US" altLang="en-US" sz="1500" dirty="0"/>
              <a:t>}@qti.qualcomm.com</a:t>
            </a:r>
            <a:endParaRPr lang="en-US" altLang="en-US" sz="2250" dirty="0"/>
          </a:p>
          <a:p>
            <a:endParaRPr lang="en-US" altLang="en-US" sz="1400" dirty="0">
              <a:solidFill>
                <a:schemeClr val="tx2"/>
              </a:solidFill>
            </a:endParaRPr>
          </a:p>
          <a:p>
            <a:pPr>
              <a:spcBef>
                <a:spcPts val="100"/>
              </a:spcBef>
              <a:spcAft>
                <a:spcPts val="100"/>
              </a:spcAft>
            </a:pPr>
            <a:r>
              <a:rPr lang="en-US" altLang="en-US" sz="2537" dirty="0">
                <a:solidFill>
                  <a:schemeClr val="accent2"/>
                </a:solidFill>
              </a:rPr>
              <a:t>	</a:t>
            </a:r>
            <a:endParaRPr lang="en-US" altLang="en-US" sz="2537" dirty="0">
              <a:solidFill>
                <a:schemeClr val="tx2"/>
              </a:solidFill>
            </a:endParaRPr>
          </a:p>
          <a:p>
            <a:r>
              <a:rPr lang="en-US" altLang="en-US" sz="1600" b="1" dirty="0">
                <a:solidFill>
                  <a:schemeClr val="tx2"/>
                </a:solidFill>
              </a:rPr>
              <a:t>Abstract:</a:t>
            </a:r>
            <a:r>
              <a:rPr lang="en-US" altLang="en-US" sz="1600" dirty="0">
                <a:solidFill>
                  <a:schemeClr val="tx2"/>
                </a:solidFill>
              </a:rPr>
              <a:t>	Discussion on NBA UWB message sequence and time/frequency synchronization schemes</a:t>
            </a:r>
            <a:endParaRPr lang="en-US" altLang="en-US" sz="1600" b="1" dirty="0">
              <a:solidFill>
                <a:schemeClr val="tx2"/>
              </a:solidFill>
            </a:endParaRP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authoring individual(s) or organization(s). The material in this document is subject to change in form and content after further study. The authors(s) reserve(s) the right to add, amend or withdraw material contained herein.</a:t>
            </a:r>
          </a:p>
        </p:txBody>
      </p:sp>
    </p:spTree>
    <p:extLst>
      <p:ext uri="{BB962C8B-B14F-4D97-AF65-F5344CB8AC3E}">
        <p14:creationId xmlns:p14="http://schemas.microsoft.com/office/powerpoint/2010/main" val="25141937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368161" y="1128047"/>
            <a:ext cx="8407679" cy="321771"/>
          </a:xfrm>
        </p:spPr>
        <p:txBody>
          <a:bodyPr/>
          <a:lstStyle/>
          <a:p>
            <a:r>
              <a:rPr lang="en-US" dirty="0">
                <a:solidFill>
                  <a:schemeClr val="tx1"/>
                </a:solidFill>
              </a:rPr>
              <a:t>NBA-UWB Time/Frequency Synchronization</a:t>
            </a:r>
          </a:p>
        </p:txBody>
      </p:sp>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251520" y="1700808"/>
            <a:ext cx="8407679" cy="3831605"/>
          </a:xfrm>
        </p:spPr>
        <p:txBody>
          <a:bodyPr/>
          <a:lstStyle/>
          <a:p>
            <a:r>
              <a:rPr lang="en-US" sz="1800" dirty="0">
                <a:latin typeface="+mj-lt"/>
              </a:rPr>
              <a:t>Reference for time and frequency of UWB measurement sequence. Three options:</a:t>
            </a:r>
          </a:p>
          <a:p>
            <a:endParaRPr lang="en-US" sz="1800" dirty="0">
              <a:latin typeface="+mj-lt"/>
            </a:endParaRPr>
          </a:p>
          <a:p>
            <a:pPr lvl="1">
              <a:buFont typeface="Courier New" panose="02070309020205020404" pitchFamily="49" charset="0"/>
              <a:buChar char="o"/>
            </a:pPr>
            <a:r>
              <a:rPr lang="en-US" sz="1600" dirty="0">
                <a:latin typeface="+mj-lt"/>
              </a:rPr>
              <a:t>1. Initiator is the reference for time and frequency. Responder’s transmission time and frequency are based on initiator’s clock. Responder pre-corrects time and frequency based on initial NB synchronization. </a:t>
            </a:r>
          </a:p>
          <a:p>
            <a:pPr lvl="2">
              <a:buFont typeface="Arial" panose="020B0604020202020204" pitchFamily="34" charset="0"/>
              <a:buChar char="•"/>
            </a:pPr>
            <a:r>
              <a:rPr lang="en-US" sz="1600" dirty="0">
                <a:latin typeface="+mj-lt"/>
              </a:rPr>
              <a:t>Requires additional complexity in Tx side to do </a:t>
            </a:r>
            <a:r>
              <a:rPr lang="en-US" sz="1600">
                <a:latin typeface="+mj-lt"/>
              </a:rPr>
              <a:t>frequency pre-correction.</a:t>
            </a:r>
            <a:endParaRPr lang="en-US" sz="1600" dirty="0">
              <a:latin typeface="+mj-lt"/>
            </a:endParaRPr>
          </a:p>
          <a:p>
            <a:pPr lvl="3">
              <a:buFont typeface="Arial" panose="020B0604020202020204" pitchFamily="34" charset="0"/>
              <a:buChar char="•"/>
            </a:pPr>
            <a:endParaRPr lang="en-US" sz="1600" dirty="0">
              <a:latin typeface="+mj-lt"/>
            </a:endParaRPr>
          </a:p>
          <a:p>
            <a:pPr lvl="1">
              <a:buFont typeface="Courier New" panose="02070309020205020404" pitchFamily="49" charset="0"/>
              <a:buChar char="o"/>
            </a:pPr>
            <a:r>
              <a:rPr lang="en-US" sz="1600" dirty="0">
                <a:latin typeface="+mj-lt"/>
              </a:rPr>
              <a:t>2. </a:t>
            </a:r>
            <a:r>
              <a:rPr lang="en-US" sz="1600" b="1" dirty="0">
                <a:solidFill>
                  <a:srgbClr val="FF0000"/>
                </a:solidFill>
                <a:latin typeface="+mj-lt"/>
              </a:rPr>
              <a:t>(Preferred) </a:t>
            </a:r>
            <a:r>
              <a:rPr lang="en-US" sz="1600" dirty="0">
                <a:latin typeface="+mj-lt"/>
              </a:rPr>
              <a:t>Initiator is the reference for the time. Responder’s transmission time is corrected based on initial NB synchronization to align with initiator clock. Each side’s transmission frequency is based on its own clock with no precorrection (Responder’s NB is needed).</a:t>
            </a:r>
          </a:p>
          <a:p>
            <a:pPr lvl="1">
              <a:buFont typeface="Courier New" panose="02070309020205020404" pitchFamily="49" charset="0"/>
              <a:buChar char="o"/>
            </a:pPr>
            <a:endParaRPr lang="en-US" sz="1600" dirty="0">
              <a:latin typeface="+mj-lt"/>
            </a:endParaRPr>
          </a:p>
          <a:p>
            <a:pPr lvl="1">
              <a:buFont typeface="Courier New" panose="02070309020205020404" pitchFamily="49" charset="0"/>
              <a:buChar char="o"/>
            </a:pPr>
            <a:r>
              <a:rPr lang="en-US" sz="1600" dirty="0">
                <a:latin typeface="+mj-lt"/>
              </a:rPr>
              <a:t>3. Transmitter’s time and frequency are based on its own clock. No pre-correction in frequency or transmission time. Time and frequency correction are done at the receiver.</a:t>
            </a:r>
          </a:p>
          <a:p>
            <a:pPr lvl="2"/>
            <a:r>
              <a:rPr lang="en-US" sz="1600" dirty="0">
                <a:latin typeface="+mj-lt"/>
              </a:rPr>
              <a:t>Initiator and responder timings are based on different clocks, difficult for ranging computation.</a:t>
            </a:r>
          </a:p>
        </p:txBody>
      </p:sp>
      <p:sp>
        <p:nvSpPr>
          <p:cNvPr id="4" name="Slide Number Placeholder 3">
            <a:extLst>
              <a:ext uri="{FF2B5EF4-FFF2-40B4-BE49-F238E27FC236}">
                <a16:creationId xmlns:a16="http://schemas.microsoft.com/office/drawing/2014/main" id="{0093725A-73A5-4827-B219-B3D5A7B7FCC5}"/>
              </a:ext>
            </a:extLst>
          </p:cNvPr>
          <p:cNvSpPr>
            <a:spLocks noGrp="1"/>
          </p:cNvSpPr>
          <p:nvPr>
            <p:ph type="sldNum" sz="quarter" idx="12"/>
          </p:nvPr>
        </p:nvSpPr>
        <p:spPr/>
        <p:txBody>
          <a:bodyPr/>
          <a:lstStyle/>
          <a:p>
            <a:r>
              <a:rPr lang="en-US" altLang="en-US"/>
              <a:t>Slide </a:t>
            </a:r>
            <a:fld id="{77248A51-4F7C-4153-9699-F6BF9FC30F5C}" type="slidenum">
              <a:rPr lang="en-US" altLang="en-US" smtClean="0"/>
              <a:pPr/>
              <a:t>10</a:t>
            </a:fld>
            <a:endParaRPr lang="en-US" altLang="en-US" dirty="0"/>
          </a:p>
        </p:txBody>
      </p:sp>
    </p:spTree>
    <p:extLst>
      <p:ext uri="{BB962C8B-B14F-4D97-AF65-F5344CB8AC3E}">
        <p14:creationId xmlns:p14="http://schemas.microsoft.com/office/powerpoint/2010/main" val="14536894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341152" y="771774"/>
            <a:ext cx="8407679" cy="321771"/>
          </a:xfrm>
        </p:spPr>
        <p:txBody>
          <a:bodyPr/>
          <a:lstStyle/>
          <a:p>
            <a:r>
              <a:rPr lang="en-US" dirty="0">
                <a:solidFill>
                  <a:schemeClr val="tx2"/>
                </a:solidFill>
              </a:rPr>
              <a:t>Notation for Timing Synchronization</a:t>
            </a:r>
          </a:p>
        </p:txBody>
      </p:sp>
      <mc:AlternateContent xmlns:mc="http://schemas.openxmlformats.org/markup-compatibility/2006" xmlns:a14="http://schemas.microsoft.com/office/drawing/2010/main">
        <mc:Choice Requires="a14">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381473" y="3381499"/>
                <a:ext cx="7749349" cy="2099801"/>
              </a:xfrm>
            </p:spPr>
            <p:txBody>
              <a:bodyPr/>
              <a:lstStyle/>
              <a:p>
                <a:pPr>
                  <a:lnSpc>
                    <a:spcPct val="95000"/>
                  </a:lnSpc>
                  <a:spcBef>
                    <a:spcPts val="900"/>
                  </a:spcBef>
                  <a:buSzPct val="120000"/>
                </a:pPr>
                <a:r>
                  <a:rPr lang="en-US" sz="1400" dirty="0">
                    <a:cs typeface="Calibri" panose="020F0502020204030204" pitchFamily="34" charset="0"/>
                  </a:rPr>
                  <a:t>Through negotiation and based on device capabilities for NB-UWB turn-around time the following parameters are determined</a:t>
                </a:r>
              </a:p>
              <a:p>
                <a:pPr lvl="1">
                  <a:lnSpc>
                    <a:spcPct val="95000"/>
                  </a:lnSpc>
                  <a:spcBef>
                    <a:spcPts val="900"/>
                  </a:spcBef>
                  <a:buSzPct val="120000"/>
                  <a:buFont typeface="Courier New" panose="02070309020205020404" pitchFamily="49" charset="0"/>
                  <a:buChar char="o"/>
                </a:pPr>
                <a:r>
                  <a:rPr lang="en-US" sz="1400" dirty="0">
                    <a:latin typeface="Grotesque" panose="020B0504020202020204" pitchFamily="34" charset="0"/>
                    <a:cs typeface="Calibri" panose="020F0502020204030204" pitchFamily="34" charset="0"/>
                  </a:rPr>
                  <a:t>∆:  </a:t>
                </a:r>
                <a:r>
                  <a:rPr lang="en-US" sz="1400" dirty="0">
                    <a:cs typeface="Calibri" panose="020F0502020204030204" pitchFamily="34" charset="0"/>
                  </a:rPr>
                  <a:t>Time interval between NB and UWB transmission.</a:t>
                </a:r>
              </a:p>
              <a:p>
                <a:pPr lvl="1">
                  <a:lnSpc>
                    <a:spcPct val="95000"/>
                  </a:lnSpc>
                  <a:spcBef>
                    <a:spcPts val="900"/>
                  </a:spcBef>
                  <a:buFont typeface="Courier New" panose="02070309020205020404" pitchFamily="49" charset="0"/>
                  <a:buChar char="o"/>
                </a:pPr>
                <a14:m>
                  <m:oMath xmlns:m="http://schemas.openxmlformats.org/officeDocument/2006/math">
                    <m:r>
                      <a:rPr lang="en-US" sz="1400" i="1" smtClean="0">
                        <a:latin typeface="Cambria Math" panose="02040503050406030204" pitchFamily="18" charset="0"/>
                      </a:rPr>
                      <m:t>𝛽</m:t>
                    </m:r>
                    <m:r>
                      <a:rPr lang="en-US" sz="1400" i="1" smtClean="0">
                        <a:latin typeface="Cambria Math" panose="02040503050406030204" pitchFamily="18" charset="0"/>
                      </a:rPr>
                      <m:t> </m:t>
                    </m:r>
                  </m:oMath>
                </a14:m>
                <a:r>
                  <a:rPr lang="en-US" sz="1400" dirty="0">
                    <a:cs typeface="Calibri" panose="020F0502020204030204" pitchFamily="34" charset="0"/>
                  </a:rPr>
                  <a:t>: Time offset between initiator and responder's UWB transmission; for example, </a:t>
                </a:r>
                <a14:m>
                  <m:oMath xmlns:m="http://schemas.openxmlformats.org/officeDocument/2006/math">
                    <m:r>
                      <a:rPr lang="en-US" sz="1400" i="1">
                        <a:latin typeface="Cambria Math" panose="02040503050406030204" pitchFamily="18" charset="0"/>
                      </a:rPr>
                      <m:t>𝛽</m:t>
                    </m:r>
                    <m:r>
                      <a:rPr lang="en-US" sz="1400" b="0" i="1" smtClean="0">
                        <a:latin typeface="Cambria Math" panose="02040503050406030204" pitchFamily="18" charset="0"/>
                      </a:rPr>
                      <m:t> </m:t>
                    </m:r>
                  </m:oMath>
                </a14:m>
                <a:r>
                  <a:rPr lang="en-US" sz="1400" dirty="0">
                    <a:cs typeface="Calibri" panose="020F0502020204030204" pitchFamily="34" charset="0"/>
                  </a:rPr>
                  <a:t>= 0.5ms.</a:t>
                </a:r>
              </a:p>
              <a:p>
                <a:pPr>
                  <a:lnSpc>
                    <a:spcPct val="95000"/>
                  </a:lnSpc>
                  <a:spcBef>
                    <a:spcPts val="900"/>
                  </a:spcBef>
                </a:pPr>
                <a14:m>
                  <m:oMath xmlns:m="http://schemas.openxmlformats.org/officeDocument/2006/math">
                    <m:sSub>
                      <m:sSubPr>
                        <m:ctrlPr>
                          <a:rPr lang="en-US" sz="1400" i="1" kern="0" smtClean="0">
                            <a:latin typeface="Cambria Math" panose="02040503050406030204" pitchFamily="18" charset="0"/>
                          </a:rPr>
                        </m:ctrlPr>
                      </m:sSubPr>
                      <m:e>
                        <m:r>
                          <a:rPr lang="en-US" sz="1400" i="1" kern="0">
                            <a:latin typeface="Cambria Math" panose="02040503050406030204" pitchFamily="18" charset="0"/>
                          </a:rPr>
                          <m:t>𝑟</m:t>
                        </m:r>
                      </m:e>
                      <m:sub>
                        <m:r>
                          <a:rPr lang="en-US" sz="1400" i="1" kern="0">
                            <a:latin typeface="Cambria Math" panose="02040503050406030204" pitchFamily="18" charset="0"/>
                          </a:rPr>
                          <m:t>𝑐</m:t>
                        </m:r>
                      </m:sub>
                    </m:sSub>
                    <m:r>
                      <a:rPr lang="en-US" sz="1400" i="1" kern="0">
                        <a:latin typeface="Cambria Math" panose="02040503050406030204" pitchFamily="18" charset="0"/>
                      </a:rPr>
                      <m:t> </m:t>
                    </m:r>
                  </m:oMath>
                </a14:m>
                <a:r>
                  <a:rPr lang="en-US" sz="1400" dirty="0">
                    <a:cs typeface="Calibri" panose="020F0502020204030204" pitchFamily="34" charset="0"/>
                  </a:rPr>
                  <a:t>: Clock rate ratio between initiator and responder, estimated based on frequency error from the NB</a:t>
                </a:r>
              </a:p>
              <a:p>
                <a:pPr>
                  <a:lnSpc>
                    <a:spcPct val="95000"/>
                  </a:lnSpc>
                  <a:spcBef>
                    <a:spcPts val="900"/>
                  </a:spcBef>
                </a:pPr>
                <a14:m>
                  <m:oMath xmlns:m="http://schemas.openxmlformats.org/officeDocument/2006/math">
                    <m:sSub>
                      <m:sSubPr>
                        <m:ctrlPr>
                          <a:rPr lang="en-US" sz="1400" i="1" smtClean="0">
                            <a:latin typeface="Cambria Math" panose="02040503050406030204" pitchFamily="18" charset="0"/>
                          </a:rPr>
                        </m:ctrlPr>
                      </m:sSubPr>
                      <m:e>
                        <m:r>
                          <a:rPr lang="en-US" sz="1400" i="1">
                            <a:latin typeface="Cambria Math" panose="02040503050406030204" pitchFamily="18" charset="0"/>
                          </a:rPr>
                          <m:t>𝑑</m:t>
                        </m:r>
                      </m:e>
                      <m:sub>
                        <m:r>
                          <a:rPr lang="en-US" sz="1400" i="1">
                            <a:latin typeface="Cambria Math" panose="02040503050406030204" pitchFamily="18" charset="0"/>
                          </a:rPr>
                          <m:t>𝑚𝑎𝑥</m:t>
                        </m:r>
                      </m:sub>
                    </m:sSub>
                    <m:r>
                      <a:rPr lang="en-US" sz="1400" b="0" i="1" smtClean="0">
                        <a:latin typeface="Cambria Math" panose="02040503050406030204" pitchFamily="18" charset="0"/>
                      </a:rPr>
                      <m:t>:</m:t>
                    </m:r>
                  </m:oMath>
                </a14:m>
                <a:r>
                  <a:rPr lang="en-US" sz="1400" dirty="0"/>
                  <a:t> Maximum expected one-way </a:t>
                </a:r>
                <a:r>
                  <a:rPr lang="en-US" sz="1400" dirty="0" err="1"/>
                  <a:t>ToF</a:t>
                </a:r>
                <a:r>
                  <a:rPr lang="en-US" sz="1400" dirty="0"/>
                  <a:t> between initiator and responder. </a:t>
                </a:r>
              </a:p>
              <a:p>
                <a:pPr>
                  <a:lnSpc>
                    <a:spcPct val="95000"/>
                  </a:lnSpc>
                  <a:spcBef>
                    <a:spcPts val="900"/>
                  </a:spcBef>
                </a:pPr>
                <a:r>
                  <a:rPr lang="en-US" sz="1400" dirty="0"/>
                  <a:t>Notation: </a:t>
                </a:r>
                <a14:m>
                  <m:oMath xmlns:m="http://schemas.openxmlformats.org/officeDocument/2006/math">
                    <m:r>
                      <a:rPr lang="en-US" sz="1400" i="1">
                        <a:latin typeface="Cambria Math" panose="02040503050406030204" pitchFamily="18" charset="0"/>
                      </a:rPr>
                      <m:t>𝑇</m:t>
                    </m:r>
                  </m:oMath>
                </a14:m>
                <a:r>
                  <a:rPr lang="en-US" sz="1400" dirty="0"/>
                  <a:t> is the absolute time in the clock of the specified side, for example:</a:t>
                </a:r>
              </a:p>
              <a:p>
                <a:pPr lvl="1">
                  <a:lnSpc>
                    <a:spcPct val="95000"/>
                  </a:lnSpc>
                  <a:spcBef>
                    <a:spcPts val="900"/>
                  </a:spcBef>
                  <a:buFont typeface="Courier New" panose="02070309020205020404" pitchFamily="49" charset="0"/>
                  <a:buChar char="o"/>
                </a:pPr>
                <a14:m>
                  <m:oMath xmlns:m="http://schemas.openxmlformats.org/officeDocument/2006/math">
                    <m:sSub>
                      <m:sSubPr>
                        <m:ctrlPr>
                          <a:rPr lang="en-US" sz="1400" i="1">
                            <a:latin typeface="Cambria Math" panose="02040503050406030204" pitchFamily="18" charset="0"/>
                          </a:rPr>
                        </m:ctrlPr>
                      </m:sSubPr>
                      <m:e>
                        <m:r>
                          <a:rPr lang="en-US" sz="1400" i="1">
                            <a:latin typeface="Cambria Math" panose="02040503050406030204" pitchFamily="18" charset="0"/>
                          </a:rPr>
                          <m:t>𝑇</m:t>
                        </m:r>
                      </m:e>
                      <m:sub>
                        <m:r>
                          <a:rPr lang="en-US" sz="1400" i="1">
                            <a:latin typeface="Cambria Math" panose="02040503050406030204" pitchFamily="18" charset="0"/>
                          </a:rPr>
                          <m:t>𝑡</m:t>
                        </m:r>
                        <m:r>
                          <a:rPr lang="en-US" sz="1400" i="1">
                            <a:latin typeface="Cambria Math" panose="02040503050406030204" pitchFamily="18" charset="0"/>
                          </a:rPr>
                          <m:t>,</m:t>
                        </m:r>
                        <m:r>
                          <a:rPr lang="en-US" sz="1400" i="1">
                            <a:latin typeface="Cambria Math" panose="02040503050406030204" pitchFamily="18" charset="0"/>
                          </a:rPr>
                          <m:t>𝑁</m:t>
                        </m:r>
                        <m:r>
                          <a:rPr lang="en-US" sz="1400" i="1">
                            <a:latin typeface="Cambria Math" panose="02040503050406030204" pitchFamily="18" charset="0"/>
                          </a:rPr>
                          <m:t>,</m:t>
                        </m:r>
                        <m:r>
                          <a:rPr lang="en-US" sz="1400" i="1">
                            <a:latin typeface="Cambria Math" panose="02040503050406030204" pitchFamily="18" charset="0"/>
                          </a:rPr>
                          <m:t>𝑖𝑛𝑖𝑡</m:t>
                        </m:r>
                      </m:sub>
                    </m:sSub>
                    <m:r>
                      <a:rPr lang="en-US" sz="1400" i="1">
                        <a:latin typeface="Cambria Math" panose="02040503050406030204" pitchFamily="18" charset="0"/>
                      </a:rPr>
                      <m:t> </m:t>
                    </m:r>
                  </m:oMath>
                </a14:m>
                <a:r>
                  <a:rPr lang="en-US" sz="1400" dirty="0"/>
                  <a:t>: time for the transmission of the initiator’s NB message, measured by the initiator clock</a:t>
                </a:r>
              </a:p>
              <a:p>
                <a:pPr lvl="1">
                  <a:lnSpc>
                    <a:spcPct val="95000"/>
                  </a:lnSpc>
                  <a:spcBef>
                    <a:spcPts val="900"/>
                  </a:spcBef>
                  <a:buFont typeface="Courier New" panose="02070309020205020404" pitchFamily="49" charset="0"/>
                  <a:buChar char="o"/>
                </a:pPr>
                <a14:m>
                  <m:oMath xmlns:m="http://schemas.openxmlformats.org/officeDocument/2006/math">
                    <m:sSub>
                      <m:sSubPr>
                        <m:ctrlPr>
                          <a:rPr lang="en-US" sz="1400" i="1">
                            <a:latin typeface="Cambria Math" panose="02040503050406030204" pitchFamily="18" charset="0"/>
                          </a:rPr>
                        </m:ctrlPr>
                      </m:sSubPr>
                      <m:e>
                        <m:r>
                          <a:rPr lang="en-US" sz="1400" i="1">
                            <a:latin typeface="Cambria Math" panose="02040503050406030204" pitchFamily="18" charset="0"/>
                          </a:rPr>
                          <m:t>𝑇</m:t>
                        </m:r>
                      </m:e>
                      <m:sub>
                        <m:r>
                          <a:rPr lang="en-US" sz="1400" i="1">
                            <a:latin typeface="Cambria Math" panose="02040503050406030204" pitchFamily="18" charset="0"/>
                          </a:rPr>
                          <m:t>𝑟</m:t>
                        </m:r>
                        <m:r>
                          <a:rPr lang="en-US" sz="1400" i="1">
                            <a:latin typeface="Cambria Math" panose="02040503050406030204" pitchFamily="18" charset="0"/>
                          </a:rPr>
                          <m:t>,</m:t>
                        </m:r>
                        <m:r>
                          <a:rPr lang="en-US" sz="1400" i="1">
                            <a:latin typeface="Cambria Math" panose="02040503050406030204" pitchFamily="18" charset="0"/>
                          </a:rPr>
                          <m:t>𝑈</m:t>
                        </m:r>
                        <m:r>
                          <a:rPr lang="en-US" sz="1400" i="1">
                            <a:latin typeface="Cambria Math" panose="02040503050406030204" pitchFamily="18" charset="0"/>
                          </a:rPr>
                          <m:t>1,</m:t>
                        </m:r>
                        <m:r>
                          <a:rPr lang="en-US" sz="1400" i="1">
                            <a:latin typeface="Cambria Math" panose="02040503050406030204" pitchFamily="18" charset="0"/>
                          </a:rPr>
                          <m:t>𝑟𝑒𝑠𝑝</m:t>
                        </m:r>
                      </m:sub>
                    </m:sSub>
                    <m:r>
                      <a:rPr lang="en-US" sz="1400" i="1">
                        <a:latin typeface="Cambria Math" panose="02040503050406030204" pitchFamily="18" charset="0"/>
                      </a:rPr>
                      <m:t> </m:t>
                    </m:r>
                  </m:oMath>
                </a14:m>
                <a:r>
                  <a:rPr lang="en-US" sz="1400" dirty="0"/>
                  <a:t>: time for the receipt of the first UWB fragment at the responder, measured by the responder’s clock</a:t>
                </a:r>
              </a:p>
              <a:p>
                <a:pPr lvl="1">
                  <a:lnSpc>
                    <a:spcPct val="95000"/>
                  </a:lnSpc>
                  <a:spcBef>
                    <a:spcPts val="900"/>
                  </a:spcBef>
                  <a:buFont typeface="Courier New" panose="02070309020205020404" pitchFamily="49" charset="0"/>
                  <a:buChar char="o"/>
                </a:pPr>
                <a:endParaRPr lang="en-US" sz="1600" dirty="0"/>
              </a:p>
              <a:p>
                <a:pPr>
                  <a:lnSpc>
                    <a:spcPct val="95000"/>
                  </a:lnSpc>
                </a:pPr>
                <a:endParaRPr lang="en-US" sz="1200" dirty="0"/>
              </a:p>
              <a:p>
                <a:pPr lvl="1">
                  <a:lnSpc>
                    <a:spcPct val="95000"/>
                  </a:lnSpc>
                  <a:spcBef>
                    <a:spcPts val="900"/>
                  </a:spcBef>
                </a:pPr>
                <a:endParaRPr lang="en-US" sz="750" dirty="0"/>
              </a:p>
              <a:p>
                <a:endParaRPr lang="en-US" sz="1050" dirty="0">
                  <a:cs typeface="Calibri" panose="020F0502020204030204" pitchFamily="34" charset="0"/>
                </a:endParaRPr>
              </a:p>
            </p:txBody>
          </p:sp>
        </mc:Choice>
        <mc:Fallback xmlns="">
          <p:sp>
            <p:nvSpPr>
              <p:cNvPr id="3" name="Text Placeholder 2">
                <a:extLst>
                  <a:ext uri="{FF2B5EF4-FFF2-40B4-BE49-F238E27FC236}">
                    <a16:creationId xmlns:a16="http://schemas.microsoft.com/office/drawing/2014/main" id="{EBA30AFE-DF49-4285-A12D-030A97E2212B}"/>
                  </a:ext>
                </a:extLst>
              </p:cNvPr>
              <p:cNvSpPr>
                <a:spLocks noGrp="1" noRot="1" noChangeAspect="1" noMove="1" noResize="1" noEditPoints="1" noAdjustHandles="1" noChangeArrowheads="1" noChangeShapeType="1" noTextEdit="1"/>
              </p:cNvSpPr>
              <p:nvPr>
                <p:ph type="body" idx="1"/>
              </p:nvPr>
            </p:nvSpPr>
            <p:spPr>
              <a:xfrm>
                <a:off x="381473" y="3381499"/>
                <a:ext cx="7749349" cy="2099801"/>
              </a:xfrm>
              <a:blipFill>
                <a:blip r:embed="rId2"/>
                <a:stretch>
                  <a:fillRect l="-1731" t="-5233" r="-1023" b="-41279"/>
                </a:stretch>
              </a:blipFill>
            </p:spPr>
            <p:txBody>
              <a:bodyPr/>
              <a:lstStyle/>
              <a:p>
                <a:r>
                  <a:rPr lang="en-US">
                    <a:noFill/>
                  </a:rPr>
                  <a:t> </a:t>
                </a:r>
              </a:p>
            </p:txBody>
          </p:sp>
        </mc:Fallback>
      </mc:AlternateContent>
      <p:sp>
        <p:nvSpPr>
          <p:cNvPr id="14" name="Slide Number Placeholder 13">
            <a:extLst>
              <a:ext uri="{FF2B5EF4-FFF2-40B4-BE49-F238E27FC236}">
                <a16:creationId xmlns:a16="http://schemas.microsoft.com/office/drawing/2014/main" id="{79812BAB-8FF0-4CD5-AF87-9D16AA22E251}"/>
              </a:ext>
            </a:extLst>
          </p:cNvPr>
          <p:cNvSpPr>
            <a:spLocks noGrp="1"/>
          </p:cNvSpPr>
          <p:nvPr>
            <p:ph type="sldNum" sz="quarter" idx="12"/>
          </p:nvPr>
        </p:nvSpPr>
        <p:spPr/>
        <p:txBody>
          <a:bodyPr/>
          <a:lstStyle/>
          <a:p>
            <a:r>
              <a:rPr lang="en-US" altLang="en-US"/>
              <a:t>Slide </a:t>
            </a:r>
            <a:fld id="{77248A51-4F7C-4153-9699-F6BF9FC30F5C}" type="slidenum">
              <a:rPr lang="en-US" altLang="en-US" smtClean="0"/>
              <a:pPr/>
              <a:t>11</a:t>
            </a:fld>
            <a:endParaRPr lang="en-US" altLang="en-US" dirty="0"/>
          </a:p>
        </p:txBody>
      </p:sp>
      <p:grpSp>
        <p:nvGrpSpPr>
          <p:cNvPr id="35" name="Group 34">
            <a:extLst>
              <a:ext uri="{FF2B5EF4-FFF2-40B4-BE49-F238E27FC236}">
                <a16:creationId xmlns:a16="http://schemas.microsoft.com/office/drawing/2014/main" id="{6EFFA95D-D809-4393-BA40-FF9D89DC66E4}"/>
              </a:ext>
            </a:extLst>
          </p:cNvPr>
          <p:cNvGrpSpPr/>
          <p:nvPr/>
        </p:nvGrpSpPr>
        <p:grpSpPr>
          <a:xfrm>
            <a:off x="683568" y="1217930"/>
            <a:ext cx="7497307" cy="2069820"/>
            <a:chOff x="368159" y="1363116"/>
            <a:chExt cx="7497307" cy="2069820"/>
          </a:xfrm>
        </p:grpSpPr>
        <p:sp>
          <p:nvSpPr>
            <p:cNvPr id="49" name="TextBox 48">
              <a:extLst>
                <a:ext uri="{FF2B5EF4-FFF2-40B4-BE49-F238E27FC236}">
                  <a16:creationId xmlns:a16="http://schemas.microsoft.com/office/drawing/2014/main" id="{616F8F6F-2DD9-47C7-B79F-111C72E9A8C2}"/>
                </a:ext>
              </a:extLst>
            </p:cNvPr>
            <p:cNvSpPr txBox="1"/>
            <p:nvPr/>
          </p:nvSpPr>
          <p:spPr>
            <a:xfrm>
              <a:off x="5430007" y="2410113"/>
              <a:ext cx="2435459" cy="313932"/>
            </a:xfrm>
            <a:prstGeom prst="rect">
              <a:avLst/>
            </a:prstGeom>
            <a:noFill/>
            <a:ln>
              <a:noFill/>
            </a:ln>
          </p:spPr>
          <p:txBody>
            <a:bodyPr wrap="square" lIns="102870" tIns="68580" rIns="0" bIns="68580" rtlCol="0">
              <a:spAutoFit/>
            </a:bodyPr>
            <a:lstStyle/>
            <a:p>
              <a:pPr>
                <a:lnSpc>
                  <a:spcPct val="95000"/>
                </a:lnSpc>
                <a:spcBef>
                  <a:spcPts val="900"/>
                </a:spcBef>
              </a:pPr>
              <a:endParaRPr lang="en-US" dirty="0"/>
            </a:p>
          </p:txBody>
        </p:sp>
        <p:grpSp>
          <p:nvGrpSpPr>
            <p:cNvPr id="45" name="Group 44">
              <a:extLst>
                <a:ext uri="{FF2B5EF4-FFF2-40B4-BE49-F238E27FC236}">
                  <a16:creationId xmlns:a16="http://schemas.microsoft.com/office/drawing/2014/main" id="{361AC5C4-E4F4-4608-904E-7D886DD613AE}"/>
                </a:ext>
              </a:extLst>
            </p:cNvPr>
            <p:cNvGrpSpPr/>
            <p:nvPr/>
          </p:nvGrpSpPr>
          <p:grpSpPr>
            <a:xfrm>
              <a:off x="368159" y="1363116"/>
              <a:ext cx="6472931" cy="2069820"/>
              <a:chOff x="171727" y="1016763"/>
              <a:chExt cx="6472931" cy="2069820"/>
            </a:xfrm>
          </p:grpSpPr>
          <p:grpSp>
            <p:nvGrpSpPr>
              <p:cNvPr id="46" name="Group 45">
                <a:extLst>
                  <a:ext uri="{FF2B5EF4-FFF2-40B4-BE49-F238E27FC236}">
                    <a16:creationId xmlns:a16="http://schemas.microsoft.com/office/drawing/2014/main" id="{D04769E6-FABD-49D3-8DC5-163E4AC4FF0B}"/>
                  </a:ext>
                </a:extLst>
              </p:cNvPr>
              <p:cNvGrpSpPr/>
              <p:nvPr/>
            </p:nvGrpSpPr>
            <p:grpSpPr>
              <a:xfrm>
                <a:off x="171727" y="1016763"/>
                <a:ext cx="6472931" cy="1685089"/>
                <a:chOff x="869409" y="945554"/>
                <a:chExt cx="7404947" cy="2251159"/>
              </a:xfrm>
            </p:grpSpPr>
            <p:grpSp>
              <p:nvGrpSpPr>
                <p:cNvPr id="50" name="Group 49">
                  <a:extLst>
                    <a:ext uri="{FF2B5EF4-FFF2-40B4-BE49-F238E27FC236}">
                      <a16:creationId xmlns:a16="http://schemas.microsoft.com/office/drawing/2014/main" id="{212A72E5-9B4C-49AE-902E-58CDB77B7ABB}"/>
                    </a:ext>
                  </a:extLst>
                </p:cNvPr>
                <p:cNvGrpSpPr/>
                <p:nvPr/>
              </p:nvGrpSpPr>
              <p:grpSpPr>
                <a:xfrm>
                  <a:off x="869409" y="1276031"/>
                  <a:ext cx="6347068" cy="1730948"/>
                  <a:chOff x="310874" y="2079816"/>
                  <a:chExt cx="5554824" cy="1730948"/>
                </a:xfrm>
              </p:grpSpPr>
              <p:grpSp>
                <p:nvGrpSpPr>
                  <p:cNvPr id="56" name="Group 55">
                    <a:extLst>
                      <a:ext uri="{FF2B5EF4-FFF2-40B4-BE49-F238E27FC236}">
                        <a16:creationId xmlns:a16="http://schemas.microsoft.com/office/drawing/2014/main" id="{974A4FE8-C843-4272-9271-6B436BB8E329}"/>
                      </a:ext>
                    </a:extLst>
                  </p:cNvPr>
                  <p:cNvGrpSpPr/>
                  <p:nvPr/>
                </p:nvGrpSpPr>
                <p:grpSpPr>
                  <a:xfrm>
                    <a:off x="310874" y="2079816"/>
                    <a:ext cx="5554824" cy="1730948"/>
                    <a:chOff x="6052" y="3007320"/>
                    <a:chExt cx="5554824" cy="1730948"/>
                  </a:xfrm>
                </p:grpSpPr>
                <p:grpSp>
                  <p:nvGrpSpPr>
                    <p:cNvPr id="60" name="Group 59">
                      <a:extLst>
                        <a:ext uri="{FF2B5EF4-FFF2-40B4-BE49-F238E27FC236}">
                          <a16:creationId xmlns:a16="http://schemas.microsoft.com/office/drawing/2014/main" id="{813A6B67-943E-45F2-BFFF-997711CC6149}"/>
                        </a:ext>
                      </a:extLst>
                    </p:cNvPr>
                    <p:cNvGrpSpPr/>
                    <p:nvPr/>
                  </p:nvGrpSpPr>
                  <p:grpSpPr>
                    <a:xfrm>
                      <a:off x="6052" y="3007320"/>
                      <a:ext cx="5554824" cy="1730948"/>
                      <a:chOff x="116803" y="1938763"/>
                      <a:chExt cx="5554824" cy="1730948"/>
                    </a:xfrm>
                  </p:grpSpPr>
                  <p:grpSp>
                    <p:nvGrpSpPr>
                      <p:cNvPr id="64" name="Group 63">
                        <a:extLst>
                          <a:ext uri="{FF2B5EF4-FFF2-40B4-BE49-F238E27FC236}">
                            <a16:creationId xmlns:a16="http://schemas.microsoft.com/office/drawing/2014/main" id="{91D7BA17-4E4A-485D-ADBC-8E6849BC6CFF}"/>
                          </a:ext>
                        </a:extLst>
                      </p:cNvPr>
                      <p:cNvGrpSpPr/>
                      <p:nvPr/>
                    </p:nvGrpSpPr>
                    <p:grpSpPr>
                      <a:xfrm>
                        <a:off x="1277823" y="2469638"/>
                        <a:ext cx="1899005" cy="638007"/>
                        <a:chOff x="1259834" y="2432425"/>
                        <a:chExt cx="1899005" cy="638007"/>
                      </a:xfrm>
                    </p:grpSpPr>
                    <p:sp>
                      <p:nvSpPr>
                        <p:cNvPr id="84" name="Rectangle 83">
                          <a:extLst>
                            <a:ext uri="{FF2B5EF4-FFF2-40B4-BE49-F238E27FC236}">
                              <a16:creationId xmlns:a16="http://schemas.microsoft.com/office/drawing/2014/main" id="{CD726E04-0CD9-4D3F-A783-CDD964490125}"/>
                            </a:ext>
                          </a:extLst>
                        </p:cNvPr>
                        <p:cNvSpPr/>
                        <p:nvPr/>
                      </p:nvSpPr>
                      <p:spPr bwMode="auto">
                        <a:xfrm>
                          <a:off x="3103041" y="2432425"/>
                          <a:ext cx="55798" cy="318593"/>
                        </a:xfrm>
                        <a:prstGeom prst="rect">
                          <a:avLst/>
                        </a:prstGeom>
                        <a:solidFill>
                          <a:srgbClr val="00B050"/>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449263" eaLnBrk="1" fontAlgn="auto" latinLnBrk="0" hangingPunct="1">
                            <a:lnSpc>
                              <a:spcPct val="100000"/>
                            </a:lnSpc>
                            <a:spcBef>
                              <a:spcPts val="0"/>
                            </a:spcBef>
                            <a:spcAft>
                              <a:spcPts val="0"/>
                            </a:spcAft>
                            <a:buClr>
                              <a:srgbClr val="000000"/>
                            </a:buClr>
                            <a:buSzPct val="100000"/>
                            <a:buFont typeface="Times New Roman" pitchFamily="16" charset="0"/>
                            <a:buNone/>
                            <a:tabLst/>
                            <a:defRPr/>
                          </a:pPr>
                          <a:endParaRPr kumimoji="0" lang="en-US" sz="2400" b="0" i="0" u="none" strike="noStrike" kern="0" cap="none" spc="0" normalizeH="0" baseline="0" noProof="0" dirty="0">
                            <a:ln>
                              <a:noFill/>
                            </a:ln>
                            <a:solidFill>
                              <a:srgbClr val="FFFFFF"/>
                            </a:solidFill>
                            <a:effectLst/>
                            <a:uLnTx/>
                            <a:uFillTx/>
                            <a:latin typeface="Times New Roman" pitchFamily="16" charset="0"/>
                            <a:ea typeface="MS Gothic" charset="-128"/>
                          </a:endParaRPr>
                        </a:p>
                      </p:txBody>
                    </p:sp>
                    <p:sp>
                      <p:nvSpPr>
                        <p:cNvPr id="85" name="Rectangle 84">
                          <a:extLst>
                            <a:ext uri="{FF2B5EF4-FFF2-40B4-BE49-F238E27FC236}">
                              <a16:creationId xmlns:a16="http://schemas.microsoft.com/office/drawing/2014/main" id="{41433B32-868A-4DF2-9BC2-4595374D01D2}"/>
                            </a:ext>
                          </a:extLst>
                        </p:cNvPr>
                        <p:cNvSpPr/>
                        <p:nvPr/>
                      </p:nvSpPr>
                      <p:spPr bwMode="auto">
                        <a:xfrm rot="10800000" flipH="1">
                          <a:off x="2168444" y="2751839"/>
                          <a:ext cx="205837" cy="318593"/>
                        </a:xfrm>
                        <a:prstGeom prst="rect">
                          <a:avLst/>
                        </a:prstGeom>
                        <a:solidFill>
                          <a:srgbClr val="FF0000"/>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449263" eaLnBrk="1" fontAlgn="auto" latinLnBrk="0" hangingPunct="1">
                            <a:lnSpc>
                              <a:spcPct val="100000"/>
                            </a:lnSpc>
                            <a:spcBef>
                              <a:spcPts val="0"/>
                            </a:spcBef>
                            <a:spcAft>
                              <a:spcPts val="0"/>
                            </a:spcAft>
                            <a:buClr>
                              <a:srgbClr val="000000"/>
                            </a:buClr>
                            <a:buSzPct val="100000"/>
                            <a:buFont typeface="Times New Roman" pitchFamily="16" charset="0"/>
                            <a:buNone/>
                            <a:tabLst/>
                            <a:defRPr/>
                          </a:pPr>
                          <a:endParaRPr kumimoji="0" lang="en-US" sz="2400" b="0" i="0" u="none" strike="noStrike" kern="0" cap="none" spc="0" normalizeH="0" baseline="0" noProof="0" dirty="0">
                            <a:ln>
                              <a:noFill/>
                            </a:ln>
                            <a:solidFill>
                              <a:srgbClr val="FFFFFF"/>
                            </a:solidFill>
                            <a:effectLst/>
                            <a:uLnTx/>
                            <a:uFillTx/>
                            <a:latin typeface="Times New Roman" pitchFamily="16" charset="0"/>
                            <a:ea typeface="MS Gothic" charset="-128"/>
                          </a:endParaRPr>
                        </a:p>
                      </p:txBody>
                    </p:sp>
                    <p:sp>
                      <p:nvSpPr>
                        <p:cNvPr id="86" name="Rectangle 85">
                          <a:extLst>
                            <a:ext uri="{FF2B5EF4-FFF2-40B4-BE49-F238E27FC236}">
                              <a16:creationId xmlns:a16="http://schemas.microsoft.com/office/drawing/2014/main" id="{39CB822A-D92C-4397-9521-F363F8BF26C4}"/>
                            </a:ext>
                          </a:extLst>
                        </p:cNvPr>
                        <p:cNvSpPr/>
                        <p:nvPr/>
                      </p:nvSpPr>
                      <p:spPr bwMode="auto">
                        <a:xfrm rot="10800000" flipH="1">
                          <a:off x="1259834" y="2432941"/>
                          <a:ext cx="205837" cy="318593"/>
                        </a:xfrm>
                        <a:prstGeom prst="rect">
                          <a:avLst/>
                        </a:prstGeom>
                        <a:solidFill>
                          <a:srgbClr val="FF0000"/>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449263" eaLnBrk="1" fontAlgn="auto" latinLnBrk="0" hangingPunct="1">
                            <a:lnSpc>
                              <a:spcPct val="100000"/>
                            </a:lnSpc>
                            <a:spcBef>
                              <a:spcPts val="0"/>
                            </a:spcBef>
                            <a:spcAft>
                              <a:spcPts val="0"/>
                            </a:spcAft>
                            <a:buClr>
                              <a:srgbClr val="000000"/>
                            </a:buClr>
                            <a:buSzPct val="100000"/>
                            <a:buFont typeface="Times New Roman" pitchFamily="16" charset="0"/>
                            <a:buNone/>
                            <a:tabLst/>
                            <a:defRPr/>
                          </a:pPr>
                          <a:endParaRPr kumimoji="0" lang="en-US" sz="2400" b="0" i="0" u="none" strike="noStrike" kern="0" cap="none" spc="0" normalizeH="0" baseline="0" noProof="0" dirty="0">
                            <a:ln>
                              <a:noFill/>
                            </a:ln>
                            <a:solidFill>
                              <a:srgbClr val="FFFFFF"/>
                            </a:solidFill>
                            <a:effectLst/>
                            <a:uLnTx/>
                            <a:uFillTx/>
                            <a:latin typeface="Times New Roman" pitchFamily="16" charset="0"/>
                            <a:ea typeface="MS Gothic" charset="-128"/>
                          </a:endParaRPr>
                        </a:p>
                      </p:txBody>
                    </p:sp>
                  </p:grpSp>
                  <mc:AlternateContent xmlns:mc="http://schemas.openxmlformats.org/markup-compatibility/2006" xmlns:a14="http://schemas.microsoft.com/office/drawing/2010/main">
                    <mc:Choice Requires="a14">
                      <p:sp>
                        <p:nvSpPr>
                          <p:cNvPr id="65" name="TextBox 64">
                            <a:extLst>
                              <a:ext uri="{FF2B5EF4-FFF2-40B4-BE49-F238E27FC236}">
                                <a16:creationId xmlns:a16="http://schemas.microsoft.com/office/drawing/2014/main" id="{0089AF1F-2002-4331-9F95-9F42693CD4CF}"/>
                              </a:ext>
                            </a:extLst>
                          </p:cNvPr>
                          <p:cNvSpPr txBox="1"/>
                          <p:nvPr/>
                        </p:nvSpPr>
                        <p:spPr>
                          <a:xfrm>
                            <a:off x="1162993" y="3345327"/>
                            <a:ext cx="914400" cy="324384"/>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kumimoji="0" lang="en-US" sz="1400" b="0" i="1" u="none" strike="noStrike" kern="0" cap="none" spc="0" normalizeH="0" baseline="0" noProof="0" smtClean="0">
                                          <a:ln>
                                            <a:noFill/>
                                          </a:ln>
                                          <a:solidFill>
                                            <a:srgbClr val="FF0000"/>
                                          </a:solidFill>
                                          <a:effectLst/>
                                          <a:uLnTx/>
                                          <a:uFillTx/>
                                          <a:latin typeface="Cambria Math" panose="02040503050406030204" pitchFamily="18" charset="0"/>
                                        </a:rPr>
                                      </m:ctrlPr>
                                    </m:sSubPr>
                                    <m:e>
                                      <m:r>
                                        <a:rPr kumimoji="0" lang="en-US" sz="1400" b="0" i="1" u="none" strike="noStrike" kern="0" cap="none" spc="0" normalizeH="0" baseline="0" noProof="0" smtClean="0">
                                          <a:ln>
                                            <a:noFill/>
                                          </a:ln>
                                          <a:solidFill>
                                            <a:srgbClr val="FF0000"/>
                                          </a:solidFill>
                                          <a:effectLst/>
                                          <a:uLnTx/>
                                          <a:uFillTx/>
                                          <a:latin typeface="Cambria Math" panose="02040503050406030204" pitchFamily="18" charset="0"/>
                                        </a:rPr>
                                        <m:t>𝑇</m:t>
                                      </m:r>
                                    </m:e>
                                    <m:sub>
                                      <m:r>
                                        <a:rPr kumimoji="0" lang="en-US" sz="1400" b="0" i="1" u="none" strike="noStrike" kern="0" cap="none" spc="0" normalizeH="0" baseline="0" noProof="0" smtClean="0">
                                          <a:ln>
                                            <a:noFill/>
                                          </a:ln>
                                          <a:solidFill>
                                            <a:srgbClr val="FF0000"/>
                                          </a:solidFill>
                                          <a:effectLst/>
                                          <a:uLnTx/>
                                          <a:uFillTx/>
                                          <a:latin typeface="Cambria Math" panose="02040503050406030204" pitchFamily="18" charset="0"/>
                                        </a:rPr>
                                        <m:t>𝑟</m:t>
                                      </m:r>
                                      <m:r>
                                        <a:rPr kumimoji="0" lang="en-US" sz="1400" b="0" i="1" u="none" strike="noStrike" kern="0" cap="none" spc="0" normalizeH="0" baseline="0" noProof="0" smtClean="0">
                                          <a:ln>
                                            <a:noFill/>
                                          </a:ln>
                                          <a:solidFill>
                                            <a:srgbClr val="FF0000"/>
                                          </a:solidFill>
                                          <a:effectLst/>
                                          <a:uLnTx/>
                                          <a:uFillTx/>
                                          <a:latin typeface="Cambria Math" panose="02040503050406030204" pitchFamily="18" charset="0"/>
                                        </a:rPr>
                                        <m:t>,</m:t>
                                      </m:r>
                                      <m:r>
                                        <a:rPr kumimoji="0" lang="en-US" sz="1400" b="0" i="1" u="none" strike="noStrike" kern="0" cap="none" spc="0" normalizeH="0" baseline="0" noProof="0" smtClean="0">
                                          <a:ln>
                                            <a:noFill/>
                                          </a:ln>
                                          <a:solidFill>
                                            <a:srgbClr val="FF0000"/>
                                          </a:solidFill>
                                          <a:effectLst/>
                                          <a:uLnTx/>
                                          <a:uFillTx/>
                                          <a:latin typeface="Cambria Math" panose="02040503050406030204" pitchFamily="18" charset="0"/>
                                        </a:rPr>
                                        <m:t>𝑁</m:t>
                                      </m:r>
                                      <m:r>
                                        <a:rPr kumimoji="0" lang="en-US" sz="1400" b="0" i="1" u="none" strike="noStrike" kern="0" cap="none" spc="0" normalizeH="0" baseline="0" noProof="0" smtClean="0">
                                          <a:ln>
                                            <a:noFill/>
                                          </a:ln>
                                          <a:solidFill>
                                            <a:srgbClr val="FF0000"/>
                                          </a:solidFill>
                                          <a:effectLst/>
                                          <a:uLnTx/>
                                          <a:uFillTx/>
                                          <a:latin typeface="Cambria Math" panose="02040503050406030204" pitchFamily="18" charset="0"/>
                                        </a:rPr>
                                        <m:t>,</m:t>
                                      </m:r>
                                      <m:r>
                                        <a:rPr kumimoji="0" lang="en-US" sz="1400" b="0" i="1" u="none" strike="noStrike" kern="0" cap="none" spc="0" normalizeH="0" baseline="0" noProof="0" smtClean="0">
                                          <a:ln>
                                            <a:noFill/>
                                          </a:ln>
                                          <a:solidFill>
                                            <a:srgbClr val="FF0000"/>
                                          </a:solidFill>
                                          <a:effectLst/>
                                          <a:uLnTx/>
                                          <a:uFillTx/>
                                          <a:latin typeface="Cambria Math" panose="02040503050406030204" pitchFamily="18" charset="0"/>
                                        </a:rPr>
                                        <m:t>𝑟𝑒𝑠𝑝</m:t>
                                      </m:r>
                                    </m:sub>
                                  </m:sSub>
                                </m:oMath>
                              </m:oMathPara>
                            </a14:m>
                            <a:endParaRPr kumimoji="0" lang="en-US" sz="1400" b="0" i="0" u="none" strike="noStrike" kern="0" cap="none" spc="0" normalizeH="0" baseline="0" noProof="0" dirty="0">
                              <a:ln>
                                <a:noFill/>
                              </a:ln>
                              <a:solidFill>
                                <a:srgbClr val="FF0000"/>
                              </a:solidFill>
                              <a:effectLst/>
                              <a:uLnTx/>
                              <a:uFillTx/>
                              <a:latin typeface="Microsoft Sans Serif"/>
                            </a:endParaRPr>
                          </a:p>
                        </p:txBody>
                      </p:sp>
                    </mc:Choice>
                    <mc:Fallback xmlns="">
                      <p:sp>
                        <p:nvSpPr>
                          <p:cNvPr id="65" name="TextBox 64">
                            <a:extLst>
                              <a:ext uri="{FF2B5EF4-FFF2-40B4-BE49-F238E27FC236}">
                                <a16:creationId xmlns:a16="http://schemas.microsoft.com/office/drawing/2014/main" id="{0089AF1F-2002-4331-9F95-9F42693CD4CF}"/>
                              </a:ext>
                            </a:extLst>
                          </p:cNvPr>
                          <p:cNvSpPr txBox="1">
                            <a:spLocks noRot="1" noChangeAspect="1" noMove="1" noResize="1" noEditPoints="1" noAdjustHandles="1" noChangeArrowheads="1" noChangeShapeType="1" noTextEdit="1"/>
                          </p:cNvSpPr>
                          <p:nvPr/>
                        </p:nvSpPr>
                        <p:spPr>
                          <a:xfrm>
                            <a:off x="1162993" y="3345327"/>
                            <a:ext cx="914400" cy="324384"/>
                          </a:xfrm>
                          <a:prstGeom prst="rect">
                            <a:avLst/>
                          </a:prstGeom>
                          <a:blipFill>
                            <a:blip r:embed="rId3"/>
                            <a:stretch>
                              <a:fillRect b="-32500"/>
                            </a:stretch>
                          </a:blipFill>
                        </p:spPr>
                        <p:txBody>
                          <a:bodyPr/>
                          <a:lstStyle/>
                          <a:p>
                            <a:r>
                              <a:rPr lang="en-US">
                                <a:noFill/>
                              </a:rPr>
                              <a:t> </a:t>
                            </a:r>
                          </a:p>
                        </p:txBody>
                      </p:sp>
                    </mc:Fallback>
                  </mc:AlternateContent>
                  <p:grpSp>
                    <p:nvGrpSpPr>
                      <p:cNvPr id="66" name="Group 65">
                        <a:extLst>
                          <a:ext uri="{FF2B5EF4-FFF2-40B4-BE49-F238E27FC236}">
                            <a16:creationId xmlns:a16="http://schemas.microsoft.com/office/drawing/2014/main" id="{52E2339C-9CF1-42B8-9BF2-1B56BF6EDA43}"/>
                          </a:ext>
                        </a:extLst>
                      </p:cNvPr>
                      <p:cNvGrpSpPr/>
                      <p:nvPr/>
                    </p:nvGrpSpPr>
                    <p:grpSpPr>
                      <a:xfrm>
                        <a:off x="116803" y="1938763"/>
                        <a:ext cx="5554824" cy="1715568"/>
                        <a:chOff x="116803" y="1938763"/>
                        <a:chExt cx="5554824" cy="1715568"/>
                      </a:xfrm>
                    </p:grpSpPr>
                    <p:cxnSp>
                      <p:nvCxnSpPr>
                        <p:cNvPr id="67" name="Straight Connector 66">
                          <a:extLst>
                            <a:ext uri="{FF2B5EF4-FFF2-40B4-BE49-F238E27FC236}">
                              <a16:creationId xmlns:a16="http://schemas.microsoft.com/office/drawing/2014/main" id="{B2E13A95-C935-405C-BA5D-4722A4EFC495}"/>
                            </a:ext>
                          </a:extLst>
                        </p:cNvPr>
                        <p:cNvCxnSpPr>
                          <a:cxnSpLocks/>
                        </p:cNvCxnSpPr>
                        <p:nvPr/>
                      </p:nvCxnSpPr>
                      <p:spPr bwMode="auto">
                        <a:xfrm>
                          <a:off x="902976" y="2787106"/>
                          <a:ext cx="4768651" cy="5781"/>
                        </a:xfrm>
                        <a:prstGeom prst="line">
                          <a:avLst/>
                        </a:prstGeom>
                        <a:noFill/>
                        <a:ln w="9525" cap="flat" cmpd="sng" algn="ctr">
                          <a:solidFill>
                            <a:srgbClr val="664C81"/>
                          </a:solidFill>
                          <a:prstDash val="solid"/>
                          <a:headEnd type="none" w="med" len="med"/>
                          <a:tailEnd type="none" w="med" len="med"/>
                        </a:ln>
                        <a:effectLst/>
                      </p:spPr>
                    </p:cxnSp>
                    <p:sp>
                      <p:nvSpPr>
                        <p:cNvPr id="68" name="Rectangle 67">
                          <a:extLst>
                            <a:ext uri="{FF2B5EF4-FFF2-40B4-BE49-F238E27FC236}">
                              <a16:creationId xmlns:a16="http://schemas.microsoft.com/office/drawing/2014/main" id="{4E4F97FB-BC45-4536-9965-B0D8BBCE4851}"/>
                            </a:ext>
                          </a:extLst>
                        </p:cNvPr>
                        <p:cNvSpPr/>
                        <p:nvPr/>
                      </p:nvSpPr>
                      <p:spPr bwMode="auto">
                        <a:xfrm>
                          <a:off x="3353984" y="2796783"/>
                          <a:ext cx="55798" cy="318593"/>
                        </a:xfrm>
                        <a:prstGeom prst="rect">
                          <a:avLst/>
                        </a:prstGeom>
                        <a:solidFill>
                          <a:srgbClr val="FFFFFF"/>
                        </a:solidFill>
                        <a:ln w="10795" cap="flat" cmpd="sng" algn="ctr">
                          <a:solidFill>
                            <a:srgbClr val="6AB19B"/>
                          </a:solidFill>
                          <a:prstDash val="sysDot"/>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449263" eaLnBrk="1" fontAlgn="auto" latinLnBrk="0" hangingPunct="1">
                            <a:lnSpc>
                              <a:spcPct val="100000"/>
                            </a:lnSpc>
                            <a:spcBef>
                              <a:spcPts val="0"/>
                            </a:spcBef>
                            <a:spcAft>
                              <a:spcPts val="0"/>
                            </a:spcAft>
                            <a:buClr>
                              <a:srgbClr val="000000"/>
                            </a:buClr>
                            <a:buSzPct val="100000"/>
                            <a:buFont typeface="Times New Roman" pitchFamily="16" charset="0"/>
                            <a:buNone/>
                            <a:tabLst/>
                            <a:defRPr/>
                          </a:pPr>
                          <a:endParaRPr kumimoji="0" lang="en-US" sz="2400" b="0" i="0" u="none" strike="noStrike" kern="0" cap="none" spc="0" normalizeH="0" baseline="0" noProof="0" dirty="0">
                            <a:ln>
                              <a:noFill/>
                            </a:ln>
                            <a:solidFill>
                              <a:srgbClr val="FFFFFF"/>
                            </a:solidFill>
                            <a:effectLst/>
                            <a:uLnTx/>
                            <a:uFillTx/>
                            <a:latin typeface="Times New Roman" pitchFamily="16" charset="0"/>
                            <a:ea typeface="MS Gothic" charset="-128"/>
                            <a:cs typeface="+mn-cs"/>
                          </a:endParaRPr>
                        </a:p>
                      </p:txBody>
                    </p:sp>
                    <p:cxnSp>
                      <p:nvCxnSpPr>
                        <p:cNvPr id="69" name="Straight Arrow Connector 68">
                          <a:extLst>
                            <a:ext uri="{FF2B5EF4-FFF2-40B4-BE49-F238E27FC236}">
                              <a16:creationId xmlns:a16="http://schemas.microsoft.com/office/drawing/2014/main" id="{BBDF617C-A3B8-4FBC-8257-248DC67EDD5F}"/>
                            </a:ext>
                          </a:extLst>
                        </p:cNvPr>
                        <p:cNvCxnSpPr>
                          <a:cxnSpLocks/>
                        </p:cNvCxnSpPr>
                        <p:nvPr/>
                      </p:nvCxnSpPr>
                      <p:spPr bwMode="auto">
                        <a:xfrm flipV="1">
                          <a:off x="1277822" y="2290056"/>
                          <a:ext cx="0" cy="508612"/>
                        </a:xfrm>
                        <a:prstGeom prst="straightConnector1">
                          <a:avLst/>
                        </a:prstGeom>
                        <a:solidFill>
                          <a:srgbClr val="00B8FF"/>
                        </a:solidFill>
                        <a:ln w="9525" cap="flat" cmpd="sng" algn="ctr">
                          <a:solidFill>
                            <a:srgbClr val="000000"/>
                          </a:solidFill>
                          <a:prstDash val="solid"/>
                          <a:round/>
                          <a:headEnd type="none" w="med" len="med"/>
                          <a:tailEnd type="triangle"/>
                        </a:ln>
                        <a:effectLst/>
                      </p:spPr>
                    </p:cxnSp>
                    <p:sp>
                      <p:nvSpPr>
                        <p:cNvPr id="70" name="Rectangle 69">
                          <a:extLst>
                            <a:ext uri="{FF2B5EF4-FFF2-40B4-BE49-F238E27FC236}">
                              <a16:creationId xmlns:a16="http://schemas.microsoft.com/office/drawing/2014/main" id="{D54F1B60-D6E9-494A-AC6B-03696BC23248}"/>
                            </a:ext>
                          </a:extLst>
                        </p:cNvPr>
                        <p:cNvSpPr/>
                        <p:nvPr/>
                      </p:nvSpPr>
                      <p:spPr bwMode="auto">
                        <a:xfrm rot="10800000" flipH="1">
                          <a:off x="1569893" y="2786524"/>
                          <a:ext cx="205837" cy="318593"/>
                        </a:xfrm>
                        <a:prstGeom prst="rect">
                          <a:avLst/>
                        </a:prstGeom>
                        <a:noFill/>
                        <a:ln w="9525" cap="flat" cmpd="sng" algn="ctr">
                          <a:solidFill>
                            <a:srgbClr val="FF0000"/>
                          </a:solidFill>
                          <a:prstDash val="sys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449263" eaLnBrk="1" fontAlgn="auto" latinLnBrk="0" hangingPunct="1">
                            <a:lnSpc>
                              <a:spcPct val="100000"/>
                            </a:lnSpc>
                            <a:spcBef>
                              <a:spcPts val="0"/>
                            </a:spcBef>
                            <a:spcAft>
                              <a:spcPts val="0"/>
                            </a:spcAft>
                            <a:buClr>
                              <a:srgbClr val="000000"/>
                            </a:buClr>
                            <a:buSzPct val="100000"/>
                            <a:buFont typeface="Times New Roman" pitchFamily="16" charset="0"/>
                            <a:buNone/>
                            <a:tabLst/>
                            <a:defRPr/>
                          </a:pPr>
                          <a:endParaRPr kumimoji="0" lang="en-US" sz="2400" b="0" i="0" u="none" strike="noStrike" kern="0" cap="none" spc="0" normalizeH="0" baseline="0" noProof="0" dirty="0">
                            <a:ln>
                              <a:noFill/>
                            </a:ln>
                            <a:solidFill>
                              <a:srgbClr val="FFFFFF"/>
                            </a:solidFill>
                            <a:effectLst/>
                            <a:uLnTx/>
                            <a:uFillTx/>
                            <a:latin typeface="Times New Roman" pitchFamily="16" charset="0"/>
                            <a:ea typeface="MS Gothic" charset="-128"/>
                          </a:endParaRPr>
                        </a:p>
                      </p:txBody>
                    </p:sp>
                    <p:sp>
                      <p:nvSpPr>
                        <p:cNvPr id="71" name="Rectangle 70">
                          <a:extLst>
                            <a:ext uri="{FF2B5EF4-FFF2-40B4-BE49-F238E27FC236}">
                              <a16:creationId xmlns:a16="http://schemas.microsoft.com/office/drawing/2014/main" id="{D741415A-8A03-4FF7-9763-6BAFB6923602}"/>
                            </a:ext>
                          </a:extLst>
                        </p:cNvPr>
                        <p:cNvSpPr/>
                        <p:nvPr/>
                      </p:nvSpPr>
                      <p:spPr bwMode="auto">
                        <a:xfrm rot="10800000" flipH="1">
                          <a:off x="2461005" y="2466467"/>
                          <a:ext cx="205837" cy="318593"/>
                        </a:xfrm>
                        <a:prstGeom prst="rect">
                          <a:avLst/>
                        </a:prstGeom>
                        <a:noFill/>
                        <a:ln w="9525" cap="flat" cmpd="sng" algn="ctr">
                          <a:solidFill>
                            <a:srgbClr val="FF0000"/>
                          </a:solidFill>
                          <a:prstDash val="sys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449263" eaLnBrk="1" fontAlgn="auto" latinLnBrk="0" hangingPunct="1">
                            <a:lnSpc>
                              <a:spcPct val="100000"/>
                            </a:lnSpc>
                            <a:spcBef>
                              <a:spcPts val="0"/>
                            </a:spcBef>
                            <a:spcAft>
                              <a:spcPts val="0"/>
                            </a:spcAft>
                            <a:buClr>
                              <a:srgbClr val="000000"/>
                            </a:buClr>
                            <a:buSzPct val="100000"/>
                            <a:buFont typeface="Times New Roman" pitchFamily="16" charset="0"/>
                            <a:buNone/>
                            <a:tabLst/>
                            <a:defRPr/>
                          </a:pPr>
                          <a:endParaRPr kumimoji="0" lang="en-US" sz="2400" b="0" i="0" u="none" strike="noStrike" kern="0" cap="none" spc="0" normalizeH="0" baseline="0" noProof="0" dirty="0">
                            <a:ln>
                              <a:noFill/>
                            </a:ln>
                            <a:solidFill>
                              <a:srgbClr val="FFFFFF"/>
                            </a:solidFill>
                            <a:effectLst/>
                            <a:uLnTx/>
                            <a:uFillTx/>
                            <a:latin typeface="Times New Roman" pitchFamily="16" charset="0"/>
                            <a:ea typeface="MS Gothic" charset="-128"/>
                          </a:endParaRPr>
                        </a:p>
                      </p:txBody>
                    </p:sp>
                    <p:cxnSp>
                      <p:nvCxnSpPr>
                        <p:cNvPr id="72" name="Straight Arrow Connector 71">
                          <a:extLst>
                            <a:ext uri="{FF2B5EF4-FFF2-40B4-BE49-F238E27FC236}">
                              <a16:creationId xmlns:a16="http://schemas.microsoft.com/office/drawing/2014/main" id="{F6914B04-1AD0-4045-9AE9-FEDB98D89539}"/>
                            </a:ext>
                          </a:extLst>
                        </p:cNvPr>
                        <p:cNvCxnSpPr>
                          <a:cxnSpLocks/>
                        </p:cNvCxnSpPr>
                        <p:nvPr/>
                      </p:nvCxnSpPr>
                      <p:spPr bwMode="auto">
                        <a:xfrm>
                          <a:off x="1564432" y="2784816"/>
                          <a:ext cx="0" cy="555391"/>
                        </a:xfrm>
                        <a:prstGeom prst="straightConnector1">
                          <a:avLst/>
                        </a:prstGeom>
                        <a:solidFill>
                          <a:srgbClr val="00B8FF"/>
                        </a:solidFill>
                        <a:ln w="9525" cap="flat" cmpd="sng" algn="ctr">
                          <a:solidFill>
                            <a:srgbClr val="000000"/>
                          </a:solidFill>
                          <a:prstDash val="solid"/>
                          <a:round/>
                          <a:headEnd type="none" w="med" len="med"/>
                          <a:tailEnd type="triangle"/>
                        </a:ln>
                        <a:effectLst/>
                      </p:spPr>
                    </p:cxnSp>
                    <mc:AlternateContent xmlns:mc="http://schemas.openxmlformats.org/markup-compatibility/2006" xmlns:a14="http://schemas.microsoft.com/office/drawing/2010/main">
                      <mc:Choice Requires="a14">
                        <p:sp>
                          <p:nvSpPr>
                            <p:cNvPr id="73" name="TextBox 72">
                              <a:extLst>
                                <a:ext uri="{FF2B5EF4-FFF2-40B4-BE49-F238E27FC236}">
                                  <a16:creationId xmlns:a16="http://schemas.microsoft.com/office/drawing/2014/main" id="{593B8C93-2C76-4C21-B6AD-8300AA73A4B7}"/>
                                </a:ext>
                              </a:extLst>
                            </p:cNvPr>
                            <p:cNvSpPr txBox="1"/>
                            <p:nvPr/>
                          </p:nvSpPr>
                          <p:spPr>
                            <a:xfrm>
                              <a:off x="1086974" y="1992327"/>
                              <a:ext cx="914400" cy="317203"/>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kumimoji="0" lang="en-US" sz="1400" b="0" i="1" u="none" strike="noStrike" kern="0" cap="none" spc="0" normalizeH="0" baseline="0" noProof="0" smtClean="0">
                                            <a:ln>
                                              <a:noFill/>
                                            </a:ln>
                                            <a:solidFill>
                                              <a:srgbClr val="000000"/>
                                            </a:solidFill>
                                            <a:effectLst/>
                                            <a:uLnTx/>
                                            <a:uFillTx/>
                                            <a:latin typeface="Cambria Math" panose="02040503050406030204" pitchFamily="18" charset="0"/>
                                          </a:rPr>
                                        </m:ctrlPr>
                                      </m:sSubPr>
                                      <m:e>
                                        <m:r>
                                          <a:rPr kumimoji="0" lang="en-US" sz="1400" b="0" i="1" u="none" strike="noStrike" kern="0" cap="none" spc="0" normalizeH="0" baseline="0" noProof="0" smtClean="0">
                                            <a:ln>
                                              <a:noFill/>
                                            </a:ln>
                                            <a:solidFill>
                                              <a:srgbClr val="000000"/>
                                            </a:solidFill>
                                            <a:effectLst/>
                                            <a:uLnTx/>
                                            <a:uFillTx/>
                                            <a:latin typeface="Cambria Math" panose="02040503050406030204" pitchFamily="18" charset="0"/>
                                          </a:rPr>
                                          <m:t>𝑇</m:t>
                                        </m:r>
                                      </m:e>
                                      <m:sub>
                                        <m:r>
                                          <a:rPr kumimoji="0" lang="en-US" sz="1400" b="0" i="1" u="none" strike="noStrike" kern="0" cap="none" spc="0" normalizeH="0" baseline="0" noProof="0" smtClean="0">
                                            <a:ln>
                                              <a:noFill/>
                                            </a:ln>
                                            <a:solidFill>
                                              <a:srgbClr val="000000"/>
                                            </a:solidFill>
                                            <a:effectLst/>
                                            <a:uLnTx/>
                                            <a:uFillTx/>
                                            <a:latin typeface="Cambria Math" panose="02040503050406030204" pitchFamily="18" charset="0"/>
                                          </a:rPr>
                                          <m:t>𝑡</m:t>
                                        </m:r>
                                        <m:r>
                                          <a:rPr kumimoji="0" lang="en-US" sz="1400" b="0" i="1" u="none" strike="noStrike" kern="0" cap="none" spc="0" normalizeH="0" baseline="0" noProof="0" smtClean="0">
                                            <a:ln>
                                              <a:noFill/>
                                            </a:ln>
                                            <a:solidFill>
                                              <a:srgbClr val="000000"/>
                                            </a:solidFill>
                                            <a:effectLst/>
                                            <a:uLnTx/>
                                            <a:uFillTx/>
                                            <a:latin typeface="Cambria Math" panose="02040503050406030204" pitchFamily="18" charset="0"/>
                                          </a:rPr>
                                          <m:t>,</m:t>
                                        </m:r>
                                        <m:r>
                                          <a:rPr kumimoji="0" lang="en-US" sz="1400" b="0" i="1" u="none" strike="noStrike" kern="0" cap="none" spc="0" normalizeH="0" baseline="0" noProof="0" smtClean="0">
                                            <a:ln>
                                              <a:noFill/>
                                            </a:ln>
                                            <a:solidFill>
                                              <a:srgbClr val="000000"/>
                                            </a:solidFill>
                                            <a:effectLst/>
                                            <a:uLnTx/>
                                            <a:uFillTx/>
                                            <a:latin typeface="Cambria Math" panose="02040503050406030204" pitchFamily="18" charset="0"/>
                                          </a:rPr>
                                          <m:t>𝑁</m:t>
                                        </m:r>
                                        <m:r>
                                          <a:rPr kumimoji="0" lang="en-US" sz="1400" b="0" i="1" u="none" strike="noStrike" kern="0" cap="none" spc="0" normalizeH="0" baseline="0" noProof="0" smtClean="0">
                                            <a:ln>
                                              <a:noFill/>
                                            </a:ln>
                                            <a:solidFill>
                                              <a:srgbClr val="000000"/>
                                            </a:solidFill>
                                            <a:effectLst/>
                                            <a:uLnTx/>
                                            <a:uFillTx/>
                                            <a:latin typeface="Cambria Math" panose="02040503050406030204" pitchFamily="18" charset="0"/>
                                          </a:rPr>
                                          <m:t>,</m:t>
                                        </m:r>
                                        <m:r>
                                          <a:rPr kumimoji="0" lang="en-US" sz="1400" b="0" i="1" u="none" strike="noStrike" kern="0" cap="none" spc="0" normalizeH="0" baseline="0" noProof="0" smtClean="0">
                                            <a:ln>
                                              <a:noFill/>
                                            </a:ln>
                                            <a:solidFill>
                                              <a:srgbClr val="000000"/>
                                            </a:solidFill>
                                            <a:effectLst/>
                                            <a:uLnTx/>
                                            <a:uFillTx/>
                                            <a:latin typeface="Cambria Math" panose="02040503050406030204" pitchFamily="18" charset="0"/>
                                          </a:rPr>
                                          <m:t>𝑖𝑛𝑖𝑡</m:t>
                                        </m:r>
                                      </m:sub>
                                    </m:sSub>
                                  </m:oMath>
                                </m:oMathPara>
                              </a14:m>
                              <a:endParaRPr kumimoji="0" lang="en-US" sz="1400" b="0" i="0" u="none" strike="noStrike" kern="0" cap="none" spc="0" normalizeH="0" baseline="0" noProof="0" dirty="0">
                                <a:ln>
                                  <a:noFill/>
                                </a:ln>
                                <a:solidFill>
                                  <a:srgbClr val="000000"/>
                                </a:solidFill>
                                <a:effectLst/>
                                <a:uLnTx/>
                                <a:uFillTx/>
                                <a:latin typeface="Microsoft Sans Serif"/>
                              </a:endParaRPr>
                            </a:p>
                          </p:txBody>
                        </p:sp>
                      </mc:Choice>
                      <mc:Fallback xmlns="">
                        <p:sp>
                          <p:nvSpPr>
                            <p:cNvPr id="73" name="TextBox 72">
                              <a:extLst>
                                <a:ext uri="{FF2B5EF4-FFF2-40B4-BE49-F238E27FC236}">
                                  <a16:creationId xmlns:a16="http://schemas.microsoft.com/office/drawing/2014/main" id="{593B8C93-2C76-4C21-B6AD-8300AA73A4B7}"/>
                                </a:ext>
                              </a:extLst>
                            </p:cNvPr>
                            <p:cNvSpPr txBox="1">
                              <a:spLocks noRot="1" noChangeAspect="1" noMove="1" noResize="1" noEditPoints="1" noAdjustHandles="1" noChangeArrowheads="1" noChangeShapeType="1" noTextEdit="1"/>
                            </p:cNvSpPr>
                            <p:nvPr/>
                          </p:nvSpPr>
                          <p:spPr>
                            <a:xfrm>
                              <a:off x="1086974" y="1992327"/>
                              <a:ext cx="914400" cy="317203"/>
                            </a:xfrm>
                            <a:prstGeom prst="rect">
                              <a:avLst/>
                            </a:prstGeom>
                            <a:blipFill>
                              <a:blip r:embed="rId4"/>
                              <a:stretch>
                                <a:fillRect b="-25641"/>
                              </a:stretch>
                            </a:blipFill>
                          </p:spPr>
                          <p:txBody>
                            <a:bodyPr/>
                            <a:lstStyle/>
                            <a:p>
                              <a:r>
                                <a:rPr lang="en-US">
                                  <a:noFill/>
                                </a:rPr>
                                <a:t> </a:t>
                              </a:r>
                            </a:p>
                          </p:txBody>
                        </p:sp>
                      </mc:Fallback>
                    </mc:AlternateContent>
                    <p:cxnSp>
                      <p:nvCxnSpPr>
                        <p:cNvPr id="74" name="Straight Arrow Connector 73">
                          <a:extLst>
                            <a:ext uri="{FF2B5EF4-FFF2-40B4-BE49-F238E27FC236}">
                              <a16:creationId xmlns:a16="http://schemas.microsoft.com/office/drawing/2014/main" id="{F6B5D3EE-E64E-4129-8A07-22E33346D1FF}"/>
                            </a:ext>
                          </a:extLst>
                        </p:cNvPr>
                        <p:cNvCxnSpPr>
                          <a:cxnSpLocks/>
                        </p:cNvCxnSpPr>
                        <p:nvPr/>
                      </p:nvCxnSpPr>
                      <p:spPr bwMode="auto">
                        <a:xfrm>
                          <a:off x="2192964" y="2814177"/>
                          <a:ext cx="0" cy="555391"/>
                        </a:xfrm>
                        <a:prstGeom prst="straightConnector1">
                          <a:avLst/>
                        </a:prstGeom>
                        <a:solidFill>
                          <a:srgbClr val="00B8FF"/>
                        </a:solidFill>
                        <a:ln w="9525" cap="flat" cmpd="sng" algn="ctr">
                          <a:solidFill>
                            <a:srgbClr val="000000"/>
                          </a:solidFill>
                          <a:prstDash val="solid"/>
                          <a:round/>
                          <a:headEnd type="none" w="med" len="med"/>
                          <a:tailEnd type="triangle"/>
                        </a:ln>
                        <a:effectLst/>
                      </p:spPr>
                    </p:cxnSp>
                    <mc:AlternateContent xmlns:mc="http://schemas.openxmlformats.org/markup-compatibility/2006" xmlns:a14="http://schemas.microsoft.com/office/drawing/2010/main">
                      <mc:Choice Requires="a14">
                        <p:sp>
                          <p:nvSpPr>
                            <p:cNvPr id="75" name="TextBox 74">
                              <a:extLst>
                                <a:ext uri="{FF2B5EF4-FFF2-40B4-BE49-F238E27FC236}">
                                  <a16:creationId xmlns:a16="http://schemas.microsoft.com/office/drawing/2014/main" id="{206D3AE0-2337-4E3B-ACF5-A8DAA1B18D32}"/>
                                </a:ext>
                              </a:extLst>
                            </p:cNvPr>
                            <p:cNvSpPr txBox="1"/>
                            <p:nvPr/>
                          </p:nvSpPr>
                          <p:spPr>
                            <a:xfrm>
                              <a:off x="1828784" y="3329947"/>
                              <a:ext cx="914400" cy="324384"/>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kumimoji="0" lang="en-US" sz="1400" b="0" i="1" u="none" strike="noStrike" kern="0" cap="none" spc="0" normalizeH="0" baseline="0" noProof="0" smtClean="0">
                                            <a:ln>
                                              <a:noFill/>
                                            </a:ln>
                                            <a:solidFill>
                                              <a:srgbClr val="000000"/>
                                            </a:solidFill>
                                            <a:effectLst/>
                                            <a:uLnTx/>
                                            <a:uFillTx/>
                                            <a:latin typeface="Cambria Math" panose="02040503050406030204" pitchFamily="18" charset="0"/>
                                          </a:rPr>
                                        </m:ctrlPr>
                                      </m:sSubPr>
                                      <m:e>
                                        <m:r>
                                          <a:rPr kumimoji="0" lang="en-US" sz="1400" b="0" i="1" u="none" strike="noStrike" kern="0" cap="none" spc="0" normalizeH="0" baseline="0" noProof="0" smtClean="0">
                                            <a:ln>
                                              <a:noFill/>
                                            </a:ln>
                                            <a:solidFill>
                                              <a:srgbClr val="000000"/>
                                            </a:solidFill>
                                            <a:effectLst/>
                                            <a:uLnTx/>
                                            <a:uFillTx/>
                                            <a:latin typeface="Cambria Math" panose="02040503050406030204" pitchFamily="18" charset="0"/>
                                          </a:rPr>
                                          <m:t>𝑇</m:t>
                                        </m:r>
                                      </m:e>
                                      <m:sub>
                                        <m:r>
                                          <a:rPr kumimoji="0" lang="en-US" sz="1400" b="0" i="1" u="none" strike="noStrike" kern="0" cap="none" spc="0" normalizeH="0" baseline="0" noProof="0" smtClean="0">
                                            <a:ln>
                                              <a:noFill/>
                                            </a:ln>
                                            <a:solidFill>
                                              <a:srgbClr val="000000"/>
                                            </a:solidFill>
                                            <a:effectLst/>
                                            <a:uLnTx/>
                                            <a:uFillTx/>
                                            <a:latin typeface="Cambria Math" panose="02040503050406030204" pitchFamily="18" charset="0"/>
                                          </a:rPr>
                                          <m:t>𝑡</m:t>
                                        </m:r>
                                        <m:r>
                                          <a:rPr kumimoji="0" lang="en-US" sz="1400" b="0" i="1" u="none" strike="noStrike" kern="0" cap="none" spc="0" normalizeH="0" baseline="0" noProof="0" smtClean="0">
                                            <a:ln>
                                              <a:noFill/>
                                            </a:ln>
                                            <a:solidFill>
                                              <a:srgbClr val="000000"/>
                                            </a:solidFill>
                                            <a:effectLst/>
                                            <a:uLnTx/>
                                            <a:uFillTx/>
                                            <a:latin typeface="Cambria Math" panose="02040503050406030204" pitchFamily="18" charset="0"/>
                                          </a:rPr>
                                          <m:t>,</m:t>
                                        </m:r>
                                        <m:r>
                                          <a:rPr kumimoji="0" lang="en-US" sz="1400" b="0" i="1" u="none" strike="noStrike" kern="0" cap="none" spc="0" normalizeH="0" baseline="0" noProof="0" smtClean="0">
                                            <a:ln>
                                              <a:noFill/>
                                            </a:ln>
                                            <a:solidFill>
                                              <a:srgbClr val="000000"/>
                                            </a:solidFill>
                                            <a:effectLst/>
                                            <a:uLnTx/>
                                            <a:uFillTx/>
                                            <a:latin typeface="Cambria Math" panose="02040503050406030204" pitchFamily="18" charset="0"/>
                                          </a:rPr>
                                          <m:t>𝑁</m:t>
                                        </m:r>
                                        <m:r>
                                          <a:rPr kumimoji="0" lang="en-US" sz="1400" b="0" i="1" u="none" strike="noStrike" kern="0" cap="none" spc="0" normalizeH="0" baseline="0" noProof="0" smtClean="0">
                                            <a:ln>
                                              <a:noFill/>
                                            </a:ln>
                                            <a:solidFill>
                                              <a:srgbClr val="000000"/>
                                            </a:solidFill>
                                            <a:effectLst/>
                                            <a:uLnTx/>
                                            <a:uFillTx/>
                                            <a:latin typeface="Cambria Math" panose="02040503050406030204" pitchFamily="18" charset="0"/>
                                          </a:rPr>
                                          <m:t>,</m:t>
                                        </m:r>
                                        <m:r>
                                          <a:rPr kumimoji="0" lang="en-US" sz="1400" b="0" i="1" u="none" strike="noStrike" kern="0" cap="none" spc="0" normalizeH="0" baseline="0" noProof="0" smtClean="0">
                                            <a:ln>
                                              <a:noFill/>
                                            </a:ln>
                                            <a:solidFill>
                                              <a:srgbClr val="000000"/>
                                            </a:solidFill>
                                            <a:effectLst/>
                                            <a:uLnTx/>
                                            <a:uFillTx/>
                                            <a:latin typeface="Cambria Math" panose="02040503050406030204" pitchFamily="18" charset="0"/>
                                          </a:rPr>
                                          <m:t>𝑟𝑒𝑠𝑝</m:t>
                                        </m:r>
                                      </m:sub>
                                    </m:sSub>
                                  </m:oMath>
                                </m:oMathPara>
                              </a14:m>
                              <a:endParaRPr kumimoji="0" lang="en-US" sz="1400" b="0" i="0" u="none" strike="noStrike" kern="0" cap="none" spc="0" normalizeH="0" baseline="0" noProof="0" dirty="0">
                                <a:ln>
                                  <a:noFill/>
                                </a:ln>
                                <a:solidFill>
                                  <a:srgbClr val="000000"/>
                                </a:solidFill>
                                <a:effectLst/>
                                <a:uLnTx/>
                                <a:uFillTx/>
                                <a:latin typeface="Microsoft Sans Serif"/>
                              </a:endParaRPr>
                            </a:p>
                          </p:txBody>
                        </p:sp>
                      </mc:Choice>
                      <mc:Fallback xmlns="">
                        <p:sp>
                          <p:nvSpPr>
                            <p:cNvPr id="75" name="TextBox 74">
                              <a:extLst>
                                <a:ext uri="{FF2B5EF4-FFF2-40B4-BE49-F238E27FC236}">
                                  <a16:creationId xmlns:a16="http://schemas.microsoft.com/office/drawing/2014/main" id="{206D3AE0-2337-4E3B-ACF5-A8DAA1B18D32}"/>
                                </a:ext>
                              </a:extLst>
                            </p:cNvPr>
                            <p:cNvSpPr txBox="1">
                              <a:spLocks noRot="1" noChangeAspect="1" noMove="1" noResize="1" noEditPoints="1" noAdjustHandles="1" noChangeArrowheads="1" noChangeShapeType="1" noTextEdit="1"/>
                            </p:cNvSpPr>
                            <p:nvPr/>
                          </p:nvSpPr>
                          <p:spPr>
                            <a:xfrm>
                              <a:off x="1828784" y="3329947"/>
                              <a:ext cx="914400" cy="324384"/>
                            </a:xfrm>
                            <a:prstGeom prst="rect">
                              <a:avLst/>
                            </a:prstGeom>
                            <a:blipFill>
                              <a:blip r:embed="rId5"/>
                              <a:stretch>
                                <a:fillRect b="-32500"/>
                              </a:stretch>
                            </a:blipFill>
                          </p:spPr>
                          <p:txBody>
                            <a:bodyPr/>
                            <a:lstStyle/>
                            <a:p>
                              <a:r>
                                <a:rPr lang="en-US">
                                  <a:noFill/>
                                </a:rPr>
                                <a:t> </a:t>
                              </a:r>
                            </a:p>
                          </p:txBody>
                        </p:sp>
                      </mc:Fallback>
                    </mc:AlternateContent>
                    <p:cxnSp>
                      <p:nvCxnSpPr>
                        <p:cNvPr id="76" name="Straight Arrow Connector 75">
                          <a:extLst>
                            <a:ext uri="{FF2B5EF4-FFF2-40B4-BE49-F238E27FC236}">
                              <a16:creationId xmlns:a16="http://schemas.microsoft.com/office/drawing/2014/main" id="{8BF2297A-2D18-40F7-B56E-5752245B8024}"/>
                            </a:ext>
                          </a:extLst>
                        </p:cNvPr>
                        <p:cNvCxnSpPr>
                          <a:cxnSpLocks/>
                        </p:cNvCxnSpPr>
                        <p:nvPr/>
                      </p:nvCxnSpPr>
                      <p:spPr bwMode="auto">
                        <a:xfrm flipV="1">
                          <a:off x="2464532" y="2276204"/>
                          <a:ext cx="0" cy="508612"/>
                        </a:xfrm>
                        <a:prstGeom prst="straightConnector1">
                          <a:avLst/>
                        </a:prstGeom>
                        <a:solidFill>
                          <a:srgbClr val="00B8FF"/>
                        </a:solidFill>
                        <a:ln w="9525" cap="flat" cmpd="sng" algn="ctr">
                          <a:solidFill>
                            <a:srgbClr val="000000"/>
                          </a:solidFill>
                          <a:prstDash val="solid"/>
                          <a:round/>
                          <a:headEnd type="none" w="med" len="med"/>
                          <a:tailEnd type="triangle"/>
                        </a:ln>
                        <a:effectLst/>
                      </p:spPr>
                    </p:cxnSp>
                    <mc:AlternateContent xmlns:mc="http://schemas.openxmlformats.org/markup-compatibility/2006" xmlns:a14="http://schemas.microsoft.com/office/drawing/2010/main">
                      <mc:Choice Requires="a14">
                        <p:sp>
                          <p:nvSpPr>
                            <p:cNvPr id="77" name="TextBox 76">
                              <a:extLst>
                                <a:ext uri="{FF2B5EF4-FFF2-40B4-BE49-F238E27FC236}">
                                  <a16:creationId xmlns:a16="http://schemas.microsoft.com/office/drawing/2014/main" id="{FF5B8EDF-5EDE-4987-BF23-5E71E6DFF56F}"/>
                                </a:ext>
                              </a:extLst>
                            </p:cNvPr>
                            <p:cNvSpPr txBox="1"/>
                            <p:nvPr/>
                          </p:nvSpPr>
                          <p:spPr>
                            <a:xfrm>
                              <a:off x="2023089" y="1976481"/>
                              <a:ext cx="914400" cy="317203"/>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kumimoji="0" lang="en-US" sz="1400" b="0" i="1" u="none" strike="noStrike" kern="0" cap="none" spc="0" normalizeH="0" baseline="0" noProof="0" smtClean="0">
                                            <a:ln>
                                              <a:noFill/>
                                            </a:ln>
                                            <a:solidFill>
                                              <a:srgbClr val="FF0000"/>
                                            </a:solidFill>
                                            <a:effectLst/>
                                            <a:uLnTx/>
                                            <a:uFillTx/>
                                            <a:latin typeface="Cambria Math" panose="02040503050406030204" pitchFamily="18" charset="0"/>
                                          </a:rPr>
                                        </m:ctrlPr>
                                      </m:sSubPr>
                                      <m:e>
                                        <m:r>
                                          <a:rPr kumimoji="0" lang="en-US" sz="1400" b="0" i="1" u="none" strike="noStrike" kern="0" cap="none" spc="0" normalizeH="0" baseline="0" noProof="0" smtClean="0">
                                            <a:ln>
                                              <a:noFill/>
                                            </a:ln>
                                            <a:solidFill>
                                              <a:srgbClr val="FF0000"/>
                                            </a:solidFill>
                                            <a:effectLst/>
                                            <a:uLnTx/>
                                            <a:uFillTx/>
                                            <a:latin typeface="Cambria Math" panose="02040503050406030204" pitchFamily="18" charset="0"/>
                                          </a:rPr>
                                          <m:t>𝑇</m:t>
                                        </m:r>
                                      </m:e>
                                      <m:sub>
                                        <m:r>
                                          <a:rPr kumimoji="0" lang="en-US" sz="1400" b="0" i="1" u="none" strike="noStrike" kern="0" cap="none" spc="0" normalizeH="0" baseline="0" noProof="0" smtClean="0">
                                            <a:ln>
                                              <a:noFill/>
                                            </a:ln>
                                            <a:solidFill>
                                              <a:srgbClr val="FF0000"/>
                                            </a:solidFill>
                                            <a:effectLst/>
                                            <a:uLnTx/>
                                            <a:uFillTx/>
                                            <a:latin typeface="Cambria Math" panose="02040503050406030204" pitchFamily="18" charset="0"/>
                                          </a:rPr>
                                          <m:t>𝑟</m:t>
                                        </m:r>
                                        <m:r>
                                          <a:rPr kumimoji="0" lang="en-US" sz="1400" b="0" i="1" u="none" strike="noStrike" kern="0" cap="none" spc="0" normalizeH="0" baseline="0" noProof="0" smtClean="0">
                                            <a:ln>
                                              <a:noFill/>
                                            </a:ln>
                                            <a:solidFill>
                                              <a:srgbClr val="FF0000"/>
                                            </a:solidFill>
                                            <a:effectLst/>
                                            <a:uLnTx/>
                                            <a:uFillTx/>
                                            <a:latin typeface="Cambria Math" panose="02040503050406030204" pitchFamily="18" charset="0"/>
                                          </a:rPr>
                                          <m:t>,</m:t>
                                        </m:r>
                                        <m:r>
                                          <a:rPr kumimoji="0" lang="en-US" sz="1400" b="0" i="1" u="none" strike="noStrike" kern="0" cap="none" spc="0" normalizeH="0" baseline="0" noProof="0" smtClean="0">
                                            <a:ln>
                                              <a:noFill/>
                                            </a:ln>
                                            <a:solidFill>
                                              <a:srgbClr val="FF0000"/>
                                            </a:solidFill>
                                            <a:effectLst/>
                                            <a:uLnTx/>
                                            <a:uFillTx/>
                                            <a:latin typeface="Cambria Math" panose="02040503050406030204" pitchFamily="18" charset="0"/>
                                          </a:rPr>
                                          <m:t>𝑁</m:t>
                                        </m:r>
                                        <m:r>
                                          <a:rPr kumimoji="0" lang="en-US" sz="1400" b="0" i="1" u="none" strike="noStrike" kern="0" cap="none" spc="0" normalizeH="0" baseline="0" noProof="0" smtClean="0">
                                            <a:ln>
                                              <a:noFill/>
                                            </a:ln>
                                            <a:solidFill>
                                              <a:srgbClr val="FF0000"/>
                                            </a:solidFill>
                                            <a:effectLst/>
                                            <a:uLnTx/>
                                            <a:uFillTx/>
                                            <a:latin typeface="Cambria Math" panose="02040503050406030204" pitchFamily="18" charset="0"/>
                                          </a:rPr>
                                          <m:t>,</m:t>
                                        </m:r>
                                        <m:r>
                                          <a:rPr kumimoji="0" lang="en-US" sz="1400" b="0" i="1" u="none" strike="noStrike" kern="0" cap="none" spc="0" normalizeH="0" baseline="0" noProof="0" smtClean="0">
                                            <a:ln>
                                              <a:noFill/>
                                            </a:ln>
                                            <a:solidFill>
                                              <a:srgbClr val="FF0000"/>
                                            </a:solidFill>
                                            <a:effectLst/>
                                            <a:uLnTx/>
                                            <a:uFillTx/>
                                            <a:latin typeface="Cambria Math" panose="02040503050406030204" pitchFamily="18" charset="0"/>
                                          </a:rPr>
                                          <m:t>𝑖𝑛𝑖𝑡</m:t>
                                        </m:r>
                                      </m:sub>
                                    </m:sSub>
                                  </m:oMath>
                                </m:oMathPara>
                              </a14:m>
                              <a:endParaRPr kumimoji="0" lang="en-US" sz="1400" b="0" i="0" u="none" strike="noStrike" kern="0" cap="none" spc="0" normalizeH="0" baseline="0" noProof="0" dirty="0">
                                <a:ln>
                                  <a:noFill/>
                                </a:ln>
                                <a:solidFill>
                                  <a:srgbClr val="FF0000"/>
                                </a:solidFill>
                                <a:effectLst/>
                                <a:uLnTx/>
                                <a:uFillTx/>
                                <a:latin typeface="Microsoft Sans Serif"/>
                              </a:endParaRPr>
                            </a:p>
                          </p:txBody>
                        </p:sp>
                      </mc:Choice>
                      <mc:Fallback xmlns="">
                        <p:sp>
                          <p:nvSpPr>
                            <p:cNvPr id="77" name="TextBox 76">
                              <a:extLst>
                                <a:ext uri="{FF2B5EF4-FFF2-40B4-BE49-F238E27FC236}">
                                  <a16:creationId xmlns:a16="http://schemas.microsoft.com/office/drawing/2014/main" id="{FF5B8EDF-5EDE-4987-BF23-5E71E6DFF56F}"/>
                                </a:ext>
                              </a:extLst>
                            </p:cNvPr>
                            <p:cNvSpPr txBox="1">
                              <a:spLocks noRot="1" noChangeAspect="1" noMove="1" noResize="1" noEditPoints="1" noAdjustHandles="1" noChangeArrowheads="1" noChangeShapeType="1" noTextEdit="1"/>
                            </p:cNvSpPr>
                            <p:nvPr/>
                          </p:nvSpPr>
                          <p:spPr>
                            <a:xfrm>
                              <a:off x="2023089" y="1976481"/>
                              <a:ext cx="914400" cy="317203"/>
                            </a:xfrm>
                            <a:prstGeom prst="rect">
                              <a:avLst/>
                            </a:prstGeom>
                            <a:blipFill>
                              <a:blip r:embed="rId6"/>
                              <a:stretch>
                                <a:fillRect b="-25641"/>
                              </a:stretch>
                            </a:blipFill>
                          </p:spPr>
                          <p:txBody>
                            <a:bodyPr/>
                            <a:lstStyle/>
                            <a:p>
                              <a:r>
                                <a:rPr lang="en-US">
                                  <a:noFill/>
                                </a:rPr>
                                <a:t> </a:t>
                              </a:r>
                            </a:p>
                          </p:txBody>
                        </p:sp>
                      </mc:Fallback>
                    </mc:AlternateContent>
                    <p:cxnSp>
                      <p:nvCxnSpPr>
                        <p:cNvPr id="78" name="Straight Arrow Connector 77">
                          <a:extLst>
                            <a:ext uri="{FF2B5EF4-FFF2-40B4-BE49-F238E27FC236}">
                              <a16:creationId xmlns:a16="http://schemas.microsoft.com/office/drawing/2014/main" id="{F5AFDEE2-6AF9-49BD-BF86-81BD058E3080}"/>
                            </a:ext>
                          </a:extLst>
                        </p:cNvPr>
                        <p:cNvCxnSpPr>
                          <a:cxnSpLocks/>
                        </p:cNvCxnSpPr>
                        <p:nvPr/>
                      </p:nvCxnSpPr>
                      <p:spPr bwMode="auto">
                        <a:xfrm flipV="1">
                          <a:off x="3121013" y="2295332"/>
                          <a:ext cx="0" cy="508612"/>
                        </a:xfrm>
                        <a:prstGeom prst="straightConnector1">
                          <a:avLst/>
                        </a:prstGeom>
                        <a:solidFill>
                          <a:srgbClr val="00B8FF"/>
                        </a:solidFill>
                        <a:ln w="9525" cap="flat" cmpd="sng" algn="ctr">
                          <a:solidFill>
                            <a:srgbClr val="000000"/>
                          </a:solidFill>
                          <a:prstDash val="solid"/>
                          <a:round/>
                          <a:headEnd type="none" w="med" len="med"/>
                          <a:tailEnd type="triangle"/>
                        </a:ln>
                        <a:effectLst/>
                      </p:spPr>
                    </p:cxnSp>
                    <mc:AlternateContent xmlns:mc="http://schemas.openxmlformats.org/markup-compatibility/2006" xmlns:a14="http://schemas.microsoft.com/office/drawing/2010/main">
                      <mc:Choice Requires="a14">
                        <p:sp>
                          <p:nvSpPr>
                            <p:cNvPr id="79" name="TextBox 78">
                              <a:extLst>
                                <a:ext uri="{FF2B5EF4-FFF2-40B4-BE49-F238E27FC236}">
                                  <a16:creationId xmlns:a16="http://schemas.microsoft.com/office/drawing/2014/main" id="{95DDFE93-868C-4AA2-BADB-E9E061ADD7AF}"/>
                                </a:ext>
                              </a:extLst>
                            </p:cNvPr>
                            <p:cNvSpPr txBox="1"/>
                            <p:nvPr/>
                          </p:nvSpPr>
                          <p:spPr>
                            <a:xfrm>
                              <a:off x="2768355" y="1938763"/>
                              <a:ext cx="914400" cy="317203"/>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kumimoji="0" lang="en-US" sz="1400" b="0" i="1" u="none" strike="noStrike" kern="0" cap="none" spc="0" normalizeH="0" baseline="0" noProof="0" smtClean="0">
                                            <a:ln>
                                              <a:noFill/>
                                            </a:ln>
                                            <a:solidFill>
                                              <a:srgbClr val="000000"/>
                                            </a:solidFill>
                                            <a:effectLst/>
                                            <a:uLnTx/>
                                            <a:uFillTx/>
                                            <a:latin typeface="Cambria Math" panose="02040503050406030204" pitchFamily="18" charset="0"/>
                                          </a:rPr>
                                        </m:ctrlPr>
                                      </m:sSubPr>
                                      <m:e>
                                        <m:r>
                                          <a:rPr kumimoji="0" lang="en-US" sz="1400" b="0" i="1" u="none" strike="noStrike" kern="0" cap="none" spc="0" normalizeH="0" baseline="0" noProof="0" smtClean="0">
                                            <a:ln>
                                              <a:noFill/>
                                            </a:ln>
                                            <a:solidFill>
                                              <a:srgbClr val="000000"/>
                                            </a:solidFill>
                                            <a:effectLst/>
                                            <a:uLnTx/>
                                            <a:uFillTx/>
                                            <a:latin typeface="Cambria Math" panose="02040503050406030204" pitchFamily="18" charset="0"/>
                                          </a:rPr>
                                          <m:t>𝑇</m:t>
                                        </m:r>
                                      </m:e>
                                      <m:sub>
                                        <m:r>
                                          <a:rPr kumimoji="0" lang="en-US" sz="1400" b="0" i="1" u="none" strike="noStrike" kern="0" cap="none" spc="0" normalizeH="0" baseline="0" noProof="0" smtClean="0">
                                            <a:ln>
                                              <a:noFill/>
                                            </a:ln>
                                            <a:solidFill>
                                              <a:srgbClr val="000000"/>
                                            </a:solidFill>
                                            <a:effectLst/>
                                            <a:uLnTx/>
                                            <a:uFillTx/>
                                            <a:latin typeface="Cambria Math" panose="02040503050406030204" pitchFamily="18" charset="0"/>
                                          </a:rPr>
                                          <m:t>𝑡</m:t>
                                        </m:r>
                                        <m:r>
                                          <a:rPr kumimoji="0" lang="en-US" sz="1400" b="0" i="1" u="none" strike="noStrike" kern="0" cap="none" spc="0" normalizeH="0" baseline="0" noProof="0" smtClean="0">
                                            <a:ln>
                                              <a:noFill/>
                                            </a:ln>
                                            <a:solidFill>
                                              <a:srgbClr val="000000"/>
                                            </a:solidFill>
                                            <a:effectLst/>
                                            <a:uLnTx/>
                                            <a:uFillTx/>
                                            <a:latin typeface="Cambria Math" panose="02040503050406030204" pitchFamily="18" charset="0"/>
                                          </a:rPr>
                                          <m:t>,</m:t>
                                        </m:r>
                                        <m:r>
                                          <a:rPr kumimoji="0" lang="en-US" sz="1400" b="0" i="1" u="none" strike="noStrike" kern="0" cap="none" spc="0" normalizeH="0" baseline="0" noProof="0" smtClean="0">
                                            <a:ln>
                                              <a:noFill/>
                                            </a:ln>
                                            <a:solidFill>
                                              <a:srgbClr val="000000"/>
                                            </a:solidFill>
                                            <a:effectLst/>
                                            <a:uLnTx/>
                                            <a:uFillTx/>
                                            <a:latin typeface="Cambria Math" panose="02040503050406030204" pitchFamily="18" charset="0"/>
                                          </a:rPr>
                                          <m:t>𝑈</m:t>
                                        </m:r>
                                        <m:r>
                                          <a:rPr kumimoji="0" lang="en-US" sz="1400" b="0" i="1" u="none" strike="noStrike" kern="0" cap="none" spc="0" normalizeH="0" baseline="0" noProof="0" smtClean="0">
                                            <a:ln>
                                              <a:noFill/>
                                            </a:ln>
                                            <a:solidFill>
                                              <a:srgbClr val="000000"/>
                                            </a:solidFill>
                                            <a:effectLst/>
                                            <a:uLnTx/>
                                            <a:uFillTx/>
                                            <a:latin typeface="Cambria Math" panose="02040503050406030204" pitchFamily="18" charset="0"/>
                                          </a:rPr>
                                          <m:t>1,</m:t>
                                        </m:r>
                                        <m:r>
                                          <a:rPr kumimoji="0" lang="en-US" sz="1400" b="0" i="1" u="none" strike="noStrike" kern="0" cap="none" spc="0" normalizeH="0" baseline="0" noProof="0" smtClean="0">
                                            <a:ln>
                                              <a:noFill/>
                                            </a:ln>
                                            <a:solidFill>
                                              <a:srgbClr val="000000"/>
                                            </a:solidFill>
                                            <a:effectLst/>
                                            <a:uLnTx/>
                                            <a:uFillTx/>
                                            <a:latin typeface="Cambria Math" panose="02040503050406030204" pitchFamily="18" charset="0"/>
                                          </a:rPr>
                                          <m:t>𝑖𝑛𝑖𝑡</m:t>
                                        </m:r>
                                      </m:sub>
                                    </m:sSub>
                                  </m:oMath>
                                </m:oMathPara>
                              </a14:m>
                              <a:endParaRPr kumimoji="0" lang="en-US" sz="1400" b="0" i="0" u="none" strike="noStrike" kern="0" cap="none" spc="0" normalizeH="0" baseline="0" noProof="0" dirty="0">
                                <a:ln>
                                  <a:noFill/>
                                </a:ln>
                                <a:solidFill>
                                  <a:srgbClr val="000000"/>
                                </a:solidFill>
                                <a:effectLst/>
                                <a:uLnTx/>
                                <a:uFillTx/>
                                <a:latin typeface="Microsoft Sans Serif"/>
                              </a:endParaRPr>
                            </a:p>
                          </p:txBody>
                        </p:sp>
                      </mc:Choice>
                      <mc:Fallback xmlns="">
                        <p:sp>
                          <p:nvSpPr>
                            <p:cNvPr id="79" name="TextBox 78">
                              <a:extLst>
                                <a:ext uri="{FF2B5EF4-FFF2-40B4-BE49-F238E27FC236}">
                                  <a16:creationId xmlns:a16="http://schemas.microsoft.com/office/drawing/2014/main" id="{95DDFE93-868C-4AA2-BADB-E9E061ADD7AF}"/>
                                </a:ext>
                              </a:extLst>
                            </p:cNvPr>
                            <p:cNvSpPr txBox="1">
                              <a:spLocks noRot="1" noChangeAspect="1" noMove="1" noResize="1" noEditPoints="1" noAdjustHandles="1" noChangeArrowheads="1" noChangeShapeType="1" noTextEdit="1"/>
                            </p:cNvSpPr>
                            <p:nvPr/>
                          </p:nvSpPr>
                          <p:spPr>
                            <a:xfrm>
                              <a:off x="2768355" y="1938763"/>
                              <a:ext cx="914400" cy="317203"/>
                            </a:xfrm>
                            <a:prstGeom prst="rect">
                              <a:avLst/>
                            </a:prstGeom>
                            <a:blipFill>
                              <a:blip r:embed="rId7"/>
                              <a:stretch>
                                <a:fillRect b="-25641"/>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0" name="TextBox 79">
                              <a:extLst>
                                <a:ext uri="{FF2B5EF4-FFF2-40B4-BE49-F238E27FC236}">
                                  <a16:creationId xmlns:a16="http://schemas.microsoft.com/office/drawing/2014/main" id="{4F7F3C03-81BA-41F9-AE51-A5FC0422CA96}"/>
                                </a:ext>
                              </a:extLst>
                            </p:cNvPr>
                            <p:cNvSpPr txBox="1"/>
                            <p:nvPr/>
                          </p:nvSpPr>
                          <p:spPr>
                            <a:xfrm>
                              <a:off x="2890895" y="3251427"/>
                              <a:ext cx="914400" cy="324384"/>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kumimoji="0" lang="en-US" sz="1400" b="0" i="1" u="none" strike="noStrike" kern="0" cap="none" spc="0" normalizeH="0" baseline="0" noProof="0" smtClean="0">
                                            <a:ln>
                                              <a:noFill/>
                                            </a:ln>
                                            <a:solidFill>
                                              <a:srgbClr val="FF0000"/>
                                            </a:solidFill>
                                            <a:effectLst/>
                                            <a:uLnTx/>
                                            <a:uFillTx/>
                                            <a:latin typeface="Cambria Math" panose="02040503050406030204" pitchFamily="18" charset="0"/>
                                          </a:rPr>
                                        </m:ctrlPr>
                                      </m:sSubPr>
                                      <m:e>
                                        <m:r>
                                          <a:rPr kumimoji="0" lang="en-US" sz="1400" b="0" i="1" u="none" strike="noStrike" kern="0" cap="none" spc="0" normalizeH="0" baseline="0" noProof="0" smtClean="0">
                                            <a:ln>
                                              <a:noFill/>
                                            </a:ln>
                                            <a:solidFill>
                                              <a:srgbClr val="FF0000"/>
                                            </a:solidFill>
                                            <a:effectLst/>
                                            <a:uLnTx/>
                                            <a:uFillTx/>
                                            <a:latin typeface="Cambria Math" panose="02040503050406030204" pitchFamily="18" charset="0"/>
                                          </a:rPr>
                                          <m:t>𝑇</m:t>
                                        </m:r>
                                      </m:e>
                                      <m:sub>
                                        <m:r>
                                          <a:rPr kumimoji="0" lang="en-US" sz="1400" b="0" i="1" u="none" strike="noStrike" kern="0" cap="none" spc="0" normalizeH="0" baseline="0" noProof="0" smtClean="0">
                                            <a:ln>
                                              <a:noFill/>
                                            </a:ln>
                                            <a:solidFill>
                                              <a:srgbClr val="FF0000"/>
                                            </a:solidFill>
                                            <a:effectLst/>
                                            <a:uLnTx/>
                                            <a:uFillTx/>
                                            <a:latin typeface="Cambria Math" panose="02040503050406030204" pitchFamily="18" charset="0"/>
                                          </a:rPr>
                                          <m:t>𝑟</m:t>
                                        </m:r>
                                        <m:r>
                                          <a:rPr kumimoji="0" lang="en-US" sz="1400" b="0" i="1" u="none" strike="noStrike" kern="0" cap="none" spc="0" normalizeH="0" baseline="0" noProof="0" smtClean="0">
                                            <a:ln>
                                              <a:noFill/>
                                            </a:ln>
                                            <a:solidFill>
                                              <a:srgbClr val="FF0000"/>
                                            </a:solidFill>
                                            <a:effectLst/>
                                            <a:uLnTx/>
                                            <a:uFillTx/>
                                            <a:latin typeface="Cambria Math" panose="02040503050406030204" pitchFamily="18" charset="0"/>
                                          </a:rPr>
                                          <m:t>,</m:t>
                                        </m:r>
                                        <m:r>
                                          <a:rPr kumimoji="0" lang="en-US" sz="1400" b="0" i="1" u="none" strike="noStrike" kern="0" cap="none" spc="0" normalizeH="0" baseline="0" noProof="0" smtClean="0">
                                            <a:ln>
                                              <a:noFill/>
                                            </a:ln>
                                            <a:solidFill>
                                              <a:srgbClr val="FF0000"/>
                                            </a:solidFill>
                                            <a:effectLst/>
                                            <a:uLnTx/>
                                            <a:uFillTx/>
                                            <a:latin typeface="Cambria Math" panose="02040503050406030204" pitchFamily="18" charset="0"/>
                                          </a:rPr>
                                          <m:t>𝑈</m:t>
                                        </m:r>
                                        <m:r>
                                          <a:rPr kumimoji="0" lang="en-US" sz="1400" b="0" i="1" u="none" strike="noStrike" kern="0" cap="none" spc="0" normalizeH="0" baseline="0" noProof="0" smtClean="0">
                                            <a:ln>
                                              <a:noFill/>
                                            </a:ln>
                                            <a:solidFill>
                                              <a:srgbClr val="FF0000"/>
                                            </a:solidFill>
                                            <a:effectLst/>
                                            <a:uLnTx/>
                                            <a:uFillTx/>
                                            <a:latin typeface="Cambria Math" panose="02040503050406030204" pitchFamily="18" charset="0"/>
                                          </a:rPr>
                                          <m:t>1,</m:t>
                                        </m:r>
                                        <m:r>
                                          <a:rPr kumimoji="0" lang="en-US" sz="1400" b="0" i="1" u="none" strike="noStrike" kern="0" cap="none" spc="0" normalizeH="0" baseline="0" noProof="0" smtClean="0">
                                            <a:ln>
                                              <a:noFill/>
                                            </a:ln>
                                            <a:solidFill>
                                              <a:srgbClr val="FF0000"/>
                                            </a:solidFill>
                                            <a:effectLst/>
                                            <a:uLnTx/>
                                            <a:uFillTx/>
                                            <a:latin typeface="Cambria Math" panose="02040503050406030204" pitchFamily="18" charset="0"/>
                                          </a:rPr>
                                          <m:t>𝑟𝑒𝑠𝑝</m:t>
                                        </m:r>
                                      </m:sub>
                                    </m:sSub>
                                  </m:oMath>
                                </m:oMathPara>
                              </a14:m>
                              <a:endParaRPr kumimoji="0" lang="en-US" sz="1400" b="0" i="0" u="none" strike="noStrike" kern="0" cap="none" spc="0" normalizeH="0" baseline="0" noProof="0" dirty="0">
                                <a:ln>
                                  <a:noFill/>
                                </a:ln>
                                <a:solidFill>
                                  <a:srgbClr val="FF0000"/>
                                </a:solidFill>
                                <a:effectLst/>
                                <a:uLnTx/>
                                <a:uFillTx/>
                                <a:latin typeface="Microsoft Sans Serif"/>
                              </a:endParaRPr>
                            </a:p>
                          </p:txBody>
                        </p:sp>
                      </mc:Choice>
                      <mc:Fallback xmlns="">
                        <p:sp>
                          <p:nvSpPr>
                            <p:cNvPr id="80" name="TextBox 79">
                              <a:extLst>
                                <a:ext uri="{FF2B5EF4-FFF2-40B4-BE49-F238E27FC236}">
                                  <a16:creationId xmlns:a16="http://schemas.microsoft.com/office/drawing/2014/main" id="{4F7F3C03-81BA-41F9-AE51-A5FC0422CA96}"/>
                                </a:ext>
                              </a:extLst>
                            </p:cNvPr>
                            <p:cNvSpPr txBox="1">
                              <a:spLocks noRot="1" noChangeAspect="1" noMove="1" noResize="1" noEditPoints="1" noAdjustHandles="1" noChangeArrowheads="1" noChangeShapeType="1" noTextEdit="1"/>
                            </p:cNvSpPr>
                            <p:nvPr/>
                          </p:nvSpPr>
                          <p:spPr>
                            <a:xfrm>
                              <a:off x="2890895" y="3251427"/>
                              <a:ext cx="914400" cy="324384"/>
                            </a:xfrm>
                            <a:prstGeom prst="rect">
                              <a:avLst/>
                            </a:prstGeom>
                            <a:blipFill>
                              <a:blip r:embed="rId8"/>
                              <a:stretch>
                                <a:fillRect b="-35897"/>
                              </a:stretch>
                            </a:blipFill>
                          </p:spPr>
                          <p:txBody>
                            <a:bodyPr/>
                            <a:lstStyle/>
                            <a:p>
                              <a:r>
                                <a:rPr lang="en-US">
                                  <a:noFill/>
                                </a:rPr>
                                <a:t> </a:t>
                              </a:r>
                            </a:p>
                          </p:txBody>
                        </p:sp>
                      </mc:Fallback>
                    </mc:AlternateContent>
                    <p:cxnSp>
                      <p:nvCxnSpPr>
                        <p:cNvPr id="81" name="Straight Arrow Connector 80">
                          <a:extLst>
                            <a:ext uri="{FF2B5EF4-FFF2-40B4-BE49-F238E27FC236}">
                              <a16:creationId xmlns:a16="http://schemas.microsoft.com/office/drawing/2014/main" id="{7B42EA65-5881-4A6C-8A13-E6EC99A6C655}"/>
                            </a:ext>
                          </a:extLst>
                        </p:cNvPr>
                        <p:cNvCxnSpPr>
                          <a:cxnSpLocks/>
                        </p:cNvCxnSpPr>
                        <p:nvPr/>
                      </p:nvCxnSpPr>
                      <p:spPr bwMode="auto">
                        <a:xfrm>
                          <a:off x="3353984" y="2792887"/>
                          <a:ext cx="0" cy="555391"/>
                        </a:xfrm>
                        <a:prstGeom prst="straightConnector1">
                          <a:avLst/>
                        </a:prstGeom>
                        <a:solidFill>
                          <a:srgbClr val="00B8FF"/>
                        </a:solidFill>
                        <a:ln w="9525" cap="flat" cmpd="sng" algn="ctr">
                          <a:solidFill>
                            <a:srgbClr val="000000"/>
                          </a:solidFill>
                          <a:prstDash val="solid"/>
                          <a:round/>
                          <a:headEnd type="none" w="med" len="med"/>
                          <a:tailEnd type="triangle"/>
                        </a:ln>
                        <a:effectLst/>
                      </p:spPr>
                    </p:cxnSp>
                    <p:sp>
                      <p:nvSpPr>
                        <p:cNvPr id="82" name="TextBox 81">
                          <a:extLst>
                            <a:ext uri="{FF2B5EF4-FFF2-40B4-BE49-F238E27FC236}">
                              <a16:creationId xmlns:a16="http://schemas.microsoft.com/office/drawing/2014/main" id="{25EF317C-8B19-4862-8FBC-4E257E846233}"/>
                            </a:ext>
                          </a:extLst>
                        </p:cNvPr>
                        <p:cNvSpPr txBox="1"/>
                        <p:nvPr/>
                      </p:nvSpPr>
                      <p:spPr>
                        <a:xfrm>
                          <a:off x="116803" y="2243724"/>
                          <a:ext cx="1004902" cy="379204"/>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FFC000"/>
                              </a:solidFill>
                              <a:effectLst/>
                              <a:uLnTx/>
                              <a:uFillTx/>
                              <a:latin typeface="Microsoft Sans Serif"/>
                            </a:rPr>
                            <a:t>Initiator</a:t>
                          </a:r>
                        </a:p>
                      </p:txBody>
                    </p:sp>
                    <p:sp>
                      <p:nvSpPr>
                        <p:cNvPr id="83" name="TextBox 82">
                          <a:extLst>
                            <a:ext uri="{FF2B5EF4-FFF2-40B4-BE49-F238E27FC236}">
                              <a16:creationId xmlns:a16="http://schemas.microsoft.com/office/drawing/2014/main" id="{C3357B42-51DE-4B27-B5DC-1467FE0F6667}"/>
                            </a:ext>
                          </a:extLst>
                        </p:cNvPr>
                        <p:cNvSpPr txBox="1"/>
                        <p:nvPr/>
                      </p:nvSpPr>
                      <p:spPr>
                        <a:xfrm>
                          <a:off x="134504" y="3077596"/>
                          <a:ext cx="1090213" cy="379204"/>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FFC000"/>
                              </a:solidFill>
                              <a:effectLst/>
                              <a:uLnTx/>
                              <a:uFillTx/>
                              <a:latin typeface="Microsoft Sans Serif"/>
                            </a:rPr>
                            <a:t>Responder</a:t>
                          </a:r>
                        </a:p>
                      </p:txBody>
                    </p:sp>
                  </p:grpSp>
                </p:grpSp>
                <p:cxnSp>
                  <p:nvCxnSpPr>
                    <p:cNvPr id="61" name="Straight Arrow Connector 60">
                      <a:extLst>
                        <a:ext uri="{FF2B5EF4-FFF2-40B4-BE49-F238E27FC236}">
                          <a16:creationId xmlns:a16="http://schemas.microsoft.com/office/drawing/2014/main" id="{AAD88009-106A-499A-B31A-BA7331019F84}"/>
                        </a:ext>
                      </a:extLst>
                    </p:cNvPr>
                    <p:cNvCxnSpPr>
                      <a:cxnSpLocks/>
                    </p:cNvCxnSpPr>
                    <p:nvPr/>
                  </p:nvCxnSpPr>
                  <p:spPr bwMode="auto">
                    <a:xfrm>
                      <a:off x="3924485" y="3861444"/>
                      <a:ext cx="0" cy="576072"/>
                    </a:xfrm>
                    <a:prstGeom prst="straightConnector1">
                      <a:avLst/>
                    </a:prstGeom>
                    <a:solidFill>
                      <a:srgbClr val="00B8FF"/>
                    </a:solidFill>
                    <a:ln w="9525" cap="flat" cmpd="sng" algn="ctr">
                      <a:solidFill>
                        <a:srgbClr val="000000"/>
                      </a:solidFill>
                      <a:prstDash val="solid"/>
                      <a:round/>
                      <a:headEnd type="none" w="med" len="med"/>
                      <a:tailEnd type="triangle"/>
                    </a:ln>
                    <a:effectLst/>
                  </p:spPr>
                </p:cxnSp>
                <p:sp>
                  <p:nvSpPr>
                    <p:cNvPr id="62" name="Rectangle 61">
                      <a:extLst>
                        <a:ext uri="{FF2B5EF4-FFF2-40B4-BE49-F238E27FC236}">
                          <a16:creationId xmlns:a16="http://schemas.microsoft.com/office/drawing/2014/main" id="{756338D8-672A-4BB0-A88B-E622660002B6}"/>
                        </a:ext>
                      </a:extLst>
                    </p:cNvPr>
                    <p:cNvSpPr/>
                    <p:nvPr/>
                  </p:nvSpPr>
                  <p:spPr bwMode="auto">
                    <a:xfrm>
                      <a:off x="3924485" y="3876251"/>
                      <a:ext cx="55798" cy="318593"/>
                    </a:xfrm>
                    <a:prstGeom prst="rect">
                      <a:avLst/>
                    </a:prstGeom>
                    <a:solidFill>
                      <a:srgbClr val="00B050"/>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449263" eaLnBrk="1" fontAlgn="auto" latinLnBrk="0" hangingPunct="1">
                        <a:lnSpc>
                          <a:spcPct val="100000"/>
                        </a:lnSpc>
                        <a:spcBef>
                          <a:spcPts val="0"/>
                        </a:spcBef>
                        <a:spcAft>
                          <a:spcPts val="0"/>
                        </a:spcAft>
                        <a:buClr>
                          <a:srgbClr val="000000"/>
                        </a:buClr>
                        <a:buSzPct val="100000"/>
                        <a:buFont typeface="Times New Roman" pitchFamily="16" charset="0"/>
                        <a:buNone/>
                        <a:tabLst/>
                        <a:defRPr/>
                      </a:pPr>
                      <a:endParaRPr kumimoji="0" lang="en-US" sz="2400" b="0" i="0" u="none" strike="noStrike" kern="0" cap="none" spc="0" normalizeH="0" baseline="0" noProof="0" dirty="0">
                        <a:ln>
                          <a:noFill/>
                        </a:ln>
                        <a:solidFill>
                          <a:srgbClr val="FFFFFF"/>
                        </a:solidFill>
                        <a:effectLst/>
                        <a:uLnTx/>
                        <a:uFillTx/>
                        <a:latin typeface="Times New Roman" pitchFamily="16" charset="0"/>
                        <a:ea typeface="MS Gothic" charset="-128"/>
                      </a:endParaRPr>
                    </a:p>
                  </p:txBody>
                </p:sp>
                <mc:AlternateContent xmlns:mc="http://schemas.openxmlformats.org/markup-compatibility/2006" xmlns:a14="http://schemas.microsoft.com/office/drawing/2010/main">
                  <mc:Choice Requires="a14">
                    <p:sp>
                      <p:nvSpPr>
                        <p:cNvPr id="63" name="TextBox 62">
                          <a:extLst>
                            <a:ext uri="{FF2B5EF4-FFF2-40B4-BE49-F238E27FC236}">
                              <a16:creationId xmlns:a16="http://schemas.microsoft.com/office/drawing/2014/main" id="{D157DB48-7FBF-4647-9008-E6FC1DADBEA7}"/>
                            </a:ext>
                          </a:extLst>
                        </p:cNvPr>
                        <p:cNvSpPr txBox="1"/>
                        <p:nvPr/>
                      </p:nvSpPr>
                      <p:spPr>
                        <a:xfrm>
                          <a:off x="3508776" y="4350077"/>
                          <a:ext cx="914400" cy="324384"/>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kumimoji="0" lang="en-US" sz="1400" b="0" i="1" u="none" strike="noStrike" kern="0" cap="none" spc="0" normalizeH="0" baseline="0" noProof="0" smtClean="0">
                                        <a:ln>
                                          <a:noFill/>
                                        </a:ln>
                                        <a:solidFill>
                                          <a:srgbClr val="000000"/>
                                        </a:solidFill>
                                        <a:effectLst/>
                                        <a:uLnTx/>
                                        <a:uFillTx/>
                                        <a:latin typeface="Cambria Math" panose="02040503050406030204" pitchFamily="18" charset="0"/>
                                      </a:rPr>
                                    </m:ctrlPr>
                                  </m:sSubPr>
                                  <m:e>
                                    <m:r>
                                      <a:rPr kumimoji="0" lang="en-US" sz="1400" b="0" i="1" u="none" strike="noStrike" kern="0" cap="none" spc="0" normalizeH="0" baseline="0" noProof="0" smtClean="0">
                                        <a:ln>
                                          <a:noFill/>
                                        </a:ln>
                                        <a:solidFill>
                                          <a:srgbClr val="000000"/>
                                        </a:solidFill>
                                        <a:effectLst/>
                                        <a:uLnTx/>
                                        <a:uFillTx/>
                                        <a:latin typeface="Cambria Math" panose="02040503050406030204" pitchFamily="18" charset="0"/>
                                      </a:rPr>
                                      <m:t>𝑇</m:t>
                                    </m:r>
                                  </m:e>
                                  <m:sub>
                                    <m:r>
                                      <a:rPr kumimoji="0" lang="en-US" sz="1400" b="0" i="1" u="none" strike="noStrike" kern="0" cap="none" spc="0" normalizeH="0" baseline="0" noProof="0" smtClean="0">
                                        <a:ln>
                                          <a:noFill/>
                                        </a:ln>
                                        <a:solidFill>
                                          <a:srgbClr val="000000"/>
                                        </a:solidFill>
                                        <a:effectLst/>
                                        <a:uLnTx/>
                                        <a:uFillTx/>
                                        <a:latin typeface="Cambria Math" panose="02040503050406030204" pitchFamily="18" charset="0"/>
                                      </a:rPr>
                                      <m:t>𝑡</m:t>
                                    </m:r>
                                    <m:r>
                                      <a:rPr kumimoji="0" lang="en-US" sz="1400" b="0" i="1" u="none" strike="noStrike" kern="0" cap="none" spc="0" normalizeH="0" baseline="0" noProof="0" smtClean="0">
                                        <a:ln>
                                          <a:noFill/>
                                        </a:ln>
                                        <a:solidFill>
                                          <a:srgbClr val="000000"/>
                                        </a:solidFill>
                                        <a:effectLst/>
                                        <a:uLnTx/>
                                        <a:uFillTx/>
                                        <a:latin typeface="Cambria Math" panose="02040503050406030204" pitchFamily="18" charset="0"/>
                                      </a:rPr>
                                      <m:t>,</m:t>
                                    </m:r>
                                    <m:r>
                                      <a:rPr kumimoji="0" lang="en-US" sz="1400" b="0" i="1" u="none" strike="noStrike" kern="0" cap="none" spc="0" normalizeH="0" baseline="0" noProof="0" smtClean="0">
                                        <a:ln>
                                          <a:noFill/>
                                        </a:ln>
                                        <a:solidFill>
                                          <a:srgbClr val="000000"/>
                                        </a:solidFill>
                                        <a:effectLst/>
                                        <a:uLnTx/>
                                        <a:uFillTx/>
                                        <a:latin typeface="Cambria Math" panose="02040503050406030204" pitchFamily="18" charset="0"/>
                                      </a:rPr>
                                      <m:t>𝑈</m:t>
                                    </m:r>
                                    <m:r>
                                      <a:rPr kumimoji="0" lang="en-US" sz="1400" b="0" i="1" u="none" strike="noStrike" kern="0" cap="none" spc="0" normalizeH="0" baseline="0" noProof="0" smtClean="0">
                                        <a:ln>
                                          <a:noFill/>
                                        </a:ln>
                                        <a:solidFill>
                                          <a:srgbClr val="000000"/>
                                        </a:solidFill>
                                        <a:effectLst/>
                                        <a:uLnTx/>
                                        <a:uFillTx/>
                                        <a:latin typeface="Cambria Math" panose="02040503050406030204" pitchFamily="18" charset="0"/>
                                      </a:rPr>
                                      <m:t>1,</m:t>
                                    </m:r>
                                    <m:r>
                                      <a:rPr kumimoji="0" lang="en-US" sz="1400" b="0" i="1" u="none" strike="noStrike" kern="0" cap="none" spc="0" normalizeH="0" baseline="0" noProof="0" smtClean="0">
                                        <a:ln>
                                          <a:noFill/>
                                        </a:ln>
                                        <a:solidFill>
                                          <a:srgbClr val="000000"/>
                                        </a:solidFill>
                                        <a:effectLst/>
                                        <a:uLnTx/>
                                        <a:uFillTx/>
                                        <a:latin typeface="Cambria Math" panose="02040503050406030204" pitchFamily="18" charset="0"/>
                                      </a:rPr>
                                      <m:t>𝑟𝑒𝑠𝑝</m:t>
                                    </m:r>
                                  </m:sub>
                                </m:sSub>
                              </m:oMath>
                            </m:oMathPara>
                          </a14:m>
                          <a:endParaRPr kumimoji="0" lang="en-US" sz="1400" b="0" i="0" u="none" strike="noStrike" kern="0" cap="none" spc="0" normalizeH="0" baseline="0" noProof="0" dirty="0">
                            <a:ln>
                              <a:noFill/>
                            </a:ln>
                            <a:solidFill>
                              <a:srgbClr val="000000"/>
                            </a:solidFill>
                            <a:effectLst/>
                            <a:uLnTx/>
                            <a:uFillTx/>
                            <a:latin typeface="Microsoft Sans Serif"/>
                          </a:endParaRPr>
                        </a:p>
                      </p:txBody>
                    </p:sp>
                  </mc:Choice>
                  <mc:Fallback xmlns="">
                    <p:sp>
                      <p:nvSpPr>
                        <p:cNvPr id="63" name="TextBox 62">
                          <a:extLst>
                            <a:ext uri="{FF2B5EF4-FFF2-40B4-BE49-F238E27FC236}">
                              <a16:creationId xmlns:a16="http://schemas.microsoft.com/office/drawing/2014/main" id="{D157DB48-7FBF-4647-9008-E6FC1DADBEA7}"/>
                            </a:ext>
                          </a:extLst>
                        </p:cNvPr>
                        <p:cNvSpPr txBox="1">
                          <a:spLocks noRot="1" noChangeAspect="1" noMove="1" noResize="1" noEditPoints="1" noAdjustHandles="1" noChangeArrowheads="1" noChangeShapeType="1" noTextEdit="1"/>
                        </p:cNvSpPr>
                        <p:nvPr/>
                      </p:nvSpPr>
                      <p:spPr>
                        <a:xfrm>
                          <a:off x="3508776" y="4350077"/>
                          <a:ext cx="914400" cy="324384"/>
                        </a:xfrm>
                        <a:prstGeom prst="rect">
                          <a:avLst/>
                        </a:prstGeom>
                        <a:blipFill>
                          <a:blip r:embed="rId9"/>
                          <a:stretch>
                            <a:fillRect b="-32500"/>
                          </a:stretch>
                        </a:blipFill>
                      </p:spPr>
                      <p:txBody>
                        <a:bodyPr/>
                        <a:lstStyle/>
                        <a:p>
                          <a:r>
                            <a:rPr lang="en-US">
                              <a:noFill/>
                            </a:rPr>
                            <a:t> </a:t>
                          </a:r>
                        </a:p>
                      </p:txBody>
                    </p:sp>
                  </mc:Fallback>
                </mc:AlternateContent>
              </p:grpSp>
              <mc:AlternateContent xmlns:mc="http://schemas.openxmlformats.org/markup-compatibility/2006" xmlns:a14="http://schemas.microsoft.com/office/drawing/2010/main">
                <mc:Choice Requires="a14">
                  <p:sp>
                    <p:nvSpPr>
                      <p:cNvPr id="57" name="TextBox 56">
                        <a:extLst>
                          <a:ext uri="{FF2B5EF4-FFF2-40B4-BE49-F238E27FC236}">
                            <a16:creationId xmlns:a16="http://schemas.microsoft.com/office/drawing/2014/main" id="{0FEA79C8-D901-40E2-9308-C311BBF9C9AA}"/>
                          </a:ext>
                        </a:extLst>
                      </p:cNvPr>
                      <p:cNvSpPr txBox="1"/>
                      <p:nvPr/>
                    </p:nvSpPr>
                    <p:spPr>
                      <a:xfrm>
                        <a:off x="4011640" y="2090172"/>
                        <a:ext cx="937678" cy="532646"/>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kumimoji="0" lang="en-US" sz="1400" b="0" i="1" u="none" strike="noStrike" kern="0" cap="none" spc="0" normalizeH="0" baseline="0" noProof="0" smtClean="0">
                                      <a:ln>
                                        <a:noFill/>
                                      </a:ln>
                                      <a:solidFill>
                                        <a:srgbClr val="FF0000"/>
                                      </a:solidFill>
                                      <a:effectLst/>
                                      <a:uLnTx/>
                                      <a:uFillTx/>
                                      <a:latin typeface="Cambria Math" panose="02040503050406030204" pitchFamily="18" charset="0"/>
                                    </a:rPr>
                                  </m:ctrlPr>
                                </m:sSubPr>
                                <m:e>
                                  <m:r>
                                    <a:rPr kumimoji="0" lang="en-US" sz="1400" b="0" i="1" u="none" strike="noStrike" kern="0" cap="none" spc="0" normalizeH="0" baseline="0" noProof="0" smtClean="0">
                                      <a:ln>
                                        <a:noFill/>
                                      </a:ln>
                                      <a:solidFill>
                                        <a:srgbClr val="FF0000"/>
                                      </a:solidFill>
                                      <a:effectLst/>
                                      <a:uLnTx/>
                                      <a:uFillTx/>
                                      <a:latin typeface="Cambria Math" panose="02040503050406030204" pitchFamily="18" charset="0"/>
                                    </a:rPr>
                                    <m:t>𝑇</m:t>
                                  </m:r>
                                </m:e>
                                <m:sub>
                                  <m:r>
                                    <a:rPr kumimoji="0" lang="en-US" sz="1400" b="0" i="1" u="none" strike="noStrike" kern="0" cap="none" spc="0" normalizeH="0" baseline="0" noProof="0" smtClean="0">
                                      <a:ln>
                                        <a:noFill/>
                                      </a:ln>
                                      <a:solidFill>
                                        <a:srgbClr val="FF0000"/>
                                      </a:solidFill>
                                      <a:effectLst/>
                                      <a:uLnTx/>
                                      <a:uFillTx/>
                                      <a:latin typeface="Cambria Math" panose="02040503050406030204" pitchFamily="18" charset="0"/>
                                    </a:rPr>
                                    <m:t>𝑟</m:t>
                                  </m:r>
                                  <m:r>
                                    <a:rPr kumimoji="0" lang="en-US" sz="1400" b="0" i="1" u="none" strike="noStrike" kern="0" cap="none" spc="0" normalizeH="0" baseline="0" noProof="0" smtClean="0">
                                      <a:ln>
                                        <a:noFill/>
                                      </a:ln>
                                      <a:solidFill>
                                        <a:srgbClr val="FF0000"/>
                                      </a:solidFill>
                                      <a:effectLst/>
                                      <a:uLnTx/>
                                      <a:uFillTx/>
                                      <a:latin typeface="Cambria Math" panose="02040503050406030204" pitchFamily="18" charset="0"/>
                                    </a:rPr>
                                    <m:t>,</m:t>
                                  </m:r>
                                  <m:r>
                                    <a:rPr kumimoji="0" lang="en-US" sz="1400" b="0" i="1" u="none" strike="noStrike" kern="0" cap="none" spc="0" normalizeH="0" baseline="0" noProof="0" smtClean="0">
                                      <a:ln>
                                        <a:noFill/>
                                      </a:ln>
                                      <a:solidFill>
                                        <a:srgbClr val="FF0000"/>
                                      </a:solidFill>
                                      <a:effectLst/>
                                      <a:uLnTx/>
                                      <a:uFillTx/>
                                      <a:latin typeface="Cambria Math" panose="02040503050406030204" pitchFamily="18" charset="0"/>
                                    </a:rPr>
                                    <m:t>𝑈</m:t>
                                  </m:r>
                                  <m:r>
                                    <a:rPr kumimoji="0" lang="en-US" sz="1400" b="0" i="1" u="none" strike="noStrike" kern="0" cap="none" spc="0" normalizeH="0" baseline="0" noProof="0" smtClean="0">
                                      <a:ln>
                                        <a:noFill/>
                                      </a:ln>
                                      <a:solidFill>
                                        <a:srgbClr val="FF0000"/>
                                      </a:solidFill>
                                      <a:effectLst/>
                                      <a:uLnTx/>
                                      <a:uFillTx/>
                                      <a:latin typeface="Cambria Math" panose="02040503050406030204" pitchFamily="18" charset="0"/>
                                    </a:rPr>
                                    <m:t>1,</m:t>
                                  </m:r>
                                  <m:r>
                                    <a:rPr kumimoji="0" lang="en-US" sz="1400" b="0" i="1" u="none" strike="noStrike" kern="0" cap="none" spc="0" normalizeH="0" baseline="0" noProof="0" smtClean="0">
                                      <a:ln>
                                        <a:noFill/>
                                      </a:ln>
                                      <a:solidFill>
                                        <a:srgbClr val="FF0000"/>
                                      </a:solidFill>
                                      <a:effectLst/>
                                      <a:uLnTx/>
                                      <a:uFillTx/>
                                      <a:latin typeface="Cambria Math" panose="02040503050406030204" pitchFamily="18" charset="0"/>
                                    </a:rPr>
                                    <m:t>𝑖𝑛𝑖𝑡</m:t>
                                  </m:r>
                                </m:sub>
                              </m:sSub>
                            </m:oMath>
                          </m:oMathPara>
                        </a14:m>
                        <a:endParaRPr kumimoji="0" lang="en-US" sz="1400" b="0" i="0" u="none" strike="noStrike" kern="0" cap="none" spc="0" normalizeH="0" baseline="0" noProof="0" dirty="0">
                          <a:ln>
                            <a:noFill/>
                          </a:ln>
                          <a:solidFill>
                            <a:srgbClr val="000000"/>
                          </a:solidFill>
                          <a:effectLst/>
                          <a:uLnTx/>
                          <a:uFillTx/>
                          <a:latin typeface="Microsoft Sans Serif"/>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dirty="0">
                          <a:ln>
                            <a:noFill/>
                          </a:ln>
                          <a:solidFill>
                            <a:srgbClr val="FF0000"/>
                          </a:solidFill>
                          <a:effectLst/>
                          <a:uLnTx/>
                          <a:uFillTx/>
                          <a:latin typeface="Microsoft Sans Serif"/>
                        </a:endParaRPr>
                      </a:p>
                    </p:txBody>
                  </p:sp>
                </mc:Choice>
                <mc:Fallback xmlns="">
                  <p:sp>
                    <p:nvSpPr>
                      <p:cNvPr id="57" name="TextBox 56">
                        <a:extLst>
                          <a:ext uri="{FF2B5EF4-FFF2-40B4-BE49-F238E27FC236}">
                            <a16:creationId xmlns:a16="http://schemas.microsoft.com/office/drawing/2014/main" id="{0FEA79C8-D901-40E2-9308-C311BBF9C9AA}"/>
                          </a:ext>
                        </a:extLst>
                      </p:cNvPr>
                      <p:cNvSpPr txBox="1">
                        <a:spLocks noRot="1" noChangeAspect="1" noMove="1" noResize="1" noEditPoints="1" noAdjustHandles="1" noChangeArrowheads="1" noChangeShapeType="1" noTextEdit="1"/>
                      </p:cNvSpPr>
                      <p:nvPr/>
                    </p:nvSpPr>
                    <p:spPr>
                      <a:xfrm>
                        <a:off x="4011640" y="2090172"/>
                        <a:ext cx="937678" cy="532646"/>
                      </a:xfrm>
                      <a:prstGeom prst="rect">
                        <a:avLst/>
                      </a:prstGeom>
                      <a:blipFill>
                        <a:blip r:embed="rId10"/>
                        <a:stretch>
                          <a:fillRect/>
                        </a:stretch>
                      </a:blipFill>
                    </p:spPr>
                    <p:txBody>
                      <a:bodyPr/>
                      <a:lstStyle/>
                      <a:p>
                        <a:r>
                          <a:rPr lang="en-US">
                            <a:noFill/>
                          </a:rPr>
                          <a:t> </a:t>
                        </a:r>
                      </a:p>
                    </p:txBody>
                  </p:sp>
                </mc:Fallback>
              </mc:AlternateContent>
              <p:cxnSp>
                <p:nvCxnSpPr>
                  <p:cNvPr id="58" name="Straight Arrow Connector 57">
                    <a:extLst>
                      <a:ext uri="{FF2B5EF4-FFF2-40B4-BE49-F238E27FC236}">
                        <a16:creationId xmlns:a16="http://schemas.microsoft.com/office/drawing/2014/main" id="{88741DAD-EAEE-4B1F-88E8-829E7F712924}"/>
                      </a:ext>
                    </a:extLst>
                  </p:cNvPr>
                  <p:cNvCxnSpPr>
                    <a:cxnSpLocks/>
                  </p:cNvCxnSpPr>
                  <p:nvPr/>
                </p:nvCxnSpPr>
                <p:spPr bwMode="auto">
                  <a:xfrm flipV="1">
                    <a:off x="4470401" y="2436385"/>
                    <a:ext cx="0" cy="508612"/>
                  </a:xfrm>
                  <a:prstGeom prst="straightConnector1">
                    <a:avLst/>
                  </a:prstGeom>
                  <a:solidFill>
                    <a:srgbClr val="00B8FF"/>
                  </a:solidFill>
                  <a:ln w="9525" cap="flat" cmpd="sng" algn="ctr">
                    <a:solidFill>
                      <a:srgbClr val="000000"/>
                    </a:solidFill>
                    <a:prstDash val="solid"/>
                    <a:round/>
                    <a:headEnd type="none" w="med" len="med"/>
                    <a:tailEnd type="triangle"/>
                  </a:ln>
                  <a:effectLst/>
                </p:spPr>
              </p:cxnSp>
              <p:sp>
                <p:nvSpPr>
                  <p:cNvPr id="59" name="Rectangle 58">
                    <a:extLst>
                      <a:ext uri="{FF2B5EF4-FFF2-40B4-BE49-F238E27FC236}">
                        <a16:creationId xmlns:a16="http://schemas.microsoft.com/office/drawing/2014/main" id="{F3CA7AAD-4A24-4614-B564-73226CFDB771}"/>
                      </a:ext>
                    </a:extLst>
                  </p:cNvPr>
                  <p:cNvSpPr/>
                  <p:nvPr/>
                </p:nvSpPr>
                <p:spPr bwMode="auto">
                  <a:xfrm>
                    <a:off x="4470417" y="2597416"/>
                    <a:ext cx="55798" cy="318593"/>
                  </a:xfrm>
                  <a:prstGeom prst="rect">
                    <a:avLst/>
                  </a:prstGeom>
                  <a:solidFill>
                    <a:srgbClr val="FFFFFF"/>
                  </a:solidFill>
                  <a:ln w="10795" cap="flat" cmpd="sng" algn="ctr">
                    <a:solidFill>
                      <a:srgbClr val="6AB19B"/>
                    </a:solidFill>
                    <a:prstDash val="sysDot"/>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449263" eaLnBrk="1" fontAlgn="auto" latinLnBrk="0" hangingPunct="1">
                      <a:lnSpc>
                        <a:spcPct val="100000"/>
                      </a:lnSpc>
                      <a:spcBef>
                        <a:spcPts val="0"/>
                      </a:spcBef>
                      <a:spcAft>
                        <a:spcPts val="0"/>
                      </a:spcAft>
                      <a:buClr>
                        <a:srgbClr val="000000"/>
                      </a:buClr>
                      <a:buSzPct val="100000"/>
                      <a:buFont typeface="Times New Roman" pitchFamily="16" charset="0"/>
                      <a:buNone/>
                      <a:tabLst/>
                      <a:defRPr/>
                    </a:pPr>
                    <a:endParaRPr kumimoji="0" lang="en-US" sz="2400" b="0" i="0" u="none" strike="noStrike" kern="0" cap="none" spc="0" normalizeH="0" baseline="0" noProof="0" dirty="0">
                      <a:ln>
                        <a:noFill/>
                      </a:ln>
                      <a:solidFill>
                        <a:srgbClr val="FFFFFF"/>
                      </a:solidFill>
                      <a:effectLst/>
                      <a:uLnTx/>
                      <a:uFillTx/>
                      <a:latin typeface="Times New Roman" pitchFamily="16" charset="0"/>
                      <a:ea typeface="MS Gothic" charset="-128"/>
                      <a:cs typeface="+mn-cs"/>
                    </a:endParaRPr>
                  </a:p>
                </p:txBody>
              </p:sp>
            </p:grpSp>
            <p:pic>
              <p:nvPicPr>
                <p:cNvPr id="51" name="Picture 50">
                  <a:extLst>
                    <a:ext uri="{FF2B5EF4-FFF2-40B4-BE49-F238E27FC236}">
                      <a16:creationId xmlns:a16="http://schemas.microsoft.com/office/drawing/2014/main" id="{8AEFC312-0DA8-4494-980B-EEE346F9796D}"/>
                    </a:ext>
                  </a:extLst>
                </p:cNvPr>
                <p:cNvPicPr>
                  <a:picLocks noChangeAspect="1"/>
                </p:cNvPicPr>
                <p:nvPr/>
              </p:nvPicPr>
              <p:blipFill>
                <a:blip r:embed="rId11"/>
                <a:stretch>
                  <a:fillRect/>
                </a:stretch>
              </p:blipFill>
              <p:spPr>
                <a:xfrm>
                  <a:off x="6904476" y="1155275"/>
                  <a:ext cx="1369880" cy="1913899"/>
                </a:xfrm>
                <a:prstGeom prst="rect">
                  <a:avLst/>
                </a:prstGeom>
              </p:spPr>
            </p:pic>
            <p:cxnSp>
              <p:nvCxnSpPr>
                <p:cNvPr id="52" name="Straight Arrow Connector 51">
                  <a:extLst>
                    <a:ext uri="{FF2B5EF4-FFF2-40B4-BE49-F238E27FC236}">
                      <a16:creationId xmlns:a16="http://schemas.microsoft.com/office/drawing/2014/main" id="{520DA402-3862-4249-99C4-A06434428ADB}"/>
                    </a:ext>
                  </a:extLst>
                </p:cNvPr>
                <p:cNvCxnSpPr>
                  <a:cxnSpLocks/>
                </p:cNvCxnSpPr>
                <p:nvPr/>
              </p:nvCxnSpPr>
              <p:spPr bwMode="auto">
                <a:xfrm flipV="1">
                  <a:off x="2192487" y="1270250"/>
                  <a:ext cx="2096144" cy="10692"/>
                </a:xfrm>
                <a:prstGeom prst="straightConnector1">
                  <a:avLst/>
                </a:prstGeom>
                <a:solidFill>
                  <a:srgbClr val="00B8FF"/>
                </a:solidFill>
                <a:ln w="9525" cap="flat" cmpd="sng" algn="ctr">
                  <a:solidFill>
                    <a:srgbClr val="000000"/>
                  </a:solidFill>
                  <a:prstDash val="solid"/>
                  <a:round/>
                  <a:headEnd type="triangle"/>
                  <a:tailEnd type="triangle"/>
                </a:ln>
                <a:effectLst/>
              </p:spPr>
            </p:cxnSp>
            <mc:AlternateContent xmlns:mc="http://schemas.openxmlformats.org/markup-compatibility/2006" xmlns:a14="http://schemas.microsoft.com/office/drawing/2010/main">
              <mc:Choice Requires="a14">
                <p:sp>
                  <p:nvSpPr>
                    <p:cNvPr id="53" name="TextBox 52">
                      <a:extLst>
                        <a:ext uri="{FF2B5EF4-FFF2-40B4-BE49-F238E27FC236}">
                          <a16:creationId xmlns:a16="http://schemas.microsoft.com/office/drawing/2014/main" id="{3DC1F32A-A75A-4444-A6F5-425CE9A97FDE}"/>
                        </a:ext>
                      </a:extLst>
                    </p:cNvPr>
                    <p:cNvSpPr txBox="1"/>
                    <p:nvPr/>
                  </p:nvSpPr>
                  <p:spPr>
                    <a:xfrm>
                      <a:off x="2717648" y="945554"/>
                      <a:ext cx="914400" cy="307777"/>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m:rPr>
                                <m:nor/>
                              </m:rPr>
                              <a:rPr kumimoji="0" lang="el-GR" sz="1400" b="0" i="0" u="none" strike="noStrike" kern="0" cap="none" spc="0" normalizeH="0" baseline="0" noProof="0" dirty="0" smtClean="0">
                                <a:ln>
                                  <a:noFill/>
                                </a:ln>
                                <a:solidFill>
                                  <a:srgbClr val="000000"/>
                                </a:solidFill>
                                <a:effectLst/>
                                <a:uLnTx/>
                                <a:uFillTx/>
                                <a:latin typeface="Microsoft Sans Serif"/>
                                <a:cs typeface="Calibri" panose="020F0502020204030204" pitchFamily="34" charset="0"/>
                              </a:rPr>
                              <m:t>Δ</m:t>
                            </m:r>
                          </m:oMath>
                        </m:oMathPara>
                      </a14:m>
                      <a:endParaRPr kumimoji="0" lang="en-US" sz="1400" b="0" i="0" u="none" strike="noStrike" kern="0" cap="none" spc="0" normalizeH="0" baseline="0" noProof="0" dirty="0">
                        <a:ln>
                          <a:noFill/>
                        </a:ln>
                        <a:solidFill>
                          <a:srgbClr val="000000"/>
                        </a:solidFill>
                        <a:effectLst/>
                        <a:uLnTx/>
                        <a:uFillTx/>
                        <a:latin typeface="Microsoft Sans Serif"/>
                      </a:endParaRPr>
                    </a:p>
                  </p:txBody>
                </p:sp>
              </mc:Choice>
              <mc:Fallback xmlns="">
                <p:sp>
                  <p:nvSpPr>
                    <p:cNvPr id="53" name="TextBox 52">
                      <a:extLst>
                        <a:ext uri="{FF2B5EF4-FFF2-40B4-BE49-F238E27FC236}">
                          <a16:creationId xmlns:a16="http://schemas.microsoft.com/office/drawing/2014/main" id="{3DC1F32A-A75A-4444-A6F5-425CE9A97FDE}"/>
                        </a:ext>
                      </a:extLst>
                    </p:cNvPr>
                    <p:cNvSpPr txBox="1">
                      <a:spLocks noRot="1" noChangeAspect="1" noMove="1" noResize="1" noEditPoints="1" noAdjustHandles="1" noChangeArrowheads="1" noChangeShapeType="1" noTextEdit="1"/>
                    </p:cNvSpPr>
                    <p:nvPr/>
                  </p:nvSpPr>
                  <p:spPr>
                    <a:xfrm>
                      <a:off x="2717648" y="945554"/>
                      <a:ext cx="914400" cy="307777"/>
                    </a:xfrm>
                    <a:prstGeom prst="rect">
                      <a:avLst/>
                    </a:prstGeom>
                    <a:blipFill>
                      <a:blip r:embed="rId12"/>
                      <a:stretch>
                        <a:fillRect b="-23684"/>
                      </a:stretch>
                    </a:blipFill>
                  </p:spPr>
                  <p:txBody>
                    <a:bodyPr/>
                    <a:lstStyle/>
                    <a:p>
                      <a:r>
                        <a:rPr lang="en-US">
                          <a:noFill/>
                        </a:rPr>
                        <a:t> </a:t>
                      </a:r>
                    </a:p>
                  </p:txBody>
                </p:sp>
              </mc:Fallback>
            </mc:AlternateContent>
            <p:cxnSp>
              <p:nvCxnSpPr>
                <p:cNvPr id="54" name="Straight Connector 53">
                  <a:extLst>
                    <a:ext uri="{FF2B5EF4-FFF2-40B4-BE49-F238E27FC236}">
                      <a16:creationId xmlns:a16="http://schemas.microsoft.com/office/drawing/2014/main" id="{4DB2BB2B-F261-4925-9D1D-95A17E59E951}"/>
                    </a:ext>
                  </a:extLst>
                </p:cNvPr>
                <p:cNvCxnSpPr>
                  <a:cxnSpLocks/>
                </p:cNvCxnSpPr>
                <p:nvPr/>
              </p:nvCxnSpPr>
              <p:spPr>
                <a:xfrm>
                  <a:off x="2196015" y="1155275"/>
                  <a:ext cx="0" cy="932062"/>
                </a:xfrm>
                <a:prstGeom prst="line">
                  <a:avLst/>
                </a:prstGeom>
                <a:noFill/>
                <a:ln w="19050" cap="rnd" cmpd="sng" algn="ctr">
                  <a:solidFill>
                    <a:srgbClr val="000000"/>
                  </a:solidFill>
                  <a:prstDash val="sysDot"/>
                  <a:round/>
                  <a:headEnd w="lg" len="lg"/>
                  <a:tailEnd type="none"/>
                </a:ln>
                <a:effectLst/>
              </p:spPr>
            </p:cxnSp>
            <p:cxnSp>
              <p:nvCxnSpPr>
                <p:cNvPr id="55" name="Straight Connector 54">
                  <a:extLst>
                    <a:ext uri="{FF2B5EF4-FFF2-40B4-BE49-F238E27FC236}">
                      <a16:creationId xmlns:a16="http://schemas.microsoft.com/office/drawing/2014/main" id="{63316B4A-E0F0-46D8-8BFF-A8CD68ED7AF2}"/>
                    </a:ext>
                  </a:extLst>
                </p:cNvPr>
                <p:cNvCxnSpPr>
                  <a:cxnSpLocks/>
                </p:cNvCxnSpPr>
                <p:nvPr/>
              </p:nvCxnSpPr>
              <p:spPr>
                <a:xfrm>
                  <a:off x="2513055" y="2154129"/>
                  <a:ext cx="10448" cy="1042584"/>
                </a:xfrm>
                <a:prstGeom prst="line">
                  <a:avLst/>
                </a:prstGeom>
                <a:noFill/>
                <a:ln w="19050" cap="rnd" cmpd="sng" algn="ctr">
                  <a:solidFill>
                    <a:srgbClr val="000000"/>
                  </a:solidFill>
                  <a:prstDash val="sysDot"/>
                  <a:round/>
                  <a:headEnd w="lg" len="lg"/>
                  <a:tailEnd type="none"/>
                </a:ln>
                <a:effectLst/>
              </p:spPr>
            </p:cxnSp>
          </p:grpSp>
          <mc:AlternateContent xmlns:mc="http://schemas.openxmlformats.org/markup-compatibility/2006" xmlns:a14="http://schemas.microsoft.com/office/drawing/2010/main">
            <mc:Choice Requires="a14">
              <p:sp>
                <p:nvSpPr>
                  <p:cNvPr id="48" name="TextBox 47">
                    <a:extLst>
                      <a:ext uri="{FF2B5EF4-FFF2-40B4-BE49-F238E27FC236}">
                        <a16:creationId xmlns:a16="http://schemas.microsoft.com/office/drawing/2014/main" id="{33BB9B7B-5822-453D-9414-B90B985D0694}"/>
                      </a:ext>
                    </a:extLst>
                  </p:cNvPr>
                  <p:cNvSpPr txBox="1"/>
                  <p:nvPr/>
                </p:nvSpPr>
                <p:spPr>
                  <a:xfrm>
                    <a:off x="3303611" y="2548807"/>
                    <a:ext cx="914400" cy="537776"/>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en-US" sz="1400" i="1">
                                  <a:latin typeface="Cambria Math" panose="02040503050406030204" pitchFamily="18" charset="0"/>
                                  <a:cs typeface="Calibri" panose="020F0502020204030204" pitchFamily="34" charset="0"/>
                                </a:rPr>
                              </m:ctrlPr>
                            </m:fPr>
                            <m:num>
                              <m:r>
                                <a:rPr lang="en-US" sz="1400" i="1">
                                  <a:latin typeface="Cambria Math" panose="02040503050406030204" pitchFamily="18" charset="0"/>
                                </a:rPr>
                                <m:t>𝛽</m:t>
                              </m:r>
                            </m:num>
                            <m:den>
                              <m:sSub>
                                <m:sSubPr>
                                  <m:ctrlPr>
                                    <a:rPr lang="en-US" sz="1400" i="1">
                                      <a:latin typeface="Cambria Math" panose="02040503050406030204" pitchFamily="18" charset="0"/>
                                    </a:rPr>
                                  </m:ctrlPr>
                                </m:sSubPr>
                                <m:e>
                                  <m:r>
                                    <a:rPr lang="en-US" sz="1400" i="1">
                                      <a:latin typeface="Cambria Math" panose="02040503050406030204" pitchFamily="18" charset="0"/>
                                    </a:rPr>
                                    <m:t>𝑟</m:t>
                                  </m:r>
                                </m:e>
                                <m:sub>
                                  <m:r>
                                    <a:rPr lang="en-US" sz="1400" i="1">
                                      <a:latin typeface="Cambria Math" panose="02040503050406030204" pitchFamily="18" charset="0"/>
                                    </a:rPr>
                                    <m:t>𝑐</m:t>
                                  </m:r>
                                </m:sub>
                              </m:sSub>
                            </m:den>
                          </m:f>
                        </m:oMath>
                      </m:oMathPara>
                    </a14:m>
                    <a:endParaRPr lang="en-US" sz="1400" dirty="0">
                      <a:solidFill>
                        <a:schemeClr val="tx1"/>
                      </a:solidFill>
                    </a:endParaRPr>
                  </a:p>
                </p:txBody>
              </p:sp>
            </mc:Choice>
            <mc:Fallback xmlns="">
              <p:sp>
                <p:nvSpPr>
                  <p:cNvPr id="48" name="TextBox 47">
                    <a:extLst>
                      <a:ext uri="{FF2B5EF4-FFF2-40B4-BE49-F238E27FC236}">
                        <a16:creationId xmlns:a16="http://schemas.microsoft.com/office/drawing/2014/main" id="{33BB9B7B-5822-453D-9414-B90B985D0694}"/>
                      </a:ext>
                    </a:extLst>
                  </p:cNvPr>
                  <p:cNvSpPr txBox="1">
                    <a:spLocks noRot="1" noChangeAspect="1" noMove="1" noResize="1" noEditPoints="1" noAdjustHandles="1" noChangeArrowheads="1" noChangeShapeType="1" noTextEdit="1"/>
                  </p:cNvSpPr>
                  <p:nvPr/>
                </p:nvSpPr>
                <p:spPr>
                  <a:xfrm>
                    <a:off x="3303611" y="2548807"/>
                    <a:ext cx="914400" cy="537776"/>
                  </a:xfrm>
                  <a:prstGeom prst="rect">
                    <a:avLst/>
                  </a:prstGeom>
                  <a:blipFill>
                    <a:blip r:embed="rId13"/>
                    <a:stretch>
                      <a:fillRect/>
                    </a:stretch>
                  </a:blipFill>
                </p:spPr>
                <p:txBody>
                  <a:bodyPr/>
                  <a:lstStyle/>
                  <a:p>
                    <a:r>
                      <a:rPr lang="en-US">
                        <a:noFill/>
                      </a:rPr>
                      <a:t> </a:t>
                    </a:r>
                  </a:p>
                </p:txBody>
              </p:sp>
            </mc:Fallback>
          </mc:AlternateContent>
        </p:grpSp>
        <p:cxnSp>
          <p:nvCxnSpPr>
            <p:cNvPr id="87" name="Straight Arrow Connector 86">
              <a:extLst>
                <a:ext uri="{FF2B5EF4-FFF2-40B4-BE49-F238E27FC236}">
                  <a16:creationId xmlns:a16="http://schemas.microsoft.com/office/drawing/2014/main" id="{43CBC0B6-634F-456C-96AB-B82E75FC54E5}"/>
                </a:ext>
              </a:extLst>
            </p:cNvPr>
            <p:cNvCxnSpPr>
              <a:cxnSpLocks/>
            </p:cNvCxnSpPr>
            <p:nvPr/>
          </p:nvCxnSpPr>
          <p:spPr bwMode="auto">
            <a:xfrm>
              <a:off x="3543828" y="2907038"/>
              <a:ext cx="793823" cy="0"/>
            </a:xfrm>
            <a:prstGeom prst="straightConnector1">
              <a:avLst/>
            </a:prstGeom>
            <a:solidFill>
              <a:srgbClr val="00B8FF"/>
            </a:solidFill>
            <a:ln w="9525" cap="flat" cmpd="sng" algn="ctr">
              <a:solidFill>
                <a:srgbClr val="000000"/>
              </a:solidFill>
              <a:prstDash val="solid"/>
              <a:round/>
              <a:headEnd type="triangle"/>
              <a:tailEnd type="triangle"/>
            </a:ln>
            <a:effectLst/>
          </p:spPr>
        </p:cxnSp>
      </p:grpSp>
    </p:spTree>
    <p:extLst>
      <p:ext uri="{BB962C8B-B14F-4D97-AF65-F5344CB8AC3E}">
        <p14:creationId xmlns:p14="http://schemas.microsoft.com/office/powerpoint/2010/main" val="39899321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292942" y="705638"/>
            <a:ext cx="8407679" cy="321771"/>
          </a:xfrm>
        </p:spPr>
        <p:txBody>
          <a:bodyPr/>
          <a:lstStyle/>
          <a:p>
            <a:r>
              <a:rPr lang="en-US" dirty="0">
                <a:solidFill>
                  <a:schemeClr val="tx1"/>
                </a:solidFill>
              </a:rPr>
              <a:t>Timing Synchronization</a:t>
            </a:r>
          </a:p>
        </p:txBody>
      </p:sp>
      <mc:AlternateContent xmlns:mc="http://schemas.openxmlformats.org/markup-compatibility/2006" xmlns:a14="http://schemas.microsoft.com/office/drawing/2010/main">
        <mc:Choice Requires="a14">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4289394" y="2814299"/>
                <a:ext cx="5011484" cy="3780114"/>
              </a:xfrm>
            </p:spPr>
            <p:txBody>
              <a:bodyPr/>
              <a:lstStyle/>
              <a:p>
                <a:pPr lvl="1"/>
                <a:endParaRPr lang="en-US" sz="1050" dirty="0">
                  <a:cs typeface="Calibri" panose="020F0502020204030204" pitchFamily="34" charset="0"/>
                </a:endParaRPr>
              </a:p>
              <a:p>
                <a:pPr marL="0" indent="0">
                  <a:buNone/>
                </a:pPr>
                <a:r>
                  <a:rPr lang="en-US" sz="1400" b="1" dirty="0">
                    <a:cs typeface="Calibri" panose="020F0502020204030204" pitchFamily="34" charset="0"/>
                  </a:rPr>
                  <a:t>       Responder Tx:</a:t>
                </a:r>
              </a:p>
              <a:p>
                <a:pPr lvl="1">
                  <a:buFont typeface="Courier New" panose="02070309020205020404" pitchFamily="49" charset="0"/>
                  <a:buChar char="o"/>
                </a:pPr>
                <a:r>
                  <a:rPr lang="en-US" sz="1200" dirty="0">
                    <a:cs typeface="Calibri" panose="020F0502020204030204" pitchFamily="34" charset="0"/>
                  </a:rPr>
                  <a:t>Reference time is received time of initiator’s NB:  </a:t>
                </a:r>
                <a14:m>
                  <m:oMath xmlns:m="http://schemas.openxmlformats.org/officeDocument/2006/math">
                    <m:sSub>
                      <m:sSubPr>
                        <m:ctrlPr>
                          <a:rPr lang="en-US" sz="1200" i="1">
                            <a:solidFill>
                              <a:srgbClr val="FF0000"/>
                            </a:solidFill>
                            <a:latin typeface="Cambria Math" panose="02040503050406030204" pitchFamily="18" charset="0"/>
                          </a:rPr>
                        </m:ctrlPr>
                      </m:sSubPr>
                      <m:e>
                        <m:r>
                          <a:rPr lang="en-US" sz="1200" i="1">
                            <a:solidFill>
                              <a:srgbClr val="FF0000"/>
                            </a:solidFill>
                            <a:latin typeface="Cambria Math" panose="02040503050406030204" pitchFamily="18" charset="0"/>
                          </a:rPr>
                          <m:t>𝑇</m:t>
                        </m:r>
                      </m:e>
                      <m:sub>
                        <m:r>
                          <a:rPr lang="en-US" sz="1200" i="1">
                            <a:solidFill>
                              <a:srgbClr val="FF0000"/>
                            </a:solidFill>
                            <a:latin typeface="Cambria Math" panose="02040503050406030204" pitchFamily="18" charset="0"/>
                          </a:rPr>
                          <m:t>𝑟</m:t>
                        </m:r>
                        <m:r>
                          <a:rPr lang="en-US" sz="1200" i="1">
                            <a:solidFill>
                              <a:srgbClr val="FF0000"/>
                            </a:solidFill>
                            <a:latin typeface="Cambria Math" panose="02040503050406030204" pitchFamily="18" charset="0"/>
                          </a:rPr>
                          <m:t>,</m:t>
                        </m:r>
                        <m:r>
                          <a:rPr lang="en-US" sz="1200" i="1">
                            <a:solidFill>
                              <a:srgbClr val="FF0000"/>
                            </a:solidFill>
                            <a:latin typeface="Cambria Math" panose="02040503050406030204" pitchFamily="18" charset="0"/>
                          </a:rPr>
                          <m:t>𝑁</m:t>
                        </m:r>
                        <m:r>
                          <a:rPr lang="en-US" sz="1200" i="1">
                            <a:solidFill>
                              <a:srgbClr val="FF0000"/>
                            </a:solidFill>
                            <a:latin typeface="Cambria Math" panose="02040503050406030204" pitchFamily="18" charset="0"/>
                          </a:rPr>
                          <m:t>,</m:t>
                        </m:r>
                        <m:r>
                          <a:rPr lang="en-US" sz="1200" i="1">
                            <a:solidFill>
                              <a:srgbClr val="FF0000"/>
                            </a:solidFill>
                            <a:latin typeface="Cambria Math" panose="02040503050406030204" pitchFamily="18" charset="0"/>
                          </a:rPr>
                          <m:t>𝑟𝑒𝑠𝑝</m:t>
                        </m:r>
                      </m:sub>
                    </m:sSub>
                  </m:oMath>
                </a14:m>
                <a:endParaRPr lang="en-US" sz="1200" dirty="0">
                  <a:cs typeface="Calibri" panose="020F0502020204030204" pitchFamily="34" charset="0"/>
                </a:endParaRPr>
              </a:p>
              <a:p>
                <a:pPr lvl="1">
                  <a:buFont typeface="Courier New" panose="02070309020205020404" pitchFamily="49" charset="0"/>
                  <a:buChar char="o"/>
                </a:pPr>
                <a:r>
                  <a:rPr lang="en-US" sz="1200" dirty="0">
                    <a:cs typeface="Calibri" panose="020F0502020204030204" pitchFamily="34" charset="0"/>
                  </a:rPr>
                  <a:t>UWB first fragment is transmitted at offset </a:t>
                </a:r>
                <a14:m>
                  <m:oMath xmlns:m="http://schemas.openxmlformats.org/officeDocument/2006/math">
                    <m:f>
                      <m:fPr>
                        <m:ctrlPr>
                          <a:rPr lang="en-US" sz="1200" i="1">
                            <a:latin typeface="Cambria Math" panose="02040503050406030204" pitchFamily="18" charset="0"/>
                            <a:cs typeface="Calibri" panose="020F0502020204030204" pitchFamily="34" charset="0"/>
                          </a:rPr>
                        </m:ctrlPr>
                      </m:fPr>
                      <m:num>
                        <m:r>
                          <a:rPr lang="en-US" sz="1200" i="1">
                            <a:latin typeface="Cambria Math" panose="02040503050406030204" pitchFamily="18" charset="0"/>
                          </a:rPr>
                          <m:t>∆</m:t>
                        </m:r>
                        <m:r>
                          <m:rPr>
                            <m:nor/>
                          </m:rPr>
                          <a:rPr lang="en-US" sz="1200">
                            <a:latin typeface="Cambria Math" panose="02040503050406030204" pitchFamily="18" charset="0"/>
                          </a:rPr>
                          <m:t>+</m:t>
                        </m:r>
                        <m:r>
                          <a:rPr lang="en-US" sz="1200" i="1">
                            <a:latin typeface="Cambria Math" panose="02040503050406030204" pitchFamily="18" charset="0"/>
                          </a:rPr>
                          <m:t>𝛽</m:t>
                        </m:r>
                      </m:num>
                      <m:den>
                        <m:sSub>
                          <m:sSubPr>
                            <m:ctrlPr>
                              <a:rPr lang="en-US" sz="1200" i="1">
                                <a:latin typeface="Cambria Math" panose="02040503050406030204" pitchFamily="18" charset="0"/>
                              </a:rPr>
                            </m:ctrlPr>
                          </m:sSubPr>
                          <m:e>
                            <m:r>
                              <a:rPr lang="en-US" sz="1200" i="1">
                                <a:latin typeface="Cambria Math" panose="02040503050406030204" pitchFamily="18" charset="0"/>
                              </a:rPr>
                              <m:t>𝑟</m:t>
                            </m:r>
                          </m:e>
                          <m:sub>
                            <m:r>
                              <a:rPr lang="en-US" sz="1200" i="1">
                                <a:latin typeface="Cambria Math" panose="02040503050406030204" pitchFamily="18" charset="0"/>
                              </a:rPr>
                              <m:t>𝑐</m:t>
                            </m:r>
                          </m:sub>
                        </m:sSub>
                      </m:den>
                    </m:f>
                  </m:oMath>
                </a14:m>
                <a:r>
                  <a:rPr lang="en-US" sz="1200" dirty="0">
                    <a:cs typeface="Calibri" panose="020F0502020204030204" pitchFamily="34" charset="0"/>
                  </a:rPr>
                  <a:t>, that is    </a:t>
                </a:r>
                <a14:m>
                  <m:oMath xmlns:m="http://schemas.openxmlformats.org/officeDocument/2006/math">
                    <m:sSub>
                      <m:sSubPr>
                        <m:ctrlPr>
                          <a:rPr lang="en-US" sz="1200" i="1" smtClean="0">
                            <a:solidFill>
                              <a:schemeClr val="tx2"/>
                            </a:solidFill>
                            <a:latin typeface="Cambria Math" panose="02040503050406030204" pitchFamily="18" charset="0"/>
                          </a:rPr>
                        </m:ctrlPr>
                      </m:sSubPr>
                      <m:e>
                        <m:r>
                          <a:rPr lang="en-US" sz="1200" i="1">
                            <a:solidFill>
                              <a:schemeClr val="tx2"/>
                            </a:solidFill>
                            <a:latin typeface="Cambria Math" panose="02040503050406030204" pitchFamily="18" charset="0"/>
                          </a:rPr>
                          <m:t>𝑇</m:t>
                        </m:r>
                      </m:e>
                      <m:sub>
                        <m:r>
                          <a:rPr lang="en-US" sz="1200" i="1">
                            <a:solidFill>
                              <a:schemeClr val="tx2"/>
                            </a:solidFill>
                            <a:latin typeface="Cambria Math" panose="02040503050406030204" pitchFamily="18" charset="0"/>
                          </a:rPr>
                          <m:t>𝑡</m:t>
                        </m:r>
                        <m:r>
                          <a:rPr lang="en-US" sz="1200" i="1">
                            <a:solidFill>
                              <a:schemeClr val="tx2"/>
                            </a:solidFill>
                            <a:latin typeface="Cambria Math" panose="02040503050406030204" pitchFamily="18" charset="0"/>
                          </a:rPr>
                          <m:t>,</m:t>
                        </m:r>
                        <m:r>
                          <a:rPr lang="en-US" sz="1200" i="1">
                            <a:solidFill>
                              <a:schemeClr val="tx2"/>
                            </a:solidFill>
                            <a:latin typeface="Cambria Math" panose="02040503050406030204" pitchFamily="18" charset="0"/>
                          </a:rPr>
                          <m:t>𝑈</m:t>
                        </m:r>
                        <m:r>
                          <a:rPr lang="en-US" sz="1200" i="1">
                            <a:solidFill>
                              <a:schemeClr val="tx2"/>
                            </a:solidFill>
                            <a:latin typeface="Cambria Math" panose="02040503050406030204" pitchFamily="18" charset="0"/>
                          </a:rPr>
                          <m:t>1,</m:t>
                        </m:r>
                        <m:r>
                          <a:rPr lang="en-US" sz="1200" i="1">
                            <a:solidFill>
                              <a:schemeClr val="tx2"/>
                            </a:solidFill>
                            <a:latin typeface="Cambria Math" panose="02040503050406030204" pitchFamily="18" charset="0"/>
                          </a:rPr>
                          <m:t>𝑟𝑒𝑠𝑝</m:t>
                        </m:r>
                      </m:sub>
                    </m:sSub>
                    <m:r>
                      <a:rPr lang="en-US" sz="1200" i="1">
                        <a:solidFill>
                          <a:schemeClr val="tx2"/>
                        </a:solidFill>
                        <a:latin typeface="Cambria Math" panose="02040503050406030204" pitchFamily="18" charset="0"/>
                      </a:rPr>
                      <m:t>=</m:t>
                    </m:r>
                    <m:sSub>
                      <m:sSubPr>
                        <m:ctrlPr>
                          <a:rPr lang="en-US" sz="1200" i="1">
                            <a:solidFill>
                              <a:srgbClr val="FF0000"/>
                            </a:solidFill>
                            <a:latin typeface="Cambria Math" panose="02040503050406030204" pitchFamily="18" charset="0"/>
                          </a:rPr>
                        </m:ctrlPr>
                      </m:sSubPr>
                      <m:e>
                        <m:r>
                          <a:rPr lang="en-US" sz="1200" i="1">
                            <a:solidFill>
                              <a:srgbClr val="FF0000"/>
                            </a:solidFill>
                            <a:latin typeface="Cambria Math" panose="02040503050406030204" pitchFamily="18" charset="0"/>
                          </a:rPr>
                          <m:t>𝑇</m:t>
                        </m:r>
                      </m:e>
                      <m:sub>
                        <m:r>
                          <a:rPr lang="en-US" sz="1200" i="1">
                            <a:solidFill>
                              <a:srgbClr val="FF0000"/>
                            </a:solidFill>
                            <a:latin typeface="Cambria Math" panose="02040503050406030204" pitchFamily="18" charset="0"/>
                          </a:rPr>
                          <m:t>𝑟</m:t>
                        </m:r>
                        <m:r>
                          <a:rPr lang="en-US" sz="1200" i="1">
                            <a:solidFill>
                              <a:srgbClr val="FF0000"/>
                            </a:solidFill>
                            <a:latin typeface="Cambria Math" panose="02040503050406030204" pitchFamily="18" charset="0"/>
                          </a:rPr>
                          <m:t>,</m:t>
                        </m:r>
                        <m:r>
                          <a:rPr lang="en-US" sz="1200" i="1">
                            <a:solidFill>
                              <a:srgbClr val="FF0000"/>
                            </a:solidFill>
                            <a:latin typeface="Cambria Math" panose="02040503050406030204" pitchFamily="18" charset="0"/>
                          </a:rPr>
                          <m:t>𝑁</m:t>
                        </m:r>
                        <m:r>
                          <a:rPr lang="en-US" sz="1200" i="1">
                            <a:solidFill>
                              <a:srgbClr val="FF0000"/>
                            </a:solidFill>
                            <a:latin typeface="Cambria Math" panose="02040503050406030204" pitchFamily="18" charset="0"/>
                          </a:rPr>
                          <m:t>,</m:t>
                        </m:r>
                        <m:r>
                          <a:rPr lang="en-US" sz="1200" i="1">
                            <a:solidFill>
                              <a:srgbClr val="FF0000"/>
                            </a:solidFill>
                            <a:latin typeface="Cambria Math" panose="02040503050406030204" pitchFamily="18" charset="0"/>
                          </a:rPr>
                          <m:t>𝑟𝑒𝑠𝑝</m:t>
                        </m:r>
                      </m:sub>
                    </m:sSub>
                  </m:oMath>
                </a14:m>
                <a:r>
                  <a:rPr lang="en-US" sz="1200" dirty="0">
                    <a:cs typeface="Calibri" panose="020F0502020204030204" pitchFamily="34" charset="0"/>
                  </a:rPr>
                  <a:t>+ </a:t>
                </a:r>
                <a14:m>
                  <m:oMath xmlns:m="http://schemas.openxmlformats.org/officeDocument/2006/math">
                    <m:f>
                      <m:fPr>
                        <m:ctrlPr>
                          <a:rPr lang="en-US" sz="1200" i="1">
                            <a:latin typeface="Cambria Math" panose="02040503050406030204" pitchFamily="18" charset="0"/>
                            <a:cs typeface="Calibri" panose="020F0502020204030204" pitchFamily="34" charset="0"/>
                          </a:rPr>
                        </m:ctrlPr>
                      </m:fPr>
                      <m:num>
                        <m:r>
                          <a:rPr lang="en-US" sz="1200" i="1">
                            <a:latin typeface="Cambria Math" panose="02040503050406030204" pitchFamily="18" charset="0"/>
                          </a:rPr>
                          <m:t>∆</m:t>
                        </m:r>
                        <m:r>
                          <m:rPr>
                            <m:nor/>
                          </m:rPr>
                          <a:rPr lang="en-US" sz="1200">
                            <a:latin typeface="Cambria Math" panose="02040503050406030204" pitchFamily="18" charset="0"/>
                          </a:rPr>
                          <m:t>+</m:t>
                        </m:r>
                        <m:r>
                          <a:rPr lang="en-US" sz="1200" i="1">
                            <a:latin typeface="Cambria Math" panose="02040503050406030204" pitchFamily="18" charset="0"/>
                          </a:rPr>
                          <m:t>𝛽</m:t>
                        </m:r>
                      </m:num>
                      <m:den>
                        <m:sSub>
                          <m:sSubPr>
                            <m:ctrlPr>
                              <a:rPr lang="en-US" sz="1200" i="1">
                                <a:latin typeface="Cambria Math" panose="02040503050406030204" pitchFamily="18" charset="0"/>
                              </a:rPr>
                            </m:ctrlPr>
                          </m:sSubPr>
                          <m:e>
                            <m:r>
                              <a:rPr lang="en-US" sz="1200" i="1">
                                <a:latin typeface="Cambria Math" panose="02040503050406030204" pitchFamily="18" charset="0"/>
                              </a:rPr>
                              <m:t>𝑟</m:t>
                            </m:r>
                          </m:e>
                          <m:sub>
                            <m:r>
                              <a:rPr lang="en-US" sz="1200" i="1">
                                <a:latin typeface="Cambria Math" panose="02040503050406030204" pitchFamily="18" charset="0"/>
                              </a:rPr>
                              <m:t>𝑐</m:t>
                            </m:r>
                          </m:sub>
                        </m:sSub>
                      </m:den>
                    </m:f>
                  </m:oMath>
                </a14:m>
                <a:endParaRPr lang="en-US" sz="1200" dirty="0">
                  <a:cs typeface="Calibri" panose="020F0502020204030204" pitchFamily="34" charset="0"/>
                </a:endParaRPr>
              </a:p>
              <a:p>
                <a:pPr lvl="1">
                  <a:buFont typeface="Courier New" panose="02070309020205020404" pitchFamily="49" charset="0"/>
                  <a:buChar char="o"/>
                </a:pPr>
                <a:r>
                  <a:rPr lang="en-US" sz="1200" dirty="0">
                    <a:cs typeface="Calibri" panose="020F0502020204030204" pitchFamily="34" charset="0"/>
                  </a:rPr>
                  <a:t>UWB subsequent fragments are transmitted after 1ms offsets:</a:t>
                </a:r>
                <a14:m>
                  <m:oMath xmlns:m="http://schemas.openxmlformats.org/officeDocument/2006/math">
                    <m:r>
                      <a:rPr lang="en-US" sz="1200">
                        <a:solidFill>
                          <a:srgbClr val="FF0000"/>
                        </a:solidFill>
                        <a:latin typeface="Cambria Math" panose="02040503050406030204" pitchFamily="18" charset="0"/>
                      </a:rPr>
                      <m:t> </m:t>
                    </m:r>
                    <m:sSub>
                      <m:sSubPr>
                        <m:ctrlPr>
                          <a:rPr lang="en-US" sz="1200" i="1" smtClean="0">
                            <a:solidFill>
                              <a:schemeClr val="tx2"/>
                            </a:solidFill>
                            <a:latin typeface="Cambria Math" panose="02040503050406030204" pitchFamily="18" charset="0"/>
                          </a:rPr>
                        </m:ctrlPr>
                      </m:sSubPr>
                      <m:e>
                        <m:r>
                          <a:rPr lang="en-US" sz="1200" i="1">
                            <a:solidFill>
                              <a:schemeClr val="tx2"/>
                            </a:solidFill>
                            <a:latin typeface="Cambria Math" panose="02040503050406030204" pitchFamily="18" charset="0"/>
                          </a:rPr>
                          <m:t>𝑇</m:t>
                        </m:r>
                      </m:e>
                      <m:sub>
                        <m:r>
                          <a:rPr lang="en-US" sz="1200" i="1">
                            <a:solidFill>
                              <a:schemeClr val="tx2"/>
                            </a:solidFill>
                            <a:latin typeface="Cambria Math" panose="02040503050406030204" pitchFamily="18" charset="0"/>
                          </a:rPr>
                          <m:t>𝑡</m:t>
                        </m:r>
                        <m:r>
                          <a:rPr lang="en-US" sz="1200" i="1">
                            <a:solidFill>
                              <a:schemeClr val="tx2"/>
                            </a:solidFill>
                            <a:latin typeface="Cambria Math" panose="02040503050406030204" pitchFamily="18" charset="0"/>
                          </a:rPr>
                          <m:t>,</m:t>
                        </m:r>
                        <m:r>
                          <a:rPr lang="en-US" sz="1200" i="1">
                            <a:solidFill>
                              <a:schemeClr val="tx2"/>
                            </a:solidFill>
                            <a:latin typeface="Cambria Math" panose="02040503050406030204" pitchFamily="18" charset="0"/>
                          </a:rPr>
                          <m:t>𝑈𝑚</m:t>
                        </m:r>
                        <m:r>
                          <a:rPr lang="en-US" sz="1200" i="1">
                            <a:solidFill>
                              <a:schemeClr val="tx2"/>
                            </a:solidFill>
                            <a:latin typeface="Cambria Math" panose="02040503050406030204" pitchFamily="18" charset="0"/>
                          </a:rPr>
                          <m:t>,</m:t>
                        </m:r>
                        <m:r>
                          <a:rPr lang="en-US" sz="1200" i="1">
                            <a:solidFill>
                              <a:schemeClr val="tx2"/>
                            </a:solidFill>
                            <a:latin typeface="Cambria Math" panose="02040503050406030204" pitchFamily="18" charset="0"/>
                          </a:rPr>
                          <m:t>𝑟𝑒𝑠𝑝</m:t>
                        </m:r>
                      </m:sub>
                    </m:sSub>
                    <m:r>
                      <a:rPr lang="en-US" sz="1200" i="1">
                        <a:solidFill>
                          <a:schemeClr val="tx2"/>
                        </a:solidFill>
                        <a:latin typeface="Cambria Math" panose="02040503050406030204" pitchFamily="18" charset="0"/>
                      </a:rPr>
                      <m:t>=</m:t>
                    </m:r>
                    <m:sSub>
                      <m:sSubPr>
                        <m:ctrlPr>
                          <a:rPr lang="en-US" sz="1200" i="1">
                            <a:solidFill>
                              <a:schemeClr val="tx2"/>
                            </a:solidFill>
                            <a:latin typeface="Cambria Math" panose="02040503050406030204" pitchFamily="18" charset="0"/>
                          </a:rPr>
                        </m:ctrlPr>
                      </m:sSubPr>
                      <m:e>
                        <m:r>
                          <a:rPr lang="en-US" sz="1200" i="1">
                            <a:solidFill>
                              <a:schemeClr val="tx2"/>
                            </a:solidFill>
                            <a:latin typeface="Cambria Math" panose="02040503050406030204" pitchFamily="18" charset="0"/>
                          </a:rPr>
                          <m:t>𝑇</m:t>
                        </m:r>
                      </m:e>
                      <m:sub>
                        <m:r>
                          <a:rPr lang="en-US" sz="1200" i="1">
                            <a:solidFill>
                              <a:schemeClr val="tx2"/>
                            </a:solidFill>
                            <a:latin typeface="Cambria Math" panose="02040503050406030204" pitchFamily="18" charset="0"/>
                          </a:rPr>
                          <m:t>𝑡</m:t>
                        </m:r>
                        <m:r>
                          <a:rPr lang="en-US" sz="1200" i="1">
                            <a:solidFill>
                              <a:schemeClr val="tx2"/>
                            </a:solidFill>
                            <a:latin typeface="Cambria Math" panose="02040503050406030204" pitchFamily="18" charset="0"/>
                          </a:rPr>
                          <m:t>,</m:t>
                        </m:r>
                        <m:r>
                          <a:rPr lang="en-US" sz="1200" i="1">
                            <a:solidFill>
                              <a:schemeClr val="tx2"/>
                            </a:solidFill>
                            <a:latin typeface="Cambria Math" panose="02040503050406030204" pitchFamily="18" charset="0"/>
                          </a:rPr>
                          <m:t>𝑈</m:t>
                        </m:r>
                        <m:r>
                          <a:rPr lang="en-US" sz="1200" i="1">
                            <a:solidFill>
                              <a:schemeClr val="tx2"/>
                            </a:solidFill>
                            <a:latin typeface="Cambria Math" panose="02040503050406030204" pitchFamily="18" charset="0"/>
                          </a:rPr>
                          <m:t>1,</m:t>
                        </m:r>
                        <m:r>
                          <a:rPr lang="en-US" sz="1200" i="1">
                            <a:solidFill>
                              <a:schemeClr val="tx2"/>
                            </a:solidFill>
                            <a:latin typeface="Cambria Math" panose="02040503050406030204" pitchFamily="18" charset="0"/>
                          </a:rPr>
                          <m:t>𝑟𝑒𝑠𝑝</m:t>
                        </m:r>
                      </m:sub>
                    </m:sSub>
                    <m:r>
                      <a:rPr lang="en-US" sz="1200" i="1">
                        <a:solidFill>
                          <a:schemeClr val="tx2"/>
                        </a:solidFill>
                        <a:latin typeface="Cambria Math" panose="02040503050406030204" pitchFamily="18" charset="0"/>
                      </a:rPr>
                      <m:t>+</m:t>
                    </m:r>
                    <m:f>
                      <m:fPr>
                        <m:ctrlPr>
                          <a:rPr lang="en-US" sz="1200" i="1">
                            <a:solidFill>
                              <a:schemeClr val="tx2"/>
                            </a:solidFill>
                            <a:latin typeface="Cambria Math" panose="02040503050406030204" pitchFamily="18" charset="0"/>
                          </a:rPr>
                        </m:ctrlPr>
                      </m:fPr>
                      <m:num>
                        <m:d>
                          <m:dPr>
                            <m:ctrlPr>
                              <a:rPr lang="en-US" sz="1200" i="1">
                                <a:solidFill>
                                  <a:schemeClr val="tx2"/>
                                </a:solidFill>
                                <a:latin typeface="Cambria Math" panose="02040503050406030204" pitchFamily="18" charset="0"/>
                              </a:rPr>
                            </m:ctrlPr>
                          </m:dPr>
                          <m:e>
                            <m:r>
                              <a:rPr lang="en-US" sz="1200" i="1">
                                <a:solidFill>
                                  <a:schemeClr val="tx2"/>
                                </a:solidFill>
                                <a:latin typeface="Cambria Math" panose="02040503050406030204" pitchFamily="18" charset="0"/>
                              </a:rPr>
                              <m:t>𝑚</m:t>
                            </m:r>
                            <m:r>
                              <a:rPr lang="en-US" sz="1200" i="1">
                                <a:solidFill>
                                  <a:schemeClr val="tx2"/>
                                </a:solidFill>
                                <a:latin typeface="Cambria Math" panose="02040503050406030204" pitchFamily="18" charset="0"/>
                              </a:rPr>
                              <m:t>−1</m:t>
                            </m:r>
                          </m:e>
                        </m:d>
                      </m:num>
                      <m:den>
                        <m:sSub>
                          <m:sSubPr>
                            <m:ctrlPr>
                              <a:rPr lang="en-US" sz="1200" i="1">
                                <a:solidFill>
                                  <a:schemeClr val="tx2"/>
                                </a:solidFill>
                                <a:latin typeface="Cambria Math" panose="02040503050406030204" pitchFamily="18" charset="0"/>
                              </a:rPr>
                            </m:ctrlPr>
                          </m:sSubPr>
                          <m:e>
                            <m:r>
                              <a:rPr lang="en-US" sz="1200" i="1">
                                <a:solidFill>
                                  <a:schemeClr val="tx2"/>
                                </a:solidFill>
                                <a:latin typeface="Cambria Math" panose="02040503050406030204" pitchFamily="18" charset="0"/>
                              </a:rPr>
                              <m:t>𝑟</m:t>
                            </m:r>
                          </m:e>
                          <m:sub>
                            <m:r>
                              <a:rPr lang="en-US" sz="1200" i="1">
                                <a:solidFill>
                                  <a:schemeClr val="tx2"/>
                                </a:solidFill>
                                <a:latin typeface="Cambria Math" panose="02040503050406030204" pitchFamily="18" charset="0"/>
                              </a:rPr>
                              <m:t>𝑐</m:t>
                            </m:r>
                          </m:sub>
                        </m:sSub>
                      </m:den>
                    </m:f>
                    <m:r>
                      <a:rPr lang="en-US" sz="1200" i="1">
                        <a:solidFill>
                          <a:schemeClr val="tx2"/>
                        </a:solidFill>
                        <a:latin typeface="Cambria Math" panose="02040503050406030204" pitchFamily="18" charset="0"/>
                      </a:rPr>
                      <m:t>(</m:t>
                    </m:r>
                    <m:r>
                      <a:rPr lang="en-US" sz="1200" i="1">
                        <a:solidFill>
                          <a:schemeClr val="tx2"/>
                        </a:solidFill>
                        <a:latin typeface="Cambria Math" panose="02040503050406030204" pitchFamily="18" charset="0"/>
                      </a:rPr>
                      <m:t>𝑚𝑠</m:t>
                    </m:r>
                    <m:r>
                      <a:rPr lang="en-US" sz="1200" i="1">
                        <a:solidFill>
                          <a:schemeClr val="tx2"/>
                        </a:solidFill>
                        <a:latin typeface="Cambria Math" panose="02040503050406030204" pitchFamily="18" charset="0"/>
                      </a:rPr>
                      <m:t>)</m:t>
                    </m:r>
                  </m:oMath>
                </a14:m>
                <a:endParaRPr lang="en-US" sz="1200" dirty="0">
                  <a:solidFill>
                    <a:schemeClr val="tx2"/>
                  </a:solidFill>
                  <a:cs typeface="Calibri" panose="020F0502020204030204" pitchFamily="34" charset="0"/>
                </a:endParaRPr>
              </a:p>
              <a:p>
                <a:pPr marL="0" indent="0">
                  <a:buNone/>
                </a:pPr>
                <a:r>
                  <a:rPr lang="en-US" sz="1400" b="1" dirty="0">
                    <a:cs typeface="Calibri" panose="020F0502020204030204" pitchFamily="34" charset="0"/>
                  </a:rPr>
                  <a:t>        Initiator Rx:</a:t>
                </a:r>
              </a:p>
              <a:p>
                <a:pPr lvl="1">
                  <a:buFont typeface="Courier New" panose="02070309020205020404" pitchFamily="49" charset="0"/>
                  <a:buChar char="o"/>
                </a:pPr>
                <a:r>
                  <a:rPr lang="en-US" sz="1200" dirty="0">
                    <a:cs typeface="Calibri" panose="020F0502020204030204" pitchFamily="34" charset="0"/>
                  </a:rPr>
                  <a:t>Reference time is initiator’s NB transmission </a:t>
                </a:r>
                <a14:m>
                  <m:oMath xmlns:m="http://schemas.openxmlformats.org/officeDocument/2006/math">
                    <m:sSub>
                      <m:sSubPr>
                        <m:ctrlPr>
                          <a:rPr lang="en-US" sz="1200" i="1">
                            <a:latin typeface="Cambria Math" panose="02040503050406030204" pitchFamily="18" charset="0"/>
                          </a:rPr>
                        </m:ctrlPr>
                      </m:sSubPr>
                      <m:e>
                        <m:r>
                          <a:rPr lang="en-US" sz="1200" i="1">
                            <a:latin typeface="Cambria Math" panose="02040503050406030204" pitchFamily="18" charset="0"/>
                          </a:rPr>
                          <m:t>𝑇</m:t>
                        </m:r>
                      </m:e>
                      <m:sub>
                        <m:r>
                          <a:rPr lang="en-US" sz="1200" i="1">
                            <a:latin typeface="Cambria Math" panose="02040503050406030204" pitchFamily="18" charset="0"/>
                          </a:rPr>
                          <m:t>𝑡</m:t>
                        </m:r>
                        <m:r>
                          <a:rPr lang="en-US" sz="1200" i="1">
                            <a:latin typeface="Cambria Math" panose="02040503050406030204" pitchFamily="18" charset="0"/>
                          </a:rPr>
                          <m:t>,</m:t>
                        </m:r>
                        <m:r>
                          <a:rPr lang="en-US" sz="1200" i="1">
                            <a:latin typeface="Cambria Math" panose="02040503050406030204" pitchFamily="18" charset="0"/>
                          </a:rPr>
                          <m:t>𝑁</m:t>
                        </m:r>
                        <m:r>
                          <a:rPr lang="en-US" sz="1200" i="1">
                            <a:latin typeface="Cambria Math" panose="02040503050406030204" pitchFamily="18" charset="0"/>
                          </a:rPr>
                          <m:t>,</m:t>
                        </m:r>
                        <m:r>
                          <a:rPr lang="en-US" sz="1200" i="1">
                            <a:latin typeface="Cambria Math" panose="02040503050406030204" pitchFamily="18" charset="0"/>
                          </a:rPr>
                          <m:t>𝑖𝑛𝑖𝑡</m:t>
                        </m:r>
                      </m:sub>
                    </m:sSub>
                  </m:oMath>
                </a14:m>
                <a:endParaRPr lang="en-US" sz="1200" dirty="0"/>
              </a:p>
              <a:p>
                <a:pPr lvl="1">
                  <a:buFont typeface="Courier New" panose="02070309020205020404" pitchFamily="49" charset="0"/>
                  <a:buChar char="o"/>
                </a:pPr>
                <a:r>
                  <a:rPr lang="en-US" sz="1200" dirty="0">
                    <a:cs typeface="Calibri" panose="020F0502020204030204" pitchFamily="34" charset="0"/>
                  </a:rPr>
                  <a:t>UWB first fragment is received at offset </a:t>
                </a:r>
                <a14:m>
                  <m:oMath xmlns:m="http://schemas.openxmlformats.org/officeDocument/2006/math">
                    <m:r>
                      <a:rPr lang="en-US" sz="1200" i="1">
                        <a:latin typeface="Cambria Math" panose="02040503050406030204" pitchFamily="18" charset="0"/>
                      </a:rPr>
                      <m:t>∆</m:t>
                    </m:r>
                    <m:r>
                      <m:rPr>
                        <m:nor/>
                      </m:rPr>
                      <a:rPr lang="en-US" sz="1200">
                        <a:latin typeface="Cambria Math" panose="02040503050406030204" pitchFamily="18" charset="0"/>
                      </a:rPr>
                      <m:t>+</m:t>
                    </m:r>
                    <m:r>
                      <a:rPr lang="en-US" sz="1200" i="1">
                        <a:latin typeface="Cambria Math" panose="02040503050406030204" pitchFamily="18" charset="0"/>
                      </a:rPr>
                      <m:t>𝛽</m:t>
                    </m:r>
                    <m:r>
                      <a:rPr lang="en-US" sz="1200" i="1">
                        <a:latin typeface="Cambria Math" panose="02040503050406030204" pitchFamily="18" charset="0"/>
                      </a:rPr>
                      <m:t>+</m:t>
                    </m:r>
                    <m:sSub>
                      <m:sSubPr>
                        <m:ctrlPr>
                          <a:rPr lang="en-US" sz="1200" i="1">
                            <a:latin typeface="Cambria Math" panose="02040503050406030204" pitchFamily="18" charset="0"/>
                          </a:rPr>
                        </m:ctrlPr>
                      </m:sSubPr>
                      <m:e>
                        <m:r>
                          <a:rPr lang="en-US" sz="1200" i="1">
                            <a:latin typeface="Cambria Math" panose="02040503050406030204" pitchFamily="18" charset="0"/>
                          </a:rPr>
                          <m:t>𝑤</m:t>
                        </m:r>
                      </m:e>
                      <m:sub>
                        <m:r>
                          <a:rPr lang="en-US" sz="1200" i="1">
                            <a:latin typeface="Cambria Math" panose="02040503050406030204" pitchFamily="18" charset="0"/>
                          </a:rPr>
                          <m:t>𝑖𝑛𝑖𝑡</m:t>
                        </m:r>
                      </m:sub>
                    </m:sSub>
                  </m:oMath>
                </a14:m>
                <a:r>
                  <a:rPr lang="en-US" sz="1200" dirty="0">
                    <a:cs typeface="Calibri" panose="020F0502020204030204" pitchFamily="34" charset="0"/>
                  </a:rPr>
                  <a:t>, that is: </a:t>
                </a:r>
                <a14:m>
                  <m:oMath xmlns:m="http://schemas.openxmlformats.org/officeDocument/2006/math">
                    <m:sSub>
                      <m:sSubPr>
                        <m:ctrlPr>
                          <a:rPr lang="en-US" sz="1200" i="1">
                            <a:solidFill>
                              <a:srgbClr val="FF0000"/>
                            </a:solidFill>
                            <a:latin typeface="Cambria Math" panose="02040503050406030204" pitchFamily="18" charset="0"/>
                          </a:rPr>
                        </m:ctrlPr>
                      </m:sSubPr>
                      <m:e>
                        <m:r>
                          <a:rPr lang="en-US" sz="1200" i="1">
                            <a:solidFill>
                              <a:srgbClr val="FF0000"/>
                            </a:solidFill>
                            <a:latin typeface="Cambria Math" panose="02040503050406030204" pitchFamily="18" charset="0"/>
                          </a:rPr>
                          <m:t>𝑇</m:t>
                        </m:r>
                      </m:e>
                      <m:sub>
                        <m:r>
                          <a:rPr lang="en-US" sz="1200" i="1">
                            <a:solidFill>
                              <a:srgbClr val="FF0000"/>
                            </a:solidFill>
                            <a:latin typeface="Cambria Math" panose="02040503050406030204" pitchFamily="18" charset="0"/>
                          </a:rPr>
                          <m:t>𝑟</m:t>
                        </m:r>
                        <m:r>
                          <a:rPr lang="en-US" sz="1200" i="1">
                            <a:solidFill>
                              <a:srgbClr val="FF0000"/>
                            </a:solidFill>
                            <a:latin typeface="Cambria Math" panose="02040503050406030204" pitchFamily="18" charset="0"/>
                          </a:rPr>
                          <m:t>,</m:t>
                        </m:r>
                        <m:r>
                          <a:rPr lang="en-US" sz="1200" i="1">
                            <a:solidFill>
                              <a:srgbClr val="FF0000"/>
                            </a:solidFill>
                            <a:latin typeface="Cambria Math" panose="02040503050406030204" pitchFamily="18" charset="0"/>
                          </a:rPr>
                          <m:t>𝑈</m:t>
                        </m:r>
                        <m:r>
                          <a:rPr lang="en-US" sz="1200" i="1">
                            <a:solidFill>
                              <a:srgbClr val="FF0000"/>
                            </a:solidFill>
                            <a:latin typeface="Cambria Math" panose="02040503050406030204" pitchFamily="18" charset="0"/>
                          </a:rPr>
                          <m:t>1,</m:t>
                        </m:r>
                        <m:r>
                          <a:rPr lang="en-US" sz="1200" i="1">
                            <a:solidFill>
                              <a:srgbClr val="FF0000"/>
                            </a:solidFill>
                            <a:latin typeface="Cambria Math" panose="02040503050406030204" pitchFamily="18" charset="0"/>
                          </a:rPr>
                          <m:t>𝑖𝑛𝑖𝑡</m:t>
                        </m:r>
                      </m:sub>
                    </m:sSub>
                  </m:oMath>
                </a14:m>
                <a:r>
                  <a:rPr lang="en-US" sz="1200" dirty="0"/>
                  <a:t>= </a:t>
                </a:r>
                <a14:m>
                  <m:oMath xmlns:m="http://schemas.openxmlformats.org/officeDocument/2006/math">
                    <m:sSub>
                      <m:sSubPr>
                        <m:ctrlPr>
                          <a:rPr lang="en-US" sz="1200" i="1">
                            <a:latin typeface="Cambria Math" panose="02040503050406030204" pitchFamily="18" charset="0"/>
                          </a:rPr>
                        </m:ctrlPr>
                      </m:sSubPr>
                      <m:e>
                        <m:r>
                          <a:rPr lang="en-US" sz="1200" i="1">
                            <a:latin typeface="Cambria Math" panose="02040503050406030204" pitchFamily="18" charset="0"/>
                          </a:rPr>
                          <m:t>𝑇</m:t>
                        </m:r>
                      </m:e>
                      <m:sub>
                        <m:r>
                          <a:rPr lang="en-US" sz="1200" i="1">
                            <a:latin typeface="Cambria Math" panose="02040503050406030204" pitchFamily="18" charset="0"/>
                          </a:rPr>
                          <m:t>𝑡</m:t>
                        </m:r>
                        <m:r>
                          <a:rPr lang="en-US" sz="1200" i="1">
                            <a:latin typeface="Cambria Math" panose="02040503050406030204" pitchFamily="18" charset="0"/>
                          </a:rPr>
                          <m:t>,</m:t>
                        </m:r>
                        <m:r>
                          <a:rPr lang="en-US" sz="1200" i="1">
                            <a:latin typeface="Cambria Math" panose="02040503050406030204" pitchFamily="18" charset="0"/>
                          </a:rPr>
                          <m:t>𝑁</m:t>
                        </m:r>
                        <m:r>
                          <a:rPr lang="en-US" sz="1200" i="1">
                            <a:latin typeface="Cambria Math" panose="02040503050406030204" pitchFamily="18" charset="0"/>
                          </a:rPr>
                          <m:t>,</m:t>
                        </m:r>
                        <m:r>
                          <a:rPr lang="en-US" sz="1200" i="1">
                            <a:latin typeface="Cambria Math" panose="02040503050406030204" pitchFamily="18" charset="0"/>
                          </a:rPr>
                          <m:t>𝑖𝑛𝑖𝑡</m:t>
                        </m:r>
                      </m:sub>
                    </m:sSub>
                    <m:r>
                      <m:rPr>
                        <m:nor/>
                      </m:rPr>
                      <a:rPr lang="en-US" sz="1200">
                        <a:latin typeface="Cambria Math" panose="02040503050406030204" pitchFamily="18" charset="0"/>
                      </a:rPr>
                      <m:t>+</m:t>
                    </m:r>
                    <m:r>
                      <a:rPr lang="en-US" sz="1200" i="1">
                        <a:latin typeface="Cambria Math" panose="02040503050406030204" pitchFamily="18" charset="0"/>
                      </a:rPr>
                      <m:t>∆</m:t>
                    </m:r>
                    <m:r>
                      <m:rPr>
                        <m:nor/>
                      </m:rPr>
                      <a:rPr lang="en-US" sz="1200">
                        <a:latin typeface="Cambria Math" panose="02040503050406030204" pitchFamily="18" charset="0"/>
                      </a:rPr>
                      <m:t>+</m:t>
                    </m:r>
                    <m:r>
                      <a:rPr lang="en-US" sz="1200" i="1">
                        <a:latin typeface="Cambria Math" panose="02040503050406030204" pitchFamily="18" charset="0"/>
                      </a:rPr>
                      <m:t>𝛽</m:t>
                    </m:r>
                    <m:r>
                      <m:rPr>
                        <m:nor/>
                      </m:rPr>
                      <a:rPr lang="en-US" sz="1200">
                        <a:latin typeface="Cambria Math" panose="02040503050406030204" pitchFamily="18" charset="0"/>
                      </a:rPr>
                      <m:t>+</m:t>
                    </m:r>
                    <m:r>
                      <m:rPr>
                        <m:nor/>
                      </m:rPr>
                      <a:rPr lang="en-US" sz="1200" dirty="0"/>
                      <m:t> </m:t>
                    </m:r>
                    <m:sSub>
                      <m:sSubPr>
                        <m:ctrlPr>
                          <a:rPr lang="en-US" sz="1200" i="1">
                            <a:latin typeface="Cambria Math" panose="02040503050406030204" pitchFamily="18" charset="0"/>
                          </a:rPr>
                        </m:ctrlPr>
                      </m:sSubPr>
                      <m:e>
                        <m:r>
                          <a:rPr lang="en-US" sz="1200" i="1">
                            <a:latin typeface="Cambria Math" panose="02040503050406030204" pitchFamily="18" charset="0"/>
                          </a:rPr>
                          <m:t>𝑤</m:t>
                        </m:r>
                      </m:e>
                      <m:sub>
                        <m:r>
                          <a:rPr lang="en-US" sz="1200" i="1">
                            <a:latin typeface="Cambria Math" panose="02040503050406030204" pitchFamily="18" charset="0"/>
                          </a:rPr>
                          <m:t>𝑖𝑛𝑖𝑡</m:t>
                        </m:r>
                      </m:sub>
                    </m:sSub>
                  </m:oMath>
                </a14:m>
                <a:r>
                  <a:rPr lang="en-US" sz="1200" dirty="0">
                    <a:cs typeface="Calibri" panose="020F0502020204030204" pitchFamily="34" charset="0"/>
                  </a:rPr>
                  <a:t>, where  </a:t>
                </a:r>
                <a14:m>
                  <m:oMath xmlns:m="http://schemas.openxmlformats.org/officeDocument/2006/math">
                    <m:sSub>
                      <m:sSubPr>
                        <m:ctrlPr>
                          <a:rPr lang="en-US" sz="1200" i="1">
                            <a:latin typeface="Cambria Math" panose="02040503050406030204" pitchFamily="18" charset="0"/>
                          </a:rPr>
                        </m:ctrlPr>
                      </m:sSubPr>
                      <m:e>
                        <m:r>
                          <a:rPr lang="en-US" sz="1200" i="1">
                            <a:latin typeface="Cambria Math" panose="02040503050406030204" pitchFamily="18" charset="0"/>
                          </a:rPr>
                          <m:t>𝑤</m:t>
                        </m:r>
                      </m:e>
                      <m:sub>
                        <m:r>
                          <a:rPr lang="en-US" sz="1200" i="1">
                            <a:latin typeface="Cambria Math" panose="02040503050406030204" pitchFamily="18" charset="0"/>
                          </a:rPr>
                          <m:t>𝑖𝑛𝑖𝑡</m:t>
                        </m:r>
                      </m:sub>
                    </m:sSub>
                    <m:r>
                      <a:rPr lang="en-US" sz="1200" i="1">
                        <a:latin typeface="Cambria Math" panose="02040503050406030204" pitchFamily="18" charset="0"/>
                      </a:rPr>
                      <m:t>∈</m:t>
                    </m:r>
                    <m:d>
                      <m:dPr>
                        <m:begChr m:val="["/>
                        <m:endChr m:val="]"/>
                        <m:ctrlPr>
                          <a:rPr lang="en-US" sz="1200" i="1">
                            <a:latin typeface="Cambria Math" panose="02040503050406030204" pitchFamily="18" charset="0"/>
                          </a:rPr>
                        </m:ctrlPr>
                      </m:dPr>
                      <m:e>
                        <m:r>
                          <a:rPr lang="en-US" sz="1200" i="1">
                            <a:latin typeface="Cambria Math" panose="02040503050406030204" pitchFamily="18" charset="0"/>
                          </a:rPr>
                          <m:t>−</m:t>
                        </m:r>
                        <m:r>
                          <a:rPr lang="en-US" sz="1200" i="1">
                            <a:latin typeface="Cambria Math" panose="02040503050406030204" pitchFamily="18" charset="0"/>
                          </a:rPr>
                          <m:t>𝑒</m:t>
                        </m:r>
                        <m:r>
                          <a:rPr lang="en-US" sz="1200" i="1">
                            <a:latin typeface="Cambria Math" panose="02040503050406030204" pitchFamily="18" charset="0"/>
                          </a:rPr>
                          <m:t>,</m:t>
                        </m:r>
                        <m:r>
                          <a:rPr lang="en-US" sz="1200" i="1">
                            <a:latin typeface="Cambria Math" panose="02040503050406030204" pitchFamily="18" charset="0"/>
                          </a:rPr>
                          <m:t>𝑒</m:t>
                        </m:r>
                        <m:r>
                          <a:rPr lang="en-US" sz="1200" i="1">
                            <a:latin typeface="Cambria Math" panose="02040503050406030204" pitchFamily="18" charset="0"/>
                          </a:rPr>
                          <m:t>+</m:t>
                        </m:r>
                        <m:f>
                          <m:fPr>
                            <m:ctrlPr>
                              <a:rPr lang="en-US" sz="1200" i="1">
                                <a:latin typeface="Cambria Math" panose="02040503050406030204" pitchFamily="18" charset="0"/>
                              </a:rPr>
                            </m:ctrlPr>
                          </m:fPr>
                          <m:num>
                            <m:sSub>
                              <m:sSubPr>
                                <m:ctrlPr>
                                  <a:rPr lang="en-US" sz="1200" i="1">
                                    <a:latin typeface="Cambria Math" panose="02040503050406030204" pitchFamily="18" charset="0"/>
                                  </a:rPr>
                                </m:ctrlPr>
                              </m:sSubPr>
                              <m:e>
                                <m:r>
                                  <a:rPr lang="en-US" sz="1200" i="1">
                                    <a:latin typeface="Cambria Math" panose="02040503050406030204" pitchFamily="18" charset="0"/>
                                  </a:rPr>
                                  <m:t>2</m:t>
                                </m:r>
                                <m:r>
                                  <a:rPr lang="en-US" sz="1200" i="1">
                                    <a:latin typeface="Cambria Math" panose="02040503050406030204" pitchFamily="18" charset="0"/>
                                  </a:rPr>
                                  <m:t>𝑑</m:t>
                                </m:r>
                              </m:e>
                              <m:sub>
                                <m:r>
                                  <a:rPr lang="en-US" sz="1200" i="1">
                                    <a:latin typeface="Cambria Math" panose="02040503050406030204" pitchFamily="18" charset="0"/>
                                  </a:rPr>
                                  <m:t>𝑚𝑎𝑥</m:t>
                                </m:r>
                              </m:sub>
                            </m:sSub>
                          </m:num>
                          <m:den>
                            <m:r>
                              <a:rPr lang="en-US" sz="1200" i="1">
                                <a:latin typeface="Cambria Math" panose="02040503050406030204" pitchFamily="18" charset="0"/>
                              </a:rPr>
                              <m:t>𝑐</m:t>
                            </m:r>
                          </m:den>
                        </m:f>
                      </m:e>
                    </m:d>
                  </m:oMath>
                </a14:m>
                <a:r>
                  <a:rPr lang="en-US" sz="1200" dirty="0"/>
                  <a:t>     is estimation error.</a:t>
                </a:r>
              </a:p>
              <a:p>
                <a:pPr lvl="1">
                  <a:buFont typeface="Courier New" panose="02070309020205020404" pitchFamily="49" charset="0"/>
                  <a:buChar char="o"/>
                </a:pPr>
                <a:r>
                  <a:rPr lang="en-US" sz="1200" dirty="0">
                    <a:cs typeface="Calibri" panose="020F0502020204030204" pitchFamily="34" charset="0"/>
                  </a:rPr>
                  <a:t>UWB subsequent fragments are received after 1ms offsets: </a:t>
                </a:r>
                <a14:m>
                  <m:oMath xmlns:m="http://schemas.openxmlformats.org/officeDocument/2006/math">
                    <m:sSub>
                      <m:sSubPr>
                        <m:ctrlPr>
                          <a:rPr lang="en-US" sz="1200" i="1">
                            <a:latin typeface="Cambria Math" panose="02040503050406030204" pitchFamily="18" charset="0"/>
                          </a:rPr>
                        </m:ctrlPr>
                      </m:sSubPr>
                      <m:e>
                        <m:r>
                          <a:rPr lang="en-US" sz="1200" i="1">
                            <a:latin typeface="Cambria Math" panose="02040503050406030204" pitchFamily="18" charset="0"/>
                          </a:rPr>
                          <m:t>𝑇</m:t>
                        </m:r>
                      </m:e>
                      <m:sub>
                        <m:r>
                          <a:rPr lang="en-US" sz="1200" i="1">
                            <a:latin typeface="Cambria Math" panose="02040503050406030204" pitchFamily="18" charset="0"/>
                          </a:rPr>
                          <m:t>𝑟</m:t>
                        </m:r>
                        <m:r>
                          <a:rPr lang="en-US" sz="1200" i="1">
                            <a:latin typeface="Cambria Math" panose="02040503050406030204" pitchFamily="18" charset="0"/>
                          </a:rPr>
                          <m:t>,</m:t>
                        </m:r>
                        <m:r>
                          <a:rPr lang="en-US" sz="1200" i="1">
                            <a:latin typeface="Cambria Math" panose="02040503050406030204" pitchFamily="18" charset="0"/>
                          </a:rPr>
                          <m:t>𝑈𝑚</m:t>
                        </m:r>
                        <m:r>
                          <a:rPr lang="en-US" sz="1200" i="1">
                            <a:latin typeface="Cambria Math" panose="02040503050406030204" pitchFamily="18" charset="0"/>
                          </a:rPr>
                          <m:t>,</m:t>
                        </m:r>
                        <m:r>
                          <a:rPr lang="en-US" sz="1200" i="1">
                            <a:latin typeface="Cambria Math" panose="02040503050406030204" pitchFamily="18" charset="0"/>
                          </a:rPr>
                          <m:t>𝑖𝑛𝑖𝑡</m:t>
                        </m:r>
                      </m:sub>
                    </m:sSub>
                    <m:r>
                      <a:rPr lang="en-US" sz="1200" i="1">
                        <a:latin typeface="Cambria Math" panose="02040503050406030204" pitchFamily="18" charset="0"/>
                      </a:rPr>
                      <m:t>=</m:t>
                    </m:r>
                    <m:sSub>
                      <m:sSubPr>
                        <m:ctrlPr>
                          <a:rPr lang="en-US" sz="1200" i="1">
                            <a:latin typeface="Cambria Math" panose="02040503050406030204" pitchFamily="18" charset="0"/>
                          </a:rPr>
                        </m:ctrlPr>
                      </m:sSubPr>
                      <m:e>
                        <m:r>
                          <a:rPr lang="en-US" sz="1200" i="1">
                            <a:latin typeface="Cambria Math" panose="02040503050406030204" pitchFamily="18" charset="0"/>
                          </a:rPr>
                          <m:t>𝑇</m:t>
                        </m:r>
                      </m:e>
                      <m:sub>
                        <m:r>
                          <a:rPr lang="en-US" sz="1200" i="1">
                            <a:latin typeface="Cambria Math" panose="02040503050406030204" pitchFamily="18" charset="0"/>
                          </a:rPr>
                          <m:t>𝑟</m:t>
                        </m:r>
                        <m:r>
                          <a:rPr lang="en-US" sz="1200" i="1">
                            <a:latin typeface="Cambria Math" panose="02040503050406030204" pitchFamily="18" charset="0"/>
                          </a:rPr>
                          <m:t>,</m:t>
                        </m:r>
                        <m:r>
                          <a:rPr lang="en-US" sz="1200" i="1">
                            <a:latin typeface="Cambria Math" panose="02040503050406030204" pitchFamily="18" charset="0"/>
                          </a:rPr>
                          <m:t>𝑈</m:t>
                        </m:r>
                        <m:r>
                          <a:rPr lang="en-US" sz="1200" i="1">
                            <a:latin typeface="Cambria Math" panose="02040503050406030204" pitchFamily="18" charset="0"/>
                          </a:rPr>
                          <m:t>1,</m:t>
                        </m:r>
                        <m:r>
                          <a:rPr lang="en-US" sz="1200" i="1">
                            <a:latin typeface="Cambria Math" panose="02040503050406030204" pitchFamily="18" charset="0"/>
                          </a:rPr>
                          <m:t>𝑖𝑛𝑖𝑡</m:t>
                        </m:r>
                      </m:sub>
                    </m:sSub>
                    <m:r>
                      <a:rPr lang="en-US" sz="1200" i="1">
                        <a:latin typeface="Cambria Math" panose="02040503050406030204" pitchFamily="18" charset="0"/>
                      </a:rPr>
                      <m:t>+</m:t>
                    </m:r>
                    <m:r>
                      <a:rPr lang="en-US" sz="1200" i="1">
                        <a:latin typeface="Cambria Math" panose="02040503050406030204" pitchFamily="18" charset="0"/>
                      </a:rPr>
                      <m:t>𝑚</m:t>
                    </m:r>
                    <m:r>
                      <a:rPr lang="en-US" sz="1200" i="1">
                        <a:latin typeface="Cambria Math" panose="02040503050406030204" pitchFamily="18" charset="0"/>
                      </a:rPr>
                      <m:t>−1 (</m:t>
                    </m:r>
                    <m:r>
                      <a:rPr lang="en-US" sz="1200" i="1">
                        <a:latin typeface="Cambria Math" panose="02040503050406030204" pitchFamily="18" charset="0"/>
                      </a:rPr>
                      <m:t>𝑚𝑠</m:t>
                    </m:r>
                    <m:r>
                      <a:rPr lang="en-US" sz="1200" i="1">
                        <a:latin typeface="Cambria Math" panose="02040503050406030204" pitchFamily="18" charset="0"/>
                      </a:rPr>
                      <m:t>)</m:t>
                    </m:r>
                  </m:oMath>
                </a14:m>
                <a:endParaRPr lang="en-US" sz="1200" dirty="0">
                  <a:cs typeface="Calibri" panose="020F0502020204030204" pitchFamily="34" charset="0"/>
                </a:endParaRPr>
              </a:p>
            </p:txBody>
          </p:sp>
        </mc:Choice>
        <mc:Fallback xmlns="">
          <p:sp>
            <p:nvSpPr>
              <p:cNvPr id="3" name="Text Placeholder 2">
                <a:extLst>
                  <a:ext uri="{FF2B5EF4-FFF2-40B4-BE49-F238E27FC236}">
                    <a16:creationId xmlns:a16="http://schemas.microsoft.com/office/drawing/2014/main" id="{EBA30AFE-DF49-4285-A12D-030A97E2212B}"/>
                  </a:ext>
                </a:extLst>
              </p:cNvPr>
              <p:cNvSpPr>
                <a:spLocks noGrp="1" noRot="1" noChangeAspect="1" noMove="1" noResize="1" noEditPoints="1" noAdjustHandles="1" noChangeArrowheads="1" noChangeShapeType="1" noTextEdit="1"/>
              </p:cNvSpPr>
              <p:nvPr>
                <p:ph type="body" idx="1"/>
              </p:nvPr>
            </p:nvSpPr>
            <p:spPr>
              <a:xfrm>
                <a:off x="4289394" y="2814299"/>
                <a:ext cx="5011484" cy="3780114"/>
              </a:xfrm>
              <a:blipFill>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7" name="Text Placeholder 2">
                <a:extLst>
                  <a:ext uri="{FF2B5EF4-FFF2-40B4-BE49-F238E27FC236}">
                    <a16:creationId xmlns:a16="http://schemas.microsoft.com/office/drawing/2014/main" id="{DBFBB603-D616-4C60-9F06-DE427F8A02D8}"/>
                  </a:ext>
                </a:extLst>
              </p:cNvPr>
              <p:cNvSpPr txBox="1">
                <a:spLocks/>
              </p:cNvSpPr>
              <p:nvPr/>
            </p:nvSpPr>
            <p:spPr bwMode="auto">
              <a:xfrm>
                <a:off x="145014" y="2924324"/>
                <a:ext cx="4289300" cy="2528786"/>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0" tIns="0" rIns="0" bIns="0" numCol="1" rtlCol="0" anchor="t" anchorCtr="0" compatLnSpc="1">
                <a:prstTxWarp prst="textNoShape">
                  <a:avLst/>
                </a:prstTxWarp>
                <a:noAutofit/>
              </a:bodyPr>
              <a:lstStyle>
                <a:lvl1pPr marL="342900" indent="-342900" algn="l" rtl="0" eaLnBrk="1" fontAlgn="base" hangingPunct="1">
                  <a:spcBef>
                    <a:spcPct val="20000"/>
                  </a:spcBef>
                  <a:spcAft>
                    <a:spcPct val="0"/>
                  </a:spcAft>
                  <a:buClr>
                    <a:schemeClr val="bg2">
                      <a:lumMod val="50000"/>
                    </a:schemeClr>
                  </a:buClr>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0" indent="0">
                  <a:buNone/>
                </a:pPr>
                <a:r>
                  <a:rPr lang="en-US" sz="1400" b="1" kern="0" dirty="0">
                    <a:cs typeface="Calibri" panose="020F0502020204030204" pitchFamily="34" charset="0"/>
                  </a:rPr>
                  <a:t>         Initiator Tx </a:t>
                </a:r>
              </a:p>
              <a:p>
                <a:pPr lvl="1">
                  <a:buFont typeface="Courier New" panose="02070309020205020404" pitchFamily="49" charset="0"/>
                  <a:buChar char="o"/>
                </a:pPr>
                <a:r>
                  <a:rPr lang="en-US" sz="1200" kern="0" dirty="0">
                    <a:cs typeface="Calibri" panose="020F0502020204030204" pitchFamily="34" charset="0"/>
                  </a:rPr>
                  <a:t>Reference time is initiator’s NB transmission </a:t>
                </a:r>
                <a14:m>
                  <m:oMath xmlns:m="http://schemas.openxmlformats.org/officeDocument/2006/math">
                    <m:sSub>
                      <m:sSubPr>
                        <m:ctrlPr>
                          <a:rPr lang="en-US" sz="1200" i="1" kern="0">
                            <a:latin typeface="Cambria Math" panose="02040503050406030204" pitchFamily="18" charset="0"/>
                          </a:rPr>
                        </m:ctrlPr>
                      </m:sSubPr>
                      <m:e>
                        <m:r>
                          <a:rPr lang="en-US" sz="1200" i="1" kern="0">
                            <a:latin typeface="Cambria Math" panose="02040503050406030204" pitchFamily="18" charset="0"/>
                          </a:rPr>
                          <m:t>𝑇</m:t>
                        </m:r>
                      </m:e>
                      <m:sub>
                        <m:r>
                          <a:rPr lang="en-US" sz="1200" i="1" kern="0">
                            <a:latin typeface="Cambria Math" panose="02040503050406030204" pitchFamily="18" charset="0"/>
                          </a:rPr>
                          <m:t>𝑡</m:t>
                        </m:r>
                        <m:r>
                          <a:rPr lang="en-US" sz="1200" i="1" kern="0">
                            <a:latin typeface="Cambria Math" panose="02040503050406030204" pitchFamily="18" charset="0"/>
                          </a:rPr>
                          <m:t>,</m:t>
                        </m:r>
                        <m:r>
                          <a:rPr lang="en-US" sz="1200" i="1" kern="0">
                            <a:latin typeface="Cambria Math" panose="02040503050406030204" pitchFamily="18" charset="0"/>
                          </a:rPr>
                          <m:t>𝑁</m:t>
                        </m:r>
                        <m:r>
                          <a:rPr lang="en-US" sz="1200" i="1" kern="0">
                            <a:latin typeface="Cambria Math" panose="02040503050406030204" pitchFamily="18" charset="0"/>
                          </a:rPr>
                          <m:t>,</m:t>
                        </m:r>
                        <m:r>
                          <a:rPr lang="en-US" sz="1200" i="1" kern="0">
                            <a:latin typeface="Cambria Math" panose="02040503050406030204" pitchFamily="18" charset="0"/>
                          </a:rPr>
                          <m:t>𝑖𝑛𝑖𝑡</m:t>
                        </m:r>
                      </m:sub>
                    </m:sSub>
                  </m:oMath>
                </a14:m>
                <a:r>
                  <a:rPr lang="en-US" sz="1200" kern="0" dirty="0"/>
                  <a:t>.</a:t>
                </a:r>
              </a:p>
              <a:p>
                <a:pPr lvl="1">
                  <a:buFont typeface="Courier New" panose="02070309020205020404" pitchFamily="49" charset="0"/>
                  <a:buChar char="o"/>
                </a:pPr>
                <a:r>
                  <a:rPr lang="en-US" sz="1200" kern="0" dirty="0">
                    <a:cs typeface="Calibri" panose="020F0502020204030204" pitchFamily="34" charset="0"/>
                  </a:rPr>
                  <a:t>UWB first fragment is transmitted at offset </a:t>
                </a:r>
                <a:r>
                  <a:rPr lang="el-GR" sz="1200" kern="0" dirty="0">
                    <a:cs typeface="Calibri" panose="020F0502020204030204" pitchFamily="34" charset="0"/>
                  </a:rPr>
                  <a:t>Δ</a:t>
                </a:r>
                <a:r>
                  <a:rPr lang="en-US" sz="1200" kern="0" dirty="0">
                    <a:cs typeface="Calibri" panose="020F0502020204030204" pitchFamily="34" charset="0"/>
                  </a:rPr>
                  <a:t>, that is </a:t>
                </a:r>
                <a14:m>
                  <m:oMath xmlns:m="http://schemas.openxmlformats.org/officeDocument/2006/math">
                    <m:sSub>
                      <m:sSubPr>
                        <m:ctrlPr>
                          <a:rPr lang="en-US" sz="1200" i="1" kern="0">
                            <a:latin typeface="Cambria Math" panose="02040503050406030204" pitchFamily="18" charset="0"/>
                          </a:rPr>
                        </m:ctrlPr>
                      </m:sSubPr>
                      <m:e>
                        <m:r>
                          <a:rPr lang="en-US" sz="1200" i="1" kern="0">
                            <a:latin typeface="Cambria Math" panose="02040503050406030204" pitchFamily="18" charset="0"/>
                          </a:rPr>
                          <m:t>𝑇</m:t>
                        </m:r>
                      </m:e>
                      <m:sub>
                        <m:r>
                          <a:rPr lang="en-US" sz="1200" i="1" kern="0">
                            <a:latin typeface="Cambria Math" panose="02040503050406030204" pitchFamily="18" charset="0"/>
                          </a:rPr>
                          <m:t>𝑡</m:t>
                        </m:r>
                        <m:r>
                          <a:rPr lang="en-US" sz="1200" i="1" kern="0">
                            <a:latin typeface="Cambria Math" panose="02040503050406030204" pitchFamily="18" charset="0"/>
                          </a:rPr>
                          <m:t>,</m:t>
                        </m:r>
                        <m:r>
                          <a:rPr lang="en-US" sz="1200" i="1" kern="0">
                            <a:latin typeface="Cambria Math" panose="02040503050406030204" pitchFamily="18" charset="0"/>
                          </a:rPr>
                          <m:t>𝑈</m:t>
                        </m:r>
                        <m:r>
                          <a:rPr lang="en-US" sz="1200" i="1" kern="0">
                            <a:latin typeface="Cambria Math" panose="02040503050406030204" pitchFamily="18" charset="0"/>
                          </a:rPr>
                          <m:t>1,</m:t>
                        </m:r>
                        <m:r>
                          <a:rPr lang="en-US" sz="1200" i="1" kern="0">
                            <a:latin typeface="Cambria Math" panose="02040503050406030204" pitchFamily="18" charset="0"/>
                          </a:rPr>
                          <m:t>𝑖𝑛𝑖𝑡</m:t>
                        </m:r>
                      </m:sub>
                    </m:sSub>
                    <m:r>
                      <a:rPr lang="en-US" sz="1200" i="1" kern="0">
                        <a:latin typeface="Cambria Math" panose="02040503050406030204" pitchFamily="18" charset="0"/>
                      </a:rPr>
                      <m:t>=</m:t>
                    </m:r>
                  </m:oMath>
                </a14:m>
                <a:r>
                  <a:rPr lang="en-US" sz="1200" kern="0" dirty="0"/>
                  <a:t> </a:t>
                </a:r>
                <a14:m>
                  <m:oMath xmlns:m="http://schemas.openxmlformats.org/officeDocument/2006/math">
                    <m:sSub>
                      <m:sSubPr>
                        <m:ctrlPr>
                          <a:rPr lang="en-US" sz="1200" i="1" kern="0">
                            <a:latin typeface="Cambria Math" panose="02040503050406030204" pitchFamily="18" charset="0"/>
                          </a:rPr>
                        </m:ctrlPr>
                      </m:sSubPr>
                      <m:e>
                        <m:r>
                          <a:rPr lang="en-US" sz="1200" i="1" kern="0">
                            <a:latin typeface="Cambria Math" panose="02040503050406030204" pitchFamily="18" charset="0"/>
                          </a:rPr>
                          <m:t>𝑇</m:t>
                        </m:r>
                      </m:e>
                      <m:sub>
                        <m:r>
                          <a:rPr lang="en-US" sz="1200" i="1" kern="0">
                            <a:latin typeface="Cambria Math" panose="02040503050406030204" pitchFamily="18" charset="0"/>
                          </a:rPr>
                          <m:t>𝑡</m:t>
                        </m:r>
                        <m:r>
                          <a:rPr lang="en-US" sz="1200" i="1" kern="0">
                            <a:latin typeface="Cambria Math" panose="02040503050406030204" pitchFamily="18" charset="0"/>
                          </a:rPr>
                          <m:t>,</m:t>
                        </m:r>
                        <m:r>
                          <a:rPr lang="en-US" sz="1200" i="1" kern="0">
                            <a:latin typeface="Cambria Math" panose="02040503050406030204" pitchFamily="18" charset="0"/>
                          </a:rPr>
                          <m:t>𝑁</m:t>
                        </m:r>
                        <m:r>
                          <a:rPr lang="en-US" sz="1200" i="1" kern="0">
                            <a:latin typeface="Cambria Math" panose="02040503050406030204" pitchFamily="18" charset="0"/>
                          </a:rPr>
                          <m:t>,</m:t>
                        </m:r>
                        <m:r>
                          <a:rPr lang="en-US" sz="1200" i="1" kern="0">
                            <a:latin typeface="Cambria Math" panose="02040503050406030204" pitchFamily="18" charset="0"/>
                          </a:rPr>
                          <m:t>𝑖𝑛𝑖𝑡</m:t>
                        </m:r>
                      </m:sub>
                    </m:sSub>
                  </m:oMath>
                </a14:m>
                <a:r>
                  <a:rPr lang="en-US" sz="1200" kern="0" dirty="0"/>
                  <a:t> </a:t>
                </a:r>
                <a14:m>
                  <m:oMath xmlns:m="http://schemas.openxmlformats.org/officeDocument/2006/math">
                    <m:r>
                      <a:rPr lang="en-US" sz="1200" kern="0">
                        <a:latin typeface="Cambria Math" panose="02040503050406030204" pitchFamily="18" charset="0"/>
                      </a:rPr>
                      <m:t>+</m:t>
                    </m:r>
                    <m:r>
                      <a:rPr lang="en-US" sz="1200" i="1" kern="0">
                        <a:latin typeface="Cambria Math" panose="02040503050406030204" pitchFamily="18" charset="0"/>
                      </a:rPr>
                      <m:t>∆</m:t>
                    </m:r>
                    <m:r>
                      <a:rPr lang="en-US" sz="1200" b="0" i="0" kern="0" smtClean="0">
                        <a:latin typeface="Cambria Math" panose="02040503050406030204" pitchFamily="18" charset="0"/>
                      </a:rPr>
                      <m:t>, </m:t>
                    </m:r>
                  </m:oMath>
                </a14:m>
                <a:r>
                  <a:rPr lang="en-US" sz="1200" kern="0" dirty="0">
                    <a:cs typeface="Calibri" panose="020F0502020204030204" pitchFamily="34" charset="0"/>
                  </a:rPr>
                  <a:t>subsequent fragments are transmitted after 1ms offsets: </a:t>
                </a:r>
                <a14:m>
                  <m:oMath xmlns:m="http://schemas.openxmlformats.org/officeDocument/2006/math">
                    <m:sSub>
                      <m:sSubPr>
                        <m:ctrlPr>
                          <a:rPr lang="en-US" sz="1200" i="1" kern="0">
                            <a:latin typeface="Cambria Math" panose="02040503050406030204" pitchFamily="18" charset="0"/>
                          </a:rPr>
                        </m:ctrlPr>
                      </m:sSubPr>
                      <m:e>
                        <m:r>
                          <a:rPr lang="en-US" sz="1200" i="1" kern="0">
                            <a:latin typeface="Cambria Math" panose="02040503050406030204" pitchFamily="18" charset="0"/>
                          </a:rPr>
                          <m:t>𝑇</m:t>
                        </m:r>
                      </m:e>
                      <m:sub>
                        <m:r>
                          <a:rPr lang="en-US" sz="1200" i="1" kern="0">
                            <a:latin typeface="Cambria Math" panose="02040503050406030204" pitchFamily="18" charset="0"/>
                          </a:rPr>
                          <m:t>𝑡</m:t>
                        </m:r>
                        <m:r>
                          <a:rPr lang="en-US" sz="1200" i="1" kern="0">
                            <a:latin typeface="Cambria Math" panose="02040503050406030204" pitchFamily="18" charset="0"/>
                          </a:rPr>
                          <m:t>,</m:t>
                        </m:r>
                        <m:r>
                          <a:rPr lang="en-US" sz="1200" i="1" kern="0">
                            <a:latin typeface="Cambria Math" panose="02040503050406030204" pitchFamily="18" charset="0"/>
                          </a:rPr>
                          <m:t>𝑈𝑚</m:t>
                        </m:r>
                        <m:r>
                          <a:rPr lang="en-US" sz="1200" i="1" kern="0">
                            <a:latin typeface="Cambria Math" panose="02040503050406030204" pitchFamily="18" charset="0"/>
                          </a:rPr>
                          <m:t>,</m:t>
                        </m:r>
                        <m:r>
                          <a:rPr lang="en-US" sz="1200" i="1" kern="0">
                            <a:latin typeface="Cambria Math" panose="02040503050406030204" pitchFamily="18" charset="0"/>
                          </a:rPr>
                          <m:t>𝑖𝑛𝑖𝑡</m:t>
                        </m:r>
                      </m:sub>
                    </m:sSub>
                    <m:r>
                      <a:rPr lang="en-US" sz="1200" i="1" kern="0">
                        <a:latin typeface="Cambria Math" panose="02040503050406030204" pitchFamily="18" charset="0"/>
                      </a:rPr>
                      <m:t>=</m:t>
                    </m:r>
                    <m:sSub>
                      <m:sSubPr>
                        <m:ctrlPr>
                          <a:rPr lang="en-US" sz="1200" i="1" kern="0">
                            <a:latin typeface="Cambria Math" panose="02040503050406030204" pitchFamily="18" charset="0"/>
                          </a:rPr>
                        </m:ctrlPr>
                      </m:sSubPr>
                      <m:e>
                        <m:r>
                          <a:rPr lang="en-US" sz="1200" i="1" kern="0">
                            <a:latin typeface="Cambria Math" panose="02040503050406030204" pitchFamily="18" charset="0"/>
                          </a:rPr>
                          <m:t>𝑇</m:t>
                        </m:r>
                      </m:e>
                      <m:sub>
                        <m:r>
                          <a:rPr lang="en-US" sz="1200" i="1" kern="0">
                            <a:latin typeface="Cambria Math" panose="02040503050406030204" pitchFamily="18" charset="0"/>
                          </a:rPr>
                          <m:t>𝑡</m:t>
                        </m:r>
                        <m:r>
                          <a:rPr lang="en-US" sz="1200" i="1" kern="0">
                            <a:latin typeface="Cambria Math" panose="02040503050406030204" pitchFamily="18" charset="0"/>
                          </a:rPr>
                          <m:t>,</m:t>
                        </m:r>
                        <m:r>
                          <a:rPr lang="en-US" sz="1200" i="1" kern="0">
                            <a:latin typeface="Cambria Math" panose="02040503050406030204" pitchFamily="18" charset="0"/>
                          </a:rPr>
                          <m:t>𝑈</m:t>
                        </m:r>
                        <m:r>
                          <a:rPr lang="en-US" sz="1200" i="1" kern="0">
                            <a:latin typeface="Cambria Math" panose="02040503050406030204" pitchFamily="18" charset="0"/>
                          </a:rPr>
                          <m:t>1,</m:t>
                        </m:r>
                        <m:r>
                          <a:rPr lang="en-US" sz="1200" i="1" kern="0">
                            <a:latin typeface="Cambria Math" panose="02040503050406030204" pitchFamily="18" charset="0"/>
                          </a:rPr>
                          <m:t>𝑖𝑛𝑖𝑡</m:t>
                        </m:r>
                      </m:sub>
                    </m:sSub>
                    <m:r>
                      <a:rPr lang="en-US" sz="1200" i="1" kern="0">
                        <a:latin typeface="Cambria Math" panose="02040503050406030204" pitchFamily="18" charset="0"/>
                      </a:rPr>
                      <m:t>+</m:t>
                    </m:r>
                    <m:d>
                      <m:dPr>
                        <m:ctrlPr>
                          <a:rPr lang="en-US" sz="1200" i="1" kern="0">
                            <a:latin typeface="Cambria Math" panose="02040503050406030204" pitchFamily="18" charset="0"/>
                          </a:rPr>
                        </m:ctrlPr>
                      </m:dPr>
                      <m:e>
                        <m:r>
                          <a:rPr lang="en-US" sz="1200" i="1" kern="0">
                            <a:latin typeface="Cambria Math" panose="02040503050406030204" pitchFamily="18" charset="0"/>
                          </a:rPr>
                          <m:t>𝑚</m:t>
                        </m:r>
                        <m:r>
                          <a:rPr lang="en-US" sz="1200" i="1" kern="0">
                            <a:latin typeface="Cambria Math" panose="02040503050406030204" pitchFamily="18" charset="0"/>
                          </a:rPr>
                          <m:t>−1</m:t>
                        </m:r>
                      </m:e>
                    </m:d>
                    <m:d>
                      <m:dPr>
                        <m:ctrlPr>
                          <a:rPr lang="en-US" sz="1200" i="1" kern="0">
                            <a:latin typeface="Cambria Math" panose="02040503050406030204" pitchFamily="18" charset="0"/>
                          </a:rPr>
                        </m:ctrlPr>
                      </m:dPr>
                      <m:e>
                        <m:r>
                          <a:rPr lang="en-US" sz="1200" i="1" kern="0">
                            <a:latin typeface="Cambria Math" panose="02040503050406030204" pitchFamily="18" charset="0"/>
                          </a:rPr>
                          <m:t>𝑚𝑠</m:t>
                        </m:r>
                      </m:e>
                    </m:d>
                  </m:oMath>
                </a14:m>
                <a:endParaRPr lang="en-US" sz="1200" kern="0" dirty="0">
                  <a:cs typeface="Calibri" panose="020F0502020204030204" pitchFamily="34" charset="0"/>
                </a:endParaRPr>
              </a:p>
              <a:p>
                <a:pPr marL="0" indent="0">
                  <a:buNone/>
                </a:pPr>
                <a:r>
                  <a:rPr lang="en-US" sz="1400" b="1" kern="0" dirty="0">
                    <a:cs typeface="Calibri" panose="020F0502020204030204" pitchFamily="34" charset="0"/>
                  </a:rPr>
                  <a:t>        Responder Rx</a:t>
                </a:r>
              </a:p>
              <a:p>
                <a:pPr lvl="1">
                  <a:buFont typeface="Courier New" panose="02070309020205020404" pitchFamily="49" charset="0"/>
                  <a:buChar char="o"/>
                </a:pPr>
                <a:r>
                  <a:rPr lang="en-US" sz="1200" kern="0" dirty="0">
                    <a:cs typeface="Calibri" panose="020F0502020204030204" pitchFamily="34" charset="0"/>
                  </a:rPr>
                  <a:t>Reference time is received time of initiator’s NB </a:t>
                </a:r>
                <a14:m>
                  <m:oMath xmlns:m="http://schemas.openxmlformats.org/officeDocument/2006/math">
                    <m:sSub>
                      <m:sSubPr>
                        <m:ctrlPr>
                          <a:rPr lang="en-US" sz="1200" i="1" kern="0">
                            <a:solidFill>
                              <a:srgbClr val="FF0000"/>
                            </a:solidFill>
                            <a:latin typeface="Cambria Math" panose="02040503050406030204" pitchFamily="18" charset="0"/>
                          </a:rPr>
                        </m:ctrlPr>
                      </m:sSubPr>
                      <m:e>
                        <m:r>
                          <a:rPr lang="en-US" sz="1200" i="1" kern="0">
                            <a:solidFill>
                              <a:srgbClr val="FF0000"/>
                            </a:solidFill>
                            <a:latin typeface="Cambria Math" panose="02040503050406030204" pitchFamily="18" charset="0"/>
                          </a:rPr>
                          <m:t>𝑇</m:t>
                        </m:r>
                      </m:e>
                      <m:sub>
                        <m:r>
                          <a:rPr lang="en-US" sz="1200" i="1" kern="0">
                            <a:solidFill>
                              <a:srgbClr val="FF0000"/>
                            </a:solidFill>
                            <a:latin typeface="Cambria Math" panose="02040503050406030204" pitchFamily="18" charset="0"/>
                          </a:rPr>
                          <m:t>𝑟</m:t>
                        </m:r>
                        <m:r>
                          <a:rPr lang="en-US" sz="1200" i="1" kern="0">
                            <a:solidFill>
                              <a:srgbClr val="FF0000"/>
                            </a:solidFill>
                            <a:latin typeface="Cambria Math" panose="02040503050406030204" pitchFamily="18" charset="0"/>
                          </a:rPr>
                          <m:t>,</m:t>
                        </m:r>
                        <m:r>
                          <a:rPr lang="en-US" sz="1200" i="1" kern="0">
                            <a:solidFill>
                              <a:srgbClr val="FF0000"/>
                            </a:solidFill>
                            <a:latin typeface="Cambria Math" panose="02040503050406030204" pitchFamily="18" charset="0"/>
                          </a:rPr>
                          <m:t>𝑁</m:t>
                        </m:r>
                        <m:r>
                          <a:rPr lang="en-US" sz="1200" i="1" kern="0">
                            <a:solidFill>
                              <a:srgbClr val="FF0000"/>
                            </a:solidFill>
                            <a:latin typeface="Cambria Math" panose="02040503050406030204" pitchFamily="18" charset="0"/>
                          </a:rPr>
                          <m:t>,</m:t>
                        </m:r>
                        <m:r>
                          <a:rPr lang="en-US" sz="1200" i="1" kern="0">
                            <a:solidFill>
                              <a:srgbClr val="FF0000"/>
                            </a:solidFill>
                            <a:latin typeface="Cambria Math" panose="02040503050406030204" pitchFamily="18" charset="0"/>
                          </a:rPr>
                          <m:t>𝑟𝑒𝑠𝑝</m:t>
                        </m:r>
                      </m:sub>
                    </m:sSub>
                  </m:oMath>
                </a14:m>
                <a:r>
                  <a:rPr lang="en-US" sz="1200" kern="0" dirty="0">
                    <a:cs typeface="Calibri" panose="020F0502020204030204" pitchFamily="34" charset="0"/>
                  </a:rPr>
                  <a:t>, where </a:t>
                </a:r>
                <a14:m>
                  <m:oMath xmlns:m="http://schemas.openxmlformats.org/officeDocument/2006/math">
                    <m:sSub>
                      <m:sSubPr>
                        <m:ctrlPr>
                          <a:rPr lang="en-US" sz="1200" i="1" kern="0">
                            <a:solidFill>
                              <a:srgbClr val="FF0000"/>
                            </a:solidFill>
                            <a:latin typeface="Cambria Math" panose="02040503050406030204" pitchFamily="18" charset="0"/>
                          </a:rPr>
                        </m:ctrlPr>
                      </m:sSubPr>
                      <m:e>
                        <m:r>
                          <a:rPr lang="en-US" sz="1200" i="1" kern="0">
                            <a:solidFill>
                              <a:srgbClr val="FF0000"/>
                            </a:solidFill>
                            <a:latin typeface="Cambria Math" panose="02040503050406030204" pitchFamily="18" charset="0"/>
                          </a:rPr>
                          <m:t>𝑇</m:t>
                        </m:r>
                      </m:e>
                      <m:sub>
                        <m:r>
                          <a:rPr lang="en-US" sz="1200" i="1" kern="0">
                            <a:solidFill>
                              <a:srgbClr val="FF0000"/>
                            </a:solidFill>
                            <a:latin typeface="Cambria Math" panose="02040503050406030204" pitchFamily="18" charset="0"/>
                          </a:rPr>
                          <m:t>𝑟</m:t>
                        </m:r>
                        <m:r>
                          <a:rPr lang="en-US" sz="1200" i="1" kern="0">
                            <a:solidFill>
                              <a:srgbClr val="FF0000"/>
                            </a:solidFill>
                            <a:latin typeface="Cambria Math" panose="02040503050406030204" pitchFamily="18" charset="0"/>
                          </a:rPr>
                          <m:t>,</m:t>
                        </m:r>
                        <m:r>
                          <a:rPr lang="en-US" sz="1200" i="1" kern="0">
                            <a:solidFill>
                              <a:srgbClr val="FF0000"/>
                            </a:solidFill>
                            <a:latin typeface="Cambria Math" panose="02040503050406030204" pitchFamily="18" charset="0"/>
                          </a:rPr>
                          <m:t>𝑁</m:t>
                        </m:r>
                        <m:r>
                          <a:rPr lang="en-US" sz="1200" i="1" kern="0">
                            <a:solidFill>
                              <a:srgbClr val="FF0000"/>
                            </a:solidFill>
                            <a:latin typeface="Cambria Math" panose="02040503050406030204" pitchFamily="18" charset="0"/>
                          </a:rPr>
                          <m:t>,</m:t>
                        </m:r>
                        <m:r>
                          <a:rPr lang="en-US" sz="1200" i="1" kern="0">
                            <a:solidFill>
                              <a:srgbClr val="FF0000"/>
                            </a:solidFill>
                            <a:latin typeface="Cambria Math" panose="02040503050406030204" pitchFamily="18" charset="0"/>
                          </a:rPr>
                          <m:t>𝑟𝑒𝑠𝑝</m:t>
                        </m:r>
                      </m:sub>
                    </m:sSub>
                  </m:oMath>
                </a14:m>
                <a:r>
                  <a:rPr lang="en-US" sz="1200" kern="0" dirty="0">
                    <a:cs typeface="Calibri" panose="020F0502020204030204" pitchFamily="34" charset="0"/>
                  </a:rPr>
                  <a:t>=</a:t>
                </a:r>
                <a:r>
                  <a:rPr lang="en-US" sz="1200" kern="0" dirty="0"/>
                  <a:t> </a:t>
                </a:r>
                <a14:m>
                  <m:oMath xmlns:m="http://schemas.openxmlformats.org/officeDocument/2006/math">
                    <m:sSub>
                      <m:sSubPr>
                        <m:ctrlPr>
                          <a:rPr lang="en-US" sz="1200" i="1" kern="0">
                            <a:latin typeface="Cambria Math" panose="02040503050406030204" pitchFamily="18" charset="0"/>
                          </a:rPr>
                        </m:ctrlPr>
                      </m:sSubPr>
                      <m:e>
                        <m:r>
                          <a:rPr lang="en-US" sz="1200" i="1" kern="0">
                            <a:latin typeface="Cambria Math" panose="02040503050406030204" pitchFamily="18" charset="0"/>
                          </a:rPr>
                          <m:t>𝑇</m:t>
                        </m:r>
                      </m:e>
                      <m:sub>
                        <m:r>
                          <a:rPr lang="en-US" sz="1200" i="1" kern="0">
                            <a:latin typeface="Cambria Math" panose="02040503050406030204" pitchFamily="18" charset="0"/>
                          </a:rPr>
                          <m:t>𝑡</m:t>
                        </m:r>
                        <m:r>
                          <a:rPr lang="en-US" sz="1200" i="1" kern="0">
                            <a:latin typeface="Cambria Math" panose="02040503050406030204" pitchFamily="18" charset="0"/>
                          </a:rPr>
                          <m:t>,</m:t>
                        </m:r>
                        <m:r>
                          <a:rPr lang="en-US" sz="1200" i="1" kern="0">
                            <a:latin typeface="Cambria Math" panose="02040503050406030204" pitchFamily="18" charset="0"/>
                          </a:rPr>
                          <m:t>𝑁</m:t>
                        </m:r>
                        <m:r>
                          <a:rPr lang="en-US" sz="1200" i="1" kern="0">
                            <a:latin typeface="Cambria Math" panose="02040503050406030204" pitchFamily="18" charset="0"/>
                          </a:rPr>
                          <m:t>,</m:t>
                        </m:r>
                        <m:r>
                          <a:rPr lang="en-US" sz="1200" i="1" kern="0">
                            <a:latin typeface="Cambria Math" panose="02040503050406030204" pitchFamily="18" charset="0"/>
                          </a:rPr>
                          <m:t>𝑖𝑛𝑖𝑡</m:t>
                        </m:r>
                      </m:sub>
                    </m:sSub>
                    <m:r>
                      <a:rPr lang="en-US" sz="1200" i="1" kern="0">
                        <a:latin typeface="Cambria Math" panose="02040503050406030204" pitchFamily="18" charset="0"/>
                      </a:rPr>
                      <m:t>+</m:t>
                    </m:r>
                    <m:f>
                      <m:fPr>
                        <m:ctrlPr>
                          <a:rPr lang="en-US" sz="1200" i="1" kern="0">
                            <a:latin typeface="Cambria Math" panose="02040503050406030204" pitchFamily="18" charset="0"/>
                          </a:rPr>
                        </m:ctrlPr>
                      </m:fPr>
                      <m:num>
                        <m:r>
                          <a:rPr lang="en-US" sz="1200" i="1" kern="0">
                            <a:latin typeface="Cambria Math" panose="02040503050406030204" pitchFamily="18" charset="0"/>
                          </a:rPr>
                          <m:t>𝑑</m:t>
                        </m:r>
                      </m:num>
                      <m:den>
                        <m:r>
                          <a:rPr lang="en-US" sz="1200" i="1" kern="0">
                            <a:latin typeface="Cambria Math" panose="02040503050406030204" pitchFamily="18" charset="0"/>
                          </a:rPr>
                          <m:t>𝑐</m:t>
                        </m:r>
                      </m:den>
                    </m:f>
                    <m:r>
                      <a:rPr lang="en-US" sz="1200" i="1" kern="0">
                        <a:latin typeface="Cambria Math" panose="02040503050406030204" pitchFamily="18" charset="0"/>
                      </a:rPr>
                      <m:t>+</m:t>
                    </m:r>
                    <m:sSub>
                      <m:sSubPr>
                        <m:ctrlPr>
                          <a:rPr lang="en-US" sz="1200" i="1" kern="0">
                            <a:latin typeface="Cambria Math" panose="02040503050406030204" pitchFamily="18" charset="0"/>
                          </a:rPr>
                        </m:ctrlPr>
                      </m:sSubPr>
                      <m:e>
                        <m:r>
                          <a:rPr lang="en-US" sz="1200" i="1" kern="0">
                            <a:latin typeface="Cambria Math" panose="02040503050406030204" pitchFamily="18" charset="0"/>
                          </a:rPr>
                          <m:t>𝑤</m:t>
                        </m:r>
                      </m:e>
                      <m:sub>
                        <m:r>
                          <a:rPr lang="en-US" sz="1200" i="1" kern="0">
                            <a:latin typeface="Cambria Math" panose="02040503050406030204" pitchFamily="18" charset="0"/>
                          </a:rPr>
                          <m:t>𝑟𝑒𝑠𝑝</m:t>
                        </m:r>
                      </m:sub>
                    </m:sSub>
                  </m:oMath>
                </a14:m>
                <a:r>
                  <a:rPr lang="en-US" sz="1200" kern="0" dirty="0">
                    <a:cs typeface="Calibri" panose="020F0502020204030204" pitchFamily="34" charset="0"/>
                  </a:rPr>
                  <a:t>, and </a:t>
                </a:r>
                <a14:m>
                  <m:oMath xmlns:m="http://schemas.openxmlformats.org/officeDocument/2006/math">
                    <m:sSub>
                      <m:sSubPr>
                        <m:ctrlPr>
                          <a:rPr lang="en-US" sz="1200" i="1" kern="0">
                            <a:latin typeface="Cambria Math" panose="02040503050406030204" pitchFamily="18" charset="0"/>
                          </a:rPr>
                        </m:ctrlPr>
                      </m:sSubPr>
                      <m:e>
                        <m:r>
                          <a:rPr lang="en-US" sz="1200" i="1" kern="0">
                            <a:latin typeface="Cambria Math" panose="02040503050406030204" pitchFamily="18" charset="0"/>
                          </a:rPr>
                          <m:t>𝑤</m:t>
                        </m:r>
                      </m:e>
                      <m:sub>
                        <m:r>
                          <a:rPr lang="en-US" sz="1200" i="1" kern="0">
                            <a:latin typeface="Cambria Math" panose="02040503050406030204" pitchFamily="18" charset="0"/>
                          </a:rPr>
                          <m:t>𝑟𝑒𝑠𝑝</m:t>
                        </m:r>
                      </m:sub>
                    </m:sSub>
                    <m:r>
                      <a:rPr lang="en-US" sz="1200" i="1" kern="0">
                        <a:latin typeface="Cambria Math" panose="02040503050406030204" pitchFamily="18" charset="0"/>
                      </a:rPr>
                      <m:t>∈</m:t>
                    </m:r>
                    <m:d>
                      <m:dPr>
                        <m:begChr m:val="["/>
                        <m:endChr m:val="]"/>
                        <m:ctrlPr>
                          <a:rPr lang="en-US" sz="1200" i="1" kern="0">
                            <a:latin typeface="Cambria Math" panose="02040503050406030204" pitchFamily="18" charset="0"/>
                          </a:rPr>
                        </m:ctrlPr>
                      </m:dPr>
                      <m:e>
                        <m:r>
                          <a:rPr lang="en-US" sz="1200" i="1" kern="0">
                            <a:latin typeface="Cambria Math" panose="02040503050406030204" pitchFamily="18" charset="0"/>
                          </a:rPr>
                          <m:t>−</m:t>
                        </m:r>
                        <m:r>
                          <a:rPr lang="en-US" sz="1200" i="1" kern="0">
                            <a:latin typeface="Cambria Math" panose="02040503050406030204" pitchFamily="18" charset="0"/>
                          </a:rPr>
                          <m:t>𝑒</m:t>
                        </m:r>
                        <m:r>
                          <a:rPr lang="en-US" sz="1200" i="1" kern="0">
                            <a:latin typeface="Cambria Math" panose="02040503050406030204" pitchFamily="18" charset="0"/>
                          </a:rPr>
                          <m:t>,</m:t>
                        </m:r>
                        <m:r>
                          <a:rPr lang="en-US" sz="1200" i="1" kern="0">
                            <a:latin typeface="Cambria Math" panose="02040503050406030204" pitchFamily="18" charset="0"/>
                          </a:rPr>
                          <m:t>𝑒</m:t>
                        </m:r>
                      </m:e>
                    </m:d>
                  </m:oMath>
                </a14:m>
                <a:r>
                  <a:rPr lang="en-US" sz="1200" kern="0" dirty="0">
                    <a:cs typeface="Calibri" panose="020F0502020204030204" pitchFamily="34" charset="0"/>
                  </a:rPr>
                  <a:t> is the window to account for time estimation error from NB</a:t>
                </a:r>
              </a:p>
              <a:p>
                <a:pPr lvl="1">
                  <a:buFont typeface="Courier New" panose="02070309020205020404" pitchFamily="49" charset="0"/>
                  <a:buChar char="o"/>
                </a:pPr>
                <a:r>
                  <a:rPr lang="en-US" sz="1200" kern="0" dirty="0">
                    <a:cs typeface="Calibri" panose="020F0502020204030204" pitchFamily="34" charset="0"/>
                  </a:rPr>
                  <a:t>UWB first fragment is received at offset </a:t>
                </a:r>
                <a14:m>
                  <m:oMath xmlns:m="http://schemas.openxmlformats.org/officeDocument/2006/math">
                    <m:f>
                      <m:fPr>
                        <m:ctrlPr>
                          <a:rPr lang="en-US" sz="1200" i="1" kern="0">
                            <a:latin typeface="Cambria Math" panose="02040503050406030204" pitchFamily="18" charset="0"/>
                            <a:cs typeface="Calibri" panose="020F0502020204030204" pitchFamily="34" charset="0"/>
                          </a:rPr>
                        </m:ctrlPr>
                      </m:fPr>
                      <m:num>
                        <m:r>
                          <m:rPr>
                            <m:nor/>
                          </m:rPr>
                          <a:rPr lang="el-GR" sz="1200" kern="0" dirty="0">
                            <a:cs typeface="Calibri" panose="020F0502020204030204" pitchFamily="34" charset="0"/>
                          </a:rPr>
                          <m:t>Δ</m:t>
                        </m:r>
                      </m:num>
                      <m:den>
                        <m:sSub>
                          <m:sSubPr>
                            <m:ctrlPr>
                              <a:rPr lang="en-US" sz="1200" i="1" kern="0">
                                <a:latin typeface="Cambria Math" panose="02040503050406030204" pitchFamily="18" charset="0"/>
                              </a:rPr>
                            </m:ctrlPr>
                          </m:sSubPr>
                          <m:e>
                            <m:r>
                              <a:rPr lang="en-US" sz="1200" i="1" kern="0">
                                <a:latin typeface="Cambria Math" panose="02040503050406030204" pitchFamily="18" charset="0"/>
                              </a:rPr>
                              <m:t>𝑟</m:t>
                            </m:r>
                          </m:e>
                          <m:sub>
                            <m:r>
                              <a:rPr lang="en-US" sz="1200" i="1" kern="0">
                                <a:latin typeface="Cambria Math" panose="02040503050406030204" pitchFamily="18" charset="0"/>
                              </a:rPr>
                              <m:t>𝑐</m:t>
                            </m:r>
                          </m:sub>
                        </m:sSub>
                      </m:den>
                    </m:f>
                  </m:oMath>
                </a14:m>
                <a:r>
                  <a:rPr lang="en-US" sz="1200" kern="0" dirty="0">
                    <a:cs typeface="Calibri" panose="020F0502020204030204" pitchFamily="34" charset="0"/>
                  </a:rPr>
                  <a:t>: </a:t>
                </a:r>
                <a14:m>
                  <m:oMath xmlns:m="http://schemas.openxmlformats.org/officeDocument/2006/math">
                    <m:sSub>
                      <m:sSubPr>
                        <m:ctrlPr>
                          <a:rPr lang="en-US" sz="1200" i="1" kern="0">
                            <a:solidFill>
                              <a:srgbClr val="FF0000"/>
                            </a:solidFill>
                            <a:latin typeface="Cambria Math" panose="02040503050406030204" pitchFamily="18" charset="0"/>
                          </a:rPr>
                        </m:ctrlPr>
                      </m:sSubPr>
                      <m:e>
                        <m:r>
                          <a:rPr lang="en-US" sz="1200" i="1" kern="0">
                            <a:solidFill>
                              <a:srgbClr val="FF0000"/>
                            </a:solidFill>
                            <a:latin typeface="Cambria Math" panose="02040503050406030204" pitchFamily="18" charset="0"/>
                          </a:rPr>
                          <m:t>𝑇</m:t>
                        </m:r>
                      </m:e>
                      <m:sub>
                        <m:r>
                          <a:rPr lang="en-US" sz="1200" i="1" kern="0">
                            <a:solidFill>
                              <a:srgbClr val="FF0000"/>
                            </a:solidFill>
                            <a:latin typeface="Cambria Math" panose="02040503050406030204" pitchFamily="18" charset="0"/>
                          </a:rPr>
                          <m:t>𝑟</m:t>
                        </m:r>
                        <m:r>
                          <a:rPr lang="en-US" sz="1200" i="1" kern="0">
                            <a:solidFill>
                              <a:srgbClr val="FF0000"/>
                            </a:solidFill>
                            <a:latin typeface="Cambria Math" panose="02040503050406030204" pitchFamily="18" charset="0"/>
                          </a:rPr>
                          <m:t>,</m:t>
                        </m:r>
                        <m:r>
                          <a:rPr lang="en-US" sz="1200" i="1" kern="0">
                            <a:solidFill>
                              <a:srgbClr val="FF0000"/>
                            </a:solidFill>
                            <a:latin typeface="Cambria Math" panose="02040503050406030204" pitchFamily="18" charset="0"/>
                          </a:rPr>
                          <m:t>𝑈</m:t>
                        </m:r>
                        <m:r>
                          <a:rPr lang="en-US" sz="1200" i="1" kern="0">
                            <a:solidFill>
                              <a:srgbClr val="FF0000"/>
                            </a:solidFill>
                            <a:latin typeface="Cambria Math" panose="02040503050406030204" pitchFamily="18" charset="0"/>
                          </a:rPr>
                          <m:t>1,</m:t>
                        </m:r>
                        <m:r>
                          <a:rPr lang="en-US" sz="1200" i="1" kern="0">
                            <a:solidFill>
                              <a:srgbClr val="FF0000"/>
                            </a:solidFill>
                            <a:latin typeface="Cambria Math" panose="02040503050406030204" pitchFamily="18" charset="0"/>
                          </a:rPr>
                          <m:t>𝑟𝑒𝑠𝑝</m:t>
                        </m:r>
                      </m:sub>
                    </m:sSub>
                    <m:r>
                      <a:rPr lang="en-US" sz="1200" i="1" kern="0">
                        <a:latin typeface="Cambria Math" panose="02040503050406030204" pitchFamily="18" charset="0"/>
                      </a:rPr>
                      <m:t>=</m:t>
                    </m:r>
                    <m:sSub>
                      <m:sSubPr>
                        <m:ctrlPr>
                          <a:rPr lang="en-US" sz="1200" i="1" kern="0">
                            <a:solidFill>
                              <a:srgbClr val="FF0000"/>
                            </a:solidFill>
                            <a:latin typeface="Cambria Math" panose="02040503050406030204" pitchFamily="18" charset="0"/>
                          </a:rPr>
                        </m:ctrlPr>
                      </m:sSubPr>
                      <m:e>
                        <m:r>
                          <a:rPr lang="en-US" sz="1200" i="1" kern="0">
                            <a:solidFill>
                              <a:srgbClr val="FF0000"/>
                            </a:solidFill>
                            <a:latin typeface="Cambria Math" panose="02040503050406030204" pitchFamily="18" charset="0"/>
                          </a:rPr>
                          <m:t>𝑇</m:t>
                        </m:r>
                      </m:e>
                      <m:sub>
                        <m:r>
                          <a:rPr lang="en-US" sz="1200" i="1" kern="0">
                            <a:solidFill>
                              <a:srgbClr val="FF0000"/>
                            </a:solidFill>
                            <a:latin typeface="Cambria Math" panose="02040503050406030204" pitchFamily="18" charset="0"/>
                          </a:rPr>
                          <m:t>𝑟</m:t>
                        </m:r>
                        <m:r>
                          <a:rPr lang="en-US" sz="1200" i="1" kern="0">
                            <a:solidFill>
                              <a:srgbClr val="FF0000"/>
                            </a:solidFill>
                            <a:latin typeface="Cambria Math" panose="02040503050406030204" pitchFamily="18" charset="0"/>
                          </a:rPr>
                          <m:t>,</m:t>
                        </m:r>
                        <m:r>
                          <a:rPr lang="en-US" sz="1200" i="1" kern="0">
                            <a:solidFill>
                              <a:srgbClr val="FF0000"/>
                            </a:solidFill>
                            <a:latin typeface="Cambria Math" panose="02040503050406030204" pitchFamily="18" charset="0"/>
                          </a:rPr>
                          <m:t>𝑁</m:t>
                        </m:r>
                        <m:r>
                          <a:rPr lang="en-US" sz="1200" i="1" kern="0">
                            <a:solidFill>
                              <a:srgbClr val="FF0000"/>
                            </a:solidFill>
                            <a:latin typeface="Cambria Math" panose="02040503050406030204" pitchFamily="18" charset="0"/>
                          </a:rPr>
                          <m:t>,</m:t>
                        </m:r>
                        <m:r>
                          <a:rPr lang="en-US" sz="1200" i="1" kern="0">
                            <a:solidFill>
                              <a:srgbClr val="FF0000"/>
                            </a:solidFill>
                            <a:latin typeface="Cambria Math" panose="02040503050406030204" pitchFamily="18" charset="0"/>
                          </a:rPr>
                          <m:t>𝑟𝑒𝑠𝑝</m:t>
                        </m:r>
                      </m:sub>
                    </m:sSub>
                  </m:oMath>
                </a14:m>
                <a:r>
                  <a:rPr lang="en-US" sz="1200" kern="0" dirty="0">
                    <a:cs typeface="Calibri" panose="020F0502020204030204" pitchFamily="34" charset="0"/>
                  </a:rPr>
                  <a:t>+ </a:t>
                </a:r>
                <a14:m>
                  <m:oMath xmlns:m="http://schemas.openxmlformats.org/officeDocument/2006/math">
                    <m:f>
                      <m:fPr>
                        <m:ctrlPr>
                          <a:rPr lang="en-US" sz="1200" i="1" kern="0">
                            <a:latin typeface="Cambria Math" panose="02040503050406030204" pitchFamily="18" charset="0"/>
                            <a:cs typeface="Calibri" panose="020F0502020204030204" pitchFamily="34" charset="0"/>
                          </a:rPr>
                        </m:ctrlPr>
                      </m:fPr>
                      <m:num>
                        <m:r>
                          <a:rPr lang="en-US" sz="1200" i="1" kern="0">
                            <a:latin typeface="Cambria Math" panose="02040503050406030204" pitchFamily="18" charset="0"/>
                          </a:rPr>
                          <m:t>∆</m:t>
                        </m:r>
                      </m:num>
                      <m:den>
                        <m:sSub>
                          <m:sSubPr>
                            <m:ctrlPr>
                              <a:rPr lang="en-US" sz="1200" i="1" kern="0">
                                <a:latin typeface="Cambria Math" panose="02040503050406030204" pitchFamily="18" charset="0"/>
                              </a:rPr>
                            </m:ctrlPr>
                          </m:sSubPr>
                          <m:e>
                            <m:r>
                              <a:rPr lang="en-US" sz="1200" i="1" kern="0">
                                <a:latin typeface="Cambria Math" panose="02040503050406030204" pitchFamily="18" charset="0"/>
                              </a:rPr>
                              <m:t>𝑟</m:t>
                            </m:r>
                          </m:e>
                          <m:sub>
                            <m:r>
                              <a:rPr lang="en-US" sz="1200" i="1" kern="0">
                                <a:latin typeface="Cambria Math" panose="02040503050406030204" pitchFamily="18" charset="0"/>
                              </a:rPr>
                              <m:t>𝑐</m:t>
                            </m:r>
                          </m:sub>
                        </m:sSub>
                      </m:den>
                    </m:f>
                    <m:r>
                      <a:rPr lang="en-US" sz="1200" b="0" i="0" kern="0" smtClean="0">
                        <a:latin typeface="Cambria Math" panose="02040503050406030204" pitchFamily="18" charset="0"/>
                      </a:rPr>
                      <m:t>.</m:t>
                    </m:r>
                  </m:oMath>
                </a14:m>
                <a:endParaRPr lang="en-US" sz="1200" kern="0" dirty="0">
                  <a:cs typeface="Calibri" panose="020F0502020204030204" pitchFamily="34" charset="0"/>
                </a:endParaRPr>
              </a:p>
              <a:p>
                <a:pPr lvl="1">
                  <a:buFont typeface="Courier New" panose="02070309020205020404" pitchFamily="49" charset="0"/>
                  <a:buChar char="o"/>
                </a:pPr>
                <a:r>
                  <a:rPr lang="en-US" sz="1200" kern="0" dirty="0">
                    <a:cs typeface="Calibri" panose="020F0502020204030204" pitchFamily="34" charset="0"/>
                  </a:rPr>
                  <a:t>UWB subsequent fragments are received after 1ms offsets:</a:t>
                </a:r>
                <a14:m>
                  <m:oMath xmlns:m="http://schemas.openxmlformats.org/officeDocument/2006/math">
                    <m:r>
                      <a:rPr lang="en-US" sz="1200" kern="0">
                        <a:solidFill>
                          <a:srgbClr val="FF0000"/>
                        </a:solidFill>
                        <a:latin typeface="Cambria Math" panose="02040503050406030204" pitchFamily="18" charset="0"/>
                      </a:rPr>
                      <m:t> </m:t>
                    </m:r>
                    <m:sSub>
                      <m:sSubPr>
                        <m:ctrlPr>
                          <a:rPr lang="en-US" sz="1200" i="1" kern="0">
                            <a:solidFill>
                              <a:srgbClr val="FF0000"/>
                            </a:solidFill>
                            <a:latin typeface="Cambria Math" panose="02040503050406030204" pitchFamily="18" charset="0"/>
                          </a:rPr>
                        </m:ctrlPr>
                      </m:sSubPr>
                      <m:e>
                        <m:r>
                          <a:rPr lang="en-US" sz="1200" i="1" kern="0">
                            <a:solidFill>
                              <a:srgbClr val="FF0000"/>
                            </a:solidFill>
                            <a:latin typeface="Cambria Math" panose="02040503050406030204" pitchFamily="18" charset="0"/>
                          </a:rPr>
                          <m:t>𝑇</m:t>
                        </m:r>
                      </m:e>
                      <m:sub>
                        <m:r>
                          <a:rPr lang="en-US" sz="1200" i="1" kern="0">
                            <a:solidFill>
                              <a:srgbClr val="FF0000"/>
                            </a:solidFill>
                            <a:latin typeface="Cambria Math" panose="02040503050406030204" pitchFamily="18" charset="0"/>
                          </a:rPr>
                          <m:t>𝑟</m:t>
                        </m:r>
                        <m:r>
                          <a:rPr lang="en-US" sz="1200" i="1" kern="0">
                            <a:solidFill>
                              <a:srgbClr val="FF0000"/>
                            </a:solidFill>
                            <a:latin typeface="Cambria Math" panose="02040503050406030204" pitchFamily="18" charset="0"/>
                          </a:rPr>
                          <m:t>,</m:t>
                        </m:r>
                        <m:r>
                          <a:rPr lang="en-US" sz="1200" i="1" kern="0">
                            <a:solidFill>
                              <a:srgbClr val="FF0000"/>
                            </a:solidFill>
                            <a:latin typeface="Cambria Math" panose="02040503050406030204" pitchFamily="18" charset="0"/>
                          </a:rPr>
                          <m:t>𝑈𝑚</m:t>
                        </m:r>
                        <m:r>
                          <a:rPr lang="en-US" sz="1200" i="1" kern="0">
                            <a:solidFill>
                              <a:srgbClr val="FF0000"/>
                            </a:solidFill>
                            <a:latin typeface="Cambria Math" panose="02040503050406030204" pitchFamily="18" charset="0"/>
                          </a:rPr>
                          <m:t>,</m:t>
                        </m:r>
                        <m:r>
                          <a:rPr lang="en-US" sz="1200" i="1" kern="0">
                            <a:solidFill>
                              <a:srgbClr val="FF0000"/>
                            </a:solidFill>
                            <a:latin typeface="Cambria Math" panose="02040503050406030204" pitchFamily="18" charset="0"/>
                          </a:rPr>
                          <m:t>𝑟𝑒𝑠𝑝</m:t>
                        </m:r>
                      </m:sub>
                    </m:sSub>
                    <m:r>
                      <a:rPr lang="en-US" sz="1200" i="1" kern="0">
                        <a:latin typeface="Cambria Math" panose="02040503050406030204" pitchFamily="18" charset="0"/>
                      </a:rPr>
                      <m:t>=</m:t>
                    </m:r>
                    <m:sSub>
                      <m:sSubPr>
                        <m:ctrlPr>
                          <a:rPr lang="en-US" sz="1200" i="1" kern="0">
                            <a:solidFill>
                              <a:srgbClr val="FF0000"/>
                            </a:solidFill>
                            <a:latin typeface="Cambria Math" panose="02040503050406030204" pitchFamily="18" charset="0"/>
                          </a:rPr>
                        </m:ctrlPr>
                      </m:sSubPr>
                      <m:e>
                        <m:r>
                          <a:rPr lang="en-US" sz="1200" i="1" kern="0">
                            <a:solidFill>
                              <a:srgbClr val="FF0000"/>
                            </a:solidFill>
                            <a:latin typeface="Cambria Math" panose="02040503050406030204" pitchFamily="18" charset="0"/>
                          </a:rPr>
                          <m:t>𝑇</m:t>
                        </m:r>
                      </m:e>
                      <m:sub>
                        <m:r>
                          <a:rPr lang="en-US" sz="1200" i="1" kern="0">
                            <a:solidFill>
                              <a:srgbClr val="FF0000"/>
                            </a:solidFill>
                            <a:latin typeface="Cambria Math" panose="02040503050406030204" pitchFamily="18" charset="0"/>
                          </a:rPr>
                          <m:t>𝑟</m:t>
                        </m:r>
                        <m:r>
                          <a:rPr lang="en-US" sz="1200" i="1" kern="0">
                            <a:solidFill>
                              <a:srgbClr val="FF0000"/>
                            </a:solidFill>
                            <a:latin typeface="Cambria Math" panose="02040503050406030204" pitchFamily="18" charset="0"/>
                          </a:rPr>
                          <m:t>,</m:t>
                        </m:r>
                        <m:r>
                          <a:rPr lang="en-US" sz="1200" i="1" kern="0">
                            <a:solidFill>
                              <a:srgbClr val="FF0000"/>
                            </a:solidFill>
                            <a:latin typeface="Cambria Math" panose="02040503050406030204" pitchFamily="18" charset="0"/>
                          </a:rPr>
                          <m:t>𝑈</m:t>
                        </m:r>
                        <m:r>
                          <a:rPr lang="en-US" sz="1200" i="1" kern="0">
                            <a:solidFill>
                              <a:srgbClr val="FF0000"/>
                            </a:solidFill>
                            <a:latin typeface="Cambria Math" panose="02040503050406030204" pitchFamily="18" charset="0"/>
                          </a:rPr>
                          <m:t>1,</m:t>
                        </m:r>
                        <m:r>
                          <a:rPr lang="en-US" sz="1200" i="1" kern="0">
                            <a:solidFill>
                              <a:srgbClr val="FF0000"/>
                            </a:solidFill>
                            <a:latin typeface="Cambria Math" panose="02040503050406030204" pitchFamily="18" charset="0"/>
                          </a:rPr>
                          <m:t>𝑟𝑒𝑠𝑝</m:t>
                        </m:r>
                      </m:sub>
                    </m:sSub>
                    <m:r>
                      <m:rPr>
                        <m:nor/>
                      </m:rPr>
                      <a:rPr lang="en-US" sz="1200" kern="0" dirty="0" smtClean="0">
                        <a:solidFill>
                          <a:schemeClr val="tx2"/>
                        </a:solidFill>
                        <a:cs typeface="Calibri" panose="020F0502020204030204" pitchFamily="34" charset="0"/>
                      </a:rPr>
                      <m:t>+ </m:t>
                    </m:r>
                    <m:f>
                      <m:fPr>
                        <m:ctrlPr>
                          <a:rPr lang="en-US" sz="1200" i="1" kern="0">
                            <a:solidFill>
                              <a:schemeClr val="tx2"/>
                            </a:solidFill>
                            <a:latin typeface="Cambria Math" panose="02040503050406030204" pitchFamily="18" charset="0"/>
                            <a:cs typeface="Calibri" panose="020F0502020204030204" pitchFamily="34" charset="0"/>
                          </a:rPr>
                        </m:ctrlPr>
                      </m:fPr>
                      <m:num>
                        <m:d>
                          <m:dPr>
                            <m:ctrlPr>
                              <a:rPr lang="en-US" sz="1200" i="1" kern="0">
                                <a:solidFill>
                                  <a:schemeClr val="tx2"/>
                                </a:solidFill>
                                <a:latin typeface="Cambria Math" panose="02040503050406030204" pitchFamily="18" charset="0"/>
                              </a:rPr>
                            </m:ctrlPr>
                          </m:dPr>
                          <m:e>
                            <m:r>
                              <a:rPr lang="en-US" sz="1200" i="1" kern="0">
                                <a:solidFill>
                                  <a:schemeClr val="tx2"/>
                                </a:solidFill>
                                <a:latin typeface="Cambria Math" panose="02040503050406030204" pitchFamily="18" charset="0"/>
                              </a:rPr>
                              <m:t>𝑚</m:t>
                            </m:r>
                            <m:r>
                              <a:rPr lang="en-US" sz="1200" i="1" kern="0">
                                <a:solidFill>
                                  <a:schemeClr val="tx2"/>
                                </a:solidFill>
                                <a:latin typeface="Cambria Math" panose="02040503050406030204" pitchFamily="18" charset="0"/>
                              </a:rPr>
                              <m:t>−1</m:t>
                            </m:r>
                          </m:e>
                        </m:d>
                      </m:num>
                      <m:den>
                        <m:sSub>
                          <m:sSubPr>
                            <m:ctrlPr>
                              <a:rPr lang="en-US" sz="1200" i="1" kern="0">
                                <a:solidFill>
                                  <a:schemeClr val="tx2"/>
                                </a:solidFill>
                                <a:latin typeface="Cambria Math" panose="02040503050406030204" pitchFamily="18" charset="0"/>
                              </a:rPr>
                            </m:ctrlPr>
                          </m:sSubPr>
                          <m:e>
                            <m:r>
                              <a:rPr lang="en-US" sz="1200" i="1" kern="0">
                                <a:solidFill>
                                  <a:schemeClr val="tx2"/>
                                </a:solidFill>
                                <a:latin typeface="Cambria Math" panose="02040503050406030204" pitchFamily="18" charset="0"/>
                              </a:rPr>
                              <m:t>𝑟</m:t>
                            </m:r>
                          </m:e>
                          <m:sub>
                            <m:r>
                              <a:rPr lang="en-US" sz="1200" i="1" kern="0">
                                <a:solidFill>
                                  <a:schemeClr val="tx2"/>
                                </a:solidFill>
                                <a:latin typeface="Cambria Math" panose="02040503050406030204" pitchFamily="18" charset="0"/>
                              </a:rPr>
                              <m:t>𝑐</m:t>
                            </m:r>
                          </m:sub>
                        </m:sSub>
                      </m:den>
                    </m:f>
                    <m:r>
                      <a:rPr lang="en-US" sz="1200" i="1" kern="0">
                        <a:solidFill>
                          <a:schemeClr val="tx2"/>
                        </a:solidFill>
                        <a:latin typeface="Cambria Math" panose="02040503050406030204" pitchFamily="18" charset="0"/>
                      </a:rPr>
                      <m:t>  (</m:t>
                    </m:r>
                    <m:r>
                      <a:rPr lang="en-US" sz="1200" i="1" kern="0">
                        <a:solidFill>
                          <a:schemeClr val="tx2"/>
                        </a:solidFill>
                        <a:latin typeface="Cambria Math" panose="02040503050406030204" pitchFamily="18" charset="0"/>
                      </a:rPr>
                      <m:t>𝑚𝑠</m:t>
                    </m:r>
                    <m:r>
                      <a:rPr lang="en-US" sz="1200" i="1" kern="0">
                        <a:solidFill>
                          <a:schemeClr val="tx2"/>
                        </a:solidFill>
                        <a:latin typeface="Cambria Math" panose="02040503050406030204" pitchFamily="18" charset="0"/>
                      </a:rPr>
                      <m:t>)</m:t>
                    </m:r>
                  </m:oMath>
                </a14:m>
                <a:endParaRPr lang="en-US" sz="1200" kern="0" dirty="0">
                  <a:cs typeface="Calibri" panose="020F0502020204030204" pitchFamily="34" charset="0"/>
                </a:endParaRPr>
              </a:p>
            </p:txBody>
          </p:sp>
        </mc:Choice>
        <mc:Fallback xmlns="">
          <p:sp>
            <p:nvSpPr>
              <p:cNvPr id="47" name="Text Placeholder 2">
                <a:extLst>
                  <a:ext uri="{FF2B5EF4-FFF2-40B4-BE49-F238E27FC236}">
                    <a16:creationId xmlns:a16="http://schemas.microsoft.com/office/drawing/2014/main" id="{DBFBB603-D616-4C60-9F06-DE427F8A02D8}"/>
                  </a:ext>
                </a:extLst>
              </p:cNvPr>
              <p:cNvSpPr txBox="1">
                <a:spLocks noRot="1" noChangeAspect="1" noMove="1" noResize="1" noEditPoints="1" noAdjustHandles="1" noChangeArrowheads="1" noChangeShapeType="1" noTextEdit="1"/>
              </p:cNvSpPr>
              <p:nvPr/>
            </p:nvSpPr>
            <p:spPr bwMode="auto">
              <a:xfrm>
                <a:off x="145014" y="2924324"/>
                <a:ext cx="4289300" cy="2528786"/>
              </a:xfrm>
              <a:prstGeom prst="rect">
                <a:avLst/>
              </a:prstGeom>
              <a:blipFill>
                <a:blip r:embed="rId4"/>
                <a:stretch>
                  <a:fillRect t="-2410" b="-40482"/>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noFill/>
                  </a:rPr>
                  <a:t> </a:t>
                </a:r>
              </a:p>
            </p:txBody>
          </p:sp>
        </mc:Fallback>
      </mc:AlternateContent>
      <p:grpSp>
        <p:nvGrpSpPr>
          <p:cNvPr id="80" name="Group 79">
            <a:extLst>
              <a:ext uri="{FF2B5EF4-FFF2-40B4-BE49-F238E27FC236}">
                <a16:creationId xmlns:a16="http://schemas.microsoft.com/office/drawing/2014/main" id="{C7740749-A9B7-41F2-B4D7-9DEBDB503770}"/>
              </a:ext>
            </a:extLst>
          </p:cNvPr>
          <p:cNvGrpSpPr/>
          <p:nvPr/>
        </p:nvGrpSpPr>
        <p:grpSpPr>
          <a:xfrm>
            <a:off x="6644658" y="1501893"/>
            <a:ext cx="2435459" cy="690859"/>
            <a:chOff x="8781448" y="2955518"/>
            <a:chExt cx="3247278" cy="921145"/>
          </a:xfrm>
        </p:grpSpPr>
        <p:sp>
          <p:nvSpPr>
            <p:cNvPr id="82" name="Rectangle: Rounded Corners 81">
              <a:extLst>
                <a:ext uri="{FF2B5EF4-FFF2-40B4-BE49-F238E27FC236}">
                  <a16:creationId xmlns:a16="http://schemas.microsoft.com/office/drawing/2014/main" id="{98F0CE92-0098-4259-8AF3-702A3C7B02B2}"/>
                </a:ext>
              </a:extLst>
            </p:cNvPr>
            <p:cNvSpPr/>
            <p:nvPr/>
          </p:nvSpPr>
          <p:spPr>
            <a:xfrm>
              <a:off x="8881008" y="2955518"/>
              <a:ext cx="3048159" cy="921145"/>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err="1"/>
            </a:p>
          </p:txBody>
        </p:sp>
        <p:sp>
          <p:nvSpPr>
            <p:cNvPr id="83" name="TextBox 82">
              <a:extLst>
                <a:ext uri="{FF2B5EF4-FFF2-40B4-BE49-F238E27FC236}">
                  <a16:creationId xmlns:a16="http://schemas.microsoft.com/office/drawing/2014/main" id="{88F91C17-6702-4863-A644-7EF3E07B5264}"/>
                </a:ext>
              </a:extLst>
            </p:cNvPr>
            <p:cNvSpPr txBox="1"/>
            <p:nvPr/>
          </p:nvSpPr>
          <p:spPr>
            <a:xfrm>
              <a:off x="8781448" y="3012902"/>
              <a:ext cx="3247278" cy="806374"/>
            </a:xfrm>
            <a:prstGeom prst="rect">
              <a:avLst/>
            </a:prstGeom>
            <a:noFill/>
            <a:ln>
              <a:noFill/>
            </a:ln>
          </p:spPr>
          <p:txBody>
            <a:bodyPr wrap="square" lIns="102870" tIns="68580" rIns="0" bIns="68580" rtlCol="0">
              <a:spAutoFit/>
            </a:bodyPr>
            <a:lstStyle/>
            <a:p>
              <a:pPr>
                <a:lnSpc>
                  <a:spcPct val="95000"/>
                </a:lnSpc>
                <a:spcBef>
                  <a:spcPts val="900"/>
                </a:spcBef>
              </a:pPr>
              <a:r>
                <a:rPr lang="en-US" dirty="0"/>
                <a:t>No clock correction at the initiator</a:t>
              </a:r>
            </a:p>
            <a:p>
              <a:pPr>
                <a:lnSpc>
                  <a:spcPct val="95000"/>
                </a:lnSpc>
                <a:spcBef>
                  <a:spcPts val="900"/>
                </a:spcBef>
              </a:pPr>
              <a:r>
                <a:rPr lang="en-US" dirty="0"/>
                <a:t>Responder’s clock is corrected</a:t>
              </a:r>
            </a:p>
          </p:txBody>
        </p:sp>
      </p:grpSp>
      <p:cxnSp>
        <p:nvCxnSpPr>
          <p:cNvPr id="160" name="Straight Arrow Connector 159">
            <a:extLst>
              <a:ext uri="{FF2B5EF4-FFF2-40B4-BE49-F238E27FC236}">
                <a16:creationId xmlns:a16="http://schemas.microsoft.com/office/drawing/2014/main" id="{037CF6B6-8E6E-4F08-A9BC-4B110106C147}"/>
              </a:ext>
            </a:extLst>
          </p:cNvPr>
          <p:cNvCxnSpPr>
            <a:cxnSpLocks/>
          </p:cNvCxnSpPr>
          <p:nvPr/>
        </p:nvCxnSpPr>
        <p:spPr bwMode="auto">
          <a:xfrm>
            <a:off x="3337186" y="2576222"/>
            <a:ext cx="856039" cy="0"/>
          </a:xfrm>
          <a:prstGeom prst="straightConnector1">
            <a:avLst/>
          </a:prstGeom>
          <a:solidFill>
            <a:srgbClr val="00B8FF"/>
          </a:solidFill>
          <a:ln w="9525" cap="flat" cmpd="sng" algn="ctr">
            <a:solidFill>
              <a:schemeClr val="tx1"/>
            </a:solidFill>
            <a:prstDash val="solid"/>
            <a:round/>
            <a:headEnd type="triangle"/>
            <a:tailEnd type="triangle"/>
          </a:ln>
          <a:effectLst/>
        </p:spPr>
      </p:cxnSp>
      <p:grpSp>
        <p:nvGrpSpPr>
          <p:cNvPr id="5" name="Group 4">
            <a:extLst>
              <a:ext uri="{FF2B5EF4-FFF2-40B4-BE49-F238E27FC236}">
                <a16:creationId xmlns:a16="http://schemas.microsoft.com/office/drawing/2014/main" id="{7F2CDF27-8793-4FAE-9822-B0DC3017D10B}"/>
              </a:ext>
            </a:extLst>
          </p:cNvPr>
          <p:cNvGrpSpPr/>
          <p:nvPr/>
        </p:nvGrpSpPr>
        <p:grpSpPr>
          <a:xfrm>
            <a:off x="163662" y="1019824"/>
            <a:ext cx="6472931" cy="2063363"/>
            <a:chOff x="171727" y="1016763"/>
            <a:chExt cx="6472931" cy="2063363"/>
          </a:xfrm>
        </p:grpSpPr>
        <p:grpSp>
          <p:nvGrpSpPr>
            <p:cNvPr id="122" name="Group 121">
              <a:extLst>
                <a:ext uri="{FF2B5EF4-FFF2-40B4-BE49-F238E27FC236}">
                  <a16:creationId xmlns:a16="http://schemas.microsoft.com/office/drawing/2014/main" id="{047650D4-01EA-4449-B44B-E5068C35DBDF}"/>
                </a:ext>
              </a:extLst>
            </p:cNvPr>
            <p:cNvGrpSpPr/>
            <p:nvPr/>
          </p:nvGrpSpPr>
          <p:grpSpPr>
            <a:xfrm>
              <a:off x="171727" y="1016763"/>
              <a:ext cx="6472931" cy="1685089"/>
              <a:chOff x="869409" y="945554"/>
              <a:chExt cx="7404947" cy="2251159"/>
            </a:xfrm>
          </p:grpSpPr>
          <p:grpSp>
            <p:nvGrpSpPr>
              <p:cNvPr id="123" name="Group 122">
                <a:extLst>
                  <a:ext uri="{FF2B5EF4-FFF2-40B4-BE49-F238E27FC236}">
                    <a16:creationId xmlns:a16="http://schemas.microsoft.com/office/drawing/2014/main" id="{562220A6-1F8E-46D4-AB5D-72ED78549EF3}"/>
                  </a:ext>
                </a:extLst>
              </p:cNvPr>
              <p:cNvGrpSpPr/>
              <p:nvPr/>
            </p:nvGrpSpPr>
            <p:grpSpPr>
              <a:xfrm>
                <a:off x="869409" y="1276031"/>
                <a:ext cx="6347068" cy="1730948"/>
                <a:chOff x="310874" y="2079816"/>
                <a:chExt cx="5554824" cy="1730948"/>
              </a:xfrm>
            </p:grpSpPr>
            <p:grpSp>
              <p:nvGrpSpPr>
                <p:cNvPr id="129" name="Group 128">
                  <a:extLst>
                    <a:ext uri="{FF2B5EF4-FFF2-40B4-BE49-F238E27FC236}">
                      <a16:creationId xmlns:a16="http://schemas.microsoft.com/office/drawing/2014/main" id="{34A1653D-7AC7-404C-BE76-2A3A29DE3B05}"/>
                    </a:ext>
                  </a:extLst>
                </p:cNvPr>
                <p:cNvGrpSpPr/>
                <p:nvPr/>
              </p:nvGrpSpPr>
              <p:grpSpPr>
                <a:xfrm>
                  <a:off x="310874" y="2079816"/>
                  <a:ext cx="5554824" cy="1730948"/>
                  <a:chOff x="6052" y="3007320"/>
                  <a:chExt cx="5554824" cy="1730948"/>
                </a:xfrm>
              </p:grpSpPr>
              <p:grpSp>
                <p:nvGrpSpPr>
                  <p:cNvPr id="133" name="Group 132">
                    <a:extLst>
                      <a:ext uri="{FF2B5EF4-FFF2-40B4-BE49-F238E27FC236}">
                        <a16:creationId xmlns:a16="http://schemas.microsoft.com/office/drawing/2014/main" id="{5185D8D8-2446-4B77-BCCB-71925B43BA14}"/>
                      </a:ext>
                    </a:extLst>
                  </p:cNvPr>
                  <p:cNvGrpSpPr/>
                  <p:nvPr/>
                </p:nvGrpSpPr>
                <p:grpSpPr>
                  <a:xfrm>
                    <a:off x="6052" y="3007320"/>
                    <a:ext cx="5554824" cy="1730948"/>
                    <a:chOff x="116803" y="1938763"/>
                    <a:chExt cx="5554824" cy="1730948"/>
                  </a:xfrm>
                </p:grpSpPr>
                <p:grpSp>
                  <p:nvGrpSpPr>
                    <p:cNvPr id="137" name="Group 136">
                      <a:extLst>
                        <a:ext uri="{FF2B5EF4-FFF2-40B4-BE49-F238E27FC236}">
                          <a16:creationId xmlns:a16="http://schemas.microsoft.com/office/drawing/2014/main" id="{4D93E709-8A06-4185-A3A0-0A204B770333}"/>
                        </a:ext>
                      </a:extLst>
                    </p:cNvPr>
                    <p:cNvGrpSpPr/>
                    <p:nvPr/>
                  </p:nvGrpSpPr>
                  <p:grpSpPr>
                    <a:xfrm>
                      <a:off x="1277823" y="2469638"/>
                      <a:ext cx="1899005" cy="638007"/>
                      <a:chOff x="1259834" y="2432425"/>
                      <a:chExt cx="1899005" cy="638007"/>
                    </a:xfrm>
                  </p:grpSpPr>
                  <p:sp>
                    <p:nvSpPr>
                      <p:cNvPr id="157" name="Rectangle 156">
                        <a:extLst>
                          <a:ext uri="{FF2B5EF4-FFF2-40B4-BE49-F238E27FC236}">
                            <a16:creationId xmlns:a16="http://schemas.microsoft.com/office/drawing/2014/main" id="{63C1BBBA-0FF3-4D64-B80C-D20AFB5957D6}"/>
                          </a:ext>
                        </a:extLst>
                      </p:cNvPr>
                      <p:cNvSpPr/>
                      <p:nvPr/>
                    </p:nvSpPr>
                    <p:spPr bwMode="auto">
                      <a:xfrm>
                        <a:off x="3103041" y="2432425"/>
                        <a:ext cx="55798" cy="318593"/>
                      </a:xfrm>
                      <a:prstGeom prst="rect">
                        <a:avLst/>
                      </a:prstGeom>
                      <a:solidFill>
                        <a:srgbClr val="00B050"/>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449263" eaLnBrk="1" fontAlgn="auto" latinLnBrk="0" hangingPunct="1">
                          <a:lnSpc>
                            <a:spcPct val="100000"/>
                          </a:lnSpc>
                          <a:spcBef>
                            <a:spcPts val="0"/>
                          </a:spcBef>
                          <a:spcAft>
                            <a:spcPts val="0"/>
                          </a:spcAft>
                          <a:buClr>
                            <a:srgbClr val="000000"/>
                          </a:buClr>
                          <a:buSzPct val="100000"/>
                          <a:buFont typeface="Times New Roman" pitchFamily="16" charset="0"/>
                          <a:buNone/>
                          <a:tabLst/>
                          <a:defRPr/>
                        </a:pPr>
                        <a:endParaRPr kumimoji="0" lang="en-US" sz="2400" b="0" i="0" u="none" strike="noStrike" kern="0" cap="none" spc="0" normalizeH="0" baseline="0" noProof="0" dirty="0">
                          <a:ln>
                            <a:noFill/>
                          </a:ln>
                          <a:solidFill>
                            <a:srgbClr val="FFFFFF"/>
                          </a:solidFill>
                          <a:effectLst/>
                          <a:uLnTx/>
                          <a:uFillTx/>
                          <a:latin typeface="Times New Roman" pitchFamily="16" charset="0"/>
                          <a:ea typeface="MS Gothic" charset="-128"/>
                        </a:endParaRPr>
                      </a:p>
                    </p:txBody>
                  </p:sp>
                  <p:sp>
                    <p:nvSpPr>
                      <p:cNvPr id="158" name="Rectangle 157">
                        <a:extLst>
                          <a:ext uri="{FF2B5EF4-FFF2-40B4-BE49-F238E27FC236}">
                            <a16:creationId xmlns:a16="http://schemas.microsoft.com/office/drawing/2014/main" id="{98CF30BB-75F3-406C-A361-A51F0CC08E6C}"/>
                          </a:ext>
                        </a:extLst>
                      </p:cNvPr>
                      <p:cNvSpPr/>
                      <p:nvPr/>
                    </p:nvSpPr>
                    <p:spPr bwMode="auto">
                      <a:xfrm rot="10800000" flipH="1">
                        <a:off x="2168444" y="2751839"/>
                        <a:ext cx="205837" cy="318593"/>
                      </a:xfrm>
                      <a:prstGeom prst="rect">
                        <a:avLst/>
                      </a:prstGeom>
                      <a:solidFill>
                        <a:srgbClr val="FF0000"/>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449263" eaLnBrk="1" fontAlgn="auto" latinLnBrk="0" hangingPunct="1">
                          <a:lnSpc>
                            <a:spcPct val="100000"/>
                          </a:lnSpc>
                          <a:spcBef>
                            <a:spcPts val="0"/>
                          </a:spcBef>
                          <a:spcAft>
                            <a:spcPts val="0"/>
                          </a:spcAft>
                          <a:buClr>
                            <a:srgbClr val="000000"/>
                          </a:buClr>
                          <a:buSzPct val="100000"/>
                          <a:buFont typeface="Times New Roman" pitchFamily="16" charset="0"/>
                          <a:buNone/>
                          <a:tabLst/>
                          <a:defRPr/>
                        </a:pPr>
                        <a:endParaRPr kumimoji="0" lang="en-US" sz="2400" b="0" i="0" u="none" strike="noStrike" kern="0" cap="none" spc="0" normalizeH="0" baseline="0" noProof="0" dirty="0">
                          <a:ln>
                            <a:noFill/>
                          </a:ln>
                          <a:solidFill>
                            <a:srgbClr val="FFFFFF"/>
                          </a:solidFill>
                          <a:effectLst/>
                          <a:uLnTx/>
                          <a:uFillTx/>
                          <a:latin typeface="Times New Roman" pitchFamily="16" charset="0"/>
                          <a:ea typeface="MS Gothic" charset="-128"/>
                        </a:endParaRPr>
                      </a:p>
                    </p:txBody>
                  </p:sp>
                  <p:sp>
                    <p:nvSpPr>
                      <p:cNvPr id="159" name="Rectangle 158">
                        <a:extLst>
                          <a:ext uri="{FF2B5EF4-FFF2-40B4-BE49-F238E27FC236}">
                            <a16:creationId xmlns:a16="http://schemas.microsoft.com/office/drawing/2014/main" id="{D3589DA8-3332-49E4-B29B-BC2E37B24A17}"/>
                          </a:ext>
                        </a:extLst>
                      </p:cNvPr>
                      <p:cNvSpPr/>
                      <p:nvPr/>
                    </p:nvSpPr>
                    <p:spPr bwMode="auto">
                      <a:xfrm rot="10800000" flipH="1">
                        <a:off x="1259834" y="2432941"/>
                        <a:ext cx="205837" cy="318593"/>
                      </a:xfrm>
                      <a:prstGeom prst="rect">
                        <a:avLst/>
                      </a:prstGeom>
                      <a:solidFill>
                        <a:srgbClr val="FF0000"/>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449263" eaLnBrk="1" fontAlgn="auto" latinLnBrk="0" hangingPunct="1">
                          <a:lnSpc>
                            <a:spcPct val="100000"/>
                          </a:lnSpc>
                          <a:spcBef>
                            <a:spcPts val="0"/>
                          </a:spcBef>
                          <a:spcAft>
                            <a:spcPts val="0"/>
                          </a:spcAft>
                          <a:buClr>
                            <a:srgbClr val="000000"/>
                          </a:buClr>
                          <a:buSzPct val="100000"/>
                          <a:buFont typeface="Times New Roman" pitchFamily="16" charset="0"/>
                          <a:buNone/>
                          <a:tabLst/>
                          <a:defRPr/>
                        </a:pPr>
                        <a:endParaRPr kumimoji="0" lang="en-US" sz="2400" b="0" i="0" u="none" strike="noStrike" kern="0" cap="none" spc="0" normalizeH="0" baseline="0" noProof="0" dirty="0">
                          <a:ln>
                            <a:noFill/>
                          </a:ln>
                          <a:solidFill>
                            <a:srgbClr val="FFFFFF"/>
                          </a:solidFill>
                          <a:effectLst/>
                          <a:uLnTx/>
                          <a:uFillTx/>
                          <a:latin typeface="Times New Roman" pitchFamily="16" charset="0"/>
                          <a:ea typeface="MS Gothic" charset="-128"/>
                        </a:endParaRPr>
                      </a:p>
                    </p:txBody>
                  </p:sp>
                </p:grpSp>
                <mc:AlternateContent xmlns:mc="http://schemas.openxmlformats.org/markup-compatibility/2006" xmlns:a14="http://schemas.microsoft.com/office/drawing/2010/main">
                  <mc:Choice Requires="a14">
                    <p:sp>
                      <p:nvSpPr>
                        <p:cNvPr id="138" name="TextBox 137">
                          <a:extLst>
                            <a:ext uri="{FF2B5EF4-FFF2-40B4-BE49-F238E27FC236}">
                              <a16:creationId xmlns:a16="http://schemas.microsoft.com/office/drawing/2014/main" id="{5A726EC7-8F71-4D8C-8A73-4132A6D72CFB}"/>
                            </a:ext>
                          </a:extLst>
                        </p:cNvPr>
                        <p:cNvSpPr txBox="1"/>
                        <p:nvPr/>
                      </p:nvSpPr>
                      <p:spPr>
                        <a:xfrm>
                          <a:off x="1162993" y="3345327"/>
                          <a:ext cx="914400" cy="324384"/>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kumimoji="0" lang="en-US" sz="1400" b="0" i="1" u="none" strike="noStrike" kern="0" cap="none" spc="0" normalizeH="0" baseline="0" noProof="0" smtClean="0">
                                        <a:ln>
                                          <a:noFill/>
                                        </a:ln>
                                        <a:solidFill>
                                          <a:srgbClr val="FF0000"/>
                                        </a:solidFill>
                                        <a:effectLst/>
                                        <a:uLnTx/>
                                        <a:uFillTx/>
                                        <a:latin typeface="Cambria Math" panose="02040503050406030204" pitchFamily="18" charset="0"/>
                                      </a:rPr>
                                    </m:ctrlPr>
                                  </m:sSubPr>
                                  <m:e>
                                    <m:r>
                                      <a:rPr kumimoji="0" lang="en-US" sz="1400" b="0" i="1" u="none" strike="noStrike" kern="0" cap="none" spc="0" normalizeH="0" baseline="0" noProof="0" smtClean="0">
                                        <a:ln>
                                          <a:noFill/>
                                        </a:ln>
                                        <a:solidFill>
                                          <a:srgbClr val="FF0000"/>
                                        </a:solidFill>
                                        <a:effectLst/>
                                        <a:uLnTx/>
                                        <a:uFillTx/>
                                        <a:latin typeface="Cambria Math" panose="02040503050406030204" pitchFamily="18" charset="0"/>
                                      </a:rPr>
                                      <m:t>𝑇</m:t>
                                    </m:r>
                                  </m:e>
                                  <m:sub>
                                    <m:r>
                                      <a:rPr kumimoji="0" lang="en-US" sz="1400" b="0" i="1" u="none" strike="noStrike" kern="0" cap="none" spc="0" normalizeH="0" baseline="0" noProof="0" smtClean="0">
                                        <a:ln>
                                          <a:noFill/>
                                        </a:ln>
                                        <a:solidFill>
                                          <a:srgbClr val="FF0000"/>
                                        </a:solidFill>
                                        <a:effectLst/>
                                        <a:uLnTx/>
                                        <a:uFillTx/>
                                        <a:latin typeface="Cambria Math" panose="02040503050406030204" pitchFamily="18" charset="0"/>
                                      </a:rPr>
                                      <m:t>𝑟</m:t>
                                    </m:r>
                                    <m:r>
                                      <a:rPr kumimoji="0" lang="en-US" sz="1400" b="0" i="1" u="none" strike="noStrike" kern="0" cap="none" spc="0" normalizeH="0" baseline="0" noProof="0" smtClean="0">
                                        <a:ln>
                                          <a:noFill/>
                                        </a:ln>
                                        <a:solidFill>
                                          <a:srgbClr val="FF0000"/>
                                        </a:solidFill>
                                        <a:effectLst/>
                                        <a:uLnTx/>
                                        <a:uFillTx/>
                                        <a:latin typeface="Cambria Math" panose="02040503050406030204" pitchFamily="18" charset="0"/>
                                      </a:rPr>
                                      <m:t>,</m:t>
                                    </m:r>
                                    <m:r>
                                      <a:rPr kumimoji="0" lang="en-US" sz="1400" b="0" i="1" u="none" strike="noStrike" kern="0" cap="none" spc="0" normalizeH="0" baseline="0" noProof="0" smtClean="0">
                                        <a:ln>
                                          <a:noFill/>
                                        </a:ln>
                                        <a:solidFill>
                                          <a:srgbClr val="FF0000"/>
                                        </a:solidFill>
                                        <a:effectLst/>
                                        <a:uLnTx/>
                                        <a:uFillTx/>
                                        <a:latin typeface="Cambria Math" panose="02040503050406030204" pitchFamily="18" charset="0"/>
                                      </a:rPr>
                                      <m:t>𝑁</m:t>
                                    </m:r>
                                    <m:r>
                                      <a:rPr kumimoji="0" lang="en-US" sz="1400" b="0" i="1" u="none" strike="noStrike" kern="0" cap="none" spc="0" normalizeH="0" baseline="0" noProof="0" smtClean="0">
                                        <a:ln>
                                          <a:noFill/>
                                        </a:ln>
                                        <a:solidFill>
                                          <a:srgbClr val="FF0000"/>
                                        </a:solidFill>
                                        <a:effectLst/>
                                        <a:uLnTx/>
                                        <a:uFillTx/>
                                        <a:latin typeface="Cambria Math" panose="02040503050406030204" pitchFamily="18" charset="0"/>
                                      </a:rPr>
                                      <m:t>,</m:t>
                                    </m:r>
                                    <m:r>
                                      <a:rPr kumimoji="0" lang="en-US" sz="1400" b="0" i="1" u="none" strike="noStrike" kern="0" cap="none" spc="0" normalizeH="0" baseline="0" noProof="0" smtClean="0">
                                        <a:ln>
                                          <a:noFill/>
                                        </a:ln>
                                        <a:solidFill>
                                          <a:srgbClr val="FF0000"/>
                                        </a:solidFill>
                                        <a:effectLst/>
                                        <a:uLnTx/>
                                        <a:uFillTx/>
                                        <a:latin typeface="Cambria Math" panose="02040503050406030204" pitchFamily="18" charset="0"/>
                                      </a:rPr>
                                      <m:t>𝑟𝑒𝑠𝑝</m:t>
                                    </m:r>
                                  </m:sub>
                                </m:sSub>
                              </m:oMath>
                            </m:oMathPara>
                          </a14:m>
                          <a:endParaRPr kumimoji="0" lang="en-US" sz="1400" b="0" i="0" u="none" strike="noStrike" kern="0" cap="none" spc="0" normalizeH="0" baseline="0" noProof="0" dirty="0">
                            <a:ln>
                              <a:noFill/>
                            </a:ln>
                            <a:solidFill>
                              <a:srgbClr val="FF0000"/>
                            </a:solidFill>
                            <a:effectLst/>
                            <a:uLnTx/>
                            <a:uFillTx/>
                            <a:latin typeface="Microsoft Sans Serif"/>
                          </a:endParaRPr>
                        </a:p>
                      </p:txBody>
                    </p:sp>
                  </mc:Choice>
                  <mc:Fallback xmlns="">
                    <p:sp>
                      <p:nvSpPr>
                        <p:cNvPr id="138" name="TextBox 137">
                          <a:extLst>
                            <a:ext uri="{FF2B5EF4-FFF2-40B4-BE49-F238E27FC236}">
                              <a16:creationId xmlns:a16="http://schemas.microsoft.com/office/drawing/2014/main" id="{5A726EC7-8F71-4D8C-8A73-4132A6D72CFB}"/>
                            </a:ext>
                          </a:extLst>
                        </p:cNvPr>
                        <p:cNvSpPr txBox="1">
                          <a:spLocks noRot="1" noChangeAspect="1" noMove="1" noResize="1" noEditPoints="1" noAdjustHandles="1" noChangeArrowheads="1" noChangeShapeType="1" noTextEdit="1"/>
                        </p:cNvSpPr>
                        <p:nvPr/>
                      </p:nvSpPr>
                      <p:spPr>
                        <a:xfrm>
                          <a:off x="1162993" y="3345327"/>
                          <a:ext cx="914400" cy="324384"/>
                        </a:xfrm>
                        <a:prstGeom prst="rect">
                          <a:avLst/>
                        </a:prstGeom>
                        <a:blipFill>
                          <a:blip r:embed="rId5"/>
                          <a:stretch>
                            <a:fillRect b="-35897"/>
                          </a:stretch>
                        </a:blipFill>
                      </p:spPr>
                      <p:txBody>
                        <a:bodyPr/>
                        <a:lstStyle/>
                        <a:p>
                          <a:r>
                            <a:rPr lang="en-US">
                              <a:noFill/>
                            </a:rPr>
                            <a:t> </a:t>
                          </a:r>
                        </a:p>
                      </p:txBody>
                    </p:sp>
                  </mc:Fallback>
                </mc:AlternateContent>
                <p:grpSp>
                  <p:nvGrpSpPr>
                    <p:cNvPr id="139" name="Group 138">
                      <a:extLst>
                        <a:ext uri="{FF2B5EF4-FFF2-40B4-BE49-F238E27FC236}">
                          <a16:creationId xmlns:a16="http://schemas.microsoft.com/office/drawing/2014/main" id="{064BAB49-2B61-4E98-827D-5158A5C12FFD}"/>
                        </a:ext>
                      </a:extLst>
                    </p:cNvPr>
                    <p:cNvGrpSpPr/>
                    <p:nvPr/>
                  </p:nvGrpSpPr>
                  <p:grpSpPr>
                    <a:xfrm>
                      <a:off x="116803" y="1938763"/>
                      <a:ext cx="5554824" cy="1715568"/>
                      <a:chOff x="116803" y="1938763"/>
                      <a:chExt cx="5554824" cy="1715568"/>
                    </a:xfrm>
                  </p:grpSpPr>
                  <p:cxnSp>
                    <p:nvCxnSpPr>
                      <p:cNvPr id="140" name="Straight Connector 139">
                        <a:extLst>
                          <a:ext uri="{FF2B5EF4-FFF2-40B4-BE49-F238E27FC236}">
                            <a16:creationId xmlns:a16="http://schemas.microsoft.com/office/drawing/2014/main" id="{D9B5425B-4872-469B-BA4E-B6A374C0185C}"/>
                          </a:ext>
                        </a:extLst>
                      </p:cNvPr>
                      <p:cNvCxnSpPr>
                        <a:cxnSpLocks/>
                      </p:cNvCxnSpPr>
                      <p:nvPr/>
                    </p:nvCxnSpPr>
                    <p:spPr bwMode="auto">
                      <a:xfrm>
                        <a:off x="902976" y="2787106"/>
                        <a:ext cx="4768651" cy="5781"/>
                      </a:xfrm>
                      <a:prstGeom prst="line">
                        <a:avLst/>
                      </a:prstGeom>
                      <a:noFill/>
                      <a:ln w="9525" cap="flat" cmpd="sng" algn="ctr">
                        <a:solidFill>
                          <a:srgbClr val="664C81"/>
                        </a:solidFill>
                        <a:prstDash val="solid"/>
                        <a:headEnd type="none" w="med" len="med"/>
                        <a:tailEnd type="none" w="med" len="med"/>
                      </a:ln>
                      <a:effectLst/>
                    </p:spPr>
                  </p:cxnSp>
                  <p:sp>
                    <p:nvSpPr>
                      <p:cNvPr id="141" name="Rectangle 140">
                        <a:extLst>
                          <a:ext uri="{FF2B5EF4-FFF2-40B4-BE49-F238E27FC236}">
                            <a16:creationId xmlns:a16="http://schemas.microsoft.com/office/drawing/2014/main" id="{7C702098-424E-4F8F-B9C9-506BC740D0CA}"/>
                          </a:ext>
                        </a:extLst>
                      </p:cNvPr>
                      <p:cNvSpPr/>
                      <p:nvPr/>
                    </p:nvSpPr>
                    <p:spPr bwMode="auto">
                      <a:xfrm>
                        <a:off x="3353984" y="2796783"/>
                        <a:ext cx="55798" cy="318593"/>
                      </a:xfrm>
                      <a:prstGeom prst="rect">
                        <a:avLst/>
                      </a:prstGeom>
                      <a:solidFill>
                        <a:srgbClr val="FFFFFF"/>
                      </a:solidFill>
                      <a:ln w="10795" cap="flat" cmpd="sng" algn="ctr">
                        <a:solidFill>
                          <a:srgbClr val="6AB19B"/>
                        </a:solidFill>
                        <a:prstDash val="sysDot"/>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449263" eaLnBrk="1" fontAlgn="auto" latinLnBrk="0" hangingPunct="1">
                          <a:lnSpc>
                            <a:spcPct val="100000"/>
                          </a:lnSpc>
                          <a:spcBef>
                            <a:spcPts val="0"/>
                          </a:spcBef>
                          <a:spcAft>
                            <a:spcPts val="0"/>
                          </a:spcAft>
                          <a:buClr>
                            <a:srgbClr val="000000"/>
                          </a:buClr>
                          <a:buSzPct val="100000"/>
                          <a:buFont typeface="Times New Roman" pitchFamily="16" charset="0"/>
                          <a:buNone/>
                          <a:tabLst/>
                          <a:defRPr/>
                        </a:pPr>
                        <a:endParaRPr kumimoji="0" lang="en-US" sz="2400" b="0" i="0" u="none" strike="noStrike" kern="0" cap="none" spc="0" normalizeH="0" baseline="0" noProof="0" dirty="0">
                          <a:ln>
                            <a:noFill/>
                          </a:ln>
                          <a:solidFill>
                            <a:srgbClr val="FFFFFF"/>
                          </a:solidFill>
                          <a:effectLst/>
                          <a:uLnTx/>
                          <a:uFillTx/>
                          <a:latin typeface="Times New Roman" pitchFamily="16" charset="0"/>
                          <a:ea typeface="MS Gothic" charset="-128"/>
                          <a:cs typeface="+mn-cs"/>
                        </a:endParaRPr>
                      </a:p>
                    </p:txBody>
                  </p:sp>
                  <p:cxnSp>
                    <p:nvCxnSpPr>
                      <p:cNvPr id="142" name="Straight Arrow Connector 141">
                        <a:extLst>
                          <a:ext uri="{FF2B5EF4-FFF2-40B4-BE49-F238E27FC236}">
                            <a16:creationId xmlns:a16="http://schemas.microsoft.com/office/drawing/2014/main" id="{8954D6BD-E0E1-4B3B-97B8-49082CE65875}"/>
                          </a:ext>
                        </a:extLst>
                      </p:cNvPr>
                      <p:cNvCxnSpPr>
                        <a:cxnSpLocks/>
                      </p:cNvCxnSpPr>
                      <p:nvPr/>
                    </p:nvCxnSpPr>
                    <p:spPr bwMode="auto">
                      <a:xfrm flipV="1">
                        <a:off x="1277822" y="2290056"/>
                        <a:ext cx="0" cy="508612"/>
                      </a:xfrm>
                      <a:prstGeom prst="straightConnector1">
                        <a:avLst/>
                      </a:prstGeom>
                      <a:solidFill>
                        <a:srgbClr val="00B8FF"/>
                      </a:solidFill>
                      <a:ln w="9525" cap="flat" cmpd="sng" algn="ctr">
                        <a:solidFill>
                          <a:srgbClr val="000000"/>
                        </a:solidFill>
                        <a:prstDash val="solid"/>
                        <a:round/>
                        <a:headEnd type="none" w="med" len="med"/>
                        <a:tailEnd type="triangle"/>
                      </a:ln>
                      <a:effectLst/>
                    </p:spPr>
                  </p:cxnSp>
                  <p:sp>
                    <p:nvSpPr>
                      <p:cNvPr id="143" name="Rectangle 142">
                        <a:extLst>
                          <a:ext uri="{FF2B5EF4-FFF2-40B4-BE49-F238E27FC236}">
                            <a16:creationId xmlns:a16="http://schemas.microsoft.com/office/drawing/2014/main" id="{7E0FBFBD-0950-4F52-B901-43ED650DCB87}"/>
                          </a:ext>
                        </a:extLst>
                      </p:cNvPr>
                      <p:cNvSpPr/>
                      <p:nvPr/>
                    </p:nvSpPr>
                    <p:spPr bwMode="auto">
                      <a:xfrm rot="10800000" flipH="1">
                        <a:off x="1569893" y="2786524"/>
                        <a:ext cx="205837" cy="318593"/>
                      </a:xfrm>
                      <a:prstGeom prst="rect">
                        <a:avLst/>
                      </a:prstGeom>
                      <a:noFill/>
                      <a:ln w="9525" cap="flat" cmpd="sng" algn="ctr">
                        <a:solidFill>
                          <a:srgbClr val="FF0000"/>
                        </a:solidFill>
                        <a:prstDash val="sys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449263" eaLnBrk="1" fontAlgn="auto" latinLnBrk="0" hangingPunct="1">
                          <a:lnSpc>
                            <a:spcPct val="100000"/>
                          </a:lnSpc>
                          <a:spcBef>
                            <a:spcPts val="0"/>
                          </a:spcBef>
                          <a:spcAft>
                            <a:spcPts val="0"/>
                          </a:spcAft>
                          <a:buClr>
                            <a:srgbClr val="000000"/>
                          </a:buClr>
                          <a:buSzPct val="100000"/>
                          <a:buFont typeface="Times New Roman" pitchFamily="16" charset="0"/>
                          <a:buNone/>
                          <a:tabLst/>
                          <a:defRPr/>
                        </a:pPr>
                        <a:endParaRPr kumimoji="0" lang="en-US" sz="2400" b="0" i="0" u="none" strike="noStrike" kern="0" cap="none" spc="0" normalizeH="0" baseline="0" noProof="0" dirty="0">
                          <a:ln>
                            <a:noFill/>
                          </a:ln>
                          <a:solidFill>
                            <a:srgbClr val="FFFFFF"/>
                          </a:solidFill>
                          <a:effectLst/>
                          <a:uLnTx/>
                          <a:uFillTx/>
                          <a:latin typeface="Times New Roman" pitchFamily="16" charset="0"/>
                          <a:ea typeface="MS Gothic" charset="-128"/>
                        </a:endParaRPr>
                      </a:p>
                    </p:txBody>
                  </p:sp>
                  <p:sp>
                    <p:nvSpPr>
                      <p:cNvPr id="144" name="Rectangle 143">
                        <a:extLst>
                          <a:ext uri="{FF2B5EF4-FFF2-40B4-BE49-F238E27FC236}">
                            <a16:creationId xmlns:a16="http://schemas.microsoft.com/office/drawing/2014/main" id="{71914422-4C26-4156-BB82-19399A056BC1}"/>
                          </a:ext>
                        </a:extLst>
                      </p:cNvPr>
                      <p:cNvSpPr/>
                      <p:nvPr/>
                    </p:nvSpPr>
                    <p:spPr bwMode="auto">
                      <a:xfrm rot="10800000" flipH="1">
                        <a:off x="2461005" y="2466467"/>
                        <a:ext cx="205837" cy="318593"/>
                      </a:xfrm>
                      <a:prstGeom prst="rect">
                        <a:avLst/>
                      </a:prstGeom>
                      <a:noFill/>
                      <a:ln w="9525" cap="flat" cmpd="sng" algn="ctr">
                        <a:solidFill>
                          <a:srgbClr val="FF0000"/>
                        </a:solidFill>
                        <a:prstDash val="sys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449263" eaLnBrk="1" fontAlgn="auto" latinLnBrk="0" hangingPunct="1">
                          <a:lnSpc>
                            <a:spcPct val="100000"/>
                          </a:lnSpc>
                          <a:spcBef>
                            <a:spcPts val="0"/>
                          </a:spcBef>
                          <a:spcAft>
                            <a:spcPts val="0"/>
                          </a:spcAft>
                          <a:buClr>
                            <a:srgbClr val="000000"/>
                          </a:buClr>
                          <a:buSzPct val="100000"/>
                          <a:buFont typeface="Times New Roman" pitchFamily="16" charset="0"/>
                          <a:buNone/>
                          <a:tabLst/>
                          <a:defRPr/>
                        </a:pPr>
                        <a:endParaRPr kumimoji="0" lang="en-US" sz="2400" b="0" i="0" u="none" strike="noStrike" kern="0" cap="none" spc="0" normalizeH="0" baseline="0" noProof="0" dirty="0">
                          <a:ln>
                            <a:noFill/>
                          </a:ln>
                          <a:solidFill>
                            <a:srgbClr val="FFFFFF"/>
                          </a:solidFill>
                          <a:effectLst/>
                          <a:uLnTx/>
                          <a:uFillTx/>
                          <a:latin typeface="Times New Roman" pitchFamily="16" charset="0"/>
                          <a:ea typeface="MS Gothic" charset="-128"/>
                        </a:endParaRPr>
                      </a:p>
                    </p:txBody>
                  </p:sp>
                  <p:cxnSp>
                    <p:nvCxnSpPr>
                      <p:cNvPr id="145" name="Straight Arrow Connector 144">
                        <a:extLst>
                          <a:ext uri="{FF2B5EF4-FFF2-40B4-BE49-F238E27FC236}">
                            <a16:creationId xmlns:a16="http://schemas.microsoft.com/office/drawing/2014/main" id="{FEE35641-847D-48C8-9CA4-7EF74CBE98DC}"/>
                          </a:ext>
                        </a:extLst>
                      </p:cNvPr>
                      <p:cNvCxnSpPr>
                        <a:cxnSpLocks/>
                      </p:cNvCxnSpPr>
                      <p:nvPr/>
                    </p:nvCxnSpPr>
                    <p:spPr bwMode="auto">
                      <a:xfrm>
                        <a:off x="1564432" y="2784816"/>
                        <a:ext cx="0" cy="555391"/>
                      </a:xfrm>
                      <a:prstGeom prst="straightConnector1">
                        <a:avLst/>
                      </a:prstGeom>
                      <a:solidFill>
                        <a:srgbClr val="00B8FF"/>
                      </a:solidFill>
                      <a:ln w="9525" cap="flat" cmpd="sng" algn="ctr">
                        <a:solidFill>
                          <a:srgbClr val="000000"/>
                        </a:solidFill>
                        <a:prstDash val="solid"/>
                        <a:round/>
                        <a:headEnd type="none" w="med" len="med"/>
                        <a:tailEnd type="triangle"/>
                      </a:ln>
                      <a:effectLst/>
                    </p:spPr>
                  </p:cxnSp>
                  <mc:AlternateContent xmlns:mc="http://schemas.openxmlformats.org/markup-compatibility/2006" xmlns:a14="http://schemas.microsoft.com/office/drawing/2010/main">
                    <mc:Choice Requires="a14">
                      <p:sp>
                        <p:nvSpPr>
                          <p:cNvPr id="146" name="TextBox 145">
                            <a:extLst>
                              <a:ext uri="{FF2B5EF4-FFF2-40B4-BE49-F238E27FC236}">
                                <a16:creationId xmlns:a16="http://schemas.microsoft.com/office/drawing/2014/main" id="{59E2AD4B-BDC9-4043-9C89-F72B26DF0A42}"/>
                              </a:ext>
                            </a:extLst>
                          </p:cNvPr>
                          <p:cNvSpPr txBox="1"/>
                          <p:nvPr/>
                        </p:nvSpPr>
                        <p:spPr>
                          <a:xfrm>
                            <a:off x="1086974" y="1992327"/>
                            <a:ext cx="914400" cy="317203"/>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kumimoji="0" lang="en-US" sz="1400" b="0" i="1" u="none" strike="noStrike" kern="0" cap="none" spc="0" normalizeH="0" baseline="0" noProof="0" smtClean="0">
                                          <a:ln>
                                            <a:noFill/>
                                          </a:ln>
                                          <a:solidFill>
                                            <a:srgbClr val="000000"/>
                                          </a:solidFill>
                                          <a:effectLst/>
                                          <a:uLnTx/>
                                          <a:uFillTx/>
                                          <a:latin typeface="Cambria Math" panose="02040503050406030204" pitchFamily="18" charset="0"/>
                                        </a:rPr>
                                      </m:ctrlPr>
                                    </m:sSubPr>
                                    <m:e>
                                      <m:r>
                                        <a:rPr kumimoji="0" lang="en-US" sz="1400" b="0" i="1" u="none" strike="noStrike" kern="0" cap="none" spc="0" normalizeH="0" baseline="0" noProof="0" smtClean="0">
                                          <a:ln>
                                            <a:noFill/>
                                          </a:ln>
                                          <a:solidFill>
                                            <a:srgbClr val="000000"/>
                                          </a:solidFill>
                                          <a:effectLst/>
                                          <a:uLnTx/>
                                          <a:uFillTx/>
                                          <a:latin typeface="Cambria Math" panose="02040503050406030204" pitchFamily="18" charset="0"/>
                                        </a:rPr>
                                        <m:t>𝑇</m:t>
                                      </m:r>
                                    </m:e>
                                    <m:sub>
                                      <m:r>
                                        <a:rPr kumimoji="0" lang="en-US" sz="1400" b="0" i="1" u="none" strike="noStrike" kern="0" cap="none" spc="0" normalizeH="0" baseline="0" noProof="0" smtClean="0">
                                          <a:ln>
                                            <a:noFill/>
                                          </a:ln>
                                          <a:solidFill>
                                            <a:srgbClr val="000000"/>
                                          </a:solidFill>
                                          <a:effectLst/>
                                          <a:uLnTx/>
                                          <a:uFillTx/>
                                          <a:latin typeface="Cambria Math" panose="02040503050406030204" pitchFamily="18" charset="0"/>
                                        </a:rPr>
                                        <m:t>𝑡</m:t>
                                      </m:r>
                                      <m:r>
                                        <a:rPr kumimoji="0" lang="en-US" sz="1400" b="0" i="1" u="none" strike="noStrike" kern="0" cap="none" spc="0" normalizeH="0" baseline="0" noProof="0" smtClean="0">
                                          <a:ln>
                                            <a:noFill/>
                                          </a:ln>
                                          <a:solidFill>
                                            <a:srgbClr val="000000"/>
                                          </a:solidFill>
                                          <a:effectLst/>
                                          <a:uLnTx/>
                                          <a:uFillTx/>
                                          <a:latin typeface="Cambria Math" panose="02040503050406030204" pitchFamily="18" charset="0"/>
                                        </a:rPr>
                                        <m:t>,</m:t>
                                      </m:r>
                                      <m:r>
                                        <a:rPr kumimoji="0" lang="en-US" sz="1400" b="0" i="1" u="none" strike="noStrike" kern="0" cap="none" spc="0" normalizeH="0" baseline="0" noProof="0" smtClean="0">
                                          <a:ln>
                                            <a:noFill/>
                                          </a:ln>
                                          <a:solidFill>
                                            <a:srgbClr val="000000"/>
                                          </a:solidFill>
                                          <a:effectLst/>
                                          <a:uLnTx/>
                                          <a:uFillTx/>
                                          <a:latin typeface="Cambria Math" panose="02040503050406030204" pitchFamily="18" charset="0"/>
                                        </a:rPr>
                                        <m:t>𝑁</m:t>
                                      </m:r>
                                      <m:r>
                                        <a:rPr kumimoji="0" lang="en-US" sz="1400" b="0" i="1" u="none" strike="noStrike" kern="0" cap="none" spc="0" normalizeH="0" baseline="0" noProof="0" smtClean="0">
                                          <a:ln>
                                            <a:noFill/>
                                          </a:ln>
                                          <a:solidFill>
                                            <a:srgbClr val="000000"/>
                                          </a:solidFill>
                                          <a:effectLst/>
                                          <a:uLnTx/>
                                          <a:uFillTx/>
                                          <a:latin typeface="Cambria Math" panose="02040503050406030204" pitchFamily="18" charset="0"/>
                                        </a:rPr>
                                        <m:t>,</m:t>
                                      </m:r>
                                      <m:r>
                                        <a:rPr kumimoji="0" lang="en-US" sz="1400" b="0" i="1" u="none" strike="noStrike" kern="0" cap="none" spc="0" normalizeH="0" baseline="0" noProof="0" smtClean="0">
                                          <a:ln>
                                            <a:noFill/>
                                          </a:ln>
                                          <a:solidFill>
                                            <a:srgbClr val="000000"/>
                                          </a:solidFill>
                                          <a:effectLst/>
                                          <a:uLnTx/>
                                          <a:uFillTx/>
                                          <a:latin typeface="Cambria Math" panose="02040503050406030204" pitchFamily="18" charset="0"/>
                                        </a:rPr>
                                        <m:t>𝑖𝑛𝑖𝑡</m:t>
                                      </m:r>
                                    </m:sub>
                                  </m:sSub>
                                </m:oMath>
                              </m:oMathPara>
                            </a14:m>
                            <a:endParaRPr kumimoji="0" lang="en-US" sz="1400" b="0" i="0" u="none" strike="noStrike" kern="0" cap="none" spc="0" normalizeH="0" baseline="0" noProof="0" dirty="0">
                              <a:ln>
                                <a:noFill/>
                              </a:ln>
                              <a:solidFill>
                                <a:srgbClr val="000000"/>
                              </a:solidFill>
                              <a:effectLst/>
                              <a:uLnTx/>
                              <a:uFillTx/>
                              <a:latin typeface="Microsoft Sans Serif"/>
                            </a:endParaRPr>
                          </a:p>
                        </p:txBody>
                      </p:sp>
                    </mc:Choice>
                    <mc:Fallback xmlns="">
                      <p:sp>
                        <p:nvSpPr>
                          <p:cNvPr id="146" name="TextBox 145">
                            <a:extLst>
                              <a:ext uri="{FF2B5EF4-FFF2-40B4-BE49-F238E27FC236}">
                                <a16:creationId xmlns:a16="http://schemas.microsoft.com/office/drawing/2014/main" id="{59E2AD4B-BDC9-4043-9C89-F72B26DF0A42}"/>
                              </a:ext>
                            </a:extLst>
                          </p:cNvPr>
                          <p:cNvSpPr txBox="1">
                            <a:spLocks noRot="1" noChangeAspect="1" noMove="1" noResize="1" noEditPoints="1" noAdjustHandles="1" noChangeArrowheads="1" noChangeShapeType="1" noTextEdit="1"/>
                          </p:cNvSpPr>
                          <p:nvPr/>
                        </p:nvSpPr>
                        <p:spPr>
                          <a:xfrm>
                            <a:off x="1086974" y="1992327"/>
                            <a:ext cx="914400" cy="317203"/>
                          </a:xfrm>
                          <a:prstGeom prst="rect">
                            <a:avLst/>
                          </a:prstGeom>
                          <a:blipFill>
                            <a:blip r:embed="rId6"/>
                            <a:stretch>
                              <a:fillRect b="-25641"/>
                            </a:stretch>
                          </a:blipFill>
                        </p:spPr>
                        <p:txBody>
                          <a:bodyPr/>
                          <a:lstStyle/>
                          <a:p>
                            <a:r>
                              <a:rPr lang="en-US">
                                <a:noFill/>
                              </a:rPr>
                              <a:t> </a:t>
                            </a:r>
                          </a:p>
                        </p:txBody>
                      </p:sp>
                    </mc:Fallback>
                  </mc:AlternateContent>
                  <p:cxnSp>
                    <p:nvCxnSpPr>
                      <p:cNvPr id="147" name="Straight Arrow Connector 146">
                        <a:extLst>
                          <a:ext uri="{FF2B5EF4-FFF2-40B4-BE49-F238E27FC236}">
                            <a16:creationId xmlns:a16="http://schemas.microsoft.com/office/drawing/2014/main" id="{27FA261F-E915-437C-9892-D0DAC90A032C}"/>
                          </a:ext>
                        </a:extLst>
                      </p:cNvPr>
                      <p:cNvCxnSpPr>
                        <a:cxnSpLocks/>
                      </p:cNvCxnSpPr>
                      <p:nvPr/>
                    </p:nvCxnSpPr>
                    <p:spPr bwMode="auto">
                      <a:xfrm>
                        <a:off x="2192964" y="2814177"/>
                        <a:ext cx="0" cy="555391"/>
                      </a:xfrm>
                      <a:prstGeom prst="straightConnector1">
                        <a:avLst/>
                      </a:prstGeom>
                      <a:solidFill>
                        <a:srgbClr val="00B8FF"/>
                      </a:solidFill>
                      <a:ln w="9525" cap="flat" cmpd="sng" algn="ctr">
                        <a:solidFill>
                          <a:srgbClr val="000000"/>
                        </a:solidFill>
                        <a:prstDash val="solid"/>
                        <a:round/>
                        <a:headEnd type="none" w="med" len="med"/>
                        <a:tailEnd type="triangle"/>
                      </a:ln>
                      <a:effectLst/>
                    </p:spPr>
                  </p:cxnSp>
                  <mc:AlternateContent xmlns:mc="http://schemas.openxmlformats.org/markup-compatibility/2006" xmlns:a14="http://schemas.microsoft.com/office/drawing/2010/main">
                    <mc:Choice Requires="a14">
                      <p:sp>
                        <p:nvSpPr>
                          <p:cNvPr id="148" name="TextBox 147">
                            <a:extLst>
                              <a:ext uri="{FF2B5EF4-FFF2-40B4-BE49-F238E27FC236}">
                                <a16:creationId xmlns:a16="http://schemas.microsoft.com/office/drawing/2014/main" id="{2B325EAC-A2C3-48D0-9BAD-0B73397209F2}"/>
                              </a:ext>
                            </a:extLst>
                          </p:cNvPr>
                          <p:cNvSpPr txBox="1"/>
                          <p:nvPr/>
                        </p:nvSpPr>
                        <p:spPr>
                          <a:xfrm>
                            <a:off x="1828784" y="3329947"/>
                            <a:ext cx="914400" cy="324384"/>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kumimoji="0" lang="en-US" sz="1400" b="0" i="1" u="none" strike="noStrike" kern="0" cap="none" spc="0" normalizeH="0" baseline="0" noProof="0" smtClean="0">
                                          <a:ln>
                                            <a:noFill/>
                                          </a:ln>
                                          <a:solidFill>
                                            <a:srgbClr val="000000"/>
                                          </a:solidFill>
                                          <a:effectLst/>
                                          <a:uLnTx/>
                                          <a:uFillTx/>
                                          <a:latin typeface="Cambria Math" panose="02040503050406030204" pitchFamily="18" charset="0"/>
                                        </a:rPr>
                                      </m:ctrlPr>
                                    </m:sSubPr>
                                    <m:e>
                                      <m:r>
                                        <a:rPr kumimoji="0" lang="en-US" sz="1400" b="0" i="1" u="none" strike="noStrike" kern="0" cap="none" spc="0" normalizeH="0" baseline="0" noProof="0" smtClean="0">
                                          <a:ln>
                                            <a:noFill/>
                                          </a:ln>
                                          <a:solidFill>
                                            <a:srgbClr val="000000"/>
                                          </a:solidFill>
                                          <a:effectLst/>
                                          <a:uLnTx/>
                                          <a:uFillTx/>
                                          <a:latin typeface="Cambria Math" panose="02040503050406030204" pitchFamily="18" charset="0"/>
                                        </a:rPr>
                                        <m:t>𝑇</m:t>
                                      </m:r>
                                    </m:e>
                                    <m:sub>
                                      <m:r>
                                        <a:rPr kumimoji="0" lang="en-US" sz="1400" b="0" i="1" u="none" strike="noStrike" kern="0" cap="none" spc="0" normalizeH="0" baseline="0" noProof="0" smtClean="0">
                                          <a:ln>
                                            <a:noFill/>
                                          </a:ln>
                                          <a:solidFill>
                                            <a:srgbClr val="000000"/>
                                          </a:solidFill>
                                          <a:effectLst/>
                                          <a:uLnTx/>
                                          <a:uFillTx/>
                                          <a:latin typeface="Cambria Math" panose="02040503050406030204" pitchFamily="18" charset="0"/>
                                        </a:rPr>
                                        <m:t>𝑡</m:t>
                                      </m:r>
                                      <m:r>
                                        <a:rPr kumimoji="0" lang="en-US" sz="1400" b="0" i="1" u="none" strike="noStrike" kern="0" cap="none" spc="0" normalizeH="0" baseline="0" noProof="0" smtClean="0">
                                          <a:ln>
                                            <a:noFill/>
                                          </a:ln>
                                          <a:solidFill>
                                            <a:srgbClr val="000000"/>
                                          </a:solidFill>
                                          <a:effectLst/>
                                          <a:uLnTx/>
                                          <a:uFillTx/>
                                          <a:latin typeface="Cambria Math" panose="02040503050406030204" pitchFamily="18" charset="0"/>
                                        </a:rPr>
                                        <m:t>,</m:t>
                                      </m:r>
                                      <m:r>
                                        <a:rPr kumimoji="0" lang="en-US" sz="1400" b="0" i="1" u="none" strike="noStrike" kern="0" cap="none" spc="0" normalizeH="0" baseline="0" noProof="0" smtClean="0">
                                          <a:ln>
                                            <a:noFill/>
                                          </a:ln>
                                          <a:solidFill>
                                            <a:srgbClr val="000000"/>
                                          </a:solidFill>
                                          <a:effectLst/>
                                          <a:uLnTx/>
                                          <a:uFillTx/>
                                          <a:latin typeface="Cambria Math" panose="02040503050406030204" pitchFamily="18" charset="0"/>
                                        </a:rPr>
                                        <m:t>𝑁</m:t>
                                      </m:r>
                                      <m:r>
                                        <a:rPr kumimoji="0" lang="en-US" sz="1400" b="0" i="1" u="none" strike="noStrike" kern="0" cap="none" spc="0" normalizeH="0" baseline="0" noProof="0" smtClean="0">
                                          <a:ln>
                                            <a:noFill/>
                                          </a:ln>
                                          <a:solidFill>
                                            <a:srgbClr val="000000"/>
                                          </a:solidFill>
                                          <a:effectLst/>
                                          <a:uLnTx/>
                                          <a:uFillTx/>
                                          <a:latin typeface="Cambria Math" panose="02040503050406030204" pitchFamily="18" charset="0"/>
                                        </a:rPr>
                                        <m:t>,</m:t>
                                      </m:r>
                                      <m:r>
                                        <a:rPr kumimoji="0" lang="en-US" sz="1400" b="0" i="1" u="none" strike="noStrike" kern="0" cap="none" spc="0" normalizeH="0" baseline="0" noProof="0" smtClean="0">
                                          <a:ln>
                                            <a:noFill/>
                                          </a:ln>
                                          <a:solidFill>
                                            <a:srgbClr val="000000"/>
                                          </a:solidFill>
                                          <a:effectLst/>
                                          <a:uLnTx/>
                                          <a:uFillTx/>
                                          <a:latin typeface="Cambria Math" panose="02040503050406030204" pitchFamily="18" charset="0"/>
                                        </a:rPr>
                                        <m:t>𝑟𝑒𝑠𝑝</m:t>
                                      </m:r>
                                    </m:sub>
                                  </m:sSub>
                                </m:oMath>
                              </m:oMathPara>
                            </a14:m>
                            <a:endParaRPr kumimoji="0" lang="en-US" sz="1400" b="0" i="0" u="none" strike="noStrike" kern="0" cap="none" spc="0" normalizeH="0" baseline="0" noProof="0" dirty="0">
                              <a:ln>
                                <a:noFill/>
                              </a:ln>
                              <a:solidFill>
                                <a:srgbClr val="000000"/>
                              </a:solidFill>
                              <a:effectLst/>
                              <a:uLnTx/>
                              <a:uFillTx/>
                              <a:latin typeface="Microsoft Sans Serif"/>
                            </a:endParaRPr>
                          </a:p>
                        </p:txBody>
                      </p:sp>
                    </mc:Choice>
                    <mc:Fallback xmlns="">
                      <p:sp>
                        <p:nvSpPr>
                          <p:cNvPr id="148" name="TextBox 147">
                            <a:extLst>
                              <a:ext uri="{FF2B5EF4-FFF2-40B4-BE49-F238E27FC236}">
                                <a16:creationId xmlns:a16="http://schemas.microsoft.com/office/drawing/2014/main" id="{2B325EAC-A2C3-48D0-9BAD-0B73397209F2}"/>
                              </a:ext>
                            </a:extLst>
                          </p:cNvPr>
                          <p:cNvSpPr txBox="1">
                            <a:spLocks noRot="1" noChangeAspect="1" noMove="1" noResize="1" noEditPoints="1" noAdjustHandles="1" noChangeArrowheads="1" noChangeShapeType="1" noTextEdit="1"/>
                          </p:cNvSpPr>
                          <p:nvPr/>
                        </p:nvSpPr>
                        <p:spPr>
                          <a:xfrm>
                            <a:off x="1828784" y="3329947"/>
                            <a:ext cx="914400" cy="324384"/>
                          </a:xfrm>
                          <a:prstGeom prst="rect">
                            <a:avLst/>
                          </a:prstGeom>
                          <a:blipFill>
                            <a:blip r:embed="rId7"/>
                            <a:stretch>
                              <a:fillRect b="-32500"/>
                            </a:stretch>
                          </a:blipFill>
                        </p:spPr>
                        <p:txBody>
                          <a:bodyPr/>
                          <a:lstStyle/>
                          <a:p>
                            <a:r>
                              <a:rPr lang="en-US">
                                <a:noFill/>
                              </a:rPr>
                              <a:t> </a:t>
                            </a:r>
                          </a:p>
                        </p:txBody>
                      </p:sp>
                    </mc:Fallback>
                  </mc:AlternateContent>
                  <p:cxnSp>
                    <p:nvCxnSpPr>
                      <p:cNvPr id="149" name="Straight Arrow Connector 148">
                        <a:extLst>
                          <a:ext uri="{FF2B5EF4-FFF2-40B4-BE49-F238E27FC236}">
                            <a16:creationId xmlns:a16="http://schemas.microsoft.com/office/drawing/2014/main" id="{2F68F0D4-A644-429B-BEF4-E1739C22049F}"/>
                          </a:ext>
                        </a:extLst>
                      </p:cNvPr>
                      <p:cNvCxnSpPr>
                        <a:cxnSpLocks/>
                      </p:cNvCxnSpPr>
                      <p:nvPr/>
                    </p:nvCxnSpPr>
                    <p:spPr bwMode="auto">
                      <a:xfrm flipV="1">
                        <a:off x="2464532" y="2276204"/>
                        <a:ext cx="0" cy="508612"/>
                      </a:xfrm>
                      <a:prstGeom prst="straightConnector1">
                        <a:avLst/>
                      </a:prstGeom>
                      <a:solidFill>
                        <a:srgbClr val="00B8FF"/>
                      </a:solidFill>
                      <a:ln w="9525" cap="flat" cmpd="sng" algn="ctr">
                        <a:solidFill>
                          <a:srgbClr val="000000"/>
                        </a:solidFill>
                        <a:prstDash val="solid"/>
                        <a:round/>
                        <a:headEnd type="none" w="med" len="med"/>
                        <a:tailEnd type="triangle"/>
                      </a:ln>
                      <a:effectLst/>
                    </p:spPr>
                  </p:cxnSp>
                  <mc:AlternateContent xmlns:mc="http://schemas.openxmlformats.org/markup-compatibility/2006" xmlns:a14="http://schemas.microsoft.com/office/drawing/2010/main">
                    <mc:Choice Requires="a14">
                      <p:sp>
                        <p:nvSpPr>
                          <p:cNvPr id="150" name="TextBox 149">
                            <a:extLst>
                              <a:ext uri="{FF2B5EF4-FFF2-40B4-BE49-F238E27FC236}">
                                <a16:creationId xmlns:a16="http://schemas.microsoft.com/office/drawing/2014/main" id="{0FADE209-B941-49FA-B555-253A31F0DE79}"/>
                              </a:ext>
                            </a:extLst>
                          </p:cNvPr>
                          <p:cNvSpPr txBox="1"/>
                          <p:nvPr/>
                        </p:nvSpPr>
                        <p:spPr>
                          <a:xfrm>
                            <a:off x="2023089" y="1976481"/>
                            <a:ext cx="914400" cy="317203"/>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kumimoji="0" lang="en-US" sz="1400" b="0" i="1" u="none" strike="noStrike" kern="0" cap="none" spc="0" normalizeH="0" baseline="0" noProof="0" smtClean="0">
                                          <a:ln>
                                            <a:noFill/>
                                          </a:ln>
                                          <a:solidFill>
                                            <a:srgbClr val="FF0000"/>
                                          </a:solidFill>
                                          <a:effectLst/>
                                          <a:uLnTx/>
                                          <a:uFillTx/>
                                          <a:latin typeface="Cambria Math" panose="02040503050406030204" pitchFamily="18" charset="0"/>
                                        </a:rPr>
                                      </m:ctrlPr>
                                    </m:sSubPr>
                                    <m:e>
                                      <m:r>
                                        <a:rPr kumimoji="0" lang="en-US" sz="1400" b="0" i="1" u="none" strike="noStrike" kern="0" cap="none" spc="0" normalizeH="0" baseline="0" noProof="0" smtClean="0">
                                          <a:ln>
                                            <a:noFill/>
                                          </a:ln>
                                          <a:solidFill>
                                            <a:srgbClr val="FF0000"/>
                                          </a:solidFill>
                                          <a:effectLst/>
                                          <a:uLnTx/>
                                          <a:uFillTx/>
                                          <a:latin typeface="Cambria Math" panose="02040503050406030204" pitchFamily="18" charset="0"/>
                                        </a:rPr>
                                        <m:t>𝑇</m:t>
                                      </m:r>
                                    </m:e>
                                    <m:sub>
                                      <m:r>
                                        <a:rPr kumimoji="0" lang="en-US" sz="1400" b="0" i="1" u="none" strike="noStrike" kern="0" cap="none" spc="0" normalizeH="0" baseline="0" noProof="0" smtClean="0">
                                          <a:ln>
                                            <a:noFill/>
                                          </a:ln>
                                          <a:solidFill>
                                            <a:srgbClr val="FF0000"/>
                                          </a:solidFill>
                                          <a:effectLst/>
                                          <a:uLnTx/>
                                          <a:uFillTx/>
                                          <a:latin typeface="Cambria Math" panose="02040503050406030204" pitchFamily="18" charset="0"/>
                                        </a:rPr>
                                        <m:t>𝑟</m:t>
                                      </m:r>
                                      <m:r>
                                        <a:rPr kumimoji="0" lang="en-US" sz="1400" b="0" i="1" u="none" strike="noStrike" kern="0" cap="none" spc="0" normalizeH="0" baseline="0" noProof="0" smtClean="0">
                                          <a:ln>
                                            <a:noFill/>
                                          </a:ln>
                                          <a:solidFill>
                                            <a:srgbClr val="FF0000"/>
                                          </a:solidFill>
                                          <a:effectLst/>
                                          <a:uLnTx/>
                                          <a:uFillTx/>
                                          <a:latin typeface="Cambria Math" panose="02040503050406030204" pitchFamily="18" charset="0"/>
                                        </a:rPr>
                                        <m:t>,</m:t>
                                      </m:r>
                                      <m:r>
                                        <a:rPr kumimoji="0" lang="en-US" sz="1400" b="0" i="1" u="none" strike="noStrike" kern="0" cap="none" spc="0" normalizeH="0" baseline="0" noProof="0" smtClean="0">
                                          <a:ln>
                                            <a:noFill/>
                                          </a:ln>
                                          <a:solidFill>
                                            <a:srgbClr val="FF0000"/>
                                          </a:solidFill>
                                          <a:effectLst/>
                                          <a:uLnTx/>
                                          <a:uFillTx/>
                                          <a:latin typeface="Cambria Math" panose="02040503050406030204" pitchFamily="18" charset="0"/>
                                        </a:rPr>
                                        <m:t>𝑁</m:t>
                                      </m:r>
                                      <m:r>
                                        <a:rPr kumimoji="0" lang="en-US" sz="1400" b="0" i="1" u="none" strike="noStrike" kern="0" cap="none" spc="0" normalizeH="0" baseline="0" noProof="0" smtClean="0">
                                          <a:ln>
                                            <a:noFill/>
                                          </a:ln>
                                          <a:solidFill>
                                            <a:srgbClr val="FF0000"/>
                                          </a:solidFill>
                                          <a:effectLst/>
                                          <a:uLnTx/>
                                          <a:uFillTx/>
                                          <a:latin typeface="Cambria Math" panose="02040503050406030204" pitchFamily="18" charset="0"/>
                                        </a:rPr>
                                        <m:t>,</m:t>
                                      </m:r>
                                      <m:r>
                                        <a:rPr kumimoji="0" lang="en-US" sz="1400" b="0" i="1" u="none" strike="noStrike" kern="0" cap="none" spc="0" normalizeH="0" baseline="0" noProof="0" smtClean="0">
                                          <a:ln>
                                            <a:noFill/>
                                          </a:ln>
                                          <a:solidFill>
                                            <a:srgbClr val="FF0000"/>
                                          </a:solidFill>
                                          <a:effectLst/>
                                          <a:uLnTx/>
                                          <a:uFillTx/>
                                          <a:latin typeface="Cambria Math" panose="02040503050406030204" pitchFamily="18" charset="0"/>
                                        </a:rPr>
                                        <m:t>𝑖𝑛𝑖𝑡</m:t>
                                      </m:r>
                                    </m:sub>
                                  </m:sSub>
                                </m:oMath>
                              </m:oMathPara>
                            </a14:m>
                            <a:endParaRPr kumimoji="0" lang="en-US" sz="1400" b="0" i="0" u="none" strike="noStrike" kern="0" cap="none" spc="0" normalizeH="0" baseline="0" noProof="0" dirty="0">
                              <a:ln>
                                <a:noFill/>
                              </a:ln>
                              <a:solidFill>
                                <a:srgbClr val="FF0000"/>
                              </a:solidFill>
                              <a:effectLst/>
                              <a:uLnTx/>
                              <a:uFillTx/>
                              <a:latin typeface="Microsoft Sans Serif"/>
                            </a:endParaRPr>
                          </a:p>
                        </p:txBody>
                      </p:sp>
                    </mc:Choice>
                    <mc:Fallback xmlns="">
                      <p:sp>
                        <p:nvSpPr>
                          <p:cNvPr id="150" name="TextBox 149">
                            <a:extLst>
                              <a:ext uri="{FF2B5EF4-FFF2-40B4-BE49-F238E27FC236}">
                                <a16:creationId xmlns:a16="http://schemas.microsoft.com/office/drawing/2014/main" id="{0FADE209-B941-49FA-B555-253A31F0DE79}"/>
                              </a:ext>
                            </a:extLst>
                          </p:cNvPr>
                          <p:cNvSpPr txBox="1">
                            <a:spLocks noRot="1" noChangeAspect="1" noMove="1" noResize="1" noEditPoints="1" noAdjustHandles="1" noChangeArrowheads="1" noChangeShapeType="1" noTextEdit="1"/>
                          </p:cNvSpPr>
                          <p:nvPr/>
                        </p:nvSpPr>
                        <p:spPr>
                          <a:xfrm>
                            <a:off x="2023089" y="1976481"/>
                            <a:ext cx="914400" cy="317203"/>
                          </a:xfrm>
                          <a:prstGeom prst="rect">
                            <a:avLst/>
                          </a:prstGeom>
                          <a:blipFill>
                            <a:blip r:embed="rId8"/>
                            <a:stretch>
                              <a:fillRect b="-28947"/>
                            </a:stretch>
                          </a:blipFill>
                        </p:spPr>
                        <p:txBody>
                          <a:bodyPr/>
                          <a:lstStyle/>
                          <a:p>
                            <a:r>
                              <a:rPr lang="en-US">
                                <a:noFill/>
                              </a:rPr>
                              <a:t> </a:t>
                            </a:r>
                          </a:p>
                        </p:txBody>
                      </p:sp>
                    </mc:Fallback>
                  </mc:AlternateContent>
                  <p:cxnSp>
                    <p:nvCxnSpPr>
                      <p:cNvPr id="151" name="Straight Arrow Connector 150">
                        <a:extLst>
                          <a:ext uri="{FF2B5EF4-FFF2-40B4-BE49-F238E27FC236}">
                            <a16:creationId xmlns:a16="http://schemas.microsoft.com/office/drawing/2014/main" id="{B7BC6CF4-BA03-4C83-A85F-136B9A83936A}"/>
                          </a:ext>
                        </a:extLst>
                      </p:cNvPr>
                      <p:cNvCxnSpPr>
                        <a:cxnSpLocks/>
                      </p:cNvCxnSpPr>
                      <p:nvPr/>
                    </p:nvCxnSpPr>
                    <p:spPr bwMode="auto">
                      <a:xfrm flipV="1">
                        <a:off x="3121013" y="2295332"/>
                        <a:ext cx="0" cy="508612"/>
                      </a:xfrm>
                      <a:prstGeom prst="straightConnector1">
                        <a:avLst/>
                      </a:prstGeom>
                      <a:solidFill>
                        <a:srgbClr val="00B8FF"/>
                      </a:solidFill>
                      <a:ln w="9525" cap="flat" cmpd="sng" algn="ctr">
                        <a:solidFill>
                          <a:srgbClr val="000000"/>
                        </a:solidFill>
                        <a:prstDash val="solid"/>
                        <a:round/>
                        <a:headEnd type="none" w="med" len="med"/>
                        <a:tailEnd type="triangle"/>
                      </a:ln>
                      <a:effectLst/>
                    </p:spPr>
                  </p:cxnSp>
                  <mc:AlternateContent xmlns:mc="http://schemas.openxmlformats.org/markup-compatibility/2006" xmlns:a14="http://schemas.microsoft.com/office/drawing/2010/main">
                    <mc:Choice Requires="a14">
                      <p:sp>
                        <p:nvSpPr>
                          <p:cNvPr id="152" name="TextBox 151">
                            <a:extLst>
                              <a:ext uri="{FF2B5EF4-FFF2-40B4-BE49-F238E27FC236}">
                                <a16:creationId xmlns:a16="http://schemas.microsoft.com/office/drawing/2014/main" id="{2CB42A8B-8740-4698-8852-97AD0E95670F}"/>
                              </a:ext>
                            </a:extLst>
                          </p:cNvPr>
                          <p:cNvSpPr txBox="1"/>
                          <p:nvPr/>
                        </p:nvSpPr>
                        <p:spPr>
                          <a:xfrm>
                            <a:off x="2768355" y="1938763"/>
                            <a:ext cx="914400" cy="317203"/>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kumimoji="0" lang="en-US" sz="1400" b="0" i="1" u="none" strike="noStrike" kern="0" cap="none" spc="0" normalizeH="0" baseline="0" noProof="0" smtClean="0">
                                          <a:ln>
                                            <a:noFill/>
                                          </a:ln>
                                          <a:solidFill>
                                            <a:srgbClr val="000000"/>
                                          </a:solidFill>
                                          <a:effectLst/>
                                          <a:uLnTx/>
                                          <a:uFillTx/>
                                          <a:latin typeface="Cambria Math" panose="02040503050406030204" pitchFamily="18" charset="0"/>
                                        </a:rPr>
                                      </m:ctrlPr>
                                    </m:sSubPr>
                                    <m:e>
                                      <m:r>
                                        <a:rPr kumimoji="0" lang="en-US" sz="1400" b="0" i="1" u="none" strike="noStrike" kern="0" cap="none" spc="0" normalizeH="0" baseline="0" noProof="0" smtClean="0">
                                          <a:ln>
                                            <a:noFill/>
                                          </a:ln>
                                          <a:solidFill>
                                            <a:srgbClr val="000000"/>
                                          </a:solidFill>
                                          <a:effectLst/>
                                          <a:uLnTx/>
                                          <a:uFillTx/>
                                          <a:latin typeface="Cambria Math" panose="02040503050406030204" pitchFamily="18" charset="0"/>
                                        </a:rPr>
                                        <m:t>𝑇</m:t>
                                      </m:r>
                                    </m:e>
                                    <m:sub>
                                      <m:r>
                                        <a:rPr kumimoji="0" lang="en-US" sz="1400" b="0" i="1" u="none" strike="noStrike" kern="0" cap="none" spc="0" normalizeH="0" baseline="0" noProof="0" smtClean="0">
                                          <a:ln>
                                            <a:noFill/>
                                          </a:ln>
                                          <a:solidFill>
                                            <a:srgbClr val="000000"/>
                                          </a:solidFill>
                                          <a:effectLst/>
                                          <a:uLnTx/>
                                          <a:uFillTx/>
                                          <a:latin typeface="Cambria Math" panose="02040503050406030204" pitchFamily="18" charset="0"/>
                                        </a:rPr>
                                        <m:t>𝑡</m:t>
                                      </m:r>
                                      <m:r>
                                        <a:rPr kumimoji="0" lang="en-US" sz="1400" b="0" i="1" u="none" strike="noStrike" kern="0" cap="none" spc="0" normalizeH="0" baseline="0" noProof="0" smtClean="0">
                                          <a:ln>
                                            <a:noFill/>
                                          </a:ln>
                                          <a:solidFill>
                                            <a:srgbClr val="000000"/>
                                          </a:solidFill>
                                          <a:effectLst/>
                                          <a:uLnTx/>
                                          <a:uFillTx/>
                                          <a:latin typeface="Cambria Math" panose="02040503050406030204" pitchFamily="18" charset="0"/>
                                        </a:rPr>
                                        <m:t>,</m:t>
                                      </m:r>
                                      <m:r>
                                        <a:rPr kumimoji="0" lang="en-US" sz="1400" b="0" i="1" u="none" strike="noStrike" kern="0" cap="none" spc="0" normalizeH="0" baseline="0" noProof="0" smtClean="0">
                                          <a:ln>
                                            <a:noFill/>
                                          </a:ln>
                                          <a:solidFill>
                                            <a:srgbClr val="000000"/>
                                          </a:solidFill>
                                          <a:effectLst/>
                                          <a:uLnTx/>
                                          <a:uFillTx/>
                                          <a:latin typeface="Cambria Math" panose="02040503050406030204" pitchFamily="18" charset="0"/>
                                        </a:rPr>
                                        <m:t>𝑈</m:t>
                                      </m:r>
                                      <m:r>
                                        <a:rPr kumimoji="0" lang="en-US" sz="1400" b="0" i="1" u="none" strike="noStrike" kern="0" cap="none" spc="0" normalizeH="0" baseline="0" noProof="0" smtClean="0">
                                          <a:ln>
                                            <a:noFill/>
                                          </a:ln>
                                          <a:solidFill>
                                            <a:srgbClr val="000000"/>
                                          </a:solidFill>
                                          <a:effectLst/>
                                          <a:uLnTx/>
                                          <a:uFillTx/>
                                          <a:latin typeface="Cambria Math" panose="02040503050406030204" pitchFamily="18" charset="0"/>
                                        </a:rPr>
                                        <m:t>1,</m:t>
                                      </m:r>
                                      <m:r>
                                        <a:rPr kumimoji="0" lang="en-US" sz="1400" b="0" i="1" u="none" strike="noStrike" kern="0" cap="none" spc="0" normalizeH="0" baseline="0" noProof="0" smtClean="0">
                                          <a:ln>
                                            <a:noFill/>
                                          </a:ln>
                                          <a:solidFill>
                                            <a:srgbClr val="000000"/>
                                          </a:solidFill>
                                          <a:effectLst/>
                                          <a:uLnTx/>
                                          <a:uFillTx/>
                                          <a:latin typeface="Cambria Math" panose="02040503050406030204" pitchFamily="18" charset="0"/>
                                        </a:rPr>
                                        <m:t>𝑖𝑛𝑖𝑡</m:t>
                                      </m:r>
                                    </m:sub>
                                  </m:sSub>
                                </m:oMath>
                              </m:oMathPara>
                            </a14:m>
                            <a:endParaRPr kumimoji="0" lang="en-US" sz="1400" b="0" i="0" u="none" strike="noStrike" kern="0" cap="none" spc="0" normalizeH="0" baseline="0" noProof="0" dirty="0">
                              <a:ln>
                                <a:noFill/>
                              </a:ln>
                              <a:solidFill>
                                <a:srgbClr val="000000"/>
                              </a:solidFill>
                              <a:effectLst/>
                              <a:uLnTx/>
                              <a:uFillTx/>
                              <a:latin typeface="Microsoft Sans Serif"/>
                            </a:endParaRPr>
                          </a:p>
                        </p:txBody>
                      </p:sp>
                    </mc:Choice>
                    <mc:Fallback xmlns="">
                      <p:sp>
                        <p:nvSpPr>
                          <p:cNvPr id="152" name="TextBox 151">
                            <a:extLst>
                              <a:ext uri="{FF2B5EF4-FFF2-40B4-BE49-F238E27FC236}">
                                <a16:creationId xmlns:a16="http://schemas.microsoft.com/office/drawing/2014/main" id="{2CB42A8B-8740-4698-8852-97AD0E95670F}"/>
                              </a:ext>
                            </a:extLst>
                          </p:cNvPr>
                          <p:cNvSpPr txBox="1">
                            <a:spLocks noRot="1" noChangeAspect="1" noMove="1" noResize="1" noEditPoints="1" noAdjustHandles="1" noChangeArrowheads="1" noChangeShapeType="1" noTextEdit="1"/>
                          </p:cNvSpPr>
                          <p:nvPr/>
                        </p:nvSpPr>
                        <p:spPr>
                          <a:xfrm>
                            <a:off x="2768355" y="1938763"/>
                            <a:ext cx="914400" cy="317203"/>
                          </a:xfrm>
                          <a:prstGeom prst="rect">
                            <a:avLst/>
                          </a:prstGeom>
                          <a:blipFill>
                            <a:blip r:embed="rId9"/>
                            <a:stretch>
                              <a:fillRect b="-25641"/>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53" name="TextBox 152">
                            <a:extLst>
                              <a:ext uri="{FF2B5EF4-FFF2-40B4-BE49-F238E27FC236}">
                                <a16:creationId xmlns:a16="http://schemas.microsoft.com/office/drawing/2014/main" id="{8D714A57-617A-4475-BCFB-B7EAED13AB17}"/>
                              </a:ext>
                            </a:extLst>
                          </p:cNvPr>
                          <p:cNvSpPr txBox="1"/>
                          <p:nvPr/>
                        </p:nvSpPr>
                        <p:spPr>
                          <a:xfrm>
                            <a:off x="2890895" y="3251427"/>
                            <a:ext cx="914400" cy="324384"/>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kumimoji="0" lang="en-US" sz="1400" b="0" i="1" u="none" strike="noStrike" kern="0" cap="none" spc="0" normalizeH="0" baseline="0" noProof="0" smtClean="0">
                                          <a:ln>
                                            <a:noFill/>
                                          </a:ln>
                                          <a:solidFill>
                                            <a:srgbClr val="FF0000"/>
                                          </a:solidFill>
                                          <a:effectLst/>
                                          <a:uLnTx/>
                                          <a:uFillTx/>
                                          <a:latin typeface="Cambria Math" panose="02040503050406030204" pitchFamily="18" charset="0"/>
                                        </a:rPr>
                                      </m:ctrlPr>
                                    </m:sSubPr>
                                    <m:e>
                                      <m:r>
                                        <a:rPr kumimoji="0" lang="en-US" sz="1400" b="0" i="1" u="none" strike="noStrike" kern="0" cap="none" spc="0" normalizeH="0" baseline="0" noProof="0" smtClean="0">
                                          <a:ln>
                                            <a:noFill/>
                                          </a:ln>
                                          <a:solidFill>
                                            <a:srgbClr val="FF0000"/>
                                          </a:solidFill>
                                          <a:effectLst/>
                                          <a:uLnTx/>
                                          <a:uFillTx/>
                                          <a:latin typeface="Cambria Math" panose="02040503050406030204" pitchFamily="18" charset="0"/>
                                        </a:rPr>
                                        <m:t>𝑇</m:t>
                                      </m:r>
                                    </m:e>
                                    <m:sub>
                                      <m:r>
                                        <a:rPr kumimoji="0" lang="en-US" sz="1400" b="0" i="1" u="none" strike="noStrike" kern="0" cap="none" spc="0" normalizeH="0" baseline="0" noProof="0" smtClean="0">
                                          <a:ln>
                                            <a:noFill/>
                                          </a:ln>
                                          <a:solidFill>
                                            <a:srgbClr val="FF0000"/>
                                          </a:solidFill>
                                          <a:effectLst/>
                                          <a:uLnTx/>
                                          <a:uFillTx/>
                                          <a:latin typeface="Cambria Math" panose="02040503050406030204" pitchFamily="18" charset="0"/>
                                        </a:rPr>
                                        <m:t>𝑟</m:t>
                                      </m:r>
                                      <m:r>
                                        <a:rPr kumimoji="0" lang="en-US" sz="1400" b="0" i="1" u="none" strike="noStrike" kern="0" cap="none" spc="0" normalizeH="0" baseline="0" noProof="0" smtClean="0">
                                          <a:ln>
                                            <a:noFill/>
                                          </a:ln>
                                          <a:solidFill>
                                            <a:srgbClr val="FF0000"/>
                                          </a:solidFill>
                                          <a:effectLst/>
                                          <a:uLnTx/>
                                          <a:uFillTx/>
                                          <a:latin typeface="Cambria Math" panose="02040503050406030204" pitchFamily="18" charset="0"/>
                                        </a:rPr>
                                        <m:t>,</m:t>
                                      </m:r>
                                      <m:r>
                                        <a:rPr kumimoji="0" lang="en-US" sz="1400" b="0" i="1" u="none" strike="noStrike" kern="0" cap="none" spc="0" normalizeH="0" baseline="0" noProof="0" smtClean="0">
                                          <a:ln>
                                            <a:noFill/>
                                          </a:ln>
                                          <a:solidFill>
                                            <a:srgbClr val="FF0000"/>
                                          </a:solidFill>
                                          <a:effectLst/>
                                          <a:uLnTx/>
                                          <a:uFillTx/>
                                          <a:latin typeface="Cambria Math" panose="02040503050406030204" pitchFamily="18" charset="0"/>
                                        </a:rPr>
                                        <m:t>𝑈</m:t>
                                      </m:r>
                                      <m:r>
                                        <a:rPr kumimoji="0" lang="en-US" sz="1400" b="0" i="1" u="none" strike="noStrike" kern="0" cap="none" spc="0" normalizeH="0" baseline="0" noProof="0" smtClean="0">
                                          <a:ln>
                                            <a:noFill/>
                                          </a:ln>
                                          <a:solidFill>
                                            <a:srgbClr val="FF0000"/>
                                          </a:solidFill>
                                          <a:effectLst/>
                                          <a:uLnTx/>
                                          <a:uFillTx/>
                                          <a:latin typeface="Cambria Math" panose="02040503050406030204" pitchFamily="18" charset="0"/>
                                        </a:rPr>
                                        <m:t>1,</m:t>
                                      </m:r>
                                      <m:r>
                                        <a:rPr kumimoji="0" lang="en-US" sz="1400" b="0" i="1" u="none" strike="noStrike" kern="0" cap="none" spc="0" normalizeH="0" baseline="0" noProof="0" smtClean="0">
                                          <a:ln>
                                            <a:noFill/>
                                          </a:ln>
                                          <a:solidFill>
                                            <a:srgbClr val="FF0000"/>
                                          </a:solidFill>
                                          <a:effectLst/>
                                          <a:uLnTx/>
                                          <a:uFillTx/>
                                          <a:latin typeface="Cambria Math" panose="02040503050406030204" pitchFamily="18" charset="0"/>
                                        </a:rPr>
                                        <m:t>𝑟𝑒𝑠𝑝</m:t>
                                      </m:r>
                                    </m:sub>
                                  </m:sSub>
                                </m:oMath>
                              </m:oMathPara>
                            </a14:m>
                            <a:endParaRPr kumimoji="0" lang="en-US" sz="1400" b="0" i="0" u="none" strike="noStrike" kern="0" cap="none" spc="0" normalizeH="0" baseline="0" noProof="0" dirty="0">
                              <a:ln>
                                <a:noFill/>
                              </a:ln>
                              <a:solidFill>
                                <a:srgbClr val="FF0000"/>
                              </a:solidFill>
                              <a:effectLst/>
                              <a:uLnTx/>
                              <a:uFillTx/>
                              <a:latin typeface="Microsoft Sans Serif"/>
                            </a:endParaRPr>
                          </a:p>
                        </p:txBody>
                      </p:sp>
                    </mc:Choice>
                    <mc:Fallback xmlns="">
                      <p:sp>
                        <p:nvSpPr>
                          <p:cNvPr id="153" name="TextBox 152">
                            <a:extLst>
                              <a:ext uri="{FF2B5EF4-FFF2-40B4-BE49-F238E27FC236}">
                                <a16:creationId xmlns:a16="http://schemas.microsoft.com/office/drawing/2014/main" id="{8D714A57-617A-4475-BCFB-B7EAED13AB17}"/>
                              </a:ext>
                            </a:extLst>
                          </p:cNvPr>
                          <p:cNvSpPr txBox="1">
                            <a:spLocks noRot="1" noChangeAspect="1" noMove="1" noResize="1" noEditPoints="1" noAdjustHandles="1" noChangeArrowheads="1" noChangeShapeType="1" noTextEdit="1"/>
                          </p:cNvSpPr>
                          <p:nvPr/>
                        </p:nvSpPr>
                        <p:spPr>
                          <a:xfrm>
                            <a:off x="2890895" y="3251427"/>
                            <a:ext cx="914400" cy="324384"/>
                          </a:xfrm>
                          <a:prstGeom prst="rect">
                            <a:avLst/>
                          </a:prstGeom>
                          <a:blipFill>
                            <a:blip r:embed="rId10"/>
                            <a:stretch>
                              <a:fillRect b="-32500"/>
                            </a:stretch>
                          </a:blipFill>
                        </p:spPr>
                        <p:txBody>
                          <a:bodyPr/>
                          <a:lstStyle/>
                          <a:p>
                            <a:r>
                              <a:rPr lang="en-US">
                                <a:noFill/>
                              </a:rPr>
                              <a:t> </a:t>
                            </a:r>
                          </a:p>
                        </p:txBody>
                      </p:sp>
                    </mc:Fallback>
                  </mc:AlternateContent>
                  <p:cxnSp>
                    <p:nvCxnSpPr>
                      <p:cNvPr id="154" name="Straight Arrow Connector 153">
                        <a:extLst>
                          <a:ext uri="{FF2B5EF4-FFF2-40B4-BE49-F238E27FC236}">
                            <a16:creationId xmlns:a16="http://schemas.microsoft.com/office/drawing/2014/main" id="{26B39B6B-3ABF-492D-90A0-CE74F0DDE5D9}"/>
                          </a:ext>
                        </a:extLst>
                      </p:cNvPr>
                      <p:cNvCxnSpPr>
                        <a:cxnSpLocks/>
                      </p:cNvCxnSpPr>
                      <p:nvPr/>
                    </p:nvCxnSpPr>
                    <p:spPr bwMode="auto">
                      <a:xfrm>
                        <a:off x="3353984" y="2792887"/>
                        <a:ext cx="0" cy="555391"/>
                      </a:xfrm>
                      <a:prstGeom prst="straightConnector1">
                        <a:avLst/>
                      </a:prstGeom>
                      <a:solidFill>
                        <a:srgbClr val="00B8FF"/>
                      </a:solidFill>
                      <a:ln w="9525" cap="flat" cmpd="sng" algn="ctr">
                        <a:solidFill>
                          <a:srgbClr val="000000"/>
                        </a:solidFill>
                        <a:prstDash val="solid"/>
                        <a:round/>
                        <a:headEnd type="none" w="med" len="med"/>
                        <a:tailEnd type="triangle"/>
                      </a:ln>
                      <a:effectLst/>
                    </p:spPr>
                  </p:cxnSp>
                  <p:sp>
                    <p:nvSpPr>
                      <p:cNvPr id="155" name="TextBox 154">
                        <a:extLst>
                          <a:ext uri="{FF2B5EF4-FFF2-40B4-BE49-F238E27FC236}">
                            <a16:creationId xmlns:a16="http://schemas.microsoft.com/office/drawing/2014/main" id="{51865070-9780-402C-BE5A-703F419B33B2}"/>
                          </a:ext>
                        </a:extLst>
                      </p:cNvPr>
                      <p:cNvSpPr txBox="1"/>
                      <p:nvPr/>
                    </p:nvSpPr>
                    <p:spPr>
                      <a:xfrm>
                        <a:off x="116803" y="2243724"/>
                        <a:ext cx="1004902" cy="379204"/>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FFC000"/>
                            </a:solidFill>
                            <a:effectLst/>
                            <a:uLnTx/>
                            <a:uFillTx/>
                            <a:latin typeface="Microsoft Sans Serif"/>
                          </a:rPr>
                          <a:t>Initiator</a:t>
                        </a:r>
                      </a:p>
                    </p:txBody>
                  </p:sp>
                  <p:sp>
                    <p:nvSpPr>
                      <p:cNvPr id="156" name="TextBox 155">
                        <a:extLst>
                          <a:ext uri="{FF2B5EF4-FFF2-40B4-BE49-F238E27FC236}">
                            <a16:creationId xmlns:a16="http://schemas.microsoft.com/office/drawing/2014/main" id="{32832E59-31D4-4DF9-B9C4-5228E1D7CB01}"/>
                          </a:ext>
                        </a:extLst>
                      </p:cNvPr>
                      <p:cNvSpPr txBox="1"/>
                      <p:nvPr/>
                    </p:nvSpPr>
                    <p:spPr>
                      <a:xfrm>
                        <a:off x="134504" y="3077596"/>
                        <a:ext cx="1090213" cy="379204"/>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FFC000"/>
                            </a:solidFill>
                            <a:effectLst/>
                            <a:uLnTx/>
                            <a:uFillTx/>
                            <a:latin typeface="Microsoft Sans Serif"/>
                          </a:rPr>
                          <a:t>Responder</a:t>
                        </a:r>
                      </a:p>
                    </p:txBody>
                  </p:sp>
                </p:grpSp>
              </p:grpSp>
              <p:cxnSp>
                <p:nvCxnSpPr>
                  <p:cNvPr id="134" name="Straight Arrow Connector 133">
                    <a:extLst>
                      <a:ext uri="{FF2B5EF4-FFF2-40B4-BE49-F238E27FC236}">
                        <a16:creationId xmlns:a16="http://schemas.microsoft.com/office/drawing/2014/main" id="{81F5CFC9-43CB-46E8-A3ED-B2BBDF2A0CF7}"/>
                      </a:ext>
                    </a:extLst>
                  </p:cNvPr>
                  <p:cNvCxnSpPr>
                    <a:cxnSpLocks/>
                  </p:cNvCxnSpPr>
                  <p:nvPr/>
                </p:nvCxnSpPr>
                <p:spPr bwMode="auto">
                  <a:xfrm>
                    <a:off x="3924485" y="3861444"/>
                    <a:ext cx="0" cy="576072"/>
                  </a:xfrm>
                  <a:prstGeom prst="straightConnector1">
                    <a:avLst/>
                  </a:prstGeom>
                  <a:solidFill>
                    <a:srgbClr val="00B8FF"/>
                  </a:solidFill>
                  <a:ln w="9525" cap="flat" cmpd="sng" algn="ctr">
                    <a:solidFill>
                      <a:srgbClr val="000000"/>
                    </a:solidFill>
                    <a:prstDash val="solid"/>
                    <a:round/>
                    <a:headEnd type="none" w="med" len="med"/>
                    <a:tailEnd type="triangle"/>
                  </a:ln>
                  <a:effectLst/>
                </p:spPr>
              </p:cxnSp>
              <p:sp>
                <p:nvSpPr>
                  <p:cNvPr id="135" name="Rectangle 134">
                    <a:extLst>
                      <a:ext uri="{FF2B5EF4-FFF2-40B4-BE49-F238E27FC236}">
                        <a16:creationId xmlns:a16="http://schemas.microsoft.com/office/drawing/2014/main" id="{29A32AE5-DFB7-471A-ABD4-7FB3DB83A893}"/>
                      </a:ext>
                    </a:extLst>
                  </p:cNvPr>
                  <p:cNvSpPr/>
                  <p:nvPr/>
                </p:nvSpPr>
                <p:spPr bwMode="auto">
                  <a:xfrm>
                    <a:off x="3924485" y="3876251"/>
                    <a:ext cx="55798" cy="318593"/>
                  </a:xfrm>
                  <a:prstGeom prst="rect">
                    <a:avLst/>
                  </a:prstGeom>
                  <a:solidFill>
                    <a:srgbClr val="00B050"/>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449263" eaLnBrk="1" fontAlgn="auto" latinLnBrk="0" hangingPunct="1">
                      <a:lnSpc>
                        <a:spcPct val="100000"/>
                      </a:lnSpc>
                      <a:spcBef>
                        <a:spcPts val="0"/>
                      </a:spcBef>
                      <a:spcAft>
                        <a:spcPts val="0"/>
                      </a:spcAft>
                      <a:buClr>
                        <a:srgbClr val="000000"/>
                      </a:buClr>
                      <a:buSzPct val="100000"/>
                      <a:buFont typeface="Times New Roman" pitchFamily="16" charset="0"/>
                      <a:buNone/>
                      <a:tabLst/>
                      <a:defRPr/>
                    </a:pPr>
                    <a:endParaRPr kumimoji="0" lang="en-US" sz="2400" b="0" i="0" u="none" strike="noStrike" kern="0" cap="none" spc="0" normalizeH="0" baseline="0" noProof="0" dirty="0">
                      <a:ln>
                        <a:noFill/>
                      </a:ln>
                      <a:solidFill>
                        <a:srgbClr val="FFFFFF"/>
                      </a:solidFill>
                      <a:effectLst/>
                      <a:uLnTx/>
                      <a:uFillTx/>
                      <a:latin typeface="Times New Roman" pitchFamily="16" charset="0"/>
                      <a:ea typeface="MS Gothic" charset="-128"/>
                    </a:endParaRPr>
                  </a:p>
                </p:txBody>
              </p:sp>
              <mc:AlternateContent xmlns:mc="http://schemas.openxmlformats.org/markup-compatibility/2006" xmlns:a14="http://schemas.microsoft.com/office/drawing/2010/main">
                <mc:Choice Requires="a14">
                  <p:sp>
                    <p:nvSpPr>
                      <p:cNvPr id="136" name="TextBox 135">
                        <a:extLst>
                          <a:ext uri="{FF2B5EF4-FFF2-40B4-BE49-F238E27FC236}">
                            <a16:creationId xmlns:a16="http://schemas.microsoft.com/office/drawing/2014/main" id="{E86116D3-09F4-4FE8-AC93-64A4465CEE31}"/>
                          </a:ext>
                        </a:extLst>
                      </p:cNvPr>
                      <p:cNvSpPr txBox="1"/>
                      <p:nvPr/>
                    </p:nvSpPr>
                    <p:spPr>
                      <a:xfrm>
                        <a:off x="3508776" y="4350077"/>
                        <a:ext cx="914400" cy="324384"/>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kumimoji="0" lang="en-US" sz="1400" b="0" i="1" u="none" strike="noStrike" kern="0" cap="none" spc="0" normalizeH="0" baseline="0" noProof="0" smtClean="0">
                                      <a:ln>
                                        <a:noFill/>
                                      </a:ln>
                                      <a:solidFill>
                                        <a:srgbClr val="000000"/>
                                      </a:solidFill>
                                      <a:effectLst/>
                                      <a:uLnTx/>
                                      <a:uFillTx/>
                                      <a:latin typeface="Cambria Math" panose="02040503050406030204" pitchFamily="18" charset="0"/>
                                    </a:rPr>
                                  </m:ctrlPr>
                                </m:sSubPr>
                                <m:e>
                                  <m:r>
                                    <a:rPr kumimoji="0" lang="en-US" sz="1400" b="0" i="1" u="none" strike="noStrike" kern="0" cap="none" spc="0" normalizeH="0" baseline="0" noProof="0" smtClean="0">
                                      <a:ln>
                                        <a:noFill/>
                                      </a:ln>
                                      <a:solidFill>
                                        <a:srgbClr val="000000"/>
                                      </a:solidFill>
                                      <a:effectLst/>
                                      <a:uLnTx/>
                                      <a:uFillTx/>
                                      <a:latin typeface="Cambria Math" panose="02040503050406030204" pitchFamily="18" charset="0"/>
                                    </a:rPr>
                                    <m:t>𝑇</m:t>
                                  </m:r>
                                </m:e>
                                <m:sub>
                                  <m:r>
                                    <a:rPr kumimoji="0" lang="en-US" sz="1400" b="0" i="1" u="none" strike="noStrike" kern="0" cap="none" spc="0" normalizeH="0" baseline="0" noProof="0" smtClean="0">
                                      <a:ln>
                                        <a:noFill/>
                                      </a:ln>
                                      <a:solidFill>
                                        <a:srgbClr val="000000"/>
                                      </a:solidFill>
                                      <a:effectLst/>
                                      <a:uLnTx/>
                                      <a:uFillTx/>
                                      <a:latin typeface="Cambria Math" panose="02040503050406030204" pitchFamily="18" charset="0"/>
                                    </a:rPr>
                                    <m:t>𝑡</m:t>
                                  </m:r>
                                  <m:r>
                                    <a:rPr kumimoji="0" lang="en-US" sz="1400" b="0" i="1" u="none" strike="noStrike" kern="0" cap="none" spc="0" normalizeH="0" baseline="0" noProof="0" smtClean="0">
                                      <a:ln>
                                        <a:noFill/>
                                      </a:ln>
                                      <a:solidFill>
                                        <a:srgbClr val="000000"/>
                                      </a:solidFill>
                                      <a:effectLst/>
                                      <a:uLnTx/>
                                      <a:uFillTx/>
                                      <a:latin typeface="Cambria Math" panose="02040503050406030204" pitchFamily="18" charset="0"/>
                                    </a:rPr>
                                    <m:t>,</m:t>
                                  </m:r>
                                  <m:r>
                                    <a:rPr kumimoji="0" lang="en-US" sz="1400" b="0" i="1" u="none" strike="noStrike" kern="0" cap="none" spc="0" normalizeH="0" baseline="0" noProof="0" smtClean="0">
                                      <a:ln>
                                        <a:noFill/>
                                      </a:ln>
                                      <a:solidFill>
                                        <a:srgbClr val="000000"/>
                                      </a:solidFill>
                                      <a:effectLst/>
                                      <a:uLnTx/>
                                      <a:uFillTx/>
                                      <a:latin typeface="Cambria Math" panose="02040503050406030204" pitchFamily="18" charset="0"/>
                                    </a:rPr>
                                    <m:t>𝑈</m:t>
                                  </m:r>
                                  <m:r>
                                    <a:rPr kumimoji="0" lang="en-US" sz="1400" b="0" i="1" u="none" strike="noStrike" kern="0" cap="none" spc="0" normalizeH="0" baseline="0" noProof="0" smtClean="0">
                                      <a:ln>
                                        <a:noFill/>
                                      </a:ln>
                                      <a:solidFill>
                                        <a:srgbClr val="000000"/>
                                      </a:solidFill>
                                      <a:effectLst/>
                                      <a:uLnTx/>
                                      <a:uFillTx/>
                                      <a:latin typeface="Cambria Math" panose="02040503050406030204" pitchFamily="18" charset="0"/>
                                    </a:rPr>
                                    <m:t>1,</m:t>
                                  </m:r>
                                  <m:r>
                                    <a:rPr kumimoji="0" lang="en-US" sz="1400" b="0" i="1" u="none" strike="noStrike" kern="0" cap="none" spc="0" normalizeH="0" baseline="0" noProof="0" smtClean="0">
                                      <a:ln>
                                        <a:noFill/>
                                      </a:ln>
                                      <a:solidFill>
                                        <a:srgbClr val="000000"/>
                                      </a:solidFill>
                                      <a:effectLst/>
                                      <a:uLnTx/>
                                      <a:uFillTx/>
                                      <a:latin typeface="Cambria Math" panose="02040503050406030204" pitchFamily="18" charset="0"/>
                                    </a:rPr>
                                    <m:t>𝑟𝑒𝑠𝑝</m:t>
                                  </m:r>
                                </m:sub>
                              </m:sSub>
                            </m:oMath>
                          </m:oMathPara>
                        </a14:m>
                        <a:endParaRPr kumimoji="0" lang="en-US" sz="1400" b="0" i="0" u="none" strike="noStrike" kern="0" cap="none" spc="0" normalizeH="0" baseline="0" noProof="0" dirty="0">
                          <a:ln>
                            <a:noFill/>
                          </a:ln>
                          <a:solidFill>
                            <a:srgbClr val="000000"/>
                          </a:solidFill>
                          <a:effectLst/>
                          <a:uLnTx/>
                          <a:uFillTx/>
                          <a:latin typeface="Microsoft Sans Serif"/>
                        </a:endParaRPr>
                      </a:p>
                    </p:txBody>
                  </p:sp>
                </mc:Choice>
                <mc:Fallback xmlns="">
                  <p:sp>
                    <p:nvSpPr>
                      <p:cNvPr id="136" name="TextBox 135">
                        <a:extLst>
                          <a:ext uri="{FF2B5EF4-FFF2-40B4-BE49-F238E27FC236}">
                            <a16:creationId xmlns:a16="http://schemas.microsoft.com/office/drawing/2014/main" id="{E86116D3-09F4-4FE8-AC93-64A4465CEE31}"/>
                          </a:ext>
                        </a:extLst>
                      </p:cNvPr>
                      <p:cNvSpPr txBox="1">
                        <a:spLocks noRot="1" noChangeAspect="1" noMove="1" noResize="1" noEditPoints="1" noAdjustHandles="1" noChangeArrowheads="1" noChangeShapeType="1" noTextEdit="1"/>
                      </p:cNvSpPr>
                      <p:nvPr/>
                    </p:nvSpPr>
                    <p:spPr>
                      <a:xfrm>
                        <a:off x="3508776" y="4350077"/>
                        <a:ext cx="914400" cy="324384"/>
                      </a:xfrm>
                      <a:prstGeom prst="rect">
                        <a:avLst/>
                      </a:prstGeom>
                      <a:blipFill>
                        <a:blip r:embed="rId11"/>
                        <a:stretch>
                          <a:fillRect b="-32500"/>
                        </a:stretch>
                      </a:blipFill>
                    </p:spPr>
                    <p:txBody>
                      <a:bodyPr/>
                      <a:lstStyle/>
                      <a:p>
                        <a:r>
                          <a:rPr lang="en-US">
                            <a:noFill/>
                          </a:rPr>
                          <a:t> </a:t>
                        </a:r>
                      </a:p>
                    </p:txBody>
                  </p:sp>
                </mc:Fallback>
              </mc:AlternateContent>
            </p:grpSp>
            <mc:AlternateContent xmlns:mc="http://schemas.openxmlformats.org/markup-compatibility/2006" xmlns:a14="http://schemas.microsoft.com/office/drawing/2010/main">
              <mc:Choice Requires="a14">
                <p:sp>
                  <p:nvSpPr>
                    <p:cNvPr id="130" name="TextBox 129">
                      <a:extLst>
                        <a:ext uri="{FF2B5EF4-FFF2-40B4-BE49-F238E27FC236}">
                          <a16:creationId xmlns:a16="http://schemas.microsoft.com/office/drawing/2014/main" id="{B1593B10-2D9A-459C-9FCF-FEC87E8BBBF4}"/>
                        </a:ext>
                      </a:extLst>
                    </p:cNvPr>
                    <p:cNvSpPr txBox="1"/>
                    <p:nvPr/>
                  </p:nvSpPr>
                  <p:spPr>
                    <a:xfrm>
                      <a:off x="4011640" y="2090172"/>
                      <a:ext cx="937678" cy="532646"/>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kumimoji="0" lang="en-US" sz="1400" b="0" i="1" u="none" strike="noStrike" kern="0" cap="none" spc="0" normalizeH="0" baseline="0" noProof="0" smtClean="0">
                                    <a:ln>
                                      <a:noFill/>
                                    </a:ln>
                                    <a:solidFill>
                                      <a:srgbClr val="FF0000"/>
                                    </a:solidFill>
                                    <a:effectLst/>
                                    <a:uLnTx/>
                                    <a:uFillTx/>
                                    <a:latin typeface="Cambria Math" panose="02040503050406030204" pitchFamily="18" charset="0"/>
                                  </a:rPr>
                                </m:ctrlPr>
                              </m:sSubPr>
                              <m:e>
                                <m:r>
                                  <a:rPr kumimoji="0" lang="en-US" sz="1400" b="0" i="1" u="none" strike="noStrike" kern="0" cap="none" spc="0" normalizeH="0" baseline="0" noProof="0" smtClean="0">
                                    <a:ln>
                                      <a:noFill/>
                                    </a:ln>
                                    <a:solidFill>
                                      <a:srgbClr val="FF0000"/>
                                    </a:solidFill>
                                    <a:effectLst/>
                                    <a:uLnTx/>
                                    <a:uFillTx/>
                                    <a:latin typeface="Cambria Math" panose="02040503050406030204" pitchFamily="18" charset="0"/>
                                  </a:rPr>
                                  <m:t>𝑇</m:t>
                                </m:r>
                              </m:e>
                              <m:sub>
                                <m:r>
                                  <a:rPr kumimoji="0" lang="en-US" sz="1400" b="0" i="1" u="none" strike="noStrike" kern="0" cap="none" spc="0" normalizeH="0" baseline="0" noProof="0" smtClean="0">
                                    <a:ln>
                                      <a:noFill/>
                                    </a:ln>
                                    <a:solidFill>
                                      <a:srgbClr val="FF0000"/>
                                    </a:solidFill>
                                    <a:effectLst/>
                                    <a:uLnTx/>
                                    <a:uFillTx/>
                                    <a:latin typeface="Cambria Math" panose="02040503050406030204" pitchFamily="18" charset="0"/>
                                  </a:rPr>
                                  <m:t>𝑟</m:t>
                                </m:r>
                                <m:r>
                                  <a:rPr kumimoji="0" lang="en-US" sz="1400" b="0" i="1" u="none" strike="noStrike" kern="0" cap="none" spc="0" normalizeH="0" baseline="0" noProof="0" smtClean="0">
                                    <a:ln>
                                      <a:noFill/>
                                    </a:ln>
                                    <a:solidFill>
                                      <a:srgbClr val="FF0000"/>
                                    </a:solidFill>
                                    <a:effectLst/>
                                    <a:uLnTx/>
                                    <a:uFillTx/>
                                    <a:latin typeface="Cambria Math" panose="02040503050406030204" pitchFamily="18" charset="0"/>
                                  </a:rPr>
                                  <m:t>,</m:t>
                                </m:r>
                                <m:r>
                                  <a:rPr kumimoji="0" lang="en-US" sz="1400" b="0" i="1" u="none" strike="noStrike" kern="0" cap="none" spc="0" normalizeH="0" baseline="0" noProof="0" smtClean="0">
                                    <a:ln>
                                      <a:noFill/>
                                    </a:ln>
                                    <a:solidFill>
                                      <a:srgbClr val="FF0000"/>
                                    </a:solidFill>
                                    <a:effectLst/>
                                    <a:uLnTx/>
                                    <a:uFillTx/>
                                    <a:latin typeface="Cambria Math" panose="02040503050406030204" pitchFamily="18" charset="0"/>
                                  </a:rPr>
                                  <m:t>𝑈</m:t>
                                </m:r>
                                <m:r>
                                  <a:rPr kumimoji="0" lang="en-US" sz="1400" b="0" i="1" u="none" strike="noStrike" kern="0" cap="none" spc="0" normalizeH="0" baseline="0" noProof="0" smtClean="0">
                                    <a:ln>
                                      <a:noFill/>
                                    </a:ln>
                                    <a:solidFill>
                                      <a:srgbClr val="FF0000"/>
                                    </a:solidFill>
                                    <a:effectLst/>
                                    <a:uLnTx/>
                                    <a:uFillTx/>
                                    <a:latin typeface="Cambria Math" panose="02040503050406030204" pitchFamily="18" charset="0"/>
                                  </a:rPr>
                                  <m:t>1,</m:t>
                                </m:r>
                                <m:r>
                                  <a:rPr kumimoji="0" lang="en-US" sz="1400" b="0" i="1" u="none" strike="noStrike" kern="0" cap="none" spc="0" normalizeH="0" baseline="0" noProof="0" smtClean="0">
                                    <a:ln>
                                      <a:noFill/>
                                    </a:ln>
                                    <a:solidFill>
                                      <a:srgbClr val="FF0000"/>
                                    </a:solidFill>
                                    <a:effectLst/>
                                    <a:uLnTx/>
                                    <a:uFillTx/>
                                    <a:latin typeface="Cambria Math" panose="02040503050406030204" pitchFamily="18" charset="0"/>
                                  </a:rPr>
                                  <m:t>𝑖𝑛𝑖𝑡</m:t>
                                </m:r>
                              </m:sub>
                            </m:sSub>
                          </m:oMath>
                        </m:oMathPara>
                      </a14:m>
                      <a:endParaRPr kumimoji="0" lang="en-US" sz="1400" b="0" i="0" u="none" strike="noStrike" kern="0" cap="none" spc="0" normalizeH="0" baseline="0" noProof="0" dirty="0">
                        <a:ln>
                          <a:noFill/>
                        </a:ln>
                        <a:solidFill>
                          <a:srgbClr val="000000"/>
                        </a:solidFill>
                        <a:effectLst/>
                        <a:uLnTx/>
                        <a:uFillTx/>
                        <a:latin typeface="Microsoft Sans Serif"/>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dirty="0">
                        <a:ln>
                          <a:noFill/>
                        </a:ln>
                        <a:solidFill>
                          <a:srgbClr val="FF0000"/>
                        </a:solidFill>
                        <a:effectLst/>
                        <a:uLnTx/>
                        <a:uFillTx/>
                        <a:latin typeface="Microsoft Sans Serif"/>
                      </a:endParaRPr>
                    </a:p>
                  </p:txBody>
                </p:sp>
              </mc:Choice>
              <mc:Fallback xmlns="">
                <p:sp>
                  <p:nvSpPr>
                    <p:cNvPr id="130" name="TextBox 129">
                      <a:extLst>
                        <a:ext uri="{FF2B5EF4-FFF2-40B4-BE49-F238E27FC236}">
                          <a16:creationId xmlns:a16="http://schemas.microsoft.com/office/drawing/2014/main" id="{B1593B10-2D9A-459C-9FCF-FEC87E8BBBF4}"/>
                        </a:ext>
                      </a:extLst>
                    </p:cNvPr>
                    <p:cNvSpPr txBox="1">
                      <a:spLocks noRot="1" noChangeAspect="1" noMove="1" noResize="1" noEditPoints="1" noAdjustHandles="1" noChangeArrowheads="1" noChangeShapeType="1" noTextEdit="1"/>
                    </p:cNvSpPr>
                    <p:nvPr/>
                  </p:nvSpPr>
                  <p:spPr>
                    <a:xfrm>
                      <a:off x="4011640" y="2090172"/>
                      <a:ext cx="937678" cy="532646"/>
                    </a:xfrm>
                    <a:prstGeom prst="rect">
                      <a:avLst/>
                    </a:prstGeom>
                    <a:blipFill>
                      <a:blip r:embed="rId12"/>
                      <a:stretch>
                        <a:fillRect/>
                      </a:stretch>
                    </a:blipFill>
                  </p:spPr>
                  <p:txBody>
                    <a:bodyPr/>
                    <a:lstStyle/>
                    <a:p>
                      <a:r>
                        <a:rPr lang="en-US">
                          <a:noFill/>
                        </a:rPr>
                        <a:t> </a:t>
                      </a:r>
                    </a:p>
                  </p:txBody>
                </p:sp>
              </mc:Fallback>
            </mc:AlternateContent>
            <p:cxnSp>
              <p:nvCxnSpPr>
                <p:cNvPr id="131" name="Straight Arrow Connector 130">
                  <a:extLst>
                    <a:ext uri="{FF2B5EF4-FFF2-40B4-BE49-F238E27FC236}">
                      <a16:creationId xmlns:a16="http://schemas.microsoft.com/office/drawing/2014/main" id="{F72623B2-30FC-4851-B895-9443C8F978C8}"/>
                    </a:ext>
                  </a:extLst>
                </p:cNvPr>
                <p:cNvCxnSpPr>
                  <a:cxnSpLocks/>
                </p:cNvCxnSpPr>
                <p:nvPr/>
              </p:nvCxnSpPr>
              <p:spPr bwMode="auto">
                <a:xfrm flipV="1">
                  <a:off x="4470401" y="2436385"/>
                  <a:ext cx="0" cy="508612"/>
                </a:xfrm>
                <a:prstGeom prst="straightConnector1">
                  <a:avLst/>
                </a:prstGeom>
                <a:solidFill>
                  <a:srgbClr val="00B8FF"/>
                </a:solidFill>
                <a:ln w="9525" cap="flat" cmpd="sng" algn="ctr">
                  <a:solidFill>
                    <a:srgbClr val="000000"/>
                  </a:solidFill>
                  <a:prstDash val="solid"/>
                  <a:round/>
                  <a:headEnd type="none" w="med" len="med"/>
                  <a:tailEnd type="triangle"/>
                </a:ln>
                <a:effectLst/>
              </p:spPr>
            </p:cxnSp>
            <p:sp>
              <p:nvSpPr>
                <p:cNvPr id="132" name="Rectangle 131">
                  <a:extLst>
                    <a:ext uri="{FF2B5EF4-FFF2-40B4-BE49-F238E27FC236}">
                      <a16:creationId xmlns:a16="http://schemas.microsoft.com/office/drawing/2014/main" id="{B9FA7B4B-772F-4721-9382-3B3A5EA3D356}"/>
                    </a:ext>
                  </a:extLst>
                </p:cNvPr>
                <p:cNvSpPr/>
                <p:nvPr/>
              </p:nvSpPr>
              <p:spPr bwMode="auto">
                <a:xfrm>
                  <a:off x="4470417" y="2597416"/>
                  <a:ext cx="55798" cy="318593"/>
                </a:xfrm>
                <a:prstGeom prst="rect">
                  <a:avLst/>
                </a:prstGeom>
                <a:solidFill>
                  <a:srgbClr val="FFFFFF"/>
                </a:solidFill>
                <a:ln w="10795" cap="flat" cmpd="sng" algn="ctr">
                  <a:solidFill>
                    <a:srgbClr val="6AB19B"/>
                  </a:solidFill>
                  <a:prstDash val="sysDot"/>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449263" eaLnBrk="1" fontAlgn="auto" latinLnBrk="0" hangingPunct="1">
                    <a:lnSpc>
                      <a:spcPct val="100000"/>
                    </a:lnSpc>
                    <a:spcBef>
                      <a:spcPts val="0"/>
                    </a:spcBef>
                    <a:spcAft>
                      <a:spcPts val="0"/>
                    </a:spcAft>
                    <a:buClr>
                      <a:srgbClr val="000000"/>
                    </a:buClr>
                    <a:buSzPct val="100000"/>
                    <a:buFont typeface="Times New Roman" pitchFamily="16" charset="0"/>
                    <a:buNone/>
                    <a:tabLst/>
                    <a:defRPr/>
                  </a:pPr>
                  <a:endParaRPr kumimoji="0" lang="en-US" sz="2400" b="0" i="0" u="none" strike="noStrike" kern="0" cap="none" spc="0" normalizeH="0" baseline="0" noProof="0" dirty="0">
                    <a:ln>
                      <a:noFill/>
                    </a:ln>
                    <a:solidFill>
                      <a:srgbClr val="FFFFFF"/>
                    </a:solidFill>
                    <a:effectLst/>
                    <a:uLnTx/>
                    <a:uFillTx/>
                    <a:latin typeface="Times New Roman" pitchFamily="16" charset="0"/>
                    <a:ea typeface="MS Gothic" charset="-128"/>
                    <a:cs typeface="+mn-cs"/>
                  </a:endParaRPr>
                </a:p>
              </p:txBody>
            </p:sp>
          </p:grpSp>
          <p:pic>
            <p:nvPicPr>
              <p:cNvPr id="124" name="Picture 123">
                <a:extLst>
                  <a:ext uri="{FF2B5EF4-FFF2-40B4-BE49-F238E27FC236}">
                    <a16:creationId xmlns:a16="http://schemas.microsoft.com/office/drawing/2014/main" id="{321EB5F6-5635-4840-A253-983165CC6BE5}"/>
                  </a:ext>
                </a:extLst>
              </p:cNvPr>
              <p:cNvPicPr>
                <a:picLocks noChangeAspect="1"/>
              </p:cNvPicPr>
              <p:nvPr/>
            </p:nvPicPr>
            <p:blipFill>
              <a:blip r:embed="rId13"/>
              <a:stretch>
                <a:fillRect/>
              </a:stretch>
            </p:blipFill>
            <p:spPr>
              <a:xfrm>
                <a:off x="6904476" y="1155275"/>
                <a:ext cx="1369880" cy="1913899"/>
              </a:xfrm>
              <a:prstGeom prst="rect">
                <a:avLst/>
              </a:prstGeom>
            </p:spPr>
          </p:pic>
          <p:cxnSp>
            <p:nvCxnSpPr>
              <p:cNvPr id="125" name="Straight Arrow Connector 124">
                <a:extLst>
                  <a:ext uri="{FF2B5EF4-FFF2-40B4-BE49-F238E27FC236}">
                    <a16:creationId xmlns:a16="http://schemas.microsoft.com/office/drawing/2014/main" id="{843BD3F2-9316-4F51-B087-0D41B55C51CC}"/>
                  </a:ext>
                </a:extLst>
              </p:cNvPr>
              <p:cNvCxnSpPr>
                <a:cxnSpLocks/>
              </p:cNvCxnSpPr>
              <p:nvPr/>
            </p:nvCxnSpPr>
            <p:spPr bwMode="auto">
              <a:xfrm flipV="1">
                <a:off x="2192487" y="1270250"/>
                <a:ext cx="2096144" cy="10692"/>
              </a:xfrm>
              <a:prstGeom prst="straightConnector1">
                <a:avLst/>
              </a:prstGeom>
              <a:solidFill>
                <a:srgbClr val="00B8FF"/>
              </a:solidFill>
              <a:ln w="9525" cap="flat" cmpd="sng" algn="ctr">
                <a:solidFill>
                  <a:srgbClr val="000000"/>
                </a:solidFill>
                <a:prstDash val="solid"/>
                <a:round/>
                <a:headEnd type="triangle"/>
                <a:tailEnd type="triangle"/>
              </a:ln>
              <a:effectLst/>
            </p:spPr>
          </p:cxnSp>
          <mc:AlternateContent xmlns:mc="http://schemas.openxmlformats.org/markup-compatibility/2006" xmlns:a14="http://schemas.microsoft.com/office/drawing/2010/main">
            <mc:Choice Requires="a14">
              <p:sp>
                <p:nvSpPr>
                  <p:cNvPr id="126" name="TextBox 125">
                    <a:extLst>
                      <a:ext uri="{FF2B5EF4-FFF2-40B4-BE49-F238E27FC236}">
                        <a16:creationId xmlns:a16="http://schemas.microsoft.com/office/drawing/2014/main" id="{3C62407B-1897-438B-A233-C41E7546281B}"/>
                      </a:ext>
                    </a:extLst>
                  </p:cNvPr>
                  <p:cNvSpPr txBox="1"/>
                  <p:nvPr/>
                </p:nvSpPr>
                <p:spPr>
                  <a:xfrm>
                    <a:off x="2717648" y="945554"/>
                    <a:ext cx="914400" cy="307777"/>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m:rPr>
                              <m:nor/>
                            </m:rPr>
                            <a:rPr kumimoji="0" lang="el-GR" sz="1400" b="0" i="0" u="none" strike="noStrike" kern="0" cap="none" spc="0" normalizeH="0" baseline="0" noProof="0" dirty="0" smtClean="0">
                              <a:ln>
                                <a:noFill/>
                              </a:ln>
                              <a:solidFill>
                                <a:srgbClr val="000000"/>
                              </a:solidFill>
                              <a:effectLst/>
                              <a:uLnTx/>
                              <a:uFillTx/>
                              <a:latin typeface="Microsoft Sans Serif"/>
                              <a:cs typeface="Calibri" panose="020F0502020204030204" pitchFamily="34" charset="0"/>
                            </a:rPr>
                            <m:t>Δ</m:t>
                          </m:r>
                        </m:oMath>
                      </m:oMathPara>
                    </a14:m>
                    <a:endParaRPr kumimoji="0" lang="en-US" sz="1400" b="0" i="0" u="none" strike="noStrike" kern="0" cap="none" spc="0" normalizeH="0" baseline="0" noProof="0" dirty="0">
                      <a:ln>
                        <a:noFill/>
                      </a:ln>
                      <a:solidFill>
                        <a:srgbClr val="000000"/>
                      </a:solidFill>
                      <a:effectLst/>
                      <a:uLnTx/>
                      <a:uFillTx/>
                      <a:latin typeface="Microsoft Sans Serif"/>
                    </a:endParaRPr>
                  </a:p>
                </p:txBody>
              </p:sp>
            </mc:Choice>
            <mc:Fallback xmlns="">
              <p:sp>
                <p:nvSpPr>
                  <p:cNvPr id="126" name="TextBox 125">
                    <a:extLst>
                      <a:ext uri="{FF2B5EF4-FFF2-40B4-BE49-F238E27FC236}">
                        <a16:creationId xmlns:a16="http://schemas.microsoft.com/office/drawing/2014/main" id="{3C62407B-1897-438B-A233-C41E7546281B}"/>
                      </a:ext>
                    </a:extLst>
                  </p:cNvPr>
                  <p:cNvSpPr txBox="1">
                    <a:spLocks noRot="1" noChangeAspect="1" noMove="1" noResize="1" noEditPoints="1" noAdjustHandles="1" noChangeArrowheads="1" noChangeShapeType="1" noTextEdit="1"/>
                  </p:cNvSpPr>
                  <p:nvPr/>
                </p:nvSpPr>
                <p:spPr>
                  <a:xfrm>
                    <a:off x="2717648" y="945554"/>
                    <a:ext cx="914400" cy="307777"/>
                  </a:xfrm>
                  <a:prstGeom prst="rect">
                    <a:avLst/>
                  </a:prstGeom>
                  <a:blipFill>
                    <a:blip r:embed="rId14"/>
                    <a:stretch>
                      <a:fillRect b="-26316"/>
                    </a:stretch>
                  </a:blipFill>
                </p:spPr>
                <p:txBody>
                  <a:bodyPr/>
                  <a:lstStyle/>
                  <a:p>
                    <a:r>
                      <a:rPr lang="en-US">
                        <a:noFill/>
                      </a:rPr>
                      <a:t> </a:t>
                    </a:r>
                  </a:p>
                </p:txBody>
              </p:sp>
            </mc:Fallback>
          </mc:AlternateContent>
          <p:cxnSp>
            <p:nvCxnSpPr>
              <p:cNvPr id="127" name="Straight Connector 126">
                <a:extLst>
                  <a:ext uri="{FF2B5EF4-FFF2-40B4-BE49-F238E27FC236}">
                    <a16:creationId xmlns:a16="http://schemas.microsoft.com/office/drawing/2014/main" id="{FF9F4A9C-12C0-469E-8367-4669C4DA8F34}"/>
                  </a:ext>
                </a:extLst>
              </p:cNvPr>
              <p:cNvCxnSpPr>
                <a:cxnSpLocks/>
              </p:cNvCxnSpPr>
              <p:nvPr/>
            </p:nvCxnSpPr>
            <p:spPr>
              <a:xfrm>
                <a:off x="2196015" y="1155275"/>
                <a:ext cx="0" cy="932062"/>
              </a:xfrm>
              <a:prstGeom prst="line">
                <a:avLst/>
              </a:prstGeom>
              <a:noFill/>
              <a:ln w="19050" cap="rnd" cmpd="sng" algn="ctr">
                <a:solidFill>
                  <a:srgbClr val="000000"/>
                </a:solidFill>
                <a:prstDash val="sysDot"/>
                <a:round/>
                <a:headEnd w="lg" len="lg"/>
                <a:tailEnd type="none"/>
              </a:ln>
              <a:effectLst/>
            </p:spPr>
          </p:cxnSp>
          <p:cxnSp>
            <p:nvCxnSpPr>
              <p:cNvPr id="128" name="Straight Connector 127">
                <a:extLst>
                  <a:ext uri="{FF2B5EF4-FFF2-40B4-BE49-F238E27FC236}">
                    <a16:creationId xmlns:a16="http://schemas.microsoft.com/office/drawing/2014/main" id="{986C25C1-1E34-432A-9EA1-6164B7DB001B}"/>
                  </a:ext>
                </a:extLst>
              </p:cNvPr>
              <p:cNvCxnSpPr>
                <a:cxnSpLocks/>
              </p:cNvCxnSpPr>
              <p:nvPr/>
            </p:nvCxnSpPr>
            <p:spPr>
              <a:xfrm>
                <a:off x="2513055" y="2154129"/>
                <a:ext cx="10448" cy="1042584"/>
              </a:xfrm>
              <a:prstGeom prst="line">
                <a:avLst/>
              </a:prstGeom>
              <a:noFill/>
              <a:ln w="19050" cap="rnd" cmpd="sng" algn="ctr">
                <a:solidFill>
                  <a:srgbClr val="000000"/>
                </a:solidFill>
                <a:prstDash val="sysDot"/>
                <a:round/>
                <a:headEnd w="lg" len="lg"/>
                <a:tailEnd type="none"/>
              </a:ln>
              <a:effectLst/>
            </p:spPr>
          </p:cxnSp>
        </p:grpSp>
        <mc:AlternateContent xmlns:mc="http://schemas.openxmlformats.org/markup-compatibility/2006" xmlns:a14="http://schemas.microsoft.com/office/drawing/2010/main">
          <mc:Choice Requires="a14">
            <p:sp>
              <p:nvSpPr>
                <p:cNvPr id="161" name="TextBox 160">
                  <a:extLst>
                    <a:ext uri="{FF2B5EF4-FFF2-40B4-BE49-F238E27FC236}">
                      <a16:creationId xmlns:a16="http://schemas.microsoft.com/office/drawing/2014/main" id="{1A649618-C5CF-4011-AD0F-FC4043C17917}"/>
                    </a:ext>
                  </a:extLst>
                </p:cNvPr>
                <p:cNvSpPr txBox="1"/>
                <p:nvPr/>
              </p:nvSpPr>
              <p:spPr>
                <a:xfrm>
                  <a:off x="3383059" y="2542350"/>
                  <a:ext cx="914400" cy="537776"/>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en-US" sz="1400" i="1">
                                <a:latin typeface="Cambria Math" panose="02040503050406030204" pitchFamily="18" charset="0"/>
                                <a:cs typeface="Calibri" panose="020F0502020204030204" pitchFamily="34" charset="0"/>
                              </a:rPr>
                            </m:ctrlPr>
                          </m:fPr>
                          <m:num>
                            <m:r>
                              <a:rPr lang="en-US" sz="1400" i="1">
                                <a:latin typeface="Cambria Math" panose="02040503050406030204" pitchFamily="18" charset="0"/>
                              </a:rPr>
                              <m:t>𝛽</m:t>
                            </m:r>
                          </m:num>
                          <m:den>
                            <m:sSub>
                              <m:sSubPr>
                                <m:ctrlPr>
                                  <a:rPr lang="en-US" sz="1400" i="1">
                                    <a:latin typeface="Cambria Math" panose="02040503050406030204" pitchFamily="18" charset="0"/>
                                  </a:rPr>
                                </m:ctrlPr>
                              </m:sSubPr>
                              <m:e>
                                <m:r>
                                  <a:rPr lang="en-US" sz="1400" i="1">
                                    <a:latin typeface="Cambria Math" panose="02040503050406030204" pitchFamily="18" charset="0"/>
                                  </a:rPr>
                                  <m:t>𝑟</m:t>
                                </m:r>
                              </m:e>
                              <m:sub>
                                <m:r>
                                  <a:rPr lang="en-US" sz="1400" i="1">
                                    <a:latin typeface="Cambria Math" panose="02040503050406030204" pitchFamily="18" charset="0"/>
                                  </a:rPr>
                                  <m:t>𝑐</m:t>
                                </m:r>
                              </m:sub>
                            </m:sSub>
                          </m:den>
                        </m:f>
                      </m:oMath>
                    </m:oMathPara>
                  </a14:m>
                  <a:endParaRPr lang="en-US" sz="1400" dirty="0">
                    <a:solidFill>
                      <a:schemeClr val="tx1"/>
                    </a:solidFill>
                  </a:endParaRPr>
                </a:p>
              </p:txBody>
            </p:sp>
          </mc:Choice>
          <mc:Fallback xmlns="">
            <p:sp>
              <p:nvSpPr>
                <p:cNvPr id="161" name="TextBox 160">
                  <a:extLst>
                    <a:ext uri="{FF2B5EF4-FFF2-40B4-BE49-F238E27FC236}">
                      <a16:creationId xmlns:a16="http://schemas.microsoft.com/office/drawing/2014/main" id="{1A649618-C5CF-4011-AD0F-FC4043C17917}"/>
                    </a:ext>
                  </a:extLst>
                </p:cNvPr>
                <p:cNvSpPr txBox="1">
                  <a:spLocks noRot="1" noChangeAspect="1" noMove="1" noResize="1" noEditPoints="1" noAdjustHandles="1" noChangeArrowheads="1" noChangeShapeType="1" noTextEdit="1"/>
                </p:cNvSpPr>
                <p:nvPr/>
              </p:nvSpPr>
              <p:spPr>
                <a:xfrm>
                  <a:off x="3383059" y="2542350"/>
                  <a:ext cx="914400" cy="537776"/>
                </a:xfrm>
                <a:prstGeom prst="rect">
                  <a:avLst/>
                </a:prstGeom>
                <a:blipFill>
                  <a:blip r:embed="rId15"/>
                  <a:stretch>
                    <a:fillRect/>
                  </a:stretch>
                </a:blipFill>
              </p:spPr>
              <p:txBody>
                <a:bodyPr/>
                <a:lstStyle/>
                <a:p>
                  <a:r>
                    <a:rPr lang="en-US">
                      <a:noFill/>
                    </a:rPr>
                    <a:t> </a:t>
                  </a:r>
                </a:p>
              </p:txBody>
            </p:sp>
          </mc:Fallback>
        </mc:AlternateContent>
      </p:grpSp>
      <p:sp>
        <p:nvSpPr>
          <p:cNvPr id="4" name="Slide Number Placeholder 3">
            <a:extLst>
              <a:ext uri="{FF2B5EF4-FFF2-40B4-BE49-F238E27FC236}">
                <a16:creationId xmlns:a16="http://schemas.microsoft.com/office/drawing/2014/main" id="{616A959C-4DBB-4C3F-91E2-CBEADDC30E69}"/>
              </a:ext>
            </a:extLst>
          </p:cNvPr>
          <p:cNvSpPr>
            <a:spLocks noGrp="1"/>
          </p:cNvSpPr>
          <p:nvPr>
            <p:ph type="sldNum" sz="quarter" idx="12"/>
          </p:nvPr>
        </p:nvSpPr>
        <p:spPr/>
        <p:txBody>
          <a:bodyPr/>
          <a:lstStyle/>
          <a:p>
            <a:r>
              <a:rPr lang="en-US" altLang="en-US"/>
              <a:t>Slide </a:t>
            </a:r>
            <a:fld id="{77248A51-4F7C-4153-9699-F6BF9FC30F5C}" type="slidenum">
              <a:rPr lang="en-US" altLang="en-US" smtClean="0"/>
              <a:pPr/>
              <a:t>12</a:t>
            </a:fld>
            <a:endParaRPr lang="en-US" altLang="en-US" dirty="0"/>
          </a:p>
        </p:txBody>
      </p:sp>
    </p:spTree>
    <p:extLst>
      <p:ext uri="{BB962C8B-B14F-4D97-AF65-F5344CB8AC3E}">
        <p14:creationId xmlns:p14="http://schemas.microsoft.com/office/powerpoint/2010/main" val="12895345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368161" y="1128047"/>
            <a:ext cx="8407679" cy="321771"/>
          </a:xfrm>
        </p:spPr>
        <p:txBody>
          <a:bodyPr/>
          <a:lstStyle/>
          <a:p>
            <a:r>
              <a:rPr lang="en-US" dirty="0">
                <a:solidFill>
                  <a:schemeClr val="tx1"/>
                </a:solidFill>
              </a:rPr>
              <a:t>Measurement Report</a:t>
            </a:r>
          </a:p>
        </p:txBody>
      </p:sp>
      <mc:AlternateContent xmlns:mc="http://schemas.openxmlformats.org/markup-compatibility/2006" xmlns:a14="http://schemas.microsoft.com/office/drawing/2010/main">
        <mc:Choice Requires="a14">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253616" y="1772816"/>
                <a:ext cx="8522224" cy="2980119"/>
              </a:xfrm>
            </p:spPr>
            <p:txBody>
              <a:bodyPr/>
              <a:lstStyle/>
              <a:p>
                <a:endParaRPr lang="en-US" sz="1800" dirty="0">
                  <a:cs typeface="Calibri" panose="020F0502020204030204" pitchFamily="34" charset="0"/>
                </a:endParaRPr>
              </a:p>
              <a:p>
                <a:r>
                  <a:rPr lang="en-US" sz="1800" dirty="0">
                    <a:cs typeface="Calibri" panose="020F0502020204030204" pitchFamily="34" charset="0"/>
                  </a:rPr>
                  <a:t>Measurement report includes the gap for the reply time, computed after </a:t>
                </a:r>
                <a:r>
                  <a:rPr lang="en-US" sz="1800" dirty="0"/>
                  <a:t>full reception of UWB fragments at the responder side:  </a:t>
                </a:r>
                <a14:m>
                  <m:oMath xmlns:m="http://schemas.openxmlformats.org/officeDocument/2006/math">
                    <m:sSub>
                      <m:sSubPr>
                        <m:ctrlPr>
                          <a:rPr lang="en-US" sz="1800" i="1">
                            <a:latin typeface="Cambria Math" panose="02040503050406030204" pitchFamily="18" charset="0"/>
                          </a:rPr>
                        </m:ctrlPr>
                      </m:sSubPr>
                      <m:e>
                        <m:r>
                          <m:rPr>
                            <m:sty m:val="p"/>
                          </m:rPr>
                          <a:rPr lang="en-US" sz="1800">
                            <a:latin typeface="Cambria Math" panose="02040503050406030204" pitchFamily="18" charset="0"/>
                          </a:rPr>
                          <m:t>r</m:t>
                        </m:r>
                      </m:e>
                      <m:sub>
                        <m:r>
                          <m:rPr>
                            <m:sty m:val="p"/>
                          </m:rPr>
                          <a:rPr lang="en-US" sz="1800">
                            <a:latin typeface="Cambria Math" panose="02040503050406030204" pitchFamily="18" charset="0"/>
                          </a:rPr>
                          <m:t>C</m:t>
                        </m:r>
                      </m:sub>
                    </m:sSub>
                    <m:r>
                      <a:rPr lang="en-US" sz="1800" i="1">
                        <a:latin typeface="Cambria Math" panose="02040503050406030204" pitchFamily="18" charset="0"/>
                      </a:rPr>
                      <m:t>∗(</m:t>
                    </m:r>
                    <m:sSub>
                      <m:sSubPr>
                        <m:ctrlPr>
                          <a:rPr lang="en-US" sz="1800" i="1">
                            <a:latin typeface="Cambria Math" panose="02040503050406030204" pitchFamily="18" charset="0"/>
                          </a:rPr>
                        </m:ctrlPr>
                      </m:sSubPr>
                      <m:e>
                        <m:r>
                          <a:rPr lang="en-US" sz="1800" i="1">
                            <a:latin typeface="Cambria Math" panose="02040503050406030204" pitchFamily="18" charset="0"/>
                          </a:rPr>
                          <m:t>𝑇</m:t>
                        </m:r>
                      </m:e>
                      <m:sub>
                        <m:r>
                          <a:rPr lang="en-US" sz="1800" i="1">
                            <a:latin typeface="Cambria Math" panose="02040503050406030204" pitchFamily="18" charset="0"/>
                          </a:rPr>
                          <m:t>𝑡</m:t>
                        </m:r>
                        <m:r>
                          <a:rPr lang="en-US" sz="1800" i="1">
                            <a:latin typeface="Cambria Math" panose="02040503050406030204" pitchFamily="18" charset="0"/>
                          </a:rPr>
                          <m:t>,</m:t>
                        </m:r>
                        <m:r>
                          <a:rPr lang="en-US" sz="1800" i="1">
                            <a:latin typeface="Cambria Math" panose="02040503050406030204" pitchFamily="18" charset="0"/>
                          </a:rPr>
                          <m:t>𝑈</m:t>
                        </m:r>
                        <m:r>
                          <a:rPr lang="en-US" sz="1800" i="1">
                            <a:latin typeface="Cambria Math" panose="02040503050406030204" pitchFamily="18" charset="0"/>
                          </a:rPr>
                          <m:t>1:</m:t>
                        </m:r>
                        <m:r>
                          <a:rPr lang="en-US" sz="1800" i="1">
                            <a:latin typeface="Cambria Math" panose="02040503050406030204" pitchFamily="18" charset="0"/>
                          </a:rPr>
                          <m:t>𝑀</m:t>
                        </m:r>
                        <m:r>
                          <a:rPr lang="en-US" sz="1800" i="1">
                            <a:latin typeface="Cambria Math" panose="02040503050406030204" pitchFamily="18" charset="0"/>
                          </a:rPr>
                          <m:t>,</m:t>
                        </m:r>
                        <m:r>
                          <a:rPr lang="en-US" sz="1800" i="1">
                            <a:latin typeface="Cambria Math" panose="02040503050406030204" pitchFamily="18" charset="0"/>
                          </a:rPr>
                          <m:t>𝑟𝑒𝑠𝑝</m:t>
                        </m:r>
                      </m:sub>
                    </m:sSub>
                    <m:r>
                      <m:rPr>
                        <m:nor/>
                      </m:rPr>
                      <a:rPr lang="en-US" sz="1800" dirty="0"/>
                      <m:t>−</m:t>
                    </m:r>
                    <m:sSub>
                      <m:sSubPr>
                        <m:ctrlPr>
                          <a:rPr lang="en-US" sz="1800" i="1">
                            <a:latin typeface="Cambria Math" panose="02040503050406030204" pitchFamily="18" charset="0"/>
                          </a:rPr>
                        </m:ctrlPr>
                      </m:sSubPr>
                      <m:e>
                        <m:r>
                          <a:rPr lang="en-US" sz="1800" i="1">
                            <a:latin typeface="Cambria Math" panose="02040503050406030204" pitchFamily="18" charset="0"/>
                          </a:rPr>
                          <m:t>𝑇</m:t>
                        </m:r>
                      </m:e>
                      <m:sub>
                        <m:r>
                          <a:rPr lang="en-US" sz="1800" i="1">
                            <a:latin typeface="Cambria Math" panose="02040503050406030204" pitchFamily="18" charset="0"/>
                          </a:rPr>
                          <m:t>𝑟</m:t>
                        </m:r>
                        <m:r>
                          <a:rPr lang="en-US" sz="1800" i="1">
                            <a:latin typeface="Cambria Math" panose="02040503050406030204" pitchFamily="18" charset="0"/>
                          </a:rPr>
                          <m:t>,</m:t>
                        </m:r>
                        <m:r>
                          <a:rPr lang="en-US" sz="1800" i="1">
                            <a:latin typeface="Cambria Math" panose="02040503050406030204" pitchFamily="18" charset="0"/>
                          </a:rPr>
                          <m:t>𝑈</m:t>
                        </m:r>
                        <m:r>
                          <a:rPr lang="en-US" sz="1800" i="1">
                            <a:latin typeface="Cambria Math" panose="02040503050406030204" pitchFamily="18" charset="0"/>
                          </a:rPr>
                          <m:t>1:</m:t>
                        </m:r>
                        <m:r>
                          <a:rPr lang="en-US" sz="1800" i="1">
                            <a:latin typeface="Cambria Math" panose="02040503050406030204" pitchFamily="18" charset="0"/>
                          </a:rPr>
                          <m:t>𝑀</m:t>
                        </m:r>
                        <m:r>
                          <a:rPr lang="en-US" sz="1800" i="1">
                            <a:latin typeface="Cambria Math" panose="02040503050406030204" pitchFamily="18" charset="0"/>
                          </a:rPr>
                          <m:t>,</m:t>
                        </m:r>
                        <m:r>
                          <a:rPr lang="en-US" sz="1800" i="1">
                            <a:latin typeface="Cambria Math" panose="02040503050406030204" pitchFamily="18" charset="0"/>
                          </a:rPr>
                          <m:t>𝑟𝑒𝑠𝑝</m:t>
                        </m:r>
                      </m:sub>
                    </m:sSub>
                    <m:r>
                      <m:rPr>
                        <m:nor/>
                      </m:rPr>
                      <a:rPr lang="en-US" sz="1800">
                        <a:latin typeface="Cambria Math" panose="02040503050406030204" pitchFamily="18" charset="0"/>
                      </a:rPr>
                      <m:t>)</m:t>
                    </m:r>
                    <m:r>
                      <m:rPr>
                        <m:nor/>
                      </m:rPr>
                      <a:rPr lang="en-US" sz="1800" dirty="0"/>
                      <m:t> </m:t>
                    </m:r>
                  </m:oMath>
                </a14:m>
                <a:endParaRPr lang="en-US" sz="1800" dirty="0"/>
              </a:p>
              <a:p>
                <a:pPr lvl="1">
                  <a:buFont typeface="Courier New" panose="02070309020205020404" pitchFamily="49" charset="0"/>
                  <a:buChar char="o"/>
                </a:pPr>
                <a:r>
                  <a:rPr lang="en-US" sz="1600" dirty="0"/>
                  <a:t>The gap is corrected by the clock offset ratio </a:t>
                </a:r>
                <a14:m>
                  <m:oMath xmlns:m="http://schemas.openxmlformats.org/officeDocument/2006/math">
                    <m:sSub>
                      <m:sSubPr>
                        <m:ctrlPr>
                          <a:rPr lang="en-US" sz="1600" i="1">
                            <a:latin typeface="Cambria Math" panose="02040503050406030204" pitchFamily="18" charset="0"/>
                          </a:rPr>
                        </m:ctrlPr>
                      </m:sSubPr>
                      <m:e>
                        <m:r>
                          <m:rPr>
                            <m:sty m:val="p"/>
                          </m:rPr>
                          <a:rPr lang="en-US" sz="1600">
                            <a:latin typeface="Cambria Math" panose="02040503050406030204" pitchFamily="18" charset="0"/>
                          </a:rPr>
                          <m:t>r</m:t>
                        </m:r>
                      </m:e>
                      <m:sub>
                        <m:r>
                          <m:rPr>
                            <m:sty m:val="p"/>
                          </m:rPr>
                          <a:rPr lang="en-US" sz="1600">
                            <a:latin typeface="Cambria Math" panose="02040503050406030204" pitchFamily="18" charset="0"/>
                          </a:rPr>
                          <m:t>C</m:t>
                        </m:r>
                      </m:sub>
                    </m:sSub>
                    <m:r>
                      <a:rPr lang="en-US" sz="1600" i="1">
                        <a:latin typeface="Cambria Math" panose="02040503050406030204" pitchFamily="18" charset="0"/>
                      </a:rPr>
                      <m:t> </m:t>
                    </m:r>
                  </m:oMath>
                </a14:m>
                <a:r>
                  <a:rPr lang="en-US" sz="1600" dirty="0"/>
                  <a:t>before reporting.</a:t>
                </a:r>
              </a:p>
              <a:p>
                <a:pPr lvl="1">
                  <a:buFont typeface="Courier New" panose="02070309020205020404" pitchFamily="49" charset="0"/>
                  <a:buChar char="o"/>
                </a:pPr>
                <a:r>
                  <a:rPr lang="en-US" sz="1600" dirty="0"/>
                  <a:t>This value is used for distance computation at the initiator:</a:t>
                </a:r>
              </a:p>
              <a:p>
                <a:pPr marL="457200" lvl="1" indent="0">
                  <a:buNone/>
                </a:pPr>
                <a:endParaRPr lang="en-US" sz="1600" dirty="0"/>
              </a:p>
              <a:p>
                <a:pPr marL="457200" lvl="1" indent="0">
                  <a:buNone/>
                </a:pPr>
                <a:endParaRPr lang="en-US" sz="1600" dirty="0"/>
              </a:p>
              <a:p>
                <a:pPr lvl="1">
                  <a:buFont typeface="Courier New" panose="02070309020205020404" pitchFamily="49" charset="0"/>
                  <a:buChar char="o"/>
                </a:pPr>
                <a:endParaRPr lang="en-US" sz="1600" dirty="0"/>
              </a:p>
              <a:p>
                <a:pPr lvl="1">
                  <a:buFont typeface="Courier New" panose="02070309020205020404" pitchFamily="49" charset="0"/>
                  <a:buChar char="o"/>
                </a:pPr>
                <a:r>
                  <a:rPr lang="en-US" sz="1600" dirty="0"/>
                  <a:t>The range can be calculated as</a:t>
                </a:r>
              </a:p>
              <a:p>
                <a:pPr marL="731540" lvl="2" indent="0">
                  <a:buNone/>
                </a:pPr>
                <a14:m>
                  <m:oMathPara xmlns:m="http://schemas.openxmlformats.org/officeDocument/2006/math">
                    <m:oMathParaPr>
                      <m:jc m:val="centerGroup"/>
                    </m:oMathParaPr>
                    <m:oMath xmlns:m="http://schemas.openxmlformats.org/officeDocument/2006/math">
                      <m:sSub>
                        <m:sSubPr>
                          <m:ctrlPr>
                            <a:rPr lang="en-US" sz="1600" i="1">
                              <a:latin typeface="Cambria Math" panose="02040503050406030204" pitchFamily="18" charset="0"/>
                            </a:rPr>
                          </m:ctrlPr>
                        </m:sSubPr>
                        <m:e>
                          <m:r>
                            <a:rPr lang="en-US" sz="1600" i="1">
                              <a:latin typeface="Cambria Math" panose="02040503050406030204" pitchFamily="18" charset="0"/>
                            </a:rPr>
                            <m:t>𝑇</m:t>
                          </m:r>
                        </m:e>
                        <m:sub>
                          <m:r>
                            <a:rPr lang="en-US" sz="1600" i="1">
                              <a:latin typeface="Cambria Math" panose="02040503050406030204" pitchFamily="18" charset="0"/>
                            </a:rPr>
                            <m:t>𝑟𝑎𝑛𝑔𝑒</m:t>
                          </m:r>
                        </m:sub>
                      </m:sSub>
                      <m:r>
                        <a:rPr lang="en-US" sz="1600" i="1">
                          <a:latin typeface="Cambria Math" panose="02040503050406030204" pitchFamily="18" charset="0"/>
                        </a:rPr>
                        <m:t>=</m:t>
                      </m:r>
                      <m:f>
                        <m:fPr>
                          <m:ctrlPr>
                            <a:rPr lang="en-US" sz="1600" i="1">
                              <a:latin typeface="Cambria Math" panose="02040503050406030204" pitchFamily="18" charset="0"/>
                            </a:rPr>
                          </m:ctrlPr>
                        </m:fPr>
                        <m:num>
                          <m:sSub>
                            <m:sSubPr>
                              <m:ctrlPr>
                                <a:rPr lang="en-US" sz="1600" i="1">
                                  <a:latin typeface="Cambria Math" panose="02040503050406030204" pitchFamily="18" charset="0"/>
                                </a:rPr>
                              </m:ctrlPr>
                            </m:sSubPr>
                            <m:e>
                              <m:r>
                                <a:rPr lang="en-US" sz="1600" i="1">
                                  <a:latin typeface="Cambria Math" panose="02040503050406030204" pitchFamily="18" charset="0"/>
                                </a:rPr>
                                <m:t>𝑇</m:t>
                              </m:r>
                            </m:e>
                            <m:sub>
                              <m:r>
                                <a:rPr lang="en-US" sz="1600" i="1">
                                  <a:latin typeface="Cambria Math" panose="02040503050406030204" pitchFamily="18" charset="0"/>
                                </a:rPr>
                                <m:t>𝑟𝑜𝑢𝑛𝑑</m:t>
                              </m:r>
                            </m:sub>
                          </m:sSub>
                        </m:num>
                        <m:den>
                          <m:r>
                            <a:rPr lang="en-US" sz="1600" i="1">
                              <a:latin typeface="Cambria Math" panose="02040503050406030204" pitchFamily="18" charset="0"/>
                            </a:rPr>
                            <m:t>2</m:t>
                          </m:r>
                        </m:den>
                      </m:f>
                    </m:oMath>
                  </m:oMathPara>
                </a14:m>
                <a:endParaRPr lang="en-US" sz="1600" i="1" dirty="0">
                  <a:latin typeface="Cambria Math" panose="02040503050406030204" pitchFamily="18" charset="0"/>
                </a:endParaRPr>
              </a:p>
              <a:p>
                <a:pPr marL="731540" lvl="2" indent="0" algn="ctr">
                  <a:buNone/>
                </a:pPr>
                <a14:m>
                  <m:oMathPara xmlns:m="http://schemas.openxmlformats.org/officeDocument/2006/math">
                    <m:oMathParaPr>
                      <m:jc m:val="centerGroup"/>
                    </m:oMathParaPr>
                    <m:oMath xmlns:m="http://schemas.openxmlformats.org/officeDocument/2006/math">
                      <m:r>
                        <a:rPr lang="en-US" sz="1600" i="1">
                          <a:latin typeface="Cambria Math" panose="02040503050406030204" pitchFamily="18" charset="0"/>
                        </a:rPr>
                        <m:t>=</m:t>
                      </m:r>
                      <m:f>
                        <m:fPr>
                          <m:ctrlPr>
                            <a:rPr lang="en-US" sz="1600" i="1">
                              <a:latin typeface="Cambria Math" panose="02040503050406030204" pitchFamily="18" charset="0"/>
                            </a:rPr>
                          </m:ctrlPr>
                        </m:fPr>
                        <m:num>
                          <m:d>
                            <m:dPr>
                              <m:ctrlPr>
                                <a:rPr lang="en-US" sz="1600" i="1">
                                  <a:latin typeface="Cambria Math" panose="02040503050406030204" pitchFamily="18" charset="0"/>
                                </a:rPr>
                              </m:ctrlPr>
                            </m:dPr>
                            <m:e>
                              <m:sSub>
                                <m:sSubPr>
                                  <m:ctrlPr>
                                    <a:rPr lang="en-US" sz="1600" i="1">
                                      <a:latin typeface="Cambria Math" panose="02040503050406030204" pitchFamily="18" charset="0"/>
                                    </a:rPr>
                                  </m:ctrlPr>
                                </m:sSubPr>
                                <m:e>
                                  <m:r>
                                    <a:rPr lang="en-US" sz="1600" i="1">
                                      <a:latin typeface="Cambria Math" panose="02040503050406030204" pitchFamily="18" charset="0"/>
                                    </a:rPr>
                                    <m:t>𝑇</m:t>
                                  </m:r>
                                </m:e>
                                <m:sub>
                                  <m:r>
                                    <a:rPr lang="en-US" sz="1600" i="1">
                                      <a:latin typeface="Cambria Math" panose="02040503050406030204" pitchFamily="18" charset="0"/>
                                    </a:rPr>
                                    <m:t>𝑟</m:t>
                                  </m:r>
                                  <m:r>
                                    <a:rPr lang="en-US" sz="1600" i="1">
                                      <a:latin typeface="Cambria Math" panose="02040503050406030204" pitchFamily="18" charset="0"/>
                                    </a:rPr>
                                    <m:t>,</m:t>
                                  </m:r>
                                  <m:r>
                                    <a:rPr lang="en-US" sz="1600" i="1">
                                      <a:latin typeface="Cambria Math" panose="02040503050406030204" pitchFamily="18" charset="0"/>
                                    </a:rPr>
                                    <m:t>𝑈</m:t>
                                  </m:r>
                                  <m:r>
                                    <a:rPr lang="en-US" sz="1600" i="1">
                                      <a:latin typeface="Cambria Math" panose="02040503050406030204" pitchFamily="18" charset="0"/>
                                    </a:rPr>
                                    <m:t>1:</m:t>
                                  </m:r>
                                  <m:r>
                                    <a:rPr lang="en-US" sz="1600" i="1">
                                      <a:latin typeface="Cambria Math" panose="02040503050406030204" pitchFamily="18" charset="0"/>
                                    </a:rPr>
                                    <m:t>𝑀</m:t>
                                  </m:r>
                                  <m:r>
                                    <a:rPr lang="en-US" sz="1600" i="1">
                                      <a:latin typeface="Cambria Math" panose="02040503050406030204" pitchFamily="18" charset="0"/>
                                    </a:rPr>
                                    <m:t>,</m:t>
                                  </m:r>
                                  <m:r>
                                    <a:rPr lang="en-US" sz="1600" i="1">
                                      <a:latin typeface="Cambria Math" panose="02040503050406030204" pitchFamily="18" charset="0"/>
                                    </a:rPr>
                                    <m:t>𝑖𝑛𝑖𝑡</m:t>
                                  </m:r>
                                </m:sub>
                              </m:sSub>
                              <m:r>
                                <a:rPr lang="en-US" sz="1600" i="1">
                                  <a:latin typeface="Cambria Math" panose="02040503050406030204" pitchFamily="18" charset="0"/>
                                </a:rPr>
                                <m:t>−</m:t>
                              </m:r>
                              <m:sSub>
                                <m:sSubPr>
                                  <m:ctrlPr>
                                    <a:rPr lang="en-US" sz="1600" i="1">
                                      <a:latin typeface="Cambria Math" panose="02040503050406030204" pitchFamily="18" charset="0"/>
                                    </a:rPr>
                                  </m:ctrlPr>
                                </m:sSubPr>
                                <m:e>
                                  <m:r>
                                    <a:rPr lang="en-US" sz="1600" i="1">
                                      <a:latin typeface="Cambria Math" panose="02040503050406030204" pitchFamily="18" charset="0"/>
                                    </a:rPr>
                                    <m:t>𝑇</m:t>
                                  </m:r>
                                </m:e>
                                <m:sub>
                                  <m:r>
                                    <a:rPr lang="en-US" sz="1600" i="1">
                                      <a:latin typeface="Cambria Math" panose="02040503050406030204" pitchFamily="18" charset="0"/>
                                    </a:rPr>
                                    <m:t>𝑡</m:t>
                                  </m:r>
                                  <m:r>
                                    <a:rPr lang="en-US" sz="1600" i="1">
                                      <a:latin typeface="Cambria Math" panose="02040503050406030204" pitchFamily="18" charset="0"/>
                                    </a:rPr>
                                    <m:t>,</m:t>
                                  </m:r>
                                  <m:r>
                                    <a:rPr lang="en-US" sz="1600" i="1">
                                      <a:latin typeface="Cambria Math" panose="02040503050406030204" pitchFamily="18" charset="0"/>
                                    </a:rPr>
                                    <m:t>𝑈</m:t>
                                  </m:r>
                                  <m:r>
                                    <a:rPr lang="en-US" sz="1600" i="1">
                                      <a:latin typeface="Cambria Math" panose="02040503050406030204" pitchFamily="18" charset="0"/>
                                    </a:rPr>
                                    <m:t>1:</m:t>
                                  </m:r>
                                  <m:r>
                                    <a:rPr lang="en-US" sz="1600" i="1">
                                      <a:latin typeface="Cambria Math" panose="02040503050406030204" pitchFamily="18" charset="0"/>
                                    </a:rPr>
                                    <m:t>𝑀</m:t>
                                  </m:r>
                                  <m:r>
                                    <a:rPr lang="en-US" sz="1600" i="1">
                                      <a:latin typeface="Cambria Math" panose="02040503050406030204" pitchFamily="18" charset="0"/>
                                    </a:rPr>
                                    <m:t>,</m:t>
                                  </m:r>
                                  <m:r>
                                    <a:rPr lang="en-US" sz="1600" i="1">
                                      <a:latin typeface="Cambria Math" panose="02040503050406030204" pitchFamily="18" charset="0"/>
                                    </a:rPr>
                                    <m:t>𝑖𝑛𝑖𝑡</m:t>
                                  </m:r>
                                </m:sub>
                              </m:sSub>
                            </m:e>
                          </m:d>
                          <m:r>
                            <a:rPr lang="en-US" sz="1600" i="1">
                              <a:latin typeface="Cambria Math" panose="02040503050406030204" pitchFamily="18" charset="0"/>
                            </a:rPr>
                            <m:t>−</m:t>
                          </m:r>
                          <m:d>
                            <m:dPr>
                              <m:ctrlPr>
                                <a:rPr lang="en-US" sz="1600" i="1">
                                  <a:latin typeface="Cambria Math" panose="02040503050406030204" pitchFamily="18" charset="0"/>
                                </a:rPr>
                              </m:ctrlPr>
                            </m:dPr>
                            <m:e>
                              <m:sSub>
                                <m:sSubPr>
                                  <m:ctrlPr>
                                    <a:rPr lang="en-US" sz="1600" i="1">
                                      <a:solidFill>
                                        <a:schemeClr val="accent1"/>
                                      </a:solidFill>
                                      <a:latin typeface="Cambria Math" panose="02040503050406030204" pitchFamily="18" charset="0"/>
                                    </a:rPr>
                                  </m:ctrlPr>
                                </m:sSubPr>
                                <m:e>
                                  <m:r>
                                    <a:rPr lang="en-US" sz="1600" i="1">
                                      <a:solidFill>
                                        <a:schemeClr val="accent1"/>
                                      </a:solidFill>
                                      <a:latin typeface="Cambria Math" panose="02040503050406030204" pitchFamily="18" charset="0"/>
                                    </a:rPr>
                                    <m:t>𝑟</m:t>
                                  </m:r>
                                </m:e>
                                <m:sub>
                                  <m:r>
                                    <a:rPr lang="en-US" sz="1600" i="1">
                                      <a:solidFill>
                                        <a:schemeClr val="accent1"/>
                                      </a:solidFill>
                                      <a:latin typeface="Cambria Math" panose="02040503050406030204" pitchFamily="18" charset="0"/>
                                    </a:rPr>
                                    <m:t>𝑐</m:t>
                                  </m:r>
                                </m:sub>
                              </m:sSub>
                            </m:e>
                          </m:d>
                          <m:r>
                            <a:rPr lang="en-US" sz="1600" i="1">
                              <a:latin typeface="Cambria Math" panose="02040503050406030204" pitchFamily="18" charset="0"/>
                            </a:rPr>
                            <m:t>∗(</m:t>
                          </m:r>
                          <m:sSub>
                            <m:sSubPr>
                              <m:ctrlPr>
                                <a:rPr lang="en-US" sz="1600" i="1">
                                  <a:latin typeface="Cambria Math" panose="02040503050406030204" pitchFamily="18" charset="0"/>
                                </a:rPr>
                              </m:ctrlPr>
                            </m:sSubPr>
                            <m:e>
                              <m:r>
                                <a:rPr lang="en-US" sz="1600" i="1">
                                  <a:latin typeface="Cambria Math" panose="02040503050406030204" pitchFamily="18" charset="0"/>
                                </a:rPr>
                                <m:t>𝑇</m:t>
                              </m:r>
                            </m:e>
                            <m:sub>
                              <m:r>
                                <a:rPr lang="en-US" sz="1600" i="1">
                                  <a:latin typeface="Cambria Math" panose="02040503050406030204" pitchFamily="18" charset="0"/>
                                </a:rPr>
                                <m:t>𝑡</m:t>
                              </m:r>
                              <m:r>
                                <a:rPr lang="en-US" sz="1600" i="1">
                                  <a:latin typeface="Cambria Math" panose="02040503050406030204" pitchFamily="18" charset="0"/>
                                </a:rPr>
                                <m:t>,</m:t>
                              </m:r>
                              <m:r>
                                <a:rPr lang="en-US" sz="1600" i="1">
                                  <a:latin typeface="Cambria Math" panose="02040503050406030204" pitchFamily="18" charset="0"/>
                                </a:rPr>
                                <m:t>𝑈</m:t>
                              </m:r>
                              <m:r>
                                <a:rPr lang="en-US" sz="1600" i="1">
                                  <a:latin typeface="Cambria Math" panose="02040503050406030204" pitchFamily="18" charset="0"/>
                                </a:rPr>
                                <m:t>1:</m:t>
                              </m:r>
                              <m:r>
                                <a:rPr lang="en-US" sz="1600" i="1">
                                  <a:latin typeface="Cambria Math" panose="02040503050406030204" pitchFamily="18" charset="0"/>
                                </a:rPr>
                                <m:t>𝑀</m:t>
                              </m:r>
                              <m:r>
                                <a:rPr lang="en-US" sz="1600" i="1">
                                  <a:latin typeface="Cambria Math" panose="02040503050406030204" pitchFamily="18" charset="0"/>
                                </a:rPr>
                                <m:t>,</m:t>
                              </m:r>
                              <m:r>
                                <a:rPr lang="en-US" sz="1600" i="1">
                                  <a:latin typeface="Cambria Math" panose="02040503050406030204" pitchFamily="18" charset="0"/>
                                </a:rPr>
                                <m:t>𝑟𝑒𝑠𝑝</m:t>
                              </m:r>
                            </m:sub>
                          </m:sSub>
                          <m:r>
                            <m:rPr>
                              <m:nor/>
                            </m:rPr>
                            <a:rPr lang="en-US" sz="1600" dirty="0"/>
                            <m:t>−</m:t>
                          </m:r>
                          <m:sSub>
                            <m:sSubPr>
                              <m:ctrlPr>
                                <a:rPr lang="en-US" sz="1600" i="1">
                                  <a:latin typeface="Cambria Math" panose="02040503050406030204" pitchFamily="18" charset="0"/>
                                </a:rPr>
                              </m:ctrlPr>
                            </m:sSubPr>
                            <m:e>
                              <m:r>
                                <a:rPr lang="en-US" sz="1600" i="1">
                                  <a:latin typeface="Cambria Math" panose="02040503050406030204" pitchFamily="18" charset="0"/>
                                </a:rPr>
                                <m:t>𝑇</m:t>
                              </m:r>
                            </m:e>
                            <m:sub>
                              <m:r>
                                <a:rPr lang="en-US" sz="1600" i="1">
                                  <a:latin typeface="Cambria Math" panose="02040503050406030204" pitchFamily="18" charset="0"/>
                                </a:rPr>
                                <m:t>𝑟</m:t>
                              </m:r>
                              <m:r>
                                <a:rPr lang="en-US" sz="1600" i="1">
                                  <a:latin typeface="Cambria Math" panose="02040503050406030204" pitchFamily="18" charset="0"/>
                                </a:rPr>
                                <m:t>,</m:t>
                              </m:r>
                              <m:r>
                                <a:rPr lang="en-US" sz="1600" i="1">
                                  <a:latin typeface="Cambria Math" panose="02040503050406030204" pitchFamily="18" charset="0"/>
                                </a:rPr>
                                <m:t>𝑈</m:t>
                              </m:r>
                              <m:r>
                                <a:rPr lang="en-US" sz="1600" i="1">
                                  <a:latin typeface="Cambria Math" panose="02040503050406030204" pitchFamily="18" charset="0"/>
                                </a:rPr>
                                <m:t>1:</m:t>
                              </m:r>
                              <m:r>
                                <a:rPr lang="en-US" sz="1600" i="1">
                                  <a:latin typeface="Cambria Math" panose="02040503050406030204" pitchFamily="18" charset="0"/>
                                </a:rPr>
                                <m:t>𝑀</m:t>
                              </m:r>
                            </m:sub>
                          </m:sSub>
                          <m:r>
                            <m:rPr>
                              <m:nor/>
                            </m:rPr>
                            <a:rPr lang="en-US" sz="1600">
                              <a:latin typeface="Cambria Math" panose="02040503050406030204" pitchFamily="18" charset="0"/>
                            </a:rPr>
                            <m:t>)</m:t>
                          </m:r>
                          <m:r>
                            <m:rPr>
                              <m:nor/>
                            </m:rPr>
                            <a:rPr lang="en-US" sz="1600" dirty="0"/>
                            <m:t> </m:t>
                          </m:r>
                        </m:num>
                        <m:den>
                          <m:r>
                            <a:rPr lang="en-US" sz="1600" i="1">
                              <a:latin typeface="Cambria Math" panose="02040503050406030204" pitchFamily="18" charset="0"/>
                            </a:rPr>
                            <m:t>2</m:t>
                          </m:r>
                        </m:den>
                      </m:f>
                      <m:r>
                        <a:rPr lang="en-US" sz="1600" i="1">
                          <a:latin typeface="Cambria Math" panose="02040503050406030204" pitchFamily="18" charset="0"/>
                        </a:rPr>
                        <m:t>.</m:t>
                      </m:r>
                    </m:oMath>
                  </m:oMathPara>
                </a14:m>
                <a:endParaRPr lang="en-US" sz="1600" dirty="0"/>
              </a:p>
              <a:p>
                <a:pPr marL="731540" lvl="2" indent="0" algn="ctr">
                  <a:buNone/>
                </a:pPr>
                <a:endParaRPr lang="en-US" sz="1800" dirty="0"/>
              </a:p>
            </p:txBody>
          </p:sp>
        </mc:Choice>
        <mc:Fallback xmlns="">
          <p:sp>
            <p:nvSpPr>
              <p:cNvPr id="3" name="Text Placeholder 2">
                <a:extLst>
                  <a:ext uri="{FF2B5EF4-FFF2-40B4-BE49-F238E27FC236}">
                    <a16:creationId xmlns:a16="http://schemas.microsoft.com/office/drawing/2014/main" id="{EBA30AFE-DF49-4285-A12D-030A97E2212B}"/>
                  </a:ext>
                </a:extLst>
              </p:cNvPr>
              <p:cNvSpPr>
                <a:spLocks noGrp="1" noRot="1" noChangeAspect="1" noMove="1" noResize="1" noEditPoints="1" noAdjustHandles="1" noChangeArrowheads="1" noChangeShapeType="1" noTextEdit="1"/>
              </p:cNvSpPr>
              <p:nvPr>
                <p:ph type="body" idx="1"/>
              </p:nvPr>
            </p:nvSpPr>
            <p:spPr>
              <a:xfrm>
                <a:off x="253616" y="1772816"/>
                <a:ext cx="8522224" cy="2980119"/>
              </a:xfrm>
              <a:blipFill>
                <a:blip r:embed="rId3"/>
                <a:stretch>
                  <a:fillRect l="-1717" r="-1073" b="-2126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7" name="TextBox 46">
                <a:extLst>
                  <a:ext uri="{FF2B5EF4-FFF2-40B4-BE49-F238E27FC236}">
                    <a16:creationId xmlns:a16="http://schemas.microsoft.com/office/drawing/2014/main" id="{BFF2D6EC-3D44-4A50-9004-00A4DE78B7CB}"/>
                  </a:ext>
                </a:extLst>
              </p:cNvPr>
              <p:cNvSpPr txBox="1"/>
              <p:nvPr/>
            </p:nvSpPr>
            <p:spPr>
              <a:xfrm>
                <a:off x="899592" y="3453760"/>
                <a:ext cx="6622060" cy="357534"/>
              </a:xfrm>
              <a:prstGeom prst="rect">
                <a:avLst/>
              </a:prstGeom>
              <a:noFill/>
              <a:ln>
                <a:noFill/>
              </a:ln>
            </p:spPr>
            <p:txBody>
              <a:bodyPr wrap="square">
                <a:spAutoFit/>
              </a:bodyPr>
              <a:lstStyle/>
              <a:p>
                <a:pPr marL="731540" lvl="2" algn="ctr"/>
                <a14:m>
                  <m:oMath xmlns:m="http://schemas.openxmlformats.org/officeDocument/2006/math">
                    <m:r>
                      <a:rPr lang="en-US" sz="1600" i="1">
                        <a:latin typeface="Cambria Math" panose="02040503050406030204" pitchFamily="18" charset="0"/>
                      </a:rPr>
                      <m:t>(</m:t>
                    </m:r>
                    <m:sSub>
                      <m:sSubPr>
                        <m:ctrlPr>
                          <a:rPr lang="en-US" sz="1600" i="1">
                            <a:latin typeface="Cambria Math" panose="02040503050406030204" pitchFamily="18" charset="0"/>
                          </a:rPr>
                        </m:ctrlPr>
                      </m:sSubPr>
                      <m:e>
                        <m:r>
                          <a:rPr lang="en-US" sz="1600" i="1">
                            <a:latin typeface="Cambria Math" panose="02040503050406030204" pitchFamily="18" charset="0"/>
                          </a:rPr>
                          <m:t> </m:t>
                        </m:r>
                        <m:r>
                          <a:rPr lang="en-US" sz="1600" i="1">
                            <a:latin typeface="Cambria Math" panose="02040503050406030204" pitchFamily="18" charset="0"/>
                          </a:rPr>
                          <m:t>𝑇</m:t>
                        </m:r>
                      </m:e>
                      <m:sub>
                        <m:r>
                          <a:rPr lang="en-US" sz="1600" i="1">
                            <a:latin typeface="Cambria Math" panose="02040503050406030204" pitchFamily="18" charset="0"/>
                          </a:rPr>
                          <m:t>𝑟</m:t>
                        </m:r>
                        <m:r>
                          <a:rPr lang="en-US" sz="1600" i="1">
                            <a:latin typeface="Cambria Math" panose="02040503050406030204" pitchFamily="18" charset="0"/>
                          </a:rPr>
                          <m:t>,</m:t>
                        </m:r>
                        <m:r>
                          <a:rPr lang="en-US" sz="1600" i="1">
                            <a:latin typeface="Cambria Math" panose="02040503050406030204" pitchFamily="18" charset="0"/>
                          </a:rPr>
                          <m:t>𝑈</m:t>
                        </m:r>
                        <m:r>
                          <a:rPr lang="en-US" sz="1600" i="1">
                            <a:latin typeface="Cambria Math" panose="02040503050406030204" pitchFamily="18" charset="0"/>
                          </a:rPr>
                          <m:t>1:</m:t>
                        </m:r>
                        <m:r>
                          <a:rPr lang="en-US" sz="1600" i="1">
                            <a:latin typeface="Cambria Math" panose="02040503050406030204" pitchFamily="18" charset="0"/>
                          </a:rPr>
                          <m:t>𝑀</m:t>
                        </m:r>
                        <m:r>
                          <a:rPr lang="en-US" sz="1600" i="1">
                            <a:latin typeface="Cambria Math" panose="02040503050406030204" pitchFamily="18" charset="0"/>
                          </a:rPr>
                          <m:t>,</m:t>
                        </m:r>
                        <m:r>
                          <a:rPr lang="en-US" sz="1600" i="1">
                            <a:latin typeface="Cambria Math" panose="02040503050406030204" pitchFamily="18" charset="0"/>
                          </a:rPr>
                          <m:t>𝑖𝑛𝑖𝑡</m:t>
                        </m:r>
                      </m:sub>
                    </m:sSub>
                    <m:r>
                      <a:rPr lang="en-US" sz="1600" i="1">
                        <a:latin typeface="Cambria Math" panose="02040503050406030204" pitchFamily="18" charset="0"/>
                      </a:rPr>
                      <m:t>−</m:t>
                    </m:r>
                    <m:sSub>
                      <m:sSubPr>
                        <m:ctrlPr>
                          <a:rPr lang="en-US" sz="1600" i="1">
                            <a:latin typeface="Cambria Math" panose="02040503050406030204" pitchFamily="18" charset="0"/>
                          </a:rPr>
                        </m:ctrlPr>
                      </m:sSubPr>
                      <m:e>
                        <m:r>
                          <a:rPr lang="en-US" sz="1600" i="1">
                            <a:latin typeface="Cambria Math" panose="02040503050406030204" pitchFamily="18" charset="0"/>
                          </a:rPr>
                          <m:t>𝑇</m:t>
                        </m:r>
                      </m:e>
                      <m:sub>
                        <m:r>
                          <a:rPr lang="en-US" sz="1600" i="1">
                            <a:latin typeface="Cambria Math" panose="02040503050406030204" pitchFamily="18" charset="0"/>
                          </a:rPr>
                          <m:t>𝑡</m:t>
                        </m:r>
                        <m:r>
                          <a:rPr lang="en-US" sz="1600" i="1">
                            <a:latin typeface="Cambria Math" panose="02040503050406030204" pitchFamily="18" charset="0"/>
                          </a:rPr>
                          <m:t>,</m:t>
                        </m:r>
                        <m:r>
                          <a:rPr lang="en-US" sz="1600" i="1">
                            <a:latin typeface="Cambria Math" panose="02040503050406030204" pitchFamily="18" charset="0"/>
                          </a:rPr>
                          <m:t>𝑈</m:t>
                        </m:r>
                        <m:r>
                          <a:rPr lang="en-US" sz="1600" i="1">
                            <a:latin typeface="Cambria Math" panose="02040503050406030204" pitchFamily="18" charset="0"/>
                          </a:rPr>
                          <m:t>1:</m:t>
                        </m:r>
                        <m:r>
                          <a:rPr lang="en-US" sz="1600" i="1">
                            <a:latin typeface="Cambria Math" panose="02040503050406030204" pitchFamily="18" charset="0"/>
                          </a:rPr>
                          <m:t>𝑀</m:t>
                        </m:r>
                        <m:r>
                          <a:rPr lang="en-US" sz="1600" i="1">
                            <a:latin typeface="Cambria Math" panose="02040503050406030204" pitchFamily="18" charset="0"/>
                          </a:rPr>
                          <m:t>,</m:t>
                        </m:r>
                        <m:r>
                          <a:rPr lang="en-US" sz="1600" i="1">
                            <a:latin typeface="Cambria Math" panose="02040503050406030204" pitchFamily="18" charset="0"/>
                          </a:rPr>
                          <m:t>𝑖𝑛𝑖𝑡</m:t>
                        </m:r>
                      </m:sub>
                    </m:sSub>
                    <m:r>
                      <a:rPr lang="en-US" sz="1600" i="1">
                        <a:latin typeface="Cambria Math" panose="02040503050406030204" pitchFamily="18" charset="0"/>
                      </a:rPr>
                      <m:t>)=</m:t>
                    </m:r>
                    <m:sSub>
                      <m:sSubPr>
                        <m:ctrlPr>
                          <a:rPr lang="en-US" sz="1600" i="1">
                            <a:latin typeface="Cambria Math" panose="02040503050406030204" pitchFamily="18" charset="0"/>
                          </a:rPr>
                        </m:ctrlPr>
                      </m:sSubPr>
                      <m:e>
                        <m:r>
                          <a:rPr lang="en-US" sz="1600" i="1">
                            <a:latin typeface="Cambria Math" panose="02040503050406030204" pitchFamily="18" charset="0"/>
                          </a:rPr>
                          <m:t>𝑇</m:t>
                        </m:r>
                      </m:e>
                      <m:sub>
                        <m:r>
                          <a:rPr lang="en-US" sz="1600" i="1">
                            <a:latin typeface="Cambria Math" panose="02040503050406030204" pitchFamily="18" charset="0"/>
                          </a:rPr>
                          <m:t>𝑟𝑜𝑢𝑛𝑑</m:t>
                        </m:r>
                      </m:sub>
                    </m:sSub>
                    <m:r>
                      <a:rPr lang="en-US" sz="1600" i="1">
                        <a:latin typeface="Cambria Math" panose="02040503050406030204" pitchFamily="18" charset="0"/>
                      </a:rPr>
                      <m:t>+</m:t>
                    </m:r>
                    <m:sSub>
                      <m:sSubPr>
                        <m:ctrlPr>
                          <a:rPr lang="en-US" sz="1600" i="1">
                            <a:solidFill>
                              <a:schemeClr val="accent1"/>
                            </a:solidFill>
                            <a:latin typeface="Cambria Math" panose="02040503050406030204" pitchFamily="18" charset="0"/>
                          </a:rPr>
                        </m:ctrlPr>
                      </m:sSubPr>
                      <m:e>
                        <m:r>
                          <a:rPr lang="en-US" sz="1600" i="1">
                            <a:solidFill>
                              <a:schemeClr val="accent1"/>
                            </a:solidFill>
                            <a:latin typeface="Cambria Math" panose="02040503050406030204" pitchFamily="18" charset="0"/>
                          </a:rPr>
                          <m:t>𝑟</m:t>
                        </m:r>
                      </m:e>
                      <m:sub>
                        <m:r>
                          <a:rPr lang="en-US" sz="1600" i="1">
                            <a:solidFill>
                              <a:schemeClr val="accent1"/>
                            </a:solidFill>
                            <a:latin typeface="Cambria Math" panose="02040503050406030204" pitchFamily="18" charset="0"/>
                          </a:rPr>
                          <m:t>𝑐</m:t>
                        </m:r>
                      </m:sub>
                    </m:sSub>
                    <m:r>
                      <a:rPr lang="en-US" sz="1600" i="1">
                        <a:latin typeface="Cambria Math" panose="02040503050406030204" pitchFamily="18" charset="0"/>
                      </a:rPr>
                      <m:t>∗</m:t>
                    </m:r>
                    <m:sSub>
                      <m:sSubPr>
                        <m:ctrlPr>
                          <a:rPr lang="en-US" sz="1600" i="1">
                            <a:latin typeface="Cambria Math" panose="02040503050406030204" pitchFamily="18" charset="0"/>
                          </a:rPr>
                        </m:ctrlPr>
                      </m:sSubPr>
                      <m:e>
                        <m:r>
                          <a:rPr lang="en-US" sz="1600" i="1">
                            <a:latin typeface="Cambria Math" panose="02040503050406030204" pitchFamily="18" charset="0"/>
                          </a:rPr>
                          <m:t>(</m:t>
                        </m:r>
                        <m:r>
                          <a:rPr lang="en-US" sz="1600" i="1">
                            <a:latin typeface="Cambria Math" panose="02040503050406030204" pitchFamily="18" charset="0"/>
                          </a:rPr>
                          <m:t>𝑇</m:t>
                        </m:r>
                      </m:e>
                      <m:sub>
                        <m:r>
                          <a:rPr lang="en-US" sz="1600" i="1">
                            <a:latin typeface="Cambria Math" panose="02040503050406030204" pitchFamily="18" charset="0"/>
                          </a:rPr>
                          <m:t>𝑡</m:t>
                        </m:r>
                        <m:r>
                          <a:rPr lang="en-US" sz="1600" i="1">
                            <a:latin typeface="Cambria Math" panose="02040503050406030204" pitchFamily="18" charset="0"/>
                          </a:rPr>
                          <m:t>,</m:t>
                        </m:r>
                        <m:r>
                          <a:rPr lang="en-US" sz="1600" i="1">
                            <a:latin typeface="Cambria Math" panose="02040503050406030204" pitchFamily="18" charset="0"/>
                          </a:rPr>
                          <m:t>𝑈</m:t>
                        </m:r>
                        <m:r>
                          <a:rPr lang="en-US" sz="1600" i="1">
                            <a:latin typeface="Cambria Math" panose="02040503050406030204" pitchFamily="18" charset="0"/>
                          </a:rPr>
                          <m:t>1:</m:t>
                        </m:r>
                        <m:r>
                          <a:rPr lang="en-US" sz="1600" i="1">
                            <a:latin typeface="Cambria Math" panose="02040503050406030204" pitchFamily="18" charset="0"/>
                          </a:rPr>
                          <m:t>𝑀</m:t>
                        </m:r>
                        <m:r>
                          <a:rPr lang="en-US" sz="1600" i="1">
                            <a:latin typeface="Cambria Math" panose="02040503050406030204" pitchFamily="18" charset="0"/>
                          </a:rPr>
                          <m:t>,</m:t>
                        </m:r>
                        <m:r>
                          <a:rPr lang="en-US" sz="1600" i="1">
                            <a:latin typeface="Cambria Math" panose="02040503050406030204" pitchFamily="18" charset="0"/>
                          </a:rPr>
                          <m:t>𝑟𝑒𝑠𝑝</m:t>
                        </m:r>
                      </m:sub>
                    </m:sSub>
                  </m:oMath>
                </a14:m>
                <a:r>
                  <a:rPr lang="en-US" sz="1600" dirty="0"/>
                  <a:t>-</a:t>
                </a:r>
                <a14:m>
                  <m:oMath xmlns:m="http://schemas.openxmlformats.org/officeDocument/2006/math">
                    <m:sSub>
                      <m:sSubPr>
                        <m:ctrlPr>
                          <a:rPr lang="en-US" sz="1600" i="1">
                            <a:latin typeface="Cambria Math" panose="02040503050406030204" pitchFamily="18" charset="0"/>
                          </a:rPr>
                        </m:ctrlPr>
                      </m:sSubPr>
                      <m:e>
                        <m:r>
                          <a:rPr lang="en-US" sz="1600" i="1">
                            <a:latin typeface="Cambria Math" panose="02040503050406030204" pitchFamily="18" charset="0"/>
                          </a:rPr>
                          <m:t>𝑇</m:t>
                        </m:r>
                      </m:e>
                      <m:sub>
                        <m:r>
                          <a:rPr lang="en-US" sz="1600" i="1">
                            <a:latin typeface="Cambria Math" panose="02040503050406030204" pitchFamily="18" charset="0"/>
                          </a:rPr>
                          <m:t>𝑟</m:t>
                        </m:r>
                        <m:r>
                          <a:rPr lang="en-US" sz="1600" i="1">
                            <a:latin typeface="Cambria Math" panose="02040503050406030204" pitchFamily="18" charset="0"/>
                          </a:rPr>
                          <m:t>,</m:t>
                        </m:r>
                        <m:r>
                          <a:rPr lang="en-US" sz="1600" i="1">
                            <a:latin typeface="Cambria Math" panose="02040503050406030204" pitchFamily="18" charset="0"/>
                          </a:rPr>
                          <m:t>𝑈</m:t>
                        </m:r>
                        <m:r>
                          <a:rPr lang="en-US" sz="1600" i="1">
                            <a:latin typeface="Cambria Math" panose="02040503050406030204" pitchFamily="18" charset="0"/>
                          </a:rPr>
                          <m:t>1:</m:t>
                        </m:r>
                        <m:r>
                          <a:rPr lang="en-US" sz="1600" i="1">
                            <a:latin typeface="Cambria Math" panose="02040503050406030204" pitchFamily="18" charset="0"/>
                          </a:rPr>
                          <m:t>𝑀</m:t>
                        </m:r>
                        <m:r>
                          <a:rPr lang="en-US" sz="1600" i="1">
                            <a:latin typeface="Cambria Math" panose="02040503050406030204" pitchFamily="18" charset="0"/>
                          </a:rPr>
                          <m:t>,</m:t>
                        </m:r>
                        <m:r>
                          <a:rPr lang="en-US" sz="1600" i="1">
                            <a:latin typeface="Cambria Math" panose="02040503050406030204" pitchFamily="18" charset="0"/>
                          </a:rPr>
                          <m:t>𝑟𝑒𝑠𝑝</m:t>
                        </m:r>
                      </m:sub>
                    </m:sSub>
                  </m:oMath>
                </a14:m>
                <a:r>
                  <a:rPr lang="en-US" sz="1600" dirty="0"/>
                  <a:t>).</a:t>
                </a:r>
              </a:p>
            </p:txBody>
          </p:sp>
        </mc:Choice>
        <mc:Fallback xmlns="">
          <p:sp>
            <p:nvSpPr>
              <p:cNvPr id="47" name="TextBox 46">
                <a:extLst>
                  <a:ext uri="{FF2B5EF4-FFF2-40B4-BE49-F238E27FC236}">
                    <a16:creationId xmlns:a16="http://schemas.microsoft.com/office/drawing/2014/main" id="{BFF2D6EC-3D44-4A50-9004-00A4DE78B7CB}"/>
                  </a:ext>
                </a:extLst>
              </p:cNvPr>
              <p:cNvSpPr txBox="1">
                <a:spLocks noRot="1" noChangeAspect="1" noMove="1" noResize="1" noEditPoints="1" noAdjustHandles="1" noChangeArrowheads="1" noChangeShapeType="1" noTextEdit="1"/>
              </p:cNvSpPr>
              <p:nvPr/>
            </p:nvSpPr>
            <p:spPr>
              <a:xfrm>
                <a:off x="899592" y="3453760"/>
                <a:ext cx="6622060" cy="357534"/>
              </a:xfrm>
              <a:prstGeom prst="rect">
                <a:avLst/>
              </a:prstGeom>
              <a:blipFill>
                <a:blip r:embed="rId4"/>
                <a:stretch>
                  <a:fillRect t="-5172" r="-184" b="-17241"/>
                </a:stretch>
              </a:blipFill>
              <a:ln>
                <a:noFill/>
              </a:ln>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6E67EC7F-5633-4149-AE86-6268A3BDEC12}"/>
              </a:ext>
            </a:extLst>
          </p:cNvPr>
          <p:cNvSpPr>
            <a:spLocks noGrp="1"/>
          </p:cNvSpPr>
          <p:nvPr>
            <p:ph type="sldNum" sz="quarter" idx="12"/>
          </p:nvPr>
        </p:nvSpPr>
        <p:spPr/>
        <p:txBody>
          <a:bodyPr/>
          <a:lstStyle/>
          <a:p>
            <a:r>
              <a:rPr lang="en-US" altLang="en-US"/>
              <a:t>Slide </a:t>
            </a:r>
            <a:fld id="{77248A51-4F7C-4153-9699-F6BF9FC30F5C}" type="slidenum">
              <a:rPr lang="en-US" altLang="en-US" smtClean="0"/>
              <a:pPr/>
              <a:t>13</a:t>
            </a:fld>
            <a:endParaRPr lang="en-US" altLang="en-US" dirty="0"/>
          </a:p>
        </p:txBody>
      </p:sp>
    </p:spTree>
    <p:extLst>
      <p:ext uri="{BB962C8B-B14F-4D97-AF65-F5344CB8AC3E}">
        <p14:creationId xmlns:p14="http://schemas.microsoft.com/office/powerpoint/2010/main" val="42315720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14</a:t>
            </a:fld>
            <a:endParaRPr lang="en-US" altLang="en-US"/>
          </a:p>
        </p:txBody>
      </p:sp>
      <p:sp>
        <p:nvSpPr>
          <p:cNvPr id="4098" name="Rectangle 2"/>
          <p:cNvSpPr>
            <a:spLocks noGrp="1" noChangeArrowheads="1"/>
          </p:cNvSpPr>
          <p:nvPr>
            <p:ph type="title"/>
          </p:nvPr>
        </p:nvSpPr>
        <p:spPr>
          <a:xfrm>
            <a:off x="678128" y="617421"/>
            <a:ext cx="7772400" cy="779385"/>
          </a:xfrm>
          <a:ln/>
        </p:spPr>
        <p:txBody>
          <a:bodyPr/>
          <a:lstStyle/>
          <a:p>
            <a:r>
              <a:rPr lang="en-US" altLang="en-US" sz="2800" dirty="0"/>
              <a:t>References</a:t>
            </a:r>
          </a:p>
        </p:txBody>
      </p:sp>
      <p:sp>
        <p:nvSpPr>
          <p:cNvPr id="10" name="Text Placeholder 2">
            <a:extLst>
              <a:ext uri="{FF2B5EF4-FFF2-40B4-BE49-F238E27FC236}">
                <a16:creationId xmlns:a16="http://schemas.microsoft.com/office/drawing/2014/main" id="{73E2B99B-628B-4EDF-8BF5-83F6A63D60C4}"/>
              </a:ext>
            </a:extLst>
          </p:cNvPr>
          <p:cNvSpPr txBox="1">
            <a:spLocks/>
          </p:cNvSpPr>
          <p:nvPr/>
        </p:nvSpPr>
        <p:spPr bwMode="auto">
          <a:xfrm>
            <a:off x="323528" y="1746911"/>
            <a:ext cx="8273792" cy="48927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0" indent="0">
              <a:buNone/>
            </a:pPr>
            <a:r>
              <a:rPr lang="en-US" sz="1800" dirty="0">
                <a:latin typeface="+mj-lt"/>
              </a:rPr>
              <a:t>[1] 15-22-0064-04ab Potentials of narrowband assisted UWB</a:t>
            </a:r>
          </a:p>
          <a:p>
            <a:pPr marL="0" indent="0">
              <a:buNone/>
            </a:pPr>
            <a:r>
              <a:rPr lang="en-US" sz="1800" dirty="0">
                <a:latin typeface="+mj-lt"/>
              </a:rPr>
              <a:t>[2] 15-22-0074-04ab Link budget analysis for NBA-MMS</a:t>
            </a:r>
          </a:p>
          <a:p>
            <a:pPr marL="0" indent="0">
              <a:buNone/>
            </a:pPr>
            <a:r>
              <a:rPr lang="en-US" sz="1800" dirty="0">
                <a:latin typeface="+mj-lt"/>
              </a:rPr>
              <a:t>[3] 15-21-0593-04ab More on NBA-MMS</a:t>
            </a:r>
          </a:p>
          <a:p>
            <a:pPr marL="0" indent="0">
              <a:buNone/>
            </a:pPr>
            <a:r>
              <a:rPr lang="en-US" sz="1800" dirty="0">
                <a:latin typeface="+mj-lt"/>
              </a:rPr>
              <a:t>[4] 15-21-0409-04ab Narrowband assisted multi-millisecond UWB</a:t>
            </a:r>
          </a:p>
          <a:p>
            <a:pPr marL="0" indent="0">
              <a:buNone/>
            </a:pPr>
            <a:r>
              <a:rPr lang="en-US" sz="1800" dirty="0">
                <a:latin typeface="+mj-lt"/>
              </a:rPr>
              <a:t>[5] 15-22-0192-04ab NBA UWB technical framework proposal</a:t>
            </a:r>
          </a:p>
          <a:p>
            <a:pPr marL="0" indent="0">
              <a:buNone/>
            </a:pPr>
            <a:r>
              <a:rPr lang="en-US" sz="1800" dirty="0">
                <a:latin typeface="+mj-lt"/>
              </a:rPr>
              <a:t>[6] 15-22-0156-04ab Discussion on NB Assisted NB</a:t>
            </a:r>
          </a:p>
          <a:p>
            <a:pPr marL="0" indent="0">
              <a:buNone/>
            </a:pPr>
            <a:r>
              <a:rPr lang="en-US" sz="1800" dirty="0">
                <a:latin typeface="+mj-lt"/>
              </a:rPr>
              <a:t>[7]</a:t>
            </a:r>
            <a:r>
              <a:rPr lang="en-US" sz="1800" b="0" i="0" dirty="0">
                <a:solidFill>
                  <a:srgbClr val="000000"/>
                </a:solidFill>
                <a:effectLst/>
                <a:latin typeface="+mj-lt"/>
              </a:rPr>
              <a:t> </a:t>
            </a:r>
            <a:r>
              <a:rPr lang="en-US" sz="1800" dirty="0">
                <a:latin typeface="+mj-lt"/>
              </a:rPr>
              <a:t>15-21-0605-04ab  </a:t>
            </a:r>
            <a:r>
              <a:rPr lang="en-US" sz="1800" b="0" i="0" dirty="0">
                <a:solidFill>
                  <a:srgbClr val="000000"/>
                </a:solidFill>
                <a:effectLst/>
                <a:latin typeface="+mj-lt"/>
              </a:rPr>
              <a:t>NBA-MMS-UWB MAC Considerations</a:t>
            </a:r>
            <a:endParaRPr lang="en-US" sz="1800" dirty="0">
              <a:latin typeface="+mj-lt"/>
            </a:endParaRPr>
          </a:p>
          <a:p>
            <a:pPr marL="0" indent="0">
              <a:buNone/>
            </a:pPr>
            <a:r>
              <a:rPr lang="en-US" sz="1800" dirty="0">
                <a:latin typeface="+mj-lt"/>
              </a:rPr>
              <a:t>[8] 15-22-0080-04ab </a:t>
            </a:r>
            <a:r>
              <a:rPr lang="en-US" sz="1800" b="0" i="0" dirty="0">
                <a:solidFill>
                  <a:srgbClr val="000000"/>
                </a:solidFill>
                <a:effectLst/>
                <a:latin typeface="+mj-lt"/>
              </a:rPr>
              <a:t>NBA-MMS-UWB MAC Follow-up</a:t>
            </a:r>
          </a:p>
          <a:p>
            <a:pPr marL="0" indent="0">
              <a:buNone/>
            </a:pPr>
            <a:r>
              <a:rPr lang="en-US" sz="1800" dirty="0">
                <a:solidFill>
                  <a:srgbClr val="000000"/>
                </a:solidFill>
                <a:latin typeface="+mj-lt"/>
              </a:rPr>
              <a:t>[9] </a:t>
            </a:r>
            <a:r>
              <a:rPr lang="en-US" sz="1800" dirty="0">
                <a:latin typeface="+mj-lt"/>
              </a:rPr>
              <a:t>15-22-0214-04ab  </a:t>
            </a:r>
            <a:r>
              <a:rPr lang="en-US" sz="1800" b="0" i="0" dirty="0">
                <a:solidFill>
                  <a:srgbClr val="000000"/>
                </a:solidFill>
                <a:effectLst/>
                <a:latin typeface="+mj-lt"/>
              </a:rPr>
              <a:t>Long-range Ranging</a:t>
            </a:r>
            <a:endParaRPr lang="en-US" sz="1800" dirty="0">
              <a:latin typeface="+mj-lt"/>
            </a:endParaRPr>
          </a:p>
          <a:p>
            <a:pPr marL="0" indent="0">
              <a:buNone/>
            </a:pPr>
            <a:endParaRPr lang="en-US" sz="1800" dirty="0">
              <a:latin typeface="+mj-lt"/>
            </a:endParaRPr>
          </a:p>
        </p:txBody>
      </p:sp>
    </p:spTree>
    <p:extLst>
      <p:ext uri="{BB962C8B-B14F-4D97-AF65-F5344CB8AC3E}">
        <p14:creationId xmlns:p14="http://schemas.microsoft.com/office/powerpoint/2010/main" val="28418945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a:extLst>
              <a:ext uri="{FF2B5EF4-FFF2-40B4-BE49-F238E27FC236}">
                <a16:creationId xmlns:a16="http://schemas.microsoft.com/office/drawing/2014/main" id="{12C07D4E-4F4C-4F23-899C-C95C037AF3C9}"/>
              </a:ext>
            </a:extLst>
          </p:cNvPr>
          <p:cNvGraphicFramePr>
            <a:graphicFrameLocks noGrp="1"/>
          </p:cNvGraphicFramePr>
          <p:nvPr>
            <p:extLst>
              <p:ext uri="{D42A27DB-BD31-4B8C-83A1-F6EECF244321}">
                <p14:modId xmlns:p14="http://schemas.microsoft.com/office/powerpoint/2010/main" val="2876359660"/>
              </p:ext>
            </p:extLst>
          </p:nvPr>
        </p:nvGraphicFramePr>
        <p:xfrm>
          <a:off x="859831" y="641121"/>
          <a:ext cx="7513637" cy="5767312"/>
        </p:xfrm>
        <a:graphic>
          <a:graphicData uri="http://schemas.openxmlformats.org/drawingml/2006/table">
            <a:tbl>
              <a:tblPr firstRow="1" bandRow="1">
                <a:tableStyleId>{5940675A-B579-460E-94D1-54222C63F5DA}</a:tableStyleId>
              </a:tblPr>
              <a:tblGrid>
                <a:gridCol w="3268605">
                  <a:extLst>
                    <a:ext uri="{9D8B030D-6E8A-4147-A177-3AD203B41FA5}">
                      <a16:colId xmlns:a16="http://schemas.microsoft.com/office/drawing/2014/main" val="1745747388"/>
                    </a:ext>
                  </a:extLst>
                </a:gridCol>
                <a:gridCol w="4245032">
                  <a:extLst>
                    <a:ext uri="{9D8B030D-6E8A-4147-A177-3AD203B41FA5}">
                      <a16:colId xmlns:a16="http://schemas.microsoft.com/office/drawing/2014/main" val="1336621721"/>
                    </a:ext>
                  </a:extLst>
                </a:gridCol>
              </a:tblGrid>
              <a:tr h="240412">
                <a:tc>
                  <a:txBody>
                    <a:bodyPr/>
                    <a:lstStyle/>
                    <a:p>
                      <a:pPr>
                        <a:lnSpc>
                          <a:spcPct val="107000"/>
                        </a:lnSpc>
                        <a:spcAft>
                          <a:spcPts val="800"/>
                        </a:spcAft>
                      </a:pPr>
                      <a:r>
                        <a:rPr lang="en-US" sz="1200" dirty="0">
                          <a:effectLst/>
                        </a:rPr>
                        <a:t>PAR Objective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rPr>
                        <a:t>Proposed Solution (how addressed)</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16017004"/>
                  </a:ext>
                </a:extLst>
              </a:tr>
              <a:tr h="560808">
                <a:tc>
                  <a:txBody>
                    <a:bodyPr/>
                    <a:lstStyle/>
                    <a:p>
                      <a:pPr>
                        <a:lnSpc>
                          <a:spcPct val="107000"/>
                        </a:lnSpc>
                        <a:spcAft>
                          <a:spcPts val="800"/>
                        </a:spcAft>
                      </a:pPr>
                      <a:r>
                        <a:rPr lang="en-US" sz="1200" dirty="0">
                          <a:effectLst/>
                        </a:rPr>
                        <a:t>Safeguards so that the high throughput data use cases will not cause significant disruption to low duty-cycle ranging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370682">
                <a:tc>
                  <a:txBody>
                    <a:bodyPr/>
                    <a:lstStyle/>
                    <a:p>
                      <a:pPr>
                        <a:lnSpc>
                          <a:spcPct val="107000"/>
                        </a:lnSpc>
                        <a:spcAft>
                          <a:spcPts val="800"/>
                        </a:spcAft>
                      </a:pPr>
                      <a:r>
                        <a:rPr lang="en-US" sz="1200" dirty="0">
                          <a:effectLst/>
                        </a:rPr>
                        <a:t>Interference mitigation techniques to support higher density and higher traffic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12880846"/>
                  </a:ext>
                </a:extLst>
              </a:tr>
              <a:tr h="240412">
                <a:tc>
                  <a:txBody>
                    <a:bodyPr/>
                    <a:lstStyle/>
                    <a:p>
                      <a:pPr>
                        <a:lnSpc>
                          <a:spcPct val="107000"/>
                        </a:lnSpc>
                        <a:spcAft>
                          <a:spcPts val="800"/>
                        </a:spcAft>
                      </a:pPr>
                      <a:r>
                        <a:rPr lang="en-US" sz="1200" dirty="0">
                          <a:effectLst/>
                        </a:rPr>
                        <a:t>Other coexistence improvement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50120941"/>
                  </a:ext>
                </a:extLst>
              </a:tr>
              <a:tr h="370682">
                <a:tc>
                  <a:txBody>
                    <a:bodyPr/>
                    <a:lstStyle/>
                    <a:p>
                      <a:pPr>
                        <a:lnSpc>
                          <a:spcPct val="107000"/>
                        </a:lnSpc>
                        <a:spcAft>
                          <a:spcPts val="800"/>
                        </a:spcAft>
                      </a:pPr>
                      <a:r>
                        <a:rPr lang="en-US" sz="1200" dirty="0">
                          <a:effectLst/>
                        </a:rPr>
                        <a:t>Backward compatibility with enhanced ranging capable devices (ERDEVs)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29274704"/>
                  </a:ext>
                </a:extLst>
              </a:tr>
              <a:tr h="240412">
                <a:tc>
                  <a:txBody>
                    <a:bodyPr/>
                    <a:lstStyle/>
                    <a:p>
                      <a:pPr>
                        <a:lnSpc>
                          <a:spcPct val="107000"/>
                        </a:lnSpc>
                        <a:spcAft>
                          <a:spcPts val="800"/>
                        </a:spcAft>
                      </a:pPr>
                      <a:r>
                        <a:rPr lang="en-US" sz="1200" dirty="0">
                          <a:effectLst/>
                        </a:rPr>
                        <a:t>Improved link budget and/or reduced air-time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402719402"/>
                  </a:ext>
                </a:extLst>
              </a:tr>
              <a:tr h="240412">
                <a:tc>
                  <a:txBody>
                    <a:bodyPr/>
                    <a:lstStyle/>
                    <a:p>
                      <a:pPr>
                        <a:lnSpc>
                          <a:spcPct val="107000"/>
                        </a:lnSpc>
                        <a:spcAft>
                          <a:spcPts val="800"/>
                        </a:spcAft>
                      </a:pPr>
                      <a:r>
                        <a:rPr lang="en-US" sz="1200" dirty="0">
                          <a:effectLst/>
                        </a:rPr>
                        <a:t>Additional channels and operating frequencies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770140464"/>
                  </a:ext>
                </a:extLst>
              </a:tr>
              <a:tr h="560808">
                <a:tc>
                  <a:txBody>
                    <a:bodyPr/>
                    <a:lstStyle/>
                    <a:p>
                      <a:pPr>
                        <a:lnSpc>
                          <a:spcPct val="107000"/>
                        </a:lnSpc>
                        <a:spcAft>
                          <a:spcPts val="800"/>
                        </a:spcAft>
                      </a:pPr>
                      <a:r>
                        <a:rPr lang="en-US" sz="1200" dirty="0">
                          <a:effectLst/>
                        </a:rPr>
                        <a:t>Improvements to accuracy / precision / reliability and interoperability for high-integrity ranging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62197" marR="62197" marT="0" marB="0"/>
                </a:tc>
                <a:extLst>
                  <a:ext uri="{0D108BD9-81ED-4DB2-BD59-A6C34878D82A}">
                    <a16:rowId xmlns:a16="http://schemas.microsoft.com/office/drawing/2014/main" val="313926360"/>
                  </a:ext>
                </a:extLst>
              </a:tr>
              <a:tr h="240412">
                <a:tc>
                  <a:txBody>
                    <a:bodyPr/>
                    <a:lstStyle/>
                    <a:p>
                      <a:pPr>
                        <a:lnSpc>
                          <a:spcPct val="107000"/>
                        </a:lnSpc>
                        <a:spcAft>
                          <a:spcPts val="800"/>
                        </a:spcAft>
                      </a:pPr>
                      <a:r>
                        <a:rPr lang="en-US" sz="1200" dirty="0">
                          <a:effectLst/>
                        </a:rPr>
                        <a:t>Reduced complexity and power consumption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370682">
                <a:tc>
                  <a:txBody>
                    <a:bodyPr/>
                    <a:lstStyle/>
                    <a:p>
                      <a:pPr>
                        <a:lnSpc>
                          <a:spcPct val="107000"/>
                        </a:lnSpc>
                        <a:spcAft>
                          <a:spcPts val="800"/>
                        </a:spcAft>
                      </a:pPr>
                      <a:r>
                        <a:rPr lang="en-US" sz="1200" dirty="0">
                          <a:effectLst/>
                        </a:rPr>
                        <a:t>Hybrid operation with narrowband signaling to assist UWB</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altLang="en-US" sz="1100" dirty="0">
                          <a:solidFill>
                            <a:schemeClr val="tx2"/>
                          </a:solidFill>
                        </a:rPr>
                        <a:t>Discussion on NBA UWB message sequence, slot structure, and time/frequency synchronization schemes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409934918"/>
                  </a:ext>
                </a:extLst>
              </a:tr>
              <a:tr h="370682">
                <a:tc>
                  <a:txBody>
                    <a:bodyPr/>
                    <a:lstStyle/>
                    <a:p>
                      <a:pPr>
                        <a:lnSpc>
                          <a:spcPct val="107000"/>
                        </a:lnSpc>
                        <a:spcAft>
                          <a:spcPts val="800"/>
                        </a:spcAft>
                      </a:pPr>
                      <a:r>
                        <a:rPr lang="en-US" sz="1200" dirty="0">
                          <a:effectLst/>
                        </a:rPr>
                        <a:t>Enhanced native discovery and connection setup mechanisms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165867"/>
                  </a:ext>
                </a:extLst>
              </a:tr>
              <a:tr h="648467">
                <a:tc>
                  <a:txBody>
                    <a:bodyPr/>
                    <a:lstStyle/>
                    <a:p>
                      <a:pPr>
                        <a:lnSpc>
                          <a:spcPct val="107000"/>
                        </a:lnSpc>
                        <a:spcAft>
                          <a:spcPts val="800"/>
                        </a:spcAft>
                      </a:pPr>
                      <a:r>
                        <a:rPr lang="en-US" sz="1200" dirty="0">
                          <a:effectLst/>
                        </a:rPr>
                        <a:t>Sensing capabilities to support presence detection and environment mapping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8912419"/>
                  </a:ext>
                </a:extLst>
              </a:tr>
              <a:tr h="240412">
                <a:tc>
                  <a:txBody>
                    <a:bodyPr/>
                    <a:lstStyle/>
                    <a:p>
                      <a:pPr>
                        <a:lnSpc>
                          <a:spcPct val="107000"/>
                        </a:lnSpc>
                        <a:spcAft>
                          <a:spcPts val="800"/>
                        </a:spcAft>
                      </a:pPr>
                      <a:r>
                        <a:rPr lang="en-US" sz="1200" dirty="0">
                          <a:effectLst/>
                        </a:rPr>
                        <a:t>Low-power low-latency streaming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6344013"/>
                  </a:ext>
                </a:extLst>
              </a:tr>
              <a:tr h="370682">
                <a:tc>
                  <a:txBody>
                    <a:bodyPr/>
                    <a:lstStyle/>
                    <a:p>
                      <a:pPr>
                        <a:lnSpc>
                          <a:spcPct val="107000"/>
                        </a:lnSpc>
                        <a:spcAft>
                          <a:spcPts val="800"/>
                        </a:spcAft>
                      </a:pPr>
                      <a:r>
                        <a:rPr lang="en-US" sz="1200" dirty="0">
                          <a:effectLst/>
                        </a:rPr>
                        <a:t>Higher data-rate streaming allowing at least 50 Mbit/s of throughput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863466228"/>
                  </a:ext>
                </a:extLst>
              </a:tr>
              <a:tr h="370682">
                <a:tc>
                  <a:txBody>
                    <a:bodyPr/>
                    <a:lstStyle/>
                    <a:p>
                      <a:pPr>
                        <a:lnSpc>
                          <a:spcPct val="107000"/>
                        </a:lnSpc>
                        <a:spcAft>
                          <a:spcPts val="800"/>
                        </a:spcAft>
                      </a:pPr>
                      <a:r>
                        <a:rPr lang="en-US" sz="1200" dirty="0">
                          <a:effectLst/>
                        </a:rPr>
                        <a:t>Support for peer-to-peer, peer-to-multi-peer, and station-to-infrastructure protocols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94586688"/>
                  </a:ext>
                </a:extLst>
              </a:tr>
              <a:tr h="240412">
                <a:tc>
                  <a:txBody>
                    <a:bodyPr/>
                    <a:lstStyle/>
                    <a:p>
                      <a:pPr>
                        <a:lnSpc>
                          <a:spcPct val="107000"/>
                        </a:lnSpc>
                        <a:spcAft>
                          <a:spcPts val="800"/>
                        </a:spcAft>
                      </a:pPr>
                      <a:r>
                        <a:rPr lang="en-US" sz="1200" dirty="0">
                          <a:effectLst/>
                        </a:rPr>
                        <a:t>Infrastructure synchronization mechanisms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41787244"/>
                  </a:ext>
                </a:extLst>
              </a:tr>
            </a:tbl>
          </a:graphicData>
        </a:graphic>
      </p:graphicFrame>
    </p:spTree>
    <p:extLst>
      <p:ext uri="{BB962C8B-B14F-4D97-AF65-F5344CB8AC3E}">
        <p14:creationId xmlns:p14="http://schemas.microsoft.com/office/powerpoint/2010/main" val="22119912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368160" y="1003816"/>
            <a:ext cx="8407679" cy="321771"/>
          </a:xfrm>
        </p:spPr>
        <p:txBody>
          <a:bodyPr/>
          <a:lstStyle/>
          <a:p>
            <a:r>
              <a:rPr lang="en-US" dirty="0">
                <a:solidFill>
                  <a:schemeClr val="tx1"/>
                </a:solidFill>
              </a:rPr>
              <a:t>Introduction</a:t>
            </a:r>
          </a:p>
        </p:txBody>
      </p:sp>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431538" y="1169905"/>
            <a:ext cx="8460941" cy="3831605"/>
          </a:xfrm>
        </p:spPr>
        <p:txBody>
          <a:bodyPr/>
          <a:lstStyle/>
          <a:p>
            <a:pPr marL="433769" indent="-214313" fontAlgn="ctr">
              <a:spcBef>
                <a:spcPts val="0"/>
              </a:spcBef>
              <a:spcAft>
                <a:spcPts val="450"/>
              </a:spcAft>
            </a:pPr>
            <a:endParaRPr lang="en-US" sz="1800" dirty="0">
              <a:solidFill>
                <a:schemeClr val="tx1">
                  <a:lumMod val="95000"/>
                  <a:lumOff val="5000"/>
                </a:schemeClr>
              </a:solidFill>
              <a:latin typeface="+mj-lt"/>
            </a:endParaRPr>
          </a:p>
          <a:p>
            <a:pPr marL="433769" indent="-214313" fontAlgn="ctr">
              <a:spcBef>
                <a:spcPts val="0"/>
              </a:spcBef>
              <a:spcAft>
                <a:spcPts val="450"/>
              </a:spcAft>
            </a:pPr>
            <a:endParaRPr lang="en-US" sz="1800" dirty="0">
              <a:solidFill>
                <a:schemeClr val="tx1">
                  <a:lumMod val="95000"/>
                  <a:lumOff val="5000"/>
                </a:schemeClr>
              </a:solidFill>
              <a:latin typeface="+mj-lt"/>
            </a:endParaRPr>
          </a:p>
          <a:p>
            <a:r>
              <a:rPr lang="en-US" sz="1800" dirty="0">
                <a:solidFill>
                  <a:schemeClr val="tx1">
                    <a:lumMod val="95000"/>
                    <a:lumOff val="5000"/>
                  </a:schemeClr>
                </a:solidFill>
                <a:latin typeface="+mj-lt"/>
              </a:rPr>
              <a:t>Narrow Band (NB)</a:t>
            </a:r>
            <a:r>
              <a:rPr lang="en-US" sz="1800" dirty="0">
                <a:latin typeface="+mj-lt"/>
              </a:rPr>
              <a:t> assisted multi-millisecond UWB has been proposed in [1-5] to improve link budget</a:t>
            </a:r>
          </a:p>
          <a:p>
            <a:pPr lvl="1">
              <a:buFont typeface="Courier New" panose="02070309020205020404" pitchFamily="49" charset="0"/>
              <a:buChar char="o"/>
            </a:pPr>
            <a:r>
              <a:rPr lang="en-US" sz="1600" dirty="0">
                <a:solidFill>
                  <a:schemeClr val="tx1">
                    <a:lumMod val="95000"/>
                    <a:lumOff val="5000"/>
                  </a:schemeClr>
                </a:solidFill>
                <a:latin typeface="+mj-lt"/>
              </a:rPr>
              <a:t>NB and UWB PHY share the clock source. NB provides initial time and frequency synchronization for UWB, enabling UWB to combine over multiple 1ms fragments to enhance limit budget. </a:t>
            </a:r>
          </a:p>
          <a:p>
            <a:endParaRPr lang="en-US" sz="1800" dirty="0">
              <a:latin typeface="+mj-lt"/>
            </a:endParaRPr>
          </a:p>
          <a:p>
            <a:endParaRPr lang="en-US" sz="1800" dirty="0">
              <a:latin typeface="+mj-lt"/>
            </a:endParaRPr>
          </a:p>
          <a:p>
            <a:endParaRPr lang="en-US" sz="1800" dirty="0">
              <a:latin typeface="+mj-lt"/>
            </a:endParaRPr>
          </a:p>
          <a:p>
            <a:endParaRPr lang="en-US" sz="1800" dirty="0">
              <a:latin typeface="+mj-lt"/>
            </a:endParaRPr>
          </a:p>
          <a:p>
            <a:endParaRPr lang="en-US" sz="1800" dirty="0">
              <a:latin typeface="+mj-lt"/>
            </a:endParaRPr>
          </a:p>
          <a:p>
            <a:r>
              <a:rPr lang="en-US" sz="1800" dirty="0">
                <a:latin typeface="+mj-lt"/>
              </a:rPr>
              <a:t>An open interface is recommended in [6] for initial synchronization phase to enable different technologies which shares the same clock source as UWB</a:t>
            </a:r>
          </a:p>
          <a:p>
            <a:r>
              <a:rPr lang="en-US" sz="1800" dirty="0">
                <a:latin typeface="+mj-lt"/>
              </a:rPr>
              <a:t>In this contribution, we discuss message sequence and the slot structure for NBA-UWB, as well as options for time/frequency initial synchronization.</a:t>
            </a:r>
          </a:p>
          <a:p>
            <a:endParaRPr lang="en-US" sz="1800" dirty="0">
              <a:latin typeface="+mj-lt"/>
            </a:endParaRPr>
          </a:p>
        </p:txBody>
      </p:sp>
      <p:pic>
        <p:nvPicPr>
          <p:cNvPr id="7" name="Picture 6">
            <a:extLst>
              <a:ext uri="{FF2B5EF4-FFF2-40B4-BE49-F238E27FC236}">
                <a16:creationId xmlns:a16="http://schemas.microsoft.com/office/drawing/2014/main" id="{F7141E67-C101-46A9-8676-57AF6E6EBA82}"/>
              </a:ext>
            </a:extLst>
          </p:cNvPr>
          <p:cNvPicPr>
            <a:picLocks noChangeAspect="1"/>
          </p:cNvPicPr>
          <p:nvPr/>
        </p:nvPicPr>
        <p:blipFill>
          <a:blip r:embed="rId2"/>
          <a:stretch>
            <a:fillRect/>
          </a:stretch>
        </p:blipFill>
        <p:spPr>
          <a:xfrm>
            <a:off x="2267744" y="3418245"/>
            <a:ext cx="3888432" cy="1313921"/>
          </a:xfrm>
          <a:prstGeom prst="rect">
            <a:avLst/>
          </a:prstGeom>
        </p:spPr>
      </p:pic>
      <p:sp>
        <p:nvSpPr>
          <p:cNvPr id="4" name="Slide Number Placeholder 3">
            <a:extLst>
              <a:ext uri="{FF2B5EF4-FFF2-40B4-BE49-F238E27FC236}">
                <a16:creationId xmlns:a16="http://schemas.microsoft.com/office/drawing/2014/main" id="{052EB793-1A32-41A9-B3C9-11446E906767}"/>
              </a:ext>
            </a:extLst>
          </p:cNvPr>
          <p:cNvSpPr>
            <a:spLocks noGrp="1"/>
          </p:cNvSpPr>
          <p:nvPr>
            <p:ph type="sldNum" sz="quarter" idx="12"/>
          </p:nvPr>
        </p:nvSpPr>
        <p:spPr/>
        <p:txBody>
          <a:bodyPr/>
          <a:lstStyle/>
          <a:p>
            <a:r>
              <a:rPr lang="en-US" altLang="en-US"/>
              <a:t>Slide </a:t>
            </a:r>
            <a:fld id="{77248A51-4F7C-4153-9699-F6BF9FC30F5C}" type="slidenum">
              <a:rPr lang="en-US" altLang="en-US" smtClean="0"/>
              <a:pPr/>
              <a:t>3</a:t>
            </a:fld>
            <a:endParaRPr lang="en-US" altLang="en-US" dirty="0"/>
          </a:p>
        </p:txBody>
      </p:sp>
    </p:spTree>
    <p:extLst>
      <p:ext uri="{BB962C8B-B14F-4D97-AF65-F5344CB8AC3E}">
        <p14:creationId xmlns:p14="http://schemas.microsoft.com/office/powerpoint/2010/main" val="2452458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89BB64-ADB2-459B-9735-290DA390A754}"/>
              </a:ext>
            </a:extLst>
          </p:cNvPr>
          <p:cNvSpPr>
            <a:spLocks noGrp="1"/>
          </p:cNvSpPr>
          <p:nvPr>
            <p:ph type="title"/>
          </p:nvPr>
        </p:nvSpPr>
        <p:spPr/>
        <p:txBody>
          <a:bodyPr/>
          <a:lstStyle/>
          <a:p>
            <a:r>
              <a:rPr lang="en-US" dirty="0">
                <a:solidFill>
                  <a:schemeClr val="tx1"/>
                </a:solidFill>
              </a:rPr>
              <a:t>NBA-UWB Sequence for SS-TWR</a:t>
            </a:r>
          </a:p>
        </p:txBody>
      </p:sp>
      <p:sp>
        <p:nvSpPr>
          <p:cNvPr id="3" name="Text Placeholder 2">
            <a:extLst>
              <a:ext uri="{FF2B5EF4-FFF2-40B4-BE49-F238E27FC236}">
                <a16:creationId xmlns:a16="http://schemas.microsoft.com/office/drawing/2014/main" id="{79963FB6-DE8A-413A-9A29-083DDB7F0D1B}"/>
              </a:ext>
            </a:extLst>
          </p:cNvPr>
          <p:cNvSpPr>
            <a:spLocks noGrp="1"/>
          </p:cNvSpPr>
          <p:nvPr>
            <p:ph type="body" idx="1"/>
          </p:nvPr>
        </p:nvSpPr>
        <p:spPr>
          <a:xfrm>
            <a:off x="323528" y="1373559"/>
            <a:ext cx="8407908" cy="3477006"/>
          </a:xfrm>
        </p:spPr>
        <p:txBody>
          <a:bodyPr/>
          <a:lstStyle/>
          <a:p>
            <a:endParaRPr lang="en-US" sz="1800" dirty="0"/>
          </a:p>
          <a:p>
            <a:r>
              <a:rPr lang="en-US" sz="1800" dirty="0"/>
              <a:t>NBA-UWB message sequence has been discussed in [7-8]. </a:t>
            </a:r>
          </a:p>
          <a:p>
            <a:endParaRPr lang="en-US" sz="1800" dirty="0"/>
          </a:p>
          <a:p>
            <a:endParaRPr lang="en-US" sz="1800" dirty="0"/>
          </a:p>
          <a:p>
            <a:endParaRPr lang="en-US" sz="1800" dirty="0"/>
          </a:p>
          <a:p>
            <a:endParaRPr lang="en-US" sz="1800" dirty="0"/>
          </a:p>
          <a:p>
            <a:endParaRPr lang="en-US" sz="1800" dirty="0"/>
          </a:p>
          <a:p>
            <a:endParaRPr lang="en-US" sz="1800" dirty="0"/>
          </a:p>
          <a:p>
            <a:endParaRPr lang="en-US" sz="1800" dirty="0"/>
          </a:p>
          <a:p>
            <a:r>
              <a:rPr lang="en-US" sz="1800" dirty="0"/>
              <a:t>The message sequence can be separated into three phases</a:t>
            </a:r>
          </a:p>
          <a:p>
            <a:pPr lvl="1">
              <a:buFont typeface="Courier New" panose="02070309020205020404" pitchFamily="49" charset="0"/>
              <a:buChar char="o"/>
            </a:pPr>
            <a:r>
              <a:rPr lang="en-US" sz="1600" dirty="0"/>
              <a:t>Initial synchronization: NB message exchange</a:t>
            </a:r>
          </a:p>
          <a:p>
            <a:pPr lvl="1">
              <a:buFont typeface="Courier New" panose="02070309020205020404" pitchFamily="49" charset="0"/>
              <a:buChar char="o"/>
            </a:pPr>
            <a:r>
              <a:rPr lang="en-US" sz="1600" dirty="0"/>
              <a:t>Multi-fragment UWB measurement phase</a:t>
            </a:r>
          </a:p>
          <a:p>
            <a:pPr lvl="1">
              <a:buFont typeface="Courier New" panose="02070309020205020404" pitchFamily="49" charset="0"/>
              <a:buChar char="o"/>
            </a:pPr>
            <a:r>
              <a:rPr lang="en-US" sz="1600" dirty="0"/>
              <a:t>Measurement report </a:t>
            </a:r>
          </a:p>
          <a:p>
            <a:pPr lvl="1"/>
            <a:endParaRPr lang="en-US" sz="1800" dirty="0"/>
          </a:p>
          <a:p>
            <a:endParaRPr lang="en-US" sz="1800" dirty="0"/>
          </a:p>
          <a:p>
            <a:endParaRPr lang="en-US" sz="1800" dirty="0"/>
          </a:p>
          <a:p>
            <a:endParaRPr lang="en-US" sz="1800" dirty="0"/>
          </a:p>
          <a:p>
            <a:pPr lvl="1"/>
            <a:endParaRPr lang="en-US" sz="1800" dirty="0"/>
          </a:p>
          <a:p>
            <a:pPr marL="122777" lvl="1" indent="0">
              <a:buNone/>
            </a:pPr>
            <a:endParaRPr lang="en-US" sz="1800" dirty="0"/>
          </a:p>
          <a:p>
            <a:pPr marL="0" indent="0">
              <a:buNone/>
            </a:pPr>
            <a:endParaRPr lang="en-US" sz="1800" dirty="0"/>
          </a:p>
          <a:p>
            <a:endParaRPr lang="en-US" sz="1800" dirty="0"/>
          </a:p>
          <a:p>
            <a:pPr lvl="1">
              <a:buFont typeface="Courier New" panose="02070309020205020404" pitchFamily="49" charset="0"/>
              <a:buChar char="o"/>
            </a:pPr>
            <a:endParaRPr lang="en-US" sz="1800" dirty="0"/>
          </a:p>
        </p:txBody>
      </p:sp>
      <p:grpSp>
        <p:nvGrpSpPr>
          <p:cNvPr id="79" name="Group 78">
            <a:extLst>
              <a:ext uri="{FF2B5EF4-FFF2-40B4-BE49-F238E27FC236}">
                <a16:creationId xmlns:a16="http://schemas.microsoft.com/office/drawing/2014/main" id="{F2D06117-F930-4EE1-AD08-496FFF884B81}"/>
              </a:ext>
            </a:extLst>
          </p:cNvPr>
          <p:cNvGrpSpPr/>
          <p:nvPr/>
        </p:nvGrpSpPr>
        <p:grpSpPr>
          <a:xfrm>
            <a:off x="685800" y="2743171"/>
            <a:ext cx="7638475" cy="1418538"/>
            <a:chOff x="1906071" y="3195734"/>
            <a:chExt cx="10184637" cy="1891385"/>
          </a:xfrm>
        </p:grpSpPr>
        <p:grpSp>
          <p:nvGrpSpPr>
            <p:cNvPr id="71" name="Group 70">
              <a:extLst>
                <a:ext uri="{FF2B5EF4-FFF2-40B4-BE49-F238E27FC236}">
                  <a16:creationId xmlns:a16="http://schemas.microsoft.com/office/drawing/2014/main" id="{550F7EC3-6D97-4328-A9A4-2FF60AFCACA1}"/>
                </a:ext>
              </a:extLst>
            </p:cNvPr>
            <p:cNvGrpSpPr/>
            <p:nvPr/>
          </p:nvGrpSpPr>
          <p:grpSpPr>
            <a:xfrm>
              <a:off x="1906071" y="3195734"/>
              <a:ext cx="10184637" cy="1891385"/>
              <a:chOff x="-141614" y="2433017"/>
              <a:chExt cx="10184634" cy="1891380"/>
            </a:xfrm>
          </p:grpSpPr>
          <p:grpSp>
            <p:nvGrpSpPr>
              <p:cNvPr id="66" name="Group 65">
                <a:extLst>
                  <a:ext uri="{FF2B5EF4-FFF2-40B4-BE49-F238E27FC236}">
                    <a16:creationId xmlns:a16="http://schemas.microsoft.com/office/drawing/2014/main" id="{AA5266C4-CA85-4A2D-A707-C20E366AEE4F}"/>
                  </a:ext>
                </a:extLst>
              </p:cNvPr>
              <p:cNvGrpSpPr/>
              <p:nvPr/>
            </p:nvGrpSpPr>
            <p:grpSpPr>
              <a:xfrm>
                <a:off x="726395" y="2433017"/>
                <a:ext cx="9316625" cy="1891380"/>
                <a:chOff x="1225698" y="3145935"/>
                <a:chExt cx="9249810" cy="1891380"/>
              </a:xfrm>
            </p:grpSpPr>
            <p:grpSp>
              <p:nvGrpSpPr>
                <p:cNvPr id="56" name="Group 55">
                  <a:extLst>
                    <a:ext uri="{FF2B5EF4-FFF2-40B4-BE49-F238E27FC236}">
                      <a16:creationId xmlns:a16="http://schemas.microsoft.com/office/drawing/2014/main" id="{7ADD8783-9176-4ED5-B38F-51F7F70170D4}"/>
                    </a:ext>
                  </a:extLst>
                </p:cNvPr>
                <p:cNvGrpSpPr/>
                <p:nvPr/>
              </p:nvGrpSpPr>
              <p:grpSpPr>
                <a:xfrm>
                  <a:off x="1225698" y="3145935"/>
                  <a:ext cx="9249810" cy="1891380"/>
                  <a:chOff x="2114461" y="3308305"/>
                  <a:chExt cx="9249810" cy="1891380"/>
                </a:xfrm>
              </p:grpSpPr>
              <p:sp>
                <p:nvSpPr>
                  <p:cNvPr id="7" name="Freeform 54">
                    <a:extLst>
                      <a:ext uri="{FF2B5EF4-FFF2-40B4-BE49-F238E27FC236}">
                        <a16:creationId xmlns:a16="http://schemas.microsoft.com/office/drawing/2014/main" id="{76592ACC-0442-4FCD-942C-84DF95F34F48}"/>
                      </a:ext>
                    </a:extLst>
                  </p:cNvPr>
                  <p:cNvSpPr>
                    <a:spLocks noEditPoints="1"/>
                  </p:cNvSpPr>
                  <p:nvPr/>
                </p:nvSpPr>
                <p:spPr bwMode="auto">
                  <a:xfrm flipV="1">
                    <a:off x="2114461" y="3741771"/>
                    <a:ext cx="9011323" cy="110918"/>
                  </a:xfrm>
                  <a:custGeom>
                    <a:avLst/>
                    <a:gdLst>
                      <a:gd name="T0" fmla="*/ 6497 w 6563"/>
                      <a:gd name="T1" fmla="*/ 0 h 66"/>
                      <a:gd name="T2" fmla="*/ 6497 w 6563"/>
                      <a:gd name="T3" fmla="*/ 66 h 66"/>
                      <a:gd name="T4" fmla="*/ 6563 w 6563"/>
                      <a:gd name="T5" fmla="*/ 33 h 66"/>
                      <a:gd name="T6" fmla="*/ 6497 w 6563"/>
                      <a:gd name="T7" fmla="*/ 0 h 66"/>
                      <a:gd name="T8" fmla="*/ 0 w 6563"/>
                      <a:gd name="T9" fmla="*/ 26 h 66"/>
                      <a:gd name="T10" fmla="*/ 6497 w 6563"/>
                      <a:gd name="T11" fmla="*/ 33 h 66"/>
                      <a:gd name="T12" fmla="*/ 0 w 6563"/>
                      <a:gd name="T13" fmla="*/ 26 h 66"/>
                    </a:gdLst>
                    <a:ahLst/>
                    <a:cxnLst>
                      <a:cxn ang="0">
                        <a:pos x="T0" y="T1"/>
                      </a:cxn>
                      <a:cxn ang="0">
                        <a:pos x="T2" y="T3"/>
                      </a:cxn>
                      <a:cxn ang="0">
                        <a:pos x="T4" y="T5"/>
                      </a:cxn>
                      <a:cxn ang="0">
                        <a:pos x="T6" y="T7"/>
                      </a:cxn>
                      <a:cxn ang="0">
                        <a:pos x="T8" y="T9"/>
                      </a:cxn>
                      <a:cxn ang="0">
                        <a:pos x="T10" y="T11"/>
                      </a:cxn>
                      <a:cxn ang="0">
                        <a:pos x="T12" y="T13"/>
                      </a:cxn>
                    </a:cxnLst>
                    <a:rect l="0" t="0" r="r" b="b"/>
                    <a:pathLst>
                      <a:path w="6563" h="66">
                        <a:moveTo>
                          <a:pt x="6497" y="0"/>
                        </a:moveTo>
                        <a:lnTo>
                          <a:pt x="6497" y="66"/>
                        </a:lnTo>
                        <a:lnTo>
                          <a:pt x="6563" y="33"/>
                        </a:lnTo>
                        <a:lnTo>
                          <a:pt x="6497" y="0"/>
                        </a:lnTo>
                        <a:close/>
                        <a:moveTo>
                          <a:pt x="0" y="26"/>
                        </a:moveTo>
                        <a:lnTo>
                          <a:pt x="6497" y="33"/>
                        </a:lnTo>
                        <a:lnTo>
                          <a:pt x="0" y="26"/>
                        </a:lnTo>
                        <a:close/>
                      </a:path>
                    </a:pathLst>
                  </a:custGeom>
                  <a:noFill/>
                  <a:ln w="349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900"/>
                  </a:p>
                </p:txBody>
              </p:sp>
              <p:sp>
                <p:nvSpPr>
                  <p:cNvPr id="8" name="Line 55">
                    <a:extLst>
                      <a:ext uri="{FF2B5EF4-FFF2-40B4-BE49-F238E27FC236}">
                        <a16:creationId xmlns:a16="http://schemas.microsoft.com/office/drawing/2014/main" id="{C9948C46-F06B-46A3-BFCD-04A29895FA94}"/>
                      </a:ext>
                    </a:extLst>
                  </p:cNvPr>
                  <p:cNvSpPr>
                    <a:spLocks noChangeShapeType="1"/>
                  </p:cNvSpPr>
                  <p:nvPr/>
                </p:nvSpPr>
                <p:spPr bwMode="auto">
                  <a:xfrm>
                    <a:off x="3423319" y="3759508"/>
                    <a:ext cx="0" cy="164000"/>
                  </a:xfrm>
                  <a:prstGeom prst="line">
                    <a:avLst/>
                  </a:prstGeom>
                  <a:noFill/>
                  <a:ln w="1270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endParaRPr lang="en-US" sz="900"/>
                  </a:p>
                </p:txBody>
              </p:sp>
              <p:sp>
                <p:nvSpPr>
                  <p:cNvPr id="9" name="Line 56">
                    <a:extLst>
                      <a:ext uri="{FF2B5EF4-FFF2-40B4-BE49-F238E27FC236}">
                        <a16:creationId xmlns:a16="http://schemas.microsoft.com/office/drawing/2014/main" id="{8AA448E7-B2F8-4988-8C95-F01BD8F27B00}"/>
                      </a:ext>
                    </a:extLst>
                  </p:cNvPr>
                  <p:cNvSpPr>
                    <a:spLocks noChangeShapeType="1"/>
                  </p:cNvSpPr>
                  <p:nvPr/>
                </p:nvSpPr>
                <p:spPr bwMode="auto">
                  <a:xfrm>
                    <a:off x="6024949" y="3759508"/>
                    <a:ext cx="0" cy="164000"/>
                  </a:xfrm>
                  <a:prstGeom prst="line">
                    <a:avLst/>
                  </a:prstGeom>
                  <a:noFill/>
                  <a:ln w="1270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endParaRPr lang="en-US" sz="900"/>
                  </a:p>
                </p:txBody>
              </p:sp>
              <p:sp>
                <p:nvSpPr>
                  <p:cNvPr id="10" name="Line 57">
                    <a:extLst>
                      <a:ext uri="{FF2B5EF4-FFF2-40B4-BE49-F238E27FC236}">
                        <a16:creationId xmlns:a16="http://schemas.microsoft.com/office/drawing/2014/main" id="{3FF30552-B1CA-48E8-8F3C-9CBBDC9FA8AA}"/>
                      </a:ext>
                    </a:extLst>
                  </p:cNvPr>
                  <p:cNvSpPr>
                    <a:spLocks noChangeShapeType="1"/>
                  </p:cNvSpPr>
                  <p:nvPr/>
                </p:nvSpPr>
                <p:spPr bwMode="auto">
                  <a:xfrm>
                    <a:off x="8626578" y="3750811"/>
                    <a:ext cx="0" cy="162757"/>
                  </a:xfrm>
                  <a:prstGeom prst="line">
                    <a:avLst/>
                  </a:prstGeom>
                  <a:noFill/>
                  <a:ln w="1270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endParaRPr lang="en-US" sz="900"/>
                  </a:p>
                </p:txBody>
              </p:sp>
              <p:sp>
                <p:nvSpPr>
                  <p:cNvPr id="11" name="Rectangle 58">
                    <a:extLst>
                      <a:ext uri="{FF2B5EF4-FFF2-40B4-BE49-F238E27FC236}">
                        <a16:creationId xmlns:a16="http://schemas.microsoft.com/office/drawing/2014/main" id="{5D681CD8-1FC6-465D-B969-2F1BD491256A}"/>
                      </a:ext>
                    </a:extLst>
                  </p:cNvPr>
                  <p:cNvSpPr>
                    <a:spLocks noChangeArrowheads="1"/>
                  </p:cNvSpPr>
                  <p:nvPr/>
                </p:nvSpPr>
                <p:spPr bwMode="auto">
                  <a:xfrm>
                    <a:off x="3393501" y="3934690"/>
                    <a:ext cx="84880"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975">
                        <a:solidFill>
                          <a:srgbClr val="000000"/>
                        </a:solidFill>
                        <a:latin typeface="Calibri" panose="020F0502020204030204" pitchFamily="34" charset="0"/>
                      </a:rPr>
                      <a:t>0</a:t>
                    </a:r>
                    <a:endParaRPr lang="en-US" altLang="en-US" sz="1350"/>
                  </a:p>
                </p:txBody>
              </p:sp>
              <p:sp>
                <p:nvSpPr>
                  <p:cNvPr id="12" name="Rectangle 59">
                    <a:extLst>
                      <a:ext uri="{FF2B5EF4-FFF2-40B4-BE49-F238E27FC236}">
                        <a16:creationId xmlns:a16="http://schemas.microsoft.com/office/drawing/2014/main" id="{C81E3F7D-94C1-4995-B556-BD705EDA937C}"/>
                      </a:ext>
                    </a:extLst>
                  </p:cNvPr>
                  <p:cNvSpPr>
                    <a:spLocks noChangeArrowheads="1"/>
                  </p:cNvSpPr>
                  <p:nvPr/>
                </p:nvSpPr>
                <p:spPr bwMode="auto">
                  <a:xfrm>
                    <a:off x="5996373" y="3934690"/>
                    <a:ext cx="84880"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975">
                        <a:solidFill>
                          <a:srgbClr val="000000"/>
                        </a:solidFill>
                        <a:latin typeface="Calibri" panose="020F0502020204030204" pitchFamily="34" charset="0"/>
                      </a:rPr>
                      <a:t>1</a:t>
                    </a:r>
                    <a:endParaRPr lang="en-US" altLang="en-US" sz="1350"/>
                  </a:p>
                </p:txBody>
              </p:sp>
              <p:sp>
                <p:nvSpPr>
                  <p:cNvPr id="13" name="Rectangle 60">
                    <a:extLst>
                      <a:ext uri="{FF2B5EF4-FFF2-40B4-BE49-F238E27FC236}">
                        <a16:creationId xmlns:a16="http://schemas.microsoft.com/office/drawing/2014/main" id="{73873C80-A518-4AE4-8C53-2C0DE175DA01}"/>
                      </a:ext>
                    </a:extLst>
                  </p:cNvPr>
                  <p:cNvSpPr>
                    <a:spLocks noChangeArrowheads="1"/>
                  </p:cNvSpPr>
                  <p:nvPr/>
                </p:nvSpPr>
                <p:spPr bwMode="auto">
                  <a:xfrm>
                    <a:off x="8589306" y="3925993"/>
                    <a:ext cx="84880"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975" dirty="0">
                        <a:solidFill>
                          <a:srgbClr val="000000"/>
                        </a:solidFill>
                        <a:latin typeface="Calibri" panose="020F0502020204030204" pitchFamily="34" charset="0"/>
                      </a:rPr>
                      <a:t>2</a:t>
                    </a:r>
                    <a:endParaRPr lang="en-US" altLang="en-US" sz="1350" dirty="0"/>
                  </a:p>
                </p:txBody>
              </p:sp>
              <p:sp>
                <p:nvSpPr>
                  <p:cNvPr id="14" name="Rectangle 61">
                    <a:extLst>
                      <a:ext uri="{FF2B5EF4-FFF2-40B4-BE49-F238E27FC236}">
                        <a16:creationId xmlns:a16="http://schemas.microsoft.com/office/drawing/2014/main" id="{4DAF45A7-FBE9-4F7A-BCC5-16139847ED6E}"/>
                      </a:ext>
                    </a:extLst>
                  </p:cNvPr>
                  <p:cNvSpPr>
                    <a:spLocks noChangeArrowheads="1"/>
                  </p:cNvSpPr>
                  <p:nvPr/>
                </p:nvSpPr>
                <p:spPr bwMode="auto">
                  <a:xfrm>
                    <a:off x="10980187" y="4018036"/>
                    <a:ext cx="384084"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975" b="1" dirty="0">
                        <a:solidFill>
                          <a:srgbClr val="000000"/>
                        </a:solidFill>
                        <a:latin typeface="Calibri" panose="020F0502020204030204" pitchFamily="34" charset="0"/>
                      </a:rPr>
                      <a:t>T(</a:t>
                    </a:r>
                    <a:r>
                      <a:rPr lang="en-US" altLang="en-US" sz="975" b="1" dirty="0" err="1">
                        <a:solidFill>
                          <a:srgbClr val="000000"/>
                        </a:solidFill>
                        <a:latin typeface="Calibri" panose="020F0502020204030204" pitchFamily="34" charset="0"/>
                      </a:rPr>
                      <a:t>ms</a:t>
                    </a:r>
                    <a:r>
                      <a:rPr lang="en-US" altLang="en-US" sz="975" b="1" dirty="0">
                        <a:solidFill>
                          <a:srgbClr val="000000"/>
                        </a:solidFill>
                        <a:latin typeface="Calibri" panose="020F0502020204030204" pitchFamily="34" charset="0"/>
                      </a:rPr>
                      <a:t>)</a:t>
                    </a:r>
                    <a:endParaRPr lang="en-US" altLang="en-US" sz="1350" dirty="0"/>
                  </a:p>
                </p:txBody>
              </p:sp>
              <p:sp>
                <p:nvSpPr>
                  <p:cNvPr id="21" name="Rectangle 68">
                    <a:extLst>
                      <a:ext uri="{FF2B5EF4-FFF2-40B4-BE49-F238E27FC236}">
                        <a16:creationId xmlns:a16="http://schemas.microsoft.com/office/drawing/2014/main" id="{0E72A8AB-CAE2-4122-85B0-1FDDFA0EEC47}"/>
                      </a:ext>
                    </a:extLst>
                  </p:cNvPr>
                  <p:cNvSpPr>
                    <a:spLocks noChangeArrowheads="1"/>
                  </p:cNvSpPr>
                  <p:nvPr/>
                </p:nvSpPr>
                <p:spPr bwMode="auto">
                  <a:xfrm>
                    <a:off x="2276659" y="3308305"/>
                    <a:ext cx="229987" cy="426719"/>
                  </a:xfrm>
                  <a:prstGeom prst="rect">
                    <a:avLst/>
                  </a:prstGeom>
                  <a:solidFill>
                    <a:srgbClr val="C55A1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900"/>
                  </a:p>
                </p:txBody>
              </p:sp>
              <p:sp>
                <p:nvSpPr>
                  <p:cNvPr id="23" name="Rectangle 70">
                    <a:extLst>
                      <a:ext uri="{FF2B5EF4-FFF2-40B4-BE49-F238E27FC236}">
                        <a16:creationId xmlns:a16="http://schemas.microsoft.com/office/drawing/2014/main" id="{87B24097-5A5D-495F-BDA4-9F9B6C4A9466}"/>
                      </a:ext>
                    </a:extLst>
                  </p:cNvPr>
                  <p:cNvSpPr>
                    <a:spLocks noChangeArrowheads="1"/>
                  </p:cNvSpPr>
                  <p:nvPr/>
                </p:nvSpPr>
                <p:spPr bwMode="auto">
                  <a:xfrm>
                    <a:off x="2303895" y="3413375"/>
                    <a:ext cx="169760"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825" b="1" dirty="0">
                        <a:solidFill>
                          <a:srgbClr val="FEFFFF"/>
                        </a:solidFill>
                        <a:latin typeface="Calibri" panose="020F0502020204030204" pitchFamily="34" charset="0"/>
                      </a:rPr>
                      <a:t>NB</a:t>
                    </a:r>
                    <a:endParaRPr lang="en-US" altLang="en-US" sz="1350" dirty="0"/>
                  </a:p>
                </p:txBody>
              </p:sp>
              <p:sp>
                <p:nvSpPr>
                  <p:cNvPr id="26" name="Rectangle 73">
                    <a:extLst>
                      <a:ext uri="{FF2B5EF4-FFF2-40B4-BE49-F238E27FC236}">
                        <a16:creationId xmlns:a16="http://schemas.microsoft.com/office/drawing/2014/main" id="{092E217C-CAE4-4111-907C-BEF6763976A5}"/>
                      </a:ext>
                    </a:extLst>
                  </p:cNvPr>
                  <p:cNvSpPr>
                    <a:spLocks noChangeArrowheads="1"/>
                  </p:cNvSpPr>
                  <p:nvPr/>
                </p:nvSpPr>
                <p:spPr bwMode="auto">
                  <a:xfrm>
                    <a:off x="6090797" y="3455114"/>
                    <a:ext cx="555967"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825" b="1" dirty="0">
                        <a:solidFill>
                          <a:srgbClr val="FEFFFF"/>
                        </a:solidFill>
                        <a:latin typeface="Calibri" panose="020F0502020204030204" pitchFamily="34" charset="0"/>
                      </a:rPr>
                      <a:t>Preamble</a:t>
                    </a:r>
                    <a:endParaRPr lang="en-US" altLang="en-US" sz="1350" dirty="0"/>
                  </a:p>
                </p:txBody>
              </p:sp>
              <p:sp>
                <p:nvSpPr>
                  <p:cNvPr id="31" name="Rectangle 92">
                    <a:extLst>
                      <a:ext uri="{FF2B5EF4-FFF2-40B4-BE49-F238E27FC236}">
                        <a16:creationId xmlns:a16="http://schemas.microsoft.com/office/drawing/2014/main" id="{884D0D74-7F3B-4B95-AF1F-49E76406D38E}"/>
                      </a:ext>
                    </a:extLst>
                  </p:cNvPr>
                  <p:cNvSpPr>
                    <a:spLocks noChangeArrowheads="1"/>
                  </p:cNvSpPr>
                  <p:nvPr/>
                </p:nvSpPr>
                <p:spPr bwMode="auto">
                  <a:xfrm>
                    <a:off x="4456873" y="5030408"/>
                    <a:ext cx="3149061"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825" b="1" dirty="0">
                        <a:solidFill>
                          <a:srgbClr val="FF0000"/>
                        </a:solidFill>
                        <a:latin typeface="Calibri" panose="020F0502020204030204" pitchFamily="34" charset="0"/>
                      </a:rPr>
                      <a:t>Two messages in each slot for SS-TWR: Two fragments</a:t>
                    </a:r>
                    <a:endParaRPr lang="en-US" altLang="en-US" sz="1350" dirty="0">
                      <a:solidFill>
                        <a:srgbClr val="FF0000"/>
                      </a:solidFill>
                    </a:endParaRPr>
                  </a:p>
                </p:txBody>
              </p:sp>
              <p:grpSp>
                <p:nvGrpSpPr>
                  <p:cNvPr id="37" name="Group 36">
                    <a:extLst>
                      <a:ext uri="{FF2B5EF4-FFF2-40B4-BE49-F238E27FC236}">
                        <a16:creationId xmlns:a16="http://schemas.microsoft.com/office/drawing/2014/main" id="{2F0F16E5-0599-4E50-BCE1-C544D7425692}"/>
                      </a:ext>
                    </a:extLst>
                  </p:cNvPr>
                  <p:cNvGrpSpPr/>
                  <p:nvPr/>
                </p:nvGrpSpPr>
                <p:grpSpPr>
                  <a:xfrm>
                    <a:off x="3459935" y="3405148"/>
                    <a:ext cx="1598516" cy="803445"/>
                    <a:chOff x="3459935" y="3405148"/>
                    <a:chExt cx="1598516" cy="803445"/>
                  </a:xfrm>
                </p:grpSpPr>
                <p:sp>
                  <p:nvSpPr>
                    <p:cNvPr id="15" name="Rectangle 62">
                      <a:extLst>
                        <a:ext uri="{FF2B5EF4-FFF2-40B4-BE49-F238E27FC236}">
                          <a16:creationId xmlns:a16="http://schemas.microsoft.com/office/drawing/2014/main" id="{5F1FB767-16E9-42CC-A343-19188E0B8C45}"/>
                        </a:ext>
                      </a:extLst>
                    </p:cNvPr>
                    <p:cNvSpPr>
                      <a:spLocks noChangeArrowheads="1"/>
                    </p:cNvSpPr>
                    <p:nvPr/>
                  </p:nvSpPr>
                  <p:spPr bwMode="auto">
                    <a:xfrm>
                      <a:off x="3459935" y="3405148"/>
                      <a:ext cx="569028" cy="326757"/>
                    </a:xfrm>
                    <a:prstGeom prst="rect">
                      <a:avLst/>
                    </a:prstGeom>
                    <a:solidFill>
                      <a:srgbClr val="00B0F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900" dirty="0"/>
                    </a:p>
                  </p:txBody>
                </p:sp>
                <p:sp>
                  <p:nvSpPr>
                    <p:cNvPr id="17" name="Rectangle 64">
                      <a:extLst>
                        <a:ext uri="{FF2B5EF4-FFF2-40B4-BE49-F238E27FC236}">
                          <a16:creationId xmlns:a16="http://schemas.microsoft.com/office/drawing/2014/main" id="{55FC2AF9-3CB7-4DAF-B3C6-F2F681A2F380}"/>
                        </a:ext>
                      </a:extLst>
                    </p:cNvPr>
                    <p:cNvSpPr>
                      <a:spLocks noChangeArrowheads="1"/>
                    </p:cNvSpPr>
                    <p:nvPr/>
                  </p:nvSpPr>
                  <p:spPr bwMode="auto">
                    <a:xfrm>
                      <a:off x="3633000" y="3515369"/>
                      <a:ext cx="216445" cy="123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600" b="1" dirty="0">
                          <a:solidFill>
                            <a:srgbClr val="FEFFFF"/>
                          </a:solidFill>
                          <a:latin typeface="Calibri" panose="020F0502020204030204" pitchFamily="34" charset="0"/>
                        </a:rPr>
                        <a:t>UWB</a:t>
                      </a:r>
                      <a:endParaRPr lang="en-US" altLang="en-US" sz="600" dirty="0"/>
                    </a:p>
                  </p:txBody>
                </p:sp>
                <p:sp>
                  <p:nvSpPr>
                    <p:cNvPr id="32" name="Rectangle 62">
                      <a:extLst>
                        <a:ext uri="{FF2B5EF4-FFF2-40B4-BE49-F238E27FC236}">
                          <a16:creationId xmlns:a16="http://schemas.microsoft.com/office/drawing/2014/main" id="{10120449-5EAD-4606-BDE1-AFA775094353}"/>
                        </a:ext>
                      </a:extLst>
                    </p:cNvPr>
                    <p:cNvSpPr>
                      <a:spLocks noChangeArrowheads="1"/>
                    </p:cNvSpPr>
                    <p:nvPr/>
                  </p:nvSpPr>
                  <p:spPr bwMode="auto">
                    <a:xfrm>
                      <a:off x="4489421" y="3881836"/>
                      <a:ext cx="569030" cy="326757"/>
                    </a:xfrm>
                    <a:prstGeom prst="rect">
                      <a:avLst/>
                    </a:prstGeom>
                    <a:solidFill>
                      <a:schemeClr val="bg2"/>
                    </a:solidFill>
                    <a:ln>
                      <a:noFill/>
                    </a:ln>
                  </p:spPr>
                  <p:txBody>
                    <a:bodyPr vert="horz" wrap="square" lIns="68580" tIns="34290" rIns="68580" bIns="34290" numCol="1" anchor="t" anchorCtr="0" compatLnSpc="1">
                      <a:prstTxWarp prst="textNoShape">
                        <a:avLst/>
                      </a:prstTxWarp>
                    </a:bodyPr>
                    <a:lstStyle/>
                    <a:p>
                      <a:endParaRPr lang="en-US" sz="900" dirty="0"/>
                    </a:p>
                  </p:txBody>
                </p:sp>
                <p:sp>
                  <p:nvSpPr>
                    <p:cNvPr id="33" name="Rectangle 64">
                      <a:extLst>
                        <a:ext uri="{FF2B5EF4-FFF2-40B4-BE49-F238E27FC236}">
                          <a16:creationId xmlns:a16="http://schemas.microsoft.com/office/drawing/2014/main" id="{DD0350A0-AE5E-4617-99D3-55026727C770}"/>
                        </a:ext>
                      </a:extLst>
                    </p:cNvPr>
                    <p:cNvSpPr>
                      <a:spLocks noChangeArrowheads="1"/>
                    </p:cNvSpPr>
                    <p:nvPr/>
                  </p:nvSpPr>
                  <p:spPr bwMode="auto">
                    <a:xfrm>
                      <a:off x="4656796" y="3985440"/>
                      <a:ext cx="239788" cy="123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600" b="1" dirty="0">
                          <a:solidFill>
                            <a:srgbClr val="FEFFFF"/>
                          </a:solidFill>
                          <a:latin typeface="Calibri" panose="020F0502020204030204" pitchFamily="34" charset="0"/>
                        </a:rPr>
                        <a:t>UWB </a:t>
                      </a:r>
                      <a:endParaRPr lang="en-US" altLang="en-US" sz="600" dirty="0"/>
                    </a:p>
                  </p:txBody>
                </p:sp>
              </p:grpSp>
              <p:grpSp>
                <p:nvGrpSpPr>
                  <p:cNvPr id="38" name="Group 37">
                    <a:extLst>
                      <a:ext uri="{FF2B5EF4-FFF2-40B4-BE49-F238E27FC236}">
                        <a16:creationId xmlns:a16="http://schemas.microsoft.com/office/drawing/2014/main" id="{1982ACA6-FD16-4F8E-8716-55FB1B38FDC9}"/>
                      </a:ext>
                    </a:extLst>
                  </p:cNvPr>
                  <p:cNvGrpSpPr/>
                  <p:nvPr/>
                </p:nvGrpSpPr>
                <p:grpSpPr>
                  <a:xfrm>
                    <a:off x="7073371" y="3880585"/>
                    <a:ext cx="569030" cy="326757"/>
                    <a:chOff x="4452620" y="3890524"/>
                    <a:chExt cx="569030" cy="326757"/>
                  </a:xfrm>
                </p:grpSpPr>
                <p:sp>
                  <p:nvSpPr>
                    <p:cNvPr id="43" name="Rectangle 62">
                      <a:extLst>
                        <a:ext uri="{FF2B5EF4-FFF2-40B4-BE49-F238E27FC236}">
                          <a16:creationId xmlns:a16="http://schemas.microsoft.com/office/drawing/2014/main" id="{37ABEE70-9D2E-4455-9707-5BB6C8C54702}"/>
                        </a:ext>
                      </a:extLst>
                    </p:cNvPr>
                    <p:cNvSpPr>
                      <a:spLocks noChangeArrowheads="1"/>
                    </p:cNvSpPr>
                    <p:nvPr/>
                  </p:nvSpPr>
                  <p:spPr bwMode="auto">
                    <a:xfrm>
                      <a:off x="4452620" y="3890524"/>
                      <a:ext cx="569030" cy="326757"/>
                    </a:xfrm>
                    <a:prstGeom prst="rect">
                      <a:avLst/>
                    </a:prstGeom>
                    <a:solidFill>
                      <a:schemeClr val="bg2"/>
                    </a:solidFill>
                    <a:ln>
                      <a:noFill/>
                    </a:ln>
                  </p:spPr>
                  <p:txBody>
                    <a:bodyPr vert="horz" wrap="square" lIns="68580" tIns="34290" rIns="68580" bIns="34290" numCol="1" anchor="t" anchorCtr="0" compatLnSpc="1">
                      <a:prstTxWarp prst="textNoShape">
                        <a:avLst/>
                      </a:prstTxWarp>
                    </a:bodyPr>
                    <a:lstStyle/>
                    <a:p>
                      <a:endParaRPr lang="en-US" sz="900"/>
                    </a:p>
                  </p:txBody>
                </p:sp>
                <p:sp>
                  <p:nvSpPr>
                    <p:cNvPr id="44" name="Rectangle 64">
                      <a:extLst>
                        <a:ext uri="{FF2B5EF4-FFF2-40B4-BE49-F238E27FC236}">
                          <a16:creationId xmlns:a16="http://schemas.microsoft.com/office/drawing/2014/main" id="{E77A8B11-09D3-41FC-BE23-E58352E0F06B}"/>
                        </a:ext>
                      </a:extLst>
                    </p:cNvPr>
                    <p:cNvSpPr>
                      <a:spLocks noChangeArrowheads="1"/>
                    </p:cNvSpPr>
                    <p:nvPr/>
                  </p:nvSpPr>
                  <p:spPr bwMode="auto">
                    <a:xfrm>
                      <a:off x="4620314" y="3988368"/>
                      <a:ext cx="216445"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600" b="1" dirty="0">
                          <a:solidFill>
                            <a:srgbClr val="FEFFFF"/>
                          </a:solidFill>
                          <a:latin typeface="Calibri" panose="020F0502020204030204" pitchFamily="34" charset="0"/>
                        </a:rPr>
                        <a:t>UWB</a:t>
                      </a:r>
                      <a:endParaRPr lang="en-US" altLang="en-US" sz="600" dirty="0"/>
                    </a:p>
                  </p:txBody>
                </p:sp>
              </p:grpSp>
            </p:grpSp>
            <p:grpSp>
              <p:nvGrpSpPr>
                <p:cNvPr id="59" name="Group 58">
                  <a:extLst>
                    <a:ext uri="{FF2B5EF4-FFF2-40B4-BE49-F238E27FC236}">
                      <a16:creationId xmlns:a16="http://schemas.microsoft.com/office/drawing/2014/main" id="{6315165A-1F9D-4573-B759-45DD6D7DEBA8}"/>
                    </a:ext>
                  </a:extLst>
                </p:cNvPr>
                <p:cNvGrpSpPr/>
                <p:nvPr/>
              </p:nvGrpSpPr>
              <p:grpSpPr>
                <a:xfrm>
                  <a:off x="2504738" y="4019353"/>
                  <a:ext cx="2583206" cy="500713"/>
                  <a:chOff x="2504738" y="4019353"/>
                  <a:chExt cx="2583206" cy="500713"/>
                </a:xfrm>
              </p:grpSpPr>
              <p:sp>
                <p:nvSpPr>
                  <p:cNvPr id="57" name="Freeform 91">
                    <a:extLst>
                      <a:ext uri="{FF2B5EF4-FFF2-40B4-BE49-F238E27FC236}">
                        <a16:creationId xmlns:a16="http://schemas.microsoft.com/office/drawing/2014/main" id="{BD6DFDF7-FC98-4F41-8142-946515F1FC04}"/>
                      </a:ext>
                    </a:extLst>
                  </p:cNvPr>
                  <p:cNvSpPr>
                    <a:spLocks noEditPoints="1"/>
                  </p:cNvSpPr>
                  <p:nvPr/>
                </p:nvSpPr>
                <p:spPr bwMode="auto">
                  <a:xfrm>
                    <a:off x="2504738" y="4019353"/>
                    <a:ext cx="2583206" cy="224730"/>
                  </a:xfrm>
                  <a:custGeom>
                    <a:avLst/>
                    <a:gdLst>
                      <a:gd name="T0" fmla="*/ 63 w 5149"/>
                      <a:gd name="T1" fmla="*/ 151 h 591"/>
                      <a:gd name="T2" fmla="*/ 105 w 5149"/>
                      <a:gd name="T3" fmla="*/ 194 h 591"/>
                      <a:gd name="T4" fmla="*/ 92 w 5149"/>
                      <a:gd name="T5" fmla="*/ 201 h 591"/>
                      <a:gd name="T6" fmla="*/ 205 w 5149"/>
                      <a:gd name="T7" fmla="*/ 366 h 591"/>
                      <a:gd name="T8" fmla="*/ 290 w 5149"/>
                      <a:gd name="T9" fmla="*/ 377 h 591"/>
                      <a:gd name="T10" fmla="*/ 192 w 5149"/>
                      <a:gd name="T11" fmla="*/ 345 h 591"/>
                      <a:gd name="T12" fmla="*/ 465 w 5149"/>
                      <a:gd name="T13" fmla="*/ 377 h 591"/>
                      <a:gd name="T14" fmla="*/ 523 w 5149"/>
                      <a:gd name="T15" fmla="*/ 363 h 591"/>
                      <a:gd name="T16" fmla="*/ 523 w 5149"/>
                      <a:gd name="T17" fmla="*/ 377 h 591"/>
                      <a:gd name="T18" fmla="*/ 814 w 5149"/>
                      <a:gd name="T19" fmla="*/ 363 h 591"/>
                      <a:gd name="T20" fmla="*/ 697 w 5149"/>
                      <a:gd name="T21" fmla="*/ 363 h 591"/>
                      <a:gd name="T22" fmla="*/ 988 w 5149"/>
                      <a:gd name="T23" fmla="*/ 377 h 591"/>
                      <a:gd name="T24" fmla="*/ 1046 w 5149"/>
                      <a:gd name="T25" fmla="*/ 363 h 591"/>
                      <a:gd name="T26" fmla="*/ 1046 w 5149"/>
                      <a:gd name="T27" fmla="*/ 377 h 591"/>
                      <a:gd name="T28" fmla="*/ 1337 w 5149"/>
                      <a:gd name="T29" fmla="*/ 363 h 591"/>
                      <a:gd name="T30" fmla="*/ 1221 w 5149"/>
                      <a:gd name="T31" fmla="*/ 363 h 591"/>
                      <a:gd name="T32" fmla="*/ 1512 w 5149"/>
                      <a:gd name="T33" fmla="*/ 377 h 591"/>
                      <a:gd name="T34" fmla="*/ 1570 w 5149"/>
                      <a:gd name="T35" fmla="*/ 363 h 591"/>
                      <a:gd name="T36" fmla="*/ 1570 w 5149"/>
                      <a:gd name="T37" fmla="*/ 377 h 591"/>
                      <a:gd name="T38" fmla="*/ 1861 w 5149"/>
                      <a:gd name="T39" fmla="*/ 363 h 591"/>
                      <a:gd name="T40" fmla="*/ 1744 w 5149"/>
                      <a:gd name="T41" fmla="*/ 363 h 591"/>
                      <a:gd name="T42" fmla="*/ 2035 w 5149"/>
                      <a:gd name="T43" fmla="*/ 377 h 591"/>
                      <a:gd name="T44" fmla="*/ 2093 w 5149"/>
                      <a:gd name="T45" fmla="*/ 363 h 591"/>
                      <a:gd name="T46" fmla="*/ 2093 w 5149"/>
                      <a:gd name="T47" fmla="*/ 377 h 591"/>
                      <a:gd name="T48" fmla="*/ 2328 w 5149"/>
                      <a:gd name="T49" fmla="*/ 475 h 591"/>
                      <a:gd name="T50" fmla="*/ 2270 w 5149"/>
                      <a:gd name="T51" fmla="*/ 373 h 591"/>
                      <a:gd name="T52" fmla="*/ 2376 w 5149"/>
                      <a:gd name="T53" fmla="*/ 584 h 591"/>
                      <a:gd name="T54" fmla="*/ 2389 w 5149"/>
                      <a:gd name="T55" fmla="*/ 591 h 591"/>
                      <a:gd name="T56" fmla="*/ 2356 w 5149"/>
                      <a:gd name="T57" fmla="*/ 525 h 591"/>
                      <a:gd name="T58" fmla="*/ 2502 w 5149"/>
                      <a:gd name="T59" fmla="*/ 397 h 591"/>
                      <a:gd name="T60" fmla="*/ 2536 w 5149"/>
                      <a:gd name="T61" fmla="*/ 355 h 591"/>
                      <a:gd name="T62" fmla="*/ 2536 w 5149"/>
                      <a:gd name="T63" fmla="*/ 369 h 591"/>
                      <a:gd name="T64" fmla="*/ 2827 w 5149"/>
                      <a:gd name="T65" fmla="*/ 355 h 591"/>
                      <a:gd name="T66" fmla="*/ 2710 w 5149"/>
                      <a:gd name="T67" fmla="*/ 355 h 591"/>
                      <a:gd name="T68" fmla="*/ 3001 w 5149"/>
                      <a:gd name="T69" fmla="*/ 369 h 591"/>
                      <a:gd name="T70" fmla="*/ 3059 w 5149"/>
                      <a:gd name="T71" fmla="*/ 355 h 591"/>
                      <a:gd name="T72" fmla="*/ 3059 w 5149"/>
                      <a:gd name="T73" fmla="*/ 369 h 591"/>
                      <a:gd name="T74" fmla="*/ 3350 w 5149"/>
                      <a:gd name="T75" fmla="*/ 355 h 591"/>
                      <a:gd name="T76" fmla="*/ 3234 w 5149"/>
                      <a:gd name="T77" fmla="*/ 355 h 591"/>
                      <a:gd name="T78" fmla="*/ 3525 w 5149"/>
                      <a:gd name="T79" fmla="*/ 369 h 591"/>
                      <a:gd name="T80" fmla="*/ 3583 w 5149"/>
                      <a:gd name="T81" fmla="*/ 355 h 591"/>
                      <a:gd name="T82" fmla="*/ 3583 w 5149"/>
                      <a:gd name="T83" fmla="*/ 369 h 591"/>
                      <a:gd name="T84" fmla="*/ 3874 w 5149"/>
                      <a:gd name="T85" fmla="*/ 355 h 591"/>
                      <a:gd name="T86" fmla="*/ 3757 w 5149"/>
                      <a:gd name="T87" fmla="*/ 355 h 591"/>
                      <a:gd name="T88" fmla="*/ 4048 w 5149"/>
                      <a:gd name="T89" fmla="*/ 369 h 591"/>
                      <a:gd name="T90" fmla="*/ 4106 w 5149"/>
                      <a:gd name="T91" fmla="*/ 355 h 591"/>
                      <a:gd name="T92" fmla="*/ 4106 w 5149"/>
                      <a:gd name="T93" fmla="*/ 369 h 591"/>
                      <a:gd name="T94" fmla="*/ 4397 w 5149"/>
                      <a:gd name="T95" fmla="*/ 355 h 591"/>
                      <a:gd name="T96" fmla="*/ 4281 w 5149"/>
                      <a:gd name="T97" fmla="*/ 355 h 591"/>
                      <a:gd name="T98" fmla="*/ 4572 w 5149"/>
                      <a:gd name="T99" fmla="*/ 369 h 591"/>
                      <a:gd name="T100" fmla="*/ 4630 w 5149"/>
                      <a:gd name="T101" fmla="*/ 355 h 591"/>
                      <a:gd name="T102" fmla="*/ 4630 w 5149"/>
                      <a:gd name="T103" fmla="*/ 369 h 591"/>
                      <a:gd name="T104" fmla="*/ 4921 w 5149"/>
                      <a:gd name="T105" fmla="*/ 355 h 591"/>
                      <a:gd name="T106" fmla="*/ 4804 w 5149"/>
                      <a:gd name="T107" fmla="*/ 355 h 591"/>
                      <a:gd name="T108" fmla="*/ 5028 w 5149"/>
                      <a:gd name="T109" fmla="*/ 244 h 591"/>
                      <a:gd name="T110" fmla="*/ 5041 w 5149"/>
                      <a:gd name="T111" fmla="*/ 186 h 591"/>
                      <a:gd name="T112" fmla="*/ 5055 w 5149"/>
                      <a:gd name="T113" fmla="*/ 192 h 591"/>
                      <a:gd name="T114" fmla="*/ 5137 w 5149"/>
                      <a:gd name="T115" fmla="*/ 0 h 591"/>
                      <a:gd name="T116" fmla="*/ 5121 w 5149"/>
                      <a:gd name="T117" fmla="*/ 30 h 5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5149" h="591">
                        <a:moveTo>
                          <a:pt x="13" y="36"/>
                        </a:moveTo>
                        <a:lnTo>
                          <a:pt x="75" y="143"/>
                        </a:lnTo>
                        <a:lnTo>
                          <a:pt x="63" y="151"/>
                        </a:lnTo>
                        <a:lnTo>
                          <a:pt x="0" y="44"/>
                        </a:lnTo>
                        <a:lnTo>
                          <a:pt x="13" y="36"/>
                        </a:lnTo>
                        <a:close/>
                        <a:moveTo>
                          <a:pt x="105" y="194"/>
                        </a:moveTo>
                        <a:lnTo>
                          <a:pt x="163" y="294"/>
                        </a:lnTo>
                        <a:lnTo>
                          <a:pt x="150" y="302"/>
                        </a:lnTo>
                        <a:lnTo>
                          <a:pt x="92" y="201"/>
                        </a:lnTo>
                        <a:lnTo>
                          <a:pt x="105" y="194"/>
                        </a:lnTo>
                        <a:close/>
                        <a:moveTo>
                          <a:pt x="192" y="345"/>
                        </a:moveTo>
                        <a:lnTo>
                          <a:pt x="205" y="366"/>
                        </a:lnTo>
                        <a:lnTo>
                          <a:pt x="198" y="363"/>
                        </a:lnTo>
                        <a:lnTo>
                          <a:pt x="290" y="363"/>
                        </a:lnTo>
                        <a:lnTo>
                          <a:pt x="290" y="377"/>
                        </a:lnTo>
                        <a:lnTo>
                          <a:pt x="194" y="377"/>
                        </a:lnTo>
                        <a:lnTo>
                          <a:pt x="180" y="352"/>
                        </a:lnTo>
                        <a:lnTo>
                          <a:pt x="192" y="345"/>
                        </a:lnTo>
                        <a:close/>
                        <a:moveTo>
                          <a:pt x="348" y="363"/>
                        </a:moveTo>
                        <a:lnTo>
                          <a:pt x="465" y="363"/>
                        </a:lnTo>
                        <a:lnTo>
                          <a:pt x="465" y="377"/>
                        </a:lnTo>
                        <a:lnTo>
                          <a:pt x="348" y="377"/>
                        </a:lnTo>
                        <a:lnTo>
                          <a:pt x="348" y="363"/>
                        </a:lnTo>
                        <a:close/>
                        <a:moveTo>
                          <a:pt x="523" y="363"/>
                        </a:moveTo>
                        <a:lnTo>
                          <a:pt x="639" y="363"/>
                        </a:lnTo>
                        <a:lnTo>
                          <a:pt x="639" y="377"/>
                        </a:lnTo>
                        <a:lnTo>
                          <a:pt x="523" y="377"/>
                        </a:lnTo>
                        <a:lnTo>
                          <a:pt x="523" y="363"/>
                        </a:lnTo>
                        <a:close/>
                        <a:moveTo>
                          <a:pt x="697" y="363"/>
                        </a:moveTo>
                        <a:lnTo>
                          <a:pt x="814" y="363"/>
                        </a:lnTo>
                        <a:lnTo>
                          <a:pt x="814" y="377"/>
                        </a:lnTo>
                        <a:lnTo>
                          <a:pt x="697" y="377"/>
                        </a:lnTo>
                        <a:lnTo>
                          <a:pt x="697" y="363"/>
                        </a:lnTo>
                        <a:close/>
                        <a:moveTo>
                          <a:pt x="872" y="363"/>
                        </a:moveTo>
                        <a:lnTo>
                          <a:pt x="988" y="363"/>
                        </a:lnTo>
                        <a:lnTo>
                          <a:pt x="988" y="377"/>
                        </a:lnTo>
                        <a:lnTo>
                          <a:pt x="872" y="377"/>
                        </a:lnTo>
                        <a:lnTo>
                          <a:pt x="872" y="363"/>
                        </a:lnTo>
                        <a:close/>
                        <a:moveTo>
                          <a:pt x="1046" y="363"/>
                        </a:moveTo>
                        <a:lnTo>
                          <a:pt x="1163" y="363"/>
                        </a:lnTo>
                        <a:lnTo>
                          <a:pt x="1163" y="377"/>
                        </a:lnTo>
                        <a:lnTo>
                          <a:pt x="1046" y="377"/>
                        </a:lnTo>
                        <a:lnTo>
                          <a:pt x="1046" y="363"/>
                        </a:lnTo>
                        <a:close/>
                        <a:moveTo>
                          <a:pt x="1221" y="363"/>
                        </a:moveTo>
                        <a:lnTo>
                          <a:pt x="1337" y="363"/>
                        </a:lnTo>
                        <a:lnTo>
                          <a:pt x="1337" y="377"/>
                        </a:lnTo>
                        <a:lnTo>
                          <a:pt x="1221" y="377"/>
                        </a:lnTo>
                        <a:lnTo>
                          <a:pt x="1221" y="363"/>
                        </a:lnTo>
                        <a:close/>
                        <a:moveTo>
                          <a:pt x="1395" y="363"/>
                        </a:moveTo>
                        <a:lnTo>
                          <a:pt x="1512" y="363"/>
                        </a:lnTo>
                        <a:lnTo>
                          <a:pt x="1512" y="377"/>
                        </a:lnTo>
                        <a:lnTo>
                          <a:pt x="1395" y="377"/>
                        </a:lnTo>
                        <a:lnTo>
                          <a:pt x="1395" y="363"/>
                        </a:lnTo>
                        <a:close/>
                        <a:moveTo>
                          <a:pt x="1570" y="363"/>
                        </a:moveTo>
                        <a:lnTo>
                          <a:pt x="1686" y="363"/>
                        </a:lnTo>
                        <a:lnTo>
                          <a:pt x="1686" y="377"/>
                        </a:lnTo>
                        <a:lnTo>
                          <a:pt x="1570" y="377"/>
                        </a:lnTo>
                        <a:lnTo>
                          <a:pt x="1570" y="363"/>
                        </a:lnTo>
                        <a:close/>
                        <a:moveTo>
                          <a:pt x="1744" y="363"/>
                        </a:moveTo>
                        <a:lnTo>
                          <a:pt x="1861" y="363"/>
                        </a:lnTo>
                        <a:lnTo>
                          <a:pt x="1861" y="377"/>
                        </a:lnTo>
                        <a:lnTo>
                          <a:pt x="1744" y="377"/>
                        </a:lnTo>
                        <a:lnTo>
                          <a:pt x="1744" y="363"/>
                        </a:lnTo>
                        <a:close/>
                        <a:moveTo>
                          <a:pt x="1919" y="363"/>
                        </a:moveTo>
                        <a:lnTo>
                          <a:pt x="2035" y="363"/>
                        </a:lnTo>
                        <a:lnTo>
                          <a:pt x="2035" y="377"/>
                        </a:lnTo>
                        <a:lnTo>
                          <a:pt x="1919" y="377"/>
                        </a:lnTo>
                        <a:lnTo>
                          <a:pt x="1919" y="363"/>
                        </a:lnTo>
                        <a:close/>
                        <a:moveTo>
                          <a:pt x="2093" y="363"/>
                        </a:moveTo>
                        <a:lnTo>
                          <a:pt x="2210" y="363"/>
                        </a:lnTo>
                        <a:lnTo>
                          <a:pt x="2210" y="377"/>
                        </a:lnTo>
                        <a:lnTo>
                          <a:pt x="2093" y="377"/>
                        </a:lnTo>
                        <a:lnTo>
                          <a:pt x="2093" y="363"/>
                        </a:lnTo>
                        <a:close/>
                        <a:moveTo>
                          <a:pt x="2270" y="373"/>
                        </a:moveTo>
                        <a:lnTo>
                          <a:pt x="2328" y="475"/>
                        </a:lnTo>
                        <a:lnTo>
                          <a:pt x="2315" y="482"/>
                        </a:lnTo>
                        <a:lnTo>
                          <a:pt x="2258" y="381"/>
                        </a:lnTo>
                        <a:lnTo>
                          <a:pt x="2270" y="373"/>
                        </a:lnTo>
                        <a:close/>
                        <a:moveTo>
                          <a:pt x="2356" y="525"/>
                        </a:moveTo>
                        <a:lnTo>
                          <a:pt x="2389" y="584"/>
                        </a:lnTo>
                        <a:lnTo>
                          <a:pt x="2376" y="584"/>
                        </a:lnTo>
                        <a:lnTo>
                          <a:pt x="2402" y="541"/>
                        </a:lnTo>
                        <a:lnTo>
                          <a:pt x="2414" y="548"/>
                        </a:lnTo>
                        <a:lnTo>
                          <a:pt x="2389" y="591"/>
                        </a:lnTo>
                        <a:lnTo>
                          <a:pt x="2376" y="591"/>
                        </a:lnTo>
                        <a:lnTo>
                          <a:pt x="2344" y="533"/>
                        </a:lnTo>
                        <a:lnTo>
                          <a:pt x="2356" y="525"/>
                        </a:lnTo>
                        <a:close/>
                        <a:moveTo>
                          <a:pt x="2431" y="490"/>
                        </a:moveTo>
                        <a:lnTo>
                          <a:pt x="2489" y="390"/>
                        </a:lnTo>
                        <a:lnTo>
                          <a:pt x="2502" y="397"/>
                        </a:lnTo>
                        <a:lnTo>
                          <a:pt x="2443" y="498"/>
                        </a:lnTo>
                        <a:lnTo>
                          <a:pt x="2431" y="490"/>
                        </a:lnTo>
                        <a:close/>
                        <a:moveTo>
                          <a:pt x="2536" y="355"/>
                        </a:moveTo>
                        <a:lnTo>
                          <a:pt x="2652" y="355"/>
                        </a:lnTo>
                        <a:lnTo>
                          <a:pt x="2652" y="369"/>
                        </a:lnTo>
                        <a:lnTo>
                          <a:pt x="2536" y="369"/>
                        </a:lnTo>
                        <a:lnTo>
                          <a:pt x="2536" y="355"/>
                        </a:lnTo>
                        <a:close/>
                        <a:moveTo>
                          <a:pt x="2710" y="355"/>
                        </a:moveTo>
                        <a:lnTo>
                          <a:pt x="2827" y="355"/>
                        </a:lnTo>
                        <a:lnTo>
                          <a:pt x="2827" y="369"/>
                        </a:lnTo>
                        <a:lnTo>
                          <a:pt x="2710" y="369"/>
                        </a:lnTo>
                        <a:lnTo>
                          <a:pt x="2710" y="355"/>
                        </a:lnTo>
                        <a:close/>
                        <a:moveTo>
                          <a:pt x="2885" y="355"/>
                        </a:moveTo>
                        <a:lnTo>
                          <a:pt x="3001" y="355"/>
                        </a:lnTo>
                        <a:lnTo>
                          <a:pt x="3001" y="369"/>
                        </a:lnTo>
                        <a:lnTo>
                          <a:pt x="2885" y="369"/>
                        </a:lnTo>
                        <a:lnTo>
                          <a:pt x="2885" y="355"/>
                        </a:lnTo>
                        <a:close/>
                        <a:moveTo>
                          <a:pt x="3059" y="355"/>
                        </a:moveTo>
                        <a:lnTo>
                          <a:pt x="3176" y="355"/>
                        </a:lnTo>
                        <a:lnTo>
                          <a:pt x="3176" y="369"/>
                        </a:lnTo>
                        <a:lnTo>
                          <a:pt x="3059" y="369"/>
                        </a:lnTo>
                        <a:lnTo>
                          <a:pt x="3059" y="355"/>
                        </a:lnTo>
                        <a:close/>
                        <a:moveTo>
                          <a:pt x="3234" y="355"/>
                        </a:moveTo>
                        <a:lnTo>
                          <a:pt x="3350" y="355"/>
                        </a:lnTo>
                        <a:lnTo>
                          <a:pt x="3350" y="369"/>
                        </a:lnTo>
                        <a:lnTo>
                          <a:pt x="3234" y="369"/>
                        </a:lnTo>
                        <a:lnTo>
                          <a:pt x="3234" y="355"/>
                        </a:lnTo>
                        <a:close/>
                        <a:moveTo>
                          <a:pt x="3408" y="355"/>
                        </a:moveTo>
                        <a:lnTo>
                          <a:pt x="3525" y="355"/>
                        </a:lnTo>
                        <a:lnTo>
                          <a:pt x="3525" y="369"/>
                        </a:lnTo>
                        <a:lnTo>
                          <a:pt x="3408" y="369"/>
                        </a:lnTo>
                        <a:lnTo>
                          <a:pt x="3408" y="355"/>
                        </a:lnTo>
                        <a:close/>
                        <a:moveTo>
                          <a:pt x="3583" y="355"/>
                        </a:moveTo>
                        <a:lnTo>
                          <a:pt x="3699" y="355"/>
                        </a:lnTo>
                        <a:lnTo>
                          <a:pt x="3699" y="369"/>
                        </a:lnTo>
                        <a:lnTo>
                          <a:pt x="3583" y="369"/>
                        </a:lnTo>
                        <a:lnTo>
                          <a:pt x="3583" y="355"/>
                        </a:lnTo>
                        <a:close/>
                        <a:moveTo>
                          <a:pt x="3757" y="355"/>
                        </a:moveTo>
                        <a:lnTo>
                          <a:pt x="3874" y="355"/>
                        </a:lnTo>
                        <a:lnTo>
                          <a:pt x="3874" y="369"/>
                        </a:lnTo>
                        <a:lnTo>
                          <a:pt x="3757" y="369"/>
                        </a:lnTo>
                        <a:lnTo>
                          <a:pt x="3757" y="355"/>
                        </a:lnTo>
                        <a:close/>
                        <a:moveTo>
                          <a:pt x="3932" y="355"/>
                        </a:moveTo>
                        <a:lnTo>
                          <a:pt x="4048" y="355"/>
                        </a:lnTo>
                        <a:lnTo>
                          <a:pt x="4048" y="369"/>
                        </a:lnTo>
                        <a:lnTo>
                          <a:pt x="3932" y="369"/>
                        </a:lnTo>
                        <a:lnTo>
                          <a:pt x="3932" y="355"/>
                        </a:lnTo>
                        <a:close/>
                        <a:moveTo>
                          <a:pt x="4106" y="355"/>
                        </a:moveTo>
                        <a:lnTo>
                          <a:pt x="4223" y="355"/>
                        </a:lnTo>
                        <a:lnTo>
                          <a:pt x="4223" y="369"/>
                        </a:lnTo>
                        <a:lnTo>
                          <a:pt x="4106" y="369"/>
                        </a:lnTo>
                        <a:lnTo>
                          <a:pt x="4106" y="355"/>
                        </a:lnTo>
                        <a:close/>
                        <a:moveTo>
                          <a:pt x="4281" y="355"/>
                        </a:moveTo>
                        <a:lnTo>
                          <a:pt x="4397" y="355"/>
                        </a:lnTo>
                        <a:lnTo>
                          <a:pt x="4397" y="369"/>
                        </a:lnTo>
                        <a:lnTo>
                          <a:pt x="4281" y="369"/>
                        </a:lnTo>
                        <a:lnTo>
                          <a:pt x="4281" y="355"/>
                        </a:lnTo>
                        <a:close/>
                        <a:moveTo>
                          <a:pt x="4455" y="355"/>
                        </a:moveTo>
                        <a:lnTo>
                          <a:pt x="4572" y="355"/>
                        </a:lnTo>
                        <a:lnTo>
                          <a:pt x="4572" y="369"/>
                        </a:lnTo>
                        <a:lnTo>
                          <a:pt x="4455" y="369"/>
                        </a:lnTo>
                        <a:lnTo>
                          <a:pt x="4455" y="355"/>
                        </a:lnTo>
                        <a:close/>
                        <a:moveTo>
                          <a:pt x="4630" y="355"/>
                        </a:moveTo>
                        <a:lnTo>
                          <a:pt x="4746" y="355"/>
                        </a:lnTo>
                        <a:lnTo>
                          <a:pt x="4746" y="369"/>
                        </a:lnTo>
                        <a:lnTo>
                          <a:pt x="4630" y="369"/>
                        </a:lnTo>
                        <a:lnTo>
                          <a:pt x="4630" y="355"/>
                        </a:lnTo>
                        <a:close/>
                        <a:moveTo>
                          <a:pt x="4804" y="355"/>
                        </a:moveTo>
                        <a:lnTo>
                          <a:pt x="4921" y="355"/>
                        </a:lnTo>
                        <a:lnTo>
                          <a:pt x="4921" y="369"/>
                        </a:lnTo>
                        <a:lnTo>
                          <a:pt x="4804" y="369"/>
                        </a:lnTo>
                        <a:lnTo>
                          <a:pt x="4804" y="355"/>
                        </a:lnTo>
                        <a:close/>
                        <a:moveTo>
                          <a:pt x="4962" y="341"/>
                        </a:moveTo>
                        <a:lnTo>
                          <a:pt x="5015" y="238"/>
                        </a:lnTo>
                        <a:lnTo>
                          <a:pt x="5028" y="244"/>
                        </a:lnTo>
                        <a:lnTo>
                          <a:pt x="4975" y="348"/>
                        </a:lnTo>
                        <a:lnTo>
                          <a:pt x="4962" y="341"/>
                        </a:lnTo>
                        <a:close/>
                        <a:moveTo>
                          <a:pt x="5041" y="186"/>
                        </a:moveTo>
                        <a:lnTo>
                          <a:pt x="5095" y="82"/>
                        </a:lnTo>
                        <a:lnTo>
                          <a:pt x="5107" y="88"/>
                        </a:lnTo>
                        <a:lnTo>
                          <a:pt x="5055" y="192"/>
                        </a:lnTo>
                        <a:lnTo>
                          <a:pt x="5041" y="186"/>
                        </a:lnTo>
                        <a:close/>
                        <a:moveTo>
                          <a:pt x="5121" y="30"/>
                        </a:moveTo>
                        <a:lnTo>
                          <a:pt x="5137" y="0"/>
                        </a:lnTo>
                        <a:lnTo>
                          <a:pt x="5149" y="6"/>
                        </a:lnTo>
                        <a:lnTo>
                          <a:pt x="5134" y="37"/>
                        </a:lnTo>
                        <a:lnTo>
                          <a:pt x="5121" y="30"/>
                        </a:lnTo>
                        <a:close/>
                      </a:path>
                    </a:pathLst>
                  </a:custGeom>
                  <a:solidFill>
                    <a:srgbClr val="595959"/>
                  </a:solidFill>
                  <a:ln w="1588" cap="flat">
                    <a:solidFill>
                      <a:srgbClr val="595959"/>
                    </a:solidFill>
                    <a:prstDash val="solid"/>
                    <a:round/>
                    <a:headEnd/>
                    <a:tailEnd/>
                  </a:ln>
                </p:spPr>
                <p:txBody>
                  <a:bodyPr vert="horz" wrap="square" lIns="68580" tIns="34290" rIns="68580" bIns="34290" numCol="1" anchor="t" anchorCtr="0" compatLnSpc="1">
                    <a:prstTxWarp prst="textNoShape">
                      <a:avLst/>
                    </a:prstTxWarp>
                  </a:bodyPr>
                  <a:lstStyle/>
                  <a:p>
                    <a:endParaRPr lang="en-US" sz="900" dirty="0"/>
                  </a:p>
                </p:txBody>
              </p:sp>
              <p:sp>
                <p:nvSpPr>
                  <p:cNvPr id="58" name="Rectangle 92">
                    <a:extLst>
                      <a:ext uri="{FF2B5EF4-FFF2-40B4-BE49-F238E27FC236}">
                        <a16:creationId xmlns:a16="http://schemas.microsoft.com/office/drawing/2014/main" id="{08B63FB9-6A8A-4DEA-9EBA-0BC7D4424D62}"/>
                      </a:ext>
                    </a:extLst>
                  </p:cNvPr>
                  <p:cNvSpPr>
                    <a:spLocks noChangeArrowheads="1"/>
                  </p:cNvSpPr>
                  <p:nvPr/>
                </p:nvSpPr>
                <p:spPr bwMode="auto">
                  <a:xfrm>
                    <a:off x="3103584" y="4350789"/>
                    <a:ext cx="1272667"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defTabSz="685800"/>
                    <a:r>
                      <a:rPr lang="en-US" altLang="en-US" sz="825" b="1" dirty="0">
                        <a:solidFill>
                          <a:schemeClr val="accent1"/>
                        </a:solidFill>
                        <a:latin typeface="Calibri" panose="020F0502020204030204" pitchFamily="34" charset="0"/>
                      </a:rPr>
                      <a:t>UWB first fragment</a:t>
                    </a:r>
                    <a:endParaRPr lang="en-US" altLang="en-US" sz="1350" dirty="0">
                      <a:solidFill>
                        <a:schemeClr val="accent1"/>
                      </a:solidFill>
                    </a:endParaRPr>
                  </a:p>
                </p:txBody>
              </p:sp>
            </p:grpSp>
            <p:sp>
              <p:nvSpPr>
                <p:cNvPr id="61" name="Freeform 91">
                  <a:extLst>
                    <a:ext uri="{FF2B5EF4-FFF2-40B4-BE49-F238E27FC236}">
                      <a16:creationId xmlns:a16="http://schemas.microsoft.com/office/drawing/2014/main" id="{B1271098-F3D4-417D-8FFA-B9A640807C03}"/>
                    </a:ext>
                  </a:extLst>
                </p:cNvPr>
                <p:cNvSpPr>
                  <a:spLocks noEditPoints="1"/>
                </p:cNvSpPr>
                <p:nvPr/>
              </p:nvSpPr>
              <p:spPr bwMode="auto">
                <a:xfrm>
                  <a:off x="5157500" y="4044412"/>
                  <a:ext cx="2583206" cy="224730"/>
                </a:xfrm>
                <a:custGeom>
                  <a:avLst/>
                  <a:gdLst>
                    <a:gd name="T0" fmla="*/ 63 w 5149"/>
                    <a:gd name="T1" fmla="*/ 151 h 591"/>
                    <a:gd name="T2" fmla="*/ 105 w 5149"/>
                    <a:gd name="T3" fmla="*/ 194 h 591"/>
                    <a:gd name="T4" fmla="*/ 92 w 5149"/>
                    <a:gd name="T5" fmla="*/ 201 h 591"/>
                    <a:gd name="T6" fmla="*/ 205 w 5149"/>
                    <a:gd name="T7" fmla="*/ 366 h 591"/>
                    <a:gd name="T8" fmla="*/ 290 w 5149"/>
                    <a:gd name="T9" fmla="*/ 377 h 591"/>
                    <a:gd name="T10" fmla="*/ 192 w 5149"/>
                    <a:gd name="T11" fmla="*/ 345 h 591"/>
                    <a:gd name="T12" fmla="*/ 465 w 5149"/>
                    <a:gd name="T13" fmla="*/ 377 h 591"/>
                    <a:gd name="T14" fmla="*/ 523 w 5149"/>
                    <a:gd name="T15" fmla="*/ 363 h 591"/>
                    <a:gd name="T16" fmla="*/ 523 w 5149"/>
                    <a:gd name="T17" fmla="*/ 377 h 591"/>
                    <a:gd name="T18" fmla="*/ 814 w 5149"/>
                    <a:gd name="T19" fmla="*/ 363 h 591"/>
                    <a:gd name="T20" fmla="*/ 697 w 5149"/>
                    <a:gd name="T21" fmla="*/ 363 h 591"/>
                    <a:gd name="T22" fmla="*/ 988 w 5149"/>
                    <a:gd name="T23" fmla="*/ 377 h 591"/>
                    <a:gd name="T24" fmla="*/ 1046 w 5149"/>
                    <a:gd name="T25" fmla="*/ 363 h 591"/>
                    <a:gd name="T26" fmla="*/ 1046 w 5149"/>
                    <a:gd name="T27" fmla="*/ 377 h 591"/>
                    <a:gd name="T28" fmla="*/ 1337 w 5149"/>
                    <a:gd name="T29" fmla="*/ 363 h 591"/>
                    <a:gd name="T30" fmla="*/ 1221 w 5149"/>
                    <a:gd name="T31" fmla="*/ 363 h 591"/>
                    <a:gd name="T32" fmla="*/ 1512 w 5149"/>
                    <a:gd name="T33" fmla="*/ 377 h 591"/>
                    <a:gd name="T34" fmla="*/ 1570 w 5149"/>
                    <a:gd name="T35" fmla="*/ 363 h 591"/>
                    <a:gd name="T36" fmla="*/ 1570 w 5149"/>
                    <a:gd name="T37" fmla="*/ 377 h 591"/>
                    <a:gd name="T38" fmla="*/ 1861 w 5149"/>
                    <a:gd name="T39" fmla="*/ 363 h 591"/>
                    <a:gd name="T40" fmla="*/ 1744 w 5149"/>
                    <a:gd name="T41" fmla="*/ 363 h 591"/>
                    <a:gd name="T42" fmla="*/ 2035 w 5149"/>
                    <a:gd name="T43" fmla="*/ 377 h 591"/>
                    <a:gd name="T44" fmla="*/ 2093 w 5149"/>
                    <a:gd name="T45" fmla="*/ 363 h 591"/>
                    <a:gd name="T46" fmla="*/ 2093 w 5149"/>
                    <a:gd name="T47" fmla="*/ 377 h 591"/>
                    <a:gd name="T48" fmla="*/ 2328 w 5149"/>
                    <a:gd name="T49" fmla="*/ 475 h 591"/>
                    <a:gd name="T50" fmla="*/ 2270 w 5149"/>
                    <a:gd name="T51" fmla="*/ 373 h 591"/>
                    <a:gd name="T52" fmla="*/ 2376 w 5149"/>
                    <a:gd name="T53" fmla="*/ 584 h 591"/>
                    <a:gd name="T54" fmla="*/ 2389 w 5149"/>
                    <a:gd name="T55" fmla="*/ 591 h 591"/>
                    <a:gd name="T56" fmla="*/ 2356 w 5149"/>
                    <a:gd name="T57" fmla="*/ 525 h 591"/>
                    <a:gd name="T58" fmla="*/ 2502 w 5149"/>
                    <a:gd name="T59" fmla="*/ 397 h 591"/>
                    <a:gd name="T60" fmla="*/ 2536 w 5149"/>
                    <a:gd name="T61" fmla="*/ 355 h 591"/>
                    <a:gd name="T62" fmla="*/ 2536 w 5149"/>
                    <a:gd name="T63" fmla="*/ 369 h 591"/>
                    <a:gd name="T64" fmla="*/ 2827 w 5149"/>
                    <a:gd name="T65" fmla="*/ 355 h 591"/>
                    <a:gd name="T66" fmla="*/ 2710 w 5149"/>
                    <a:gd name="T67" fmla="*/ 355 h 591"/>
                    <a:gd name="T68" fmla="*/ 3001 w 5149"/>
                    <a:gd name="T69" fmla="*/ 369 h 591"/>
                    <a:gd name="T70" fmla="*/ 3059 w 5149"/>
                    <a:gd name="T71" fmla="*/ 355 h 591"/>
                    <a:gd name="T72" fmla="*/ 3059 w 5149"/>
                    <a:gd name="T73" fmla="*/ 369 h 591"/>
                    <a:gd name="T74" fmla="*/ 3350 w 5149"/>
                    <a:gd name="T75" fmla="*/ 355 h 591"/>
                    <a:gd name="T76" fmla="*/ 3234 w 5149"/>
                    <a:gd name="T77" fmla="*/ 355 h 591"/>
                    <a:gd name="T78" fmla="*/ 3525 w 5149"/>
                    <a:gd name="T79" fmla="*/ 369 h 591"/>
                    <a:gd name="T80" fmla="*/ 3583 w 5149"/>
                    <a:gd name="T81" fmla="*/ 355 h 591"/>
                    <a:gd name="T82" fmla="*/ 3583 w 5149"/>
                    <a:gd name="T83" fmla="*/ 369 h 591"/>
                    <a:gd name="T84" fmla="*/ 3874 w 5149"/>
                    <a:gd name="T85" fmla="*/ 355 h 591"/>
                    <a:gd name="T86" fmla="*/ 3757 w 5149"/>
                    <a:gd name="T87" fmla="*/ 355 h 591"/>
                    <a:gd name="T88" fmla="*/ 4048 w 5149"/>
                    <a:gd name="T89" fmla="*/ 369 h 591"/>
                    <a:gd name="T90" fmla="*/ 4106 w 5149"/>
                    <a:gd name="T91" fmla="*/ 355 h 591"/>
                    <a:gd name="T92" fmla="*/ 4106 w 5149"/>
                    <a:gd name="T93" fmla="*/ 369 h 591"/>
                    <a:gd name="T94" fmla="*/ 4397 w 5149"/>
                    <a:gd name="T95" fmla="*/ 355 h 591"/>
                    <a:gd name="T96" fmla="*/ 4281 w 5149"/>
                    <a:gd name="T97" fmla="*/ 355 h 591"/>
                    <a:gd name="T98" fmla="*/ 4572 w 5149"/>
                    <a:gd name="T99" fmla="*/ 369 h 591"/>
                    <a:gd name="T100" fmla="*/ 4630 w 5149"/>
                    <a:gd name="T101" fmla="*/ 355 h 591"/>
                    <a:gd name="T102" fmla="*/ 4630 w 5149"/>
                    <a:gd name="T103" fmla="*/ 369 h 591"/>
                    <a:gd name="T104" fmla="*/ 4921 w 5149"/>
                    <a:gd name="T105" fmla="*/ 355 h 591"/>
                    <a:gd name="T106" fmla="*/ 4804 w 5149"/>
                    <a:gd name="T107" fmla="*/ 355 h 591"/>
                    <a:gd name="T108" fmla="*/ 5028 w 5149"/>
                    <a:gd name="T109" fmla="*/ 244 h 591"/>
                    <a:gd name="T110" fmla="*/ 5041 w 5149"/>
                    <a:gd name="T111" fmla="*/ 186 h 591"/>
                    <a:gd name="T112" fmla="*/ 5055 w 5149"/>
                    <a:gd name="T113" fmla="*/ 192 h 591"/>
                    <a:gd name="T114" fmla="*/ 5137 w 5149"/>
                    <a:gd name="T115" fmla="*/ 0 h 591"/>
                    <a:gd name="T116" fmla="*/ 5121 w 5149"/>
                    <a:gd name="T117" fmla="*/ 30 h 5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5149" h="591">
                      <a:moveTo>
                        <a:pt x="13" y="36"/>
                      </a:moveTo>
                      <a:lnTo>
                        <a:pt x="75" y="143"/>
                      </a:lnTo>
                      <a:lnTo>
                        <a:pt x="63" y="151"/>
                      </a:lnTo>
                      <a:lnTo>
                        <a:pt x="0" y="44"/>
                      </a:lnTo>
                      <a:lnTo>
                        <a:pt x="13" y="36"/>
                      </a:lnTo>
                      <a:close/>
                      <a:moveTo>
                        <a:pt x="105" y="194"/>
                      </a:moveTo>
                      <a:lnTo>
                        <a:pt x="163" y="294"/>
                      </a:lnTo>
                      <a:lnTo>
                        <a:pt x="150" y="302"/>
                      </a:lnTo>
                      <a:lnTo>
                        <a:pt x="92" y="201"/>
                      </a:lnTo>
                      <a:lnTo>
                        <a:pt x="105" y="194"/>
                      </a:lnTo>
                      <a:close/>
                      <a:moveTo>
                        <a:pt x="192" y="345"/>
                      </a:moveTo>
                      <a:lnTo>
                        <a:pt x="205" y="366"/>
                      </a:lnTo>
                      <a:lnTo>
                        <a:pt x="198" y="363"/>
                      </a:lnTo>
                      <a:lnTo>
                        <a:pt x="290" y="363"/>
                      </a:lnTo>
                      <a:lnTo>
                        <a:pt x="290" y="377"/>
                      </a:lnTo>
                      <a:lnTo>
                        <a:pt x="194" y="377"/>
                      </a:lnTo>
                      <a:lnTo>
                        <a:pt x="180" y="352"/>
                      </a:lnTo>
                      <a:lnTo>
                        <a:pt x="192" y="345"/>
                      </a:lnTo>
                      <a:close/>
                      <a:moveTo>
                        <a:pt x="348" y="363"/>
                      </a:moveTo>
                      <a:lnTo>
                        <a:pt x="465" y="363"/>
                      </a:lnTo>
                      <a:lnTo>
                        <a:pt x="465" y="377"/>
                      </a:lnTo>
                      <a:lnTo>
                        <a:pt x="348" y="377"/>
                      </a:lnTo>
                      <a:lnTo>
                        <a:pt x="348" y="363"/>
                      </a:lnTo>
                      <a:close/>
                      <a:moveTo>
                        <a:pt x="523" y="363"/>
                      </a:moveTo>
                      <a:lnTo>
                        <a:pt x="639" y="363"/>
                      </a:lnTo>
                      <a:lnTo>
                        <a:pt x="639" y="377"/>
                      </a:lnTo>
                      <a:lnTo>
                        <a:pt x="523" y="377"/>
                      </a:lnTo>
                      <a:lnTo>
                        <a:pt x="523" y="363"/>
                      </a:lnTo>
                      <a:close/>
                      <a:moveTo>
                        <a:pt x="697" y="363"/>
                      </a:moveTo>
                      <a:lnTo>
                        <a:pt x="814" y="363"/>
                      </a:lnTo>
                      <a:lnTo>
                        <a:pt x="814" y="377"/>
                      </a:lnTo>
                      <a:lnTo>
                        <a:pt x="697" y="377"/>
                      </a:lnTo>
                      <a:lnTo>
                        <a:pt x="697" y="363"/>
                      </a:lnTo>
                      <a:close/>
                      <a:moveTo>
                        <a:pt x="872" y="363"/>
                      </a:moveTo>
                      <a:lnTo>
                        <a:pt x="988" y="363"/>
                      </a:lnTo>
                      <a:lnTo>
                        <a:pt x="988" y="377"/>
                      </a:lnTo>
                      <a:lnTo>
                        <a:pt x="872" y="377"/>
                      </a:lnTo>
                      <a:lnTo>
                        <a:pt x="872" y="363"/>
                      </a:lnTo>
                      <a:close/>
                      <a:moveTo>
                        <a:pt x="1046" y="363"/>
                      </a:moveTo>
                      <a:lnTo>
                        <a:pt x="1163" y="363"/>
                      </a:lnTo>
                      <a:lnTo>
                        <a:pt x="1163" y="377"/>
                      </a:lnTo>
                      <a:lnTo>
                        <a:pt x="1046" y="377"/>
                      </a:lnTo>
                      <a:lnTo>
                        <a:pt x="1046" y="363"/>
                      </a:lnTo>
                      <a:close/>
                      <a:moveTo>
                        <a:pt x="1221" y="363"/>
                      </a:moveTo>
                      <a:lnTo>
                        <a:pt x="1337" y="363"/>
                      </a:lnTo>
                      <a:lnTo>
                        <a:pt x="1337" y="377"/>
                      </a:lnTo>
                      <a:lnTo>
                        <a:pt x="1221" y="377"/>
                      </a:lnTo>
                      <a:lnTo>
                        <a:pt x="1221" y="363"/>
                      </a:lnTo>
                      <a:close/>
                      <a:moveTo>
                        <a:pt x="1395" y="363"/>
                      </a:moveTo>
                      <a:lnTo>
                        <a:pt x="1512" y="363"/>
                      </a:lnTo>
                      <a:lnTo>
                        <a:pt x="1512" y="377"/>
                      </a:lnTo>
                      <a:lnTo>
                        <a:pt x="1395" y="377"/>
                      </a:lnTo>
                      <a:lnTo>
                        <a:pt x="1395" y="363"/>
                      </a:lnTo>
                      <a:close/>
                      <a:moveTo>
                        <a:pt x="1570" y="363"/>
                      </a:moveTo>
                      <a:lnTo>
                        <a:pt x="1686" y="363"/>
                      </a:lnTo>
                      <a:lnTo>
                        <a:pt x="1686" y="377"/>
                      </a:lnTo>
                      <a:lnTo>
                        <a:pt x="1570" y="377"/>
                      </a:lnTo>
                      <a:lnTo>
                        <a:pt x="1570" y="363"/>
                      </a:lnTo>
                      <a:close/>
                      <a:moveTo>
                        <a:pt x="1744" y="363"/>
                      </a:moveTo>
                      <a:lnTo>
                        <a:pt x="1861" y="363"/>
                      </a:lnTo>
                      <a:lnTo>
                        <a:pt x="1861" y="377"/>
                      </a:lnTo>
                      <a:lnTo>
                        <a:pt x="1744" y="377"/>
                      </a:lnTo>
                      <a:lnTo>
                        <a:pt x="1744" y="363"/>
                      </a:lnTo>
                      <a:close/>
                      <a:moveTo>
                        <a:pt x="1919" y="363"/>
                      </a:moveTo>
                      <a:lnTo>
                        <a:pt x="2035" y="363"/>
                      </a:lnTo>
                      <a:lnTo>
                        <a:pt x="2035" y="377"/>
                      </a:lnTo>
                      <a:lnTo>
                        <a:pt x="1919" y="377"/>
                      </a:lnTo>
                      <a:lnTo>
                        <a:pt x="1919" y="363"/>
                      </a:lnTo>
                      <a:close/>
                      <a:moveTo>
                        <a:pt x="2093" y="363"/>
                      </a:moveTo>
                      <a:lnTo>
                        <a:pt x="2210" y="363"/>
                      </a:lnTo>
                      <a:lnTo>
                        <a:pt x="2210" y="377"/>
                      </a:lnTo>
                      <a:lnTo>
                        <a:pt x="2093" y="377"/>
                      </a:lnTo>
                      <a:lnTo>
                        <a:pt x="2093" y="363"/>
                      </a:lnTo>
                      <a:close/>
                      <a:moveTo>
                        <a:pt x="2270" y="373"/>
                      </a:moveTo>
                      <a:lnTo>
                        <a:pt x="2328" y="475"/>
                      </a:lnTo>
                      <a:lnTo>
                        <a:pt x="2315" y="482"/>
                      </a:lnTo>
                      <a:lnTo>
                        <a:pt x="2258" y="381"/>
                      </a:lnTo>
                      <a:lnTo>
                        <a:pt x="2270" y="373"/>
                      </a:lnTo>
                      <a:close/>
                      <a:moveTo>
                        <a:pt x="2356" y="525"/>
                      </a:moveTo>
                      <a:lnTo>
                        <a:pt x="2389" y="584"/>
                      </a:lnTo>
                      <a:lnTo>
                        <a:pt x="2376" y="584"/>
                      </a:lnTo>
                      <a:lnTo>
                        <a:pt x="2402" y="541"/>
                      </a:lnTo>
                      <a:lnTo>
                        <a:pt x="2414" y="548"/>
                      </a:lnTo>
                      <a:lnTo>
                        <a:pt x="2389" y="591"/>
                      </a:lnTo>
                      <a:lnTo>
                        <a:pt x="2376" y="591"/>
                      </a:lnTo>
                      <a:lnTo>
                        <a:pt x="2344" y="533"/>
                      </a:lnTo>
                      <a:lnTo>
                        <a:pt x="2356" y="525"/>
                      </a:lnTo>
                      <a:close/>
                      <a:moveTo>
                        <a:pt x="2431" y="490"/>
                      </a:moveTo>
                      <a:lnTo>
                        <a:pt x="2489" y="390"/>
                      </a:lnTo>
                      <a:lnTo>
                        <a:pt x="2502" y="397"/>
                      </a:lnTo>
                      <a:lnTo>
                        <a:pt x="2443" y="498"/>
                      </a:lnTo>
                      <a:lnTo>
                        <a:pt x="2431" y="490"/>
                      </a:lnTo>
                      <a:close/>
                      <a:moveTo>
                        <a:pt x="2536" y="355"/>
                      </a:moveTo>
                      <a:lnTo>
                        <a:pt x="2652" y="355"/>
                      </a:lnTo>
                      <a:lnTo>
                        <a:pt x="2652" y="369"/>
                      </a:lnTo>
                      <a:lnTo>
                        <a:pt x="2536" y="369"/>
                      </a:lnTo>
                      <a:lnTo>
                        <a:pt x="2536" y="355"/>
                      </a:lnTo>
                      <a:close/>
                      <a:moveTo>
                        <a:pt x="2710" y="355"/>
                      </a:moveTo>
                      <a:lnTo>
                        <a:pt x="2827" y="355"/>
                      </a:lnTo>
                      <a:lnTo>
                        <a:pt x="2827" y="369"/>
                      </a:lnTo>
                      <a:lnTo>
                        <a:pt x="2710" y="369"/>
                      </a:lnTo>
                      <a:lnTo>
                        <a:pt x="2710" y="355"/>
                      </a:lnTo>
                      <a:close/>
                      <a:moveTo>
                        <a:pt x="2885" y="355"/>
                      </a:moveTo>
                      <a:lnTo>
                        <a:pt x="3001" y="355"/>
                      </a:lnTo>
                      <a:lnTo>
                        <a:pt x="3001" y="369"/>
                      </a:lnTo>
                      <a:lnTo>
                        <a:pt x="2885" y="369"/>
                      </a:lnTo>
                      <a:lnTo>
                        <a:pt x="2885" y="355"/>
                      </a:lnTo>
                      <a:close/>
                      <a:moveTo>
                        <a:pt x="3059" y="355"/>
                      </a:moveTo>
                      <a:lnTo>
                        <a:pt x="3176" y="355"/>
                      </a:lnTo>
                      <a:lnTo>
                        <a:pt x="3176" y="369"/>
                      </a:lnTo>
                      <a:lnTo>
                        <a:pt x="3059" y="369"/>
                      </a:lnTo>
                      <a:lnTo>
                        <a:pt x="3059" y="355"/>
                      </a:lnTo>
                      <a:close/>
                      <a:moveTo>
                        <a:pt x="3234" y="355"/>
                      </a:moveTo>
                      <a:lnTo>
                        <a:pt x="3350" y="355"/>
                      </a:lnTo>
                      <a:lnTo>
                        <a:pt x="3350" y="369"/>
                      </a:lnTo>
                      <a:lnTo>
                        <a:pt x="3234" y="369"/>
                      </a:lnTo>
                      <a:lnTo>
                        <a:pt x="3234" y="355"/>
                      </a:lnTo>
                      <a:close/>
                      <a:moveTo>
                        <a:pt x="3408" y="355"/>
                      </a:moveTo>
                      <a:lnTo>
                        <a:pt x="3525" y="355"/>
                      </a:lnTo>
                      <a:lnTo>
                        <a:pt x="3525" y="369"/>
                      </a:lnTo>
                      <a:lnTo>
                        <a:pt x="3408" y="369"/>
                      </a:lnTo>
                      <a:lnTo>
                        <a:pt x="3408" y="355"/>
                      </a:lnTo>
                      <a:close/>
                      <a:moveTo>
                        <a:pt x="3583" y="355"/>
                      </a:moveTo>
                      <a:lnTo>
                        <a:pt x="3699" y="355"/>
                      </a:lnTo>
                      <a:lnTo>
                        <a:pt x="3699" y="369"/>
                      </a:lnTo>
                      <a:lnTo>
                        <a:pt x="3583" y="369"/>
                      </a:lnTo>
                      <a:lnTo>
                        <a:pt x="3583" y="355"/>
                      </a:lnTo>
                      <a:close/>
                      <a:moveTo>
                        <a:pt x="3757" y="355"/>
                      </a:moveTo>
                      <a:lnTo>
                        <a:pt x="3874" y="355"/>
                      </a:lnTo>
                      <a:lnTo>
                        <a:pt x="3874" y="369"/>
                      </a:lnTo>
                      <a:lnTo>
                        <a:pt x="3757" y="369"/>
                      </a:lnTo>
                      <a:lnTo>
                        <a:pt x="3757" y="355"/>
                      </a:lnTo>
                      <a:close/>
                      <a:moveTo>
                        <a:pt x="3932" y="355"/>
                      </a:moveTo>
                      <a:lnTo>
                        <a:pt x="4048" y="355"/>
                      </a:lnTo>
                      <a:lnTo>
                        <a:pt x="4048" y="369"/>
                      </a:lnTo>
                      <a:lnTo>
                        <a:pt x="3932" y="369"/>
                      </a:lnTo>
                      <a:lnTo>
                        <a:pt x="3932" y="355"/>
                      </a:lnTo>
                      <a:close/>
                      <a:moveTo>
                        <a:pt x="4106" y="355"/>
                      </a:moveTo>
                      <a:lnTo>
                        <a:pt x="4223" y="355"/>
                      </a:lnTo>
                      <a:lnTo>
                        <a:pt x="4223" y="369"/>
                      </a:lnTo>
                      <a:lnTo>
                        <a:pt x="4106" y="369"/>
                      </a:lnTo>
                      <a:lnTo>
                        <a:pt x="4106" y="355"/>
                      </a:lnTo>
                      <a:close/>
                      <a:moveTo>
                        <a:pt x="4281" y="355"/>
                      </a:moveTo>
                      <a:lnTo>
                        <a:pt x="4397" y="355"/>
                      </a:lnTo>
                      <a:lnTo>
                        <a:pt x="4397" y="369"/>
                      </a:lnTo>
                      <a:lnTo>
                        <a:pt x="4281" y="369"/>
                      </a:lnTo>
                      <a:lnTo>
                        <a:pt x="4281" y="355"/>
                      </a:lnTo>
                      <a:close/>
                      <a:moveTo>
                        <a:pt x="4455" y="355"/>
                      </a:moveTo>
                      <a:lnTo>
                        <a:pt x="4572" y="355"/>
                      </a:lnTo>
                      <a:lnTo>
                        <a:pt x="4572" y="369"/>
                      </a:lnTo>
                      <a:lnTo>
                        <a:pt x="4455" y="369"/>
                      </a:lnTo>
                      <a:lnTo>
                        <a:pt x="4455" y="355"/>
                      </a:lnTo>
                      <a:close/>
                      <a:moveTo>
                        <a:pt x="4630" y="355"/>
                      </a:moveTo>
                      <a:lnTo>
                        <a:pt x="4746" y="355"/>
                      </a:lnTo>
                      <a:lnTo>
                        <a:pt x="4746" y="369"/>
                      </a:lnTo>
                      <a:lnTo>
                        <a:pt x="4630" y="369"/>
                      </a:lnTo>
                      <a:lnTo>
                        <a:pt x="4630" y="355"/>
                      </a:lnTo>
                      <a:close/>
                      <a:moveTo>
                        <a:pt x="4804" y="355"/>
                      </a:moveTo>
                      <a:lnTo>
                        <a:pt x="4921" y="355"/>
                      </a:lnTo>
                      <a:lnTo>
                        <a:pt x="4921" y="369"/>
                      </a:lnTo>
                      <a:lnTo>
                        <a:pt x="4804" y="369"/>
                      </a:lnTo>
                      <a:lnTo>
                        <a:pt x="4804" y="355"/>
                      </a:lnTo>
                      <a:close/>
                      <a:moveTo>
                        <a:pt x="4962" y="341"/>
                      </a:moveTo>
                      <a:lnTo>
                        <a:pt x="5015" y="238"/>
                      </a:lnTo>
                      <a:lnTo>
                        <a:pt x="5028" y="244"/>
                      </a:lnTo>
                      <a:lnTo>
                        <a:pt x="4975" y="348"/>
                      </a:lnTo>
                      <a:lnTo>
                        <a:pt x="4962" y="341"/>
                      </a:lnTo>
                      <a:close/>
                      <a:moveTo>
                        <a:pt x="5041" y="186"/>
                      </a:moveTo>
                      <a:lnTo>
                        <a:pt x="5095" y="82"/>
                      </a:lnTo>
                      <a:lnTo>
                        <a:pt x="5107" y="88"/>
                      </a:lnTo>
                      <a:lnTo>
                        <a:pt x="5055" y="192"/>
                      </a:lnTo>
                      <a:lnTo>
                        <a:pt x="5041" y="186"/>
                      </a:lnTo>
                      <a:close/>
                      <a:moveTo>
                        <a:pt x="5121" y="30"/>
                      </a:moveTo>
                      <a:lnTo>
                        <a:pt x="5137" y="0"/>
                      </a:lnTo>
                      <a:lnTo>
                        <a:pt x="5149" y="6"/>
                      </a:lnTo>
                      <a:lnTo>
                        <a:pt x="5134" y="37"/>
                      </a:lnTo>
                      <a:lnTo>
                        <a:pt x="5121" y="30"/>
                      </a:lnTo>
                      <a:close/>
                    </a:path>
                  </a:pathLst>
                </a:custGeom>
                <a:solidFill>
                  <a:srgbClr val="595959"/>
                </a:solidFill>
                <a:ln w="1588" cap="flat">
                  <a:solidFill>
                    <a:srgbClr val="595959"/>
                  </a:solidFill>
                  <a:prstDash val="solid"/>
                  <a:round/>
                  <a:headEnd/>
                  <a:tailEnd/>
                </a:ln>
              </p:spPr>
              <p:txBody>
                <a:bodyPr vert="horz" wrap="square" lIns="68580" tIns="34290" rIns="68580" bIns="34290" numCol="1" anchor="t" anchorCtr="0" compatLnSpc="1">
                  <a:prstTxWarp prst="textNoShape">
                    <a:avLst/>
                  </a:prstTxWarp>
                </a:bodyPr>
                <a:lstStyle/>
                <a:p>
                  <a:endParaRPr lang="en-US" sz="900"/>
                </a:p>
              </p:txBody>
            </p:sp>
          </p:grpSp>
          <p:sp>
            <p:nvSpPr>
              <p:cNvPr id="67" name="Rectangle 68">
                <a:extLst>
                  <a:ext uri="{FF2B5EF4-FFF2-40B4-BE49-F238E27FC236}">
                    <a16:creationId xmlns:a16="http://schemas.microsoft.com/office/drawing/2014/main" id="{F166FFB1-1CA0-4386-B888-7252BDA8FB33}"/>
                  </a:ext>
                </a:extLst>
              </p:cNvPr>
              <p:cNvSpPr>
                <a:spLocks noChangeArrowheads="1"/>
              </p:cNvSpPr>
              <p:nvPr/>
            </p:nvSpPr>
            <p:spPr bwMode="auto">
              <a:xfrm>
                <a:off x="1359995" y="2977402"/>
                <a:ext cx="230597" cy="431491"/>
              </a:xfrm>
              <a:prstGeom prst="rect">
                <a:avLst/>
              </a:prstGeom>
              <a:solidFill>
                <a:srgbClr val="FF0000"/>
              </a:solidFill>
              <a:ln>
                <a:noFill/>
              </a:ln>
            </p:spPr>
            <p:txBody>
              <a:bodyPr vert="horz" wrap="square" lIns="68580" tIns="34290" rIns="68580" bIns="34290" numCol="1" anchor="t" anchorCtr="0" compatLnSpc="1">
                <a:prstTxWarp prst="textNoShape">
                  <a:avLst/>
                </a:prstTxWarp>
              </a:bodyPr>
              <a:lstStyle/>
              <a:p>
                <a:endParaRPr lang="en-US" sz="900" dirty="0"/>
              </a:p>
            </p:txBody>
          </p:sp>
          <p:sp>
            <p:nvSpPr>
              <p:cNvPr id="68" name="Rectangle 70">
                <a:extLst>
                  <a:ext uri="{FF2B5EF4-FFF2-40B4-BE49-F238E27FC236}">
                    <a16:creationId xmlns:a16="http://schemas.microsoft.com/office/drawing/2014/main" id="{DF47C78B-B33C-4CDC-9911-74F8107A3306}"/>
                  </a:ext>
                </a:extLst>
              </p:cNvPr>
              <p:cNvSpPr>
                <a:spLocks noChangeArrowheads="1"/>
              </p:cNvSpPr>
              <p:nvPr/>
            </p:nvSpPr>
            <p:spPr bwMode="auto">
              <a:xfrm>
                <a:off x="1392213" y="3095856"/>
                <a:ext cx="170987"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825" b="1" dirty="0">
                    <a:solidFill>
                      <a:srgbClr val="FEFFFF"/>
                    </a:solidFill>
                    <a:latin typeface="Calibri" panose="020F0502020204030204" pitchFamily="34" charset="0"/>
                  </a:rPr>
                  <a:t>NB</a:t>
                </a:r>
                <a:endParaRPr lang="en-US" altLang="en-US" sz="1350" dirty="0"/>
              </a:p>
            </p:txBody>
          </p:sp>
          <p:sp>
            <p:nvSpPr>
              <p:cNvPr id="69" name="Rectangle 67">
                <a:extLst>
                  <a:ext uri="{FF2B5EF4-FFF2-40B4-BE49-F238E27FC236}">
                    <a16:creationId xmlns:a16="http://schemas.microsoft.com/office/drawing/2014/main" id="{FB2E23A3-0195-4B7F-93AB-11E1300B6F99}"/>
                  </a:ext>
                </a:extLst>
              </p:cNvPr>
              <p:cNvSpPr>
                <a:spLocks noChangeArrowheads="1"/>
              </p:cNvSpPr>
              <p:nvPr/>
            </p:nvSpPr>
            <p:spPr bwMode="auto">
              <a:xfrm>
                <a:off x="-141614" y="2470804"/>
                <a:ext cx="474489"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825" b="1" dirty="0">
                    <a:solidFill>
                      <a:srgbClr val="000000"/>
                    </a:solidFill>
                    <a:latin typeface="Calibri" panose="020F0502020204030204" pitchFamily="34" charset="0"/>
                  </a:rPr>
                  <a:t>Initiator</a:t>
                </a:r>
                <a:endParaRPr lang="en-US" altLang="en-US" sz="1350" dirty="0"/>
              </a:p>
            </p:txBody>
          </p:sp>
          <p:sp>
            <p:nvSpPr>
              <p:cNvPr id="70" name="Rectangle 67">
                <a:extLst>
                  <a:ext uri="{FF2B5EF4-FFF2-40B4-BE49-F238E27FC236}">
                    <a16:creationId xmlns:a16="http://schemas.microsoft.com/office/drawing/2014/main" id="{D0085C7F-B1C7-4FD1-A92B-6C4A5BEAA39D}"/>
                  </a:ext>
                </a:extLst>
              </p:cNvPr>
              <p:cNvSpPr>
                <a:spLocks noChangeArrowheads="1"/>
              </p:cNvSpPr>
              <p:nvPr/>
            </p:nvSpPr>
            <p:spPr bwMode="auto">
              <a:xfrm>
                <a:off x="-132123" y="3147204"/>
                <a:ext cx="624103"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825" b="1" dirty="0">
                    <a:solidFill>
                      <a:srgbClr val="000000"/>
                    </a:solidFill>
                    <a:latin typeface="Calibri" panose="020F0502020204030204" pitchFamily="34" charset="0"/>
                  </a:rPr>
                  <a:t>Responder</a:t>
                </a:r>
                <a:endParaRPr lang="en-US" altLang="en-US" sz="1350" dirty="0"/>
              </a:p>
            </p:txBody>
          </p:sp>
        </p:grpSp>
        <p:sp>
          <p:nvSpPr>
            <p:cNvPr id="72" name="Freeform 91">
              <a:extLst>
                <a:ext uri="{FF2B5EF4-FFF2-40B4-BE49-F238E27FC236}">
                  <a16:creationId xmlns:a16="http://schemas.microsoft.com/office/drawing/2014/main" id="{0525216F-0FFF-487F-9677-BA7512C1483C}"/>
                </a:ext>
              </a:extLst>
            </p:cNvPr>
            <p:cNvSpPr>
              <a:spLocks noEditPoints="1"/>
            </p:cNvSpPr>
            <p:nvPr/>
          </p:nvSpPr>
          <p:spPr bwMode="auto">
            <a:xfrm>
              <a:off x="2774079" y="4094210"/>
              <a:ext cx="1254055" cy="157788"/>
            </a:xfrm>
            <a:custGeom>
              <a:avLst/>
              <a:gdLst>
                <a:gd name="T0" fmla="*/ 63 w 5149"/>
                <a:gd name="T1" fmla="*/ 151 h 591"/>
                <a:gd name="T2" fmla="*/ 105 w 5149"/>
                <a:gd name="T3" fmla="*/ 194 h 591"/>
                <a:gd name="T4" fmla="*/ 92 w 5149"/>
                <a:gd name="T5" fmla="*/ 201 h 591"/>
                <a:gd name="T6" fmla="*/ 205 w 5149"/>
                <a:gd name="T7" fmla="*/ 366 h 591"/>
                <a:gd name="T8" fmla="*/ 290 w 5149"/>
                <a:gd name="T9" fmla="*/ 377 h 591"/>
                <a:gd name="T10" fmla="*/ 192 w 5149"/>
                <a:gd name="T11" fmla="*/ 345 h 591"/>
                <a:gd name="T12" fmla="*/ 465 w 5149"/>
                <a:gd name="T13" fmla="*/ 377 h 591"/>
                <a:gd name="T14" fmla="*/ 523 w 5149"/>
                <a:gd name="T15" fmla="*/ 363 h 591"/>
                <a:gd name="T16" fmla="*/ 523 w 5149"/>
                <a:gd name="T17" fmla="*/ 377 h 591"/>
                <a:gd name="T18" fmla="*/ 814 w 5149"/>
                <a:gd name="T19" fmla="*/ 363 h 591"/>
                <a:gd name="T20" fmla="*/ 697 w 5149"/>
                <a:gd name="T21" fmla="*/ 363 h 591"/>
                <a:gd name="T22" fmla="*/ 988 w 5149"/>
                <a:gd name="T23" fmla="*/ 377 h 591"/>
                <a:gd name="T24" fmla="*/ 1046 w 5149"/>
                <a:gd name="T25" fmla="*/ 363 h 591"/>
                <a:gd name="T26" fmla="*/ 1046 w 5149"/>
                <a:gd name="T27" fmla="*/ 377 h 591"/>
                <a:gd name="T28" fmla="*/ 1337 w 5149"/>
                <a:gd name="T29" fmla="*/ 363 h 591"/>
                <a:gd name="T30" fmla="*/ 1221 w 5149"/>
                <a:gd name="T31" fmla="*/ 363 h 591"/>
                <a:gd name="T32" fmla="*/ 1512 w 5149"/>
                <a:gd name="T33" fmla="*/ 377 h 591"/>
                <a:gd name="T34" fmla="*/ 1570 w 5149"/>
                <a:gd name="T35" fmla="*/ 363 h 591"/>
                <a:gd name="T36" fmla="*/ 1570 w 5149"/>
                <a:gd name="T37" fmla="*/ 377 h 591"/>
                <a:gd name="T38" fmla="*/ 1861 w 5149"/>
                <a:gd name="T39" fmla="*/ 363 h 591"/>
                <a:gd name="T40" fmla="*/ 1744 w 5149"/>
                <a:gd name="T41" fmla="*/ 363 h 591"/>
                <a:gd name="T42" fmla="*/ 2035 w 5149"/>
                <a:gd name="T43" fmla="*/ 377 h 591"/>
                <a:gd name="T44" fmla="*/ 2093 w 5149"/>
                <a:gd name="T45" fmla="*/ 363 h 591"/>
                <a:gd name="T46" fmla="*/ 2093 w 5149"/>
                <a:gd name="T47" fmla="*/ 377 h 591"/>
                <a:gd name="T48" fmla="*/ 2328 w 5149"/>
                <a:gd name="T49" fmla="*/ 475 h 591"/>
                <a:gd name="T50" fmla="*/ 2270 w 5149"/>
                <a:gd name="T51" fmla="*/ 373 h 591"/>
                <a:gd name="T52" fmla="*/ 2376 w 5149"/>
                <a:gd name="T53" fmla="*/ 584 h 591"/>
                <a:gd name="T54" fmla="*/ 2389 w 5149"/>
                <a:gd name="T55" fmla="*/ 591 h 591"/>
                <a:gd name="T56" fmla="*/ 2356 w 5149"/>
                <a:gd name="T57" fmla="*/ 525 h 591"/>
                <a:gd name="T58" fmla="*/ 2502 w 5149"/>
                <a:gd name="T59" fmla="*/ 397 h 591"/>
                <a:gd name="T60" fmla="*/ 2536 w 5149"/>
                <a:gd name="T61" fmla="*/ 355 h 591"/>
                <a:gd name="T62" fmla="*/ 2536 w 5149"/>
                <a:gd name="T63" fmla="*/ 369 h 591"/>
                <a:gd name="T64" fmla="*/ 2827 w 5149"/>
                <a:gd name="T65" fmla="*/ 355 h 591"/>
                <a:gd name="T66" fmla="*/ 2710 w 5149"/>
                <a:gd name="T67" fmla="*/ 355 h 591"/>
                <a:gd name="T68" fmla="*/ 3001 w 5149"/>
                <a:gd name="T69" fmla="*/ 369 h 591"/>
                <a:gd name="T70" fmla="*/ 3059 w 5149"/>
                <a:gd name="T71" fmla="*/ 355 h 591"/>
                <a:gd name="T72" fmla="*/ 3059 w 5149"/>
                <a:gd name="T73" fmla="*/ 369 h 591"/>
                <a:gd name="T74" fmla="*/ 3350 w 5149"/>
                <a:gd name="T75" fmla="*/ 355 h 591"/>
                <a:gd name="T76" fmla="*/ 3234 w 5149"/>
                <a:gd name="T77" fmla="*/ 355 h 591"/>
                <a:gd name="T78" fmla="*/ 3525 w 5149"/>
                <a:gd name="T79" fmla="*/ 369 h 591"/>
                <a:gd name="T80" fmla="*/ 3583 w 5149"/>
                <a:gd name="T81" fmla="*/ 355 h 591"/>
                <a:gd name="T82" fmla="*/ 3583 w 5149"/>
                <a:gd name="T83" fmla="*/ 369 h 591"/>
                <a:gd name="T84" fmla="*/ 3874 w 5149"/>
                <a:gd name="T85" fmla="*/ 355 h 591"/>
                <a:gd name="T86" fmla="*/ 3757 w 5149"/>
                <a:gd name="T87" fmla="*/ 355 h 591"/>
                <a:gd name="T88" fmla="*/ 4048 w 5149"/>
                <a:gd name="T89" fmla="*/ 369 h 591"/>
                <a:gd name="T90" fmla="*/ 4106 w 5149"/>
                <a:gd name="T91" fmla="*/ 355 h 591"/>
                <a:gd name="T92" fmla="*/ 4106 w 5149"/>
                <a:gd name="T93" fmla="*/ 369 h 591"/>
                <a:gd name="T94" fmla="*/ 4397 w 5149"/>
                <a:gd name="T95" fmla="*/ 355 h 591"/>
                <a:gd name="T96" fmla="*/ 4281 w 5149"/>
                <a:gd name="T97" fmla="*/ 355 h 591"/>
                <a:gd name="T98" fmla="*/ 4572 w 5149"/>
                <a:gd name="T99" fmla="*/ 369 h 591"/>
                <a:gd name="T100" fmla="*/ 4630 w 5149"/>
                <a:gd name="T101" fmla="*/ 355 h 591"/>
                <a:gd name="T102" fmla="*/ 4630 w 5149"/>
                <a:gd name="T103" fmla="*/ 369 h 591"/>
                <a:gd name="T104" fmla="*/ 4921 w 5149"/>
                <a:gd name="T105" fmla="*/ 355 h 591"/>
                <a:gd name="T106" fmla="*/ 4804 w 5149"/>
                <a:gd name="T107" fmla="*/ 355 h 591"/>
                <a:gd name="T108" fmla="*/ 5028 w 5149"/>
                <a:gd name="T109" fmla="*/ 244 h 591"/>
                <a:gd name="T110" fmla="*/ 5041 w 5149"/>
                <a:gd name="T111" fmla="*/ 186 h 591"/>
                <a:gd name="T112" fmla="*/ 5055 w 5149"/>
                <a:gd name="T113" fmla="*/ 192 h 591"/>
                <a:gd name="T114" fmla="*/ 5137 w 5149"/>
                <a:gd name="T115" fmla="*/ 0 h 591"/>
                <a:gd name="T116" fmla="*/ 5121 w 5149"/>
                <a:gd name="T117" fmla="*/ 30 h 5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5149" h="591">
                  <a:moveTo>
                    <a:pt x="13" y="36"/>
                  </a:moveTo>
                  <a:lnTo>
                    <a:pt x="75" y="143"/>
                  </a:lnTo>
                  <a:lnTo>
                    <a:pt x="63" y="151"/>
                  </a:lnTo>
                  <a:lnTo>
                    <a:pt x="0" y="44"/>
                  </a:lnTo>
                  <a:lnTo>
                    <a:pt x="13" y="36"/>
                  </a:lnTo>
                  <a:close/>
                  <a:moveTo>
                    <a:pt x="105" y="194"/>
                  </a:moveTo>
                  <a:lnTo>
                    <a:pt x="163" y="294"/>
                  </a:lnTo>
                  <a:lnTo>
                    <a:pt x="150" y="302"/>
                  </a:lnTo>
                  <a:lnTo>
                    <a:pt x="92" y="201"/>
                  </a:lnTo>
                  <a:lnTo>
                    <a:pt x="105" y="194"/>
                  </a:lnTo>
                  <a:close/>
                  <a:moveTo>
                    <a:pt x="192" y="345"/>
                  </a:moveTo>
                  <a:lnTo>
                    <a:pt x="205" y="366"/>
                  </a:lnTo>
                  <a:lnTo>
                    <a:pt x="198" y="363"/>
                  </a:lnTo>
                  <a:lnTo>
                    <a:pt x="290" y="363"/>
                  </a:lnTo>
                  <a:lnTo>
                    <a:pt x="290" y="377"/>
                  </a:lnTo>
                  <a:lnTo>
                    <a:pt x="194" y="377"/>
                  </a:lnTo>
                  <a:lnTo>
                    <a:pt x="180" y="352"/>
                  </a:lnTo>
                  <a:lnTo>
                    <a:pt x="192" y="345"/>
                  </a:lnTo>
                  <a:close/>
                  <a:moveTo>
                    <a:pt x="348" y="363"/>
                  </a:moveTo>
                  <a:lnTo>
                    <a:pt x="465" y="363"/>
                  </a:lnTo>
                  <a:lnTo>
                    <a:pt x="465" y="377"/>
                  </a:lnTo>
                  <a:lnTo>
                    <a:pt x="348" y="377"/>
                  </a:lnTo>
                  <a:lnTo>
                    <a:pt x="348" y="363"/>
                  </a:lnTo>
                  <a:close/>
                  <a:moveTo>
                    <a:pt x="523" y="363"/>
                  </a:moveTo>
                  <a:lnTo>
                    <a:pt x="639" y="363"/>
                  </a:lnTo>
                  <a:lnTo>
                    <a:pt x="639" y="377"/>
                  </a:lnTo>
                  <a:lnTo>
                    <a:pt x="523" y="377"/>
                  </a:lnTo>
                  <a:lnTo>
                    <a:pt x="523" y="363"/>
                  </a:lnTo>
                  <a:close/>
                  <a:moveTo>
                    <a:pt x="697" y="363"/>
                  </a:moveTo>
                  <a:lnTo>
                    <a:pt x="814" y="363"/>
                  </a:lnTo>
                  <a:lnTo>
                    <a:pt x="814" y="377"/>
                  </a:lnTo>
                  <a:lnTo>
                    <a:pt x="697" y="377"/>
                  </a:lnTo>
                  <a:lnTo>
                    <a:pt x="697" y="363"/>
                  </a:lnTo>
                  <a:close/>
                  <a:moveTo>
                    <a:pt x="872" y="363"/>
                  </a:moveTo>
                  <a:lnTo>
                    <a:pt x="988" y="363"/>
                  </a:lnTo>
                  <a:lnTo>
                    <a:pt x="988" y="377"/>
                  </a:lnTo>
                  <a:lnTo>
                    <a:pt x="872" y="377"/>
                  </a:lnTo>
                  <a:lnTo>
                    <a:pt x="872" y="363"/>
                  </a:lnTo>
                  <a:close/>
                  <a:moveTo>
                    <a:pt x="1046" y="363"/>
                  </a:moveTo>
                  <a:lnTo>
                    <a:pt x="1163" y="363"/>
                  </a:lnTo>
                  <a:lnTo>
                    <a:pt x="1163" y="377"/>
                  </a:lnTo>
                  <a:lnTo>
                    <a:pt x="1046" y="377"/>
                  </a:lnTo>
                  <a:lnTo>
                    <a:pt x="1046" y="363"/>
                  </a:lnTo>
                  <a:close/>
                  <a:moveTo>
                    <a:pt x="1221" y="363"/>
                  </a:moveTo>
                  <a:lnTo>
                    <a:pt x="1337" y="363"/>
                  </a:lnTo>
                  <a:lnTo>
                    <a:pt x="1337" y="377"/>
                  </a:lnTo>
                  <a:lnTo>
                    <a:pt x="1221" y="377"/>
                  </a:lnTo>
                  <a:lnTo>
                    <a:pt x="1221" y="363"/>
                  </a:lnTo>
                  <a:close/>
                  <a:moveTo>
                    <a:pt x="1395" y="363"/>
                  </a:moveTo>
                  <a:lnTo>
                    <a:pt x="1512" y="363"/>
                  </a:lnTo>
                  <a:lnTo>
                    <a:pt x="1512" y="377"/>
                  </a:lnTo>
                  <a:lnTo>
                    <a:pt x="1395" y="377"/>
                  </a:lnTo>
                  <a:lnTo>
                    <a:pt x="1395" y="363"/>
                  </a:lnTo>
                  <a:close/>
                  <a:moveTo>
                    <a:pt x="1570" y="363"/>
                  </a:moveTo>
                  <a:lnTo>
                    <a:pt x="1686" y="363"/>
                  </a:lnTo>
                  <a:lnTo>
                    <a:pt x="1686" y="377"/>
                  </a:lnTo>
                  <a:lnTo>
                    <a:pt x="1570" y="377"/>
                  </a:lnTo>
                  <a:lnTo>
                    <a:pt x="1570" y="363"/>
                  </a:lnTo>
                  <a:close/>
                  <a:moveTo>
                    <a:pt x="1744" y="363"/>
                  </a:moveTo>
                  <a:lnTo>
                    <a:pt x="1861" y="363"/>
                  </a:lnTo>
                  <a:lnTo>
                    <a:pt x="1861" y="377"/>
                  </a:lnTo>
                  <a:lnTo>
                    <a:pt x="1744" y="377"/>
                  </a:lnTo>
                  <a:lnTo>
                    <a:pt x="1744" y="363"/>
                  </a:lnTo>
                  <a:close/>
                  <a:moveTo>
                    <a:pt x="1919" y="363"/>
                  </a:moveTo>
                  <a:lnTo>
                    <a:pt x="2035" y="363"/>
                  </a:lnTo>
                  <a:lnTo>
                    <a:pt x="2035" y="377"/>
                  </a:lnTo>
                  <a:lnTo>
                    <a:pt x="1919" y="377"/>
                  </a:lnTo>
                  <a:lnTo>
                    <a:pt x="1919" y="363"/>
                  </a:lnTo>
                  <a:close/>
                  <a:moveTo>
                    <a:pt x="2093" y="363"/>
                  </a:moveTo>
                  <a:lnTo>
                    <a:pt x="2210" y="363"/>
                  </a:lnTo>
                  <a:lnTo>
                    <a:pt x="2210" y="377"/>
                  </a:lnTo>
                  <a:lnTo>
                    <a:pt x="2093" y="377"/>
                  </a:lnTo>
                  <a:lnTo>
                    <a:pt x="2093" y="363"/>
                  </a:lnTo>
                  <a:close/>
                  <a:moveTo>
                    <a:pt x="2270" y="373"/>
                  </a:moveTo>
                  <a:lnTo>
                    <a:pt x="2328" y="475"/>
                  </a:lnTo>
                  <a:lnTo>
                    <a:pt x="2315" y="482"/>
                  </a:lnTo>
                  <a:lnTo>
                    <a:pt x="2258" y="381"/>
                  </a:lnTo>
                  <a:lnTo>
                    <a:pt x="2270" y="373"/>
                  </a:lnTo>
                  <a:close/>
                  <a:moveTo>
                    <a:pt x="2356" y="525"/>
                  </a:moveTo>
                  <a:lnTo>
                    <a:pt x="2389" y="584"/>
                  </a:lnTo>
                  <a:lnTo>
                    <a:pt x="2376" y="584"/>
                  </a:lnTo>
                  <a:lnTo>
                    <a:pt x="2402" y="541"/>
                  </a:lnTo>
                  <a:lnTo>
                    <a:pt x="2414" y="548"/>
                  </a:lnTo>
                  <a:lnTo>
                    <a:pt x="2389" y="591"/>
                  </a:lnTo>
                  <a:lnTo>
                    <a:pt x="2376" y="591"/>
                  </a:lnTo>
                  <a:lnTo>
                    <a:pt x="2344" y="533"/>
                  </a:lnTo>
                  <a:lnTo>
                    <a:pt x="2356" y="525"/>
                  </a:lnTo>
                  <a:close/>
                  <a:moveTo>
                    <a:pt x="2431" y="490"/>
                  </a:moveTo>
                  <a:lnTo>
                    <a:pt x="2489" y="390"/>
                  </a:lnTo>
                  <a:lnTo>
                    <a:pt x="2502" y="397"/>
                  </a:lnTo>
                  <a:lnTo>
                    <a:pt x="2443" y="498"/>
                  </a:lnTo>
                  <a:lnTo>
                    <a:pt x="2431" y="490"/>
                  </a:lnTo>
                  <a:close/>
                  <a:moveTo>
                    <a:pt x="2536" y="355"/>
                  </a:moveTo>
                  <a:lnTo>
                    <a:pt x="2652" y="355"/>
                  </a:lnTo>
                  <a:lnTo>
                    <a:pt x="2652" y="369"/>
                  </a:lnTo>
                  <a:lnTo>
                    <a:pt x="2536" y="369"/>
                  </a:lnTo>
                  <a:lnTo>
                    <a:pt x="2536" y="355"/>
                  </a:lnTo>
                  <a:close/>
                  <a:moveTo>
                    <a:pt x="2710" y="355"/>
                  </a:moveTo>
                  <a:lnTo>
                    <a:pt x="2827" y="355"/>
                  </a:lnTo>
                  <a:lnTo>
                    <a:pt x="2827" y="369"/>
                  </a:lnTo>
                  <a:lnTo>
                    <a:pt x="2710" y="369"/>
                  </a:lnTo>
                  <a:lnTo>
                    <a:pt x="2710" y="355"/>
                  </a:lnTo>
                  <a:close/>
                  <a:moveTo>
                    <a:pt x="2885" y="355"/>
                  </a:moveTo>
                  <a:lnTo>
                    <a:pt x="3001" y="355"/>
                  </a:lnTo>
                  <a:lnTo>
                    <a:pt x="3001" y="369"/>
                  </a:lnTo>
                  <a:lnTo>
                    <a:pt x="2885" y="369"/>
                  </a:lnTo>
                  <a:lnTo>
                    <a:pt x="2885" y="355"/>
                  </a:lnTo>
                  <a:close/>
                  <a:moveTo>
                    <a:pt x="3059" y="355"/>
                  </a:moveTo>
                  <a:lnTo>
                    <a:pt x="3176" y="355"/>
                  </a:lnTo>
                  <a:lnTo>
                    <a:pt x="3176" y="369"/>
                  </a:lnTo>
                  <a:lnTo>
                    <a:pt x="3059" y="369"/>
                  </a:lnTo>
                  <a:lnTo>
                    <a:pt x="3059" y="355"/>
                  </a:lnTo>
                  <a:close/>
                  <a:moveTo>
                    <a:pt x="3234" y="355"/>
                  </a:moveTo>
                  <a:lnTo>
                    <a:pt x="3350" y="355"/>
                  </a:lnTo>
                  <a:lnTo>
                    <a:pt x="3350" y="369"/>
                  </a:lnTo>
                  <a:lnTo>
                    <a:pt x="3234" y="369"/>
                  </a:lnTo>
                  <a:lnTo>
                    <a:pt x="3234" y="355"/>
                  </a:lnTo>
                  <a:close/>
                  <a:moveTo>
                    <a:pt x="3408" y="355"/>
                  </a:moveTo>
                  <a:lnTo>
                    <a:pt x="3525" y="355"/>
                  </a:lnTo>
                  <a:lnTo>
                    <a:pt x="3525" y="369"/>
                  </a:lnTo>
                  <a:lnTo>
                    <a:pt x="3408" y="369"/>
                  </a:lnTo>
                  <a:lnTo>
                    <a:pt x="3408" y="355"/>
                  </a:lnTo>
                  <a:close/>
                  <a:moveTo>
                    <a:pt x="3583" y="355"/>
                  </a:moveTo>
                  <a:lnTo>
                    <a:pt x="3699" y="355"/>
                  </a:lnTo>
                  <a:lnTo>
                    <a:pt x="3699" y="369"/>
                  </a:lnTo>
                  <a:lnTo>
                    <a:pt x="3583" y="369"/>
                  </a:lnTo>
                  <a:lnTo>
                    <a:pt x="3583" y="355"/>
                  </a:lnTo>
                  <a:close/>
                  <a:moveTo>
                    <a:pt x="3757" y="355"/>
                  </a:moveTo>
                  <a:lnTo>
                    <a:pt x="3874" y="355"/>
                  </a:lnTo>
                  <a:lnTo>
                    <a:pt x="3874" y="369"/>
                  </a:lnTo>
                  <a:lnTo>
                    <a:pt x="3757" y="369"/>
                  </a:lnTo>
                  <a:lnTo>
                    <a:pt x="3757" y="355"/>
                  </a:lnTo>
                  <a:close/>
                  <a:moveTo>
                    <a:pt x="3932" y="355"/>
                  </a:moveTo>
                  <a:lnTo>
                    <a:pt x="4048" y="355"/>
                  </a:lnTo>
                  <a:lnTo>
                    <a:pt x="4048" y="369"/>
                  </a:lnTo>
                  <a:lnTo>
                    <a:pt x="3932" y="369"/>
                  </a:lnTo>
                  <a:lnTo>
                    <a:pt x="3932" y="355"/>
                  </a:lnTo>
                  <a:close/>
                  <a:moveTo>
                    <a:pt x="4106" y="355"/>
                  </a:moveTo>
                  <a:lnTo>
                    <a:pt x="4223" y="355"/>
                  </a:lnTo>
                  <a:lnTo>
                    <a:pt x="4223" y="369"/>
                  </a:lnTo>
                  <a:lnTo>
                    <a:pt x="4106" y="369"/>
                  </a:lnTo>
                  <a:lnTo>
                    <a:pt x="4106" y="355"/>
                  </a:lnTo>
                  <a:close/>
                  <a:moveTo>
                    <a:pt x="4281" y="355"/>
                  </a:moveTo>
                  <a:lnTo>
                    <a:pt x="4397" y="355"/>
                  </a:lnTo>
                  <a:lnTo>
                    <a:pt x="4397" y="369"/>
                  </a:lnTo>
                  <a:lnTo>
                    <a:pt x="4281" y="369"/>
                  </a:lnTo>
                  <a:lnTo>
                    <a:pt x="4281" y="355"/>
                  </a:lnTo>
                  <a:close/>
                  <a:moveTo>
                    <a:pt x="4455" y="355"/>
                  </a:moveTo>
                  <a:lnTo>
                    <a:pt x="4572" y="355"/>
                  </a:lnTo>
                  <a:lnTo>
                    <a:pt x="4572" y="369"/>
                  </a:lnTo>
                  <a:lnTo>
                    <a:pt x="4455" y="369"/>
                  </a:lnTo>
                  <a:lnTo>
                    <a:pt x="4455" y="355"/>
                  </a:lnTo>
                  <a:close/>
                  <a:moveTo>
                    <a:pt x="4630" y="355"/>
                  </a:moveTo>
                  <a:lnTo>
                    <a:pt x="4746" y="355"/>
                  </a:lnTo>
                  <a:lnTo>
                    <a:pt x="4746" y="369"/>
                  </a:lnTo>
                  <a:lnTo>
                    <a:pt x="4630" y="369"/>
                  </a:lnTo>
                  <a:lnTo>
                    <a:pt x="4630" y="355"/>
                  </a:lnTo>
                  <a:close/>
                  <a:moveTo>
                    <a:pt x="4804" y="355"/>
                  </a:moveTo>
                  <a:lnTo>
                    <a:pt x="4921" y="355"/>
                  </a:lnTo>
                  <a:lnTo>
                    <a:pt x="4921" y="369"/>
                  </a:lnTo>
                  <a:lnTo>
                    <a:pt x="4804" y="369"/>
                  </a:lnTo>
                  <a:lnTo>
                    <a:pt x="4804" y="355"/>
                  </a:lnTo>
                  <a:close/>
                  <a:moveTo>
                    <a:pt x="4962" y="341"/>
                  </a:moveTo>
                  <a:lnTo>
                    <a:pt x="5015" y="238"/>
                  </a:lnTo>
                  <a:lnTo>
                    <a:pt x="5028" y="244"/>
                  </a:lnTo>
                  <a:lnTo>
                    <a:pt x="4975" y="348"/>
                  </a:lnTo>
                  <a:lnTo>
                    <a:pt x="4962" y="341"/>
                  </a:lnTo>
                  <a:close/>
                  <a:moveTo>
                    <a:pt x="5041" y="186"/>
                  </a:moveTo>
                  <a:lnTo>
                    <a:pt x="5095" y="82"/>
                  </a:lnTo>
                  <a:lnTo>
                    <a:pt x="5107" y="88"/>
                  </a:lnTo>
                  <a:lnTo>
                    <a:pt x="5055" y="192"/>
                  </a:lnTo>
                  <a:lnTo>
                    <a:pt x="5041" y="186"/>
                  </a:lnTo>
                  <a:close/>
                  <a:moveTo>
                    <a:pt x="5121" y="30"/>
                  </a:moveTo>
                  <a:lnTo>
                    <a:pt x="5137" y="0"/>
                  </a:lnTo>
                  <a:lnTo>
                    <a:pt x="5149" y="6"/>
                  </a:lnTo>
                  <a:lnTo>
                    <a:pt x="5134" y="37"/>
                  </a:lnTo>
                  <a:lnTo>
                    <a:pt x="5121" y="30"/>
                  </a:lnTo>
                  <a:close/>
                </a:path>
              </a:pathLst>
            </a:custGeom>
            <a:solidFill>
              <a:srgbClr val="595959"/>
            </a:solidFill>
            <a:ln w="1588" cap="flat">
              <a:solidFill>
                <a:srgbClr val="595959"/>
              </a:solidFill>
              <a:prstDash val="solid"/>
              <a:round/>
              <a:headEnd/>
              <a:tailEnd/>
            </a:ln>
          </p:spPr>
          <p:txBody>
            <a:bodyPr vert="horz" wrap="square" lIns="68580" tIns="34290" rIns="68580" bIns="34290" numCol="1" anchor="t" anchorCtr="0" compatLnSpc="1">
              <a:prstTxWarp prst="textNoShape">
                <a:avLst/>
              </a:prstTxWarp>
            </a:bodyPr>
            <a:lstStyle/>
            <a:p>
              <a:endParaRPr lang="en-US" sz="900"/>
            </a:p>
          </p:txBody>
        </p:sp>
        <p:sp>
          <p:nvSpPr>
            <p:cNvPr id="73" name="Rectangle 92">
              <a:extLst>
                <a:ext uri="{FF2B5EF4-FFF2-40B4-BE49-F238E27FC236}">
                  <a16:creationId xmlns:a16="http://schemas.microsoft.com/office/drawing/2014/main" id="{BBB9C068-D378-4E65-A6B9-88C057E55BD4}"/>
                </a:ext>
              </a:extLst>
            </p:cNvPr>
            <p:cNvSpPr>
              <a:spLocks noChangeArrowheads="1"/>
            </p:cNvSpPr>
            <p:nvPr/>
          </p:nvSpPr>
          <p:spPr bwMode="auto">
            <a:xfrm>
              <a:off x="2962035" y="4373561"/>
              <a:ext cx="1130358" cy="338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defTabSz="685800"/>
              <a:r>
                <a:rPr lang="en-US" altLang="en-US" sz="825" b="1" dirty="0">
                  <a:solidFill>
                    <a:schemeClr val="accent1"/>
                  </a:solidFill>
                  <a:latin typeface="Calibri" panose="020F0502020204030204" pitchFamily="34" charset="0"/>
                </a:rPr>
                <a:t>NB synchronization messages</a:t>
              </a:r>
              <a:endParaRPr lang="en-US" altLang="en-US" sz="1350" dirty="0">
                <a:solidFill>
                  <a:schemeClr val="accent1"/>
                </a:solidFill>
              </a:endParaRPr>
            </a:p>
          </p:txBody>
        </p:sp>
        <p:sp>
          <p:nvSpPr>
            <p:cNvPr id="74" name="Rectangle 68">
              <a:extLst>
                <a:ext uri="{FF2B5EF4-FFF2-40B4-BE49-F238E27FC236}">
                  <a16:creationId xmlns:a16="http://schemas.microsoft.com/office/drawing/2014/main" id="{058507CC-0BF7-4871-844E-95B729C13CD7}"/>
                </a:ext>
              </a:extLst>
            </p:cNvPr>
            <p:cNvSpPr>
              <a:spLocks noChangeArrowheads="1"/>
            </p:cNvSpPr>
            <p:nvPr/>
          </p:nvSpPr>
          <p:spPr bwMode="auto">
            <a:xfrm>
              <a:off x="9449936" y="3741609"/>
              <a:ext cx="230597" cy="431492"/>
            </a:xfrm>
            <a:prstGeom prst="rect">
              <a:avLst/>
            </a:prstGeom>
            <a:solidFill>
              <a:schemeClr val="bg2">
                <a:lumMod val="50000"/>
              </a:schemeClr>
            </a:solidFill>
            <a:ln>
              <a:noFill/>
            </a:ln>
          </p:spPr>
          <p:txBody>
            <a:bodyPr vert="horz" wrap="square" lIns="68580" tIns="34290" rIns="68580" bIns="34290" numCol="1" anchor="t" anchorCtr="0" compatLnSpc="1">
              <a:prstTxWarp prst="textNoShape">
                <a:avLst/>
              </a:prstTxWarp>
            </a:bodyPr>
            <a:lstStyle/>
            <a:p>
              <a:endParaRPr lang="en-US" sz="900" dirty="0"/>
            </a:p>
          </p:txBody>
        </p:sp>
        <p:sp>
          <p:nvSpPr>
            <p:cNvPr id="75" name="Rectangle 70">
              <a:extLst>
                <a:ext uri="{FF2B5EF4-FFF2-40B4-BE49-F238E27FC236}">
                  <a16:creationId xmlns:a16="http://schemas.microsoft.com/office/drawing/2014/main" id="{064040D2-644E-4033-9D7C-89D0217A5699}"/>
                </a:ext>
              </a:extLst>
            </p:cNvPr>
            <p:cNvSpPr>
              <a:spLocks noChangeArrowheads="1"/>
            </p:cNvSpPr>
            <p:nvPr/>
          </p:nvSpPr>
          <p:spPr bwMode="auto">
            <a:xfrm>
              <a:off x="9479741" y="3858908"/>
              <a:ext cx="170987"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825" b="1" dirty="0">
                  <a:solidFill>
                    <a:srgbClr val="FEFFFF"/>
                  </a:solidFill>
                  <a:latin typeface="Calibri" panose="020F0502020204030204" pitchFamily="34" charset="0"/>
                </a:rPr>
                <a:t>NB</a:t>
              </a:r>
              <a:endParaRPr lang="en-US" altLang="en-US" sz="1350" dirty="0"/>
            </a:p>
          </p:txBody>
        </p:sp>
        <p:sp>
          <p:nvSpPr>
            <p:cNvPr id="76" name="Freeform 91">
              <a:extLst>
                <a:ext uri="{FF2B5EF4-FFF2-40B4-BE49-F238E27FC236}">
                  <a16:creationId xmlns:a16="http://schemas.microsoft.com/office/drawing/2014/main" id="{3EEE046C-0E7C-4A8E-B29C-04694830F33B}"/>
                </a:ext>
              </a:extLst>
            </p:cNvPr>
            <p:cNvSpPr>
              <a:spLocks noEditPoints="1"/>
            </p:cNvSpPr>
            <p:nvPr/>
          </p:nvSpPr>
          <p:spPr bwMode="auto">
            <a:xfrm>
              <a:off x="9335936" y="4148833"/>
              <a:ext cx="2601866" cy="224731"/>
            </a:xfrm>
            <a:custGeom>
              <a:avLst/>
              <a:gdLst>
                <a:gd name="T0" fmla="*/ 63 w 5149"/>
                <a:gd name="T1" fmla="*/ 151 h 591"/>
                <a:gd name="T2" fmla="*/ 105 w 5149"/>
                <a:gd name="T3" fmla="*/ 194 h 591"/>
                <a:gd name="T4" fmla="*/ 92 w 5149"/>
                <a:gd name="T5" fmla="*/ 201 h 591"/>
                <a:gd name="T6" fmla="*/ 205 w 5149"/>
                <a:gd name="T7" fmla="*/ 366 h 591"/>
                <a:gd name="T8" fmla="*/ 290 w 5149"/>
                <a:gd name="T9" fmla="*/ 377 h 591"/>
                <a:gd name="T10" fmla="*/ 192 w 5149"/>
                <a:gd name="T11" fmla="*/ 345 h 591"/>
                <a:gd name="T12" fmla="*/ 465 w 5149"/>
                <a:gd name="T13" fmla="*/ 377 h 591"/>
                <a:gd name="T14" fmla="*/ 523 w 5149"/>
                <a:gd name="T15" fmla="*/ 363 h 591"/>
                <a:gd name="T16" fmla="*/ 523 w 5149"/>
                <a:gd name="T17" fmla="*/ 377 h 591"/>
                <a:gd name="T18" fmla="*/ 814 w 5149"/>
                <a:gd name="T19" fmla="*/ 363 h 591"/>
                <a:gd name="T20" fmla="*/ 697 w 5149"/>
                <a:gd name="T21" fmla="*/ 363 h 591"/>
                <a:gd name="T22" fmla="*/ 988 w 5149"/>
                <a:gd name="T23" fmla="*/ 377 h 591"/>
                <a:gd name="T24" fmla="*/ 1046 w 5149"/>
                <a:gd name="T25" fmla="*/ 363 h 591"/>
                <a:gd name="T26" fmla="*/ 1046 w 5149"/>
                <a:gd name="T27" fmla="*/ 377 h 591"/>
                <a:gd name="T28" fmla="*/ 1337 w 5149"/>
                <a:gd name="T29" fmla="*/ 363 h 591"/>
                <a:gd name="T30" fmla="*/ 1221 w 5149"/>
                <a:gd name="T31" fmla="*/ 363 h 591"/>
                <a:gd name="T32" fmla="*/ 1512 w 5149"/>
                <a:gd name="T33" fmla="*/ 377 h 591"/>
                <a:gd name="T34" fmla="*/ 1570 w 5149"/>
                <a:gd name="T35" fmla="*/ 363 h 591"/>
                <a:gd name="T36" fmla="*/ 1570 w 5149"/>
                <a:gd name="T37" fmla="*/ 377 h 591"/>
                <a:gd name="T38" fmla="*/ 1861 w 5149"/>
                <a:gd name="T39" fmla="*/ 363 h 591"/>
                <a:gd name="T40" fmla="*/ 1744 w 5149"/>
                <a:gd name="T41" fmla="*/ 363 h 591"/>
                <a:gd name="T42" fmla="*/ 2035 w 5149"/>
                <a:gd name="T43" fmla="*/ 377 h 591"/>
                <a:gd name="T44" fmla="*/ 2093 w 5149"/>
                <a:gd name="T45" fmla="*/ 363 h 591"/>
                <a:gd name="T46" fmla="*/ 2093 w 5149"/>
                <a:gd name="T47" fmla="*/ 377 h 591"/>
                <a:gd name="T48" fmla="*/ 2328 w 5149"/>
                <a:gd name="T49" fmla="*/ 475 h 591"/>
                <a:gd name="T50" fmla="*/ 2270 w 5149"/>
                <a:gd name="T51" fmla="*/ 373 h 591"/>
                <a:gd name="T52" fmla="*/ 2376 w 5149"/>
                <a:gd name="T53" fmla="*/ 584 h 591"/>
                <a:gd name="T54" fmla="*/ 2389 w 5149"/>
                <a:gd name="T55" fmla="*/ 591 h 591"/>
                <a:gd name="T56" fmla="*/ 2356 w 5149"/>
                <a:gd name="T57" fmla="*/ 525 h 591"/>
                <a:gd name="T58" fmla="*/ 2502 w 5149"/>
                <a:gd name="T59" fmla="*/ 397 h 591"/>
                <a:gd name="T60" fmla="*/ 2536 w 5149"/>
                <a:gd name="T61" fmla="*/ 355 h 591"/>
                <a:gd name="T62" fmla="*/ 2536 w 5149"/>
                <a:gd name="T63" fmla="*/ 369 h 591"/>
                <a:gd name="T64" fmla="*/ 2827 w 5149"/>
                <a:gd name="T65" fmla="*/ 355 h 591"/>
                <a:gd name="T66" fmla="*/ 2710 w 5149"/>
                <a:gd name="T67" fmla="*/ 355 h 591"/>
                <a:gd name="T68" fmla="*/ 3001 w 5149"/>
                <a:gd name="T69" fmla="*/ 369 h 591"/>
                <a:gd name="T70" fmla="*/ 3059 w 5149"/>
                <a:gd name="T71" fmla="*/ 355 h 591"/>
                <a:gd name="T72" fmla="*/ 3059 w 5149"/>
                <a:gd name="T73" fmla="*/ 369 h 591"/>
                <a:gd name="T74" fmla="*/ 3350 w 5149"/>
                <a:gd name="T75" fmla="*/ 355 h 591"/>
                <a:gd name="T76" fmla="*/ 3234 w 5149"/>
                <a:gd name="T77" fmla="*/ 355 h 591"/>
                <a:gd name="T78" fmla="*/ 3525 w 5149"/>
                <a:gd name="T79" fmla="*/ 369 h 591"/>
                <a:gd name="T80" fmla="*/ 3583 w 5149"/>
                <a:gd name="T81" fmla="*/ 355 h 591"/>
                <a:gd name="T82" fmla="*/ 3583 w 5149"/>
                <a:gd name="T83" fmla="*/ 369 h 591"/>
                <a:gd name="T84" fmla="*/ 3874 w 5149"/>
                <a:gd name="T85" fmla="*/ 355 h 591"/>
                <a:gd name="T86" fmla="*/ 3757 w 5149"/>
                <a:gd name="T87" fmla="*/ 355 h 591"/>
                <a:gd name="T88" fmla="*/ 4048 w 5149"/>
                <a:gd name="T89" fmla="*/ 369 h 591"/>
                <a:gd name="T90" fmla="*/ 4106 w 5149"/>
                <a:gd name="T91" fmla="*/ 355 h 591"/>
                <a:gd name="T92" fmla="*/ 4106 w 5149"/>
                <a:gd name="T93" fmla="*/ 369 h 591"/>
                <a:gd name="T94" fmla="*/ 4397 w 5149"/>
                <a:gd name="T95" fmla="*/ 355 h 591"/>
                <a:gd name="T96" fmla="*/ 4281 w 5149"/>
                <a:gd name="T97" fmla="*/ 355 h 591"/>
                <a:gd name="T98" fmla="*/ 4572 w 5149"/>
                <a:gd name="T99" fmla="*/ 369 h 591"/>
                <a:gd name="T100" fmla="*/ 4630 w 5149"/>
                <a:gd name="T101" fmla="*/ 355 h 591"/>
                <a:gd name="T102" fmla="*/ 4630 w 5149"/>
                <a:gd name="T103" fmla="*/ 369 h 591"/>
                <a:gd name="T104" fmla="*/ 4921 w 5149"/>
                <a:gd name="T105" fmla="*/ 355 h 591"/>
                <a:gd name="T106" fmla="*/ 4804 w 5149"/>
                <a:gd name="T107" fmla="*/ 355 h 591"/>
                <a:gd name="T108" fmla="*/ 5028 w 5149"/>
                <a:gd name="T109" fmla="*/ 244 h 591"/>
                <a:gd name="T110" fmla="*/ 5041 w 5149"/>
                <a:gd name="T111" fmla="*/ 186 h 591"/>
                <a:gd name="T112" fmla="*/ 5055 w 5149"/>
                <a:gd name="T113" fmla="*/ 192 h 591"/>
                <a:gd name="T114" fmla="*/ 5137 w 5149"/>
                <a:gd name="T115" fmla="*/ 0 h 591"/>
                <a:gd name="T116" fmla="*/ 5121 w 5149"/>
                <a:gd name="T117" fmla="*/ 30 h 5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5149" h="591">
                  <a:moveTo>
                    <a:pt x="13" y="36"/>
                  </a:moveTo>
                  <a:lnTo>
                    <a:pt x="75" y="143"/>
                  </a:lnTo>
                  <a:lnTo>
                    <a:pt x="63" y="151"/>
                  </a:lnTo>
                  <a:lnTo>
                    <a:pt x="0" y="44"/>
                  </a:lnTo>
                  <a:lnTo>
                    <a:pt x="13" y="36"/>
                  </a:lnTo>
                  <a:close/>
                  <a:moveTo>
                    <a:pt x="105" y="194"/>
                  </a:moveTo>
                  <a:lnTo>
                    <a:pt x="163" y="294"/>
                  </a:lnTo>
                  <a:lnTo>
                    <a:pt x="150" y="302"/>
                  </a:lnTo>
                  <a:lnTo>
                    <a:pt x="92" y="201"/>
                  </a:lnTo>
                  <a:lnTo>
                    <a:pt x="105" y="194"/>
                  </a:lnTo>
                  <a:close/>
                  <a:moveTo>
                    <a:pt x="192" y="345"/>
                  </a:moveTo>
                  <a:lnTo>
                    <a:pt x="205" y="366"/>
                  </a:lnTo>
                  <a:lnTo>
                    <a:pt x="198" y="363"/>
                  </a:lnTo>
                  <a:lnTo>
                    <a:pt x="290" y="363"/>
                  </a:lnTo>
                  <a:lnTo>
                    <a:pt x="290" y="377"/>
                  </a:lnTo>
                  <a:lnTo>
                    <a:pt x="194" y="377"/>
                  </a:lnTo>
                  <a:lnTo>
                    <a:pt x="180" y="352"/>
                  </a:lnTo>
                  <a:lnTo>
                    <a:pt x="192" y="345"/>
                  </a:lnTo>
                  <a:close/>
                  <a:moveTo>
                    <a:pt x="348" y="363"/>
                  </a:moveTo>
                  <a:lnTo>
                    <a:pt x="465" y="363"/>
                  </a:lnTo>
                  <a:lnTo>
                    <a:pt x="465" y="377"/>
                  </a:lnTo>
                  <a:lnTo>
                    <a:pt x="348" y="377"/>
                  </a:lnTo>
                  <a:lnTo>
                    <a:pt x="348" y="363"/>
                  </a:lnTo>
                  <a:close/>
                  <a:moveTo>
                    <a:pt x="523" y="363"/>
                  </a:moveTo>
                  <a:lnTo>
                    <a:pt x="639" y="363"/>
                  </a:lnTo>
                  <a:lnTo>
                    <a:pt x="639" y="377"/>
                  </a:lnTo>
                  <a:lnTo>
                    <a:pt x="523" y="377"/>
                  </a:lnTo>
                  <a:lnTo>
                    <a:pt x="523" y="363"/>
                  </a:lnTo>
                  <a:close/>
                  <a:moveTo>
                    <a:pt x="697" y="363"/>
                  </a:moveTo>
                  <a:lnTo>
                    <a:pt x="814" y="363"/>
                  </a:lnTo>
                  <a:lnTo>
                    <a:pt x="814" y="377"/>
                  </a:lnTo>
                  <a:lnTo>
                    <a:pt x="697" y="377"/>
                  </a:lnTo>
                  <a:lnTo>
                    <a:pt x="697" y="363"/>
                  </a:lnTo>
                  <a:close/>
                  <a:moveTo>
                    <a:pt x="872" y="363"/>
                  </a:moveTo>
                  <a:lnTo>
                    <a:pt x="988" y="363"/>
                  </a:lnTo>
                  <a:lnTo>
                    <a:pt x="988" y="377"/>
                  </a:lnTo>
                  <a:lnTo>
                    <a:pt x="872" y="377"/>
                  </a:lnTo>
                  <a:lnTo>
                    <a:pt x="872" y="363"/>
                  </a:lnTo>
                  <a:close/>
                  <a:moveTo>
                    <a:pt x="1046" y="363"/>
                  </a:moveTo>
                  <a:lnTo>
                    <a:pt x="1163" y="363"/>
                  </a:lnTo>
                  <a:lnTo>
                    <a:pt x="1163" y="377"/>
                  </a:lnTo>
                  <a:lnTo>
                    <a:pt x="1046" y="377"/>
                  </a:lnTo>
                  <a:lnTo>
                    <a:pt x="1046" y="363"/>
                  </a:lnTo>
                  <a:close/>
                  <a:moveTo>
                    <a:pt x="1221" y="363"/>
                  </a:moveTo>
                  <a:lnTo>
                    <a:pt x="1337" y="363"/>
                  </a:lnTo>
                  <a:lnTo>
                    <a:pt x="1337" y="377"/>
                  </a:lnTo>
                  <a:lnTo>
                    <a:pt x="1221" y="377"/>
                  </a:lnTo>
                  <a:lnTo>
                    <a:pt x="1221" y="363"/>
                  </a:lnTo>
                  <a:close/>
                  <a:moveTo>
                    <a:pt x="1395" y="363"/>
                  </a:moveTo>
                  <a:lnTo>
                    <a:pt x="1512" y="363"/>
                  </a:lnTo>
                  <a:lnTo>
                    <a:pt x="1512" y="377"/>
                  </a:lnTo>
                  <a:lnTo>
                    <a:pt x="1395" y="377"/>
                  </a:lnTo>
                  <a:lnTo>
                    <a:pt x="1395" y="363"/>
                  </a:lnTo>
                  <a:close/>
                  <a:moveTo>
                    <a:pt x="1570" y="363"/>
                  </a:moveTo>
                  <a:lnTo>
                    <a:pt x="1686" y="363"/>
                  </a:lnTo>
                  <a:lnTo>
                    <a:pt x="1686" y="377"/>
                  </a:lnTo>
                  <a:lnTo>
                    <a:pt x="1570" y="377"/>
                  </a:lnTo>
                  <a:lnTo>
                    <a:pt x="1570" y="363"/>
                  </a:lnTo>
                  <a:close/>
                  <a:moveTo>
                    <a:pt x="1744" y="363"/>
                  </a:moveTo>
                  <a:lnTo>
                    <a:pt x="1861" y="363"/>
                  </a:lnTo>
                  <a:lnTo>
                    <a:pt x="1861" y="377"/>
                  </a:lnTo>
                  <a:lnTo>
                    <a:pt x="1744" y="377"/>
                  </a:lnTo>
                  <a:lnTo>
                    <a:pt x="1744" y="363"/>
                  </a:lnTo>
                  <a:close/>
                  <a:moveTo>
                    <a:pt x="1919" y="363"/>
                  </a:moveTo>
                  <a:lnTo>
                    <a:pt x="2035" y="363"/>
                  </a:lnTo>
                  <a:lnTo>
                    <a:pt x="2035" y="377"/>
                  </a:lnTo>
                  <a:lnTo>
                    <a:pt x="1919" y="377"/>
                  </a:lnTo>
                  <a:lnTo>
                    <a:pt x="1919" y="363"/>
                  </a:lnTo>
                  <a:close/>
                  <a:moveTo>
                    <a:pt x="2093" y="363"/>
                  </a:moveTo>
                  <a:lnTo>
                    <a:pt x="2210" y="363"/>
                  </a:lnTo>
                  <a:lnTo>
                    <a:pt x="2210" y="377"/>
                  </a:lnTo>
                  <a:lnTo>
                    <a:pt x="2093" y="377"/>
                  </a:lnTo>
                  <a:lnTo>
                    <a:pt x="2093" y="363"/>
                  </a:lnTo>
                  <a:close/>
                  <a:moveTo>
                    <a:pt x="2270" y="373"/>
                  </a:moveTo>
                  <a:lnTo>
                    <a:pt x="2328" y="475"/>
                  </a:lnTo>
                  <a:lnTo>
                    <a:pt x="2315" y="482"/>
                  </a:lnTo>
                  <a:lnTo>
                    <a:pt x="2258" y="381"/>
                  </a:lnTo>
                  <a:lnTo>
                    <a:pt x="2270" y="373"/>
                  </a:lnTo>
                  <a:close/>
                  <a:moveTo>
                    <a:pt x="2356" y="525"/>
                  </a:moveTo>
                  <a:lnTo>
                    <a:pt x="2389" y="584"/>
                  </a:lnTo>
                  <a:lnTo>
                    <a:pt x="2376" y="584"/>
                  </a:lnTo>
                  <a:lnTo>
                    <a:pt x="2402" y="541"/>
                  </a:lnTo>
                  <a:lnTo>
                    <a:pt x="2414" y="548"/>
                  </a:lnTo>
                  <a:lnTo>
                    <a:pt x="2389" y="591"/>
                  </a:lnTo>
                  <a:lnTo>
                    <a:pt x="2376" y="591"/>
                  </a:lnTo>
                  <a:lnTo>
                    <a:pt x="2344" y="533"/>
                  </a:lnTo>
                  <a:lnTo>
                    <a:pt x="2356" y="525"/>
                  </a:lnTo>
                  <a:close/>
                  <a:moveTo>
                    <a:pt x="2431" y="490"/>
                  </a:moveTo>
                  <a:lnTo>
                    <a:pt x="2489" y="390"/>
                  </a:lnTo>
                  <a:lnTo>
                    <a:pt x="2502" y="397"/>
                  </a:lnTo>
                  <a:lnTo>
                    <a:pt x="2443" y="498"/>
                  </a:lnTo>
                  <a:lnTo>
                    <a:pt x="2431" y="490"/>
                  </a:lnTo>
                  <a:close/>
                  <a:moveTo>
                    <a:pt x="2536" y="355"/>
                  </a:moveTo>
                  <a:lnTo>
                    <a:pt x="2652" y="355"/>
                  </a:lnTo>
                  <a:lnTo>
                    <a:pt x="2652" y="369"/>
                  </a:lnTo>
                  <a:lnTo>
                    <a:pt x="2536" y="369"/>
                  </a:lnTo>
                  <a:lnTo>
                    <a:pt x="2536" y="355"/>
                  </a:lnTo>
                  <a:close/>
                  <a:moveTo>
                    <a:pt x="2710" y="355"/>
                  </a:moveTo>
                  <a:lnTo>
                    <a:pt x="2827" y="355"/>
                  </a:lnTo>
                  <a:lnTo>
                    <a:pt x="2827" y="369"/>
                  </a:lnTo>
                  <a:lnTo>
                    <a:pt x="2710" y="369"/>
                  </a:lnTo>
                  <a:lnTo>
                    <a:pt x="2710" y="355"/>
                  </a:lnTo>
                  <a:close/>
                  <a:moveTo>
                    <a:pt x="2885" y="355"/>
                  </a:moveTo>
                  <a:lnTo>
                    <a:pt x="3001" y="355"/>
                  </a:lnTo>
                  <a:lnTo>
                    <a:pt x="3001" y="369"/>
                  </a:lnTo>
                  <a:lnTo>
                    <a:pt x="2885" y="369"/>
                  </a:lnTo>
                  <a:lnTo>
                    <a:pt x="2885" y="355"/>
                  </a:lnTo>
                  <a:close/>
                  <a:moveTo>
                    <a:pt x="3059" y="355"/>
                  </a:moveTo>
                  <a:lnTo>
                    <a:pt x="3176" y="355"/>
                  </a:lnTo>
                  <a:lnTo>
                    <a:pt x="3176" y="369"/>
                  </a:lnTo>
                  <a:lnTo>
                    <a:pt x="3059" y="369"/>
                  </a:lnTo>
                  <a:lnTo>
                    <a:pt x="3059" y="355"/>
                  </a:lnTo>
                  <a:close/>
                  <a:moveTo>
                    <a:pt x="3234" y="355"/>
                  </a:moveTo>
                  <a:lnTo>
                    <a:pt x="3350" y="355"/>
                  </a:lnTo>
                  <a:lnTo>
                    <a:pt x="3350" y="369"/>
                  </a:lnTo>
                  <a:lnTo>
                    <a:pt x="3234" y="369"/>
                  </a:lnTo>
                  <a:lnTo>
                    <a:pt x="3234" y="355"/>
                  </a:lnTo>
                  <a:close/>
                  <a:moveTo>
                    <a:pt x="3408" y="355"/>
                  </a:moveTo>
                  <a:lnTo>
                    <a:pt x="3525" y="355"/>
                  </a:lnTo>
                  <a:lnTo>
                    <a:pt x="3525" y="369"/>
                  </a:lnTo>
                  <a:lnTo>
                    <a:pt x="3408" y="369"/>
                  </a:lnTo>
                  <a:lnTo>
                    <a:pt x="3408" y="355"/>
                  </a:lnTo>
                  <a:close/>
                  <a:moveTo>
                    <a:pt x="3583" y="355"/>
                  </a:moveTo>
                  <a:lnTo>
                    <a:pt x="3699" y="355"/>
                  </a:lnTo>
                  <a:lnTo>
                    <a:pt x="3699" y="369"/>
                  </a:lnTo>
                  <a:lnTo>
                    <a:pt x="3583" y="369"/>
                  </a:lnTo>
                  <a:lnTo>
                    <a:pt x="3583" y="355"/>
                  </a:lnTo>
                  <a:close/>
                  <a:moveTo>
                    <a:pt x="3757" y="355"/>
                  </a:moveTo>
                  <a:lnTo>
                    <a:pt x="3874" y="355"/>
                  </a:lnTo>
                  <a:lnTo>
                    <a:pt x="3874" y="369"/>
                  </a:lnTo>
                  <a:lnTo>
                    <a:pt x="3757" y="369"/>
                  </a:lnTo>
                  <a:lnTo>
                    <a:pt x="3757" y="355"/>
                  </a:lnTo>
                  <a:close/>
                  <a:moveTo>
                    <a:pt x="3932" y="355"/>
                  </a:moveTo>
                  <a:lnTo>
                    <a:pt x="4048" y="355"/>
                  </a:lnTo>
                  <a:lnTo>
                    <a:pt x="4048" y="369"/>
                  </a:lnTo>
                  <a:lnTo>
                    <a:pt x="3932" y="369"/>
                  </a:lnTo>
                  <a:lnTo>
                    <a:pt x="3932" y="355"/>
                  </a:lnTo>
                  <a:close/>
                  <a:moveTo>
                    <a:pt x="4106" y="355"/>
                  </a:moveTo>
                  <a:lnTo>
                    <a:pt x="4223" y="355"/>
                  </a:lnTo>
                  <a:lnTo>
                    <a:pt x="4223" y="369"/>
                  </a:lnTo>
                  <a:lnTo>
                    <a:pt x="4106" y="369"/>
                  </a:lnTo>
                  <a:lnTo>
                    <a:pt x="4106" y="355"/>
                  </a:lnTo>
                  <a:close/>
                  <a:moveTo>
                    <a:pt x="4281" y="355"/>
                  </a:moveTo>
                  <a:lnTo>
                    <a:pt x="4397" y="355"/>
                  </a:lnTo>
                  <a:lnTo>
                    <a:pt x="4397" y="369"/>
                  </a:lnTo>
                  <a:lnTo>
                    <a:pt x="4281" y="369"/>
                  </a:lnTo>
                  <a:lnTo>
                    <a:pt x="4281" y="355"/>
                  </a:lnTo>
                  <a:close/>
                  <a:moveTo>
                    <a:pt x="4455" y="355"/>
                  </a:moveTo>
                  <a:lnTo>
                    <a:pt x="4572" y="355"/>
                  </a:lnTo>
                  <a:lnTo>
                    <a:pt x="4572" y="369"/>
                  </a:lnTo>
                  <a:lnTo>
                    <a:pt x="4455" y="369"/>
                  </a:lnTo>
                  <a:lnTo>
                    <a:pt x="4455" y="355"/>
                  </a:lnTo>
                  <a:close/>
                  <a:moveTo>
                    <a:pt x="4630" y="355"/>
                  </a:moveTo>
                  <a:lnTo>
                    <a:pt x="4746" y="355"/>
                  </a:lnTo>
                  <a:lnTo>
                    <a:pt x="4746" y="369"/>
                  </a:lnTo>
                  <a:lnTo>
                    <a:pt x="4630" y="369"/>
                  </a:lnTo>
                  <a:lnTo>
                    <a:pt x="4630" y="355"/>
                  </a:lnTo>
                  <a:close/>
                  <a:moveTo>
                    <a:pt x="4804" y="355"/>
                  </a:moveTo>
                  <a:lnTo>
                    <a:pt x="4921" y="355"/>
                  </a:lnTo>
                  <a:lnTo>
                    <a:pt x="4921" y="369"/>
                  </a:lnTo>
                  <a:lnTo>
                    <a:pt x="4804" y="369"/>
                  </a:lnTo>
                  <a:lnTo>
                    <a:pt x="4804" y="355"/>
                  </a:lnTo>
                  <a:close/>
                  <a:moveTo>
                    <a:pt x="4962" y="341"/>
                  </a:moveTo>
                  <a:lnTo>
                    <a:pt x="5015" y="238"/>
                  </a:lnTo>
                  <a:lnTo>
                    <a:pt x="5028" y="244"/>
                  </a:lnTo>
                  <a:lnTo>
                    <a:pt x="4975" y="348"/>
                  </a:lnTo>
                  <a:lnTo>
                    <a:pt x="4962" y="341"/>
                  </a:lnTo>
                  <a:close/>
                  <a:moveTo>
                    <a:pt x="5041" y="186"/>
                  </a:moveTo>
                  <a:lnTo>
                    <a:pt x="5095" y="82"/>
                  </a:lnTo>
                  <a:lnTo>
                    <a:pt x="5107" y="88"/>
                  </a:lnTo>
                  <a:lnTo>
                    <a:pt x="5055" y="192"/>
                  </a:lnTo>
                  <a:lnTo>
                    <a:pt x="5041" y="186"/>
                  </a:lnTo>
                  <a:close/>
                  <a:moveTo>
                    <a:pt x="5121" y="30"/>
                  </a:moveTo>
                  <a:lnTo>
                    <a:pt x="5137" y="0"/>
                  </a:lnTo>
                  <a:lnTo>
                    <a:pt x="5149" y="6"/>
                  </a:lnTo>
                  <a:lnTo>
                    <a:pt x="5134" y="37"/>
                  </a:lnTo>
                  <a:lnTo>
                    <a:pt x="5121" y="30"/>
                  </a:lnTo>
                  <a:close/>
                </a:path>
              </a:pathLst>
            </a:custGeom>
            <a:solidFill>
              <a:srgbClr val="595959"/>
            </a:solidFill>
            <a:ln w="1588" cap="flat">
              <a:solidFill>
                <a:srgbClr val="595959"/>
              </a:solidFill>
              <a:prstDash val="solid"/>
              <a:round/>
              <a:headEnd/>
              <a:tailEnd/>
            </a:ln>
          </p:spPr>
          <p:txBody>
            <a:bodyPr vert="horz" wrap="square" lIns="68580" tIns="34290" rIns="68580" bIns="34290" numCol="1" anchor="t" anchorCtr="0" compatLnSpc="1">
              <a:prstTxWarp prst="textNoShape">
                <a:avLst/>
              </a:prstTxWarp>
            </a:bodyPr>
            <a:lstStyle/>
            <a:p>
              <a:endParaRPr lang="en-US" sz="900"/>
            </a:p>
          </p:txBody>
        </p:sp>
        <p:sp>
          <p:nvSpPr>
            <p:cNvPr id="77" name="Rectangle 92">
              <a:extLst>
                <a:ext uri="{FF2B5EF4-FFF2-40B4-BE49-F238E27FC236}">
                  <a16:creationId xmlns:a16="http://schemas.microsoft.com/office/drawing/2014/main" id="{AE4C0518-918D-48CE-8F97-196494CAABA6}"/>
                </a:ext>
              </a:extLst>
            </p:cNvPr>
            <p:cNvSpPr>
              <a:spLocks noChangeArrowheads="1"/>
            </p:cNvSpPr>
            <p:nvPr/>
          </p:nvSpPr>
          <p:spPr bwMode="auto">
            <a:xfrm>
              <a:off x="10051421" y="4426833"/>
              <a:ext cx="1224695"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defTabSz="685800"/>
              <a:r>
                <a:rPr lang="en-US" altLang="en-US" sz="825" b="1" dirty="0">
                  <a:solidFill>
                    <a:schemeClr val="accent1"/>
                  </a:solidFill>
                  <a:latin typeface="Calibri" panose="020F0502020204030204" pitchFamily="34" charset="0"/>
                </a:rPr>
                <a:t>Measurement report</a:t>
              </a:r>
              <a:endParaRPr lang="en-US" altLang="en-US" sz="1350" dirty="0">
                <a:solidFill>
                  <a:schemeClr val="accent1"/>
                </a:solidFill>
              </a:endParaRPr>
            </a:p>
          </p:txBody>
        </p:sp>
        <p:sp>
          <p:nvSpPr>
            <p:cNvPr id="78" name="Rectangle 92">
              <a:extLst>
                <a:ext uri="{FF2B5EF4-FFF2-40B4-BE49-F238E27FC236}">
                  <a16:creationId xmlns:a16="http://schemas.microsoft.com/office/drawing/2014/main" id="{877FCD5A-ECD0-4FB0-B9D1-BE65A0DD665C}"/>
                </a:ext>
              </a:extLst>
            </p:cNvPr>
            <p:cNvSpPr>
              <a:spLocks noChangeArrowheads="1"/>
            </p:cNvSpPr>
            <p:nvPr/>
          </p:nvSpPr>
          <p:spPr bwMode="auto">
            <a:xfrm>
              <a:off x="7394283" y="4394210"/>
              <a:ext cx="1522883"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defTabSz="685800"/>
              <a:r>
                <a:rPr lang="en-US" altLang="en-US" sz="825" b="1" dirty="0">
                  <a:solidFill>
                    <a:schemeClr val="accent1"/>
                  </a:solidFill>
                  <a:latin typeface="Calibri" panose="020F0502020204030204" pitchFamily="34" charset="0"/>
                </a:rPr>
                <a:t>UWB second fragment </a:t>
              </a:r>
              <a:endParaRPr lang="en-US" altLang="en-US" sz="1350" dirty="0">
                <a:solidFill>
                  <a:schemeClr val="accent1"/>
                </a:solidFill>
              </a:endParaRPr>
            </a:p>
          </p:txBody>
        </p:sp>
      </p:grpSp>
      <p:sp>
        <p:nvSpPr>
          <p:cNvPr id="4" name="Slide Number Placeholder 3">
            <a:extLst>
              <a:ext uri="{FF2B5EF4-FFF2-40B4-BE49-F238E27FC236}">
                <a16:creationId xmlns:a16="http://schemas.microsoft.com/office/drawing/2014/main" id="{237AB415-D25A-4408-AC55-0D7ABF18529E}"/>
              </a:ext>
            </a:extLst>
          </p:cNvPr>
          <p:cNvSpPr>
            <a:spLocks noGrp="1"/>
          </p:cNvSpPr>
          <p:nvPr>
            <p:ph type="sldNum" sz="quarter" idx="12"/>
          </p:nvPr>
        </p:nvSpPr>
        <p:spPr/>
        <p:txBody>
          <a:bodyPr/>
          <a:lstStyle/>
          <a:p>
            <a:r>
              <a:rPr lang="en-US" altLang="en-US"/>
              <a:t>Slide </a:t>
            </a:r>
            <a:fld id="{77248A51-4F7C-4153-9699-F6BF9FC30F5C}" type="slidenum">
              <a:rPr lang="en-US" altLang="en-US" smtClean="0"/>
              <a:pPr/>
              <a:t>4</a:t>
            </a:fld>
            <a:endParaRPr lang="en-US" altLang="en-US" dirty="0"/>
          </a:p>
        </p:txBody>
      </p:sp>
      <p:sp>
        <p:nvSpPr>
          <p:cNvPr id="52" name="Rectangle 62">
            <a:extLst>
              <a:ext uri="{FF2B5EF4-FFF2-40B4-BE49-F238E27FC236}">
                <a16:creationId xmlns:a16="http://schemas.microsoft.com/office/drawing/2014/main" id="{E151FCA0-B169-43A7-B43E-7FC68CBB39D0}"/>
              </a:ext>
            </a:extLst>
          </p:cNvPr>
          <p:cNvSpPr>
            <a:spLocks noChangeArrowheads="1"/>
          </p:cNvSpPr>
          <p:nvPr/>
        </p:nvSpPr>
        <p:spPr bwMode="auto">
          <a:xfrm>
            <a:off x="4362897" y="2813708"/>
            <a:ext cx="429854" cy="245068"/>
          </a:xfrm>
          <a:prstGeom prst="rect">
            <a:avLst/>
          </a:prstGeom>
          <a:solidFill>
            <a:srgbClr val="00B0F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900" dirty="0"/>
          </a:p>
        </p:txBody>
      </p:sp>
      <p:sp>
        <p:nvSpPr>
          <p:cNvPr id="53" name="Rectangle 64">
            <a:extLst>
              <a:ext uri="{FF2B5EF4-FFF2-40B4-BE49-F238E27FC236}">
                <a16:creationId xmlns:a16="http://schemas.microsoft.com/office/drawing/2014/main" id="{9C8EED94-0A82-4552-A755-386D11F3C04E}"/>
              </a:ext>
            </a:extLst>
          </p:cNvPr>
          <p:cNvSpPr>
            <a:spLocks noChangeArrowheads="1"/>
          </p:cNvSpPr>
          <p:nvPr/>
        </p:nvSpPr>
        <p:spPr bwMode="auto">
          <a:xfrm>
            <a:off x="4497867" y="2891643"/>
            <a:ext cx="163506" cy="92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600" b="1" dirty="0">
                <a:solidFill>
                  <a:srgbClr val="FEFFFF"/>
                </a:solidFill>
                <a:latin typeface="Calibri" panose="020F0502020204030204" pitchFamily="34" charset="0"/>
              </a:rPr>
              <a:t>UWB</a:t>
            </a:r>
            <a:endParaRPr lang="en-US" altLang="en-US" sz="600" dirty="0"/>
          </a:p>
        </p:txBody>
      </p:sp>
    </p:spTree>
    <p:extLst>
      <p:ext uri="{BB962C8B-B14F-4D97-AF65-F5344CB8AC3E}">
        <p14:creationId xmlns:p14="http://schemas.microsoft.com/office/powerpoint/2010/main" val="155186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89BB64-ADB2-459B-9735-290DA390A754}"/>
              </a:ext>
            </a:extLst>
          </p:cNvPr>
          <p:cNvSpPr>
            <a:spLocks noGrp="1"/>
          </p:cNvSpPr>
          <p:nvPr>
            <p:ph type="title"/>
          </p:nvPr>
        </p:nvSpPr>
        <p:spPr/>
        <p:txBody>
          <a:bodyPr/>
          <a:lstStyle/>
          <a:p>
            <a:r>
              <a:rPr lang="en-US" dirty="0">
                <a:solidFill>
                  <a:schemeClr val="tx1"/>
                </a:solidFill>
              </a:rPr>
              <a:t>NBA-UWB Sequence for SS-TWR</a:t>
            </a:r>
          </a:p>
        </p:txBody>
      </p:sp>
      <p:sp>
        <p:nvSpPr>
          <p:cNvPr id="3" name="Text Placeholder 2">
            <a:extLst>
              <a:ext uri="{FF2B5EF4-FFF2-40B4-BE49-F238E27FC236}">
                <a16:creationId xmlns:a16="http://schemas.microsoft.com/office/drawing/2014/main" id="{79963FB6-DE8A-413A-9A29-083DDB7F0D1B}"/>
              </a:ext>
            </a:extLst>
          </p:cNvPr>
          <p:cNvSpPr>
            <a:spLocks noGrp="1"/>
          </p:cNvSpPr>
          <p:nvPr>
            <p:ph type="body" idx="1"/>
          </p:nvPr>
        </p:nvSpPr>
        <p:spPr>
          <a:xfrm>
            <a:off x="368046" y="1124744"/>
            <a:ext cx="8407908" cy="3477006"/>
          </a:xfrm>
        </p:spPr>
        <p:txBody>
          <a:bodyPr/>
          <a:lstStyle/>
          <a:p>
            <a:pPr marL="0" indent="0">
              <a:buNone/>
            </a:pPr>
            <a:endParaRPr lang="en-US" sz="1800" dirty="0"/>
          </a:p>
          <a:p>
            <a:endParaRPr lang="en-US" sz="1800" dirty="0"/>
          </a:p>
          <a:p>
            <a:r>
              <a:rPr lang="en-US" sz="1800" dirty="0"/>
              <a:t>Phase 1) Initial synchronization: NB message exchange</a:t>
            </a:r>
          </a:p>
          <a:p>
            <a:pPr lvl="2">
              <a:buFont typeface="Courier New" panose="02070309020205020404" pitchFamily="49" charset="0"/>
              <a:buChar char="o"/>
            </a:pPr>
            <a:r>
              <a:rPr lang="en-US" sz="1600" dirty="0"/>
              <a:t>If needed, NB message exchange can provide scheduling and capability information</a:t>
            </a:r>
          </a:p>
          <a:p>
            <a:pPr lvl="2">
              <a:buFont typeface="Courier New" panose="02070309020205020404" pitchFamily="49" charset="0"/>
              <a:buChar char="o"/>
            </a:pPr>
            <a:r>
              <a:rPr lang="en-US" sz="1600" dirty="0"/>
              <a:t>Initiator’s NB message provides </a:t>
            </a:r>
          </a:p>
          <a:p>
            <a:pPr lvl="3">
              <a:buFont typeface="Arial" panose="020B0604020202020204" pitchFamily="34" charset="0"/>
              <a:buChar char="•"/>
            </a:pPr>
            <a:r>
              <a:rPr lang="en-US" sz="1400" dirty="0"/>
              <a:t>Ranging configuration information if needed</a:t>
            </a:r>
          </a:p>
          <a:p>
            <a:pPr lvl="3">
              <a:buFont typeface="Arial" panose="020B0604020202020204" pitchFamily="34" charset="0"/>
              <a:buChar char="•"/>
            </a:pPr>
            <a:r>
              <a:rPr lang="en-US" sz="1400" dirty="0"/>
              <a:t>Initial time/frequency synchronization to the responder</a:t>
            </a:r>
          </a:p>
          <a:p>
            <a:pPr lvl="2">
              <a:buFont typeface="Courier New" panose="02070309020205020404" pitchFamily="49" charset="0"/>
              <a:buChar char="o"/>
            </a:pPr>
            <a:r>
              <a:rPr lang="en-US" sz="1600" dirty="0"/>
              <a:t>Responder’s NB message can help with</a:t>
            </a:r>
          </a:p>
          <a:p>
            <a:pPr lvl="3">
              <a:buFont typeface="Arial" panose="020B0604020202020204" pitchFamily="34" charset="0"/>
              <a:buChar char="•"/>
            </a:pPr>
            <a:r>
              <a:rPr lang="en-US" sz="1400" dirty="0"/>
              <a:t>Two-way handshaking </a:t>
            </a:r>
          </a:p>
          <a:p>
            <a:pPr lvl="3">
              <a:buFont typeface="Arial" panose="020B0604020202020204" pitchFamily="34" charset="0"/>
              <a:buChar char="•"/>
            </a:pPr>
            <a:r>
              <a:rPr lang="en-US" sz="1400" dirty="0"/>
              <a:t>Received frequency synchronization (will be discussed in the following slides)</a:t>
            </a:r>
          </a:p>
          <a:p>
            <a:pPr lvl="3">
              <a:buFont typeface="Arial" panose="020B0604020202020204" pitchFamily="34" charset="0"/>
              <a:buChar char="•"/>
            </a:pPr>
            <a:r>
              <a:rPr lang="en-US" sz="1400" dirty="0"/>
              <a:t>Signaling required number of fragments from responder to initiator</a:t>
            </a:r>
          </a:p>
          <a:p>
            <a:pPr lvl="4">
              <a:buFont typeface="Arial" panose="020B0604020202020204" pitchFamily="34" charset="0"/>
              <a:buChar char="•"/>
            </a:pPr>
            <a:r>
              <a:rPr lang="en-US" sz="1400" dirty="0"/>
              <a:t>Based on poll NB message received power, and the difference between NB and UWB link budget, it can be roughly computed that how many UWB fragments are need. </a:t>
            </a:r>
          </a:p>
          <a:p>
            <a:pPr>
              <a:buSzPct val="120000"/>
              <a:buFont typeface="Arial" panose="020B0604020202020204" pitchFamily="34" charset="0"/>
              <a:buChar char="•"/>
            </a:pPr>
            <a:r>
              <a:rPr lang="en-US" sz="1800" dirty="0"/>
              <a:t>Phase 2) Multi-fragment UWB measurement phase</a:t>
            </a:r>
          </a:p>
          <a:p>
            <a:pPr lvl="2">
              <a:buFont typeface="Courier New" panose="02070309020205020404" pitchFamily="49" charset="0"/>
              <a:buChar char="o"/>
            </a:pPr>
            <a:r>
              <a:rPr lang="en-US" sz="1600" dirty="0"/>
              <a:t>To reduce latency, UWB measurements can be interleaved in each fragment</a:t>
            </a:r>
          </a:p>
          <a:p>
            <a:pPr lvl="2">
              <a:buFont typeface="Courier New" panose="02070309020205020404" pitchFamily="49" charset="0"/>
              <a:buChar char="o"/>
            </a:pPr>
            <a:r>
              <a:rPr lang="en-US" sz="1600" dirty="0"/>
              <a:t>Responder’s UWB transmission is staggered by fixed offset (e.g., 0.5 </a:t>
            </a:r>
            <a:r>
              <a:rPr lang="en-US" sz="1600" dirty="0" err="1"/>
              <a:t>ms</a:t>
            </a:r>
            <a:r>
              <a:rPr lang="en-US" sz="1600" dirty="0"/>
              <a:t>) to the initiator’s UWB transmission</a:t>
            </a:r>
          </a:p>
          <a:p>
            <a:pPr lvl="2">
              <a:buFont typeface="Courier New" panose="02070309020205020404" pitchFamily="49" charset="0"/>
              <a:buChar char="o"/>
            </a:pPr>
            <a:endParaRPr lang="en-US" sz="1200" dirty="0"/>
          </a:p>
          <a:p>
            <a:pPr lvl="1"/>
            <a:endParaRPr lang="en-US" sz="1800" dirty="0"/>
          </a:p>
          <a:p>
            <a:endParaRPr lang="en-US" sz="1800" dirty="0"/>
          </a:p>
          <a:p>
            <a:endParaRPr lang="en-US" sz="1800" dirty="0"/>
          </a:p>
          <a:p>
            <a:endParaRPr lang="en-US" sz="1800" dirty="0"/>
          </a:p>
          <a:p>
            <a:pPr lvl="1"/>
            <a:endParaRPr lang="en-US" sz="1800" dirty="0"/>
          </a:p>
          <a:p>
            <a:pPr marL="122777" lvl="1" indent="0">
              <a:buNone/>
            </a:pPr>
            <a:endParaRPr lang="en-US" sz="1800" dirty="0"/>
          </a:p>
          <a:p>
            <a:pPr marL="0" indent="0">
              <a:buNone/>
            </a:pPr>
            <a:endParaRPr lang="en-US" sz="1800" dirty="0"/>
          </a:p>
          <a:p>
            <a:endParaRPr lang="en-US" sz="1800" dirty="0"/>
          </a:p>
          <a:p>
            <a:pPr lvl="1">
              <a:buFont typeface="Courier New" panose="02070309020205020404" pitchFamily="49" charset="0"/>
              <a:buChar char="o"/>
            </a:pPr>
            <a:endParaRPr lang="en-US" sz="1800" dirty="0"/>
          </a:p>
        </p:txBody>
      </p:sp>
      <p:sp>
        <p:nvSpPr>
          <p:cNvPr id="4" name="Slide Number Placeholder 3">
            <a:extLst>
              <a:ext uri="{FF2B5EF4-FFF2-40B4-BE49-F238E27FC236}">
                <a16:creationId xmlns:a16="http://schemas.microsoft.com/office/drawing/2014/main" id="{237AB415-D25A-4408-AC55-0D7ABF18529E}"/>
              </a:ext>
            </a:extLst>
          </p:cNvPr>
          <p:cNvSpPr>
            <a:spLocks noGrp="1"/>
          </p:cNvSpPr>
          <p:nvPr>
            <p:ph type="sldNum" sz="quarter" idx="12"/>
          </p:nvPr>
        </p:nvSpPr>
        <p:spPr/>
        <p:txBody>
          <a:bodyPr/>
          <a:lstStyle/>
          <a:p>
            <a:r>
              <a:rPr lang="en-US" altLang="en-US"/>
              <a:t>Slide </a:t>
            </a:r>
            <a:fld id="{77248A51-4F7C-4153-9699-F6BF9FC30F5C}" type="slidenum">
              <a:rPr lang="en-US" altLang="en-US" smtClean="0"/>
              <a:pPr/>
              <a:t>5</a:t>
            </a:fld>
            <a:endParaRPr lang="en-US" altLang="en-US" dirty="0"/>
          </a:p>
        </p:txBody>
      </p:sp>
    </p:spTree>
    <p:extLst>
      <p:ext uri="{BB962C8B-B14F-4D97-AF65-F5344CB8AC3E}">
        <p14:creationId xmlns:p14="http://schemas.microsoft.com/office/powerpoint/2010/main" val="36235719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89BB64-ADB2-459B-9735-290DA390A754}"/>
              </a:ext>
            </a:extLst>
          </p:cNvPr>
          <p:cNvSpPr>
            <a:spLocks noGrp="1"/>
          </p:cNvSpPr>
          <p:nvPr>
            <p:ph type="title"/>
          </p:nvPr>
        </p:nvSpPr>
        <p:spPr/>
        <p:txBody>
          <a:bodyPr/>
          <a:lstStyle/>
          <a:p>
            <a:r>
              <a:rPr lang="en-US" dirty="0">
                <a:solidFill>
                  <a:schemeClr val="tx1"/>
                </a:solidFill>
              </a:rPr>
              <a:t>NBA-UWB Sequence for SS-TWR</a:t>
            </a:r>
          </a:p>
        </p:txBody>
      </p:sp>
      <p:sp>
        <p:nvSpPr>
          <p:cNvPr id="3" name="Text Placeholder 2">
            <a:extLst>
              <a:ext uri="{FF2B5EF4-FFF2-40B4-BE49-F238E27FC236}">
                <a16:creationId xmlns:a16="http://schemas.microsoft.com/office/drawing/2014/main" id="{79963FB6-DE8A-413A-9A29-083DDB7F0D1B}"/>
              </a:ext>
            </a:extLst>
          </p:cNvPr>
          <p:cNvSpPr>
            <a:spLocks noGrp="1"/>
          </p:cNvSpPr>
          <p:nvPr>
            <p:ph type="body" idx="1"/>
          </p:nvPr>
        </p:nvSpPr>
        <p:spPr>
          <a:xfrm>
            <a:off x="368046" y="1124744"/>
            <a:ext cx="8407908" cy="3477006"/>
          </a:xfrm>
        </p:spPr>
        <p:txBody>
          <a:bodyPr/>
          <a:lstStyle/>
          <a:p>
            <a:pPr marL="0" indent="0">
              <a:buNone/>
            </a:pPr>
            <a:endParaRPr lang="en-US" sz="1800" dirty="0"/>
          </a:p>
          <a:p>
            <a:endParaRPr lang="en-US" sz="1800" dirty="0"/>
          </a:p>
          <a:p>
            <a:pPr>
              <a:buFont typeface="Arial" panose="020B0604020202020204" pitchFamily="34" charset="0"/>
              <a:buChar char="•"/>
            </a:pPr>
            <a:r>
              <a:rPr lang="en-US" sz="1800" dirty="0"/>
              <a:t>Phase 3) Report: NB message to carry measurement report </a:t>
            </a:r>
          </a:p>
          <a:p>
            <a:pPr lvl="2">
              <a:buFont typeface="Courier New" panose="02070309020205020404" pitchFamily="49" charset="0"/>
              <a:buChar char="o"/>
            </a:pPr>
            <a:endParaRPr lang="en-US" sz="1600" dirty="0"/>
          </a:p>
          <a:p>
            <a:pPr lvl="2">
              <a:buFont typeface="Courier New" panose="02070309020205020404" pitchFamily="49" charset="0"/>
              <a:buChar char="o"/>
            </a:pPr>
            <a:r>
              <a:rPr lang="en-US" sz="1600" dirty="0"/>
              <a:t>Different variations of the report message, depending on which side performs ranging computation</a:t>
            </a:r>
          </a:p>
          <a:p>
            <a:pPr lvl="3">
              <a:buFont typeface="Arial" panose="020B0604020202020204" pitchFamily="34" charset="0"/>
              <a:buChar char="•"/>
            </a:pPr>
            <a:r>
              <a:rPr lang="en-US" sz="1600" dirty="0"/>
              <a:t>Initiator performs computation: Measurement report from responder to initiator </a:t>
            </a:r>
            <a:r>
              <a:rPr lang="en-US" sz="1600" dirty="0">
                <a:sym typeface="Wingdings" panose="05000000000000000000" pitchFamily="2" charset="2"/>
              </a:rPr>
              <a:t> </a:t>
            </a:r>
            <a:r>
              <a:rPr lang="en-US" sz="1600" dirty="0"/>
              <a:t>Shown in Slide 4.</a:t>
            </a:r>
          </a:p>
          <a:p>
            <a:pPr lvl="3">
              <a:buFont typeface="Arial" panose="020B0604020202020204" pitchFamily="34" charset="0"/>
              <a:buChar char="•"/>
            </a:pPr>
            <a:r>
              <a:rPr lang="en-US" sz="1600" dirty="0"/>
              <a:t>Another variation (responder computes range), initiator sends the report to responder.</a:t>
            </a:r>
          </a:p>
          <a:p>
            <a:pPr marL="1200150" lvl="3" indent="0">
              <a:buNone/>
            </a:pPr>
            <a:endParaRPr lang="en-US" sz="1600" dirty="0"/>
          </a:p>
          <a:p>
            <a:pPr lvl="2">
              <a:buFont typeface="Courier New" panose="02070309020205020404" pitchFamily="49" charset="0"/>
              <a:buChar char="o"/>
            </a:pPr>
            <a:r>
              <a:rPr lang="en-US" sz="1600" dirty="0"/>
              <a:t>Initiator/responder may send an ack for the NB report in the last phase </a:t>
            </a:r>
          </a:p>
          <a:p>
            <a:pPr lvl="3">
              <a:buFont typeface="Arial" panose="020B0604020202020204" pitchFamily="34" charset="0"/>
              <a:buChar char="•"/>
            </a:pPr>
            <a:r>
              <a:rPr lang="en-US" sz="1600" dirty="0"/>
              <a:t>Retransmission can be done in the next round</a:t>
            </a:r>
          </a:p>
          <a:p>
            <a:pPr lvl="3">
              <a:buFont typeface="Arial" panose="020B0604020202020204" pitchFamily="34" charset="0"/>
              <a:buChar char="•"/>
            </a:pPr>
            <a:r>
              <a:rPr lang="en-US" sz="1600" dirty="0"/>
              <a:t>If NB report delivery has already succeeded, this helps with releasing memory for the measurement report until next block </a:t>
            </a:r>
          </a:p>
          <a:p>
            <a:pPr lvl="2">
              <a:buFont typeface="Courier New" panose="02070309020205020404" pitchFamily="49" charset="0"/>
              <a:buChar char="o"/>
            </a:pPr>
            <a:endParaRPr lang="en-US" sz="1200" dirty="0"/>
          </a:p>
          <a:p>
            <a:pPr lvl="1"/>
            <a:endParaRPr lang="en-US" sz="1800" dirty="0"/>
          </a:p>
          <a:p>
            <a:endParaRPr lang="en-US" sz="1800" dirty="0"/>
          </a:p>
          <a:p>
            <a:endParaRPr lang="en-US" sz="1800" dirty="0"/>
          </a:p>
          <a:p>
            <a:endParaRPr lang="en-US" sz="1800" dirty="0"/>
          </a:p>
          <a:p>
            <a:pPr lvl="1"/>
            <a:endParaRPr lang="en-US" sz="1800" dirty="0"/>
          </a:p>
          <a:p>
            <a:pPr marL="122777" lvl="1" indent="0">
              <a:buNone/>
            </a:pPr>
            <a:endParaRPr lang="en-US" sz="1800" dirty="0"/>
          </a:p>
          <a:p>
            <a:pPr marL="0" indent="0">
              <a:buNone/>
            </a:pPr>
            <a:endParaRPr lang="en-US" sz="1800" dirty="0"/>
          </a:p>
          <a:p>
            <a:endParaRPr lang="en-US" sz="1800" dirty="0"/>
          </a:p>
          <a:p>
            <a:pPr lvl="1">
              <a:buFont typeface="Courier New" panose="02070309020205020404" pitchFamily="49" charset="0"/>
              <a:buChar char="o"/>
            </a:pPr>
            <a:endParaRPr lang="en-US" sz="1800" dirty="0"/>
          </a:p>
        </p:txBody>
      </p:sp>
      <p:sp>
        <p:nvSpPr>
          <p:cNvPr id="4" name="Slide Number Placeholder 3">
            <a:extLst>
              <a:ext uri="{FF2B5EF4-FFF2-40B4-BE49-F238E27FC236}">
                <a16:creationId xmlns:a16="http://schemas.microsoft.com/office/drawing/2014/main" id="{237AB415-D25A-4408-AC55-0D7ABF18529E}"/>
              </a:ext>
            </a:extLst>
          </p:cNvPr>
          <p:cNvSpPr>
            <a:spLocks noGrp="1"/>
          </p:cNvSpPr>
          <p:nvPr>
            <p:ph type="sldNum" sz="quarter" idx="12"/>
          </p:nvPr>
        </p:nvSpPr>
        <p:spPr/>
        <p:txBody>
          <a:bodyPr/>
          <a:lstStyle/>
          <a:p>
            <a:r>
              <a:rPr lang="en-US" altLang="en-US"/>
              <a:t>Slide </a:t>
            </a:r>
            <a:fld id="{77248A51-4F7C-4153-9699-F6BF9FC30F5C}" type="slidenum">
              <a:rPr lang="en-US" altLang="en-US" smtClean="0"/>
              <a:pPr/>
              <a:t>6</a:t>
            </a:fld>
            <a:endParaRPr lang="en-US" altLang="en-US" dirty="0"/>
          </a:p>
        </p:txBody>
      </p:sp>
    </p:spTree>
    <p:extLst>
      <p:ext uri="{BB962C8B-B14F-4D97-AF65-F5344CB8AC3E}">
        <p14:creationId xmlns:p14="http://schemas.microsoft.com/office/powerpoint/2010/main" val="36894681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89BB64-ADB2-459B-9735-290DA390A754}"/>
              </a:ext>
            </a:extLst>
          </p:cNvPr>
          <p:cNvSpPr>
            <a:spLocks noGrp="1"/>
          </p:cNvSpPr>
          <p:nvPr>
            <p:ph type="title"/>
          </p:nvPr>
        </p:nvSpPr>
        <p:spPr>
          <a:xfrm>
            <a:off x="179512" y="980728"/>
            <a:ext cx="8407679" cy="321771"/>
          </a:xfrm>
        </p:spPr>
        <p:txBody>
          <a:bodyPr/>
          <a:lstStyle/>
          <a:p>
            <a:r>
              <a:rPr lang="en-US" dirty="0">
                <a:solidFill>
                  <a:schemeClr val="tx1"/>
                </a:solidFill>
              </a:rPr>
              <a:t>Message Sequence: Multiple Rounds</a:t>
            </a:r>
          </a:p>
        </p:txBody>
      </p:sp>
      <p:sp>
        <p:nvSpPr>
          <p:cNvPr id="3" name="Text Placeholder 2">
            <a:extLst>
              <a:ext uri="{FF2B5EF4-FFF2-40B4-BE49-F238E27FC236}">
                <a16:creationId xmlns:a16="http://schemas.microsoft.com/office/drawing/2014/main" id="{79963FB6-DE8A-413A-9A29-083DDB7F0D1B}"/>
              </a:ext>
            </a:extLst>
          </p:cNvPr>
          <p:cNvSpPr>
            <a:spLocks noGrp="1"/>
          </p:cNvSpPr>
          <p:nvPr>
            <p:ph type="body" idx="1"/>
          </p:nvPr>
        </p:nvSpPr>
        <p:spPr>
          <a:xfrm>
            <a:off x="368046" y="1690497"/>
            <a:ext cx="8407908" cy="3477006"/>
          </a:xfrm>
        </p:spPr>
        <p:txBody>
          <a:bodyPr/>
          <a:lstStyle/>
          <a:p>
            <a:pPr marL="457200" lvl="1" indent="0">
              <a:buNone/>
            </a:pPr>
            <a:endParaRPr lang="en-US" sz="1600" dirty="0">
              <a:latin typeface="+mj-lt"/>
            </a:endParaRPr>
          </a:p>
          <a:p>
            <a:r>
              <a:rPr lang="en-US" sz="1800" dirty="0">
                <a:latin typeface="+mj-lt"/>
              </a:rPr>
              <a:t>For the next ranging round, NB synchronization can be skipped </a:t>
            </a:r>
          </a:p>
          <a:p>
            <a:pPr lvl="1">
              <a:buFont typeface="Courier New" panose="02070309020205020404" pitchFamily="49" charset="0"/>
              <a:buChar char="o"/>
            </a:pPr>
            <a:r>
              <a:rPr lang="en-US" sz="1600" dirty="0">
                <a:latin typeface="+mj-lt"/>
              </a:rPr>
              <a:t>The need for NB in the subsequent rounds could be negotiated</a:t>
            </a:r>
          </a:p>
          <a:p>
            <a:pPr lvl="1">
              <a:buFont typeface="Courier New" panose="02070309020205020404" pitchFamily="49" charset="0"/>
              <a:buChar char="o"/>
            </a:pPr>
            <a:r>
              <a:rPr lang="en-US" sz="1600" dirty="0">
                <a:latin typeface="+mj-lt"/>
              </a:rPr>
              <a:t>If the next round is close in time, time/frequency do not change significantly between rounds</a:t>
            </a:r>
          </a:p>
          <a:p>
            <a:pPr lvl="1">
              <a:buFont typeface="Courier New" panose="02070309020205020404" pitchFamily="49" charset="0"/>
              <a:buChar char="o"/>
            </a:pPr>
            <a:r>
              <a:rPr lang="en-US" sz="1600" dirty="0">
                <a:latin typeface="+mj-lt"/>
              </a:rPr>
              <a:t>Time and frequency can be further refined during UWB fragments of the previous round and used for the subsequent rounds. </a:t>
            </a:r>
          </a:p>
          <a:p>
            <a:pPr lvl="1">
              <a:buFont typeface="Courier New" panose="02070309020205020404" pitchFamily="49" charset="0"/>
              <a:buChar char="o"/>
            </a:pPr>
            <a:r>
              <a:rPr lang="en-US" sz="1600" dirty="0">
                <a:latin typeface="+mj-lt"/>
              </a:rPr>
              <a:t>NB can be used to retransmit measurement report from previous round, in case of report failure in previous round.</a:t>
            </a:r>
          </a:p>
          <a:p>
            <a:pPr>
              <a:buFont typeface="Arial" panose="020B0604020202020204" pitchFamily="34" charset="0"/>
              <a:buChar char="•"/>
            </a:pPr>
            <a:endParaRPr lang="en-US" sz="1800" dirty="0">
              <a:latin typeface="+mj-lt"/>
            </a:endParaRPr>
          </a:p>
          <a:p>
            <a:pPr>
              <a:buFont typeface="Courier New" panose="02070309020205020404" pitchFamily="49" charset="0"/>
              <a:buChar char="o"/>
            </a:pPr>
            <a:endParaRPr lang="en-US" sz="2000" dirty="0">
              <a:latin typeface="+mj-lt"/>
            </a:endParaRPr>
          </a:p>
          <a:p>
            <a:pPr lvl="1"/>
            <a:endParaRPr lang="en-US" sz="1350" dirty="0">
              <a:latin typeface="+mj-lt"/>
            </a:endParaRPr>
          </a:p>
        </p:txBody>
      </p:sp>
      <p:sp>
        <p:nvSpPr>
          <p:cNvPr id="4" name="Slide Number Placeholder 3">
            <a:extLst>
              <a:ext uri="{FF2B5EF4-FFF2-40B4-BE49-F238E27FC236}">
                <a16:creationId xmlns:a16="http://schemas.microsoft.com/office/drawing/2014/main" id="{BACF214C-38FF-42F0-9771-31749911217A}"/>
              </a:ext>
            </a:extLst>
          </p:cNvPr>
          <p:cNvSpPr>
            <a:spLocks noGrp="1"/>
          </p:cNvSpPr>
          <p:nvPr>
            <p:ph type="sldNum" sz="quarter" idx="12"/>
          </p:nvPr>
        </p:nvSpPr>
        <p:spPr/>
        <p:txBody>
          <a:bodyPr/>
          <a:lstStyle/>
          <a:p>
            <a:r>
              <a:rPr lang="en-US" altLang="en-US"/>
              <a:t>Slide </a:t>
            </a:r>
            <a:fld id="{77248A51-4F7C-4153-9699-F6BF9FC30F5C}" type="slidenum">
              <a:rPr lang="en-US" altLang="en-US" smtClean="0"/>
              <a:pPr/>
              <a:t>7</a:t>
            </a:fld>
            <a:endParaRPr lang="en-US" altLang="en-US" dirty="0"/>
          </a:p>
        </p:txBody>
      </p:sp>
    </p:spTree>
    <p:extLst>
      <p:ext uri="{BB962C8B-B14F-4D97-AF65-F5344CB8AC3E}">
        <p14:creationId xmlns:p14="http://schemas.microsoft.com/office/powerpoint/2010/main" val="39159581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18D48C-2BC3-4E17-B650-3970EA03A842}"/>
              </a:ext>
            </a:extLst>
          </p:cNvPr>
          <p:cNvSpPr>
            <a:spLocks noGrp="1"/>
          </p:cNvSpPr>
          <p:nvPr>
            <p:ph type="title"/>
          </p:nvPr>
        </p:nvSpPr>
        <p:spPr/>
        <p:txBody>
          <a:bodyPr/>
          <a:lstStyle/>
          <a:p>
            <a:r>
              <a:rPr lang="en-US" dirty="0"/>
              <a:t>Existing Ranging Session Structure</a:t>
            </a:r>
          </a:p>
        </p:txBody>
      </p:sp>
      <p:sp>
        <p:nvSpPr>
          <p:cNvPr id="7" name="Content Placeholder 6">
            <a:extLst>
              <a:ext uri="{FF2B5EF4-FFF2-40B4-BE49-F238E27FC236}">
                <a16:creationId xmlns:a16="http://schemas.microsoft.com/office/drawing/2014/main" id="{0A38A2B7-8A34-4280-BD45-FB06F12EBACC}"/>
              </a:ext>
            </a:extLst>
          </p:cNvPr>
          <p:cNvSpPr>
            <a:spLocks noGrp="1"/>
          </p:cNvSpPr>
          <p:nvPr>
            <p:ph idx="1"/>
          </p:nvPr>
        </p:nvSpPr>
        <p:spPr/>
        <p:txBody>
          <a:bodyPr/>
          <a:lstStyle/>
          <a:p>
            <a:endParaRPr lang="en-US" dirty="0"/>
          </a:p>
          <a:p>
            <a:endParaRPr lang="en-US" dirty="0"/>
          </a:p>
          <a:p>
            <a:endParaRPr lang="en-US" dirty="0"/>
          </a:p>
          <a:p>
            <a:r>
              <a:rPr lang="en-US" dirty="0"/>
              <a:t>Assuming discovery and UWB ranging session have been setup (phase 0 in [9]), for example via BLE</a:t>
            </a:r>
          </a:p>
          <a:p>
            <a:pPr lvl="1"/>
            <a:r>
              <a:rPr lang="en-US" sz="1800" dirty="0"/>
              <a:t>UWB channel to use</a:t>
            </a:r>
          </a:p>
          <a:p>
            <a:pPr lvl="1"/>
            <a:r>
              <a:rPr lang="en-US" sz="1800" dirty="0"/>
              <a:t>Slot, Round, and Block durations (constraints: one UWB </a:t>
            </a:r>
            <a:r>
              <a:rPr lang="en-US" sz="1800" i="1" dirty="0"/>
              <a:t>message per slot</a:t>
            </a:r>
            <a:r>
              <a:rPr lang="en-US" sz="1800" dirty="0"/>
              <a:t>, one ranging </a:t>
            </a:r>
            <a:r>
              <a:rPr lang="en-US" sz="1800" i="1" dirty="0"/>
              <a:t>measurement per round</a:t>
            </a:r>
            <a:r>
              <a:rPr lang="en-US" sz="1800" dirty="0"/>
              <a:t>)</a:t>
            </a:r>
          </a:p>
          <a:p>
            <a:r>
              <a:rPr lang="en-US" dirty="0"/>
              <a:t>UWB_Time_T0 is the time information passed to UWB to mark the beginning of the ranging session</a:t>
            </a:r>
          </a:p>
          <a:p>
            <a:r>
              <a:rPr lang="en-US" dirty="0"/>
              <a:t>Only one measurement per Round, and only one Round is used per Block</a:t>
            </a:r>
          </a:p>
          <a:p>
            <a:pPr lvl="1"/>
            <a:r>
              <a:rPr lang="en-US" sz="1800" dirty="0"/>
              <a:t>If Round hoping is enabled, from one Block to another Block, the Round index is selected based on a specified function</a:t>
            </a:r>
          </a:p>
          <a:p>
            <a:pPr lvl="1"/>
            <a:r>
              <a:rPr lang="en-US" sz="1800" dirty="0"/>
              <a:t>Block duration determines frequency of measurement</a:t>
            </a:r>
          </a:p>
          <a:p>
            <a:endParaRPr lang="en-US" dirty="0"/>
          </a:p>
        </p:txBody>
      </p:sp>
      <p:sp>
        <p:nvSpPr>
          <p:cNvPr id="5" name="Slide Number Placeholder 4">
            <a:extLst>
              <a:ext uri="{FF2B5EF4-FFF2-40B4-BE49-F238E27FC236}">
                <a16:creationId xmlns:a16="http://schemas.microsoft.com/office/drawing/2014/main" id="{36A82067-CCDE-42C0-8630-6BC20569A030}"/>
              </a:ext>
            </a:extLst>
          </p:cNvPr>
          <p:cNvSpPr>
            <a:spLocks noGrp="1"/>
          </p:cNvSpPr>
          <p:nvPr>
            <p:ph type="sldNum" sz="quarter" idx="12"/>
          </p:nvPr>
        </p:nvSpPr>
        <p:spPr/>
        <p:txBody>
          <a:bodyPr/>
          <a:lstStyle/>
          <a:p>
            <a:r>
              <a:rPr lang="en-US" altLang="en-US"/>
              <a:t>Slide </a:t>
            </a:r>
            <a:fld id="{7FFA85FD-E192-4C2D-9860-28C59D48001D}" type="slidenum">
              <a:rPr lang="en-US" altLang="en-US" smtClean="0"/>
              <a:pPr/>
              <a:t>8</a:t>
            </a:fld>
            <a:endParaRPr lang="en-US" altLang="en-US"/>
          </a:p>
        </p:txBody>
      </p:sp>
      <p:pic>
        <p:nvPicPr>
          <p:cNvPr id="14" name="Picture 13">
            <a:extLst>
              <a:ext uri="{FF2B5EF4-FFF2-40B4-BE49-F238E27FC236}">
                <a16:creationId xmlns:a16="http://schemas.microsoft.com/office/drawing/2014/main" id="{0E8BEC1F-1158-4B2A-9C72-ACEE0C14BF3B}"/>
              </a:ext>
            </a:extLst>
          </p:cNvPr>
          <p:cNvPicPr>
            <a:picLocks noChangeAspect="1"/>
          </p:cNvPicPr>
          <p:nvPr/>
        </p:nvPicPr>
        <p:blipFill>
          <a:blip r:embed="rId3"/>
          <a:stretch>
            <a:fillRect/>
          </a:stretch>
        </p:blipFill>
        <p:spPr>
          <a:xfrm>
            <a:off x="239315" y="1484784"/>
            <a:ext cx="8665369" cy="1575259"/>
          </a:xfrm>
          <a:prstGeom prst="rect">
            <a:avLst/>
          </a:prstGeom>
        </p:spPr>
      </p:pic>
    </p:spTree>
    <p:extLst>
      <p:ext uri="{BB962C8B-B14F-4D97-AF65-F5344CB8AC3E}">
        <p14:creationId xmlns:p14="http://schemas.microsoft.com/office/powerpoint/2010/main" val="20232964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89BB64-ADB2-459B-9735-290DA390A754}"/>
              </a:ext>
            </a:extLst>
          </p:cNvPr>
          <p:cNvSpPr>
            <a:spLocks noGrp="1"/>
          </p:cNvSpPr>
          <p:nvPr>
            <p:ph type="title"/>
          </p:nvPr>
        </p:nvSpPr>
        <p:spPr>
          <a:xfrm>
            <a:off x="285272" y="1079099"/>
            <a:ext cx="8407679" cy="321771"/>
          </a:xfrm>
        </p:spPr>
        <p:txBody>
          <a:bodyPr/>
          <a:lstStyle/>
          <a:p>
            <a:r>
              <a:rPr lang="en-US" dirty="0">
                <a:solidFill>
                  <a:schemeClr val="tx1"/>
                </a:solidFill>
              </a:rPr>
              <a:t>NBA-UWB Slot Structure for SS-TWR</a:t>
            </a:r>
          </a:p>
        </p:txBody>
      </p:sp>
      <p:sp>
        <p:nvSpPr>
          <p:cNvPr id="3" name="Text Placeholder 2">
            <a:extLst>
              <a:ext uri="{FF2B5EF4-FFF2-40B4-BE49-F238E27FC236}">
                <a16:creationId xmlns:a16="http://schemas.microsoft.com/office/drawing/2014/main" id="{79963FB6-DE8A-413A-9A29-083DDB7F0D1B}"/>
              </a:ext>
            </a:extLst>
          </p:cNvPr>
          <p:cNvSpPr>
            <a:spLocks noGrp="1"/>
          </p:cNvSpPr>
          <p:nvPr>
            <p:ph type="body" idx="1"/>
          </p:nvPr>
        </p:nvSpPr>
        <p:spPr>
          <a:xfrm>
            <a:off x="479962" y="1707405"/>
            <a:ext cx="8407908" cy="3477006"/>
          </a:xfrm>
        </p:spPr>
        <p:txBody>
          <a:bodyPr/>
          <a:lstStyle/>
          <a:p>
            <a:r>
              <a:rPr lang="en-US" sz="1800" dirty="0">
                <a:latin typeface="+mj-lt"/>
              </a:rPr>
              <a:t>Interleave NB messages and UWB fragments to avoid latency</a:t>
            </a:r>
          </a:p>
          <a:p>
            <a:pPr lvl="1">
              <a:buFont typeface="Courier New" panose="02070309020205020404" pitchFamily="49" charset="0"/>
              <a:buChar char="o"/>
            </a:pPr>
            <a:r>
              <a:rPr lang="en-US" sz="1600" dirty="0">
                <a:latin typeface="+mj-lt"/>
              </a:rPr>
              <a:t>Multiple Slots for NB messages for more flexibility: Slots 0</a:t>
            </a:r>
            <a:r>
              <a:rPr lang="en-US" sz="1600" dirty="0">
                <a:latin typeface="+mj-lt"/>
                <a:sym typeface="Wingdings" panose="05000000000000000000" pitchFamily="2" charset="2"/>
              </a:rPr>
              <a:t></a:t>
            </a:r>
            <a:r>
              <a:rPr lang="en-US" sz="1600" dirty="0">
                <a:latin typeface="+mj-lt"/>
              </a:rPr>
              <a:t>N-1</a:t>
            </a:r>
          </a:p>
          <a:p>
            <a:pPr lvl="2">
              <a:buFont typeface="Arial" panose="020B0604020202020204" pitchFamily="34" charset="0"/>
              <a:buChar char="•"/>
            </a:pPr>
            <a:r>
              <a:rPr lang="en-US" sz="1600" dirty="0">
                <a:latin typeface="+mj-lt"/>
              </a:rPr>
              <a:t> NB messages may need more than one slot: NB message duration could be longer. Additionally, offset between NB and UWB may need to be configurable based on negotiation to accommodate turn-around between NB and UWB.</a:t>
            </a:r>
          </a:p>
          <a:p>
            <a:pPr lvl="1">
              <a:buFont typeface="Courier New" panose="02070309020205020404" pitchFamily="49" charset="0"/>
              <a:buChar char="o"/>
            </a:pPr>
            <a:r>
              <a:rPr lang="en-US" sz="1600" dirty="0">
                <a:latin typeface="+mj-lt"/>
              </a:rPr>
              <a:t>One fragment of UWB messages for each side per slot</a:t>
            </a:r>
          </a:p>
          <a:p>
            <a:pPr>
              <a:buFont typeface="Arial" panose="020B0604020202020204" pitchFamily="34" charset="0"/>
              <a:buChar char="•"/>
            </a:pPr>
            <a:endParaRPr lang="en-US" sz="1800" dirty="0">
              <a:latin typeface="+mj-lt"/>
            </a:endParaRPr>
          </a:p>
          <a:p>
            <a:pPr>
              <a:buFont typeface="Arial" panose="020B0604020202020204" pitchFamily="34" charset="0"/>
              <a:buChar char="•"/>
            </a:pPr>
            <a:endParaRPr lang="en-US" sz="1800" dirty="0">
              <a:latin typeface="+mj-lt"/>
            </a:endParaRPr>
          </a:p>
          <a:p>
            <a:pPr>
              <a:buFont typeface="Arial" panose="020B0604020202020204" pitchFamily="34" charset="0"/>
              <a:buChar char="•"/>
            </a:pPr>
            <a:endParaRPr lang="en-US" sz="1800" dirty="0">
              <a:latin typeface="+mj-lt"/>
            </a:endParaRPr>
          </a:p>
          <a:p>
            <a:pPr>
              <a:buFont typeface="Arial" panose="020B0604020202020204" pitchFamily="34" charset="0"/>
              <a:buChar char="•"/>
            </a:pPr>
            <a:endParaRPr lang="en-US" sz="1800" dirty="0">
              <a:latin typeface="+mj-lt"/>
            </a:endParaRPr>
          </a:p>
          <a:p>
            <a:pPr marL="0" indent="0">
              <a:buNone/>
            </a:pPr>
            <a:endParaRPr lang="en-US" sz="1800" dirty="0">
              <a:latin typeface="+mj-lt"/>
            </a:endParaRPr>
          </a:p>
          <a:p>
            <a:pPr>
              <a:buSzPct val="120000"/>
              <a:buFont typeface="Arial" panose="020B0604020202020204" pitchFamily="34" charset="0"/>
              <a:buChar char="•"/>
            </a:pPr>
            <a:r>
              <a:rPr lang="en-US" sz="1800" dirty="0">
                <a:latin typeface="+mj-lt"/>
              </a:rPr>
              <a:t>Another option: NB synchronization can be done before going to the slot structure for UWB</a:t>
            </a:r>
          </a:p>
          <a:p>
            <a:pPr lvl="1">
              <a:buFont typeface="Courier New" panose="02070309020205020404" pitchFamily="49" charset="0"/>
              <a:buChar char="o"/>
            </a:pPr>
            <a:r>
              <a:rPr lang="en-US" sz="1600" dirty="0">
                <a:latin typeface="+mj-lt"/>
              </a:rPr>
              <a:t>It could be challenging to fit NB transmissions in a fixed number of slots, as it requires fast turn-around time between NB and UWB</a:t>
            </a:r>
            <a:endParaRPr lang="en-US" sz="1600" dirty="0">
              <a:latin typeface="+mj-lt"/>
              <a:cs typeface="Calibri"/>
            </a:endParaRPr>
          </a:p>
          <a:p>
            <a:pPr marL="0" indent="0">
              <a:buNone/>
            </a:pPr>
            <a:endParaRPr lang="en-US" sz="1800" dirty="0">
              <a:latin typeface="+mj-lt"/>
            </a:endParaRPr>
          </a:p>
          <a:p>
            <a:pPr lvl="1"/>
            <a:endParaRPr lang="en-US" sz="1600" dirty="0">
              <a:latin typeface="+mj-lt"/>
            </a:endParaRPr>
          </a:p>
        </p:txBody>
      </p:sp>
      <p:grpSp>
        <p:nvGrpSpPr>
          <p:cNvPr id="79" name="Group 78">
            <a:extLst>
              <a:ext uri="{FF2B5EF4-FFF2-40B4-BE49-F238E27FC236}">
                <a16:creationId xmlns:a16="http://schemas.microsoft.com/office/drawing/2014/main" id="{F2D06117-F930-4EE1-AD08-496FFF884B81}"/>
              </a:ext>
            </a:extLst>
          </p:cNvPr>
          <p:cNvGrpSpPr/>
          <p:nvPr/>
        </p:nvGrpSpPr>
        <p:grpSpPr>
          <a:xfrm>
            <a:off x="462654" y="3626356"/>
            <a:ext cx="7667329" cy="1416234"/>
            <a:chOff x="1906069" y="3198794"/>
            <a:chExt cx="10223106" cy="1888312"/>
          </a:xfrm>
        </p:grpSpPr>
        <p:grpSp>
          <p:nvGrpSpPr>
            <p:cNvPr id="71" name="Group 70">
              <a:extLst>
                <a:ext uri="{FF2B5EF4-FFF2-40B4-BE49-F238E27FC236}">
                  <a16:creationId xmlns:a16="http://schemas.microsoft.com/office/drawing/2014/main" id="{550F7EC3-6D97-4328-A9A4-2FF60AFCACA1}"/>
                </a:ext>
              </a:extLst>
            </p:cNvPr>
            <p:cNvGrpSpPr/>
            <p:nvPr/>
          </p:nvGrpSpPr>
          <p:grpSpPr>
            <a:xfrm>
              <a:off x="1906069" y="3198794"/>
              <a:ext cx="10223106" cy="1888312"/>
              <a:chOff x="-141614" y="2436085"/>
              <a:chExt cx="10223106" cy="1888312"/>
            </a:xfrm>
          </p:grpSpPr>
          <p:grpSp>
            <p:nvGrpSpPr>
              <p:cNvPr id="66" name="Group 65">
                <a:extLst>
                  <a:ext uri="{FF2B5EF4-FFF2-40B4-BE49-F238E27FC236}">
                    <a16:creationId xmlns:a16="http://schemas.microsoft.com/office/drawing/2014/main" id="{AA5266C4-CA85-4A2D-A707-C20E366AEE4F}"/>
                  </a:ext>
                </a:extLst>
              </p:cNvPr>
              <p:cNvGrpSpPr/>
              <p:nvPr/>
            </p:nvGrpSpPr>
            <p:grpSpPr>
              <a:xfrm>
                <a:off x="726395" y="2436085"/>
                <a:ext cx="9355097" cy="1888312"/>
                <a:chOff x="1225698" y="3149003"/>
                <a:chExt cx="9288006" cy="1888312"/>
              </a:xfrm>
            </p:grpSpPr>
            <p:grpSp>
              <p:nvGrpSpPr>
                <p:cNvPr id="56" name="Group 55">
                  <a:extLst>
                    <a:ext uri="{FF2B5EF4-FFF2-40B4-BE49-F238E27FC236}">
                      <a16:creationId xmlns:a16="http://schemas.microsoft.com/office/drawing/2014/main" id="{7ADD8783-9176-4ED5-B38F-51F7F70170D4}"/>
                    </a:ext>
                  </a:extLst>
                </p:cNvPr>
                <p:cNvGrpSpPr/>
                <p:nvPr/>
              </p:nvGrpSpPr>
              <p:grpSpPr>
                <a:xfrm>
                  <a:off x="1225698" y="3149003"/>
                  <a:ext cx="9288006" cy="1888312"/>
                  <a:chOff x="2114461" y="3311373"/>
                  <a:chExt cx="9288006" cy="1888312"/>
                </a:xfrm>
              </p:grpSpPr>
              <p:sp>
                <p:nvSpPr>
                  <p:cNvPr id="7" name="Freeform 54">
                    <a:extLst>
                      <a:ext uri="{FF2B5EF4-FFF2-40B4-BE49-F238E27FC236}">
                        <a16:creationId xmlns:a16="http://schemas.microsoft.com/office/drawing/2014/main" id="{76592ACC-0442-4FCD-942C-84DF95F34F48}"/>
                      </a:ext>
                    </a:extLst>
                  </p:cNvPr>
                  <p:cNvSpPr>
                    <a:spLocks noEditPoints="1"/>
                  </p:cNvSpPr>
                  <p:nvPr/>
                </p:nvSpPr>
                <p:spPr bwMode="auto">
                  <a:xfrm flipV="1">
                    <a:off x="2114461" y="3741771"/>
                    <a:ext cx="9011323" cy="110918"/>
                  </a:xfrm>
                  <a:custGeom>
                    <a:avLst/>
                    <a:gdLst>
                      <a:gd name="T0" fmla="*/ 6497 w 6563"/>
                      <a:gd name="T1" fmla="*/ 0 h 66"/>
                      <a:gd name="T2" fmla="*/ 6497 w 6563"/>
                      <a:gd name="T3" fmla="*/ 66 h 66"/>
                      <a:gd name="T4" fmla="*/ 6563 w 6563"/>
                      <a:gd name="T5" fmla="*/ 33 h 66"/>
                      <a:gd name="T6" fmla="*/ 6497 w 6563"/>
                      <a:gd name="T7" fmla="*/ 0 h 66"/>
                      <a:gd name="T8" fmla="*/ 0 w 6563"/>
                      <a:gd name="T9" fmla="*/ 26 h 66"/>
                      <a:gd name="T10" fmla="*/ 6497 w 6563"/>
                      <a:gd name="T11" fmla="*/ 33 h 66"/>
                      <a:gd name="T12" fmla="*/ 0 w 6563"/>
                      <a:gd name="T13" fmla="*/ 26 h 66"/>
                    </a:gdLst>
                    <a:ahLst/>
                    <a:cxnLst>
                      <a:cxn ang="0">
                        <a:pos x="T0" y="T1"/>
                      </a:cxn>
                      <a:cxn ang="0">
                        <a:pos x="T2" y="T3"/>
                      </a:cxn>
                      <a:cxn ang="0">
                        <a:pos x="T4" y="T5"/>
                      </a:cxn>
                      <a:cxn ang="0">
                        <a:pos x="T6" y="T7"/>
                      </a:cxn>
                      <a:cxn ang="0">
                        <a:pos x="T8" y="T9"/>
                      </a:cxn>
                      <a:cxn ang="0">
                        <a:pos x="T10" y="T11"/>
                      </a:cxn>
                      <a:cxn ang="0">
                        <a:pos x="T12" y="T13"/>
                      </a:cxn>
                    </a:cxnLst>
                    <a:rect l="0" t="0" r="r" b="b"/>
                    <a:pathLst>
                      <a:path w="6563" h="66">
                        <a:moveTo>
                          <a:pt x="6497" y="0"/>
                        </a:moveTo>
                        <a:lnTo>
                          <a:pt x="6497" y="66"/>
                        </a:lnTo>
                        <a:lnTo>
                          <a:pt x="6563" y="33"/>
                        </a:lnTo>
                        <a:lnTo>
                          <a:pt x="6497" y="0"/>
                        </a:lnTo>
                        <a:close/>
                        <a:moveTo>
                          <a:pt x="0" y="26"/>
                        </a:moveTo>
                        <a:lnTo>
                          <a:pt x="6497" y="33"/>
                        </a:lnTo>
                        <a:lnTo>
                          <a:pt x="0" y="26"/>
                        </a:lnTo>
                        <a:close/>
                      </a:path>
                    </a:pathLst>
                  </a:custGeom>
                  <a:noFill/>
                  <a:ln w="349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900"/>
                  </a:p>
                </p:txBody>
              </p:sp>
              <p:sp>
                <p:nvSpPr>
                  <p:cNvPr id="8" name="Line 55">
                    <a:extLst>
                      <a:ext uri="{FF2B5EF4-FFF2-40B4-BE49-F238E27FC236}">
                        <a16:creationId xmlns:a16="http://schemas.microsoft.com/office/drawing/2014/main" id="{C9948C46-F06B-46A3-BFCD-04A29895FA94}"/>
                      </a:ext>
                    </a:extLst>
                  </p:cNvPr>
                  <p:cNvSpPr>
                    <a:spLocks noChangeShapeType="1"/>
                  </p:cNvSpPr>
                  <p:nvPr/>
                </p:nvSpPr>
                <p:spPr bwMode="auto">
                  <a:xfrm>
                    <a:off x="3423319" y="3759508"/>
                    <a:ext cx="0" cy="164000"/>
                  </a:xfrm>
                  <a:prstGeom prst="line">
                    <a:avLst/>
                  </a:prstGeom>
                  <a:noFill/>
                  <a:ln w="1270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endParaRPr lang="en-US" sz="900"/>
                  </a:p>
                </p:txBody>
              </p:sp>
              <p:sp>
                <p:nvSpPr>
                  <p:cNvPr id="9" name="Line 56">
                    <a:extLst>
                      <a:ext uri="{FF2B5EF4-FFF2-40B4-BE49-F238E27FC236}">
                        <a16:creationId xmlns:a16="http://schemas.microsoft.com/office/drawing/2014/main" id="{8AA448E7-B2F8-4988-8C95-F01BD8F27B00}"/>
                      </a:ext>
                    </a:extLst>
                  </p:cNvPr>
                  <p:cNvSpPr>
                    <a:spLocks noChangeShapeType="1"/>
                  </p:cNvSpPr>
                  <p:nvPr/>
                </p:nvSpPr>
                <p:spPr bwMode="auto">
                  <a:xfrm>
                    <a:off x="6024949" y="3759508"/>
                    <a:ext cx="0" cy="164000"/>
                  </a:xfrm>
                  <a:prstGeom prst="line">
                    <a:avLst/>
                  </a:prstGeom>
                  <a:noFill/>
                  <a:ln w="1270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endParaRPr lang="en-US" sz="900"/>
                  </a:p>
                </p:txBody>
              </p:sp>
              <p:sp>
                <p:nvSpPr>
                  <p:cNvPr id="10" name="Line 57">
                    <a:extLst>
                      <a:ext uri="{FF2B5EF4-FFF2-40B4-BE49-F238E27FC236}">
                        <a16:creationId xmlns:a16="http://schemas.microsoft.com/office/drawing/2014/main" id="{3FF30552-B1CA-48E8-8F3C-9CBBDC9FA8AA}"/>
                      </a:ext>
                    </a:extLst>
                  </p:cNvPr>
                  <p:cNvSpPr>
                    <a:spLocks noChangeShapeType="1"/>
                  </p:cNvSpPr>
                  <p:nvPr/>
                </p:nvSpPr>
                <p:spPr bwMode="auto">
                  <a:xfrm>
                    <a:off x="8626578" y="3750811"/>
                    <a:ext cx="0" cy="162757"/>
                  </a:xfrm>
                  <a:prstGeom prst="line">
                    <a:avLst/>
                  </a:prstGeom>
                  <a:noFill/>
                  <a:ln w="1270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endParaRPr lang="en-US" sz="900"/>
                  </a:p>
                </p:txBody>
              </p:sp>
              <p:sp>
                <p:nvSpPr>
                  <p:cNvPr id="11" name="Rectangle 58">
                    <a:extLst>
                      <a:ext uri="{FF2B5EF4-FFF2-40B4-BE49-F238E27FC236}">
                        <a16:creationId xmlns:a16="http://schemas.microsoft.com/office/drawing/2014/main" id="{5D681CD8-1FC6-465D-B969-2F1BD491256A}"/>
                      </a:ext>
                    </a:extLst>
                  </p:cNvPr>
                  <p:cNvSpPr>
                    <a:spLocks noChangeArrowheads="1"/>
                  </p:cNvSpPr>
                  <p:nvPr/>
                </p:nvSpPr>
                <p:spPr bwMode="auto">
                  <a:xfrm>
                    <a:off x="3393501" y="3934690"/>
                    <a:ext cx="84880"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975">
                        <a:solidFill>
                          <a:srgbClr val="000000"/>
                        </a:solidFill>
                        <a:latin typeface="Calibri" panose="020F0502020204030204" pitchFamily="34" charset="0"/>
                      </a:rPr>
                      <a:t>0</a:t>
                    </a:r>
                    <a:endParaRPr lang="en-US" altLang="en-US" sz="1350"/>
                  </a:p>
                </p:txBody>
              </p:sp>
              <p:sp>
                <p:nvSpPr>
                  <p:cNvPr id="12" name="Rectangle 59">
                    <a:extLst>
                      <a:ext uri="{FF2B5EF4-FFF2-40B4-BE49-F238E27FC236}">
                        <a16:creationId xmlns:a16="http://schemas.microsoft.com/office/drawing/2014/main" id="{C81E3F7D-94C1-4995-B556-BD705EDA937C}"/>
                      </a:ext>
                    </a:extLst>
                  </p:cNvPr>
                  <p:cNvSpPr>
                    <a:spLocks noChangeArrowheads="1"/>
                  </p:cNvSpPr>
                  <p:nvPr/>
                </p:nvSpPr>
                <p:spPr bwMode="auto">
                  <a:xfrm>
                    <a:off x="5996373" y="3934690"/>
                    <a:ext cx="84880"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975">
                        <a:solidFill>
                          <a:srgbClr val="000000"/>
                        </a:solidFill>
                        <a:latin typeface="Calibri" panose="020F0502020204030204" pitchFamily="34" charset="0"/>
                      </a:rPr>
                      <a:t>1</a:t>
                    </a:r>
                    <a:endParaRPr lang="en-US" altLang="en-US" sz="1350"/>
                  </a:p>
                </p:txBody>
              </p:sp>
              <p:sp>
                <p:nvSpPr>
                  <p:cNvPr id="13" name="Rectangle 60">
                    <a:extLst>
                      <a:ext uri="{FF2B5EF4-FFF2-40B4-BE49-F238E27FC236}">
                        <a16:creationId xmlns:a16="http://schemas.microsoft.com/office/drawing/2014/main" id="{73873C80-A518-4AE4-8C53-2C0DE175DA01}"/>
                      </a:ext>
                    </a:extLst>
                  </p:cNvPr>
                  <p:cNvSpPr>
                    <a:spLocks noChangeArrowheads="1"/>
                  </p:cNvSpPr>
                  <p:nvPr/>
                </p:nvSpPr>
                <p:spPr bwMode="auto">
                  <a:xfrm>
                    <a:off x="8589306" y="3925993"/>
                    <a:ext cx="84880"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975">
                        <a:solidFill>
                          <a:srgbClr val="000000"/>
                        </a:solidFill>
                        <a:latin typeface="Calibri" panose="020F0502020204030204" pitchFamily="34" charset="0"/>
                      </a:rPr>
                      <a:t>2</a:t>
                    </a:r>
                    <a:endParaRPr lang="en-US" altLang="en-US" sz="1350"/>
                  </a:p>
                </p:txBody>
              </p:sp>
              <p:sp>
                <p:nvSpPr>
                  <p:cNvPr id="14" name="Rectangle 61">
                    <a:extLst>
                      <a:ext uri="{FF2B5EF4-FFF2-40B4-BE49-F238E27FC236}">
                        <a16:creationId xmlns:a16="http://schemas.microsoft.com/office/drawing/2014/main" id="{4DAF45A7-FBE9-4F7A-BCC5-16139847ED6E}"/>
                      </a:ext>
                    </a:extLst>
                  </p:cNvPr>
                  <p:cNvSpPr>
                    <a:spLocks noChangeArrowheads="1"/>
                  </p:cNvSpPr>
                  <p:nvPr/>
                </p:nvSpPr>
                <p:spPr bwMode="auto">
                  <a:xfrm>
                    <a:off x="10980187" y="4018036"/>
                    <a:ext cx="422280"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975" b="1" dirty="0">
                        <a:solidFill>
                          <a:srgbClr val="000000"/>
                        </a:solidFill>
                        <a:latin typeface="Calibri" panose="020F0502020204030204" pitchFamily="34" charset="0"/>
                      </a:rPr>
                      <a:t>T (</a:t>
                    </a:r>
                    <a:r>
                      <a:rPr lang="en-US" altLang="en-US" sz="975" b="1" dirty="0" err="1">
                        <a:solidFill>
                          <a:srgbClr val="000000"/>
                        </a:solidFill>
                        <a:latin typeface="Calibri" panose="020F0502020204030204" pitchFamily="34" charset="0"/>
                      </a:rPr>
                      <a:t>ms</a:t>
                    </a:r>
                    <a:r>
                      <a:rPr lang="en-US" altLang="en-US" sz="975" b="1" dirty="0">
                        <a:solidFill>
                          <a:srgbClr val="000000"/>
                        </a:solidFill>
                        <a:latin typeface="Calibri" panose="020F0502020204030204" pitchFamily="34" charset="0"/>
                      </a:rPr>
                      <a:t>)</a:t>
                    </a:r>
                    <a:endParaRPr lang="en-US" altLang="en-US" sz="1350" dirty="0"/>
                  </a:p>
                </p:txBody>
              </p:sp>
              <p:sp>
                <p:nvSpPr>
                  <p:cNvPr id="21" name="Rectangle 68">
                    <a:extLst>
                      <a:ext uri="{FF2B5EF4-FFF2-40B4-BE49-F238E27FC236}">
                        <a16:creationId xmlns:a16="http://schemas.microsoft.com/office/drawing/2014/main" id="{0E72A8AB-CAE2-4122-85B0-1FDDFA0EEC47}"/>
                      </a:ext>
                    </a:extLst>
                  </p:cNvPr>
                  <p:cNvSpPr>
                    <a:spLocks noChangeArrowheads="1"/>
                  </p:cNvSpPr>
                  <p:nvPr/>
                </p:nvSpPr>
                <p:spPr bwMode="auto">
                  <a:xfrm>
                    <a:off x="2276659" y="3311373"/>
                    <a:ext cx="229987" cy="426720"/>
                  </a:xfrm>
                  <a:prstGeom prst="rect">
                    <a:avLst/>
                  </a:prstGeom>
                  <a:solidFill>
                    <a:srgbClr val="C55A1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900" dirty="0"/>
                  </a:p>
                </p:txBody>
              </p:sp>
              <p:sp>
                <p:nvSpPr>
                  <p:cNvPr id="23" name="Rectangle 70">
                    <a:extLst>
                      <a:ext uri="{FF2B5EF4-FFF2-40B4-BE49-F238E27FC236}">
                        <a16:creationId xmlns:a16="http://schemas.microsoft.com/office/drawing/2014/main" id="{87B24097-5A5D-495F-BDA4-9F9B6C4A9466}"/>
                      </a:ext>
                    </a:extLst>
                  </p:cNvPr>
                  <p:cNvSpPr>
                    <a:spLocks noChangeArrowheads="1"/>
                  </p:cNvSpPr>
                  <p:nvPr/>
                </p:nvSpPr>
                <p:spPr bwMode="auto">
                  <a:xfrm>
                    <a:off x="2307693" y="3434662"/>
                    <a:ext cx="169760"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825" b="1" dirty="0">
                        <a:solidFill>
                          <a:srgbClr val="FEFFFF"/>
                        </a:solidFill>
                        <a:latin typeface="Calibri" panose="020F0502020204030204" pitchFamily="34" charset="0"/>
                      </a:rPr>
                      <a:t>NB</a:t>
                    </a:r>
                    <a:endParaRPr lang="en-US" altLang="en-US" sz="1350" dirty="0"/>
                  </a:p>
                </p:txBody>
              </p:sp>
              <p:sp>
                <p:nvSpPr>
                  <p:cNvPr id="26" name="Rectangle 73">
                    <a:extLst>
                      <a:ext uri="{FF2B5EF4-FFF2-40B4-BE49-F238E27FC236}">
                        <a16:creationId xmlns:a16="http://schemas.microsoft.com/office/drawing/2014/main" id="{092E217C-CAE4-4111-907C-BEF6763976A5}"/>
                      </a:ext>
                    </a:extLst>
                  </p:cNvPr>
                  <p:cNvSpPr>
                    <a:spLocks noChangeArrowheads="1"/>
                  </p:cNvSpPr>
                  <p:nvPr/>
                </p:nvSpPr>
                <p:spPr bwMode="auto">
                  <a:xfrm>
                    <a:off x="6090797" y="3455114"/>
                    <a:ext cx="555967"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825" b="1" dirty="0">
                        <a:solidFill>
                          <a:srgbClr val="FEFFFF"/>
                        </a:solidFill>
                        <a:latin typeface="Calibri" panose="020F0502020204030204" pitchFamily="34" charset="0"/>
                      </a:rPr>
                      <a:t>Preamble</a:t>
                    </a:r>
                    <a:endParaRPr lang="en-US" altLang="en-US" sz="1350" dirty="0"/>
                  </a:p>
                </p:txBody>
              </p:sp>
              <p:sp>
                <p:nvSpPr>
                  <p:cNvPr id="31" name="Rectangle 92">
                    <a:extLst>
                      <a:ext uri="{FF2B5EF4-FFF2-40B4-BE49-F238E27FC236}">
                        <a16:creationId xmlns:a16="http://schemas.microsoft.com/office/drawing/2014/main" id="{884D0D74-7F3B-4B95-AF1F-49E76406D38E}"/>
                      </a:ext>
                    </a:extLst>
                  </p:cNvPr>
                  <p:cNvSpPr>
                    <a:spLocks noChangeArrowheads="1"/>
                  </p:cNvSpPr>
                  <p:nvPr/>
                </p:nvSpPr>
                <p:spPr bwMode="auto">
                  <a:xfrm>
                    <a:off x="4456873" y="5030408"/>
                    <a:ext cx="3149061"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825" b="1" dirty="0">
                        <a:solidFill>
                          <a:srgbClr val="FF0000"/>
                        </a:solidFill>
                        <a:latin typeface="Calibri" panose="020F0502020204030204" pitchFamily="34" charset="0"/>
                      </a:rPr>
                      <a:t>Two messages in each slot for SS-TWR: Two fragments</a:t>
                    </a:r>
                    <a:endParaRPr lang="en-US" altLang="en-US" sz="1350" dirty="0">
                      <a:solidFill>
                        <a:srgbClr val="FF0000"/>
                      </a:solidFill>
                    </a:endParaRPr>
                  </a:p>
                </p:txBody>
              </p:sp>
              <p:grpSp>
                <p:nvGrpSpPr>
                  <p:cNvPr id="37" name="Group 36">
                    <a:extLst>
                      <a:ext uri="{FF2B5EF4-FFF2-40B4-BE49-F238E27FC236}">
                        <a16:creationId xmlns:a16="http://schemas.microsoft.com/office/drawing/2014/main" id="{2F0F16E5-0599-4E50-BCE1-C544D7425692}"/>
                      </a:ext>
                    </a:extLst>
                  </p:cNvPr>
                  <p:cNvGrpSpPr/>
                  <p:nvPr/>
                </p:nvGrpSpPr>
                <p:grpSpPr>
                  <a:xfrm>
                    <a:off x="3463668" y="3392633"/>
                    <a:ext cx="1641864" cy="827579"/>
                    <a:chOff x="3463668" y="3392633"/>
                    <a:chExt cx="1641864" cy="827579"/>
                  </a:xfrm>
                </p:grpSpPr>
                <p:sp>
                  <p:nvSpPr>
                    <p:cNvPr id="15" name="Rectangle 62">
                      <a:extLst>
                        <a:ext uri="{FF2B5EF4-FFF2-40B4-BE49-F238E27FC236}">
                          <a16:creationId xmlns:a16="http://schemas.microsoft.com/office/drawing/2014/main" id="{5F1FB767-16E9-42CC-A343-19188E0B8C45}"/>
                        </a:ext>
                      </a:extLst>
                    </p:cNvPr>
                    <p:cNvSpPr>
                      <a:spLocks noChangeArrowheads="1"/>
                    </p:cNvSpPr>
                    <p:nvPr/>
                  </p:nvSpPr>
                  <p:spPr bwMode="auto">
                    <a:xfrm>
                      <a:off x="3463668" y="3392633"/>
                      <a:ext cx="569028" cy="326757"/>
                    </a:xfrm>
                    <a:prstGeom prst="rect">
                      <a:avLst/>
                    </a:prstGeom>
                    <a:solidFill>
                      <a:srgbClr val="00B0F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900"/>
                    </a:p>
                  </p:txBody>
                </p:sp>
                <p:sp>
                  <p:nvSpPr>
                    <p:cNvPr id="17" name="Rectangle 64">
                      <a:extLst>
                        <a:ext uri="{FF2B5EF4-FFF2-40B4-BE49-F238E27FC236}">
                          <a16:creationId xmlns:a16="http://schemas.microsoft.com/office/drawing/2014/main" id="{55FC2AF9-3CB7-4DAF-B3C6-F2F681A2F380}"/>
                        </a:ext>
                      </a:extLst>
                    </p:cNvPr>
                    <p:cNvSpPr>
                      <a:spLocks noChangeArrowheads="1"/>
                    </p:cNvSpPr>
                    <p:nvPr/>
                  </p:nvSpPr>
                  <p:spPr bwMode="auto">
                    <a:xfrm>
                      <a:off x="3634342" y="3495754"/>
                      <a:ext cx="258885"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600" b="1" dirty="0">
                          <a:solidFill>
                            <a:srgbClr val="FEFFFF"/>
                          </a:solidFill>
                          <a:latin typeface="Calibri" panose="020F0502020204030204" pitchFamily="34" charset="0"/>
                        </a:rPr>
                        <a:t>UWB</a:t>
                      </a:r>
                      <a:endParaRPr lang="en-US" altLang="en-US" sz="600" dirty="0"/>
                    </a:p>
                  </p:txBody>
                </p:sp>
                <p:sp>
                  <p:nvSpPr>
                    <p:cNvPr id="32" name="Rectangle 62">
                      <a:extLst>
                        <a:ext uri="{FF2B5EF4-FFF2-40B4-BE49-F238E27FC236}">
                          <a16:creationId xmlns:a16="http://schemas.microsoft.com/office/drawing/2014/main" id="{10120449-5EAD-4606-BDE1-AFA775094353}"/>
                        </a:ext>
                      </a:extLst>
                    </p:cNvPr>
                    <p:cNvSpPr>
                      <a:spLocks noChangeArrowheads="1"/>
                    </p:cNvSpPr>
                    <p:nvPr/>
                  </p:nvSpPr>
                  <p:spPr bwMode="auto">
                    <a:xfrm>
                      <a:off x="4536504" y="3893455"/>
                      <a:ext cx="569028" cy="326757"/>
                    </a:xfrm>
                    <a:prstGeom prst="rect">
                      <a:avLst/>
                    </a:prstGeom>
                    <a:solidFill>
                      <a:schemeClr val="bg2"/>
                    </a:solidFill>
                    <a:ln>
                      <a:noFill/>
                    </a:ln>
                  </p:spPr>
                  <p:txBody>
                    <a:bodyPr vert="horz" wrap="square" lIns="68580" tIns="34290" rIns="68580" bIns="34290" numCol="1" anchor="t" anchorCtr="0" compatLnSpc="1">
                      <a:prstTxWarp prst="textNoShape">
                        <a:avLst/>
                      </a:prstTxWarp>
                    </a:bodyPr>
                    <a:lstStyle/>
                    <a:p>
                      <a:endParaRPr lang="en-US" sz="900"/>
                    </a:p>
                  </p:txBody>
                </p:sp>
                <p:sp>
                  <p:nvSpPr>
                    <p:cNvPr id="33" name="Rectangle 64">
                      <a:extLst>
                        <a:ext uri="{FF2B5EF4-FFF2-40B4-BE49-F238E27FC236}">
                          <a16:creationId xmlns:a16="http://schemas.microsoft.com/office/drawing/2014/main" id="{DD0350A0-AE5E-4617-99D3-55026727C770}"/>
                        </a:ext>
                      </a:extLst>
                    </p:cNvPr>
                    <p:cNvSpPr>
                      <a:spLocks noChangeArrowheads="1"/>
                    </p:cNvSpPr>
                    <p:nvPr/>
                  </p:nvSpPr>
                  <p:spPr bwMode="auto">
                    <a:xfrm>
                      <a:off x="4711697" y="3987256"/>
                      <a:ext cx="216445"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600" b="1" dirty="0">
                          <a:solidFill>
                            <a:srgbClr val="FEFFFF"/>
                          </a:solidFill>
                          <a:latin typeface="Calibri" panose="020F0502020204030204" pitchFamily="34" charset="0"/>
                        </a:rPr>
                        <a:t>UWB</a:t>
                      </a:r>
                      <a:endParaRPr lang="en-US" altLang="en-US" sz="600" dirty="0"/>
                    </a:p>
                  </p:txBody>
                </p:sp>
              </p:grpSp>
              <p:grpSp>
                <p:nvGrpSpPr>
                  <p:cNvPr id="38" name="Group 37">
                    <a:extLst>
                      <a:ext uri="{FF2B5EF4-FFF2-40B4-BE49-F238E27FC236}">
                        <a16:creationId xmlns:a16="http://schemas.microsoft.com/office/drawing/2014/main" id="{1982ACA6-FD16-4F8E-8716-55FB1B38FDC9}"/>
                      </a:ext>
                    </a:extLst>
                  </p:cNvPr>
                  <p:cNvGrpSpPr/>
                  <p:nvPr/>
                </p:nvGrpSpPr>
                <p:grpSpPr>
                  <a:xfrm>
                    <a:off x="6044070" y="3382694"/>
                    <a:ext cx="1651899" cy="825365"/>
                    <a:chOff x="3423319" y="3392633"/>
                    <a:chExt cx="1651899" cy="825365"/>
                  </a:xfrm>
                </p:grpSpPr>
                <p:sp>
                  <p:nvSpPr>
                    <p:cNvPr id="39" name="Rectangle 62">
                      <a:extLst>
                        <a:ext uri="{FF2B5EF4-FFF2-40B4-BE49-F238E27FC236}">
                          <a16:creationId xmlns:a16="http://schemas.microsoft.com/office/drawing/2014/main" id="{B2EBE78D-010D-4E95-BE0A-22214E0C6586}"/>
                        </a:ext>
                      </a:extLst>
                    </p:cNvPr>
                    <p:cNvSpPr>
                      <a:spLocks noChangeArrowheads="1"/>
                    </p:cNvSpPr>
                    <p:nvPr/>
                  </p:nvSpPr>
                  <p:spPr bwMode="auto">
                    <a:xfrm>
                      <a:off x="3423319" y="3392633"/>
                      <a:ext cx="569029" cy="326757"/>
                    </a:xfrm>
                    <a:prstGeom prst="rect">
                      <a:avLst/>
                    </a:prstGeom>
                    <a:solidFill>
                      <a:srgbClr val="00B0F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900"/>
                    </a:p>
                  </p:txBody>
                </p:sp>
                <p:sp>
                  <p:nvSpPr>
                    <p:cNvPr id="41" name="Rectangle 64">
                      <a:extLst>
                        <a:ext uri="{FF2B5EF4-FFF2-40B4-BE49-F238E27FC236}">
                          <a16:creationId xmlns:a16="http://schemas.microsoft.com/office/drawing/2014/main" id="{83C7799B-4B5A-4300-9C37-F078DF5ACB7F}"/>
                        </a:ext>
                      </a:extLst>
                    </p:cNvPr>
                    <p:cNvSpPr>
                      <a:spLocks noChangeArrowheads="1"/>
                    </p:cNvSpPr>
                    <p:nvPr/>
                  </p:nvSpPr>
                  <p:spPr bwMode="auto">
                    <a:xfrm>
                      <a:off x="3590850" y="3498165"/>
                      <a:ext cx="216445"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600" b="1" dirty="0">
                          <a:solidFill>
                            <a:srgbClr val="FEFFFF"/>
                          </a:solidFill>
                          <a:latin typeface="Calibri" panose="020F0502020204030204" pitchFamily="34" charset="0"/>
                        </a:rPr>
                        <a:t>UWB</a:t>
                      </a:r>
                      <a:endParaRPr lang="en-US" altLang="en-US" sz="600" dirty="0"/>
                    </a:p>
                  </p:txBody>
                </p:sp>
                <p:sp>
                  <p:nvSpPr>
                    <p:cNvPr id="43" name="Rectangle 62">
                      <a:extLst>
                        <a:ext uri="{FF2B5EF4-FFF2-40B4-BE49-F238E27FC236}">
                          <a16:creationId xmlns:a16="http://schemas.microsoft.com/office/drawing/2014/main" id="{37ABEE70-9D2E-4455-9707-5BB6C8C54702}"/>
                        </a:ext>
                      </a:extLst>
                    </p:cNvPr>
                    <p:cNvSpPr>
                      <a:spLocks noChangeArrowheads="1"/>
                    </p:cNvSpPr>
                    <p:nvPr/>
                  </p:nvSpPr>
                  <p:spPr bwMode="auto">
                    <a:xfrm>
                      <a:off x="4506188" y="3891241"/>
                      <a:ext cx="569030" cy="326757"/>
                    </a:xfrm>
                    <a:prstGeom prst="rect">
                      <a:avLst/>
                    </a:prstGeom>
                    <a:solidFill>
                      <a:schemeClr val="bg2"/>
                    </a:solidFill>
                    <a:ln>
                      <a:noFill/>
                    </a:ln>
                  </p:spPr>
                  <p:txBody>
                    <a:bodyPr vert="horz" wrap="square" lIns="68580" tIns="34290" rIns="68580" bIns="34290" numCol="1" anchor="t" anchorCtr="0" compatLnSpc="1">
                      <a:prstTxWarp prst="textNoShape">
                        <a:avLst/>
                      </a:prstTxWarp>
                    </a:bodyPr>
                    <a:lstStyle/>
                    <a:p>
                      <a:endParaRPr lang="en-US" sz="900" dirty="0"/>
                    </a:p>
                  </p:txBody>
                </p:sp>
                <p:sp>
                  <p:nvSpPr>
                    <p:cNvPr id="44" name="Rectangle 64">
                      <a:extLst>
                        <a:ext uri="{FF2B5EF4-FFF2-40B4-BE49-F238E27FC236}">
                          <a16:creationId xmlns:a16="http://schemas.microsoft.com/office/drawing/2014/main" id="{E77A8B11-09D3-41FC-BE23-E58352E0F06B}"/>
                        </a:ext>
                      </a:extLst>
                    </p:cNvPr>
                    <p:cNvSpPr>
                      <a:spLocks noChangeArrowheads="1"/>
                    </p:cNvSpPr>
                    <p:nvPr/>
                  </p:nvSpPr>
                  <p:spPr bwMode="auto">
                    <a:xfrm>
                      <a:off x="4663868" y="4004263"/>
                      <a:ext cx="216445"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600" b="1" dirty="0">
                          <a:solidFill>
                            <a:srgbClr val="FEFFFF"/>
                          </a:solidFill>
                          <a:latin typeface="Calibri" panose="020F0502020204030204" pitchFamily="34" charset="0"/>
                        </a:rPr>
                        <a:t>UWB</a:t>
                      </a:r>
                      <a:endParaRPr lang="en-US" altLang="en-US" sz="600" dirty="0"/>
                    </a:p>
                  </p:txBody>
                </p:sp>
              </p:grpSp>
            </p:grpSp>
            <p:grpSp>
              <p:nvGrpSpPr>
                <p:cNvPr id="59" name="Group 58">
                  <a:extLst>
                    <a:ext uri="{FF2B5EF4-FFF2-40B4-BE49-F238E27FC236}">
                      <a16:creationId xmlns:a16="http://schemas.microsoft.com/office/drawing/2014/main" id="{6315165A-1F9D-4573-B759-45DD6D7DEBA8}"/>
                    </a:ext>
                  </a:extLst>
                </p:cNvPr>
                <p:cNvGrpSpPr/>
                <p:nvPr/>
              </p:nvGrpSpPr>
              <p:grpSpPr>
                <a:xfrm>
                  <a:off x="2504738" y="4019353"/>
                  <a:ext cx="2583206" cy="669991"/>
                  <a:chOff x="2504738" y="4019353"/>
                  <a:chExt cx="2583206" cy="669991"/>
                </a:xfrm>
              </p:grpSpPr>
              <p:sp>
                <p:nvSpPr>
                  <p:cNvPr id="57" name="Freeform 91">
                    <a:extLst>
                      <a:ext uri="{FF2B5EF4-FFF2-40B4-BE49-F238E27FC236}">
                        <a16:creationId xmlns:a16="http://schemas.microsoft.com/office/drawing/2014/main" id="{BD6DFDF7-FC98-4F41-8142-946515F1FC04}"/>
                      </a:ext>
                    </a:extLst>
                  </p:cNvPr>
                  <p:cNvSpPr>
                    <a:spLocks noEditPoints="1"/>
                  </p:cNvSpPr>
                  <p:nvPr/>
                </p:nvSpPr>
                <p:spPr bwMode="auto">
                  <a:xfrm>
                    <a:off x="2504738" y="4019353"/>
                    <a:ext cx="2583206" cy="224730"/>
                  </a:xfrm>
                  <a:custGeom>
                    <a:avLst/>
                    <a:gdLst>
                      <a:gd name="T0" fmla="*/ 63 w 5149"/>
                      <a:gd name="T1" fmla="*/ 151 h 591"/>
                      <a:gd name="T2" fmla="*/ 105 w 5149"/>
                      <a:gd name="T3" fmla="*/ 194 h 591"/>
                      <a:gd name="T4" fmla="*/ 92 w 5149"/>
                      <a:gd name="T5" fmla="*/ 201 h 591"/>
                      <a:gd name="T6" fmla="*/ 205 w 5149"/>
                      <a:gd name="T7" fmla="*/ 366 h 591"/>
                      <a:gd name="T8" fmla="*/ 290 w 5149"/>
                      <a:gd name="T9" fmla="*/ 377 h 591"/>
                      <a:gd name="T10" fmla="*/ 192 w 5149"/>
                      <a:gd name="T11" fmla="*/ 345 h 591"/>
                      <a:gd name="T12" fmla="*/ 465 w 5149"/>
                      <a:gd name="T13" fmla="*/ 377 h 591"/>
                      <a:gd name="T14" fmla="*/ 523 w 5149"/>
                      <a:gd name="T15" fmla="*/ 363 h 591"/>
                      <a:gd name="T16" fmla="*/ 523 w 5149"/>
                      <a:gd name="T17" fmla="*/ 377 h 591"/>
                      <a:gd name="T18" fmla="*/ 814 w 5149"/>
                      <a:gd name="T19" fmla="*/ 363 h 591"/>
                      <a:gd name="T20" fmla="*/ 697 w 5149"/>
                      <a:gd name="T21" fmla="*/ 363 h 591"/>
                      <a:gd name="T22" fmla="*/ 988 w 5149"/>
                      <a:gd name="T23" fmla="*/ 377 h 591"/>
                      <a:gd name="T24" fmla="*/ 1046 w 5149"/>
                      <a:gd name="T25" fmla="*/ 363 h 591"/>
                      <a:gd name="T26" fmla="*/ 1046 w 5149"/>
                      <a:gd name="T27" fmla="*/ 377 h 591"/>
                      <a:gd name="T28" fmla="*/ 1337 w 5149"/>
                      <a:gd name="T29" fmla="*/ 363 h 591"/>
                      <a:gd name="T30" fmla="*/ 1221 w 5149"/>
                      <a:gd name="T31" fmla="*/ 363 h 591"/>
                      <a:gd name="T32" fmla="*/ 1512 w 5149"/>
                      <a:gd name="T33" fmla="*/ 377 h 591"/>
                      <a:gd name="T34" fmla="*/ 1570 w 5149"/>
                      <a:gd name="T35" fmla="*/ 363 h 591"/>
                      <a:gd name="T36" fmla="*/ 1570 w 5149"/>
                      <a:gd name="T37" fmla="*/ 377 h 591"/>
                      <a:gd name="T38" fmla="*/ 1861 w 5149"/>
                      <a:gd name="T39" fmla="*/ 363 h 591"/>
                      <a:gd name="T40" fmla="*/ 1744 w 5149"/>
                      <a:gd name="T41" fmla="*/ 363 h 591"/>
                      <a:gd name="T42" fmla="*/ 2035 w 5149"/>
                      <a:gd name="T43" fmla="*/ 377 h 591"/>
                      <a:gd name="T44" fmla="*/ 2093 w 5149"/>
                      <a:gd name="T45" fmla="*/ 363 h 591"/>
                      <a:gd name="T46" fmla="*/ 2093 w 5149"/>
                      <a:gd name="T47" fmla="*/ 377 h 591"/>
                      <a:gd name="T48" fmla="*/ 2328 w 5149"/>
                      <a:gd name="T49" fmla="*/ 475 h 591"/>
                      <a:gd name="T50" fmla="*/ 2270 w 5149"/>
                      <a:gd name="T51" fmla="*/ 373 h 591"/>
                      <a:gd name="T52" fmla="*/ 2376 w 5149"/>
                      <a:gd name="T53" fmla="*/ 584 h 591"/>
                      <a:gd name="T54" fmla="*/ 2389 w 5149"/>
                      <a:gd name="T55" fmla="*/ 591 h 591"/>
                      <a:gd name="T56" fmla="*/ 2356 w 5149"/>
                      <a:gd name="T57" fmla="*/ 525 h 591"/>
                      <a:gd name="T58" fmla="*/ 2502 w 5149"/>
                      <a:gd name="T59" fmla="*/ 397 h 591"/>
                      <a:gd name="T60" fmla="*/ 2536 w 5149"/>
                      <a:gd name="T61" fmla="*/ 355 h 591"/>
                      <a:gd name="T62" fmla="*/ 2536 w 5149"/>
                      <a:gd name="T63" fmla="*/ 369 h 591"/>
                      <a:gd name="T64" fmla="*/ 2827 w 5149"/>
                      <a:gd name="T65" fmla="*/ 355 h 591"/>
                      <a:gd name="T66" fmla="*/ 2710 w 5149"/>
                      <a:gd name="T67" fmla="*/ 355 h 591"/>
                      <a:gd name="T68" fmla="*/ 3001 w 5149"/>
                      <a:gd name="T69" fmla="*/ 369 h 591"/>
                      <a:gd name="T70" fmla="*/ 3059 w 5149"/>
                      <a:gd name="T71" fmla="*/ 355 h 591"/>
                      <a:gd name="T72" fmla="*/ 3059 w 5149"/>
                      <a:gd name="T73" fmla="*/ 369 h 591"/>
                      <a:gd name="T74" fmla="*/ 3350 w 5149"/>
                      <a:gd name="T75" fmla="*/ 355 h 591"/>
                      <a:gd name="T76" fmla="*/ 3234 w 5149"/>
                      <a:gd name="T77" fmla="*/ 355 h 591"/>
                      <a:gd name="T78" fmla="*/ 3525 w 5149"/>
                      <a:gd name="T79" fmla="*/ 369 h 591"/>
                      <a:gd name="T80" fmla="*/ 3583 w 5149"/>
                      <a:gd name="T81" fmla="*/ 355 h 591"/>
                      <a:gd name="T82" fmla="*/ 3583 w 5149"/>
                      <a:gd name="T83" fmla="*/ 369 h 591"/>
                      <a:gd name="T84" fmla="*/ 3874 w 5149"/>
                      <a:gd name="T85" fmla="*/ 355 h 591"/>
                      <a:gd name="T86" fmla="*/ 3757 w 5149"/>
                      <a:gd name="T87" fmla="*/ 355 h 591"/>
                      <a:gd name="T88" fmla="*/ 4048 w 5149"/>
                      <a:gd name="T89" fmla="*/ 369 h 591"/>
                      <a:gd name="T90" fmla="*/ 4106 w 5149"/>
                      <a:gd name="T91" fmla="*/ 355 h 591"/>
                      <a:gd name="T92" fmla="*/ 4106 w 5149"/>
                      <a:gd name="T93" fmla="*/ 369 h 591"/>
                      <a:gd name="T94" fmla="*/ 4397 w 5149"/>
                      <a:gd name="T95" fmla="*/ 355 h 591"/>
                      <a:gd name="T96" fmla="*/ 4281 w 5149"/>
                      <a:gd name="T97" fmla="*/ 355 h 591"/>
                      <a:gd name="T98" fmla="*/ 4572 w 5149"/>
                      <a:gd name="T99" fmla="*/ 369 h 591"/>
                      <a:gd name="T100" fmla="*/ 4630 w 5149"/>
                      <a:gd name="T101" fmla="*/ 355 h 591"/>
                      <a:gd name="T102" fmla="*/ 4630 w 5149"/>
                      <a:gd name="T103" fmla="*/ 369 h 591"/>
                      <a:gd name="T104" fmla="*/ 4921 w 5149"/>
                      <a:gd name="T105" fmla="*/ 355 h 591"/>
                      <a:gd name="T106" fmla="*/ 4804 w 5149"/>
                      <a:gd name="T107" fmla="*/ 355 h 591"/>
                      <a:gd name="T108" fmla="*/ 5028 w 5149"/>
                      <a:gd name="T109" fmla="*/ 244 h 591"/>
                      <a:gd name="T110" fmla="*/ 5041 w 5149"/>
                      <a:gd name="T111" fmla="*/ 186 h 591"/>
                      <a:gd name="T112" fmla="*/ 5055 w 5149"/>
                      <a:gd name="T113" fmla="*/ 192 h 591"/>
                      <a:gd name="T114" fmla="*/ 5137 w 5149"/>
                      <a:gd name="T115" fmla="*/ 0 h 591"/>
                      <a:gd name="T116" fmla="*/ 5121 w 5149"/>
                      <a:gd name="T117" fmla="*/ 30 h 5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5149" h="591">
                        <a:moveTo>
                          <a:pt x="13" y="36"/>
                        </a:moveTo>
                        <a:lnTo>
                          <a:pt x="75" y="143"/>
                        </a:lnTo>
                        <a:lnTo>
                          <a:pt x="63" y="151"/>
                        </a:lnTo>
                        <a:lnTo>
                          <a:pt x="0" y="44"/>
                        </a:lnTo>
                        <a:lnTo>
                          <a:pt x="13" y="36"/>
                        </a:lnTo>
                        <a:close/>
                        <a:moveTo>
                          <a:pt x="105" y="194"/>
                        </a:moveTo>
                        <a:lnTo>
                          <a:pt x="163" y="294"/>
                        </a:lnTo>
                        <a:lnTo>
                          <a:pt x="150" y="302"/>
                        </a:lnTo>
                        <a:lnTo>
                          <a:pt x="92" y="201"/>
                        </a:lnTo>
                        <a:lnTo>
                          <a:pt x="105" y="194"/>
                        </a:lnTo>
                        <a:close/>
                        <a:moveTo>
                          <a:pt x="192" y="345"/>
                        </a:moveTo>
                        <a:lnTo>
                          <a:pt x="205" y="366"/>
                        </a:lnTo>
                        <a:lnTo>
                          <a:pt x="198" y="363"/>
                        </a:lnTo>
                        <a:lnTo>
                          <a:pt x="290" y="363"/>
                        </a:lnTo>
                        <a:lnTo>
                          <a:pt x="290" y="377"/>
                        </a:lnTo>
                        <a:lnTo>
                          <a:pt x="194" y="377"/>
                        </a:lnTo>
                        <a:lnTo>
                          <a:pt x="180" y="352"/>
                        </a:lnTo>
                        <a:lnTo>
                          <a:pt x="192" y="345"/>
                        </a:lnTo>
                        <a:close/>
                        <a:moveTo>
                          <a:pt x="348" y="363"/>
                        </a:moveTo>
                        <a:lnTo>
                          <a:pt x="465" y="363"/>
                        </a:lnTo>
                        <a:lnTo>
                          <a:pt x="465" y="377"/>
                        </a:lnTo>
                        <a:lnTo>
                          <a:pt x="348" y="377"/>
                        </a:lnTo>
                        <a:lnTo>
                          <a:pt x="348" y="363"/>
                        </a:lnTo>
                        <a:close/>
                        <a:moveTo>
                          <a:pt x="523" y="363"/>
                        </a:moveTo>
                        <a:lnTo>
                          <a:pt x="639" y="363"/>
                        </a:lnTo>
                        <a:lnTo>
                          <a:pt x="639" y="377"/>
                        </a:lnTo>
                        <a:lnTo>
                          <a:pt x="523" y="377"/>
                        </a:lnTo>
                        <a:lnTo>
                          <a:pt x="523" y="363"/>
                        </a:lnTo>
                        <a:close/>
                        <a:moveTo>
                          <a:pt x="697" y="363"/>
                        </a:moveTo>
                        <a:lnTo>
                          <a:pt x="814" y="363"/>
                        </a:lnTo>
                        <a:lnTo>
                          <a:pt x="814" y="377"/>
                        </a:lnTo>
                        <a:lnTo>
                          <a:pt x="697" y="377"/>
                        </a:lnTo>
                        <a:lnTo>
                          <a:pt x="697" y="363"/>
                        </a:lnTo>
                        <a:close/>
                        <a:moveTo>
                          <a:pt x="872" y="363"/>
                        </a:moveTo>
                        <a:lnTo>
                          <a:pt x="988" y="363"/>
                        </a:lnTo>
                        <a:lnTo>
                          <a:pt x="988" y="377"/>
                        </a:lnTo>
                        <a:lnTo>
                          <a:pt x="872" y="377"/>
                        </a:lnTo>
                        <a:lnTo>
                          <a:pt x="872" y="363"/>
                        </a:lnTo>
                        <a:close/>
                        <a:moveTo>
                          <a:pt x="1046" y="363"/>
                        </a:moveTo>
                        <a:lnTo>
                          <a:pt x="1163" y="363"/>
                        </a:lnTo>
                        <a:lnTo>
                          <a:pt x="1163" y="377"/>
                        </a:lnTo>
                        <a:lnTo>
                          <a:pt x="1046" y="377"/>
                        </a:lnTo>
                        <a:lnTo>
                          <a:pt x="1046" y="363"/>
                        </a:lnTo>
                        <a:close/>
                        <a:moveTo>
                          <a:pt x="1221" y="363"/>
                        </a:moveTo>
                        <a:lnTo>
                          <a:pt x="1337" y="363"/>
                        </a:lnTo>
                        <a:lnTo>
                          <a:pt x="1337" y="377"/>
                        </a:lnTo>
                        <a:lnTo>
                          <a:pt x="1221" y="377"/>
                        </a:lnTo>
                        <a:lnTo>
                          <a:pt x="1221" y="363"/>
                        </a:lnTo>
                        <a:close/>
                        <a:moveTo>
                          <a:pt x="1395" y="363"/>
                        </a:moveTo>
                        <a:lnTo>
                          <a:pt x="1512" y="363"/>
                        </a:lnTo>
                        <a:lnTo>
                          <a:pt x="1512" y="377"/>
                        </a:lnTo>
                        <a:lnTo>
                          <a:pt x="1395" y="377"/>
                        </a:lnTo>
                        <a:lnTo>
                          <a:pt x="1395" y="363"/>
                        </a:lnTo>
                        <a:close/>
                        <a:moveTo>
                          <a:pt x="1570" y="363"/>
                        </a:moveTo>
                        <a:lnTo>
                          <a:pt x="1686" y="363"/>
                        </a:lnTo>
                        <a:lnTo>
                          <a:pt x="1686" y="377"/>
                        </a:lnTo>
                        <a:lnTo>
                          <a:pt x="1570" y="377"/>
                        </a:lnTo>
                        <a:lnTo>
                          <a:pt x="1570" y="363"/>
                        </a:lnTo>
                        <a:close/>
                        <a:moveTo>
                          <a:pt x="1744" y="363"/>
                        </a:moveTo>
                        <a:lnTo>
                          <a:pt x="1861" y="363"/>
                        </a:lnTo>
                        <a:lnTo>
                          <a:pt x="1861" y="377"/>
                        </a:lnTo>
                        <a:lnTo>
                          <a:pt x="1744" y="377"/>
                        </a:lnTo>
                        <a:lnTo>
                          <a:pt x="1744" y="363"/>
                        </a:lnTo>
                        <a:close/>
                        <a:moveTo>
                          <a:pt x="1919" y="363"/>
                        </a:moveTo>
                        <a:lnTo>
                          <a:pt x="2035" y="363"/>
                        </a:lnTo>
                        <a:lnTo>
                          <a:pt x="2035" y="377"/>
                        </a:lnTo>
                        <a:lnTo>
                          <a:pt x="1919" y="377"/>
                        </a:lnTo>
                        <a:lnTo>
                          <a:pt x="1919" y="363"/>
                        </a:lnTo>
                        <a:close/>
                        <a:moveTo>
                          <a:pt x="2093" y="363"/>
                        </a:moveTo>
                        <a:lnTo>
                          <a:pt x="2210" y="363"/>
                        </a:lnTo>
                        <a:lnTo>
                          <a:pt x="2210" y="377"/>
                        </a:lnTo>
                        <a:lnTo>
                          <a:pt x="2093" y="377"/>
                        </a:lnTo>
                        <a:lnTo>
                          <a:pt x="2093" y="363"/>
                        </a:lnTo>
                        <a:close/>
                        <a:moveTo>
                          <a:pt x="2270" y="373"/>
                        </a:moveTo>
                        <a:lnTo>
                          <a:pt x="2328" y="475"/>
                        </a:lnTo>
                        <a:lnTo>
                          <a:pt x="2315" y="482"/>
                        </a:lnTo>
                        <a:lnTo>
                          <a:pt x="2258" y="381"/>
                        </a:lnTo>
                        <a:lnTo>
                          <a:pt x="2270" y="373"/>
                        </a:lnTo>
                        <a:close/>
                        <a:moveTo>
                          <a:pt x="2356" y="525"/>
                        </a:moveTo>
                        <a:lnTo>
                          <a:pt x="2389" y="584"/>
                        </a:lnTo>
                        <a:lnTo>
                          <a:pt x="2376" y="584"/>
                        </a:lnTo>
                        <a:lnTo>
                          <a:pt x="2402" y="541"/>
                        </a:lnTo>
                        <a:lnTo>
                          <a:pt x="2414" y="548"/>
                        </a:lnTo>
                        <a:lnTo>
                          <a:pt x="2389" y="591"/>
                        </a:lnTo>
                        <a:lnTo>
                          <a:pt x="2376" y="591"/>
                        </a:lnTo>
                        <a:lnTo>
                          <a:pt x="2344" y="533"/>
                        </a:lnTo>
                        <a:lnTo>
                          <a:pt x="2356" y="525"/>
                        </a:lnTo>
                        <a:close/>
                        <a:moveTo>
                          <a:pt x="2431" y="490"/>
                        </a:moveTo>
                        <a:lnTo>
                          <a:pt x="2489" y="390"/>
                        </a:lnTo>
                        <a:lnTo>
                          <a:pt x="2502" y="397"/>
                        </a:lnTo>
                        <a:lnTo>
                          <a:pt x="2443" y="498"/>
                        </a:lnTo>
                        <a:lnTo>
                          <a:pt x="2431" y="490"/>
                        </a:lnTo>
                        <a:close/>
                        <a:moveTo>
                          <a:pt x="2536" y="355"/>
                        </a:moveTo>
                        <a:lnTo>
                          <a:pt x="2652" y="355"/>
                        </a:lnTo>
                        <a:lnTo>
                          <a:pt x="2652" y="369"/>
                        </a:lnTo>
                        <a:lnTo>
                          <a:pt x="2536" y="369"/>
                        </a:lnTo>
                        <a:lnTo>
                          <a:pt x="2536" y="355"/>
                        </a:lnTo>
                        <a:close/>
                        <a:moveTo>
                          <a:pt x="2710" y="355"/>
                        </a:moveTo>
                        <a:lnTo>
                          <a:pt x="2827" y="355"/>
                        </a:lnTo>
                        <a:lnTo>
                          <a:pt x="2827" y="369"/>
                        </a:lnTo>
                        <a:lnTo>
                          <a:pt x="2710" y="369"/>
                        </a:lnTo>
                        <a:lnTo>
                          <a:pt x="2710" y="355"/>
                        </a:lnTo>
                        <a:close/>
                        <a:moveTo>
                          <a:pt x="2885" y="355"/>
                        </a:moveTo>
                        <a:lnTo>
                          <a:pt x="3001" y="355"/>
                        </a:lnTo>
                        <a:lnTo>
                          <a:pt x="3001" y="369"/>
                        </a:lnTo>
                        <a:lnTo>
                          <a:pt x="2885" y="369"/>
                        </a:lnTo>
                        <a:lnTo>
                          <a:pt x="2885" y="355"/>
                        </a:lnTo>
                        <a:close/>
                        <a:moveTo>
                          <a:pt x="3059" y="355"/>
                        </a:moveTo>
                        <a:lnTo>
                          <a:pt x="3176" y="355"/>
                        </a:lnTo>
                        <a:lnTo>
                          <a:pt x="3176" y="369"/>
                        </a:lnTo>
                        <a:lnTo>
                          <a:pt x="3059" y="369"/>
                        </a:lnTo>
                        <a:lnTo>
                          <a:pt x="3059" y="355"/>
                        </a:lnTo>
                        <a:close/>
                        <a:moveTo>
                          <a:pt x="3234" y="355"/>
                        </a:moveTo>
                        <a:lnTo>
                          <a:pt x="3350" y="355"/>
                        </a:lnTo>
                        <a:lnTo>
                          <a:pt x="3350" y="369"/>
                        </a:lnTo>
                        <a:lnTo>
                          <a:pt x="3234" y="369"/>
                        </a:lnTo>
                        <a:lnTo>
                          <a:pt x="3234" y="355"/>
                        </a:lnTo>
                        <a:close/>
                        <a:moveTo>
                          <a:pt x="3408" y="355"/>
                        </a:moveTo>
                        <a:lnTo>
                          <a:pt x="3525" y="355"/>
                        </a:lnTo>
                        <a:lnTo>
                          <a:pt x="3525" y="369"/>
                        </a:lnTo>
                        <a:lnTo>
                          <a:pt x="3408" y="369"/>
                        </a:lnTo>
                        <a:lnTo>
                          <a:pt x="3408" y="355"/>
                        </a:lnTo>
                        <a:close/>
                        <a:moveTo>
                          <a:pt x="3583" y="355"/>
                        </a:moveTo>
                        <a:lnTo>
                          <a:pt x="3699" y="355"/>
                        </a:lnTo>
                        <a:lnTo>
                          <a:pt x="3699" y="369"/>
                        </a:lnTo>
                        <a:lnTo>
                          <a:pt x="3583" y="369"/>
                        </a:lnTo>
                        <a:lnTo>
                          <a:pt x="3583" y="355"/>
                        </a:lnTo>
                        <a:close/>
                        <a:moveTo>
                          <a:pt x="3757" y="355"/>
                        </a:moveTo>
                        <a:lnTo>
                          <a:pt x="3874" y="355"/>
                        </a:lnTo>
                        <a:lnTo>
                          <a:pt x="3874" y="369"/>
                        </a:lnTo>
                        <a:lnTo>
                          <a:pt x="3757" y="369"/>
                        </a:lnTo>
                        <a:lnTo>
                          <a:pt x="3757" y="355"/>
                        </a:lnTo>
                        <a:close/>
                        <a:moveTo>
                          <a:pt x="3932" y="355"/>
                        </a:moveTo>
                        <a:lnTo>
                          <a:pt x="4048" y="355"/>
                        </a:lnTo>
                        <a:lnTo>
                          <a:pt x="4048" y="369"/>
                        </a:lnTo>
                        <a:lnTo>
                          <a:pt x="3932" y="369"/>
                        </a:lnTo>
                        <a:lnTo>
                          <a:pt x="3932" y="355"/>
                        </a:lnTo>
                        <a:close/>
                        <a:moveTo>
                          <a:pt x="4106" y="355"/>
                        </a:moveTo>
                        <a:lnTo>
                          <a:pt x="4223" y="355"/>
                        </a:lnTo>
                        <a:lnTo>
                          <a:pt x="4223" y="369"/>
                        </a:lnTo>
                        <a:lnTo>
                          <a:pt x="4106" y="369"/>
                        </a:lnTo>
                        <a:lnTo>
                          <a:pt x="4106" y="355"/>
                        </a:lnTo>
                        <a:close/>
                        <a:moveTo>
                          <a:pt x="4281" y="355"/>
                        </a:moveTo>
                        <a:lnTo>
                          <a:pt x="4397" y="355"/>
                        </a:lnTo>
                        <a:lnTo>
                          <a:pt x="4397" y="369"/>
                        </a:lnTo>
                        <a:lnTo>
                          <a:pt x="4281" y="369"/>
                        </a:lnTo>
                        <a:lnTo>
                          <a:pt x="4281" y="355"/>
                        </a:lnTo>
                        <a:close/>
                        <a:moveTo>
                          <a:pt x="4455" y="355"/>
                        </a:moveTo>
                        <a:lnTo>
                          <a:pt x="4572" y="355"/>
                        </a:lnTo>
                        <a:lnTo>
                          <a:pt x="4572" y="369"/>
                        </a:lnTo>
                        <a:lnTo>
                          <a:pt x="4455" y="369"/>
                        </a:lnTo>
                        <a:lnTo>
                          <a:pt x="4455" y="355"/>
                        </a:lnTo>
                        <a:close/>
                        <a:moveTo>
                          <a:pt x="4630" y="355"/>
                        </a:moveTo>
                        <a:lnTo>
                          <a:pt x="4746" y="355"/>
                        </a:lnTo>
                        <a:lnTo>
                          <a:pt x="4746" y="369"/>
                        </a:lnTo>
                        <a:lnTo>
                          <a:pt x="4630" y="369"/>
                        </a:lnTo>
                        <a:lnTo>
                          <a:pt x="4630" y="355"/>
                        </a:lnTo>
                        <a:close/>
                        <a:moveTo>
                          <a:pt x="4804" y="355"/>
                        </a:moveTo>
                        <a:lnTo>
                          <a:pt x="4921" y="355"/>
                        </a:lnTo>
                        <a:lnTo>
                          <a:pt x="4921" y="369"/>
                        </a:lnTo>
                        <a:lnTo>
                          <a:pt x="4804" y="369"/>
                        </a:lnTo>
                        <a:lnTo>
                          <a:pt x="4804" y="355"/>
                        </a:lnTo>
                        <a:close/>
                        <a:moveTo>
                          <a:pt x="4962" y="341"/>
                        </a:moveTo>
                        <a:lnTo>
                          <a:pt x="5015" y="238"/>
                        </a:lnTo>
                        <a:lnTo>
                          <a:pt x="5028" y="244"/>
                        </a:lnTo>
                        <a:lnTo>
                          <a:pt x="4975" y="348"/>
                        </a:lnTo>
                        <a:lnTo>
                          <a:pt x="4962" y="341"/>
                        </a:lnTo>
                        <a:close/>
                        <a:moveTo>
                          <a:pt x="5041" y="186"/>
                        </a:moveTo>
                        <a:lnTo>
                          <a:pt x="5095" y="82"/>
                        </a:lnTo>
                        <a:lnTo>
                          <a:pt x="5107" y="88"/>
                        </a:lnTo>
                        <a:lnTo>
                          <a:pt x="5055" y="192"/>
                        </a:lnTo>
                        <a:lnTo>
                          <a:pt x="5041" y="186"/>
                        </a:lnTo>
                        <a:close/>
                        <a:moveTo>
                          <a:pt x="5121" y="30"/>
                        </a:moveTo>
                        <a:lnTo>
                          <a:pt x="5137" y="0"/>
                        </a:lnTo>
                        <a:lnTo>
                          <a:pt x="5149" y="6"/>
                        </a:lnTo>
                        <a:lnTo>
                          <a:pt x="5134" y="37"/>
                        </a:lnTo>
                        <a:lnTo>
                          <a:pt x="5121" y="30"/>
                        </a:lnTo>
                        <a:close/>
                      </a:path>
                    </a:pathLst>
                  </a:custGeom>
                  <a:solidFill>
                    <a:srgbClr val="595959"/>
                  </a:solidFill>
                  <a:ln w="1588" cap="flat">
                    <a:solidFill>
                      <a:srgbClr val="595959"/>
                    </a:solidFill>
                    <a:prstDash val="solid"/>
                    <a:round/>
                    <a:headEnd/>
                    <a:tailEnd/>
                  </a:ln>
                </p:spPr>
                <p:txBody>
                  <a:bodyPr vert="horz" wrap="square" lIns="68580" tIns="34290" rIns="68580" bIns="34290" numCol="1" anchor="t" anchorCtr="0" compatLnSpc="1">
                    <a:prstTxWarp prst="textNoShape">
                      <a:avLst/>
                    </a:prstTxWarp>
                  </a:bodyPr>
                  <a:lstStyle/>
                  <a:p>
                    <a:endParaRPr lang="en-US" sz="900"/>
                  </a:p>
                </p:txBody>
              </p:sp>
              <p:sp>
                <p:nvSpPr>
                  <p:cNvPr id="58" name="Rectangle 92">
                    <a:extLst>
                      <a:ext uri="{FF2B5EF4-FFF2-40B4-BE49-F238E27FC236}">
                        <a16:creationId xmlns:a16="http://schemas.microsoft.com/office/drawing/2014/main" id="{08B63FB9-6A8A-4DEA-9EBA-0BC7D4424D62}"/>
                      </a:ext>
                    </a:extLst>
                  </p:cNvPr>
                  <p:cNvSpPr>
                    <a:spLocks noChangeArrowheads="1"/>
                  </p:cNvSpPr>
                  <p:nvPr/>
                </p:nvSpPr>
                <p:spPr bwMode="auto">
                  <a:xfrm>
                    <a:off x="3103584" y="4350789"/>
                    <a:ext cx="1272667" cy="3385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defTabSz="685800"/>
                    <a:r>
                      <a:rPr lang="en-US" altLang="en-US" sz="825" b="1" dirty="0">
                        <a:solidFill>
                          <a:schemeClr val="accent1"/>
                        </a:solidFill>
                        <a:latin typeface="Calibri" panose="020F0502020204030204" pitchFamily="34" charset="0"/>
                      </a:rPr>
                      <a:t>Slot N:</a:t>
                    </a:r>
                  </a:p>
                  <a:p>
                    <a:pPr algn="ctr" defTabSz="685800"/>
                    <a:r>
                      <a:rPr lang="en-US" altLang="en-US" sz="825" b="1" dirty="0">
                        <a:solidFill>
                          <a:schemeClr val="accent1"/>
                        </a:solidFill>
                        <a:latin typeface="Calibri" panose="020F0502020204030204" pitchFamily="34" charset="0"/>
                      </a:rPr>
                      <a:t>UWB first fragments</a:t>
                    </a:r>
                    <a:endParaRPr lang="en-US" altLang="en-US" sz="1350" dirty="0">
                      <a:solidFill>
                        <a:schemeClr val="accent1"/>
                      </a:solidFill>
                    </a:endParaRPr>
                  </a:p>
                </p:txBody>
              </p:sp>
            </p:grpSp>
            <p:sp>
              <p:nvSpPr>
                <p:cNvPr id="61" name="Freeform 91">
                  <a:extLst>
                    <a:ext uri="{FF2B5EF4-FFF2-40B4-BE49-F238E27FC236}">
                      <a16:creationId xmlns:a16="http://schemas.microsoft.com/office/drawing/2014/main" id="{B1271098-F3D4-417D-8FFA-B9A640807C03}"/>
                    </a:ext>
                  </a:extLst>
                </p:cNvPr>
                <p:cNvSpPr>
                  <a:spLocks noEditPoints="1"/>
                </p:cNvSpPr>
                <p:nvPr/>
              </p:nvSpPr>
              <p:spPr bwMode="auto">
                <a:xfrm>
                  <a:off x="5157500" y="4044412"/>
                  <a:ext cx="2583206" cy="224730"/>
                </a:xfrm>
                <a:custGeom>
                  <a:avLst/>
                  <a:gdLst>
                    <a:gd name="T0" fmla="*/ 63 w 5149"/>
                    <a:gd name="T1" fmla="*/ 151 h 591"/>
                    <a:gd name="T2" fmla="*/ 105 w 5149"/>
                    <a:gd name="T3" fmla="*/ 194 h 591"/>
                    <a:gd name="T4" fmla="*/ 92 w 5149"/>
                    <a:gd name="T5" fmla="*/ 201 h 591"/>
                    <a:gd name="T6" fmla="*/ 205 w 5149"/>
                    <a:gd name="T7" fmla="*/ 366 h 591"/>
                    <a:gd name="T8" fmla="*/ 290 w 5149"/>
                    <a:gd name="T9" fmla="*/ 377 h 591"/>
                    <a:gd name="T10" fmla="*/ 192 w 5149"/>
                    <a:gd name="T11" fmla="*/ 345 h 591"/>
                    <a:gd name="T12" fmla="*/ 465 w 5149"/>
                    <a:gd name="T13" fmla="*/ 377 h 591"/>
                    <a:gd name="T14" fmla="*/ 523 w 5149"/>
                    <a:gd name="T15" fmla="*/ 363 h 591"/>
                    <a:gd name="T16" fmla="*/ 523 w 5149"/>
                    <a:gd name="T17" fmla="*/ 377 h 591"/>
                    <a:gd name="T18" fmla="*/ 814 w 5149"/>
                    <a:gd name="T19" fmla="*/ 363 h 591"/>
                    <a:gd name="T20" fmla="*/ 697 w 5149"/>
                    <a:gd name="T21" fmla="*/ 363 h 591"/>
                    <a:gd name="T22" fmla="*/ 988 w 5149"/>
                    <a:gd name="T23" fmla="*/ 377 h 591"/>
                    <a:gd name="T24" fmla="*/ 1046 w 5149"/>
                    <a:gd name="T25" fmla="*/ 363 h 591"/>
                    <a:gd name="T26" fmla="*/ 1046 w 5149"/>
                    <a:gd name="T27" fmla="*/ 377 h 591"/>
                    <a:gd name="T28" fmla="*/ 1337 w 5149"/>
                    <a:gd name="T29" fmla="*/ 363 h 591"/>
                    <a:gd name="T30" fmla="*/ 1221 w 5149"/>
                    <a:gd name="T31" fmla="*/ 363 h 591"/>
                    <a:gd name="T32" fmla="*/ 1512 w 5149"/>
                    <a:gd name="T33" fmla="*/ 377 h 591"/>
                    <a:gd name="T34" fmla="*/ 1570 w 5149"/>
                    <a:gd name="T35" fmla="*/ 363 h 591"/>
                    <a:gd name="T36" fmla="*/ 1570 w 5149"/>
                    <a:gd name="T37" fmla="*/ 377 h 591"/>
                    <a:gd name="T38" fmla="*/ 1861 w 5149"/>
                    <a:gd name="T39" fmla="*/ 363 h 591"/>
                    <a:gd name="T40" fmla="*/ 1744 w 5149"/>
                    <a:gd name="T41" fmla="*/ 363 h 591"/>
                    <a:gd name="T42" fmla="*/ 2035 w 5149"/>
                    <a:gd name="T43" fmla="*/ 377 h 591"/>
                    <a:gd name="T44" fmla="*/ 2093 w 5149"/>
                    <a:gd name="T45" fmla="*/ 363 h 591"/>
                    <a:gd name="T46" fmla="*/ 2093 w 5149"/>
                    <a:gd name="T47" fmla="*/ 377 h 591"/>
                    <a:gd name="T48" fmla="*/ 2328 w 5149"/>
                    <a:gd name="T49" fmla="*/ 475 h 591"/>
                    <a:gd name="T50" fmla="*/ 2270 w 5149"/>
                    <a:gd name="T51" fmla="*/ 373 h 591"/>
                    <a:gd name="T52" fmla="*/ 2376 w 5149"/>
                    <a:gd name="T53" fmla="*/ 584 h 591"/>
                    <a:gd name="T54" fmla="*/ 2389 w 5149"/>
                    <a:gd name="T55" fmla="*/ 591 h 591"/>
                    <a:gd name="T56" fmla="*/ 2356 w 5149"/>
                    <a:gd name="T57" fmla="*/ 525 h 591"/>
                    <a:gd name="T58" fmla="*/ 2502 w 5149"/>
                    <a:gd name="T59" fmla="*/ 397 h 591"/>
                    <a:gd name="T60" fmla="*/ 2536 w 5149"/>
                    <a:gd name="T61" fmla="*/ 355 h 591"/>
                    <a:gd name="T62" fmla="*/ 2536 w 5149"/>
                    <a:gd name="T63" fmla="*/ 369 h 591"/>
                    <a:gd name="T64" fmla="*/ 2827 w 5149"/>
                    <a:gd name="T65" fmla="*/ 355 h 591"/>
                    <a:gd name="T66" fmla="*/ 2710 w 5149"/>
                    <a:gd name="T67" fmla="*/ 355 h 591"/>
                    <a:gd name="T68" fmla="*/ 3001 w 5149"/>
                    <a:gd name="T69" fmla="*/ 369 h 591"/>
                    <a:gd name="T70" fmla="*/ 3059 w 5149"/>
                    <a:gd name="T71" fmla="*/ 355 h 591"/>
                    <a:gd name="T72" fmla="*/ 3059 w 5149"/>
                    <a:gd name="T73" fmla="*/ 369 h 591"/>
                    <a:gd name="T74" fmla="*/ 3350 w 5149"/>
                    <a:gd name="T75" fmla="*/ 355 h 591"/>
                    <a:gd name="T76" fmla="*/ 3234 w 5149"/>
                    <a:gd name="T77" fmla="*/ 355 h 591"/>
                    <a:gd name="T78" fmla="*/ 3525 w 5149"/>
                    <a:gd name="T79" fmla="*/ 369 h 591"/>
                    <a:gd name="T80" fmla="*/ 3583 w 5149"/>
                    <a:gd name="T81" fmla="*/ 355 h 591"/>
                    <a:gd name="T82" fmla="*/ 3583 w 5149"/>
                    <a:gd name="T83" fmla="*/ 369 h 591"/>
                    <a:gd name="T84" fmla="*/ 3874 w 5149"/>
                    <a:gd name="T85" fmla="*/ 355 h 591"/>
                    <a:gd name="T86" fmla="*/ 3757 w 5149"/>
                    <a:gd name="T87" fmla="*/ 355 h 591"/>
                    <a:gd name="T88" fmla="*/ 4048 w 5149"/>
                    <a:gd name="T89" fmla="*/ 369 h 591"/>
                    <a:gd name="T90" fmla="*/ 4106 w 5149"/>
                    <a:gd name="T91" fmla="*/ 355 h 591"/>
                    <a:gd name="T92" fmla="*/ 4106 w 5149"/>
                    <a:gd name="T93" fmla="*/ 369 h 591"/>
                    <a:gd name="T94" fmla="*/ 4397 w 5149"/>
                    <a:gd name="T95" fmla="*/ 355 h 591"/>
                    <a:gd name="T96" fmla="*/ 4281 w 5149"/>
                    <a:gd name="T97" fmla="*/ 355 h 591"/>
                    <a:gd name="T98" fmla="*/ 4572 w 5149"/>
                    <a:gd name="T99" fmla="*/ 369 h 591"/>
                    <a:gd name="T100" fmla="*/ 4630 w 5149"/>
                    <a:gd name="T101" fmla="*/ 355 h 591"/>
                    <a:gd name="T102" fmla="*/ 4630 w 5149"/>
                    <a:gd name="T103" fmla="*/ 369 h 591"/>
                    <a:gd name="T104" fmla="*/ 4921 w 5149"/>
                    <a:gd name="T105" fmla="*/ 355 h 591"/>
                    <a:gd name="T106" fmla="*/ 4804 w 5149"/>
                    <a:gd name="T107" fmla="*/ 355 h 591"/>
                    <a:gd name="T108" fmla="*/ 5028 w 5149"/>
                    <a:gd name="T109" fmla="*/ 244 h 591"/>
                    <a:gd name="T110" fmla="*/ 5041 w 5149"/>
                    <a:gd name="T111" fmla="*/ 186 h 591"/>
                    <a:gd name="T112" fmla="*/ 5055 w 5149"/>
                    <a:gd name="T113" fmla="*/ 192 h 591"/>
                    <a:gd name="T114" fmla="*/ 5137 w 5149"/>
                    <a:gd name="T115" fmla="*/ 0 h 591"/>
                    <a:gd name="T116" fmla="*/ 5121 w 5149"/>
                    <a:gd name="T117" fmla="*/ 30 h 5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5149" h="591">
                      <a:moveTo>
                        <a:pt x="13" y="36"/>
                      </a:moveTo>
                      <a:lnTo>
                        <a:pt x="75" y="143"/>
                      </a:lnTo>
                      <a:lnTo>
                        <a:pt x="63" y="151"/>
                      </a:lnTo>
                      <a:lnTo>
                        <a:pt x="0" y="44"/>
                      </a:lnTo>
                      <a:lnTo>
                        <a:pt x="13" y="36"/>
                      </a:lnTo>
                      <a:close/>
                      <a:moveTo>
                        <a:pt x="105" y="194"/>
                      </a:moveTo>
                      <a:lnTo>
                        <a:pt x="163" y="294"/>
                      </a:lnTo>
                      <a:lnTo>
                        <a:pt x="150" y="302"/>
                      </a:lnTo>
                      <a:lnTo>
                        <a:pt x="92" y="201"/>
                      </a:lnTo>
                      <a:lnTo>
                        <a:pt x="105" y="194"/>
                      </a:lnTo>
                      <a:close/>
                      <a:moveTo>
                        <a:pt x="192" y="345"/>
                      </a:moveTo>
                      <a:lnTo>
                        <a:pt x="205" y="366"/>
                      </a:lnTo>
                      <a:lnTo>
                        <a:pt x="198" y="363"/>
                      </a:lnTo>
                      <a:lnTo>
                        <a:pt x="290" y="363"/>
                      </a:lnTo>
                      <a:lnTo>
                        <a:pt x="290" y="377"/>
                      </a:lnTo>
                      <a:lnTo>
                        <a:pt x="194" y="377"/>
                      </a:lnTo>
                      <a:lnTo>
                        <a:pt x="180" y="352"/>
                      </a:lnTo>
                      <a:lnTo>
                        <a:pt x="192" y="345"/>
                      </a:lnTo>
                      <a:close/>
                      <a:moveTo>
                        <a:pt x="348" y="363"/>
                      </a:moveTo>
                      <a:lnTo>
                        <a:pt x="465" y="363"/>
                      </a:lnTo>
                      <a:lnTo>
                        <a:pt x="465" y="377"/>
                      </a:lnTo>
                      <a:lnTo>
                        <a:pt x="348" y="377"/>
                      </a:lnTo>
                      <a:lnTo>
                        <a:pt x="348" y="363"/>
                      </a:lnTo>
                      <a:close/>
                      <a:moveTo>
                        <a:pt x="523" y="363"/>
                      </a:moveTo>
                      <a:lnTo>
                        <a:pt x="639" y="363"/>
                      </a:lnTo>
                      <a:lnTo>
                        <a:pt x="639" y="377"/>
                      </a:lnTo>
                      <a:lnTo>
                        <a:pt x="523" y="377"/>
                      </a:lnTo>
                      <a:lnTo>
                        <a:pt x="523" y="363"/>
                      </a:lnTo>
                      <a:close/>
                      <a:moveTo>
                        <a:pt x="697" y="363"/>
                      </a:moveTo>
                      <a:lnTo>
                        <a:pt x="814" y="363"/>
                      </a:lnTo>
                      <a:lnTo>
                        <a:pt x="814" y="377"/>
                      </a:lnTo>
                      <a:lnTo>
                        <a:pt x="697" y="377"/>
                      </a:lnTo>
                      <a:lnTo>
                        <a:pt x="697" y="363"/>
                      </a:lnTo>
                      <a:close/>
                      <a:moveTo>
                        <a:pt x="872" y="363"/>
                      </a:moveTo>
                      <a:lnTo>
                        <a:pt x="988" y="363"/>
                      </a:lnTo>
                      <a:lnTo>
                        <a:pt x="988" y="377"/>
                      </a:lnTo>
                      <a:lnTo>
                        <a:pt x="872" y="377"/>
                      </a:lnTo>
                      <a:lnTo>
                        <a:pt x="872" y="363"/>
                      </a:lnTo>
                      <a:close/>
                      <a:moveTo>
                        <a:pt x="1046" y="363"/>
                      </a:moveTo>
                      <a:lnTo>
                        <a:pt x="1163" y="363"/>
                      </a:lnTo>
                      <a:lnTo>
                        <a:pt x="1163" y="377"/>
                      </a:lnTo>
                      <a:lnTo>
                        <a:pt x="1046" y="377"/>
                      </a:lnTo>
                      <a:lnTo>
                        <a:pt x="1046" y="363"/>
                      </a:lnTo>
                      <a:close/>
                      <a:moveTo>
                        <a:pt x="1221" y="363"/>
                      </a:moveTo>
                      <a:lnTo>
                        <a:pt x="1337" y="363"/>
                      </a:lnTo>
                      <a:lnTo>
                        <a:pt x="1337" y="377"/>
                      </a:lnTo>
                      <a:lnTo>
                        <a:pt x="1221" y="377"/>
                      </a:lnTo>
                      <a:lnTo>
                        <a:pt x="1221" y="363"/>
                      </a:lnTo>
                      <a:close/>
                      <a:moveTo>
                        <a:pt x="1395" y="363"/>
                      </a:moveTo>
                      <a:lnTo>
                        <a:pt x="1512" y="363"/>
                      </a:lnTo>
                      <a:lnTo>
                        <a:pt x="1512" y="377"/>
                      </a:lnTo>
                      <a:lnTo>
                        <a:pt x="1395" y="377"/>
                      </a:lnTo>
                      <a:lnTo>
                        <a:pt x="1395" y="363"/>
                      </a:lnTo>
                      <a:close/>
                      <a:moveTo>
                        <a:pt x="1570" y="363"/>
                      </a:moveTo>
                      <a:lnTo>
                        <a:pt x="1686" y="363"/>
                      </a:lnTo>
                      <a:lnTo>
                        <a:pt x="1686" y="377"/>
                      </a:lnTo>
                      <a:lnTo>
                        <a:pt x="1570" y="377"/>
                      </a:lnTo>
                      <a:lnTo>
                        <a:pt x="1570" y="363"/>
                      </a:lnTo>
                      <a:close/>
                      <a:moveTo>
                        <a:pt x="1744" y="363"/>
                      </a:moveTo>
                      <a:lnTo>
                        <a:pt x="1861" y="363"/>
                      </a:lnTo>
                      <a:lnTo>
                        <a:pt x="1861" y="377"/>
                      </a:lnTo>
                      <a:lnTo>
                        <a:pt x="1744" y="377"/>
                      </a:lnTo>
                      <a:lnTo>
                        <a:pt x="1744" y="363"/>
                      </a:lnTo>
                      <a:close/>
                      <a:moveTo>
                        <a:pt x="1919" y="363"/>
                      </a:moveTo>
                      <a:lnTo>
                        <a:pt x="2035" y="363"/>
                      </a:lnTo>
                      <a:lnTo>
                        <a:pt x="2035" y="377"/>
                      </a:lnTo>
                      <a:lnTo>
                        <a:pt x="1919" y="377"/>
                      </a:lnTo>
                      <a:lnTo>
                        <a:pt x="1919" y="363"/>
                      </a:lnTo>
                      <a:close/>
                      <a:moveTo>
                        <a:pt x="2093" y="363"/>
                      </a:moveTo>
                      <a:lnTo>
                        <a:pt x="2210" y="363"/>
                      </a:lnTo>
                      <a:lnTo>
                        <a:pt x="2210" y="377"/>
                      </a:lnTo>
                      <a:lnTo>
                        <a:pt x="2093" y="377"/>
                      </a:lnTo>
                      <a:lnTo>
                        <a:pt x="2093" y="363"/>
                      </a:lnTo>
                      <a:close/>
                      <a:moveTo>
                        <a:pt x="2270" y="373"/>
                      </a:moveTo>
                      <a:lnTo>
                        <a:pt x="2328" y="475"/>
                      </a:lnTo>
                      <a:lnTo>
                        <a:pt x="2315" y="482"/>
                      </a:lnTo>
                      <a:lnTo>
                        <a:pt x="2258" y="381"/>
                      </a:lnTo>
                      <a:lnTo>
                        <a:pt x="2270" y="373"/>
                      </a:lnTo>
                      <a:close/>
                      <a:moveTo>
                        <a:pt x="2356" y="525"/>
                      </a:moveTo>
                      <a:lnTo>
                        <a:pt x="2389" y="584"/>
                      </a:lnTo>
                      <a:lnTo>
                        <a:pt x="2376" y="584"/>
                      </a:lnTo>
                      <a:lnTo>
                        <a:pt x="2402" y="541"/>
                      </a:lnTo>
                      <a:lnTo>
                        <a:pt x="2414" y="548"/>
                      </a:lnTo>
                      <a:lnTo>
                        <a:pt x="2389" y="591"/>
                      </a:lnTo>
                      <a:lnTo>
                        <a:pt x="2376" y="591"/>
                      </a:lnTo>
                      <a:lnTo>
                        <a:pt x="2344" y="533"/>
                      </a:lnTo>
                      <a:lnTo>
                        <a:pt x="2356" y="525"/>
                      </a:lnTo>
                      <a:close/>
                      <a:moveTo>
                        <a:pt x="2431" y="490"/>
                      </a:moveTo>
                      <a:lnTo>
                        <a:pt x="2489" y="390"/>
                      </a:lnTo>
                      <a:lnTo>
                        <a:pt x="2502" y="397"/>
                      </a:lnTo>
                      <a:lnTo>
                        <a:pt x="2443" y="498"/>
                      </a:lnTo>
                      <a:lnTo>
                        <a:pt x="2431" y="490"/>
                      </a:lnTo>
                      <a:close/>
                      <a:moveTo>
                        <a:pt x="2536" y="355"/>
                      </a:moveTo>
                      <a:lnTo>
                        <a:pt x="2652" y="355"/>
                      </a:lnTo>
                      <a:lnTo>
                        <a:pt x="2652" y="369"/>
                      </a:lnTo>
                      <a:lnTo>
                        <a:pt x="2536" y="369"/>
                      </a:lnTo>
                      <a:lnTo>
                        <a:pt x="2536" y="355"/>
                      </a:lnTo>
                      <a:close/>
                      <a:moveTo>
                        <a:pt x="2710" y="355"/>
                      </a:moveTo>
                      <a:lnTo>
                        <a:pt x="2827" y="355"/>
                      </a:lnTo>
                      <a:lnTo>
                        <a:pt x="2827" y="369"/>
                      </a:lnTo>
                      <a:lnTo>
                        <a:pt x="2710" y="369"/>
                      </a:lnTo>
                      <a:lnTo>
                        <a:pt x="2710" y="355"/>
                      </a:lnTo>
                      <a:close/>
                      <a:moveTo>
                        <a:pt x="2885" y="355"/>
                      </a:moveTo>
                      <a:lnTo>
                        <a:pt x="3001" y="355"/>
                      </a:lnTo>
                      <a:lnTo>
                        <a:pt x="3001" y="369"/>
                      </a:lnTo>
                      <a:lnTo>
                        <a:pt x="2885" y="369"/>
                      </a:lnTo>
                      <a:lnTo>
                        <a:pt x="2885" y="355"/>
                      </a:lnTo>
                      <a:close/>
                      <a:moveTo>
                        <a:pt x="3059" y="355"/>
                      </a:moveTo>
                      <a:lnTo>
                        <a:pt x="3176" y="355"/>
                      </a:lnTo>
                      <a:lnTo>
                        <a:pt x="3176" y="369"/>
                      </a:lnTo>
                      <a:lnTo>
                        <a:pt x="3059" y="369"/>
                      </a:lnTo>
                      <a:lnTo>
                        <a:pt x="3059" y="355"/>
                      </a:lnTo>
                      <a:close/>
                      <a:moveTo>
                        <a:pt x="3234" y="355"/>
                      </a:moveTo>
                      <a:lnTo>
                        <a:pt x="3350" y="355"/>
                      </a:lnTo>
                      <a:lnTo>
                        <a:pt x="3350" y="369"/>
                      </a:lnTo>
                      <a:lnTo>
                        <a:pt x="3234" y="369"/>
                      </a:lnTo>
                      <a:lnTo>
                        <a:pt x="3234" y="355"/>
                      </a:lnTo>
                      <a:close/>
                      <a:moveTo>
                        <a:pt x="3408" y="355"/>
                      </a:moveTo>
                      <a:lnTo>
                        <a:pt x="3525" y="355"/>
                      </a:lnTo>
                      <a:lnTo>
                        <a:pt x="3525" y="369"/>
                      </a:lnTo>
                      <a:lnTo>
                        <a:pt x="3408" y="369"/>
                      </a:lnTo>
                      <a:lnTo>
                        <a:pt x="3408" y="355"/>
                      </a:lnTo>
                      <a:close/>
                      <a:moveTo>
                        <a:pt x="3583" y="355"/>
                      </a:moveTo>
                      <a:lnTo>
                        <a:pt x="3699" y="355"/>
                      </a:lnTo>
                      <a:lnTo>
                        <a:pt x="3699" y="369"/>
                      </a:lnTo>
                      <a:lnTo>
                        <a:pt x="3583" y="369"/>
                      </a:lnTo>
                      <a:lnTo>
                        <a:pt x="3583" y="355"/>
                      </a:lnTo>
                      <a:close/>
                      <a:moveTo>
                        <a:pt x="3757" y="355"/>
                      </a:moveTo>
                      <a:lnTo>
                        <a:pt x="3874" y="355"/>
                      </a:lnTo>
                      <a:lnTo>
                        <a:pt x="3874" y="369"/>
                      </a:lnTo>
                      <a:lnTo>
                        <a:pt x="3757" y="369"/>
                      </a:lnTo>
                      <a:lnTo>
                        <a:pt x="3757" y="355"/>
                      </a:lnTo>
                      <a:close/>
                      <a:moveTo>
                        <a:pt x="3932" y="355"/>
                      </a:moveTo>
                      <a:lnTo>
                        <a:pt x="4048" y="355"/>
                      </a:lnTo>
                      <a:lnTo>
                        <a:pt x="4048" y="369"/>
                      </a:lnTo>
                      <a:lnTo>
                        <a:pt x="3932" y="369"/>
                      </a:lnTo>
                      <a:lnTo>
                        <a:pt x="3932" y="355"/>
                      </a:lnTo>
                      <a:close/>
                      <a:moveTo>
                        <a:pt x="4106" y="355"/>
                      </a:moveTo>
                      <a:lnTo>
                        <a:pt x="4223" y="355"/>
                      </a:lnTo>
                      <a:lnTo>
                        <a:pt x="4223" y="369"/>
                      </a:lnTo>
                      <a:lnTo>
                        <a:pt x="4106" y="369"/>
                      </a:lnTo>
                      <a:lnTo>
                        <a:pt x="4106" y="355"/>
                      </a:lnTo>
                      <a:close/>
                      <a:moveTo>
                        <a:pt x="4281" y="355"/>
                      </a:moveTo>
                      <a:lnTo>
                        <a:pt x="4397" y="355"/>
                      </a:lnTo>
                      <a:lnTo>
                        <a:pt x="4397" y="369"/>
                      </a:lnTo>
                      <a:lnTo>
                        <a:pt x="4281" y="369"/>
                      </a:lnTo>
                      <a:lnTo>
                        <a:pt x="4281" y="355"/>
                      </a:lnTo>
                      <a:close/>
                      <a:moveTo>
                        <a:pt x="4455" y="355"/>
                      </a:moveTo>
                      <a:lnTo>
                        <a:pt x="4572" y="355"/>
                      </a:lnTo>
                      <a:lnTo>
                        <a:pt x="4572" y="369"/>
                      </a:lnTo>
                      <a:lnTo>
                        <a:pt x="4455" y="369"/>
                      </a:lnTo>
                      <a:lnTo>
                        <a:pt x="4455" y="355"/>
                      </a:lnTo>
                      <a:close/>
                      <a:moveTo>
                        <a:pt x="4630" y="355"/>
                      </a:moveTo>
                      <a:lnTo>
                        <a:pt x="4746" y="355"/>
                      </a:lnTo>
                      <a:lnTo>
                        <a:pt x="4746" y="369"/>
                      </a:lnTo>
                      <a:lnTo>
                        <a:pt x="4630" y="369"/>
                      </a:lnTo>
                      <a:lnTo>
                        <a:pt x="4630" y="355"/>
                      </a:lnTo>
                      <a:close/>
                      <a:moveTo>
                        <a:pt x="4804" y="355"/>
                      </a:moveTo>
                      <a:lnTo>
                        <a:pt x="4921" y="355"/>
                      </a:lnTo>
                      <a:lnTo>
                        <a:pt x="4921" y="369"/>
                      </a:lnTo>
                      <a:lnTo>
                        <a:pt x="4804" y="369"/>
                      </a:lnTo>
                      <a:lnTo>
                        <a:pt x="4804" y="355"/>
                      </a:lnTo>
                      <a:close/>
                      <a:moveTo>
                        <a:pt x="4962" y="341"/>
                      </a:moveTo>
                      <a:lnTo>
                        <a:pt x="5015" y="238"/>
                      </a:lnTo>
                      <a:lnTo>
                        <a:pt x="5028" y="244"/>
                      </a:lnTo>
                      <a:lnTo>
                        <a:pt x="4975" y="348"/>
                      </a:lnTo>
                      <a:lnTo>
                        <a:pt x="4962" y="341"/>
                      </a:lnTo>
                      <a:close/>
                      <a:moveTo>
                        <a:pt x="5041" y="186"/>
                      </a:moveTo>
                      <a:lnTo>
                        <a:pt x="5095" y="82"/>
                      </a:lnTo>
                      <a:lnTo>
                        <a:pt x="5107" y="88"/>
                      </a:lnTo>
                      <a:lnTo>
                        <a:pt x="5055" y="192"/>
                      </a:lnTo>
                      <a:lnTo>
                        <a:pt x="5041" y="186"/>
                      </a:lnTo>
                      <a:close/>
                      <a:moveTo>
                        <a:pt x="5121" y="30"/>
                      </a:moveTo>
                      <a:lnTo>
                        <a:pt x="5137" y="0"/>
                      </a:lnTo>
                      <a:lnTo>
                        <a:pt x="5149" y="6"/>
                      </a:lnTo>
                      <a:lnTo>
                        <a:pt x="5134" y="37"/>
                      </a:lnTo>
                      <a:lnTo>
                        <a:pt x="5121" y="30"/>
                      </a:lnTo>
                      <a:close/>
                    </a:path>
                  </a:pathLst>
                </a:custGeom>
                <a:solidFill>
                  <a:srgbClr val="595959"/>
                </a:solidFill>
                <a:ln w="1588" cap="flat">
                  <a:solidFill>
                    <a:srgbClr val="595959"/>
                  </a:solidFill>
                  <a:prstDash val="solid"/>
                  <a:round/>
                  <a:headEnd/>
                  <a:tailEnd/>
                </a:ln>
              </p:spPr>
              <p:txBody>
                <a:bodyPr vert="horz" wrap="square" lIns="68580" tIns="34290" rIns="68580" bIns="34290" numCol="1" anchor="t" anchorCtr="0" compatLnSpc="1">
                  <a:prstTxWarp prst="textNoShape">
                    <a:avLst/>
                  </a:prstTxWarp>
                </a:bodyPr>
                <a:lstStyle/>
                <a:p>
                  <a:endParaRPr lang="en-US" sz="900"/>
                </a:p>
              </p:txBody>
            </p:sp>
          </p:grpSp>
          <p:sp>
            <p:nvSpPr>
              <p:cNvPr id="67" name="Rectangle 68">
                <a:extLst>
                  <a:ext uri="{FF2B5EF4-FFF2-40B4-BE49-F238E27FC236}">
                    <a16:creationId xmlns:a16="http://schemas.microsoft.com/office/drawing/2014/main" id="{F166FFB1-1CA0-4386-B888-7252BDA8FB33}"/>
                  </a:ext>
                </a:extLst>
              </p:cNvPr>
              <p:cNvSpPr>
                <a:spLocks noChangeArrowheads="1"/>
              </p:cNvSpPr>
              <p:nvPr/>
            </p:nvSpPr>
            <p:spPr bwMode="auto">
              <a:xfrm>
                <a:off x="1373875" y="2996222"/>
                <a:ext cx="230597" cy="431491"/>
              </a:xfrm>
              <a:prstGeom prst="rect">
                <a:avLst/>
              </a:prstGeom>
              <a:solidFill>
                <a:srgbClr val="FF0000"/>
              </a:solidFill>
              <a:ln>
                <a:noFill/>
              </a:ln>
            </p:spPr>
            <p:txBody>
              <a:bodyPr vert="horz" wrap="square" lIns="68580" tIns="34290" rIns="68580" bIns="34290" numCol="1" anchor="t" anchorCtr="0" compatLnSpc="1">
                <a:prstTxWarp prst="textNoShape">
                  <a:avLst/>
                </a:prstTxWarp>
              </a:bodyPr>
              <a:lstStyle/>
              <a:p>
                <a:endParaRPr lang="en-US" sz="900" dirty="0"/>
              </a:p>
            </p:txBody>
          </p:sp>
          <p:sp>
            <p:nvSpPr>
              <p:cNvPr id="68" name="Rectangle 70">
                <a:extLst>
                  <a:ext uri="{FF2B5EF4-FFF2-40B4-BE49-F238E27FC236}">
                    <a16:creationId xmlns:a16="http://schemas.microsoft.com/office/drawing/2014/main" id="{DF47C78B-B33C-4CDC-9911-74F8107A3306}"/>
                  </a:ext>
                </a:extLst>
              </p:cNvPr>
              <p:cNvSpPr>
                <a:spLocks noChangeArrowheads="1"/>
              </p:cNvSpPr>
              <p:nvPr/>
            </p:nvSpPr>
            <p:spPr bwMode="auto">
              <a:xfrm>
                <a:off x="1403681" y="3135132"/>
                <a:ext cx="170987"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825" b="1" dirty="0">
                    <a:solidFill>
                      <a:srgbClr val="FEFFFF"/>
                    </a:solidFill>
                    <a:latin typeface="Calibri" panose="020F0502020204030204" pitchFamily="34" charset="0"/>
                  </a:rPr>
                  <a:t>NB</a:t>
                </a:r>
                <a:endParaRPr lang="en-US" altLang="en-US" sz="1350" dirty="0"/>
              </a:p>
            </p:txBody>
          </p:sp>
          <p:sp>
            <p:nvSpPr>
              <p:cNvPr id="69" name="Rectangle 67">
                <a:extLst>
                  <a:ext uri="{FF2B5EF4-FFF2-40B4-BE49-F238E27FC236}">
                    <a16:creationId xmlns:a16="http://schemas.microsoft.com/office/drawing/2014/main" id="{FB2E23A3-0195-4B7F-93AB-11E1300B6F99}"/>
                  </a:ext>
                </a:extLst>
              </p:cNvPr>
              <p:cNvSpPr>
                <a:spLocks noChangeArrowheads="1"/>
              </p:cNvSpPr>
              <p:nvPr/>
            </p:nvSpPr>
            <p:spPr bwMode="auto">
              <a:xfrm>
                <a:off x="-141614" y="2470804"/>
                <a:ext cx="474489"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825" b="1" dirty="0">
                    <a:solidFill>
                      <a:srgbClr val="000000"/>
                    </a:solidFill>
                    <a:latin typeface="Calibri" panose="020F0502020204030204" pitchFamily="34" charset="0"/>
                  </a:rPr>
                  <a:t>Initiator</a:t>
                </a:r>
                <a:endParaRPr lang="en-US" altLang="en-US" sz="1350" dirty="0"/>
              </a:p>
            </p:txBody>
          </p:sp>
          <p:sp>
            <p:nvSpPr>
              <p:cNvPr id="70" name="Rectangle 67">
                <a:extLst>
                  <a:ext uri="{FF2B5EF4-FFF2-40B4-BE49-F238E27FC236}">
                    <a16:creationId xmlns:a16="http://schemas.microsoft.com/office/drawing/2014/main" id="{D0085C7F-B1C7-4FD1-A92B-6C4A5BEAA39D}"/>
                  </a:ext>
                </a:extLst>
              </p:cNvPr>
              <p:cNvSpPr>
                <a:spLocks noChangeArrowheads="1"/>
              </p:cNvSpPr>
              <p:nvPr/>
            </p:nvSpPr>
            <p:spPr bwMode="auto">
              <a:xfrm>
                <a:off x="-132123" y="3147204"/>
                <a:ext cx="624103"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825" b="1" dirty="0">
                    <a:solidFill>
                      <a:srgbClr val="000000"/>
                    </a:solidFill>
                    <a:latin typeface="Calibri" panose="020F0502020204030204" pitchFamily="34" charset="0"/>
                  </a:rPr>
                  <a:t>Responder</a:t>
                </a:r>
                <a:endParaRPr lang="en-US" altLang="en-US" sz="1350" dirty="0"/>
              </a:p>
            </p:txBody>
          </p:sp>
          <p:sp>
            <p:nvSpPr>
              <p:cNvPr id="47" name="Rectangle 67">
                <a:extLst>
                  <a:ext uri="{FF2B5EF4-FFF2-40B4-BE49-F238E27FC236}">
                    <a16:creationId xmlns:a16="http://schemas.microsoft.com/office/drawing/2014/main" id="{D0F3D6CE-88A0-4AEB-A9EF-3E9F86C314DC}"/>
                  </a:ext>
                </a:extLst>
              </p:cNvPr>
              <p:cNvSpPr>
                <a:spLocks noChangeArrowheads="1"/>
              </p:cNvSpPr>
              <p:nvPr/>
            </p:nvSpPr>
            <p:spPr bwMode="auto">
              <a:xfrm>
                <a:off x="-141614" y="2471650"/>
                <a:ext cx="474489"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825" b="1" dirty="0">
                    <a:solidFill>
                      <a:srgbClr val="000000"/>
                    </a:solidFill>
                    <a:latin typeface="Calibri" panose="020F0502020204030204" pitchFamily="34" charset="0"/>
                  </a:rPr>
                  <a:t>Initiator</a:t>
                </a:r>
                <a:endParaRPr lang="en-US" altLang="en-US" sz="1350" dirty="0"/>
              </a:p>
            </p:txBody>
          </p:sp>
          <p:sp>
            <p:nvSpPr>
              <p:cNvPr id="48" name="Rectangle 67">
                <a:extLst>
                  <a:ext uri="{FF2B5EF4-FFF2-40B4-BE49-F238E27FC236}">
                    <a16:creationId xmlns:a16="http://schemas.microsoft.com/office/drawing/2014/main" id="{5E5BBF15-5809-4DAF-8E91-42173169801E}"/>
                  </a:ext>
                </a:extLst>
              </p:cNvPr>
              <p:cNvSpPr>
                <a:spLocks noChangeArrowheads="1"/>
              </p:cNvSpPr>
              <p:nvPr/>
            </p:nvSpPr>
            <p:spPr bwMode="auto">
              <a:xfrm>
                <a:off x="-132123" y="3148049"/>
                <a:ext cx="624103"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825" b="1" dirty="0">
                    <a:solidFill>
                      <a:srgbClr val="000000"/>
                    </a:solidFill>
                    <a:latin typeface="Calibri" panose="020F0502020204030204" pitchFamily="34" charset="0"/>
                  </a:rPr>
                  <a:t>Responder</a:t>
                </a:r>
                <a:endParaRPr lang="en-US" altLang="en-US" sz="1350" dirty="0"/>
              </a:p>
            </p:txBody>
          </p:sp>
        </p:grpSp>
        <p:sp>
          <p:nvSpPr>
            <p:cNvPr id="72" name="Freeform 91">
              <a:extLst>
                <a:ext uri="{FF2B5EF4-FFF2-40B4-BE49-F238E27FC236}">
                  <a16:creationId xmlns:a16="http://schemas.microsoft.com/office/drawing/2014/main" id="{0525216F-0FFF-487F-9677-BA7512C1483C}"/>
                </a:ext>
              </a:extLst>
            </p:cNvPr>
            <p:cNvSpPr>
              <a:spLocks noEditPoints="1"/>
            </p:cNvSpPr>
            <p:nvPr/>
          </p:nvSpPr>
          <p:spPr bwMode="auto">
            <a:xfrm>
              <a:off x="2543937" y="4094203"/>
              <a:ext cx="1484196" cy="224730"/>
            </a:xfrm>
            <a:custGeom>
              <a:avLst/>
              <a:gdLst>
                <a:gd name="T0" fmla="*/ 63 w 5149"/>
                <a:gd name="T1" fmla="*/ 151 h 591"/>
                <a:gd name="T2" fmla="*/ 105 w 5149"/>
                <a:gd name="T3" fmla="*/ 194 h 591"/>
                <a:gd name="T4" fmla="*/ 92 w 5149"/>
                <a:gd name="T5" fmla="*/ 201 h 591"/>
                <a:gd name="T6" fmla="*/ 205 w 5149"/>
                <a:gd name="T7" fmla="*/ 366 h 591"/>
                <a:gd name="T8" fmla="*/ 290 w 5149"/>
                <a:gd name="T9" fmla="*/ 377 h 591"/>
                <a:gd name="T10" fmla="*/ 192 w 5149"/>
                <a:gd name="T11" fmla="*/ 345 h 591"/>
                <a:gd name="T12" fmla="*/ 465 w 5149"/>
                <a:gd name="T13" fmla="*/ 377 h 591"/>
                <a:gd name="T14" fmla="*/ 523 w 5149"/>
                <a:gd name="T15" fmla="*/ 363 h 591"/>
                <a:gd name="T16" fmla="*/ 523 w 5149"/>
                <a:gd name="T17" fmla="*/ 377 h 591"/>
                <a:gd name="T18" fmla="*/ 814 w 5149"/>
                <a:gd name="T19" fmla="*/ 363 h 591"/>
                <a:gd name="T20" fmla="*/ 697 w 5149"/>
                <a:gd name="T21" fmla="*/ 363 h 591"/>
                <a:gd name="T22" fmla="*/ 988 w 5149"/>
                <a:gd name="T23" fmla="*/ 377 h 591"/>
                <a:gd name="T24" fmla="*/ 1046 w 5149"/>
                <a:gd name="T25" fmla="*/ 363 h 591"/>
                <a:gd name="T26" fmla="*/ 1046 w 5149"/>
                <a:gd name="T27" fmla="*/ 377 h 591"/>
                <a:gd name="T28" fmla="*/ 1337 w 5149"/>
                <a:gd name="T29" fmla="*/ 363 h 591"/>
                <a:gd name="T30" fmla="*/ 1221 w 5149"/>
                <a:gd name="T31" fmla="*/ 363 h 591"/>
                <a:gd name="T32" fmla="*/ 1512 w 5149"/>
                <a:gd name="T33" fmla="*/ 377 h 591"/>
                <a:gd name="T34" fmla="*/ 1570 w 5149"/>
                <a:gd name="T35" fmla="*/ 363 h 591"/>
                <a:gd name="T36" fmla="*/ 1570 w 5149"/>
                <a:gd name="T37" fmla="*/ 377 h 591"/>
                <a:gd name="T38" fmla="*/ 1861 w 5149"/>
                <a:gd name="T39" fmla="*/ 363 h 591"/>
                <a:gd name="T40" fmla="*/ 1744 w 5149"/>
                <a:gd name="T41" fmla="*/ 363 h 591"/>
                <a:gd name="T42" fmla="*/ 2035 w 5149"/>
                <a:gd name="T43" fmla="*/ 377 h 591"/>
                <a:gd name="T44" fmla="*/ 2093 w 5149"/>
                <a:gd name="T45" fmla="*/ 363 h 591"/>
                <a:gd name="T46" fmla="*/ 2093 w 5149"/>
                <a:gd name="T47" fmla="*/ 377 h 591"/>
                <a:gd name="T48" fmla="*/ 2328 w 5149"/>
                <a:gd name="T49" fmla="*/ 475 h 591"/>
                <a:gd name="T50" fmla="*/ 2270 w 5149"/>
                <a:gd name="T51" fmla="*/ 373 h 591"/>
                <a:gd name="T52" fmla="*/ 2376 w 5149"/>
                <a:gd name="T53" fmla="*/ 584 h 591"/>
                <a:gd name="T54" fmla="*/ 2389 w 5149"/>
                <a:gd name="T55" fmla="*/ 591 h 591"/>
                <a:gd name="T56" fmla="*/ 2356 w 5149"/>
                <a:gd name="T57" fmla="*/ 525 h 591"/>
                <a:gd name="T58" fmla="*/ 2502 w 5149"/>
                <a:gd name="T59" fmla="*/ 397 h 591"/>
                <a:gd name="T60" fmla="*/ 2536 w 5149"/>
                <a:gd name="T61" fmla="*/ 355 h 591"/>
                <a:gd name="T62" fmla="*/ 2536 w 5149"/>
                <a:gd name="T63" fmla="*/ 369 h 591"/>
                <a:gd name="T64" fmla="*/ 2827 w 5149"/>
                <a:gd name="T65" fmla="*/ 355 h 591"/>
                <a:gd name="T66" fmla="*/ 2710 w 5149"/>
                <a:gd name="T67" fmla="*/ 355 h 591"/>
                <a:gd name="T68" fmla="*/ 3001 w 5149"/>
                <a:gd name="T69" fmla="*/ 369 h 591"/>
                <a:gd name="T70" fmla="*/ 3059 w 5149"/>
                <a:gd name="T71" fmla="*/ 355 h 591"/>
                <a:gd name="T72" fmla="*/ 3059 w 5149"/>
                <a:gd name="T73" fmla="*/ 369 h 591"/>
                <a:gd name="T74" fmla="*/ 3350 w 5149"/>
                <a:gd name="T75" fmla="*/ 355 h 591"/>
                <a:gd name="T76" fmla="*/ 3234 w 5149"/>
                <a:gd name="T77" fmla="*/ 355 h 591"/>
                <a:gd name="T78" fmla="*/ 3525 w 5149"/>
                <a:gd name="T79" fmla="*/ 369 h 591"/>
                <a:gd name="T80" fmla="*/ 3583 w 5149"/>
                <a:gd name="T81" fmla="*/ 355 h 591"/>
                <a:gd name="T82" fmla="*/ 3583 w 5149"/>
                <a:gd name="T83" fmla="*/ 369 h 591"/>
                <a:gd name="T84" fmla="*/ 3874 w 5149"/>
                <a:gd name="T85" fmla="*/ 355 h 591"/>
                <a:gd name="T86" fmla="*/ 3757 w 5149"/>
                <a:gd name="T87" fmla="*/ 355 h 591"/>
                <a:gd name="T88" fmla="*/ 4048 w 5149"/>
                <a:gd name="T89" fmla="*/ 369 h 591"/>
                <a:gd name="T90" fmla="*/ 4106 w 5149"/>
                <a:gd name="T91" fmla="*/ 355 h 591"/>
                <a:gd name="T92" fmla="*/ 4106 w 5149"/>
                <a:gd name="T93" fmla="*/ 369 h 591"/>
                <a:gd name="T94" fmla="*/ 4397 w 5149"/>
                <a:gd name="T95" fmla="*/ 355 h 591"/>
                <a:gd name="T96" fmla="*/ 4281 w 5149"/>
                <a:gd name="T97" fmla="*/ 355 h 591"/>
                <a:gd name="T98" fmla="*/ 4572 w 5149"/>
                <a:gd name="T99" fmla="*/ 369 h 591"/>
                <a:gd name="T100" fmla="*/ 4630 w 5149"/>
                <a:gd name="T101" fmla="*/ 355 h 591"/>
                <a:gd name="T102" fmla="*/ 4630 w 5149"/>
                <a:gd name="T103" fmla="*/ 369 h 591"/>
                <a:gd name="T104" fmla="*/ 4921 w 5149"/>
                <a:gd name="T105" fmla="*/ 355 h 591"/>
                <a:gd name="T106" fmla="*/ 4804 w 5149"/>
                <a:gd name="T107" fmla="*/ 355 h 591"/>
                <a:gd name="T108" fmla="*/ 5028 w 5149"/>
                <a:gd name="T109" fmla="*/ 244 h 591"/>
                <a:gd name="T110" fmla="*/ 5041 w 5149"/>
                <a:gd name="T111" fmla="*/ 186 h 591"/>
                <a:gd name="T112" fmla="*/ 5055 w 5149"/>
                <a:gd name="T113" fmla="*/ 192 h 591"/>
                <a:gd name="T114" fmla="*/ 5137 w 5149"/>
                <a:gd name="T115" fmla="*/ 0 h 591"/>
                <a:gd name="T116" fmla="*/ 5121 w 5149"/>
                <a:gd name="T117" fmla="*/ 30 h 5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5149" h="591">
                  <a:moveTo>
                    <a:pt x="13" y="36"/>
                  </a:moveTo>
                  <a:lnTo>
                    <a:pt x="75" y="143"/>
                  </a:lnTo>
                  <a:lnTo>
                    <a:pt x="63" y="151"/>
                  </a:lnTo>
                  <a:lnTo>
                    <a:pt x="0" y="44"/>
                  </a:lnTo>
                  <a:lnTo>
                    <a:pt x="13" y="36"/>
                  </a:lnTo>
                  <a:close/>
                  <a:moveTo>
                    <a:pt x="105" y="194"/>
                  </a:moveTo>
                  <a:lnTo>
                    <a:pt x="163" y="294"/>
                  </a:lnTo>
                  <a:lnTo>
                    <a:pt x="150" y="302"/>
                  </a:lnTo>
                  <a:lnTo>
                    <a:pt x="92" y="201"/>
                  </a:lnTo>
                  <a:lnTo>
                    <a:pt x="105" y="194"/>
                  </a:lnTo>
                  <a:close/>
                  <a:moveTo>
                    <a:pt x="192" y="345"/>
                  </a:moveTo>
                  <a:lnTo>
                    <a:pt x="205" y="366"/>
                  </a:lnTo>
                  <a:lnTo>
                    <a:pt x="198" y="363"/>
                  </a:lnTo>
                  <a:lnTo>
                    <a:pt x="290" y="363"/>
                  </a:lnTo>
                  <a:lnTo>
                    <a:pt x="290" y="377"/>
                  </a:lnTo>
                  <a:lnTo>
                    <a:pt x="194" y="377"/>
                  </a:lnTo>
                  <a:lnTo>
                    <a:pt x="180" y="352"/>
                  </a:lnTo>
                  <a:lnTo>
                    <a:pt x="192" y="345"/>
                  </a:lnTo>
                  <a:close/>
                  <a:moveTo>
                    <a:pt x="348" y="363"/>
                  </a:moveTo>
                  <a:lnTo>
                    <a:pt x="465" y="363"/>
                  </a:lnTo>
                  <a:lnTo>
                    <a:pt x="465" y="377"/>
                  </a:lnTo>
                  <a:lnTo>
                    <a:pt x="348" y="377"/>
                  </a:lnTo>
                  <a:lnTo>
                    <a:pt x="348" y="363"/>
                  </a:lnTo>
                  <a:close/>
                  <a:moveTo>
                    <a:pt x="523" y="363"/>
                  </a:moveTo>
                  <a:lnTo>
                    <a:pt x="639" y="363"/>
                  </a:lnTo>
                  <a:lnTo>
                    <a:pt x="639" y="377"/>
                  </a:lnTo>
                  <a:lnTo>
                    <a:pt x="523" y="377"/>
                  </a:lnTo>
                  <a:lnTo>
                    <a:pt x="523" y="363"/>
                  </a:lnTo>
                  <a:close/>
                  <a:moveTo>
                    <a:pt x="697" y="363"/>
                  </a:moveTo>
                  <a:lnTo>
                    <a:pt x="814" y="363"/>
                  </a:lnTo>
                  <a:lnTo>
                    <a:pt x="814" y="377"/>
                  </a:lnTo>
                  <a:lnTo>
                    <a:pt x="697" y="377"/>
                  </a:lnTo>
                  <a:lnTo>
                    <a:pt x="697" y="363"/>
                  </a:lnTo>
                  <a:close/>
                  <a:moveTo>
                    <a:pt x="872" y="363"/>
                  </a:moveTo>
                  <a:lnTo>
                    <a:pt x="988" y="363"/>
                  </a:lnTo>
                  <a:lnTo>
                    <a:pt x="988" y="377"/>
                  </a:lnTo>
                  <a:lnTo>
                    <a:pt x="872" y="377"/>
                  </a:lnTo>
                  <a:lnTo>
                    <a:pt x="872" y="363"/>
                  </a:lnTo>
                  <a:close/>
                  <a:moveTo>
                    <a:pt x="1046" y="363"/>
                  </a:moveTo>
                  <a:lnTo>
                    <a:pt x="1163" y="363"/>
                  </a:lnTo>
                  <a:lnTo>
                    <a:pt x="1163" y="377"/>
                  </a:lnTo>
                  <a:lnTo>
                    <a:pt x="1046" y="377"/>
                  </a:lnTo>
                  <a:lnTo>
                    <a:pt x="1046" y="363"/>
                  </a:lnTo>
                  <a:close/>
                  <a:moveTo>
                    <a:pt x="1221" y="363"/>
                  </a:moveTo>
                  <a:lnTo>
                    <a:pt x="1337" y="363"/>
                  </a:lnTo>
                  <a:lnTo>
                    <a:pt x="1337" y="377"/>
                  </a:lnTo>
                  <a:lnTo>
                    <a:pt x="1221" y="377"/>
                  </a:lnTo>
                  <a:lnTo>
                    <a:pt x="1221" y="363"/>
                  </a:lnTo>
                  <a:close/>
                  <a:moveTo>
                    <a:pt x="1395" y="363"/>
                  </a:moveTo>
                  <a:lnTo>
                    <a:pt x="1512" y="363"/>
                  </a:lnTo>
                  <a:lnTo>
                    <a:pt x="1512" y="377"/>
                  </a:lnTo>
                  <a:lnTo>
                    <a:pt x="1395" y="377"/>
                  </a:lnTo>
                  <a:lnTo>
                    <a:pt x="1395" y="363"/>
                  </a:lnTo>
                  <a:close/>
                  <a:moveTo>
                    <a:pt x="1570" y="363"/>
                  </a:moveTo>
                  <a:lnTo>
                    <a:pt x="1686" y="363"/>
                  </a:lnTo>
                  <a:lnTo>
                    <a:pt x="1686" y="377"/>
                  </a:lnTo>
                  <a:lnTo>
                    <a:pt x="1570" y="377"/>
                  </a:lnTo>
                  <a:lnTo>
                    <a:pt x="1570" y="363"/>
                  </a:lnTo>
                  <a:close/>
                  <a:moveTo>
                    <a:pt x="1744" y="363"/>
                  </a:moveTo>
                  <a:lnTo>
                    <a:pt x="1861" y="363"/>
                  </a:lnTo>
                  <a:lnTo>
                    <a:pt x="1861" y="377"/>
                  </a:lnTo>
                  <a:lnTo>
                    <a:pt x="1744" y="377"/>
                  </a:lnTo>
                  <a:lnTo>
                    <a:pt x="1744" y="363"/>
                  </a:lnTo>
                  <a:close/>
                  <a:moveTo>
                    <a:pt x="1919" y="363"/>
                  </a:moveTo>
                  <a:lnTo>
                    <a:pt x="2035" y="363"/>
                  </a:lnTo>
                  <a:lnTo>
                    <a:pt x="2035" y="377"/>
                  </a:lnTo>
                  <a:lnTo>
                    <a:pt x="1919" y="377"/>
                  </a:lnTo>
                  <a:lnTo>
                    <a:pt x="1919" y="363"/>
                  </a:lnTo>
                  <a:close/>
                  <a:moveTo>
                    <a:pt x="2093" y="363"/>
                  </a:moveTo>
                  <a:lnTo>
                    <a:pt x="2210" y="363"/>
                  </a:lnTo>
                  <a:lnTo>
                    <a:pt x="2210" y="377"/>
                  </a:lnTo>
                  <a:lnTo>
                    <a:pt x="2093" y="377"/>
                  </a:lnTo>
                  <a:lnTo>
                    <a:pt x="2093" y="363"/>
                  </a:lnTo>
                  <a:close/>
                  <a:moveTo>
                    <a:pt x="2270" y="373"/>
                  </a:moveTo>
                  <a:lnTo>
                    <a:pt x="2328" y="475"/>
                  </a:lnTo>
                  <a:lnTo>
                    <a:pt x="2315" y="482"/>
                  </a:lnTo>
                  <a:lnTo>
                    <a:pt x="2258" y="381"/>
                  </a:lnTo>
                  <a:lnTo>
                    <a:pt x="2270" y="373"/>
                  </a:lnTo>
                  <a:close/>
                  <a:moveTo>
                    <a:pt x="2356" y="525"/>
                  </a:moveTo>
                  <a:lnTo>
                    <a:pt x="2389" y="584"/>
                  </a:lnTo>
                  <a:lnTo>
                    <a:pt x="2376" y="584"/>
                  </a:lnTo>
                  <a:lnTo>
                    <a:pt x="2402" y="541"/>
                  </a:lnTo>
                  <a:lnTo>
                    <a:pt x="2414" y="548"/>
                  </a:lnTo>
                  <a:lnTo>
                    <a:pt x="2389" y="591"/>
                  </a:lnTo>
                  <a:lnTo>
                    <a:pt x="2376" y="591"/>
                  </a:lnTo>
                  <a:lnTo>
                    <a:pt x="2344" y="533"/>
                  </a:lnTo>
                  <a:lnTo>
                    <a:pt x="2356" y="525"/>
                  </a:lnTo>
                  <a:close/>
                  <a:moveTo>
                    <a:pt x="2431" y="490"/>
                  </a:moveTo>
                  <a:lnTo>
                    <a:pt x="2489" y="390"/>
                  </a:lnTo>
                  <a:lnTo>
                    <a:pt x="2502" y="397"/>
                  </a:lnTo>
                  <a:lnTo>
                    <a:pt x="2443" y="498"/>
                  </a:lnTo>
                  <a:lnTo>
                    <a:pt x="2431" y="490"/>
                  </a:lnTo>
                  <a:close/>
                  <a:moveTo>
                    <a:pt x="2536" y="355"/>
                  </a:moveTo>
                  <a:lnTo>
                    <a:pt x="2652" y="355"/>
                  </a:lnTo>
                  <a:lnTo>
                    <a:pt x="2652" y="369"/>
                  </a:lnTo>
                  <a:lnTo>
                    <a:pt x="2536" y="369"/>
                  </a:lnTo>
                  <a:lnTo>
                    <a:pt x="2536" y="355"/>
                  </a:lnTo>
                  <a:close/>
                  <a:moveTo>
                    <a:pt x="2710" y="355"/>
                  </a:moveTo>
                  <a:lnTo>
                    <a:pt x="2827" y="355"/>
                  </a:lnTo>
                  <a:lnTo>
                    <a:pt x="2827" y="369"/>
                  </a:lnTo>
                  <a:lnTo>
                    <a:pt x="2710" y="369"/>
                  </a:lnTo>
                  <a:lnTo>
                    <a:pt x="2710" y="355"/>
                  </a:lnTo>
                  <a:close/>
                  <a:moveTo>
                    <a:pt x="2885" y="355"/>
                  </a:moveTo>
                  <a:lnTo>
                    <a:pt x="3001" y="355"/>
                  </a:lnTo>
                  <a:lnTo>
                    <a:pt x="3001" y="369"/>
                  </a:lnTo>
                  <a:lnTo>
                    <a:pt x="2885" y="369"/>
                  </a:lnTo>
                  <a:lnTo>
                    <a:pt x="2885" y="355"/>
                  </a:lnTo>
                  <a:close/>
                  <a:moveTo>
                    <a:pt x="3059" y="355"/>
                  </a:moveTo>
                  <a:lnTo>
                    <a:pt x="3176" y="355"/>
                  </a:lnTo>
                  <a:lnTo>
                    <a:pt x="3176" y="369"/>
                  </a:lnTo>
                  <a:lnTo>
                    <a:pt x="3059" y="369"/>
                  </a:lnTo>
                  <a:lnTo>
                    <a:pt x="3059" y="355"/>
                  </a:lnTo>
                  <a:close/>
                  <a:moveTo>
                    <a:pt x="3234" y="355"/>
                  </a:moveTo>
                  <a:lnTo>
                    <a:pt x="3350" y="355"/>
                  </a:lnTo>
                  <a:lnTo>
                    <a:pt x="3350" y="369"/>
                  </a:lnTo>
                  <a:lnTo>
                    <a:pt x="3234" y="369"/>
                  </a:lnTo>
                  <a:lnTo>
                    <a:pt x="3234" y="355"/>
                  </a:lnTo>
                  <a:close/>
                  <a:moveTo>
                    <a:pt x="3408" y="355"/>
                  </a:moveTo>
                  <a:lnTo>
                    <a:pt x="3525" y="355"/>
                  </a:lnTo>
                  <a:lnTo>
                    <a:pt x="3525" y="369"/>
                  </a:lnTo>
                  <a:lnTo>
                    <a:pt x="3408" y="369"/>
                  </a:lnTo>
                  <a:lnTo>
                    <a:pt x="3408" y="355"/>
                  </a:lnTo>
                  <a:close/>
                  <a:moveTo>
                    <a:pt x="3583" y="355"/>
                  </a:moveTo>
                  <a:lnTo>
                    <a:pt x="3699" y="355"/>
                  </a:lnTo>
                  <a:lnTo>
                    <a:pt x="3699" y="369"/>
                  </a:lnTo>
                  <a:lnTo>
                    <a:pt x="3583" y="369"/>
                  </a:lnTo>
                  <a:lnTo>
                    <a:pt x="3583" y="355"/>
                  </a:lnTo>
                  <a:close/>
                  <a:moveTo>
                    <a:pt x="3757" y="355"/>
                  </a:moveTo>
                  <a:lnTo>
                    <a:pt x="3874" y="355"/>
                  </a:lnTo>
                  <a:lnTo>
                    <a:pt x="3874" y="369"/>
                  </a:lnTo>
                  <a:lnTo>
                    <a:pt x="3757" y="369"/>
                  </a:lnTo>
                  <a:lnTo>
                    <a:pt x="3757" y="355"/>
                  </a:lnTo>
                  <a:close/>
                  <a:moveTo>
                    <a:pt x="3932" y="355"/>
                  </a:moveTo>
                  <a:lnTo>
                    <a:pt x="4048" y="355"/>
                  </a:lnTo>
                  <a:lnTo>
                    <a:pt x="4048" y="369"/>
                  </a:lnTo>
                  <a:lnTo>
                    <a:pt x="3932" y="369"/>
                  </a:lnTo>
                  <a:lnTo>
                    <a:pt x="3932" y="355"/>
                  </a:lnTo>
                  <a:close/>
                  <a:moveTo>
                    <a:pt x="4106" y="355"/>
                  </a:moveTo>
                  <a:lnTo>
                    <a:pt x="4223" y="355"/>
                  </a:lnTo>
                  <a:lnTo>
                    <a:pt x="4223" y="369"/>
                  </a:lnTo>
                  <a:lnTo>
                    <a:pt x="4106" y="369"/>
                  </a:lnTo>
                  <a:lnTo>
                    <a:pt x="4106" y="355"/>
                  </a:lnTo>
                  <a:close/>
                  <a:moveTo>
                    <a:pt x="4281" y="355"/>
                  </a:moveTo>
                  <a:lnTo>
                    <a:pt x="4397" y="355"/>
                  </a:lnTo>
                  <a:lnTo>
                    <a:pt x="4397" y="369"/>
                  </a:lnTo>
                  <a:lnTo>
                    <a:pt x="4281" y="369"/>
                  </a:lnTo>
                  <a:lnTo>
                    <a:pt x="4281" y="355"/>
                  </a:lnTo>
                  <a:close/>
                  <a:moveTo>
                    <a:pt x="4455" y="355"/>
                  </a:moveTo>
                  <a:lnTo>
                    <a:pt x="4572" y="355"/>
                  </a:lnTo>
                  <a:lnTo>
                    <a:pt x="4572" y="369"/>
                  </a:lnTo>
                  <a:lnTo>
                    <a:pt x="4455" y="369"/>
                  </a:lnTo>
                  <a:lnTo>
                    <a:pt x="4455" y="355"/>
                  </a:lnTo>
                  <a:close/>
                  <a:moveTo>
                    <a:pt x="4630" y="355"/>
                  </a:moveTo>
                  <a:lnTo>
                    <a:pt x="4746" y="355"/>
                  </a:lnTo>
                  <a:lnTo>
                    <a:pt x="4746" y="369"/>
                  </a:lnTo>
                  <a:lnTo>
                    <a:pt x="4630" y="369"/>
                  </a:lnTo>
                  <a:lnTo>
                    <a:pt x="4630" y="355"/>
                  </a:lnTo>
                  <a:close/>
                  <a:moveTo>
                    <a:pt x="4804" y="355"/>
                  </a:moveTo>
                  <a:lnTo>
                    <a:pt x="4921" y="355"/>
                  </a:lnTo>
                  <a:lnTo>
                    <a:pt x="4921" y="369"/>
                  </a:lnTo>
                  <a:lnTo>
                    <a:pt x="4804" y="369"/>
                  </a:lnTo>
                  <a:lnTo>
                    <a:pt x="4804" y="355"/>
                  </a:lnTo>
                  <a:close/>
                  <a:moveTo>
                    <a:pt x="4962" y="341"/>
                  </a:moveTo>
                  <a:lnTo>
                    <a:pt x="5015" y="238"/>
                  </a:lnTo>
                  <a:lnTo>
                    <a:pt x="5028" y="244"/>
                  </a:lnTo>
                  <a:lnTo>
                    <a:pt x="4975" y="348"/>
                  </a:lnTo>
                  <a:lnTo>
                    <a:pt x="4962" y="341"/>
                  </a:lnTo>
                  <a:close/>
                  <a:moveTo>
                    <a:pt x="5041" y="186"/>
                  </a:moveTo>
                  <a:lnTo>
                    <a:pt x="5095" y="82"/>
                  </a:lnTo>
                  <a:lnTo>
                    <a:pt x="5107" y="88"/>
                  </a:lnTo>
                  <a:lnTo>
                    <a:pt x="5055" y="192"/>
                  </a:lnTo>
                  <a:lnTo>
                    <a:pt x="5041" y="186"/>
                  </a:lnTo>
                  <a:close/>
                  <a:moveTo>
                    <a:pt x="5121" y="30"/>
                  </a:moveTo>
                  <a:lnTo>
                    <a:pt x="5137" y="0"/>
                  </a:lnTo>
                  <a:lnTo>
                    <a:pt x="5149" y="6"/>
                  </a:lnTo>
                  <a:lnTo>
                    <a:pt x="5134" y="37"/>
                  </a:lnTo>
                  <a:lnTo>
                    <a:pt x="5121" y="30"/>
                  </a:lnTo>
                  <a:close/>
                </a:path>
              </a:pathLst>
            </a:custGeom>
            <a:solidFill>
              <a:srgbClr val="595959"/>
            </a:solidFill>
            <a:ln w="1588" cap="flat">
              <a:solidFill>
                <a:srgbClr val="595959"/>
              </a:solidFill>
              <a:prstDash val="solid"/>
              <a:round/>
              <a:headEnd/>
              <a:tailEnd/>
            </a:ln>
          </p:spPr>
          <p:txBody>
            <a:bodyPr vert="horz" wrap="square" lIns="68580" tIns="34290" rIns="68580" bIns="34290" numCol="1" anchor="t" anchorCtr="0" compatLnSpc="1">
              <a:prstTxWarp prst="textNoShape">
                <a:avLst/>
              </a:prstTxWarp>
            </a:bodyPr>
            <a:lstStyle/>
            <a:p>
              <a:endParaRPr lang="en-US" sz="900"/>
            </a:p>
          </p:txBody>
        </p:sp>
        <p:sp>
          <p:nvSpPr>
            <p:cNvPr id="73" name="Rectangle 92">
              <a:extLst>
                <a:ext uri="{FF2B5EF4-FFF2-40B4-BE49-F238E27FC236}">
                  <a16:creationId xmlns:a16="http://schemas.microsoft.com/office/drawing/2014/main" id="{BBB9C068-D378-4E65-A6B9-88C057E55BD4}"/>
                </a:ext>
              </a:extLst>
            </p:cNvPr>
            <p:cNvSpPr>
              <a:spLocks noChangeArrowheads="1"/>
            </p:cNvSpPr>
            <p:nvPr/>
          </p:nvSpPr>
          <p:spPr bwMode="auto">
            <a:xfrm>
              <a:off x="2962033" y="4373554"/>
              <a:ext cx="1130357" cy="3385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defTabSz="685800"/>
              <a:r>
                <a:rPr lang="en-US" altLang="en-US" sz="825" b="1" dirty="0">
                  <a:solidFill>
                    <a:schemeClr val="accent1"/>
                  </a:solidFill>
                  <a:latin typeface="Calibri" panose="020F0502020204030204" pitchFamily="34" charset="0"/>
                </a:rPr>
                <a:t>Slot 0 </a:t>
              </a:r>
              <a:r>
                <a:rPr lang="en-US" altLang="en-US" sz="825" b="1" dirty="0">
                  <a:solidFill>
                    <a:schemeClr val="accent1"/>
                  </a:solidFill>
                  <a:latin typeface="Calibri" panose="020F0502020204030204" pitchFamily="34" charset="0"/>
                  <a:sym typeface="Wingdings" panose="05000000000000000000" pitchFamily="2" charset="2"/>
                </a:rPr>
                <a:t> </a:t>
              </a:r>
              <a:r>
                <a:rPr lang="en-US" altLang="en-US" sz="825" b="1" dirty="0">
                  <a:solidFill>
                    <a:schemeClr val="accent1"/>
                  </a:solidFill>
                  <a:latin typeface="Calibri" panose="020F0502020204030204" pitchFamily="34" charset="0"/>
                </a:rPr>
                <a:t>N-1: </a:t>
              </a:r>
            </a:p>
            <a:p>
              <a:pPr algn="ctr" defTabSz="685800"/>
              <a:r>
                <a:rPr lang="en-US" altLang="en-US" sz="825" b="1" dirty="0">
                  <a:solidFill>
                    <a:schemeClr val="accent1"/>
                  </a:solidFill>
                  <a:latin typeface="Calibri" panose="020F0502020204030204" pitchFamily="34" charset="0"/>
                </a:rPr>
                <a:t>Phase 1 NB sync</a:t>
              </a:r>
              <a:endParaRPr lang="en-US" altLang="en-US" sz="1350" dirty="0">
                <a:solidFill>
                  <a:schemeClr val="accent1"/>
                </a:solidFill>
              </a:endParaRPr>
            </a:p>
          </p:txBody>
        </p:sp>
        <p:sp>
          <p:nvSpPr>
            <p:cNvPr id="74" name="Rectangle 68">
              <a:extLst>
                <a:ext uri="{FF2B5EF4-FFF2-40B4-BE49-F238E27FC236}">
                  <a16:creationId xmlns:a16="http://schemas.microsoft.com/office/drawing/2014/main" id="{058507CC-0BF7-4871-844E-95B729C13CD7}"/>
                </a:ext>
              </a:extLst>
            </p:cNvPr>
            <p:cNvSpPr>
              <a:spLocks noChangeArrowheads="1"/>
            </p:cNvSpPr>
            <p:nvPr/>
          </p:nvSpPr>
          <p:spPr bwMode="auto">
            <a:xfrm>
              <a:off x="9418229" y="3730647"/>
              <a:ext cx="230597" cy="431491"/>
            </a:xfrm>
            <a:prstGeom prst="rect">
              <a:avLst/>
            </a:prstGeom>
            <a:solidFill>
              <a:srgbClr val="FF0000"/>
            </a:solidFill>
            <a:ln>
              <a:noFill/>
            </a:ln>
          </p:spPr>
          <p:txBody>
            <a:bodyPr vert="horz" wrap="square" lIns="68580" tIns="34290" rIns="68580" bIns="34290" numCol="1" anchor="t" anchorCtr="0" compatLnSpc="1">
              <a:prstTxWarp prst="textNoShape">
                <a:avLst/>
              </a:prstTxWarp>
            </a:bodyPr>
            <a:lstStyle/>
            <a:p>
              <a:endParaRPr lang="en-US" sz="900" dirty="0"/>
            </a:p>
          </p:txBody>
        </p:sp>
        <p:sp>
          <p:nvSpPr>
            <p:cNvPr id="75" name="Rectangle 70">
              <a:extLst>
                <a:ext uri="{FF2B5EF4-FFF2-40B4-BE49-F238E27FC236}">
                  <a16:creationId xmlns:a16="http://schemas.microsoft.com/office/drawing/2014/main" id="{064040D2-644E-4033-9D7C-89D0217A5699}"/>
                </a:ext>
              </a:extLst>
            </p:cNvPr>
            <p:cNvSpPr>
              <a:spLocks noChangeArrowheads="1"/>
            </p:cNvSpPr>
            <p:nvPr/>
          </p:nvSpPr>
          <p:spPr bwMode="auto">
            <a:xfrm>
              <a:off x="9442732" y="3865911"/>
              <a:ext cx="170987"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825" b="1" dirty="0">
                  <a:solidFill>
                    <a:srgbClr val="FEFFFF"/>
                  </a:solidFill>
                  <a:latin typeface="Calibri" panose="020F0502020204030204" pitchFamily="34" charset="0"/>
                </a:rPr>
                <a:t>NB</a:t>
              </a:r>
              <a:endParaRPr lang="en-US" altLang="en-US" sz="1350" dirty="0"/>
            </a:p>
          </p:txBody>
        </p:sp>
        <p:sp>
          <p:nvSpPr>
            <p:cNvPr id="76" name="Freeform 91">
              <a:extLst>
                <a:ext uri="{FF2B5EF4-FFF2-40B4-BE49-F238E27FC236}">
                  <a16:creationId xmlns:a16="http://schemas.microsoft.com/office/drawing/2014/main" id="{3EEE046C-0E7C-4A8E-B29C-04694830F33B}"/>
                </a:ext>
              </a:extLst>
            </p:cNvPr>
            <p:cNvSpPr>
              <a:spLocks noEditPoints="1"/>
            </p:cNvSpPr>
            <p:nvPr/>
          </p:nvSpPr>
          <p:spPr bwMode="auto">
            <a:xfrm>
              <a:off x="9335933" y="4148824"/>
              <a:ext cx="2601866" cy="224730"/>
            </a:xfrm>
            <a:custGeom>
              <a:avLst/>
              <a:gdLst>
                <a:gd name="T0" fmla="*/ 63 w 5149"/>
                <a:gd name="T1" fmla="*/ 151 h 591"/>
                <a:gd name="T2" fmla="*/ 105 w 5149"/>
                <a:gd name="T3" fmla="*/ 194 h 591"/>
                <a:gd name="T4" fmla="*/ 92 w 5149"/>
                <a:gd name="T5" fmla="*/ 201 h 591"/>
                <a:gd name="T6" fmla="*/ 205 w 5149"/>
                <a:gd name="T7" fmla="*/ 366 h 591"/>
                <a:gd name="T8" fmla="*/ 290 w 5149"/>
                <a:gd name="T9" fmla="*/ 377 h 591"/>
                <a:gd name="T10" fmla="*/ 192 w 5149"/>
                <a:gd name="T11" fmla="*/ 345 h 591"/>
                <a:gd name="T12" fmla="*/ 465 w 5149"/>
                <a:gd name="T13" fmla="*/ 377 h 591"/>
                <a:gd name="T14" fmla="*/ 523 w 5149"/>
                <a:gd name="T15" fmla="*/ 363 h 591"/>
                <a:gd name="T16" fmla="*/ 523 w 5149"/>
                <a:gd name="T17" fmla="*/ 377 h 591"/>
                <a:gd name="T18" fmla="*/ 814 w 5149"/>
                <a:gd name="T19" fmla="*/ 363 h 591"/>
                <a:gd name="T20" fmla="*/ 697 w 5149"/>
                <a:gd name="T21" fmla="*/ 363 h 591"/>
                <a:gd name="T22" fmla="*/ 988 w 5149"/>
                <a:gd name="T23" fmla="*/ 377 h 591"/>
                <a:gd name="T24" fmla="*/ 1046 w 5149"/>
                <a:gd name="T25" fmla="*/ 363 h 591"/>
                <a:gd name="T26" fmla="*/ 1046 w 5149"/>
                <a:gd name="T27" fmla="*/ 377 h 591"/>
                <a:gd name="T28" fmla="*/ 1337 w 5149"/>
                <a:gd name="T29" fmla="*/ 363 h 591"/>
                <a:gd name="T30" fmla="*/ 1221 w 5149"/>
                <a:gd name="T31" fmla="*/ 363 h 591"/>
                <a:gd name="T32" fmla="*/ 1512 w 5149"/>
                <a:gd name="T33" fmla="*/ 377 h 591"/>
                <a:gd name="T34" fmla="*/ 1570 w 5149"/>
                <a:gd name="T35" fmla="*/ 363 h 591"/>
                <a:gd name="T36" fmla="*/ 1570 w 5149"/>
                <a:gd name="T37" fmla="*/ 377 h 591"/>
                <a:gd name="T38" fmla="*/ 1861 w 5149"/>
                <a:gd name="T39" fmla="*/ 363 h 591"/>
                <a:gd name="T40" fmla="*/ 1744 w 5149"/>
                <a:gd name="T41" fmla="*/ 363 h 591"/>
                <a:gd name="T42" fmla="*/ 2035 w 5149"/>
                <a:gd name="T43" fmla="*/ 377 h 591"/>
                <a:gd name="T44" fmla="*/ 2093 w 5149"/>
                <a:gd name="T45" fmla="*/ 363 h 591"/>
                <a:gd name="T46" fmla="*/ 2093 w 5149"/>
                <a:gd name="T47" fmla="*/ 377 h 591"/>
                <a:gd name="T48" fmla="*/ 2328 w 5149"/>
                <a:gd name="T49" fmla="*/ 475 h 591"/>
                <a:gd name="T50" fmla="*/ 2270 w 5149"/>
                <a:gd name="T51" fmla="*/ 373 h 591"/>
                <a:gd name="T52" fmla="*/ 2376 w 5149"/>
                <a:gd name="T53" fmla="*/ 584 h 591"/>
                <a:gd name="T54" fmla="*/ 2389 w 5149"/>
                <a:gd name="T55" fmla="*/ 591 h 591"/>
                <a:gd name="T56" fmla="*/ 2356 w 5149"/>
                <a:gd name="T57" fmla="*/ 525 h 591"/>
                <a:gd name="T58" fmla="*/ 2502 w 5149"/>
                <a:gd name="T59" fmla="*/ 397 h 591"/>
                <a:gd name="T60" fmla="*/ 2536 w 5149"/>
                <a:gd name="T61" fmla="*/ 355 h 591"/>
                <a:gd name="T62" fmla="*/ 2536 w 5149"/>
                <a:gd name="T63" fmla="*/ 369 h 591"/>
                <a:gd name="T64" fmla="*/ 2827 w 5149"/>
                <a:gd name="T65" fmla="*/ 355 h 591"/>
                <a:gd name="T66" fmla="*/ 2710 w 5149"/>
                <a:gd name="T67" fmla="*/ 355 h 591"/>
                <a:gd name="T68" fmla="*/ 3001 w 5149"/>
                <a:gd name="T69" fmla="*/ 369 h 591"/>
                <a:gd name="T70" fmla="*/ 3059 w 5149"/>
                <a:gd name="T71" fmla="*/ 355 h 591"/>
                <a:gd name="T72" fmla="*/ 3059 w 5149"/>
                <a:gd name="T73" fmla="*/ 369 h 591"/>
                <a:gd name="T74" fmla="*/ 3350 w 5149"/>
                <a:gd name="T75" fmla="*/ 355 h 591"/>
                <a:gd name="T76" fmla="*/ 3234 w 5149"/>
                <a:gd name="T77" fmla="*/ 355 h 591"/>
                <a:gd name="T78" fmla="*/ 3525 w 5149"/>
                <a:gd name="T79" fmla="*/ 369 h 591"/>
                <a:gd name="T80" fmla="*/ 3583 w 5149"/>
                <a:gd name="T81" fmla="*/ 355 h 591"/>
                <a:gd name="T82" fmla="*/ 3583 w 5149"/>
                <a:gd name="T83" fmla="*/ 369 h 591"/>
                <a:gd name="T84" fmla="*/ 3874 w 5149"/>
                <a:gd name="T85" fmla="*/ 355 h 591"/>
                <a:gd name="T86" fmla="*/ 3757 w 5149"/>
                <a:gd name="T87" fmla="*/ 355 h 591"/>
                <a:gd name="T88" fmla="*/ 4048 w 5149"/>
                <a:gd name="T89" fmla="*/ 369 h 591"/>
                <a:gd name="T90" fmla="*/ 4106 w 5149"/>
                <a:gd name="T91" fmla="*/ 355 h 591"/>
                <a:gd name="T92" fmla="*/ 4106 w 5149"/>
                <a:gd name="T93" fmla="*/ 369 h 591"/>
                <a:gd name="T94" fmla="*/ 4397 w 5149"/>
                <a:gd name="T95" fmla="*/ 355 h 591"/>
                <a:gd name="T96" fmla="*/ 4281 w 5149"/>
                <a:gd name="T97" fmla="*/ 355 h 591"/>
                <a:gd name="T98" fmla="*/ 4572 w 5149"/>
                <a:gd name="T99" fmla="*/ 369 h 591"/>
                <a:gd name="T100" fmla="*/ 4630 w 5149"/>
                <a:gd name="T101" fmla="*/ 355 h 591"/>
                <a:gd name="T102" fmla="*/ 4630 w 5149"/>
                <a:gd name="T103" fmla="*/ 369 h 591"/>
                <a:gd name="T104" fmla="*/ 4921 w 5149"/>
                <a:gd name="T105" fmla="*/ 355 h 591"/>
                <a:gd name="T106" fmla="*/ 4804 w 5149"/>
                <a:gd name="T107" fmla="*/ 355 h 591"/>
                <a:gd name="T108" fmla="*/ 5028 w 5149"/>
                <a:gd name="T109" fmla="*/ 244 h 591"/>
                <a:gd name="T110" fmla="*/ 5041 w 5149"/>
                <a:gd name="T111" fmla="*/ 186 h 591"/>
                <a:gd name="T112" fmla="*/ 5055 w 5149"/>
                <a:gd name="T113" fmla="*/ 192 h 591"/>
                <a:gd name="T114" fmla="*/ 5137 w 5149"/>
                <a:gd name="T115" fmla="*/ 0 h 591"/>
                <a:gd name="T116" fmla="*/ 5121 w 5149"/>
                <a:gd name="T117" fmla="*/ 30 h 5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5149" h="591">
                  <a:moveTo>
                    <a:pt x="13" y="36"/>
                  </a:moveTo>
                  <a:lnTo>
                    <a:pt x="75" y="143"/>
                  </a:lnTo>
                  <a:lnTo>
                    <a:pt x="63" y="151"/>
                  </a:lnTo>
                  <a:lnTo>
                    <a:pt x="0" y="44"/>
                  </a:lnTo>
                  <a:lnTo>
                    <a:pt x="13" y="36"/>
                  </a:lnTo>
                  <a:close/>
                  <a:moveTo>
                    <a:pt x="105" y="194"/>
                  </a:moveTo>
                  <a:lnTo>
                    <a:pt x="163" y="294"/>
                  </a:lnTo>
                  <a:lnTo>
                    <a:pt x="150" y="302"/>
                  </a:lnTo>
                  <a:lnTo>
                    <a:pt x="92" y="201"/>
                  </a:lnTo>
                  <a:lnTo>
                    <a:pt x="105" y="194"/>
                  </a:lnTo>
                  <a:close/>
                  <a:moveTo>
                    <a:pt x="192" y="345"/>
                  </a:moveTo>
                  <a:lnTo>
                    <a:pt x="205" y="366"/>
                  </a:lnTo>
                  <a:lnTo>
                    <a:pt x="198" y="363"/>
                  </a:lnTo>
                  <a:lnTo>
                    <a:pt x="290" y="363"/>
                  </a:lnTo>
                  <a:lnTo>
                    <a:pt x="290" y="377"/>
                  </a:lnTo>
                  <a:lnTo>
                    <a:pt x="194" y="377"/>
                  </a:lnTo>
                  <a:lnTo>
                    <a:pt x="180" y="352"/>
                  </a:lnTo>
                  <a:lnTo>
                    <a:pt x="192" y="345"/>
                  </a:lnTo>
                  <a:close/>
                  <a:moveTo>
                    <a:pt x="348" y="363"/>
                  </a:moveTo>
                  <a:lnTo>
                    <a:pt x="465" y="363"/>
                  </a:lnTo>
                  <a:lnTo>
                    <a:pt x="465" y="377"/>
                  </a:lnTo>
                  <a:lnTo>
                    <a:pt x="348" y="377"/>
                  </a:lnTo>
                  <a:lnTo>
                    <a:pt x="348" y="363"/>
                  </a:lnTo>
                  <a:close/>
                  <a:moveTo>
                    <a:pt x="523" y="363"/>
                  </a:moveTo>
                  <a:lnTo>
                    <a:pt x="639" y="363"/>
                  </a:lnTo>
                  <a:lnTo>
                    <a:pt x="639" y="377"/>
                  </a:lnTo>
                  <a:lnTo>
                    <a:pt x="523" y="377"/>
                  </a:lnTo>
                  <a:lnTo>
                    <a:pt x="523" y="363"/>
                  </a:lnTo>
                  <a:close/>
                  <a:moveTo>
                    <a:pt x="697" y="363"/>
                  </a:moveTo>
                  <a:lnTo>
                    <a:pt x="814" y="363"/>
                  </a:lnTo>
                  <a:lnTo>
                    <a:pt x="814" y="377"/>
                  </a:lnTo>
                  <a:lnTo>
                    <a:pt x="697" y="377"/>
                  </a:lnTo>
                  <a:lnTo>
                    <a:pt x="697" y="363"/>
                  </a:lnTo>
                  <a:close/>
                  <a:moveTo>
                    <a:pt x="872" y="363"/>
                  </a:moveTo>
                  <a:lnTo>
                    <a:pt x="988" y="363"/>
                  </a:lnTo>
                  <a:lnTo>
                    <a:pt x="988" y="377"/>
                  </a:lnTo>
                  <a:lnTo>
                    <a:pt x="872" y="377"/>
                  </a:lnTo>
                  <a:lnTo>
                    <a:pt x="872" y="363"/>
                  </a:lnTo>
                  <a:close/>
                  <a:moveTo>
                    <a:pt x="1046" y="363"/>
                  </a:moveTo>
                  <a:lnTo>
                    <a:pt x="1163" y="363"/>
                  </a:lnTo>
                  <a:lnTo>
                    <a:pt x="1163" y="377"/>
                  </a:lnTo>
                  <a:lnTo>
                    <a:pt x="1046" y="377"/>
                  </a:lnTo>
                  <a:lnTo>
                    <a:pt x="1046" y="363"/>
                  </a:lnTo>
                  <a:close/>
                  <a:moveTo>
                    <a:pt x="1221" y="363"/>
                  </a:moveTo>
                  <a:lnTo>
                    <a:pt x="1337" y="363"/>
                  </a:lnTo>
                  <a:lnTo>
                    <a:pt x="1337" y="377"/>
                  </a:lnTo>
                  <a:lnTo>
                    <a:pt x="1221" y="377"/>
                  </a:lnTo>
                  <a:lnTo>
                    <a:pt x="1221" y="363"/>
                  </a:lnTo>
                  <a:close/>
                  <a:moveTo>
                    <a:pt x="1395" y="363"/>
                  </a:moveTo>
                  <a:lnTo>
                    <a:pt x="1512" y="363"/>
                  </a:lnTo>
                  <a:lnTo>
                    <a:pt x="1512" y="377"/>
                  </a:lnTo>
                  <a:lnTo>
                    <a:pt x="1395" y="377"/>
                  </a:lnTo>
                  <a:lnTo>
                    <a:pt x="1395" y="363"/>
                  </a:lnTo>
                  <a:close/>
                  <a:moveTo>
                    <a:pt x="1570" y="363"/>
                  </a:moveTo>
                  <a:lnTo>
                    <a:pt x="1686" y="363"/>
                  </a:lnTo>
                  <a:lnTo>
                    <a:pt x="1686" y="377"/>
                  </a:lnTo>
                  <a:lnTo>
                    <a:pt x="1570" y="377"/>
                  </a:lnTo>
                  <a:lnTo>
                    <a:pt x="1570" y="363"/>
                  </a:lnTo>
                  <a:close/>
                  <a:moveTo>
                    <a:pt x="1744" y="363"/>
                  </a:moveTo>
                  <a:lnTo>
                    <a:pt x="1861" y="363"/>
                  </a:lnTo>
                  <a:lnTo>
                    <a:pt x="1861" y="377"/>
                  </a:lnTo>
                  <a:lnTo>
                    <a:pt x="1744" y="377"/>
                  </a:lnTo>
                  <a:lnTo>
                    <a:pt x="1744" y="363"/>
                  </a:lnTo>
                  <a:close/>
                  <a:moveTo>
                    <a:pt x="1919" y="363"/>
                  </a:moveTo>
                  <a:lnTo>
                    <a:pt x="2035" y="363"/>
                  </a:lnTo>
                  <a:lnTo>
                    <a:pt x="2035" y="377"/>
                  </a:lnTo>
                  <a:lnTo>
                    <a:pt x="1919" y="377"/>
                  </a:lnTo>
                  <a:lnTo>
                    <a:pt x="1919" y="363"/>
                  </a:lnTo>
                  <a:close/>
                  <a:moveTo>
                    <a:pt x="2093" y="363"/>
                  </a:moveTo>
                  <a:lnTo>
                    <a:pt x="2210" y="363"/>
                  </a:lnTo>
                  <a:lnTo>
                    <a:pt x="2210" y="377"/>
                  </a:lnTo>
                  <a:lnTo>
                    <a:pt x="2093" y="377"/>
                  </a:lnTo>
                  <a:lnTo>
                    <a:pt x="2093" y="363"/>
                  </a:lnTo>
                  <a:close/>
                  <a:moveTo>
                    <a:pt x="2270" y="373"/>
                  </a:moveTo>
                  <a:lnTo>
                    <a:pt x="2328" y="475"/>
                  </a:lnTo>
                  <a:lnTo>
                    <a:pt x="2315" y="482"/>
                  </a:lnTo>
                  <a:lnTo>
                    <a:pt x="2258" y="381"/>
                  </a:lnTo>
                  <a:lnTo>
                    <a:pt x="2270" y="373"/>
                  </a:lnTo>
                  <a:close/>
                  <a:moveTo>
                    <a:pt x="2356" y="525"/>
                  </a:moveTo>
                  <a:lnTo>
                    <a:pt x="2389" y="584"/>
                  </a:lnTo>
                  <a:lnTo>
                    <a:pt x="2376" y="584"/>
                  </a:lnTo>
                  <a:lnTo>
                    <a:pt x="2402" y="541"/>
                  </a:lnTo>
                  <a:lnTo>
                    <a:pt x="2414" y="548"/>
                  </a:lnTo>
                  <a:lnTo>
                    <a:pt x="2389" y="591"/>
                  </a:lnTo>
                  <a:lnTo>
                    <a:pt x="2376" y="591"/>
                  </a:lnTo>
                  <a:lnTo>
                    <a:pt x="2344" y="533"/>
                  </a:lnTo>
                  <a:lnTo>
                    <a:pt x="2356" y="525"/>
                  </a:lnTo>
                  <a:close/>
                  <a:moveTo>
                    <a:pt x="2431" y="490"/>
                  </a:moveTo>
                  <a:lnTo>
                    <a:pt x="2489" y="390"/>
                  </a:lnTo>
                  <a:lnTo>
                    <a:pt x="2502" y="397"/>
                  </a:lnTo>
                  <a:lnTo>
                    <a:pt x="2443" y="498"/>
                  </a:lnTo>
                  <a:lnTo>
                    <a:pt x="2431" y="490"/>
                  </a:lnTo>
                  <a:close/>
                  <a:moveTo>
                    <a:pt x="2536" y="355"/>
                  </a:moveTo>
                  <a:lnTo>
                    <a:pt x="2652" y="355"/>
                  </a:lnTo>
                  <a:lnTo>
                    <a:pt x="2652" y="369"/>
                  </a:lnTo>
                  <a:lnTo>
                    <a:pt x="2536" y="369"/>
                  </a:lnTo>
                  <a:lnTo>
                    <a:pt x="2536" y="355"/>
                  </a:lnTo>
                  <a:close/>
                  <a:moveTo>
                    <a:pt x="2710" y="355"/>
                  </a:moveTo>
                  <a:lnTo>
                    <a:pt x="2827" y="355"/>
                  </a:lnTo>
                  <a:lnTo>
                    <a:pt x="2827" y="369"/>
                  </a:lnTo>
                  <a:lnTo>
                    <a:pt x="2710" y="369"/>
                  </a:lnTo>
                  <a:lnTo>
                    <a:pt x="2710" y="355"/>
                  </a:lnTo>
                  <a:close/>
                  <a:moveTo>
                    <a:pt x="2885" y="355"/>
                  </a:moveTo>
                  <a:lnTo>
                    <a:pt x="3001" y="355"/>
                  </a:lnTo>
                  <a:lnTo>
                    <a:pt x="3001" y="369"/>
                  </a:lnTo>
                  <a:lnTo>
                    <a:pt x="2885" y="369"/>
                  </a:lnTo>
                  <a:lnTo>
                    <a:pt x="2885" y="355"/>
                  </a:lnTo>
                  <a:close/>
                  <a:moveTo>
                    <a:pt x="3059" y="355"/>
                  </a:moveTo>
                  <a:lnTo>
                    <a:pt x="3176" y="355"/>
                  </a:lnTo>
                  <a:lnTo>
                    <a:pt x="3176" y="369"/>
                  </a:lnTo>
                  <a:lnTo>
                    <a:pt x="3059" y="369"/>
                  </a:lnTo>
                  <a:lnTo>
                    <a:pt x="3059" y="355"/>
                  </a:lnTo>
                  <a:close/>
                  <a:moveTo>
                    <a:pt x="3234" y="355"/>
                  </a:moveTo>
                  <a:lnTo>
                    <a:pt x="3350" y="355"/>
                  </a:lnTo>
                  <a:lnTo>
                    <a:pt x="3350" y="369"/>
                  </a:lnTo>
                  <a:lnTo>
                    <a:pt x="3234" y="369"/>
                  </a:lnTo>
                  <a:lnTo>
                    <a:pt x="3234" y="355"/>
                  </a:lnTo>
                  <a:close/>
                  <a:moveTo>
                    <a:pt x="3408" y="355"/>
                  </a:moveTo>
                  <a:lnTo>
                    <a:pt x="3525" y="355"/>
                  </a:lnTo>
                  <a:lnTo>
                    <a:pt x="3525" y="369"/>
                  </a:lnTo>
                  <a:lnTo>
                    <a:pt x="3408" y="369"/>
                  </a:lnTo>
                  <a:lnTo>
                    <a:pt x="3408" y="355"/>
                  </a:lnTo>
                  <a:close/>
                  <a:moveTo>
                    <a:pt x="3583" y="355"/>
                  </a:moveTo>
                  <a:lnTo>
                    <a:pt x="3699" y="355"/>
                  </a:lnTo>
                  <a:lnTo>
                    <a:pt x="3699" y="369"/>
                  </a:lnTo>
                  <a:lnTo>
                    <a:pt x="3583" y="369"/>
                  </a:lnTo>
                  <a:lnTo>
                    <a:pt x="3583" y="355"/>
                  </a:lnTo>
                  <a:close/>
                  <a:moveTo>
                    <a:pt x="3757" y="355"/>
                  </a:moveTo>
                  <a:lnTo>
                    <a:pt x="3874" y="355"/>
                  </a:lnTo>
                  <a:lnTo>
                    <a:pt x="3874" y="369"/>
                  </a:lnTo>
                  <a:lnTo>
                    <a:pt x="3757" y="369"/>
                  </a:lnTo>
                  <a:lnTo>
                    <a:pt x="3757" y="355"/>
                  </a:lnTo>
                  <a:close/>
                  <a:moveTo>
                    <a:pt x="3932" y="355"/>
                  </a:moveTo>
                  <a:lnTo>
                    <a:pt x="4048" y="355"/>
                  </a:lnTo>
                  <a:lnTo>
                    <a:pt x="4048" y="369"/>
                  </a:lnTo>
                  <a:lnTo>
                    <a:pt x="3932" y="369"/>
                  </a:lnTo>
                  <a:lnTo>
                    <a:pt x="3932" y="355"/>
                  </a:lnTo>
                  <a:close/>
                  <a:moveTo>
                    <a:pt x="4106" y="355"/>
                  </a:moveTo>
                  <a:lnTo>
                    <a:pt x="4223" y="355"/>
                  </a:lnTo>
                  <a:lnTo>
                    <a:pt x="4223" y="369"/>
                  </a:lnTo>
                  <a:lnTo>
                    <a:pt x="4106" y="369"/>
                  </a:lnTo>
                  <a:lnTo>
                    <a:pt x="4106" y="355"/>
                  </a:lnTo>
                  <a:close/>
                  <a:moveTo>
                    <a:pt x="4281" y="355"/>
                  </a:moveTo>
                  <a:lnTo>
                    <a:pt x="4397" y="355"/>
                  </a:lnTo>
                  <a:lnTo>
                    <a:pt x="4397" y="369"/>
                  </a:lnTo>
                  <a:lnTo>
                    <a:pt x="4281" y="369"/>
                  </a:lnTo>
                  <a:lnTo>
                    <a:pt x="4281" y="355"/>
                  </a:lnTo>
                  <a:close/>
                  <a:moveTo>
                    <a:pt x="4455" y="355"/>
                  </a:moveTo>
                  <a:lnTo>
                    <a:pt x="4572" y="355"/>
                  </a:lnTo>
                  <a:lnTo>
                    <a:pt x="4572" y="369"/>
                  </a:lnTo>
                  <a:lnTo>
                    <a:pt x="4455" y="369"/>
                  </a:lnTo>
                  <a:lnTo>
                    <a:pt x="4455" y="355"/>
                  </a:lnTo>
                  <a:close/>
                  <a:moveTo>
                    <a:pt x="4630" y="355"/>
                  </a:moveTo>
                  <a:lnTo>
                    <a:pt x="4746" y="355"/>
                  </a:lnTo>
                  <a:lnTo>
                    <a:pt x="4746" y="369"/>
                  </a:lnTo>
                  <a:lnTo>
                    <a:pt x="4630" y="369"/>
                  </a:lnTo>
                  <a:lnTo>
                    <a:pt x="4630" y="355"/>
                  </a:lnTo>
                  <a:close/>
                  <a:moveTo>
                    <a:pt x="4804" y="355"/>
                  </a:moveTo>
                  <a:lnTo>
                    <a:pt x="4921" y="355"/>
                  </a:lnTo>
                  <a:lnTo>
                    <a:pt x="4921" y="369"/>
                  </a:lnTo>
                  <a:lnTo>
                    <a:pt x="4804" y="369"/>
                  </a:lnTo>
                  <a:lnTo>
                    <a:pt x="4804" y="355"/>
                  </a:lnTo>
                  <a:close/>
                  <a:moveTo>
                    <a:pt x="4962" y="341"/>
                  </a:moveTo>
                  <a:lnTo>
                    <a:pt x="5015" y="238"/>
                  </a:lnTo>
                  <a:lnTo>
                    <a:pt x="5028" y="244"/>
                  </a:lnTo>
                  <a:lnTo>
                    <a:pt x="4975" y="348"/>
                  </a:lnTo>
                  <a:lnTo>
                    <a:pt x="4962" y="341"/>
                  </a:lnTo>
                  <a:close/>
                  <a:moveTo>
                    <a:pt x="5041" y="186"/>
                  </a:moveTo>
                  <a:lnTo>
                    <a:pt x="5095" y="82"/>
                  </a:lnTo>
                  <a:lnTo>
                    <a:pt x="5107" y="88"/>
                  </a:lnTo>
                  <a:lnTo>
                    <a:pt x="5055" y="192"/>
                  </a:lnTo>
                  <a:lnTo>
                    <a:pt x="5041" y="186"/>
                  </a:lnTo>
                  <a:close/>
                  <a:moveTo>
                    <a:pt x="5121" y="30"/>
                  </a:moveTo>
                  <a:lnTo>
                    <a:pt x="5137" y="0"/>
                  </a:lnTo>
                  <a:lnTo>
                    <a:pt x="5149" y="6"/>
                  </a:lnTo>
                  <a:lnTo>
                    <a:pt x="5134" y="37"/>
                  </a:lnTo>
                  <a:lnTo>
                    <a:pt x="5121" y="30"/>
                  </a:lnTo>
                  <a:close/>
                </a:path>
              </a:pathLst>
            </a:custGeom>
            <a:solidFill>
              <a:srgbClr val="595959"/>
            </a:solidFill>
            <a:ln w="1588" cap="flat">
              <a:solidFill>
                <a:srgbClr val="595959"/>
              </a:solidFill>
              <a:prstDash val="solid"/>
              <a:round/>
              <a:headEnd/>
              <a:tailEnd/>
            </a:ln>
          </p:spPr>
          <p:txBody>
            <a:bodyPr vert="horz" wrap="square" lIns="68580" tIns="34290" rIns="68580" bIns="34290" numCol="1" anchor="t" anchorCtr="0" compatLnSpc="1">
              <a:prstTxWarp prst="textNoShape">
                <a:avLst/>
              </a:prstTxWarp>
            </a:bodyPr>
            <a:lstStyle/>
            <a:p>
              <a:endParaRPr lang="en-US" sz="900"/>
            </a:p>
          </p:txBody>
        </p:sp>
        <p:sp>
          <p:nvSpPr>
            <p:cNvPr id="77" name="Rectangle 92">
              <a:extLst>
                <a:ext uri="{FF2B5EF4-FFF2-40B4-BE49-F238E27FC236}">
                  <a16:creationId xmlns:a16="http://schemas.microsoft.com/office/drawing/2014/main" id="{AE4C0518-918D-48CE-8F97-196494CAABA6}"/>
                </a:ext>
              </a:extLst>
            </p:cNvPr>
            <p:cNvSpPr>
              <a:spLocks noChangeArrowheads="1"/>
            </p:cNvSpPr>
            <p:nvPr/>
          </p:nvSpPr>
          <p:spPr bwMode="auto">
            <a:xfrm>
              <a:off x="9792802" y="4426831"/>
              <a:ext cx="1741931" cy="3385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defTabSz="685800"/>
              <a:r>
                <a:rPr lang="en-US" altLang="en-US" sz="825" b="1" dirty="0">
                  <a:solidFill>
                    <a:schemeClr val="accent1"/>
                  </a:solidFill>
                  <a:latin typeface="Calibri" panose="020F0502020204030204" pitchFamily="34" charset="0"/>
                </a:rPr>
                <a:t>Multiple slots N+2</a:t>
              </a:r>
              <a:r>
                <a:rPr lang="en-US" altLang="en-US" sz="825" b="1" dirty="0">
                  <a:solidFill>
                    <a:schemeClr val="accent1"/>
                  </a:solidFill>
                  <a:latin typeface="Calibri" panose="020F0502020204030204" pitchFamily="34" charset="0"/>
                  <a:sym typeface="Wingdings" panose="05000000000000000000" pitchFamily="2" charset="2"/>
                </a:rPr>
                <a:t>2N+1</a:t>
              </a:r>
              <a:r>
                <a:rPr lang="en-US" altLang="en-US" sz="825" b="1" dirty="0">
                  <a:solidFill>
                    <a:schemeClr val="accent1"/>
                  </a:solidFill>
                  <a:latin typeface="Calibri" panose="020F0502020204030204" pitchFamily="34" charset="0"/>
                </a:rPr>
                <a:t>:</a:t>
              </a:r>
            </a:p>
            <a:p>
              <a:pPr algn="ctr" defTabSz="685800"/>
              <a:r>
                <a:rPr lang="en-US" altLang="en-US" sz="825" b="1" dirty="0">
                  <a:solidFill>
                    <a:schemeClr val="accent1"/>
                  </a:solidFill>
                  <a:latin typeface="Calibri" panose="020F0502020204030204" pitchFamily="34" charset="0"/>
                </a:rPr>
                <a:t>Phase 3, Measurement report</a:t>
              </a:r>
              <a:endParaRPr lang="en-US" altLang="en-US" sz="1350" dirty="0">
                <a:solidFill>
                  <a:schemeClr val="accent1"/>
                </a:solidFill>
              </a:endParaRPr>
            </a:p>
          </p:txBody>
        </p:sp>
        <p:sp>
          <p:nvSpPr>
            <p:cNvPr id="78" name="Rectangle 92">
              <a:extLst>
                <a:ext uri="{FF2B5EF4-FFF2-40B4-BE49-F238E27FC236}">
                  <a16:creationId xmlns:a16="http://schemas.microsoft.com/office/drawing/2014/main" id="{877FCD5A-ECD0-4FB0-B9D1-BE65A0DD665C}"/>
                </a:ext>
              </a:extLst>
            </p:cNvPr>
            <p:cNvSpPr>
              <a:spLocks noChangeArrowheads="1"/>
            </p:cNvSpPr>
            <p:nvPr/>
          </p:nvSpPr>
          <p:spPr bwMode="auto">
            <a:xfrm>
              <a:off x="7394283" y="4394210"/>
              <a:ext cx="1522883" cy="3385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defTabSz="685800"/>
              <a:r>
                <a:rPr lang="en-US" altLang="en-US" sz="825" b="1" dirty="0">
                  <a:solidFill>
                    <a:schemeClr val="accent1"/>
                  </a:solidFill>
                  <a:latin typeface="Calibri" panose="020F0502020204030204" pitchFamily="34" charset="0"/>
                </a:rPr>
                <a:t>Slot N+1:</a:t>
              </a:r>
            </a:p>
            <a:p>
              <a:pPr algn="ctr" defTabSz="685800"/>
              <a:r>
                <a:rPr lang="en-US" altLang="en-US" sz="825" b="1" dirty="0">
                  <a:solidFill>
                    <a:schemeClr val="accent1"/>
                  </a:solidFill>
                  <a:latin typeface="Calibri" panose="020F0502020204030204" pitchFamily="34" charset="0"/>
                </a:rPr>
                <a:t>UWB second fragment </a:t>
              </a:r>
              <a:endParaRPr lang="en-US" altLang="en-US" sz="1350" dirty="0">
                <a:solidFill>
                  <a:schemeClr val="accent1"/>
                </a:solidFill>
              </a:endParaRPr>
            </a:p>
          </p:txBody>
        </p:sp>
      </p:grpSp>
      <p:sp>
        <p:nvSpPr>
          <p:cNvPr id="4" name="Slide Number Placeholder 3">
            <a:extLst>
              <a:ext uri="{FF2B5EF4-FFF2-40B4-BE49-F238E27FC236}">
                <a16:creationId xmlns:a16="http://schemas.microsoft.com/office/drawing/2014/main" id="{58CD53F4-5454-4B93-9414-6AF93061CF7E}"/>
              </a:ext>
            </a:extLst>
          </p:cNvPr>
          <p:cNvSpPr>
            <a:spLocks noGrp="1"/>
          </p:cNvSpPr>
          <p:nvPr>
            <p:ph type="sldNum" sz="quarter" idx="12"/>
          </p:nvPr>
        </p:nvSpPr>
        <p:spPr/>
        <p:txBody>
          <a:bodyPr/>
          <a:lstStyle/>
          <a:p>
            <a:r>
              <a:rPr lang="en-US" altLang="en-US"/>
              <a:t>Slide </a:t>
            </a:r>
            <a:fld id="{77248A51-4F7C-4153-9699-F6BF9FC30F5C}" type="slidenum">
              <a:rPr lang="en-US" altLang="en-US" smtClean="0"/>
              <a:pPr/>
              <a:t>9</a:t>
            </a:fld>
            <a:endParaRPr lang="en-US" altLang="en-US" dirty="0"/>
          </a:p>
        </p:txBody>
      </p:sp>
    </p:spTree>
    <p:extLst>
      <p:ext uri="{BB962C8B-B14F-4D97-AF65-F5344CB8AC3E}">
        <p14:creationId xmlns:p14="http://schemas.microsoft.com/office/powerpoint/2010/main" val="10267680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Custom 2">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4B1929905980842A93D9875EEB04DBF" ma:contentTypeVersion="6" ma:contentTypeDescription="Create a new document." ma:contentTypeScope="" ma:versionID="00351f1bf991fc4b6418aa246be35334">
  <xsd:schema xmlns:xsd="http://www.w3.org/2001/XMLSchema" xmlns:xs="http://www.w3.org/2001/XMLSchema" xmlns:p="http://schemas.microsoft.com/office/2006/metadata/properties" xmlns:ns2="791cce78-ca2d-40de-8329-c43c272c8ba1" xmlns:ns3="130ced01-78d5-4331-b17d-56d5798c3cee" targetNamespace="http://schemas.microsoft.com/office/2006/metadata/properties" ma:root="true" ma:fieldsID="c2172a8e051a0441b0eef089553055e5" ns2:_="" ns3:_="">
    <xsd:import namespace="791cce78-ca2d-40de-8329-c43c272c8ba1"/>
    <xsd:import namespace="130ced01-78d5-4331-b17d-56d5798c3cee"/>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91cce78-ca2d-40de-8329-c43c272c8ba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30ced01-78d5-4331-b17d-56d5798c3cee"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4E4135C-5B57-4126-8BC8-44A23008FD7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91cce78-ca2d-40de-8329-c43c272c8ba1"/>
    <ds:schemaRef ds:uri="130ced01-78d5-4331-b17d-56d5798c3ce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7CF07E8-474A-4E99-8694-BF4788CF67A9}">
  <ds:schemaRefs>
    <ds:schemaRef ds:uri="http://schemas.openxmlformats.org/package/2006/metadata/core-properties"/>
    <ds:schemaRef ds:uri="791cce78-ca2d-40de-8329-c43c272c8ba1"/>
    <ds:schemaRef ds:uri="130ced01-78d5-4331-b17d-56d5798c3cee"/>
    <ds:schemaRef ds:uri="http://purl.org/dc/elements/1.1/"/>
    <ds:schemaRef ds:uri="http://schemas.microsoft.com/office/2006/metadata/properties"/>
    <ds:schemaRef ds:uri="http://www.w3.org/XML/1998/namespace"/>
    <ds:schemaRef ds:uri="http://purl.org/dc/terms/"/>
    <ds:schemaRef ds:uri="http://purl.org/dc/dcmitype/"/>
    <ds:schemaRef ds:uri="http://schemas.microsoft.com/office/infopath/2007/PartnerControls"/>
    <ds:schemaRef ds:uri="http://schemas.microsoft.com/office/2006/documentManagement/types"/>
  </ds:schemaRefs>
</ds:datastoreItem>
</file>

<file path=customXml/itemProps3.xml><?xml version="1.0" encoding="utf-8"?>
<ds:datastoreItem xmlns:ds="http://schemas.openxmlformats.org/officeDocument/2006/customXml" ds:itemID="{A677C756-DBD7-4AF6-A4BF-5DA66768F5E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IEEE-P802_15</Template>
  <TotalTime>0</TotalTime>
  <Words>1926</Words>
  <Application>Microsoft Office PowerPoint</Application>
  <PresentationFormat>On-screen Show (4:3)</PresentationFormat>
  <Paragraphs>308</Paragraphs>
  <Slides>14</Slides>
  <Notes>9</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14</vt:i4>
      </vt:variant>
    </vt:vector>
  </HeadingPairs>
  <TitlesOfParts>
    <vt:vector size="22" baseType="lpstr">
      <vt:lpstr>Arial</vt:lpstr>
      <vt:lpstr>Calibri</vt:lpstr>
      <vt:lpstr>Cambria Math</vt:lpstr>
      <vt:lpstr>Courier New</vt:lpstr>
      <vt:lpstr>Grotesque</vt:lpstr>
      <vt:lpstr>Microsoft Sans Serif</vt:lpstr>
      <vt:lpstr>Times New Roman</vt:lpstr>
      <vt:lpstr>IEEE-P802_15</vt:lpstr>
      <vt:lpstr>PowerPoint Presentation</vt:lpstr>
      <vt:lpstr>PowerPoint Presentation</vt:lpstr>
      <vt:lpstr>Introduction</vt:lpstr>
      <vt:lpstr>NBA-UWB Sequence for SS-TWR</vt:lpstr>
      <vt:lpstr>NBA-UWB Sequence for SS-TWR</vt:lpstr>
      <vt:lpstr>NBA-UWB Sequence for SS-TWR</vt:lpstr>
      <vt:lpstr>Message Sequence: Multiple Rounds</vt:lpstr>
      <vt:lpstr>Existing Ranging Session Structure</vt:lpstr>
      <vt:lpstr>NBA-UWB Slot Structure for SS-TWR</vt:lpstr>
      <vt:lpstr>NBA-UWB Time/Frequency Synchronization</vt:lpstr>
      <vt:lpstr>Notation for Timing Synchronization</vt:lpstr>
      <vt:lpstr>Timing Synchronization</vt:lpstr>
      <vt:lpstr>Measurement Report</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
  <dc:description/>
  <cp:lastModifiedBy/>
  <cp:revision>7</cp:revision>
  <dcterms:created xsi:type="dcterms:W3CDTF">2022-01-20T21:45:49Z</dcterms:created>
  <dcterms:modified xsi:type="dcterms:W3CDTF">2022-05-12T20:10:10Z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0x010100C4B1929905980842A93D9875EEB04DBF</vt:lpwstr>
  </property>
</Properties>
</file>