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370" r:id="rId3"/>
    <p:sldId id="346" r:id="rId4"/>
    <p:sldId id="379" r:id="rId5"/>
    <p:sldId id="380" r:id="rId6"/>
    <p:sldId id="375" r:id="rId7"/>
    <p:sldId id="359" r:id="rId8"/>
    <p:sldId id="378" r:id="rId9"/>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0"/>
          </p14:sldIdLst>
        </p14:section>
        <p14:section name="Presentation" id="{423C3B5B-A901-8240-AD93-EF2BDAB31CDF}">
          <p14:sldIdLst>
            <p14:sldId id="346"/>
            <p14:sldId id="379"/>
            <p14:sldId id="380"/>
            <p14:sldId id="375"/>
            <p14:sldId id="359"/>
            <p14:sldId id="3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93426" autoAdjust="0"/>
  </p:normalViewPr>
  <p:slideViewPr>
    <p:cSldViewPr>
      <p:cViewPr varScale="1">
        <p:scale>
          <a:sx n="104" d="100"/>
          <a:sy n="104" d="100"/>
        </p:scale>
        <p:origin x="660" y="102"/>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&lt;15-21-</a:t>
            </a:r>
            <a:r>
              <a:rPr lang="en-IE" sz="1300" b="1" i="0" kern="1200" dirty="0">
                <a:solidFill>
                  <a:schemeClr val="tx1"/>
                </a:solidFill>
                <a:effectLst/>
                <a:latin typeface="Times New Roman" charset="0"/>
                <a:ea typeface="ＭＳ Ｐゴシック" charset="0"/>
                <a:cs typeface="ＭＳ Ｐゴシック" charset="0"/>
              </a:rPr>
              <a:t> </a:t>
            </a:r>
            <a:r>
              <a:rPr lang="en-IE" sz="1500" b="1" i="0" kern="1200" dirty="0">
                <a:solidFill>
                  <a:schemeClr val="tx1"/>
                </a:solidFill>
                <a:effectLst/>
                <a:latin typeface="Times New Roman" charset="0"/>
                <a:ea typeface="ＭＳ Ｐゴシック" charset="0"/>
                <a:cs typeface="ＭＳ Ｐゴシック" charset="0"/>
              </a:rPr>
              <a:t>XXXX</a:t>
            </a:r>
            <a:r>
              <a:rPr lang="en-IE" sz="1500" b="1" kern="1200" dirty="0">
                <a:solidFill>
                  <a:schemeClr val="tx1"/>
                </a:solidFill>
                <a:latin typeface="Times New Roman" charset="0"/>
                <a:ea typeface="ＭＳ Ｐゴシック" charset="0"/>
                <a:cs typeface="ＭＳ Ｐゴシック" charset="0"/>
              </a:rPr>
              <a:t>-00-04ab</a:t>
            </a:r>
            <a:r>
              <a:rPr lang="en-US" sz="1500" b="1" dirty="0"/>
              <a:t>&gt;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ltLang="zh-CN" dirty="0"/>
              <a:t>Submission</a:t>
            </a:r>
            <a:endParaRPr lang="en-US" dirty="0"/>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March </a:t>
            </a:r>
            <a:r>
              <a:rPr lang="en-US" sz="1500" baseline="0" dirty="0"/>
              <a:t>2022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Wei</a:t>
            </a:r>
            <a:r>
              <a:rPr lang="en-US" baseline="0" dirty="0"/>
              <a:t> Lin </a:t>
            </a:r>
            <a:r>
              <a:rPr lang="en-US" dirty="0"/>
              <a:t>(</a:t>
            </a:r>
            <a:r>
              <a:rPr lang="en-US" altLang="zh-CN" dirty="0"/>
              <a:t>Huawei</a:t>
            </a:r>
            <a:r>
              <a:rPr lang="en-US" dirty="0"/>
              <a:t>)</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886458"/>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US" altLang="zh-CN" sz="1700" dirty="0">
                <a:solidFill>
                  <a:srgbClr val="FF0000"/>
                </a:solidFill>
                <a:latin typeface="Times New Roman" pitchFamily="18" charset="0"/>
                <a:ea typeface="ＭＳ Ｐゴシック" pitchFamily="-65" charset="-128"/>
                <a:cs typeface="+mn-cs"/>
              </a:rPr>
              <a:t>Discussion on Advanced Channel Coding for 15.4ab</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10th </a:t>
            </a:r>
            <a:r>
              <a:rPr lang="en-US" altLang="zh-CN" sz="1700" dirty="0">
                <a:solidFill>
                  <a:srgbClr val="FF0000"/>
                </a:solidFill>
                <a:latin typeface="Times New Roman" pitchFamily="18" charset="0"/>
                <a:ea typeface="ＭＳ Ｐゴシック" pitchFamily="-65" charset="-128"/>
                <a:cs typeface="+mn-cs"/>
              </a:rPr>
              <a:t>May </a:t>
            </a:r>
            <a:r>
              <a:rPr lang="en-US" sz="1700" dirty="0">
                <a:solidFill>
                  <a:srgbClr val="FF0000"/>
                </a:solidFill>
                <a:latin typeface="Times New Roman" pitchFamily="18" charset="0"/>
                <a:ea typeface="ＭＳ Ｐゴシック" pitchFamily="-65" charset="-128"/>
                <a:cs typeface="+mn-cs"/>
              </a:rPr>
              <a:t>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smtClean="0">
                <a:solidFill>
                  <a:schemeClr val="tx2"/>
                </a:solidFill>
                <a:latin typeface="Times New Roman" pitchFamily="18" charset="0"/>
                <a:ea typeface="ＭＳ Ｐゴシック" pitchFamily="-65" charset="-128"/>
                <a:cs typeface="+mn-cs"/>
              </a:rPr>
              <a:t>[</a:t>
            </a:r>
            <a:r>
              <a:rPr lang="en-US" altLang="zh-CN" sz="1700" dirty="0" smtClean="0">
                <a:solidFill>
                  <a:srgbClr val="FF0000"/>
                </a:solidFill>
                <a:latin typeface="Times New Roman" pitchFamily="18" charset="0"/>
                <a:ea typeface="ＭＳ Ｐゴシック" pitchFamily="-65" charset="-128"/>
                <a:cs typeface="+mn-cs"/>
              </a:rPr>
              <a:t>Wei Lin, </a:t>
            </a:r>
            <a:r>
              <a:rPr lang="en-US" altLang="zh-CN" sz="1700" dirty="0" err="1" smtClean="0">
                <a:solidFill>
                  <a:srgbClr val="FF0000"/>
                </a:solidFill>
                <a:latin typeface="Times New Roman" pitchFamily="18" charset="0"/>
                <a:ea typeface="ＭＳ Ｐゴシック" pitchFamily="-65" charset="-128"/>
                <a:cs typeface="+mn-cs"/>
              </a:rPr>
              <a:t>Xun</a:t>
            </a:r>
            <a:r>
              <a:rPr lang="en-US" altLang="zh-CN" sz="1700" dirty="0" smtClean="0">
                <a:solidFill>
                  <a:srgbClr val="FF0000"/>
                </a:solidFill>
                <a:latin typeface="Times New Roman" pitchFamily="18" charset="0"/>
                <a:ea typeface="ＭＳ Ｐゴシック" pitchFamily="-65" charset="-128"/>
                <a:cs typeface="+mn-cs"/>
              </a:rPr>
              <a:t> Yang, Shimi Shilo</a:t>
            </a:r>
            <a:r>
              <a:rPr lang="en-US" sz="1700" dirty="0" smtClean="0">
                <a:solidFill>
                  <a:schemeClr val="tx2"/>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Company [</a:t>
            </a:r>
            <a:r>
              <a:rPr lang="en-US" altLang="zh-CN" sz="1700" dirty="0">
                <a:solidFill>
                  <a:srgbClr val="FF0000"/>
                </a:solidFill>
                <a:latin typeface="Times New Roman" pitchFamily="18" charset="0"/>
                <a:ea typeface="ＭＳ Ｐゴシック" pitchFamily="-65" charset="-128"/>
                <a:cs typeface="+mn-cs"/>
              </a:rPr>
              <a:t>Huawei</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altLang="zh-CN" sz="1700" dirty="0">
                <a:solidFill>
                  <a:srgbClr val="FF0000"/>
                </a:solidFill>
                <a:latin typeface="Times New Roman" pitchFamily="18" charset="0"/>
                <a:ea typeface="ＭＳ Ｐゴシック" pitchFamily="-65" charset="-128"/>
                <a:cs typeface="+mn-cs"/>
              </a:rPr>
              <a:t>Huawei base</a:t>
            </a:r>
            <a:r>
              <a:rPr lang="en-US" sz="1700" dirty="0">
                <a:solidFill>
                  <a:srgbClr val="FF0000"/>
                </a:solidFill>
                <a:latin typeface="Times New Roman" pitchFamily="18" charset="0"/>
                <a:ea typeface="ＭＳ Ｐゴシック" pitchFamily="-65" charset="-128"/>
                <a:cs typeface="+mn-cs"/>
              </a:rPr>
              <a:t>, </a:t>
            </a:r>
            <a:r>
              <a:rPr lang="en-US" altLang="zh-CN" sz="1700" dirty="0">
                <a:solidFill>
                  <a:srgbClr val="FF0000"/>
                </a:solidFill>
                <a:latin typeface="Times New Roman" pitchFamily="18" charset="0"/>
                <a:ea typeface="ＭＳ Ｐゴシック" pitchFamily="-65" charset="-128"/>
                <a:cs typeface="+mn-cs"/>
              </a:rPr>
              <a:t>Shenzhen</a:t>
            </a:r>
            <a:r>
              <a:rPr lang="en-US" sz="1700" dirty="0">
                <a:solidFill>
                  <a:srgbClr val="FF0000"/>
                </a:solidFill>
                <a:latin typeface="Times New Roman" pitchFamily="18" charset="0"/>
                <a:ea typeface="ＭＳ Ｐゴシック" pitchFamily="-65" charset="-128"/>
                <a:cs typeface="+mn-cs"/>
              </a:rPr>
              <a:t>, </a:t>
            </a:r>
            <a:r>
              <a:rPr lang="en-US" altLang="zh-CN" sz="1700" dirty="0" smtClean="0">
                <a:solidFill>
                  <a:srgbClr val="FF0000"/>
                </a:solidFill>
                <a:latin typeface="Times New Roman" pitchFamily="18" charset="0"/>
                <a:ea typeface="ＭＳ Ｐゴシック" pitchFamily="-65" charset="-128"/>
                <a:cs typeface="+mn-cs"/>
              </a:rPr>
              <a:t>CHINA &amp; Huawei Israel</a:t>
            </a:r>
            <a:r>
              <a:rPr lang="en-US" sz="1700" dirty="0" smtClean="0">
                <a:solidFill>
                  <a:schemeClr val="tx2"/>
                </a:solidFill>
                <a:latin typeface="Times New Roman" pitchFamily="18" charset="0"/>
                <a:ea typeface="ＭＳ Ｐゴシック" pitchFamily="-65" charset="-128"/>
                <a:cs typeface="+mn-cs"/>
              </a:rPr>
              <a:t>]</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lin.linwei</a:t>
            </a:r>
            <a:r>
              <a:rPr lang="en-US" altLang="zh-CN" sz="1700" dirty="0">
                <a:solidFill>
                  <a:srgbClr val="FF0000"/>
                </a:solidFill>
                <a:latin typeface="Times New Roman" pitchFamily="18" charset="0"/>
                <a:ea typeface="ＭＳ Ｐゴシック" pitchFamily="-65" charset="-128"/>
                <a:cs typeface="+mn-cs"/>
              </a:rPr>
              <a:t>@huawei.com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a:t>
            </a:r>
            <a:r>
              <a:rPr lang="en-US" altLang="en-US" sz="1800" b="1" dirty="0">
                <a:latin typeface="Times New Roman" panose="02020603050405020304" pitchFamily="18" charset="0"/>
              </a:rPr>
              <a:t>Study Group 4ab: UWB Next Generation</a:t>
            </a:r>
            <a:r>
              <a:rPr lang="en-US" sz="17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a:t>
            </a:r>
            <a:r>
              <a:rPr lang="en-US" altLang="zh-CN" sz="1700" dirty="0">
                <a:latin typeface="Times New Roman" pitchFamily="18" charset="0"/>
                <a:ea typeface="ＭＳ Ｐゴシック" pitchFamily="-65" charset="-128"/>
              </a:rPr>
              <a:t>Discussion on Advanced Channel Coding for 15.4ab</a:t>
            </a:r>
            <a:r>
              <a:rPr lang="en-US" sz="1700" dirty="0">
                <a:solidFill>
                  <a:schemeClr val="tx2"/>
                </a:solidFill>
                <a:latin typeface="Times New Roman" pitchFamily="18" charset="0"/>
                <a:ea typeface="ＭＳ Ｐゴシック" pitchFamily="-65" charset="-128"/>
                <a:cs typeface="+mn-cs"/>
              </a:rPr>
              <a: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026"/>
          <p:cNvSpPr txBox="1">
            <a:spLocks noChangeArrowheads="1"/>
          </p:cNvSpPr>
          <p:nvPr/>
        </p:nvSpPr>
        <p:spPr>
          <a:xfrm>
            <a:off x="406347" y="534194"/>
            <a:ext cx="11580893" cy="457306"/>
          </a:xfrm>
          <a:prstGeom prst="rect">
            <a:avLst/>
          </a:prstGeom>
        </p:spPr>
        <p:txBody>
          <a:bodyPr/>
          <a:lst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a:lstStyle>
          <a:p>
            <a:r>
              <a:rPr lang="en-US" altLang="zh-CN" sz="3500" b="1" kern="0" dirty="0">
                <a:solidFill>
                  <a:srgbClr val="000000"/>
                </a:solidFill>
              </a:rPr>
              <a:t>Technical Guidance </a:t>
            </a:r>
            <a:endParaRPr lang="en-US" sz="3500" b="1" kern="0" dirty="0">
              <a:solidFill>
                <a:srgbClr val="000000"/>
              </a:solidFill>
            </a:endParaRPr>
          </a:p>
        </p:txBody>
      </p:sp>
      <p:graphicFrame>
        <p:nvGraphicFramePr>
          <p:cNvPr id="6" name="Content Placeholder 4">
            <a:extLst>
              <a:ext uri="{FF2B5EF4-FFF2-40B4-BE49-F238E27FC236}">
                <a16:creationId xmlns:a16="http://schemas.microsoft.com/office/drawing/2014/main" id="{89077ED8-A5EB-4226-82A2-B634F48CEBD4}"/>
              </a:ext>
            </a:extLst>
          </p:cNvPr>
          <p:cNvGraphicFramePr>
            <a:graphicFrameLocks/>
          </p:cNvGraphicFramePr>
          <p:nvPr>
            <p:extLst>
              <p:ext uri="{D42A27DB-BD31-4B8C-83A1-F6EECF244321}">
                <p14:modId xmlns:p14="http://schemas.microsoft.com/office/powerpoint/2010/main" val="3899196092"/>
              </p:ext>
            </p:extLst>
          </p:nvPr>
        </p:nvGraphicFramePr>
        <p:xfrm>
          <a:off x="685006" y="1219994"/>
          <a:ext cx="10489458" cy="5032816"/>
        </p:xfrm>
        <a:graphic>
          <a:graphicData uri="http://schemas.openxmlformats.org/drawingml/2006/table">
            <a:tbl>
              <a:tblPr firstRow="1" firstCol="1" bandRow="1">
                <a:tableStyleId>{5C22544A-7EE6-4342-B048-85BDC9FD1C3A}</a:tableStyleId>
              </a:tblPr>
              <a:tblGrid>
                <a:gridCol w="5244729">
                  <a:extLst>
                    <a:ext uri="{9D8B030D-6E8A-4147-A177-3AD203B41FA5}">
                      <a16:colId xmlns:a16="http://schemas.microsoft.com/office/drawing/2014/main" val="113863163"/>
                    </a:ext>
                  </a:extLst>
                </a:gridCol>
                <a:gridCol w="5244729">
                  <a:extLst>
                    <a:ext uri="{9D8B030D-6E8A-4147-A177-3AD203B41FA5}">
                      <a16:colId xmlns:a16="http://schemas.microsoft.com/office/drawing/2014/main" val="479806086"/>
                    </a:ext>
                  </a:extLst>
                </a:gridCol>
              </a:tblGrid>
              <a:tr h="314551">
                <a:tc>
                  <a:txBody>
                    <a:bodyPr/>
                    <a:lstStyle/>
                    <a:p>
                      <a:pPr marL="0" marR="0">
                        <a:lnSpc>
                          <a:spcPct val="107000"/>
                        </a:lnSpc>
                        <a:spcBef>
                          <a:spcPts val="0"/>
                        </a:spcBef>
                        <a:spcAft>
                          <a:spcPts val="0"/>
                        </a:spcAft>
                      </a:pPr>
                      <a:r>
                        <a:rPr lang="en-US" sz="1100" dirty="0">
                          <a:effectLst/>
                        </a:rPr>
                        <a:t>PAR Objective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100" dirty="0">
                          <a:effectLst/>
                        </a:rPr>
                        <a:t>Proposed Solution (how addressed)</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30986531"/>
                  </a:ext>
                </a:extLst>
              </a:tr>
              <a:tr h="314551">
                <a:tc>
                  <a:txBody>
                    <a:bodyPr/>
                    <a:lstStyle/>
                    <a:p>
                      <a:pPr marL="0" marR="0">
                        <a:lnSpc>
                          <a:spcPct val="107000"/>
                        </a:lnSpc>
                        <a:spcBef>
                          <a:spcPts val="0"/>
                        </a:spcBef>
                        <a:spcAft>
                          <a:spcPts val="0"/>
                        </a:spcAft>
                      </a:pPr>
                      <a:r>
                        <a:rPr lang="en-US" sz="900" b="0" dirty="0">
                          <a:effectLst/>
                        </a:rPr>
                        <a:t>Safeguards so that the high throughput data use cases will not cause significant disruption to low duty-cycle ranging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1567932"/>
                  </a:ext>
                </a:extLst>
              </a:tr>
              <a:tr h="314551">
                <a:tc>
                  <a:txBody>
                    <a:bodyPr/>
                    <a:lstStyle/>
                    <a:p>
                      <a:pPr marL="0" marR="0">
                        <a:lnSpc>
                          <a:spcPct val="107000"/>
                        </a:lnSpc>
                        <a:spcBef>
                          <a:spcPts val="0"/>
                        </a:spcBef>
                        <a:spcAft>
                          <a:spcPts val="0"/>
                        </a:spcAft>
                      </a:pPr>
                      <a:r>
                        <a:rPr lang="en-US" sz="900" b="0" dirty="0">
                          <a:effectLst/>
                        </a:rPr>
                        <a:t>Interference mitigation techniques to support higher density and higher traffic use cases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20307483"/>
                  </a:ext>
                </a:extLst>
              </a:tr>
              <a:tr h="314551">
                <a:tc>
                  <a:txBody>
                    <a:bodyPr/>
                    <a:lstStyle/>
                    <a:p>
                      <a:pPr marL="0" marR="0">
                        <a:lnSpc>
                          <a:spcPct val="107000"/>
                        </a:lnSpc>
                        <a:spcBef>
                          <a:spcPts val="0"/>
                        </a:spcBef>
                        <a:spcAft>
                          <a:spcPts val="0"/>
                        </a:spcAft>
                      </a:pPr>
                      <a:r>
                        <a:rPr lang="en-US" sz="900" b="0" dirty="0">
                          <a:effectLst/>
                        </a:rPr>
                        <a:t>Other coexistence improvement</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76602030"/>
                  </a:ext>
                </a:extLst>
              </a:tr>
              <a:tr h="314551">
                <a:tc>
                  <a:txBody>
                    <a:bodyPr/>
                    <a:lstStyle/>
                    <a:p>
                      <a:pPr marL="0" marR="0">
                        <a:lnSpc>
                          <a:spcPct val="107000"/>
                        </a:lnSpc>
                        <a:spcBef>
                          <a:spcPts val="0"/>
                        </a:spcBef>
                        <a:spcAft>
                          <a:spcPts val="0"/>
                        </a:spcAft>
                      </a:pPr>
                      <a:r>
                        <a:rPr lang="en-US" sz="900" b="0" dirty="0">
                          <a:effectLst/>
                        </a:rPr>
                        <a:t>Backward compatibility with enhanced ranging capable devices (ERDEVs).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38494273"/>
                  </a:ext>
                </a:extLst>
              </a:tr>
              <a:tr h="314551">
                <a:tc>
                  <a:txBody>
                    <a:bodyPr/>
                    <a:lstStyle/>
                    <a:p>
                      <a:pPr marL="0" marR="0">
                        <a:lnSpc>
                          <a:spcPct val="107000"/>
                        </a:lnSpc>
                        <a:spcBef>
                          <a:spcPts val="0"/>
                        </a:spcBef>
                        <a:spcAft>
                          <a:spcPts val="0"/>
                        </a:spcAft>
                      </a:pPr>
                      <a:r>
                        <a:rPr lang="en-US" sz="900" b="0" dirty="0">
                          <a:effectLst/>
                        </a:rPr>
                        <a:t>Improved link budget and/or reduced air-time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New Channel</a:t>
                      </a:r>
                      <a:r>
                        <a:rPr lang="en-US" sz="900" b="0" baseline="0" dirty="0">
                          <a:effectLst/>
                        </a:rPr>
                        <a:t> Coding Schemes can </a:t>
                      </a:r>
                      <a:r>
                        <a:rPr lang="en-US" sz="900" b="0" dirty="0">
                          <a:effectLst/>
                        </a:rPr>
                        <a:t>provide improved link budgets</a:t>
                      </a:r>
                      <a:r>
                        <a:rPr lang="en-US" sz="900" b="0" baseline="0" dirty="0">
                          <a:effectLst/>
                        </a:rPr>
                        <a:t> and reduced air time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98167276"/>
                  </a:ext>
                </a:extLst>
              </a:tr>
              <a:tr h="314551">
                <a:tc>
                  <a:txBody>
                    <a:bodyPr/>
                    <a:lstStyle/>
                    <a:p>
                      <a:pPr marL="0" marR="0">
                        <a:lnSpc>
                          <a:spcPct val="107000"/>
                        </a:lnSpc>
                        <a:spcBef>
                          <a:spcPts val="0"/>
                        </a:spcBef>
                        <a:spcAft>
                          <a:spcPts val="0"/>
                        </a:spcAft>
                      </a:pPr>
                      <a:r>
                        <a:rPr lang="en-US" sz="900" b="0" dirty="0">
                          <a:effectLst/>
                        </a:rPr>
                        <a:t>Additional channels and operating frequencies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7470706"/>
                  </a:ext>
                </a:extLst>
              </a:tr>
              <a:tr h="314551">
                <a:tc>
                  <a:txBody>
                    <a:bodyPr/>
                    <a:lstStyle/>
                    <a:p>
                      <a:pPr marL="0" marR="0">
                        <a:lnSpc>
                          <a:spcPct val="107000"/>
                        </a:lnSpc>
                        <a:spcBef>
                          <a:spcPts val="0"/>
                        </a:spcBef>
                        <a:spcAft>
                          <a:spcPts val="0"/>
                        </a:spcAft>
                      </a:pPr>
                      <a:r>
                        <a:rPr lang="en-US" sz="900" b="0" dirty="0">
                          <a:effectLst/>
                        </a:rPr>
                        <a:t>Improvements to accuracy / precision / reliability and interoperability for high-integrity ranging;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0662618"/>
                  </a:ext>
                </a:extLst>
              </a:tr>
              <a:tr h="314551">
                <a:tc>
                  <a:txBody>
                    <a:bodyPr/>
                    <a:lstStyle/>
                    <a:p>
                      <a:pPr marL="0" marR="0">
                        <a:lnSpc>
                          <a:spcPct val="107000"/>
                        </a:lnSpc>
                        <a:spcBef>
                          <a:spcPts val="0"/>
                        </a:spcBef>
                        <a:spcAft>
                          <a:spcPts val="0"/>
                        </a:spcAft>
                      </a:pPr>
                      <a:r>
                        <a:rPr lang="en-US" sz="900" b="0" dirty="0">
                          <a:effectLst/>
                        </a:rPr>
                        <a:t>Reduce complexity and power consumption;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3036709"/>
                  </a:ext>
                </a:extLst>
              </a:tr>
              <a:tr h="314551">
                <a:tc>
                  <a:txBody>
                    <a:bodyPr/>
                    <a:lstStyle/>
                    <a:p>
                      <a:pPr marL="0" marR="0">
                        <a:lnSpc>
                          <a:spcPct val="107000"/>
                        </a:lnSpc>
                        <a:spcBef>
                          <a:spcPts val="0"/>
                        </a:spcBef>
                        <a:spcAft>
                          <a:spcPts val="0"/>
                        </a:spcAft>
                      </a:pPr>
                      <a:r>
                        <a:rPr lang="en-US" sz="900" b="0" dirty="0">
                          <a:effectLst/>
                        </a:rPr>
                        <a:t>Hybrid operation with narrowband signaling to assist UWB;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61296273"/>
                  </a:ext>
                </a:extLst>
              </a:tr>
              <a:tr h="314551">
                <a:tc>
                  <a:txBody>
                    <a:bodyPr/>
                    <a:lstStyle/>
                    <a:p>
                      <a:pPr marL="0" marR="0">
                        <a:lnSpc>
                          <a:spcPct val="107000"/>
                        </a:lnSpc>
                        <a:spcBef>
                          <a:spcPts val="0"/>
                        </a:spcBef>
                        <a:spcAft>
                          <a:spcPts val="0"/>
                        </a:spcAft>
                      </a:pPr>
                      <a:r>
                        <a:rPr lang="en-US" sz="900" b="0" dirty="0">
                          <a:effectLst/>
                        </a:rPr>
                        <a:t>Enhanced native discovery and connection setup mechanisms;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7268290"/>
                  </a:ext>
                </a:extLst>
              </a:tr>
              <a:tr h="314551">
                <a:tc>
                  <a:txBody>
                    <a:bodyPr/>
                    <a:lstStyle/>
                    <a:p>
                      <a:pPr marL="0" marR="0">
                        <a:lnSpc>
                          <a:spcPct val="107000"/>
                        </a:lnSpc>
                        <a:spcBef>
                          <a:spcPts val="0"/>
                        </a:spcBef>
                        <a:spcAft>
                          <a:spcPts val="0"/>
                        </a:spcAft>
                      </a:pPr>
                      <a:r>
                        <a:rPr lang="en-US" sz="900" b="0" dirty="0">
                          <a:effectLst/>
                        </a:rPr>
                        <a:t>Sensing capabilities to support presence detection and environment mapping;</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11501901"/>
                  </a:ext>
                </a:extLst>
              </a:tr>
              <a:tr h="314551">
                <a:tc>
                  <a:txBody>
                    <a:bodyPr/>
                    <a:lstStyle/>
                    <a:p>
                      <a:pPr marL="0" marR="0">
                        <a:lnSpc>
                          <a:spcPct val="107000"/>
                        </a:lnSpc>
                        <a:spcBef>
                          <a:spcPts val="0"/>
                        </a:spcBef>
                        <a:spcAft>
                          <a:spcPts val="0"/>
                        </a:spcAft>
                      </a:pPr>
                      <a:r>
                        <a:rPr lang="en-US" sz="900" b="0" dirty="0">
                          <a:effectLst/>
                        </a:rPr>
                        <a:t>Low-power low-latency streaming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3390514"/>
                  </a:ext>
                </a:extLst>
              </a:tr>
              <a:tr h="314551">
                <a:tc>
                  <a:txBody>
                    <a:bodyPr/>
                    <a:lstStyle/>
                    <a:p>
                      <a:pPr marL="0" marR="0">
                        <a:lnSpc>
                          <a:spcPct val="107000"/>
                        </a:lnSpc>
                        <a:spcBef>
                          <a:spcPts val="0"/>
                        </a:spcBef>
                        <a:spcAft>
                          <a:spcPts val="0"/>
                        </a:spcAft>
                      </a:pPr>
                      <a:r>
                        <a:rPr lang="en-US" sz="900" b="0" dirty="0">
                          <a:effectLst/>
                        </a:rPr>
                        <a:t>higher data-rate streaming allowing at least 50 Mbit/s of throughput.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r>
                        <a:rPr lang="en-US" altLang="zh-CN" sz="900" b="0" dirty="0">
                          <a:effectLst/>
                        </a:rPr>
                        <a:t>New Channel</a:t>
                      </a:r>
                      <a:r>
                        <a:rPr lang="en-US" altLang="zh-CN" sz="900" b="0" baseline="0" dirty="0">
                          <a:effectLst/>
                        </a:rPr>
                        <a:t> Coding Schemes </a:t>
                      </a:r>
                      <a:r>
                        <a:rPr lang="en-US" sz="900" b="0" dirty="0">
                          <a:effectLst/>
                        </a:rPr>
                        <a:t>with</a:t>
                      </a:r>
                      <a:r>
                        <a:rPr lang="en-US" sz="900" b="0" baseline="0" dirty="0">
                          <a:effectLst/>
                        </a:rPr>
                        <a:t> higher rates can support high data rate</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3551774"/>
                  </a:ext>
                </a:extLst>
              </a:tr>
              <a:tr h="314551">
                <a:tc>
                  <a:txBody>
                    <a:bodyPr/>
                    <a:lstStyle/>
                    <a:p>
                      <a:pPr marL="0" marR="0">
                        <a:lnSpc>
                          <a:spcPct val="107000"/>
                        </a:lnSpc>
                        <a:spcBef>
                          <a:spcPts val="0"/>
                        </a:spcBef>
                        <a:spcAft>
                          <a:spcPts val="0"/>
                        </a:spcAft>
                      </a:pPr>
                      <a:r>
                        <a:rPr lang="en-US" sz="900" b="0" dirty="0">
                          <a:effectLst/>
                        </a:rPr>
                        <a:t>Support for peer-to-peer, peer-to-multi-peer, and station-to-infrastructure protocols;</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34020965"/>
                  </a:ext>
                </a:extLst>
              </a:tr>
              <a:tr h="314551">
                <a:tc>
                  <a:txBody>
                    <a:bodyPr/>
                    <a:lstStyle/>
                    <a:p>
                      <a:pPr marL="0" marR="0">
                        <a:lnSpc>
                          <a:spcPct val="107000"/>
                        </a:lnSpc>
                        <a:spcBef>
                          <a:spcPts val="0"/>
                        </a:spcBef>
                        <a:spcAft>
                          <a:spcPts val="0"/>
                        </a:spcAft>
                      </a:pPr>
                      <a:r>
                        <a:rPr lang="en-US" sz="900" b="0" dirty="0">
                          <a:effectLst/>
                        </a:rPr>
                        <a:t>Infrastructure synchronization mechanisms.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900" b="0" dirty="0">
                          <a:effectLst/>
                        </a:rPr>
                        <a:t> </a:t>
                      </a:r>
                      <a:endParaRPr lang="en-US" sz="9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51965075"/>
                  </a:ext>
                </a:extLst>
              </a:tr>
            </a:tbl>
          </a:graphicData>
        </a:graphic>
      </p:graphicFrame>
    </p:spTree>
    <p:extLst>
      <p:ext uri="{BB962C8B-B14F-4D97-AF65-F5344CB8AC3E}">
        <p14:creationId xmlns:p14="http://schemas.microsoft.com/office/powerpoint/2010/main" val="3017810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a:t>Related Submissions</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marL="457200" indent="-457200">
              <a:buFont typeface="Arial" panose="020B0604020202020204" pitchFamily="34" charset="0"/>
              <a:buChar char="•"/>
            </a:pPr>
            <a:r>
              <a:rPr lang="en-US" altLang="zh-CN" sz="2400" dirty="0"/>
              <a:t>[1] 15-21-0506-02-04ab-Advanced Coding for Data Communications in 802.15.4ab, Aldana</a:t>
            </a:r>
          </a:p>
          <a:p>
            <a:pPr marL="457200" indent="-457200">
              <a:buFont typeface="Arial" panose="020B0604020202020204" pitchFamily="34" charset="0"/>
              <a:buChar char="•"/>
            </a:pPr>
            <a:r>
              <a:rPr lang="en-US" altLang="zh-CN" sz="2400" dirty="0"/>
              <a:t>[2] 15-21-0592-00-04ab-high-data-rates, </a:t>
            </a:r>
            <a:r>
              <a:rPr lang="pl-PL" altLang="zh-CN" sz="2400" dirty="0"/>
              <a:t>C.</a:t>
            </a:r>
            <a:r>
              <a:rPr lang="en-US" altLang="zh-CN" sz="2400" dirty="0"/>
              <a:t> </a:t>
            </a:r>
            <a:r>
              <a:rPr lang="pl-PL" altLang="zh-CN" sz="2400" dirty="0" smtClean="0"/>
              <a:t>Murray</a:t>
            </a:r>
            <a:r>
              <a:rPr lang="en-US" altLang="zh-CN" sz="2400" dirty="0"/>
              <a:t>, et </a:t>
            </a:r>
            <a:r>
              <a:rPr lang="en-US" altLang="zh-CN" sz="2400" dirty="0" smtClean="0"/>
              <a:t>al</a:t>
            </a:r>
          </a:p>
          <a:p>
            <a:pPr marL="457200" indent="-457200">
              <a:buFont typeface="Arial" panose="020B0604020202020204" pitchFamily="34" charset="0"/>
              <a:buChar char="•"/>
            </a:pPr>
            <a:r>
              <a:rPr lang="en-US" altLang="zh-CN" sz="2400" dirty="0" smtClean="0"/>
              <a:t>[3] </a:t>
            </a:r>
            <a:r>
              <a:rPr lang="en-US" altLang="zh-CN" sz="2400" dirty="0"/>
              <a:t>15-22-0181-01-04ab-new-data-rates, </a:t>
            </a:r>
            <a:r>
              <a:rPr lang="pl-PL" altLang="zh-CN" sz="2400" dirty="0"/>
              <a:t>C.</a:t>
            </a:r>
            <a:r>
              <a:rPr lang="en-US" altLang="zh-CN" sz="2400" dirty="0"/>
              <a:t> </a:t>
            </a:r>
            <a:r>
              <a:rPr lang="pl-PL" altLang="zh-CN" sz="2400" dirty="0"/>
              <a:t>Murray</a:t>
            </a:r>
            <a:r>
              <a:rPr lang="en-US" altLang="zh-CN" sz="2400" dirty="0"/>
              <a:t>, et al</a:t>
            </a:r>
          </a:p>
          <a:p>
            <a:pPr marL="457200" indent="-457200">
              <a:buFont typeface="Arial" panose="020B0604020202020204" pitchFamily="34" charset="0"/>
              <a:buChar char="•"/>
            </a:pPr>
            <a:r>
              <a:rPr lang="en-US" altLang="zh-CN" sz="2400" dirty="0" smtClean="0"/>
              <a:t>[4] </a:t>
            </a:r>
            <a:r>
              <a:rPr lang="en-US" altLang="zh-CN" sz="2400" dirty="0"/>
              <a:t>15-22-0050-00-04ab-</a:t>
            </a:r>
            <a:r>
              <a:rPr lang="en-US" altLang="zh-CN" sz="2400" dirty="0">
                <a:solidFill>
                  <a:srgbClr val="FF0000"/>
                </a:solidFill>
                <a:latin typeface="Times New Roman" pitchFamily="18" charset="0"/>
              </a:rPr>
              <a:t> </a:t>
            </a:r>
            <a:r>
              <a:rPr lang="en-US" altLang="zh-CN" sz="2400" dirty="0"/>
              <a:t>Channel Coding Considerations </a:t>
            </a:r>
            <a:r>
              <a:rPr lang="en-US" altLang="en-US" sz="2400" dirty="0"/>
              <a:t>for 802.15.4ab, Wei Lin</a:t>
            </a:r>
            <a:r>
              <a:rPr lang="en-US" altLang="zh-CN" sz="2400" dirty="0"/>
              <a:t>, et al</a:t>
            </a:r>
          </a:p>
          <a:p>
            <a:pPr marL="457200" indent="-457200">
              <a:buFont typeface="Arial" panose="020B0604020202020204" pitchFamily="34" charset="0"/>
              <a:buChar char="•"/>
            </a:pPr>
            <a:r>
              <a:rPr lang="en-US" altLang="zh-CN" sz="2400" dirty="0" smtClean="0"/>
              <a:t>[5] </a:t>
            </a:r>
            <a:r>
              <a:rPr lang="en-US" altLang="zh-CN" sz="2400" dirty="0"/>
              <a:t>15-22-0154-00-04ab-further-considerations-of-advanced-channel-coding-on-15-4ab</a:t>
            </a:r>
            <a:r>
              <a:rPr lang="en-US" altLang="en-US" sz="2400" dirty="0"/>
              <a:t>, Wei Lin</a:t>
            </a:r>
            <a:r>
              <a:rPr lang="en-US" altLang="zh-CN" sz="2400" dirty="0"/>
              <a:t>, et al</a:t>
            </a:r>
          </a:p>
          <a:p>
            <a:pPr marL="457200" indent="-457200">
              <a:buFont typeface="Arial" panose="020B0604020202020204" pitchFamily="34" charset="0"/>
              <a:buChar char="•"/>
            </a:pPr>
            <a:endParaRPr lang="en-US" altLang="zh-CN" sz="2400" dirty="0"/>
          </a:p>
          <a:p>
            <a:pPr marL="457200" indent="-457200">
              <a:buFont typeface="Arial" panose="020B0604020202020204" pitchFamily="34" charset="0"/>
              <a:buChar char="•"/>
            </a:pPr>
            <a:endParaRPr lang="en-US" altLang="zh-CN" sz="2400" dirty="0"/>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t>Discussions on Advanced Channel Coding</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a:t>The consideration of introducing new advanced coding schemes were discussed in [1</a:t>
            </a:r>
            <a:r>
              <a:rPr lang="en-US" altLang="zh-CN" sz="2000" dirty="0" smtClean="0"/>
              <a:t>]</a:t>
            </a:r>
            <a:endParaRPr lang="en-US" altLang="zh-CN" sz="2000" dirty="0"/>
          </a:p>
          <a:p>
            <a:pPr lvl="1" defTabSz="914400"/>
            <a:r>
              <a:rPr lang="en-US" altLang="zh-CN" sz="1600" dirty="0" smtClean="0">
                <a:solidFill>
                  <a:srgbClr val="000000"/>
                </a:solidFill>
              </a:rPr>
              <a:t>[</a:t>
            </a:r>
            <a:r>
              <a:rPr lang="en-US" altLang="zh-CN" sz="1600" dirty="0">
                <a:solidFill>
                  <a:srgbClr val="000000"/>
                </a:solidFill>
              </a:rPr>
              <a:t>1] proposed to include LDPC codes as an optional solution after an extensive comparison of Turbo, Polar, NR LDPC, and 11n LDPC codes </a:t>
            </a:r>
            <a:endParaRPr lang="en-US" altLang="zh-CN" sz="1600" dirty="0" smtClean="0">
              <a:solidFill>
                <a:srgbClr val="000000"/>
              </a:solidFill>
            </a:endParaRPr>
          </a:p>
          <a:p>
            <a:pPr lvl="1" defTabSz="914400"/>
            <a:r>
              <a:rPr lang="en-US" altLang="zh-CN" sz="1600" dirty="0" smtClean="0">
                <a:solidFill>
                  <a:srgbClr val="000000"/>
                </a:solidFill>
              </a:rPr>
              <a:t>[1] states </a:t>
            </a:r>
            <a:r>
              <a:rPr lang="en-US" altLang="zh-CN" sz="1600" dirty="0">
                <a:solidFill>
                  <a:srgbClr val="000000"/>
                </a:solidFill>
              </a:rPr>
              <a:t>that LDPC </a:t>
            </a:r>
            <a:r>
              <a:rPr lang="en-US" altLang="zh-CN" sz="1600" dirty="0" smtClean="0">
                <a:solidFill>
                  <a:srgbClr val="000000"/>
                </a:solidFill>
              </a:rPr>
              <a:t>codes have been successfully employed in </a:t>
            </a:r>
            <a:r>
              <a:rPr lang="en-US" altLang="zh-CN" sz="1600" dirty="0">
                <a:solidFill>
                  <a:srgbClr val="000000"/>
                </a:solidFill>
              </a:rPr>
              <a:t>802.11n </a:t>
            </a:r>
            <a:r>
              <a:rPr lang="en-US" altLang="zh-CN" sz="1600" dirty="0" smtClean="0">
                <a:solidFill>
                  <a:srgbClr val="000000"/>
                </a:solidFill>
              </a:rPr>
              <a:t>and </a:t>
            </a:r>
            <a:r>
              <a:rPr lang="en-US" altLang="zh-CN" sz="1600" dirty="0">
                <a:solidFill>
                  <a:srgbClr val="000000"/>
                </a:solidFill>
              </a:rPr>
              <a:t>5G NR as well as other standard </a:t>
            </a:r>
            <a:r>
              <a:rPr lang="en-US" altLang="zh-CN" sz="1600" dirty="0" smtClean="0">
                <a:solidFill>
                  <a:srgbClr val="000000"/>
                </a:solidFill>
              </a:rPr>
              <a:t>bodies, thus </a:t>
            </a:r>
            <a:r>
              <a:rPr lang="en-US" altLang="zh-CN" sz="1600" dirty="0">
                <a:solidFill>
                  <a:srgbClr val="000000"/>
                </a:solidFill>
              </a:rPr>
              <a:t>is a mature technology that should be considered in IEEE 802.15.4ab</a:t>
            </a:r>
            <a:endParaRPr lang="en-US" altLang="zh-CN" sz="1600" dirty="0" smtClean="0">
              <a:solidFill>
                <a:srgbClr val="000000"/>
              </a:solidFill>
            </a:endParaRPr>
          </a:p>
          <a:p>
            <a:pPr lvl="1"/>
            <a:r>
              <a:rPr lang="en-US" altLang="zh-CN" sz="1600" dirty="0" smtClean="0"/>
              <a:t>[1] also showed that LDPC </a:t>
            </a:r>
            <a:r>
              <a:rPr lang="en-US" altLang="zh-CN" sz="1600" dirty="0"/>
              <a:t>provides substantial coding gains for long payloads and SNR gains for short payloads (e.g., 28 bytes) </a:t>
            </a:r>
            <a:r>
              <a:rPr lang="en-US" altLang="zh-CN" sz="1600" dirty="0" smtClean="0"/>
              <a:t>through extensive simulation results</a:t>
            </a:r>
          </a:p>
          <a:p>
            <a:pPr lvl="1"/>
            <a:endParaRPr lang="en-US" altLang="zh-CN" sz="1600" dirty="0" smtClean="0"/>
          </a:p>
          <a:p>
            <a:r>
              <a:rPr lang="en-US" altLang="zh-CN" sz="2000" dirty="0" smtClean="0"/>
              <a:t>New </a:t>
            </a:r>
            <a:r>
              <a:rPr lang="en-US" altLang="zh-CN" sz="2000" dirty="0"/>
              <a:t>advanced </a:t>
            </a:r>
            <a:r>
              <a:rPr lang="en-US" altLang="zh-CN" sz="2000" dirty="0" smtClean="0"/>
              <a:t>coding was also </a:t>
            </a:r>
            <a:r>
              <a:rPr lang="en-US" altLang="zh-CN" sz="2000" dirty="0"/>
              <a:t>discussed </a:t>
            </a:r>
            <a:r>
              <a:rPr lang="en-US" altLang="zh-CN" sz="2000" dirty="0" smtClean="0"/>
              <a:t>in new-data-rates in [2] and [3]</a:t>
            </a:r>
            <a:endParaRPr lang="en-US" altLang="zh-CN" sz="1600" dirty="0">
              <a:solidFill>
                <a:srgbClr val="000000"/>
              </a:solidFill>
            </a:endParaRPr>
          </a:p>
          <a:p>
            <a:pPr lvl="1" defTabSz="914400"/>
            <a:r>
              <a:rPr lang="en-US" altLang="zh-CN" sz="1600" dirty="0">
                <a:solidFill>
                  <a:srgbClr val="000000"/>
                </a:solidFill>
              </a:rPr>
              <a:t>[2] proposed to </a:t>
            </a:r>
            <a:r>
              <a:rPr lang="en-IE" altLang="zh-CN" sz="1600" dirty="0">
                <a:solidFill>
                  <a:srgbClr val="000000"/>
                </a:solidFill>
              </a:rPr>
              <a:t>identify suitable candidate advanced codes for high-speed data, e.g., NR LDPC, 11n LDPC, candidates for Turbo and Polar codes and possibly additional LDPC codes</a:t>
            </a:r>
          </a:p>
          <a:p>
            <a:pPr lvl="1">
              <a:buFont typeface="Arial" panose="020B0604020202020204" pitchFamily="34" charset="0"/>
              <a:buChar char="–"/>
            </a:pPr>
            <a:r>
              <a:rPr lang="en-IE" altLang="zh-CN" sz="1600" dirty="0">
                <a:solidFill>
                  <a:srgbClr val="000000"/>
                </a:solidFill>
              </a:rPr>
              <a:t>[2] states that the power consumption at a given performance should be a central selection </a:t>
            </a:r>
            <a:r>
              <a:rPr lang="en-IE" altLang="zh-CN" sz="1600" dirty="0" smtClean="0">
                <a:solidFill>
                  <a:srgbClr val="000000"/>
                </a:solidFill>
              </a:rPr>
              <a:t>metric</a:t>
            </a:r>
          </a:p>
          <a:p>
            <a:pPr lvl="1">
              <a:buFont typeface="Arial" panose="020B0604020202020204" pitchFamily="34" charset="0"/>
              <a:buChar char="–"/>
            </a:pPr>
            <a:r>
              <a:rPr lang="en-IE" altLang="zh-CN" sz="1600" dirty="0" smtClean="0">
                <a:solidFill>
                  <a:srgbClr val="000000"/>
                </a:solidFill>
              </a:rPr>
              <a:t>[3] summarized </a:t>
            </a:r>
            <a:r>
              <a:rPr lang="en-IE" altLang="zh-CN" sz="1600" dirty="0" smtClean="0"/>
              <a:t>Advantages (</a:t>
            </a:r>
            <a:r>
              <a:rPr lang="en-IE" altLang="zh-CN" sz="1600" dirty="0" smtClean="0"/>
              <a:t>robustness </a:t>
            </a:r>
            <a:r>
              <a:rPr lang="en-IE" altLang="zh-CN" sz="1600" dirty="0" smtClean="0"/>
              <a:t>to noise types, </a:t>
            </a:r>
            <a:r>
              <a:rPr lang="en-IE" altLang="zh-CN" sz="1600" dirty="0" smtClean="0"/>
              <a:t>gain </a:t>
            </a:r>
            <a:r>
              <a:rPr lang="en-IE" altLang="zh-CN" sz="1600" dirty="0" smtClean="0"/>
              <a:t>for short/long payloads) and Disadvantages (power consumption, new code inclusion) </a:t>
            </a:r>
            <a:r>
              <a:rPr lang="en-IE" altLang="zh-CN" sz="1600" dirty="0"/>
              <a:t>of Advanced</a:t>
            </a:r>
            <a:r>
              <a:rPr lang="en-IE" altLang="zh-CN" sz="1600" b="1" dirty="0"/>
              <a:t> </a:t>
            </a:r>
            <a:r>
              <a:rPr lang="en-IE" altLang="zh-CN" sz="1600" dirty="0" smtClean="0"/>
              <a:t>Coding</a:t>
            </a:r>
          </a:p>
          <a:p>
            <a:pPr lvl="1">
              <a:buFont typeface="Arial" panose="020B0604020202020204" pitchFamily="34" charset="0"/>
              <a:buChar char="–"/>
            </a:pPr>
            <a:r>
              <a:rPr lang="en-IE" altLang="zh-CN" sz="1600" dirty="0" smtClean="0"/>
              <a:t>[3] suggested to consider a base rate of ½, and stated the performance </a:t>
            </a:r>
            <a:r>
              <a:rPr lang="en-IE" altLang="zh-CN" sz="1600" dirty="0"/>
              <a:t>for short (~64-byte) as well as long </a:t>
            </a:r>
            <a:r>
              <a:rPr lang="en-IE" altLang="zh-CN" sz="1600" dirty="0" smtClean="0"/>
              <a:t>packets </a:t>
            </a:r>
            <a:r>
              <a:rPr lang="en-IE" altLang="zh-CN" sz="1600" dirty="0" smtClean="0"/>
              <a:t>is </a:t>
            </a:r>
            <a:r>
              <a:rPr lang="en-IE" altLang="zh-CN" sz="1600" dirty="0"/>
              <a:t>important </a:t>
            </a:r>
            <a:endParaRPr lang="en-IE" altLang="zh-CN" sz="1600" dirty="0">
              <a:solidFill>
                <a:srgbClr val="FF0000"/>
              </a:solidFill>
            </a:endParaRPr>
          </a:p>
          <a:p>
            <a:pPr lvl="1">
              <a:buFont typeface="Arial" panose="020B0604020202020204" pitchFamily="34" charset="0"/>
              <a:buChar char="–"/>
            </a:pPr>
            <a:endParaRPr lang="en-IE" altLang="zh-CN" sz="1600" dirty="0"/>
          </a:p>
          <a:p>
            <a:pPr lvl="2" defTabSz="914400"/>
            <a:endParaRPr lang="en-US" altLang="zh-CN" sz="1400" dirty="0">
              <a:solidFill>
                <a:srgbClr val="000000"/>
              </a:solidFill>
            </a:endParaRPr>
          </a:p>
        </p:txBody>
      </p:sp>
    </p:spTree>
    <p:extLst>
      <p:ext uri="{BB962C8B-B14F-4D97-AF65-F5344CB8AC3E}">
        <p14:creationId xmlns:p14="http://schemas.microsoft.com/office/powerpoint/2010/main" val="2073388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zh-CN" sz="3600" dirty="0" smtClean="0"/>
              <a:t>Discussions on Advanced Channel Coding</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r>
              <a:rPr lang="en-US" altLang="zh-CN" sz="2000" dirty="0" smtClean="0"/>
              <a:t>In [4], we discussed the candidate </a:t>
            </a:r>
            <a:r>
              <a:rPr lang="en-US" altLang="zh-CN" sz="2000" dirty="0"/>
              <a:t>rates and </a:t>
            </a:r>
            <a:r>
              <a:rPr lang="en-US" altLang="zh-CN" sz="2000" dirty="0" smtClean="0"/>
              <a:t>lengths for the advanced codes</a:t>
            </a:r>
          </a:p>
          <a:p>
            <a:pPr lvl="1" defTabSz="914400"/>
            <a:endParaRPr lang="en-US" altLang="zh-CN" sz="1600" dirty="0" smtClean="0">
              <a:solidFill>
                <a:srgbClr val="000000"/>
              </a:solidFill>
            </a:endParaRPr>
          </a:p>
          <a:p>
            <a:pPr lvl="1" defTabSz="914400"/>
            <a:r>
              <a:rPr lang="en-US" altLang="zh-CN" sz="1600" dirty="0" smtClean="0">
                <a:solidFill>
                  <a:srgbClr val="000000"/>
                </a:solidFill>
              </a:rPr>
              <a:t>The </a:t>
            </a:r>
            <a:r>
              <a:rPr lang="en-US" altLang="zh-CN" sz="1600" dirty="0" smtClean="0">
                <a:solidFill>
                  <a:srgbClr val="000000"/>
                </a:solidFill>
              </a:rPr>
              <a:t>performance of </a:t>
            </a:r>
            <a:r>
              <a:rPr lang="en-US" altLang="zh-CN" sz="1600" dirty="0" smtClean="0">
                <a:solidFill>
                  <a:srgbClr val="000000"/>
                </a:solidFill>
              </a:rPr>
              <a:t>LDPC codes and Polar codes </a:t>
            </a:r>
            <a:r>
              <a:rPr lang="en-US" altLang="zh-CN" sz="1600" dirty="0" smtClean="0">
                <a:solidFill>
                  <a:srgbClr val="000000"/>
                </a:solidFill>
              </a:rPr>
              <a:t>was </a:t>
            </a:r>
            <a:r>
              <a:rPr lang="en-US" altLang="zh-CN" sz="1600" dirty="0" smtClean="0">
                <a:solidFill>
                  <a:srgbClr val="000000"/>
                </a:solidFill>
              </a:rPr>
              <a:t>compared </a:t>
            </a:r>
            <a:r>
              <a:rPr lang="en-US" altLang="zh-CN" sz="1600" dirty="0" smtClean="0">
                <a:solidFill>
                  <a:srgbClr val="000000"/>
                </a:solidFill>
              </a:rPr>
              <a:t>for </a:t>
            </a:r>
            <a:r>
              <a:rPr lang="en-US" altLang="zh-CN" sz="1600" dirty="0" smtClean="0">
                <a:solidFill>
                  <a:srgbClr val="000000"/>
                </a:solidFill>
              </a:rPr>
              <a:t>both short and medium payload sizes</a:t>
            </a:r>
          </a:p>
          <a:p>
            <a:pPr lvl="1" defTabSz="914400"/>
            <a:r>
              <a:rPr lang="en-US" altLang="zh-CN" sz="1600" dirty="0" smtClean="0">
                <a:solidFill>
                  <a:srgbClr val="000000"/>
                </a:solidFill>
              </a:rPr>
              <a:t>Besides the basic rate-1/2, one or two additional higher </a:t>
            </a:r>
            <a:r>
              <a:rPr lang="en-US" altLang="zh-CN" sz="1600" smtClean="0">
                <a:solidFill>
                  <a:srgbClr val="000000"/>
                </a:solidFill>
              </a:rPr>
              <a:t>rates </a:t>
            </a:r>
            <a:r>
              <a:rPr lang="en-US" altLang="zh-CN" sz="1600" smtClean="0">
                <a:solidFill>
                  <a:srgbClr val="000000"/>
                </a:solidFill>
              </a:rPr>
              <a:t>may be </a:t>
            </a:r>
            <a:r>
              <a:rPr lang="en-US" altLang="zh-CN" sz="1600" dirty="0" smtClean="0">
                <a:solidFill>
                  <a:srgbClr val="000000"/>
                </a:solidFill>
              </a:rPr>
              <a:t>considered, e.g., R = 2/3 </a:t>
            </a:r>
          </a:p>
          <a:p>
            <a:endParaRPr lang="en-US" altLang="zh-CN" sz="2000" dirty="0" smtClean="0"/>
          </a:p>
          <a:p>
            <a:r>
              <a:rPr lang="en-US" altLang="zh-CN" sz="2000" dirty="0" smtClean="0"/>
              <a:t>In [5], </a:t>
            </a:r>
            <a:r>
              <a:rPr lang="en-US" altLang="zh-CN" sz="2000" dirty="0"/>
              <a:t>we further </a:t>
            </a:r>
            <a:r>
              <a:rPr lang="en-US" altLang="zh-CN" sz="2000" dirty="0" smtClean="0"/>
              <a:t>analyzed </a:t>
            </a:r>
            <a:r>
              <a:rPr lang="en-US" altLang="zh-CN" sz="2000" dirty="0"/>
              <a:t>Polar, LDPC, Turbo and CC codes in terms of computational complexity, error correcting capability (BLER performance) and power </a:t>
            </a:r>
            <a:r>
              <a:rPr lang="en-US" altLang="zh-CN" sz="2000" dirty="0" smtClean="0"/>
              <a:t>consumption</a:t>
            </a:r>
            <a:endParaRPr lang="en-US" altLang="zh-CN" sz="2000" dirty="0"/>
          </a:p>
          <a:p>
            <a:pPr lvl="1"/>
            <a:endParaRPr lang="en-US" altLang="zh-CN" sz="1600" dirty="0" smtClean="0"/>
          </a:p>
          <a:p>
            <a:pPr lvl="1"/>
            <a:r>
              <a:rPr lang="en-US" altLang="zh-CN" sz="1600" dirty="0" smtClean="0"/>
              <a:t>Both </a:t>
            </a:r>
            <a:r>
              <a:rPr lang="en-US" altLang="zh-CN" sz="1600" dirty="0"/>
              <a:t>Polar and LDPC codes can achieve a decoding power consumption of &lt;</a:t>
            </a:r>
            <a:r>
              <a:rPr lang="en-US" altLang="zh-CN" sz="1600" dirty="0" smtClean="0"/>
              <a:t>100mW</a:t>
            </a:r>
          </a:p>
          <a:p>
            <a:pPr lvl="1"/>
            <a:r>
              <a:rPr lang="en-US" altLang="zh-CN" sz="1600" dirty="0" smtClean="0"/>
              <a:t>No </a:t>
            </a:r>
            <a:r>
              <a:rPr lang="en-US" altLang="zh-CN" sz="1600" dirty="0"/>
              <a:t>error floor exists for polar code, as list size increases, non-saturated performance is maintained, which is affordable by the ever-developing ASIC technology</a:t>
            </a:r>
          </a:p>
          <a:p>
            <a:pPr lvl="1"/>
            <a:r>
              <a:rPr lang="en-US" altLang="zh-CN" sz="1600" dirty="0" smtClean="0"/>
              <a:t>LDPC </a:t>
            </a:r>
            <a:r>
              <a:rPr lang="en-US" altLang="zh-CN" sz="1600" dirty="0"/>
              <a:t>codes are widely adopted by various standards, and perform well at long code lengths, so they also should be </a:t>
            </a:r>
            <a:r>
              <a:rPr lang="en-US" altLang="zh-CN" sz="1600" dirty="0" smtClean="0"/>
              <a:t>considered</a:t>
            </a:r>
            <a:endParaRPr lang="en-US" altLang="zh-CN" sz="1600" dirty="0"/>
          </a:p>
          <a:p>
            <a:pPr lvl="1" defTabSz="914400"/>
            <a:endParaRPr lang="en-US" altLang="zh-CN" sz="1600" dirty="0">
              <a:solidFill>
                <a:srgbClr val="000000"/>
              </a:solidFill>
            </a:endParaRPr>
          </a:p>
          <a:p>
            <a:pPr lvl="1"/>
            <a:endParaRPr lang="en-US" altLang="zh-CN" sz="1600" dirty="0" smtClean="0"/>
          </a:p>
          <a:p>
            <a:pPr lvl="1">
              <a:buFont typeface="Arial" panose="020B0604020202020204" pitchFamily="34" charset="0"/>
              <a:buChar char="–"/>
            </a:pPr>
            <a:endParaRPr lang="en-IE" altLang="zh-CN" sz="1600" dirty="0"/>
          </a:p>
          <a:p>
            <a:pPr lvl="2" defTabSz="914400"/>
            <a:endParaRPr lang="en-US" altLang="zh-CN" sz="1400" dirty="0">
              <a:solidFill>
                <a:srgbClr val="000000"/>
              </a:solidFill>
            </a:endParaRPr>
          </a:p>
        </p:txBody>
      </p:sp>
    </p:spTree>
    <p:extLst>
      <p:ext uri="{BB962C8B-B14F-4D97-AF65-F5344CB8AC3E}">
        <p14:creationId xmlns:p14="http://schemas.microsoft.com/office/powerpoint/2010/main" val="545753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006" y="762794"/>
            <a:ext cx="11580893" cy="457306"/>
          </a:xfrm>
        </p:spPr>
        <p:txBody>
          <a:bodyPr/>
          <a:lstStyle/>
          <a:p>
            <a:r>
              <a:rPr lang="en-US" altLang="en-US" sz="3600" dirty="0"/>
              <a:t>Further Discussion on Advanced Channel Coding</a:t>
            </a:r>
            <a:endParaRPr lang="en-US" sz="3600" dirty="0"/>
          </a:p>
        </p:txBody>
      </p:sp>
      <p:sp>
        <p:nvSpPr>
          <p:cNvPr id="10243" name="Rectangle 1027"/>
          <p:cNvSpPr>
            <a:spLocks noGrp="1" noChangeArrowheads="1"/>
          </p:cNvSpPr>
          <p:nvPr>
            <p:ph type="body" idx="1"/>
          </p:nvPr>
        </p:nvSpPr>
        <p:spPr>
          <a:xfrm>
            <a:off x="507935" y="1372394"/>
            <a:ext cx="10997471" cy="4876799"/>
          </a:xfrm>
        </p:spPr>
        <p:txBody>
          <a:bodyPr/>
          <a:lstStyle/>
          <a:p>
            <a:r>
              <a:rPr lang="en-US" altLang="zh-CN" sz="2000" dirty="0"/>
              <a:t>In [1]-[5], the discussions of new advanced channel coding have been extensively discussed</a:t>
            </a:r>
          </a:p>
          <a:p>
            <a:pPr lvl="1" defTabSz="914400"/>
            <a:r>
              <a:rPr lang="en-US" altLang="zh-CN" sz="1600" dirty="0">
                <a:solidFill>
                  <a:srgbClr val="000000"/>
                </a:solidFill>
              </a:rPr>
              <a:t>LDPC, Polar, Turbo Codes have been extensively evaluated in terms of performance advantages, decoding complexity, power consumption, et al.</a:t>
            </a:r>
          </a:p>
          <a:p>
            <a:pPr lvl="1" defTabSz="914400"/>
            <a:r>
              <a:rPr lang="en-US" altLang="zh-CN" sz="1600" dirty="0">
                <a:solidFill>
                  <a:srgbClr val="000000"/>
                </a:solidFill>
              </a:rPr>
              <a:t>It is beneficial to include an advanced coding scheme according to [1]-[5]</a:t>
            </a:r>
          </a:p>
          <a:p>
            <a:pPr lvl="1">
              <a:buFont typeface="Arial" panose="020B0604020202020204" pitchFamily="34" charset="0"/>
              <a:buChar char="–"/>
            </a:pPr>
            <a:endParaRPr lang="en-US" altLang="zh-CN" sz="1800" dirty="0"/>
          </a:p>
          <a:p>
            <a:pPr algn="just"/>
            <a:r>
              <a:rPr lang="en-US" altLang="zh-CN" sz="2000" dirty="0"/>
              <a:t>According to previous discussions, we can further converge our candidates to LDPC codes</a:t>
            </a:r>
          </a:p>
          <a:p>
            <a:pPr lvl="1" algn="just" defTabSz="914400">
              <a:defRPr/>
            </a:pPr>
            <a:r>
              <a:rPr lang="en-US" altLang="zh-CN" sz="1600" dirty="0">
                <a:solidFill>
                  <a:srgbClr val="000000"/>
                </a:solidFill>
              </a:rPr>
              <a:t>LDPC codes have been widely employed in current wireless standards, e.g., 802.11ax, 802.11ay, 5G NR, …</a:t>
            </a:r>
          </a:p>
          <a:p>
            <a:pPr lvl="1" algn="just" defTabSz="914400">
              <a:defRPr/>
            </a:pPr>
            <a:r>
              <a:rPr lang="en-US" altLang="zh-CN" sz="1600" dirty="0">
                <a:solidFill>
                  <a:srgbClr val="000000"/>
                </a:solidFill>
              </a:rPr>
              <a:t>The performance gain and implementation complexities of LDPC codes are well known </a:t>
            </a:r>
            <a:r>
              <a:rPr lang="en-US" altLang="zh-CN" sz="1600">
                <a:solidFill>
                  <a:srgbClr val="000000"/>
                </a:solidFill>
              </a:rPr>
              <a:t>in </a:t>
            </a:r>
            <a:r>
              <a:rPr lang="en-US" altLang="zh-CN" sz="1600" smtClean="0">
                <a:solidFill>
                  <a:srgbClr val="000000"/>
                </a:solidFill>
              </a:rPr>
              <a:t>the industry </a:t>
            </a:r>
            <a:endParaRPr lang="en-US" altLang="zh-CN" sz="1600" dirty="0" smtClean="0">
              <a:solidFill>
                <a:srgbClr val="000000"/>
              </a:solidFill>
            </a:endParaRPr>
          </a:p>
          <a:p>
            <a:pPr lvl="1" algn="just" defTabSz="914400">
              <a:defRPr/>
            </a:pPr>
            <a:r>
              <a:rPr lang="en-US" altLang="zh-CN" sz="1600" dirty="0" smtClean="0">
                <a:solidFill>
                  <a:srgbClr val="000000"/>
                </a:solidFill>
              </a:rPr>
              <a:t>Suggest to converge to LDPC code as the only advanced channel coding scheme for 15.4ab </a:t>
            </a:r>
            <a:endParaRPr lang="en-US" altLang="zh-CN" sz="1600" dirty="0">
              <a:solidFill>
                <a:srgbClr val="000000"/>
              </a:solidFill>
            </a:endParaRPr>
          </a:p>
          <a:p>
            <a:pPr lvl="1" algn="just" defTabSz="914400">
              <a:defRPr/>
            </a:pPr>
            <a:endParaRPr lang="en-US" altLang="zh-CN" sz="1600" dirty="0">
              <a:solidFill>
                <a:srgbClr val="000000"/>
              </a:solidFill>
            </a:endParaRPr>
          </a:p>
          <a:p>
            <a:pPr algn="just"/>
            <a:r>
              <a:rPr lang="en-US" altLang="zh-CN" sz="2000" dirty="0"/>
              <a:t>More details related to channel coding should </a:t>
            </a:r>
            <a:r>
              <a:rPr lang="en-US" altLang="zh-CN" sz="2000" dirty="0" smtClean="0"/>
              <a:t>be discussed in the next stage </a:t>
            </a:r>
            <a:endParaRPr lang="en-US" altLang="zh-CN" sz="2000" dirty="0"/>
          </a:p>
          <a:p>
            <a:pPr lvl="1" algn="just" defTabSz="914400">
              <a:defRPr/>
            </a:pPr>
            <a:r>
              <a:rPr lang="en-US" altLang="zh-CN" sz="1600" dirty="0">
                <a:solidFill>
                  <a:srgbClr val="000000"/>
                </a:solidFill>
              </a:rPr>
              <a:t>coding rate: ½ and 2/3</a:t>
            </a:r>
          </a:p>
          <a:p>
            <a:pPr lvl="1" algn="just" defTabSz="914400">
              <a:defRPr/>
            </a:pPr>
            <a:r>
              <a:rPr lang="en-US" altLang="zh-CN" sz="1600" dirty="0">
                <a:solidFill>
                  <a:srgbClr val="000000"/>
                </a:solidFill>
              </a:rPr>
              <a:t>Payload size: 20 bytes, </a:t>
            </a:r>
            <a:r>
              <a:rPr lang="en-US" altLang="zh-CN" sz="1600" dirty="0" smtClean="0">
                <a:solidFill>
                  <a:srgbClr val="000000"/>
                </a:solidFill>
              </a:rPr>
              <a:t>100 </a:t>
            </a:r>
            <a:r>
              <a:rPr lang="en-US" altLang="zh-CN" sz="1600" dirty="0">
                <a:solidFill>
                  <a:srgbClr val="000000"/>
                </a:solidFill>
              </a:rPr>
              <a:t>bytes,</a:t>
            </a:r>
            <a:r>
              <a:rPr lang="zh-CN" altLang="en-US" sz="1600" dirty="0">
                <a:solidFill>
                  <a:srgbClr val="000000"/>
                </a:solidFill>
              </a:rPr>
              <a:t> </a:t>
            </a:r>
            <a:r>
              <a:rPr lang="en-US" altLang="zh-CN" sz="1600" dirty="0">
                <a:solidFill>
                  <a:srgbClr val="000000"/>
                </a:solidFill>
              </a:rPr>
              <a:t>1500 </a:t>
            </a:r>
            <a:r>
              <a:rPr lang="en-US" altLang="zh-CN" sz="1600" dirty="0" smtClean="0">
                <a:solidFill>
                  <a:srgbClr val="000000"/>
                </a:solidFill>
              </a:rPr>
              <a:t>bytes</a:t>
            </a:r>
            <a:endParaRPr lang="en-US" altLang="zh-CN" sz="1600" dirty="0">
              <a:solidFill>
                <a:srgbClr val="000000"/>
              </a:solidFill>
            </a:endParaRPr>
          </a:p>
        </p:txBody>
      </p:sp>
    </p:spTree>
    <p:extLst>
      <p:ext uri="{BB962C8B-B14F-4D97-AF65-F5344CB8AC3E}">
        <p14:creationId xmlns:p14="http://schemas.microsoft.com/office/powerpoint/2010/main" val="3555788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654530"/>
          </a:xfrm>
          <a:prstGeom prst="rect">
            <a:avLst/>
          </a:prstGeom>
          <a:noFill/>
        </p:spPr>
        <p:txBody>
          <a:bodyPr wrap="square" lIns="99560" tIns="49780" rIns="99560" bIns="49780" rtlCol="0">
            <a:spAutoFit/>
          </a:bodyPr>
          <a:lstStyle/>
          <a:p>
            <a:pPr algn="ctr"/>
            <a:r>
              <a:rPr lang="en-IE" sz="3600" b="1" dirty="0"/>
              <a:t>Than</a:t>
            </a:r>
            <a:r>
              <a:rPr lang="en-US" sz="3600" b="1" dirty="0"/>
              <a:t>k You</a:t>
            </a:r>
            <a:endParaRPr lang="en-IE" sz="3600" b="1" dirty="0"/>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406347" y="685959"/>
            <a:ext cx="11580893" cy="457306"/>
          </a:xfrm>
        </p:spPr>
        <p:txBody>
          <a:bodyPr/>
          <a:lstStyle/>
          <a:p>
            <a:r>
              <a:rPr lang="en-US" altLang="en-US" sz="3600" dirty="0" smtClean="0"/>
              <a:t>Channel </a:t>
            </a:r>
            <a:r>
              <a:rPr lang="en-US" altLang="en-US" sz="3600" dirty="0"/>
              <a:t>Coding Considerations - Overview</a:t>
            </a:r>
            <a:endParaRPr lang="en-US" sz="3500" dirty="0">
              <a:latin typeface="Arial" charset="0"/>
            </a:endParaRPr>
          </a:p>
        </p:txBody>
      </p:sp>
      <p:sp>
        <p:nvSpPr>
          <p:cNvPr id="10243" name="Rectangle 1027"/>
          <p:cNvSpPr>
            <a:spLocks noGrp="1" noChangeArrowheads="1"/>
          </p:cNvSpPr>
          <p:nvPr>
            <p:ph type="body" idx="1"/>
          </p:nvPr>
        </p:nvSpPr>
        <p:spPr>
          <a:xfrm>
            <a:off x="507935" y="1372394"/>
            <a:ext cx="11479306" cy="4876799"/>
          </a:xfrm>
        </p:spPr>
        <p:txBody>
          <a:bodyPr/>
          <a:lstStyle/>
          <a:p>
            <a:pPr defTabSz="914400"/>
            <a:r>
              <a:rPr lang="en-US" altLang="zh-CN" sz="2000" dirty="0" smtClean="0"/>
              <a:t>As </a:t>
            </a:r>
            <a:r>
              <a:rPr lang="en-US" altLang="zh-CN" sz="2000" dirty="0"/>
              <a:t>of today, IEEE 802.15.4z standard </a:t>
            </a:r>
            <a:r>
              <a:rPr lang="en-US" altLang="zh-CN" sz="2000" dirty="0" smtClean="0"/>
              <a:t>supports data </a:t>
            </a:r>
            <a:r>
              <a:rPr lang="en-US" altLang="zh-CN" sz="2000" dirty="0"/>
              <a:t>communication </a:t>
            </a:r>
            <a:r>
              <a:rPr lang="en-US" altLang="zh-CN" sz="2000" dirty="0" smtClean="0"/>
              <a:t>of relative </a:t>
            </a:r>
            <a:r>
              <a:rPr lang="en-US" altLang="zh-CN" sz="2000" dirty="0"/>
              <a:t>small amounts of data </a:t>
            </a:r>
            <a:r>
              <a:rPr lang="en-US" altLang="zh-CN" sz="2000" dirty="0" smtClean="0"/>
              <a:t>with throughput of </a:t>
            </a:r>
            <a:r>
              <a:rPr lang="en-US" altLang="zh-CN" sz="2000" dirty="0" smtClean="0">
                <a:solidFill>
                  <a:srgbClr val="0000FF"/>
                </a:solidFill>
              </a:rPr>
              <a:t>31.2 </a:t>
            </a:r>
            <a:r>
              <a:rPr lang="en-US" altLang="zh-CN" sz="2000" dirty="0">
                <a:solidFill>
                  <a:srgbClr val="0000FF"/>
                </a:solidFill>
              </a:rPr>
              <a:t>mbps</a:t>
            </a:r>
            <a:r>
              <a:rPr lang="en-US" altLang="zh-CN" sz="2000" dirty="0"/>
              <a:t>.</a:t>
            </a:r>
            <a:endParaRPr lang="zh-CN" altLang="zh-CN" sz="2000" dirty="0"/>
          </a:p>
          <a:p>
            <a:pPr marL="742950" lvl="1" indent="-285750" eaLnBrk="1" hangingPunct="1">
              <a:defRPr/>
            </a:pPr>
            <a:r>
              <a:rPr lang="en-US" altLang="zh-CN" sz="1600" dirty="0">
                <a:solidFill>
                  <a:srgbClr val="000000"/>
                </a:solidFill>
              </a:rPr>
              <a:t>No Capacity-Approaching FEC codes (LDPC, Turbo, Polar, etc.) has been adopted yet</a:t>
            </a:r>
          </a:p>
          <a:p>
            <a:pPr lvl="0" defTabSz="914400"/>
            <a:endParaRPr lang="en-US" altLang="zh-CN" sz="1800" dirty="0" smtClean="0"/>
          </a:p>
          <a:p>
            <a:pPr lvl="0" defTabSz="914400"/>
            <a:r>
              <a:rPr lang="en-US" altLang="zh-CN" sz="2000" dirty="0" smtClean="0"/>
              <a:t>IEEE </a:t>
            </a:r>
            <a:r>
              <a:rPr lang="en-US" altLang="zh-CN" sz="2000" dirty="0">
                <a:solidFill>
                  <a:srgbClr val="0000FF"/>
                </a:solidFill>
              </a:rPr>
              <a:t>802.15.4a</a:t>
            </a:r>
            <a:r>
              <a:rPr lang="en-US" altLang="zh-CN" sz="2000" dirty="0"/>
              <a:t> employed a </a:t>
            </a:r>
            <a:r>
              <a:rPr lang="en-US" altLang="zh-CN" sz="2000" dirty="0">
                <a:solidFill>
                  <a:srgbClr val="0000FF"/>
                </a:solidFill>
              </a:rPr>
              <a:t>rate-1/2 convolutional codes </a:t>
            </a:r>
            <a:r>
              <a:rPr lang="en-US" altLang="zh-CN" sz="2000" dirty="0"/>
              <a:t>of </a:t>
            </a:r>
            <a:r>
              <a:rPr lang="en-US" altLang="zh-CN" sz="2000" dirty="0">
                <a:solidFill>
                  <a:srgbClr val="0000FF"/>
                </a:solidFill>
              </a:rPr>
              <a:t>K=3 </a:t>
            </a:r>
            <a:r>
              <a:rPr lang="en-US" altLang="zh-CN" sz="2000" dirty="0"/>
              <a:t>(4 states) as well as an (63, 55) GF(2</a:t>
            </a:r>
            <a:r>
              <a:rPr lang="en-US" altLang="zh-CN" sz="2000" baseline="30000" dirty="0"/>
              <a:t>6</a:t>
            </a:r>
            <a:r>
              <a:rPr lang="en-US" altLang="zh-CN" sz="2000" dirty="0"/>
              <a:t>) </a:t>
            </a:r>
            <a:r>
              <a:rPr lang="en-US" altLang="zh-CN" sz="2000" dirty="0">
                <a:solidFill>
                  <a:srgbClr val="0000FF"/>
                </a:solidFill>
              </a:rPr>
              <a:t>Reed-Solomon Codes  </a:t>
            </a:r>
          </a:p>
          <a:p>
            <a:pPr lvl="0" defTabSz="914400"/>
            <a:endParaRPr lang="en-US" altLang="zh-CN" sz="1800" dirty="0" smtClean="0"/>
          </a:p>
          <a:p>
            <a:pPr lvl="0" defTabSz="914400"/>
            <a:r>
              <a:rPr lang="en-US" altLang="zh-CN" sz="2000" dirty="0" smtClean="0"/>
              <a:t>To </a:t>
            </a:r>
            <a:r>
              <a:rPr lang="en-US" altLang="zh-CN" sz="2000" dirty="0"/>
              <a:t>further enhance the performance, </a:t>
            </a:r>
            <a:r>
              <a:rPr lang="en-US" altLang="zh-CN" sz="2000" dirty="0">
                <a:solidFill>
                  <a:srgbClr val="0000FF"/>
                </a:solidFill>
              </a:rPr>
              <a:t>802.15.4z</a:t>
            </a:r>
            <a:r>
              <a:rPr lang="en-US" altLang="zh-CN" sz="2000" dirty="0"/>
              <a:t> optionally introduced an standard </a:t>
            </a:r>
            <a:r>
              <a:rPr lang="en-US" altLang="zh-CN" sz="2000" dirty="0">
                <a:solidFill>
                  <a:srgbClr val="0000FF"/>
                </a:solidFill>
              </a:rPr>
              <a:t>rate-1/2 convolutional codes</a:t>
            </a:r>
            <a:r>
              <a:rPr lang="en-US" altLang="zh-CN" sz="2000" dirty="0"/>
              <a:t> of </a:t>
            </a:r>
            <a:r>
              <a:rPr lang="en-US" altLang="zh-CN" sz="2000" dirty="0">
                <a:solidFill>
                  <a:srgbClr val="0000FF"/>
                </a:solidFill>
              </a:rPr>
              <a:t>K=7 </a:t>
            </a:r>
            <a:r>
              <a:rPr lang="en-US" altLang="zh-CN" sz="2000" dirty="0"/>
              <a:t>(64 states)</a:t>
            </a:r>
            <a:endParaRPr lang="en-US" altLang="zh-CN" sz="2000" dirty="0">
              <a:solidFill>
                <a:srgbClr val="000000"/>
              </a:solidFill>
            </a:endParaRPr>
          </a:p>
          <a:p>
            <a:pPr defTabSz="914400"/>
            <a:endParaRPr lang="en-US" altLang="zh-CN" sz="1800" dirty="0" smtClean="0"/>
          </a:p>
          <a:p>
            <a:pPr defTabSz="914400"/>
            <a:r>
              <a:rPr lang="en-US" altLang="zh-CN" sz="2000" dirty="0" smtClean="0"/>
              <a:t>For </a:t>
            </a:r>
            <a:r>
              <a:rPr lang="en-US" altLang="zh-CN" sz="2000" dirty="0"/>
              <a:t>the current </a:t>
            </a:r>
            <a:r>
              <a:rPr lang="en-US" altLang="zh-CN" sz="2000" dirty="0">
                <a:solidFill>
                  <a:srgbClr val="0000FF"/>
                </a:solidFill>
              </a:rPr>
              <a:t>802.15.4ab</a:t>
            </a:r>
            <a:r>
              <a:rPr lang="en-US" altLang="zh-CN" sz="2000" dirty="0"/>
              <a:t> standard, the needs for </a:t>
            </a:r>
            <a:r>
              <a:rPr lang="en-US" altLang="zh-CN" sz="2000" dirty="0">
                <a:solidFill>
                  <a:srgbClr val="0000FF"/>
                </a:solidFill>
              </a:rPr>
              <a:t>higher throughput </a:t>
            </a:r>
            <a:r>
              <a:rPr lang="en-US" altLang="zh-CN" sz="2000" dirty="0"/>
              <a:t>as well as </a:t>
            </a:r>
            <a:r>
              <a:rPr lang="en-US" altLang="zh-CN" sz="2000" dirty="0">
                <a:solidFill>
                  <a:srgbClr val="0000FF"/>
                </a:solidFill>
              </a:rPr>
              <a:t>higher reliability </a:t>
            </a:r>
            <a:r>
              <a:rPr lang="en-US" altLang="zh-CN" sz="2000" dirty="0"/>
              <a:t>have been discussed</a:t>
            </a:r>
          </a:p>
          <a:p>
            <a:pPr lvl="1" defTabSz="914400">
              <a:defRPr/>
            </a:pPr>
            <a:r>
              <a:rPr lang="en-US" altLang="zh-CN" sz="1600" dirty="0">
                <a:solidFill>
                  <a:srgbClr val="000000"/>
                </a:solidFill>
              </a:rPr>
              <a:t>The introduction of </a:t>
            </a:r>
            <a:r>
              <a:rPr lang="en-US" altLang="zh-CN" sz="1600" dirty="0">
                <a:solidFill>
                  <a:srgbClr val="0000FF"/>
                </a:solidFill>
              </a:rPr>
              <a:t>advanced-coding</a:t>
            </a:r>
            <a:r>
              <a:rPr lang="en-US" altLang="zh-CN" sz="1600" dirty="0">
                <a:solidFill>
                  <a:srgbClr val="000000"/>
                </a:solidFill>
              </a:rPr>
              <a:t> has been discussed in </a:t>
            </a:r>
            <a:r>
              <a:rPr lang="en-US" altLang="zh-CN" sz="1600" dirty="0">
                <a:solidFill>
                  <a:srgbClr val="0000FF"/>
                </a:solidFill>
              </a:rPr>
              <a:t>[1</a:t>
            </a:r>
            <a:r>
              <a:rPr lang="en-US" altLang="zh-CN" sz="1600" dirty="0" smtClean="0">
                <a:solidFill>
                  <a:srgbClr val="0000FF"/>
                </a:solidFill>
              </a:rPr>
              <a:t>]-[</a:t>
            </a:r>
            <a:r>
              <a:rPr lang="en-US" altLang="zh-CN" sz="1600" dirty="0">
                <a:solidFill>
                  <a:srgbClr val="0000FF"/>
                </a:solidFill>
              </a:rPr>
              <a:t>5</a:t>
            </a:r>
            <a:r>
              <a:rPr lang="en-US" altLang="zh-CN" sz="1600" dirty="0" smtClean="0">
                <a:solidFill>
                  <a:srgbClr val="0000FF"/>
                </a:solidFill>
              </a:rPr>
              <a:t>]</a:t>
            </a:r>
            <a:endParaRPr lang="en-US" altLang="zh-CN" sz="1600" dirty="0">
              <a:solidFill>
                <a:srgbClr val="0000FF"/>
              </a:solidFill>
            </a:endParaRPr>
          </a:p>
        </p:txBody>
      </p:sp>
    </p:spTree>
    <p:extLst>
      <p:ext uri="{BB962C8B-B14F-4D97-AF65-F5344CB8AC3E}">
        <p14:creationId xmlns:p14="http://schemas.microsoft.com/office/powerpoint/2010/main" val="3374365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102037</TotalTime>
  <Words>911</Words>
  <Application>Microsoft Office PowerPoint</Application>
  <PresentationFormat>Custom</PresentationFormat>
  <Paragraphs>103</Paragraphs>
  <Slides>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ＭＳ Ｐゴシック</vt:lpstr>
      <vt:lpstr>Arial</vt:lpstr>
      <vt:lpstr>Calibri</vt:lpstr>
      <vt:lpstr>Times New Roman</vt:lpstr>
      <vt:lpstr>Default Design</vt:lpstr>
      <vt:lpstr>PowerPoint Presentation</vt:lpstr>
      <vt:lpstr>PowerPoint Presentation</vt:lpstr>
      <vt:lpstr>Related Submissions</vt:lpstr>
      <vt:lpstr>Discussions on Advanced Channel Coding</vt:lpstr>
      <vt:lpstr>Discussions on Advanced Channel Coding</vt:lpstr>
      <vt:lpstr>Further Discussion on Advanced Channel Coding</vt:lpstr>
      <vt:lpstr>PowerPoint Presentation</vt:lpstr>
      <vt:lpstr>Channel Coding Considerations - Overview</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Shimi Shilo (TRC)</cp:lastModifiedBy>
  <cp:revision>1457</cp:revision>
  <cp:lastPrinted>2015-07-14T16:02:16Z</cp:lastPrinted>
  <dcterms:created xsi:type="dcterms:W3CDTF">2009-07-12T16:25:16Z</dcterms:created>
  <dcterms:modified xsi:type="dcterms:W3CDTF">2022-05-10T11:07:12Z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(3)ED9s36n1otNOEZIR3jHDyzge6yaqvNnvP2zs7EPs4ecXCL5FFmD1qY+QFAhpj8h7j2Eca4H5
RbqZ25C7I2Qpc/AkvhfFG9+pzgWLgbrNqK8pAbpcJo0ky6ayk4mNmg1W0xEF00KUhLIG/HO8
uaDL9ck2nvRXzBdVOOVgKq6kajDeJCLA246GseWpoYmw9cwuhclrSFNPinLoAUg0KoRB591e
J9Hrt3T7mvp4n2MPgC</vt:lpwstr>
  </property>
  <property fmtid="{D5CDD505-2E9C-101B-9397-08002B2CF9AE}" pid="3" name="_2015_ms_pID_7253431">
    <vt:lpwstr>EB7IJQMGjPBVpcK8eaq4ZYHEcix4o+ZhthRb9cmwoq1NY0oGklpK1t
ARb70cB/FnuGGmNqek34o2UJ1syINqyQOEdaUhnaUKfOmiWN1yLvacNrzDnpcslETJ7p3XTf
RWUok546aFIZRKH+UmnY6N3+Jn6oWFY5vLt0hMyaFYKduIm3c9ExzblI41yCItxqvyprn3ZG
Xe+IDxebsLjpnsCepGXm51NXOF2hpgotZ2wZ</vt:lpwstr>
  </property>
  <property fmtid="{D5CDD505-2E9C-101B-9397-08002B2CF9AE}" pid="4" name="_2015_ms_pID_7253432">
    <vt:lpwstr>VFhqoDyRIIXoPOfT1fzIeE4=</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1651751348</vt:lpwstr>
  </property>
</Properties>
</file>