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87" r:id="rId2"/>
    <p:sldId id="370" r:id="rId3"/>
    <p:sldId id="346" r:id="rId4"/>
    <p:sldId id="375" r:id="rId5"/>
    <p:sldId id="396" r:id="rId6"/>
    <p:sldId id="398" r:id="rId7"/>
    <p:sldId id="399" r:id="rId8"/>
    <p:sldId id="400" r:id="rId9"/>
    <p:sldId id="406" r:id="rId10"/>
    <p:sldId id="408" r:id="rId11"/>
    <p:sldId id="391" r:id="rId12"/>
    <p:sldId id="407" r:id="rId13"/>
    <p:sldId id="374" r:id="rId14"/>
    <p:sldId id="359" r:id="rId15"/>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 id="370"/>
          </p14:sldIdLst>
        </p14:section>
        <p14:section name="Presentation" id="{423C3B5B-A901-8240-AD93-EF2BDAB31CDF}">
          <p14:sldIdLst>
            <p14:sldId id="346"/>
            <p14:sldId id="375"/>
            <p14:sldId id="396"/>
            <p14:sldId id="398"/>
            <p14:sldId id="399"/>
            <p14:sldId id="400"/>
            <p14:sldId id="406"/>
            <p14:sldId id="408"/>
            <p14:sldId id="391"/>
            <p14:sldId id="407"/>
            <p14:sldId id="374"/>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15" autoAdjust="0"/>
    <p:restoredTop sz="93426" autoAdjust="0"/>
  </p:normalViewPr>
  <p:slideViewPr>
    <p:cSldViewPr>
      <p:cViewPr varScale="1">
        <p:scale>
          <a:sx n="92" d="100"/>
          <a:sy n="92" d="100"/>
        </p:scale>
        <p:origin x="81" y="69"/>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Polar:                                    </a:t>
            </a:r>
            <a:r>
              <a:rPr lang="en-US" altLang="zh-CN" baseline="0" dirty="0" smtClean="0"/>
              <a:t>LDPC                                                                                                Turbo                                                    TBCC</a:t>
            </a:r>
          </a:p>
          <a:p>
            <a:r>
              <a:rPr lang="en-US" altLang="zh-CN" dirty="0" smtClean="0"/>
              <a:t>L</a:t>
            </a:r>
            <a:r>
              <a:rPr lang="en-US" altLang="zh-CN" baseline="0" dirty="0" smtClean="0"/>
              <a:t> is the </a:t>
            </a:r>
            <a:r>
              <a:rPr lang="en-US" altLang="zh-CN" dirty="0" smtClean="0"/>
              <a:t>list</a:t>
            </a:r>
            <a:r>
              <a:rPr lang="en-US" altLang="zh-CN" baseline="0" dirty="0" smtClean="0"/>
              <a:t> size                     </a:t>
            </a:r>
            <a:r>
              <a:rPr lang="en-US" altLang="zh-CN" dirty="0" smtClean="0"/>
              <a:t>M: number of parity bits                                                                  m: memory length                                S: number of states</a:t>
            </a:r>
          </a:p>
          <a:p>
            <a:r>
              <a:rPr lang="en-US" altLang="zh-CN" dirty="0" smtClean="0"/>
              <a:t>                                             dv:</a:t>
            </a:r>
            <a:r>
              <a:rPr lang="en-US" altLang="zh-CN" baseline="0" dirty="0" smtClean="0"/>
              <a:t> average variable degree of LDPC parity check matrix               Imax: iteration number                         m: memory length</a:t>
            </a:r>
          </a:p>
          <a:p>
            <a:r>
              <a:rPr lang="en-US" altLang="zh-CN" baseline="0" dirty="0" smtClean="0"/>
              <a:t>                                             dc: average check degree of LDPC parity check matrix                                                                                 L: list size</a:t>
            </a:r>
          </a:p>
          <a:p>
            <a:r>
              <a:rPr lang="en-US" altLang="zh-CN" baseline="0" dirty="0" smtClean="0"/>
              <a:t>                                             Imax: maximum iteration number                                                                  </a:t>
            </a:r>
          </a:p>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802.15-&lt;15-09-0758-00-004e&gt;</a:t>
            </a:r>
            <a:endParaRPr lang="en-US" dirty="0"/>
          </a:p>
        </p:txBody>
      </p:sp>
      <p:sp>
        <p:nvSpPr>
          <p:cNvPr id="5" name="日期占位符 4"/>
          <p:cNvSpPr>
            <a:spLocks noGrp="1"/>
          </p:cNvSpPr>
          <p:nvPr>
            <p:ph type="dt" idx="11"/>
          </p:nvPr>
        </p:nvSpPr>
        <p:spPr/>
        <p:txBody>
          <a:bodyPr/>
          <a:lstStyle/>
          <a:p>
            <a:pPr>
              <a:defRPr/>
            </a:pPr>
            <a:r>
              <a:rPr lang="en-US" smtClean="0"/>
              <a:t>&lt;month year&gt;</a:t>
            </a:r>
            <a:endParaRPr lang="en-US" dirty="0"/>
          </a:p>
        </p:txBody>
      </p:sp>
      <p:sp>
        <p:nvSpPr>
          <p:cNvPr id="6" name="灯片编号占位符 5"/>
          <p:cNvSpPr>
            <a:spLocks noGrp="1"/>
          </p:cNvSpPr>
          <p:nvPr>
            <p:ph type="sldNum" sz="quarter" idx="12"/>
          </p:nvPr>
        </p:nvSpPr>
        <p:spPr/>
        <p:txBody>
          <a:bodyPr/>
          <a:lstStyle/>
          <a:p>
            <a:pPr>
              <a:defRPr/>
            </a:pPr>
            <a:r>
              <a:rPr lang="en-US" smtClean="0"/>
              <a:t>Page </a:t>
            </a:r>
            <a:fld id="{44150747-EEFC-F243-90C1-8A0124CC47EF}" type="slidenum">
              <a:rPr lang="en-US" smtClean="0"/>
              <a:pPr>
                <a:defRPr/>
              </a:pPr>
              <a:t>6</a:t>
            </a:fld>
            <a:endParaRPr lang="en-US" dirty="0"/>
          </a:p>
        </p:txBody>
      </p:sp>
    </p:spTree>
    <p:extLst>
      <p:ext uri="{BB962C8B-B14F-4D97-AF65-F5344CB8AC3E}">
        <p14:creationId xmlns:p14="http://schemas.microsoft.com/office/powerpoint/2010/main" val="1086606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Polar:                                    </a:t>
            </a:r>
            <a:r>
              <a:rPr lang="en-US" altLang="zh-CN" baseline="0" dirty="0" smtClean="0"/>
              <a:t>LDPC                                                                                                Turbo                                                    TBCC</a:t>
            </a:r>
          </a:p>
          <a:p>
            <a:r>
              <a:rPr lang="en-US" altLang="zh-CN" dirty="0" smtClean="0"/>
              <a:t>L</a:t>
            </a:r>
            <a:r>
              <a:rPr lang="en-US" altLang="zh-CN" baseline="0" dirty="0" smtClean="0"/>
              <a:t> is the </a:t>
            </a:r>
            <a:r>
              <a:rPr lang="en-US" altLang="zh-CN" dirty="0" smtClean="0"/>
              <a:t>list</a:t>
            </a:r>
            <a:r>
              <a:rPr lang="en-US" altLang="zh-CN" baseline="0" dirty="0" smtClean="0"/>
              <a:t> size                     </a:t>
            </a:r>
            <a:r>
              <a:rPr lang="en-US" altLang="zh-CN" dirty="0" smtClean="0"/>
              <a:t>M: number of parity bits                                                                  m: memory length                                S: number of states</a:t>
            </a:r>
          </a:p>
          <a:p>
            <a:r>
              <a:rPr lang="en-US" altLang="zh-CN" dirty="0" smtClean="0"/>
              <a:t>                                             dv:</a:t>
            </a:r>
            <a:r>
              <a:rPr lang="en-US" altLang="zh-CN" baseline="0" dirty="0" smtClean="0"/>
              <a:t> average variable degree of LDPC parity check matrix               Imax: iteration number                         m: memory length</a:t>
            </a:r>
          </a:p>
          <a:p>
            <a:r>
              <a:rPr lang="en-US" altLang="zh-CN" baseline="0" dirty="0" smtClean="0"/>
              <a:t>                                             dc: average check degree of LDPC parity check matrix                                                                                 L: list size</a:t>
            </a:r>
          </a:p>
          <a:p>
            <a:r>
              <a:rPr lang="en-US" altLang="zh-CN" baseline="0" dirty="0" smtClean="0"/>
              <a:t>                                             Imax: maximum iteration number                                                                  </a:t>
            </a:r>
          </a:p>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802.15-&lt;15-09-0758-00-004e&gt;</a:t>
            </a:r>
            <a:endParaRPr lang="en-US" dirty="0"/>
          </a:p>
        </p:txBody>
      </p:sp>
      <p:sp>
        <p:nvSpPr>
          <p:cNvPr id="5" name="日期占位符 4"/>
          <p:cNvSpPr>
            <a:spLocks noGrp="1"/>
          </p:cNvSpPr>
          <p:nvPr>
            <p:ph type="dt" idx="11"/>
          </p:nvPr>
        </p:nvSpPr>
        <p:spPr/>
        <p:txBody>
          <a:bodyPr/>
          <a:lstStyle/>
          <a:p>
            <a:pPr>
              <a:defRPr/>
            </a:pPr>
            <a:r>
              <a:rPr lang="en-US" smtClean="0"/>
              <a:t>&lt;month year&gt;</a:t>
            </a:r>
            <a:endParaRPr lang="en-US" dirty="0"/>
          </a:p>
        </p:txBody>
      </p:sp>
      <p:sp>
        <p:nvSpPr>
          <p:cNvPr id="6" name="灯片编号占位符 5"/>
          <p:cNvSpPr>
            <a:spLocks noGrp="1"/>
          </p:cNvSpPr>
          <p:nvPr>
            <p:ph type="sldNum" sz="quarter" idx="12"/>
          </p:nvPr>
        </p:nvSpPr>
        <p:spPr/>
        <p:txBody>
          <a:bodyPr/>
          <a:lstStyle/>
          <a:p>
            <a:pPr>
              <a:defRPr/>
            </a:pPr>
            <a:r>
              <a:rPr lang="en-US" smtClean="0"/>
              <a:t>Page </a:t>
            </a:r>
            <a:fld id="{44150747-EEFC-F243-90C1-8A0124CC47EF}" type="slidenum">
              <a:rPr lang="en-US" smtClean="0"/>
              <a:pPr>
                <a:defRPr/>
              </a:pPr>
              <a:t>7</a:t>
            </a:fld>
            <a:endParaRPr lang="en-US" dirty="0"/>
          </a:p>
        </p:txBody>
      </p:sp>
    </p:spTree>
    <p:extLst>
      <p:ext uri="{BB962C8B-B14F-4D97-AF65-F5344CB8AC3E}">
        <p14:creationId xmlns:p14="http://schemas.microsoft.com/office/powerpoint/2010/main" val="1074898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a:t>
            </a:r>
            <a:r>
              <a:rPr lang="en-US" sz="1500" b="1" dirty="0" smtClean="0"/>
              <a:t>15-21-</a:t>
            </a:r>
            <a:r>
              <a:rPr lang="en-IE" sz="1300" b="1" i="0" kern="1200" dirty="0" smtClean="0">
                <a:solidFill>
                  <a:schemeClr val="tx1"/>
                </a:solidFill>
                <a:effectLst/>
                <a:latin typeface="Times New Roman" charset="0"/>
                <a:ea typeface="ＭＳ Ｐゴシック" charset="0"/>
                <a:cs typeface="ＭＳ Ｐゴシック" charset="0"/>
              </a:rPr>
              <a:t> </a:t>
            </a:r>
            <a:r>
              <a:rPr lang="en-IE" sz="1500" b="1" i="0" kern="1200" dirty="0" smtClean="0">
                <a:solidFill>
                  <a:schemeClr val="tx1"/>
                </a:solidFill>
                <a:effectLst/>
                <a:latin typeface="Times New Roman" charset="0"/>
                <a:ea typeface="ＭＳ Ｐゴシック" charset="0"/>
                <a:cs typeface="ＭＳ Ｐゴシック" charset="0"/>
              </a:rPr>
              <a:t>XXXX</a:t>
            </a:r>
            <a:r>
              <a:rPr lang="en-IE" sz="1500" b="1" kern="1200" dirty="0" smtClean="0">
                <a:solidFill>
                  <a:schemeClr val="tx1"/>
                </a:solidFill>
                <a:latin typeface="Times New Roman" charset="0"/>
                <a:ea typeface="ＭＳ Ｐゴシック" charset="0"/>
                <a:cs typeface="ＭＳ Ｐゴシック" charset="0"/>
              </a:rPr>
              <a:t>-00-04ab</a:t>
            </a:r>
            <a:r>
              <a:rPr lang="en-US" sz="1500" b="1" dirty="0" smtClean="0"/>
              <a:t>&gt;</a:t>
            </a:r>
            <a:endParaRPr lang="en-US" sz="1500" b="1" dirty="0"/>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ltLang="zh-CN" dirty="0" smtClean="0"/>
              <a:t>Submission</a:t>
            </a:r>
            <a:endParaRPr lang="en-US" dirty="0"/>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smtClean="0"/>
              <a:t>March </a:t>
            </a:r>
            <a:r>
              <a:rPr lang="en-US" sz="1500" baseline="0" dirty="0" smtClean="0"/>
              <a:t>2022</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smtClean="0"/>
              <a:t>Wei</a:t>
            </a:r>
            <a:r>
              <a:rPr lang="en-US" baseline="0" dirty="0" smtClean="0"/>
              <a:t> Lin </a:t>
            </a:r>
            <a:r>
              <a:rPr lang="en-US" dirty="0" smtClean="0"/>
              <a:t>(</a:t>
            </a:r>
            <a:r>
              <a:rPr lang="en-US" altLang="zh-CN" dirty="0" smtClean="0"/>
              <a:t>Huawei</a:t>
            </a:r>
            <a:r>
              <a:rPr lang="en-US" dirty="0" smtClean="0"/>
              <a:t>)</a:t>
            </a:r>
            <a:endParaRPr lang="en-US" dirty="0"/>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5" y="838397"/>
            <a:ext cx="11784066" cy="4886458"/>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US" sz="1700" dirty="0" smtClean="0">
                <a:solidFill>
                  <a:schemeClr val="tx2"/>
                </a:solidFill>
                <a:latin typeface="Times New Roman" pitchFamily="18" charset="0"/>
                <a:ea typeface="ＭＳ Ｐゴシック" pitchFamily="-65" charset="-128"/>
                <a:cs typeface="+mn-cs"/>
              </a:rPr>
              <a:t>[</a:t>
            </a:r>
            <a:r>
              <a:rPr lang="en-US" altLang="zh-CN" sz="1700" dirty="0">
                <a:solidFill>
                  <a:srgbClr val="FF0000"/>
                </a:solidFill>
                <a:latin typeface="Times New Roman" pitchFamily="18" charset="0"/>
                <a:ea typeface="ＭＳ Ｐゴシック" pitchFamily="-65" charset="-128"/>
                <a:cs typeface="+mn-cs"/>
              </a:rPr>
              <a:t>Further Considerations on</a:t>
            </a:r>
            <a:r>
              <a:rPr lang="en-US" altLang="zh-CN" sz="1700" dirty="0" smtClean="0">
                <a:solidFill>
                  <a:srgbClr val="FF0000"/>
                </a:solidFill>
                <a:latin typeface="Times New Roman" pitchFamily="18" charset="0"/>
                <a:ea typeface="ＭＳ Ｐゴシック" pitchFamily="-65" charset="-128"/>
                <a:cs typeface="+mn-cs"/>
              </a:rPr>
              <a:t> </a:t>
            </a:r>
            <a:r>
              <a:rPr lang="en-US" altLang="zh-CN" sz="1700" dirty="0">
                <a:solidFill>
                  <a:srgbClr val="FF0000"/>
                </a:solidFill>
                <a:latin typeface="Times New Roman" pitchFamily="18" charset="0"/>
                <a:ea typeface="ＭＳ Ｐゴシック" pitchFamily="-65" charset="-128"/>
                <a:cs typeface="+mn-cs"/>
              </a:rPr>
              <a:t>Advanced Channel </a:t>
            </a:r>
            <a:r>
              <a:rPr lang="en-US" altLang="zh-CN" sz="1700">
                <a:solidFill>
                  <a:srgbClr val="FF0000"/>
                </a:solidFill>
                <a:latin typeface="Times New Roman" pitchFamily="18" charset="0"/>
                <a:ea typeface="ＭＳ Ｐゴシック" pitchFamily="-65" charset="-128"/>
                <a:cs typeface="+mn-cs"/>
              </a:rPr>
              <a:t>Coding </a:t>
            </a:r>
            <a:r>
              <a:rPr lang="en-US" altLang="zh-CN" sz="1700" smtClean="0">
                <a:solidFill>
                  <a:srgbClr val="FF0000"/>
                </a:solidFill>
                <a:latin typeface="Times New Roman" pitchFamily="18" charset="0"/>
                <a:ea typeface="ＭＳ Ｐゴシック" pitchFamily="-65" charset="-128"/>
                <a:cs typeface="+mn-cs"/>
              </a:rPr>
              <a:t>for </a:t>
            </a:r>
            <a:r>
              <a:rPr lang="en-US" altLang="zh-CN" sz="1700" dirty="0" smtClean="0">
                <a:solidFill>
                  <a:srgbClr val="FF0000"/>
                </a:solidFill>
                <a:latin typeface="Times New Roman" pitchFamily="18" charset="0"/>
                <a:ea typeface="ＭＳ Ｐゴシック" pitchFamily="-65" charset="-128"/>
                <a:cs typeface="+mn-cs"/>
              </a:rPr>
              <a:t>15.4ab</a:t>
            </a:r>
            <a:r>
              <a:rPr lang="en-US" sz="1700" dirty="0" smtClean="0">
                <a:solidFill>
                  <a:schemeClr val="tx2"/>
                </a:solidFill>
                <a:latin typeface="Times New Roman" pitchFamily="18" charset="0"/>
                <a:ea typeface="ＭＳ Ｐゴシック" pitchFamily="-65" charset="-128"/>
                <a:cs typeface="+mn-cs"/>
              </a:rPr>
              <a:t>]</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smtClean="0">
                <a:solidFill>
                  <a:schemeClr val="tx2"/>
                </a:solidFill>
                <a:latin typeface="Times New Roman" pitchFamily="18" charset="0"/>
                <a:ea typeface="ＭＳ Ｐゴシック" pitchFamily="-65" charset="-128"/>
                <a:cs typeface="+mn-cs"/>
              </a:rPr>
              <a:t>[</a:t>
            </a:r>
            <a:r>
              <a:rPr lang="en-US" sz="1700" dirty="0" smtClean="0">
                <a:solidFill>
                  <a:srgbClr val="FF0000"/>
                </a:solidFill>
                <a:latin typeface="Times New Roman" pitchFamily="18" charset="0"/>
                <a:ea typeface="ＭＳ Ｐゴシック" pitchFamily="-65" charset="-128"/>
                <a:cs typeface="+mn-cs"/>
              </a:rPr>
              <a:t>10th </a:t>
            </a:r>
            <a:r>
              <a:rPr lang="en-US" altLang="zh-CN" sz="1700" dirty="0" smtClean="0">
                <a:solidFill>
                  <a:srgbClr val="FF0000"/>
                </a:solidFill>
                <a:latin typeface="Times New Roman" pitchFamily="18" charset="0"/>
                <a:ea typeface="ＭＳ Ｐゴシック" pitchFamily="-65" charset="-128"/>
                <a:cs typeface="+mn-cs"/>
              </a:rPr>
              <a:t>March</a:t>
            </a:r>
            <a:r>
              <a:rPr lang="en-US" sz="1700" dirty="0" smtClean="0">
                <a:solidFill>
                  <a:srgbClr val="FF0000"/>
                </a:solidFill>
                <a:latin typeface="Times New Roman" pitchFamily="18" charset="0"/>
                <a:ea typeface="ＭＳ Ｐゴシック" pitchFamily="-65" charset="-128"/>
                <a:cs typeface="+mn-cs"/>
              </a:rPr>
              <a:t> 2022</a:t>
            </a:r>
            <a:r>
              <a:rPr lang="en-US" sz="1700" dirty="0" smtClean="0">
                <a:solidFill>
                  <a:schemeClr val="tx2"/>
                </a:solidFill>
                <a:latin typeface="Times New Roman" pitchFamily="18" charset="0"/>
                <a:ea typeface="ＭＳ Ｐゴシック" pitchFamily="-65" charset="-128"/>
                <a:cs typeface="+mn-cs"/>
              </a:rPr>
              <a:t>]</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smtClean="0">
                <a:solidFill>
                  <a:schemeClr val="tx2"/>
                </a:solidFill>
                <a:latin typeface="Times New Roman" pitchFamily="18" charset="0"/>
                <a:ea typeface="ＭＳ Ｐゴシック" pitchFamily="-65" charset="-128"/>
                <a:cs typeface="+mn-cs"/>
              </a:rPr>
              <a:t>[</a:t>
            </a:r>
            <a:r>
              <a:rPr lang="en-US" altLang="zh-CN" sz="1700" dirty="0" err="1" smtClean="0">
                <a:solidFill>
                  <a:schemeClr val="tx2"/>
                </a:solidFill>
                <a:latin typeface="Times New Roman" pitchFamily="18" charset="0"/>
                <a:ea typeface="ＭＳ Ｐゴシック" pitchFamily="-65" charset="-128"/>
              </a:rPr>
              <a:t>Jiaqi</a:t>
            </a:r>
            <a:r>
              <a:rPr lang="en-US" altLang="zh-CN" sz="1700" dirty="0" smtClean="0">
                <a:solidFill>
                  <a:schemeClr val="tx2"/>
                </a:solidFill>
                <a:latin typeface="Times New Roman" pitchFamily="18" charset="0"/>
                <a:ea typeface="ＭＳ Ｐゴシック" pitchFamily="-65" charset="-128"/>
              </a:rPr>
              <a:t> </a:t>
            </a:r>
            <a:r>
              <a:rPr lang="en-US" altLang="zh-CN" sz="1700" dirty="0" err="1" smtClean="0">
                <a:solidFill>
                  <a:schemeClr val="tx2"/>
                </a:solidFill>
                <a:latin typeface="Times New Roman" pitchFamily="18" charset="0"/>
                <a:ea typeface="ＭＳ Ｐゴシック" pitchFamily="-65" charset="-128"/>
              </a:rPr>
              <a:t>Gu</a:t>
            </a:r>
            <a:r>
              <a:rPr lang="en-US" altLang="zh-CN" sz="1700" dirty="0" smtClean="0">
                <a:solidFill>
                  <a:schemeClr val="tx2"/>
                </a:solidFill>
                <a:latin typeface="Times New Roman" pitchFamily="18" charset="0"/>
                <a:ea typeface="ＭＳ Ｐゴシック" pitchFamily="-65" charset="-128"/>
              </a:rPr>
              <a:t>, </a:t>
            </a:r>
            <a:r>
              <a:rPr lang="en-US" altLang="zh-CN" sz="1700" dirty="0">
                <a:solidFill>
                  <a:schemeClr val="tx2"/>
                </a:solidFill>
                <a:latin typeface="Times New Roman" pitchFamily="18" charset="0"/>
                <a:ea typeface="ＭＳ Ｐゴシック" pitchFamily="-65" charset="-128"/>
              </a:rPr>
              <a:t>Wei </a:t>
            </a:r>
            <a:r>
              <a:rPr lang="en-US" altLang="zh-CN" sz="1700" dirty="0" smtClean="0">
                <a:solidFill>
                  <a:schemeClr val="tx2"/>
                </a:solidFill>
                <a:latin typeface="Times New Roman" pitchFamily="18" charset="0"/>
                <a:ea typeface="ＭＳ Ｐゴシック" pitchFamily="-65" charset="-128"/>
              </a:rPr>
              <a:t>Lin, </a:t>
            </a:r>
            <a:r>
              <a:rPr lang="en-US" altLang="zh-CN" sz="1700" dirty="0" err="1">
                <a:solidFill>
                  <a:schemeClr val="tx2"/>
                </a:solidFill>
                <a:latin typeface="Times New Roman" pitchFamily="18" charset="0"/>
                <a:ea typeface="ＭＳ Ｐゴシック" pitchFamily="-65" charset="-128"/>
              </a:rPr>
              <a:t>Xun</a:t>
            </a:r>
            <a:r>
              <a:rPr lang="en-US" altLang="zh-CN" sz="1700" dirty="0">
                <a:solidFill>
                  <a:schemeClr val="tx2"/>
                </a:solidFill>
                <a:latin typeface="Times New Roman" pitchFamily="18" charset="0"/>
                <a:ea typeface="ＭＳ Ｐゴシック" pitchFamily="-65" charset="-128"/>
              </a:rPr>
              <a:t> </a:t>
            </a:r>
            <a:r>
              <a:rPr lang="en-US" altLang="zh-CN" sz="1700" dirty="0" smtClean="0">
                <a:solidFill>
                  <a:schemeClr val="tx2"/>
                </a:solidFill>
                <a:latin typeface="Times New Roman" pitchFamily="18" charset="0"/>
                <a:ea typeface="ＭＳ Ｐゴシック" pitchFamily="-65" charset="-128"/>
              </a:rPr>
              <a:t>Yang</a:t>
            </a:r>
            <a:r>
              <a:rPr lang="en-US" sz="1700" dirty="0" smtClean="0">
                <a:solidFill>
                  <a:schemeClr val="tx2"/>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Company </a:t>
            </a:r>
            <a:r>
              <a:rPr lang="en-US" sz="1700" dirty="0" smtClean="0">
                <a:solidFill>
                  <a:schemeClr val="tx2"/>
                </a:solidFill>
                <a:latin typeface="Times New Roman" pitchFamily="18" charset="0"/>
                <a:ea typeface="ＭＳ Ｐゴシック" pitchFamily="-65" charset="-128"/>
                <a:cs typeface="+mn-cs"/>
              </a:rPr>
              <a:t>[</a:t>
            </a:r>
            <a:r>
              <a:rPr lang="en-US" altLang="zh-CN" sz="1700" dirty="0" smtClean="0">
                <a:solidFill>
                  <a:srgbClr val="FF0000"/>
                </a:solidFill>
                <a:latin typeface="Times New Roman" pitchFamily="18" charset="0"/>
                <a:ea typeface="ＭＳ Ｐゴシック" pitchFamily="-65" charset="-128"/>
                <a:cs typeface="+mn-cs"/>
              </a:rPr>
              <a:t>Huawei</a:t>
            </a:r>
            <a:r>
              <a:rPr lang="en-US" sz="1700" dirty="0" smtClean="0">
                <a:solidFill>
                  <a:schemeClr val="tx2"/>
                </a:solidFill>
                <a:latin typeface="Times New Roman" pitchFamily="18" charset="0"/>
                <a:ea typeface="ＭＳ Ｐゴシック" pitchFamily="-65" charset="-128"/>
                <a:cs typeface="+mn-cs"/>
              </a:rPr>
              <a:t>]</a:t>
            </a: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smtClean="0">
                <a:solidFill>
                  <a:schemeClr val="tx2"/>
                </a:solidFill>
                <a:latin typeface="Times New Roman" pitchFamily="18" charset="0"/>
                <a:ea typeface="ＭＳ Ｐゴシック" pitchFamily="-65" charset="-128"/>
                <a:cs typeface="+mn-cs"/>
              </a:rPr>
              <a:t>[</a:t>
            </a:r>
            <a:r>
              <a:rPr lang="en-US" altLang="zh-CN" sz="1700" dirty="0" smtClean="0">
                <a:solidFill>
                  <a:srgbClr val="FF0000"/>
                </a:solidFill>
                <a:latin typeface="Times New Roman" pitchFamily="18" charset="0"/>
                <a:ea typeface="ＭＳ Ｐゴシック" pitchFamily="-65" charset="-128"/>
                <a:cs typeface="+mn-cs"/>
              </a:rPr>
              <a:t>Huawei base</a:t>
            </a:r>
            <a:r>
              <a:rPr lang="en-US" sz="1700" dirty="0" smtClean="0">
                <a:solidFill>
                  <a:srgbClr val="FF0000"/>
                </a:solidFill>
                <a:latin typeface="Times New Roman" pitchFamily="18" charset="0"/>
                <a:ea typeface="ＭＳ Ｐゴシック" pitchFamily="-65" charset="-128"/>
                <a:cs typeface="+mn-cs"/>
              </a:rPr>
              <a:t>, </a:t>
            </a:r>
            <a:r>
              <a:rPr lang="en-US" altLang="zh-CN" sz="1700" dirty="0" smtClean="0">
                <a:solidFill>
                  <a:srgbClr val="FF0000"/>
                </a:solidFill>
                <a:latin typeface="Times New Roman" pitchFamily="18" charset="0"/>
                <a:ea typeface="ＭＳ Ｐゴシック" pitchFamily="-65" charset="-128"/>
                <a:cs typeface="+mn-cs"/>
              </a:rPr>
              <a:t>Shenzhen</a:t>
            </a:r>
            <a:r>
              <a:rPr lang="en-US" sz="1700" dirty="0" smtClean="0">
                <a:solidFill>
                  <a:srgbClr val="FF0000"/>
                </a:solidFill>
                <a:latin typeface="Times New Roman" pitchFamily="18" charset="0"/>
                <a:ea typeface="ＭＳ Ｐゴシック" pitchFamily="-65" charset="-128"/>
                <a:cs typeface="+mn-cs"/>
              </a:rPr>
              <a:t>, </a:t>
            </a:r>
            <a:r>
              <a:rPr lang="en-US" altLang="zh-CN" sz="1700" dirty="0" smtClean="0">
                <a:solidFill>
                  <a:srgbClr val="FF0000"/>
                </a:solidFill>
                <a:latin typeface="Times New Roman" pitchFamily="18" charset="0"/>
                <a:ea typeface="ＭＳ Ｐゴシック" pitchFamily="-65" charset="-128"/>
                <a:cs typeface="+mn-cs"/>
              </a:rPr>
              <a:t>CHINA</a:t>
            </a:r>
            <a:r>
              <a:rPr lang="en-US" sz="1700" dirty="0" smtClean="0">
                <a:solidFill>
                  <a:schemeClr val="tx2"/>
                </a:solidFill>
                <a:latin typeface="Times New Roman" pitchFamily="18" charset="0"/>
                <a:ea typeface="ＭＳ Ｐゴシック" pitchFamily="-65" charset="-128"/>
                <a:cs typeface="+mn-cs"/>
              </a:rPr>
              <a:t>]</a:t>
            </a: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smtClean="0">
                <a:solidFill>
                  <a:schemeClr val="tx2"/>
                </a:solidFill>
                <a:latin typeface="Times New Roman" pitchFamily="18" charset="0"/>
                <a:ea typeface="ＭＳ Ｐゴシック" pitchFamily="-65" charset="-128"/>
                <a:cs typeface="+mn-cs"/>
              </a:rPr>
              <a:t>:[</a:t>
            </a:r>
            <a:r>
              <a:rPr lang="en-US" sz="1700" dirty="0" smtClean="0">
                <a:solidFill>
                  <a:srgbClr val="FF0000"/>
                </a:solidFill>
                <a:latin typeface="Times New Roman" pitchFamily="18" charset="0"/>
                <a:ea typeface="ＭＳ Ｐゴシック" pitchFamily="-65" charset="-128"/>
                <a:cs typeface="+mn-cs"/>
              </a:rPr>
              <a:t>lin.linwei</a:t>
            </a:r>
            <a:r>
              <a:rPr lang="en-US" altLang="zh-CN" sz="1700" dirty="0" smtClean="0">
                <a:solidFill>
                  <a:srgbClr val="FF0000"/>
                </a:solidFill>
                <a:latin typeface="Times New Roman" pitchFamily="18" charset="0"/>
                <a:ea typeface="ＭＳ Ｐゴシック" pitchFamily="-65" charset="-128"/>
                <a:cs typeface="+mn-cs"/>
              </a:rPr>
              <a:t>@huawei.com</a:t>
            </a:r>
            <a:r>
              <a:rPr lang="en-US" sz="1700" dirty="0" smtClean="0">
                <a:solidFill>
                  <a:schemeClr val="tx2"/>
                </a:solidFill>
                <a:latin typeface="Times New Roman" pitchFamily="18" charset="0"/>
                <a:ea typeface="ＭＳ Ｐゴシック" pitchFamily="-65" charset="-128"/>
                <a:cs typeface="+mn-cs"/>
              </a:rPr>
              <a:t>]</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a:t>
            </a:r>
            <a:r>
              <a:rPr lang="en-US" sz="1700" dirty="0" smtClean="0">
                <a:solidFill>
                  <a:schemeClr val="tx2"/>
                </a:solidFill>
                <a:latin typeface="Times New Roman" pitchFamily="18" charset="0"/>
                <a:ea typeface="ＭＳ Ｐゴシック" pitchFamily="-65" charset="-128"/>
                <a:cs typeface="+mn-cs"/>
              </a:rPr>
              <a:t>[</a:t>
            </a:r>
            <a:r>
              <a:rPr lang="en-US" altLang="en-US" sz="1800" b="1" dirty="0" smtClean="0">
                <a:latin typeface="Times New Roman" panose="02020603050405020304" pitchFamily="18" charset="0"/>
              </a:rPr>
              <a:t>Study </a:t>
            </a:r>
            <a:r>
              <a:rPr lang="en-US" altLang="en-US" sz="1800" b="1" dirty="0">
                <a:latin typeface="Times New Roman" panose="02020603050405020304" pitchFamily="18" charset="0"/>
              </a:rPr>
              <a:t>Group 4ab: UWB Next </a:t>
            </a:r>
            <a:r>
              <a:rPr lang="en-US" altLang="en-US" sz="1800" b="1" dirty="0" smtClean="0">
                <a:latin typeface="Times New Roman" panose="02020603050405020304" pitchFamily="18" charset="0"/>
              </a:rPr>
              <a:t>Generation</a:t>
            </a:r>
            <a:r>
              <a:rPr lang="en-US" sz="17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a:t>
            </a:r>
            <a:r>
              <a:rPr lang="en-US" sz="1700" dirty="0" smtClean="0">
                <a:solidFill>
                  <a:schemeClr val="tx2"/>
                </a:solidFill>
                <a:latin typeface="Times New Roman" pitchFamily="18" charset="0"/>
                <a:ea typeface="ＭＳ Ｐゴシック" pitchFamily="-65" charset="-128"/>
                <a:cs typeface="+mn-cs"/>
              </a:rPr>
              <a:t>[</a:t>
            </a:r>
            <a:r>
              <a:rPr lang="en-US" altLang="zh-CN" sz="1700" dirty="0">
                <a:latin typeface="Times New Roman" pitchFamily="18" charset="0"/>
                <a:ea typeface="ＭＳ Ｐゴシック" pitchFamily="-65" charset="-128"/>
              </a:rPr>
              <a:t>Further Considerations of Advanced Channel Coding on 15.4ab</a:t>
            </a:r>
            <a:r>
              <a:rPr lang="en-US" sz="1700" dirty="0" smtClean="0">
                <a:solidFill>
                  <a:schemeClr val="tx2"/>
                </a:solidFill>
                <a:latin typeface="Times New Roman" pitchFamily="18" charset="0"/>
                <a:ea typeface="ＭＳ Ｐゴシック" pitchFamily="-65" charset="-128"/>
                <a:cs typeface="+mn-cs"/>
              </a:rPr>
              <a:t>]</a:t>
            </a:r>
            <a:endParaRPr lang="en-US" sz="1700"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837406" y="1467942"/>
            <a:ext cx="10514807" cy="3943052"/>
          </a:xfrm>
          <a:prstGeom prst="rect">
            <a:avLst/>
          </a:prstGeom>
        </p:spPr>
      </p:pic>
      <p:sp>
        <p:nvSpPr>
          <p:cNvPr id="2" name="矩形 1"/>
          <p:cNvSpPr/>
          <p:nvPr/>
        </p:nvSpPr>
        <p:spPr>
          <a:xfrm>
            <a:off x="3194297" y="662236"/>
            <a:ext cx="6444393" cy="523220"/>
          </a:xfrm>
          <a:prstGeom prst="rect">
            <a:avLst/>
          </a:prstGeom>
        </p:spPr>
        <p:txBody>
          <a:bodyPr wrap="none">
            <a:spAutoFit/>
          </a:bodyPr>
          <a:lstStyle/>
          <a:p>
            <a:r>
              <a:rPr lang="en-US" altLang="en-US" sz="2800" b="1" dirty="0"/>
              <a:t>Channel Coding </a:t>
            </a:r>
            <a:r>
              <a:rPr lang="en-US" altLang="en-US" sz="2800" b="1" dirty="0" smtClean="0"/>
              <a:t>Consideration in </a:t>
            </a:r>
            <a:r>
              <a:rPr lang="en-US" altLang="en-US" sz="2800" b="1" dirty="0"/>
              <a:t>15.4ab</a:t>
            </a:r>
            <a:endParaRPr lang="zh-CN" altLang="en-US" sz="2400" b="1" dirty="0"/>
          </a:p>
        </p:txBody>
      </p:sp>
      <p:sp>
        <p:nvSpPr>
          <p:cNvPr id="3" name="矩形 2"/>
          <p:cNvSpPr/>
          <p:nvPr/>
        </p:nvSpPr>
        <p:spPr>
          <a:xfrm>
            <a:off x="236177" y="1067594"/>
            <a:ext cx="2981907" cy="400110"/>
          </a:xfrm>
          <a:prstGeom prst="rect">
            <a:avLst/>
          </a:prstGeom>
        </p:spPr>
        <p:txBody>
          <a:bodyPr wrap="none">
            <a:spAutoFit/>
          </a:bodyPr>
          <a:lstStyle/>
          <a:p>
            <a:pPr marL="342900" indent="-342900">
              <a:buFont typeface="Arial" panose="020B0604020202020204" pitchFamily="34" charset="0"/>
              <a:buChar char="•"/>
            </a:pPr>
            <a:r>
              <a:rPr lang="en-US" altLang="zh-CN" sz="2000" b="1" kern="0" dirty="0" smtClean="0">
                <a:latin typeface="+mn-lt"/>
                <a:ea typeface="ＭＳ Ｐゴシック" pitchFamily="-65" charset="-128"/>
                <a:cs typeface="ＭＳ Ｐゴシック" pitchFamily="-65" charset="-128"/>
              </a:rPr>
              <a:t>Power consumption</a:t>
            </a:r>
            <a:endParaRPr lang="zh-CN" altLang="en-US" sz="2000" b="1" kern="0" dirty="0">
              <a:latin typeface="+mn-lt"/>
              <a:ea typeface="ＭＳ Ｐゴシック" pitchFamily="-65" charset="-128"/>
              <a:cs typeface="ＭＳ Ｐゴシック" pitchFamily="-65" charset="-128"/>
            </a:endParaRPr>
          </a:p>
        </p:txBody>
      </p:sp>
      <p:sp>
        <p:nvSpPr>
          <p:cNvPr id="7" name="矩形 6"/>
          <p:cNvSpPr/>
          <p:nvPr/>
        </p:nvSpPr>
        <p:spPr>
          <a:xfrm>
            <a:off x="7009606" y="5447208"/>
            <a:ext cx="4482317" cy="292388"/>
          </a:xfrm>
          <a:prstGeom prst="rect">
            <a:avLst/>
          </a:prstGeom>
        </p:spPr>
        <p:txBody>
          <a:bodyPr wrap="none">
            <a:spAutoFit/>
          </a:bodyPr>
          <a:lstStyle/>
          <a:p>
            <a:r>
              <a:rPr lang="en-US" altLang="zh-CN" dirty="0"/>
              <a:t>Assume power scales as s, where s is the technology feature size</a:t>
            </a:r>
          </a:p>
        </p:txBody>
      </p:sp>
      <p:sp>
        <p:nvSpPr>
          <p:cNvPr id="13" name="矩形 12"/>
          <p:cNvSpPr/>
          <p:nvPr/>
        </p:nvSpPr>
        <p:spPr>
          <a:xfrm>
            <a:off x="229771" y="5393421"/>
            <a:ext cx="4639412" cy="253916"/>
          </a:xfrm>
          <a:prstGeom prst="rect">
            <a:avLst/>
          </a:prstGeom>
        </p:spPr>
        <p:txBody>
          <a:bodyPr wrap="none">
            <a:spAutoFit/>
          </a:bodyPr>
          <a:lstStyle/>
          <a:p>
            <a:r>
              <a:rPr lang="en-US" altLang="zh-CN" sz="1050" b="1" dirty="0" smtClean="0">
                <a:solidFill>
                  <a:srgbClr val="C00000"/>
                </a:solidFill>
                <a:latin typeface="+mn-lt"/>
                <a:ea typeface="ＭＳ Ｐゴシック" pitchFamily="-109" charset="-128"/>
              </a:rPr>
              <a:t>Suitable for scenario </a:t>
            </a:r>
            <a:r>
              <a:rPr lang="en-US" altLang="zh-CN" sz="1050" b="1" dirty="0">
                <a:solidFill>
                  <a:srgbClr val="C00000"/>
                </a:solidFill>
                <a:latin typeface="+mn-lt"/>
                <a:ea typeface="ＭＳ Ｐゴシック" pitchFamily="-109" charset="-128"/>
              </a:rPr>
              <a:t>when </a:t>
            </a:r>
            <a:r>
              <a:rPr lang="en-US" altLang="zh-CN" sz="1050" b="1" dirty="0" smtClean="0">
                <a:solidFill>
                  <a:srgbClr val="C00000"/>
                </a:solidFill>
                <a:latin typeface="+mn-lt"/>
                <a:ea typeface="ＭＳ Ｐゴシック" pitchFamily="-109" charset="-128"/>
              </a:rPr>
              <a:t>high-throughput </a:t>
            </a:r>
            <a:r>
              <a:rPr lang="en-US" altLang="zh-CN" sz="1050" b="1" dirty="0">
                <a:solidFill>
                  <a:srgbClr val="C00000"/>
                </a:solidFill>
                <a:latin typeface="+mn-lt"/>
                <a:ea typeface="ＭＳ Ｐゴシック" pitchFamily="-109" charset="-128"/>
              </a:rPr>
              <a:t>or </a:t>
            </a:r>
            <a:r>
              <a:rPr lang="en-US" altLang="zh-CN" sz="1050" b="1" dirty="0" smtClean="0">
                <a:solidFill>
                  <a:srgbClr val="C00000"/>
                </a:solidFill>
                <a:latin typeface="+mn-lt"/>
                <a:ea typeface="ＭＳ Ｐゴシック" pitchFamily="-109" charset="-128"/>
              </a:rPr>
              <a:t>low-latency is required</a:t>
            </a:r>
            <a:endParaRPr lang="zh-CN" altLang="en-US" sz="1050" b="1" dirty="0">
              <a:solidFill>
                <a:srgbClr val="C00000"/>
              </a:solidFill>
              <a:latin typeface="+mn-lt"/>
              <a:ea typeface="ＭＳ Ｐゴシック" pitchFamily="-109" charset="-128"/>
            </a:endParaRPr>
          </a:p>
        </p:txBody>
      </p:sp>
      <p:sp>
        <p:nvSpPr>
          <p:cNvPr id="14" name="椭圆 13"/>
          <p:cNvSpPr/>
          <p:nvPr/>
        </p:nvSpPr>
        <p:spPr bwMode="auto">
          <a:xfrm>
            <a:off x="685006" y="3201194"/>
            <a:ext cx="1905000" cy="228600"/>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cxnSp>
        <p:nvCxnSpPr>
          <p:cNvPr id="16" name="直接箭头连接符 15"/>
          <p:cNvCxnSpPr>
            <a:stCxn id="14" idx="2"/>
          </p:cNvCxnSpPr>
          <p:nvPr/>
        </p:nvCxnSpPr>
        <p:spPr bwMode="auto">
          <a:xfrm flipH="1">
            <a:off x="468292" y="3315494"/>
            <a:ext cx="216714" cy="2110404"/>
          </a:xfrm>
          <a:prstGeom prst="straightConnector1">
            <a:avLst/>
          </a:prstGeom>
          <a:solidFill>
            <a:schemeClr val="accent1"/>
          </a:solidFill>
          <a:ln w="12700" cap="flat" cmpd="sng" algn="ctr">
            <a:solidFill>
              <a:srgbClr val="C00000"/>
            </a:solidFill>
            <a:prstDash val="solid"/>
            <a:round/>
            <a:headEnd type="none" w="sm" len="sm"/>
            <a:tailEnd type="triangle"/>
          </a:ln>
          <a:effectLst/>
        </p:spPr>
      </p:cxnSp>
      <p:sp>
        <p:nvSpPr>
          <p:cNvPr id="19" name="椭圆 18"/>
          <p:cNvSpPr/>
          <p:nvPr/>
        </p:nvSpPr>
        <p:spPr bwMode="auto">
          <a:xfrm>
            <a:off x="685006" y="3445520"/>
            <a:ext cx="1905000" cy="228600"/>
          </a:xfrm>
          <a:prstGeom prst="ellipse">
            <a:avLst/>
          </a:prstGeom>
          <a:no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cxnSp>
        <p:nvCxnSpPr>
          <p:cNvPr id="20" name="直接箭头连接符 19"/>
          <p:cNvCxnSpPr/>
          <p:nvPr/>
        </p:nvCxnSpPr>
        <p:spPr bwMode="auto">
          <a:xfrm flipH="1">
            <a:off x="615386" y="3674120"/>
            <a:ext cx="222020" cy="1930063"/>
          </a:xfrm>
          <a:prstGeom prst="straightConnector1">
            <a:avLst/>
          </a:prstGeom>
          <a:solidFill>
            <a:schemeClr val="accent1"/>
          </a:solidFill>
          <a:ln w="12700" cap="flat" cmpd="sng" algn="ctr">
            <a:solidFill>
              <a:schemeClr val="accent2"/>
            </a:solidFill>
            <a:prstDash val="solid"/>
            <a:round/>
            <a:headEnd type="none" w="sm" len="sm"/>
            <a:tailEnd type="triangle"/>
          </a:ln>
          <a:effectLst/>
        </p:spPr>
      </p:cxnSp>
      <p:sp>
        <p:nvSpPr>
          <p:cNvPr id="22" name="矩形 21"/>
          <p:cNvSpPr/>
          <p:nvPr/>
        </p:nvSpPr>
        <p:spPr>
          <a:xfrm>
            <a:off x="229771" y="5551054"/>
            <a:ext cx="6629400" cy="261610"/>
          </a:xfrm>
          <a:prstGeom prst="rect">
            <a:avLst/>
          </a:prstGeom>
        </p:spPr>
        <p:txBody>
          <a:bodyPr wrap="square">
            <a:spAutoFit/>
          </a:bodyPr>
          <a:lstStyle/>
          <a:p>
            <a:r>
              <a:rPr lang="en-US" altLang="zh-CN" sz="1050" b="1" dirty="0">
                <a:solidFill>
                  <a:schemeClr val="accent6"/>
                </a:solidFill>
                <a:latin typeface="+mn-lt"/>
                <a:ea typeface="ＭＳ Ｐゴシック" pitchFamily="-109" charset="-128"/>
              </a:rPr>
              <a:t>Suitable for scenario when smaller chip size or lower energy consumption is required</a:t>
            </a:r>
            <a:endParaRPr lang="zh-CN" altLang="en-US" sz="1050" b="1" dirty="0">
              <a:solidFill>
                <a:schemeClr val="accent6"/>
              </a:solidFill>
              <a:latin typeface="+mn-lt"/>
              <a:ea typeface="ＭＳ Ｐゴシック" pitchFamily="-109" charset="-128"/>
            </a:endParaRPr>
          </a:p>
        </p:txBody>
      </p:sp>
      <p:sp>
        <p:nvSpPr>
          <p:cNvPr id="24" name="文本框 23"/>
          <p:cNvSpPr txBox="1"/>
          <p:nvPr/>
        </p:nvSpPr>
        <p:spPr>
          <a:xfrm>
            <a:off x="615386" y="5802174"/>
            <a:ext cx="10896600" cy="523220"/>
          </a:xfrm>
          <a:prstGeom prst="rect">
            <a:avLst/>
          </a:prstGeom>
          <a:noFill/>
        </p:spPr>
        <p:txBody>
          <a:bodyPr wrap="square" rtlCol="0">
            <a:spAutoFit/>
          </a:bodyPr>
          <a:lstStyle/>
          <a:p>
            <a:pPr marL="285750" indent="-285750">
              <a:buFont typeface="Wingdings" panose="05000000000000000000" pitchFamily="2" charset="2"/>
              <a:buChar char="ü"/>
            </a:pPr>
            <a:r>
              <a:rPr lang="en-US" altLang="zh-CN" sz="1400" dirty="0" smtClean="0">
                <a:solidFill>
                  <a:srgbClr val="000000"/>
                </a:solidFill>
                <a:latin typeface="+mn-lt"/>
                <a:ea typeface="ＭＳ Ｐゴシック" pitchFamily="-109" charset="-128"/>
              </a:rPr>
              <a:t>Power consumption varies with architectures/design targets/criteria, but the power consumption of most polar &amp; LDPC decoders are less than 100mW, while </a:t>
            </a:r>
            <a:r>
              <a:rPr lang="en-US" altLang="zh-CN" sz="1400" dirty="0">
                <a:solidFill>
                  <a:srgbClr val="000000"/>
                </a:solidFill>
                <a:latin typeface="+mn-lt"/>
                <a:ea typeface="ＭＳ Ｐゴシック" pitchFamily="-109" charset="-128"/>
              </a:rPr>
              <a:t>Turbo </a:t>
            </a:r>
            <a:r>
              <a:rPr lang="en-US" altLang="zh-CN" sz="1400" dirty="0" smtClean="0">
                <a:solidFill>
                  <a:srgbClr val="000000"/>
                </a:solidFill>
                <a:latin typeface="+mn-lt"/>
                <a:ea typeface="ＭＳ Ｐゴシック" pitchFamily="-109" charset="-128"/>
              </a:rPr>
              <a:t>decoder </a:t>
            </a:r>
            <a:r>
              <a:rPr lang="en-US" altLang="zh-CN" sz="1400" dirty="0">
                <a:solidFill>
                  <a:srgbClr val="000000"/>
                </a:solidFill>
                <a:latin typeface="+mn-lt"/>
                <a:ea typeface="ＭＳ Ｐゴシック" pitchFamily="-109" charset="-128"/>
              </a:rPr>
              <a:t>requires </a:t>
            </a:r>
            <a:r>
              <a:rPr lang="en-US" altLang="zh-CN" sz="1400" dirty="0" smtClean="0">
                <a:solidFill>
                  <a:srgbClr val="000000"/>
                </a:solidFill>
                <a:latin typeface="+mn-lt"/>
                <a:ea typeface="ＭＳ Ｐゴシック" pitchFamily="-109" charset="-128"/>
              </a:rPr>
              <a:t>relative </a:t>
            </a:r>
            <a:r>
              <a:rPr lang="en-US" altLang="zh-CN" sz="1400" dirty="0">
                <a:solidFill>
                  <a:srgbClr val="000000"/>
                </a:solidFill>
                <a:latin typeface="+mn-lt"/>
                <a:ea typeface="ＭＳ Ｐゴシック" pitchFamily="-109" charset="-128"/>
              </a:rPr>
              <a:t>higher power consumption</a:t>
            </a:r>
          </a:p>
        </p:txBody>
      </p:sp>
      <p:sp>
        <p:nvSpPr>
          <p:cNvPr id="26" name="矩形 25"/>
          <p:cNvSpPr/>
          <p:nvPr/>
        </p:nvSpPr>
        <p:spPr bwMode="auto">
          <a:xfrm>
            <a:off x="468292" y="5854357"/>
            <a:ext cx="11037113" cy="471035"/>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23" name="椭圆 22"/>
          <p:cNvSpPr/>
          <p:nvPr/>
        </p:nvSpPr>
        <p:spPr bwMode="auto">
          <a:xfrm>
            <a:off x="11050571" y="3724750"/>
            <a:ext cx="301642" cy="1305243"/>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27" name="椭圆 26"/>
          <p:cNvSpPr/>
          <p:nvPr/>
        </p:nvSpPr>
        <p:spPr bwMode="auto">
          <a:xfrm>
            <a:off x="11050571" y="5092947"/>
            <a:ext cx="301642" cy="318047"/>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
        <p:nvSpPr>
          <p:cNvPr id="28" name="矩形 27"/>
          <p:cNvSpPr/>
          <p:nvPr/>
        </p:nvSpPr>
        <p:spPr>
          <a:xfrm>
            <a:off x="10342356" y="4209135"/>
            <a:ext cx="655949" cy="230832"/>
          </a:xfrm>
          <a:prstGeom prst="rect">
            <a:avLst/>
          </a:prstGeom>
        </p:spPr>
        <p:txBody>
          <a:bodyPr wrap="none">
            <a:spAutoFit/>
          </a:bodyPr>
          <a:lstStyle/>
          <a:p>
            <a:r>
              <a:rPr lang="en-US" altLang="zh-CN" sz="900" b="1" dirty="0" smtClean="0">
                <a:solidFill>
                  <a:srgbClr val="C00000"/>
                </a:solidFill>
                <a:latin typeface="Times New Roman" panose="02020603050405020304" pitchFamily="18" charset="0"/>
                <a:ea typeface="宋体" panose="02010600030101010101" pitchFamily="2" charset="-122"/>
              </a:rPr>
              <a:t>95.54mW</a:t>
            </a:r>
            <a:endParaRPr lang="zh-CN" altLang="en-US" sz="900" dirty="0">
              <a:solidFill>
                <a:srgbClr val="C00000"/>
              </a:solidFill>
            </a:endParaRPr>
          </a:p>
        </p:txBody>
      </p:sp>
      <p:sp>
        <p:nvSpPr>
          <p:cNvPr id="29" name="矩形 28"/>
          <p:cNvSpPr/>
          <p:nvPr/>
        </p:nvSpPr>
        <p:spPr>
          <a:xfrm>
            <a:off x="10342356" y="5165697"/>
            <a:ext cx="713657" cy="230832"/>
          </a:xfrm>
          <a:prstGeom prst="rect">
            <a:avLst/>
          </a:prstGeom>
        </p:spPr>
        <p:txBody>
          <a:bodyPr wrap="none">
            <a:spAutoFit/>
          </a:bodyPr>
          <a:lstStyle/>
          <a:p>
            <a:r>
              <a:rPr lang="en-US" altLang="zh-CN" sz="900" b="1" dirty="0" smtClean="0">
                <a:solidFill>
                  <a:srgbClr val="C00000"/>
                </a:solidFill>
                <a:latin typeface="Times New Roman" panose="02020603050405020304" pitchFamily="18" charset="0"/>
                <a:ea typeface="宋体" panose="02010600030101010101" pitchFamily="2" charset="-122"/>
              </a:rPr>
              <a:t>158.38mW</a:t>
            </a:r>
            <a:endParaRPr lang="zh-CN" altLang="en-US" sz="900" dirty="0">
              <a:solidFill>
                <a:srgbClr val="C00000"/>
              </a:solidFill>
            </a:endParaRPr>
          </a:p>
        </p:txBody>
      </p:sp>
    </p:spTree>
    <p:extLst>
      <p:ext uri="{BB962C8B-B14F-4D97-AF65-F5344CB8AC3E}">
        <p14:creationId xmlns:p14="http://schemas.microsoft.com/office/powerpoint/2010/main" val="6698761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04006" y="1174616"/>
            <a:ext cx="10896600" cy="400110"/>
          </a:xfrm>
          <a:prstGeom prst="rect">
            <a:avLst/>
          </a:prstGeom>
        </p:spPr>
        <p:txBody>
          <a:bodyPr wrap="square">
            <a:spAutoFit/>
          </a:bodyPr>
          <a:lstStyle/>
          <a:p>
            <a:pPr marL="342900" indent="-342900" algn="just">
              <a:spcAft>
                <a:spcPts val="600"/>
              </a:spcAft>
              <a:buFont typeface="Arial" panose="020B0604020202020204" pitchFamily="34" charset="0"/>
              <a:buChar char="•"/>
            </a:pPr>
            <a:r>
              <a:rPr lang="en-GB" altLang="zh-CN" sz="2000" b="1" dirty="0" smtClean="0"/>
              <a:t>Candidate coding scheme comparison:</a:t>
            </a:r>
            <a:endParaRPr lang="zh-CN" altLang="zh-CN" sz="2000" b="1" dirty="0"/>
          </a:p>
        </p:txBody>
      </p:sp>
      <p:sp>
        <p:nvSpPr>
          <p:cNvPr id="3" name="矩形 2"/>
          <p:cNvSpPr/>
          <p:nvPr/>
        </p:nvSpPr>
        <p:spPr>
          <a:xfrm>
            <a:off x="456406" y="6098697"/>
            <a:ext cx="7315200" cy="261610"/>
          </a:xfrm>
          <a:prstGeom prst="rect">
            <a:avLst/>
          </a:prstGeom>
        </p:spPr>
        <p:txBody>
          <a:bodyPr wrap="square">
            <a:spAutoFit/>
          </a:bodyPr>
          <a:lstStyle/>
          <a:p>
            <a:pPr algn="just">
              <a:spcAft>
                <a:spcPts val="300"/>
              </a:spcAft>
              <a:tabLst>
                <a:tab pos="228600" algn="l"/>
              </a:tabLst>
            </a:pPr>
            <a:r>
              <a:rPr lang="en-US" altLang="zh-CN" sz="1100" dirty="0" smtClean="0">
                <a:latin typeface="Times New Roman" panose="02020603050405020304" pitchFamily="18" charset="0"/>
                <a:ea typeface="宋体" panose="02010600030101010101" pitchFamily="2" charset="-122"/>
              </a:rPr>
              <a:t>Reference: 3GPP R1-164039 </a:t>
            </a:r>
            <a:r>
              <a:rPr lang="en-US" altLang="zh-CN" sz="1100" dirty="0">
                <a:latin typeface="Times New Roman" panose="02020603050405020304" pitchFamily="18" charset="0"/>
                <a:ea typeface="宋体" panose="02010600030101010101" pitchFamily="2" charset="-122"/>
              </a:rPr>
              <a:t>“Polar codes - encoding and decoding</a:t>
            </a:r>
            <a:r>
              <a:rPr lang="en-US" altLang="zh-CN" sz="1100" dirty="0" smtClean="0">
                <a:latin typeface="Times New Roman" panose="02020603050405020304" pitchFamily="18" charset="0"/>
                <a:ea typeface="宋体" panose="02010600030101010101" pitchFamily="2" charset="-122"/>
              </a:rPr>
              <a:t>”</a:t>
            </a:r>
            <a:endParaRPr lang="en-US" altLang="zh-CN" sz="1100" dirty="0">
              <a:latin typeface="Times New Roman" panose="02020603050405020304" pitchFamily="18" charset="0"/>
              <a:ea typeface="宋体" panose="02010600030101010101" pitchFamily="2" charset="-122"/>
            </a:endParaRPr>
          </a:p>
        </p:txBody>
      </p:sp>
      <p:graphicFrame>
        <p:nvGraphicFramePr>
          <p:cNvPr id="6" name="表格 5"/>
          <p:cNvGraphicFramePr>
            <a:graphicFrameLocks noGrp="1"/>
          </p:cNvGraphicFramePr>
          <p:nvPr>
            <p:extLst>
              <p:ext uri="{D42A27DB-BD31-4B8C-83A1-F6EECF244321}">
                <p14:modId xmlns:p14="http://schemas.microsoft.com/office/powerpoint/2010/main" val="4281118824"/>
              </p:ext>
            </p:extLst>
          </p:nvPr>
        </p:nvGraphicFramePr>
        <p:xfrm>
          <a:off x="761206" y="1677194"/>
          <a:ext cx="10286998" cy="4228903"/>
        </p:xfrm>
        <a:graphic>
          <a:graphicData uri="http://schemas.openxmlformats.org/drawingml/2006/table">
            <a:tbl>
              <a:tblPr firstRow="1" bandRow="1">
                <a:tableStyleId>{5940675A-B579-460E-94D1-54222C63F5DA}</a:tableStyleId>
              </a:tblPr>
              <a:tblGrid>
                <a:gridCol w="2112262"/>
                <a:gridCol w="1958768"/>
                <a:gridCol w="1958768"/>
                <a:gridCol w="2019456"/>
                <a:gridCol w="2237744"/>
              </a:tblGrid>
              <a:tr h="385983">
                <a:tc>
                  <a:txBody>
                    <a:bodyPr/>
                    <a:lstStyle/>
                    <a:p>
                      <a:endParaRPr lang="zh-CN" altLang="en-US" dirty="0"/>
                    </a:p>
                  </a:txBody>
                  <a:tcPr/>
                </a:tc>
                <a:tc>
                  <a:txBody>
                    <a:bodyPr/>
                    <a:lstStyle/>
                    <a:p>
                      <a:pPr algn="ctr"/>
                      <a:r>
                        <a:rPr lang="en-US" altLang="zh-CN" sz="1800" dirty="0" smtClean="0"/>
                        <a:t>Polar</a:t>
                      </a:r>
                      <a:endParaRPr lang="zh-CN" altLang="en-US" sz="1800" dirty="0"/>
                    </a:p>
                  </a:txBody>
                  <a:tcPr/>
                </a:tc>
                <a:tc>
                  <a:txBody>
                    <a:bodyPr/>
                    <a:lstStyle/>
                    <a:p>
                      <a:pPr algn="ctr"/>
                      <a:r>
                        <a:rPr lang="en-US" altLang="zh-CN" sz="1800" dirty="0" smtClean="0"/>
                        <a:t>LDPC</a:t>
                      </a:r>
                      <a:endParaRPr lang="zh-CN" altLang="en-US" sz="1800" dirty="0"/>
                    </a:p>
                  </a:txBody>
                  <a:tcPr/>
                </a:tc>
                <a:tc>
                  <a:txBody>
                    <a:bodyPr/>
                    <a:lstStyle/>
                    <a:p>
                      <a:pPr algn="ctr"/>
                      <a:r>
                        <a:rPr lang="en-US" altLang="zh-CN" sz="1800" dirty="0" smtClean="0"/>
                        <a:t>Turbo</a:t>
                      </a:r>
                      <a:endParaRPr lang="zh-CN" altLang="en-US" sz="1800" dirty="0"/>
                    </a:p>
                  </a:txBody>
                  <a:tcPr/>
                </a:tc>
                <a:tc>
                  <a:txBody>
                    <a:bodyPr/>
                    <a:lstStyle/>
                    <a:p>
                      <a:pPr algn="ctr"/>
                      <a:r>
                        <a:rPr lang="en-US" altLang="zh-CN" sz="1800" dirty="0" smtClean="0"/>
                        <a:t>CC</a:t>
                      </a:r>
                      <a:endParaRPr lang="zh-CN" altLang="en-US" sz="1800" dirty="0"/>
                    </a:p>
                  </a:txBody>
                  <a:tcPr/>
                </a:tc>
              </a:tr>
              <a:tr h="890730">
                <a:tc>
                  <a:txBody>
                    <a:bodyPr/>
                    <a:lstStyle/>
                    <a:p>
                      <a:r>
                        <a:rPr lang="en-US" altLang="zh-CN" sz="1400" dirty="0" smtClean="0"/>
                        <a:t>Large Block(e.g. &gt;8k)</a:t>
                      </a:r>
                      <a:endParaRPr lang="zh-CN" altLang="en-US" sz="1400" dirty="0"/>
                    </a:p>
                  </a:txBody>
                  <a:tcPr/>
                </a:tc>
                <a:tc>
                  <a:txBody>
                    <a:bodyPr/>
                    <a:lstStyle/>
                    <a:p>
                      <a:pPr marL="171450" indent="-171450" algn="l" defTabSz="497799" rtl="0" eaLnBrk="1" latinLnBrk="0" hangingPunct="1">
                        <a:spcAft>
                          <a:spcPts val="600"/>
                        </a:spcAft>
                        <a:buFont typeface="Wingdings" panose="05000000000000000000" pitchFamily="2" charset="2"/>
                        <a:buChar char="ü"/>
                      </a:pPr>
                      <a:r>
                        <a:rPr lang="en-US" altLang="zh-CN" sz="1100" kern="1200" dirty="0" smtClean="0">
                          <a:solidFill>
                            <a:schemeClr val="tx1"/>
                          </a:solidFill>
                          <a:latin typeface="+mn-lt"/>
                          <a:ea typeface="+mn-ea"/>
                          <a:cs typeface="+mn-cs"/>
                        </a:rPr>
                        <a:t>Small-list decoder or SC decoder for good power and area efficiency</a:t>
                      </a:r>
                    </a:p>
                    <a:p>
                      <a:pPr marL="0" algn="l" defTabSz="497799" rtl="0" eaLnBrk="1" latinLnBrk="0" hangingPunct="1">
                        <a:spcAft>
                          <a:spcPts val="600"/>
                        </a:spcAft>
                      </a:pPr>
                      <a:endParaRPr lang="zh-CN" altLang="en-US" sz="1100" kern="1200" dirty="0">
                        <a:solidFill>
                          <a:srgbClr val="C00000"/>
                        </a:solidFill>
                        <a:latin typeface="+mn-lt"/>
                        <a:ea typeface="+mn-ea"/>
                        <a:cs typeface="+mn-cs"/>
                      </a:endParaRPr>
                    </a:p>
                  </a:txBody>
                  <a:tcPr/>
                </a:tc>
                <a:tc>
                  <a:txBody>
                    <a:bodyPr/>
                    <a:lstStyle/>
                    <a:p>
                      <a:pPr marL="171450" indent="-171450" algn="l" defTabSz="497799" rtl="0" eaLnBrk="1" latinLnBrk="0" hangingPunct="1">
                        <a:spcAft>
                          <a:spcPts val="600"/>
                        </a:spcAft>
                        <a:buFont typeface="Wingdings" panose="05000000000000000000" pitchFamily="2" charset="2"/>
                        <a:buChar char="ü"/>
                      </a:pPr>
                      <a:r>
                        <a:rPr lang="en-GB" sz="1100" kern="1200" dirty="0">
                          <a:solidFill>
                            <a:srgbClr val="C00000"/>
                          </a:solidFill>
                          <a:latin typeface="+mn-lt"/>
                          <a:ea typeface="+mn-ea"/>
                          <a:cs typeface="+mn-cs"/>
                        </a:rPr>
                        <a:t>Good power/area </a:t>
                      </a:r>
                      <a:r>
                        <a:rPr lang="en-GB" sz="1100" kern="1200" dirty="0" smtClean="0">
                          <a:solidFill>
                            <a:srgbClr val="C00000"/>
                          </a:solidFill>
                          <a:latin typeface="+mn-lt"/>
                          <a:ea typeface="+mn-ea"/>
                          <a:cs typeface="+mn-cs"/>
                        </a:rPr>
                        <a:t>efficiency</a:t>
                      </a:r>
                      <a:endParaRPr lang="zh-CN" sz="1100" kern="1200" dirty="0" smtClean="0">
                        <a:solidFill>
                          <a:srgbClr val="C00000"/>
                        </a:solidFill>
                        <a:latin typeface="+mn-lt"/>
                        <a:ea typeface="+mn-ea"/>
                        <a:cs typeface="+mn-cs"/>
                      </a:endParaRPr>
                    </a:p>
                    <a:p>
                      <a:pPr marL="171450" indent="-171450" algn="l" defTabSz="497799" rtl="0" eaLnBrk="1" latinLnBrk="0" hangingPunct="1">
                        <a:spcAft>
                          <a:spcPts val="600"/>
                        </a:spcAft>
                        <a:buFont typeface="Wingdings" panose="05000000000000000000" pitchFamily="2" charset="2"/>
                        <a:buChar char="ü"/>
                      </a:pPr>
                      <a:r>
                        <a:rPr lang="en-GB" sz="1100" kern="1200" dirty="0" smtClean="0">
                          <a:solidFill>
                            <a:srgbClr val="C00000"/>
                          </a:solidFill>
                          <a:latin typeface="+mn-lt"/>
                          <a:ea typeface="+mn-ea"/>
                          <a:cs typeface="+mn-cs"/>
                        </a:rPr>
                        <a:t>Good performance </a:t>
                      </a:r>
                      <a:r>
                        <a:rPr lang="en-GB" sz="1100" kern="1200" dirty="0" smtClean="0">
                          <a:solidFill>
                            <a:srgbClr val="C00000"/>
                          </a:solidFill>
                          <a:latin typeface="+mn-lt"/>
                          <a:ea typeface="+mn-ea"/>
                          <a:cs typeface="+mn-cs"/>
                        </a:rPr>
                        <a:t>when rate </a:t>
                      </a:r>
                      <a:r>
                        <a:rPr lang="en-GB" sz="1100" kern="1200" dirty="0" smtClean="0">
                          <a:solidFill>
                            <a:srgbClr val="C00000"/>
                          </a:solidFill>
                          <a:latin typeface="+mn-lt"/>
                          <a:ea typeface="+mn-ea"/>
                          <a:cs typeface="+mn-cs"/>
                        </a:rPr>
                        <a:t>is higher than 1/2</a:t>
                      </a:r>
                      <a:endParaRPr lang="zh-CN" sz="1100" kern="1200" dirty="0">
                        <a:solidFill>
                          <a:srgbClr val="C00000"/>
                        </a:solidFill>
                        <a:latin typeface="+mn-lt"/>
                        <a:ea typeface="+mn-ea"/>
                        <a:cs typeface="+mn-cs"/>
                      </a:endParaRPr>
                    </a:p>
                  </a:txBody>
                  <a:tcPr marL="68580" marR="68580" marT="0" marB="0"/>
                </a:tc>
                <a:tc>
                  <a:txBody>
                    <a:bodyPr/>
                    <a:lstStyle/>
                    <a:p>
                      <a:pPr marL="171450" indent="-171450" algn="l">
                        <a:spcAft>
                          <a:spcPts val="600"/>
                        </a:spcAft>
                        <a:buFont typeface="Wingdings" panose="05000000000000000000" pitchFamily="2" charset="2"/>
                        <a:buChar char="ü"/>
                      </a:pPr>
                      <a:r>
                        <a:rPr lang="en-GB" sz="1100" kern="1200" dirty="0">
                          <a:solidFill>
                            <a:schemeClr val="tx1"/>
                          </a:solidFill>
                          <a:latin typeface="+mn-lt"/>
                          <a:ea typeface="+mn-ea"/>
                          <a:cs typeface="+mn-cs"/>
                        </a:rPr>
                        <a:t>Low power/area </a:t>
                      </a:r>
                      <a:r>
                        <a:rPr lang="en-GB" sz="1100" kern="1200" dirty="0" smtClean="0">
                          <a:solidFill>
                            <a:schemeClr val="tx1"/>
                          </a:solidFill>
                          <a:latin typeface="+mn-lt"/>
                          <a:ea typeface="+mn-ea"/>
                          <a:cs typeface="+mn-cs"/>
                        </a:rPr>
                        <a:t>efficiency</a:t>
                      </a:r>
                      <a:r>
                        <a:rPr lang="en-GB" sz="1100" kern="1200" dirty="0">
                          <a:solidFill>
                            <a:schemeClr val="tx1"/>
                          </a:solidFill>
                          <a:latin typeface="+mn-lt"/>
                          <a:ea typeface="+mn-ea"/>
                          <a:cs typeface="+mn-cs"/>
                        </a:rPr>
                        <a:t> </a:t>
                      </a:r>
                      <a:endParaRPr lang="zh-CN" sz="1100" kern="1200" dirty="0">
                        <a:solidFill>
                          <a:schemeClr val="tx1"/>
                        </a:solidFill>
                        <a:latin typeface="+mn-lt"/>
                        <a:ea typeface="+mn-ea"/>
                        <a:cs typeface="+mn-cs"/>
                      </a:endParaRPr>
                    </a:p>
                  </a:txBody>
                  <a:tcPr marL="68580" marR="68580" marT="0" marB="0"/>
                </a:tc>
                <a:tc>
                  <a:txBody>
                    <a:bodyPr/>
                    <a:lstStyle/>
                    <a:p>
                      <a:pPr marL="171450" indent="-171450" algn="l">
                        <a:spcAft>
                          <a:spcPts val="600"/>
                        </a:spcAft>
                        <a:buFont typeface="Wingdings" panose="05000000000000000000" pitchFamily="2" charset="2"/>
                        <a:buChar char="ü"/>
                      </a:pPr>
                      <a:r>
                        <a:rPr lang="en-US" altLang="zh-CN" sz="1100" kern="1200" dirty="0" smtClean="0">
                          <a:solidFill>
                            <a:schemeClr val="tx1"/>
                          </a:solidFill>
                          <a:latin typeface="+mn-lt"/>
                          <a:ea typeface="+mn-ea"/>
                          <a:cs typeface="+mn-cs"/>
                        </a:rPr>
                        <a:t>When the block length is large and code rate is smaller than 1/3, CC performance is poor</a:t>
                      </a:r>
                    </a:p>
                    <a:p>
                      <a:pPr algn="l">
                        <a:spcAft>
                          <a:spcPts val="600"/>
                        </a:spcAft>
                      </a:pPr>
                      <a:endParaRPr lang="zh-CN" sz="1100" kern="1200" dirty="0">
                        <a:solidFill>
                          <a:schemeClr val="tx1"/>
                        </a:solidFill>
                        <a:latin typeface="+mn-lt"/>
                        <a:ea typeface="+mn-ea"/>
                        <a:cs typeface="+mn-cs"/>
                      </a:endParaRPr>
                    </a:p>
                  </a:txBody>
                  <a:tcPr marL="68580" marR="68580" marT="0" marB="0"/>
                </a:tc>
              </a:tr>
              <a:tr h="1037515">
                <a:tc>
                  <a:txBody>
                    <a:bodyPr/>
                    <a:lstStyle/>
                    <a:p>
                      <a:r>
                        <a:rPr lang="en-US" altLang="zh-CN" sz="1400" kern="1200" dirty="0" smtClean="0">
                          <a:solidFill>
                            <a:schemeClr val="tx1"/>
                          </a:solidFill>
                          <a:latin typeface="+mn-lt"/>
                          <a:ea typeface="+mn-ea"/>
                          <a:cs typeface="+mn-cs"/>
                        </a:rPr>
                        <a:t>1k~8k blocks</a:t>
                      </a:r>
                      <a:endParaRPr lang="zh-CN" altLang="en-US" sz="1400" kern="1200" dirty="0">
                        <a:solidFill>
                          <a:schemeClr val="tx1"/>
                        </a:solidFill>
                        <a:latin typeface="+mn-lt"/>
                        <a:ea typeface="+mn-ea"/>
                        <a:cs typeface="+mn-cs"/>
                      </a:endParaRPr>
                    </a:p>
                  </a:txBody>
                  <a:tcPr/>
                </a:tc>
                <a:tc>
                  <a:txBody>
                    <a:bodyPr/>
                    <a:lstStyle/>
                    <a:p>
                      <a:pPr marL="171450" indent="-171450" algn="l" defTabSz="497799" rtl="0" eaLnBrk="1" latinLnBrk="0" hangingPunct="1">
                        <a:spcAft>
                          <a:spcPts val="600"/>
                        </a:spcAft>
                        <a:buFont typeface="Wingdings" panose="05000000000000000000" pitchFamily="2" charset="2"/>
                        <a:buChar char="ü"/>
                      </a:pPr>
                      <a:r>
                        <a:rPr lang="en-GB" altLang="zh-CN" sz="1100" kern="1200" dirty="0" smtClean="0">
                          <a:solidFill>
                            <a:schemeClr val="tx1"/>
                          </a:solidFill>
                          <a:latin typeface="+mn-lt"/>
                          <a:ea typeface="+mn-ea"/>
                          <a:cs typeface="+mn-cs"/>
                        </a:rPr>
                        <a:t>Medium-List decoder for good performance for all rates, support various rates and lengths </a:t>
                      </a:r>
                      <a:endParaRPr lang="zh-CN" altLang="en-US" sz="1100" kern="1200" dirty="0">
                        <a:solidFill>
                          <a:schemeClr val="tx1"/>
                        </a:solidFill>
                        <a:latin typeface="+mn-lt"/>
                        <a:ea typeface="+mn-ea"/>
                        <a:cs typeface="+mn-cs"/>
                      </a:endParaRPr>
                    </a:p>
                  </a:txBody>
                  <a:tcPr/>
                </a:tc>
                <a:tc>
                  <a:txBody>
                    <a:bodyPr/>
                    <a:lstStyle/>
                    <a:p>
                      <a:pPr marL="171450" indent="-171450" algn="l" defTabSz="497799" rtl="0" eaLnBrk="1" latinLnBrk="0" hangingPunct="1">
                        <a:spcAft>
                          <a:spcPts val="600"/>
                        </a:spcAft>
                        <a:buFont typeface="Wingdings" panose="05000000000000000000" pitchFamily="2" charset="2"/>
                        <a:buChar char="ü"/>
                      </a:pPr>
                      <a:r>
                        <a:rPr lang="en-GB" sz="1100" kern="1200" dirty="0" smtClean="0">
                          <a:solidFill>
                            <a:srgbClr val="C00000"/>
                          </a:solidFill>
                          <a:latin typeface="+mn-lt"/>
                          <a:ea typeface="+mn-ea"/>
                          <a:cs typeface="+mn-cs"/>
                        </a:rPr>
                        <a:t>Good performance</a:t>
                      </a:r>
                    </a:p>
                    <a:p>
                      <a:pPr marL="171450" indent="-171450" algn="l" defTabSz="497799" rtl="0" eaLnBrk="1" latinLnBrk="0" hangingPunct="1">
                        <a:spcAft>
                          <a:spcPts val="600"/>
                        </a:spcAft>
                        <a:buFont typeface="Wingdings" panose="05000000000000000000" pitchFamily="2" charset="2"/>
                        <a:buChar char="ü"/>
                      </a:pPr>
                      <a:r>
                        <a:rPr lang="en-GB" altLang="zh-CN" sz="1100" kern="1200" dirty="0" smtClean="0">
                          <a:solidFill>
                            <a:srgbClr val="C00000"/>
                          </a:solidFill>
                          <a:latin typeface="+mn-lt"/>
                          <a:ea typeface="+mn-ea"/>
                          <a:cs typeface="+mn-cs"/>
                        </a:rPr>
                        <a:t>Support a relative fine granularity of rates and lengths</a:t>
                      </a:r>
                      <a:endParaRPr lang="zh-CN" altLang="zh-CN" sz="1100" kern="1200" dirty="0">
                        <a:solidFill>
                          <a:srgbClr val="C00000"/>
                        </a:solidFill>
                        <a:latin typeface="+mn-lt"/>
                        <a:ea typeface="+mn-ea"/>
                        <a:cs typeface="+mn-cs"/>
                      </a:endParaRPr>
                    </a:p>
                  </a:txBody>
                  <a:tcPr marL="68580" marR="68580" marT="0" marB="0"/>
                </a:tc>
                <a:tc>
                  <a:txBody>
                    <a:bodyPr/>
                    <a:lstStyle/>
                    <a:p>
                      <a:pPr marL="171450" indent="-171450" algn="l" defTabSz="497799" rtl="0" eaLnBrk="1" latinLnBrk="0" hangingPunct="1">
                        <a:spcAft>
                          <a:spcPts val="600"/>
                        </a:spcAft>
                        <a:buFont typeface="Wingdings" panose="05000000000000000000" pitchFamily="2" charset="2"/>
                        <a:buChar char="ü"/>
                      </a:pPr>
                      <a:r>
                        <a:rPr lang="en-US" altLang="zh-CN" sz="1100" kern="1200" dirty="0" smtClean="0">
                          <a:solidFill>
                            <a:schemeClr val="tx1"/>
                          </a:solidFill>
                          <a:latin typeface="+mn-lt"/>
                          <a:ea typeface="+mn-ea"/>
                          <a:cs typeface="+mn-cs"/>
                        </a:rPr>
                        <a:t>Relative </a:t>
                      </a:r>
                      <a:r>
                        <a:rPr lang="en-GB" sz="1100" kern="1200" dirty="0" smtClean="0">
                          <a:solidFill>
                            <a:schemeClr val="tx1"/>
                          </a:solidFill>
                          <a:latin typeface="+mn-lt"/>
                          <a:ea typeface="+mn-ea"/>
                          <a:cs typeface="+mn-cs"/>
                        </a:rPr>
                        <a:t>good performance</a:t>
                      </a:r>
                    </a:p>
                    <a:p>
                      <a:pPr marL="171450" indent="-171450" algn="l" defTabSz="497799" rtl="0" eaLnBrk="1" latinLnBrk="0" hangingPunct="1">
                        <a:spcAft>
                          <a:spcPts val="600"/>
                        </a:spcAft>
                        <a:buFont typeface="Wingdings" panose="05000000000000000000" pitchFamily="2" charset="2"/>
                        <a:buChar char="ü"/>
                      </a:pPr>
                      <a:r>
                        <a:rPr lang="en-GB" sz="1100" kern="1200" dirty="0" smtClean="0">
                          <a:solidFill>
                            <a:schemeClr val="tx1"/>
                          </a:solidFill>
                          <a:latin typeface="+mn-lt"/>
                          <a:ea typeface="+mn-ea"/>
                          <a:cs typeface="+mn-cs"/>
                        </a:rPr>
                        <a:t>Support </a:t>
                      </a:r>
                      <a:r>
                        <a:rPr lang="en-GB" sz="1100" kern="1200" dirty="0">
                          <a:solidFill>
                            <a:schemeClr val="tx1"/>
                          </a:solidFill>
                          <a:latin typeface="+mn-lt"/>
                          <a:ea typeface="+mn-ea"/>
                          <a:cs typeface="+mn-cs"/>
                        </a:rPr>
                        <a:t>a </a:t>
                      </a:r>
                      <a:r>
                        <a:rPr lang="en-US" altLang="zh-CN" sz="1100" kern="1200" dirty="0" smtClean="0">
                          <a:solidFill>
                            <a:schemeClr val="tx1"/>
                          </a:solidFill>
                          <a:latin typeface="+mn-lt"/>
                          <a:ea typeface="+mn-ea"/>
                          <a:cs typeface="+mn-cs"/>
                        </a:rPr>
                        <a:t>relative </a:t>
                      </a:r>
                      <a:r>
                        <a:rPr lang="en-GB" sz="1100" kern="1200" dirty="0" smtClean="0">
                          <a:solidFill>
                            <a:schemeClr val="tx1"/>
                          </a:solidFill>
                          <a:latin typeface="+mn-lt"/>
                          <a:ea typeface="+mn-ea"/>
                          <a:cs typeface="+mn-cs"/>
                        </a:rPr>
                        <a:t>fine </a:t>
                      </a:r>
                      <a:r>
                        <a:rPr lang="en-GB" sz="1100" kern="1200" dirty="0">
                          <a:solidFill>
                            <a:schemeClr val="tx1"/>
                          </a:solidFill>
                          <a:latin typeface="+mn-lt"/>
                          <a:ea typeface="+mn-ea"/>
                          <a:cs typeface="+mn-cs"/>
                        </a:rPr>
                        <a:t>granularity of code rates and code </a:t>
                      </a:r>
                      <a:r>
                        <a:rPr lang="en-GB" sz="1100" kern="1200" dirty="0" smtClean="0">
                          <a:solidFill>
                            <a:schemeClr val="tx1"/>
                          </a:solidFill>
                          <a:latin typeface="+mn-lt"/>
                          <a:ea typeface="+mn-ea"/>
                          <a:cs typeface="+mn-cs"/>
                        </a:rPr>
                        <a:t>lengths</a:t>
                      </a:r>
                      <a:endParaRPr lang="zh-CN" sz="1100" kern="1200" dirty="0">
                        <a:solidFill>
                          <a:schemeClr val="tx1"/>
                        </a:solidFill>
                        <a:latin typeface="+mn-lt"/>
                        <a:ea typeface="+mn-ea"/>
                        <a:cs typeface="+mn-cs"/>
                      </a:endParaRPr>
                    </a:p>
                    <a:p>
                      <a:pPr marL="0" algn="l" defTabSz="497799" rtl="0" eaLnBrk="1" latinLnBrk="0" hangingPunct="1">
                        <a:spcAft>
                          <a:spcPts val="600"/>
                        </a:spcAft>
                      </a:pPr>
                      <a:r>
                        <a:rPr lang="en-GB" sz="1400" kern="1200" dirty="0">
                          <a:solidFill>
                            <a:srgbClr val="C00000"/>
                          </a:solidFill>
                          <a:latin typeface="Times New Roman" charset="0"/>
                          <a:ea typeface="ＭＳ Ｐゴシック" charset="0"/>
                          <a:cs typeface="ＭＳ Ｐゴシック" charset="0"/>
                        </a:rPr>
                        <a:t> </a:t>
                      </a:r>
                      <a:endParaRPr lang="zh-CN" sz="1400" kern="1200" dirty="0">
                        <a:solidFill>
                          <a:srgbClr val="C00000"/>
                        </a:solidFill>
                        <a:latin typeface="Times New Roman" charset="0"/>
                        <a:ea typeface="ＭＳ Ｐゴシック" charset="0"/>
                        <a:cs typeface="ＭＳ Ｐゴシック" charset="0"/>
                      </a:endParaRPr>
                    </a:p>
                  </a:txBody>
                  <a:tcPr marL="68580" marR="68580" marT="0" marB="0"/>
                </a:tc>
                <a:tc>
                  <a:txBody>
                    <a:bodyPr/>
                    <a:lstStyle/>
                    <a:p>
                      <a:pPr marL="171450" indent="-171450" algn="l">
                        <a:spcAft>
                          <a:spcPts val="600"/>
                        </a:spcAft>
                        <a:buFont typeface="Wingdings" panose="05000000000000000000" pitchFamily="2" charset="2"/>
                        <a:buChar char="ü"/>
                      </a:pPr>
                      <a:r>
                        <a:rPr lang="en-US" altLang="zh-CN" sz="1100" kern="1200" dirty="0" smtClean="0">
                          <a:solidFill>
                            <a:schemeClr val="tx1"/>
                          </a:solidFill>
                          <a:latin typeface="+mn-lt"/>
                          <a:ea typeface="+mn-ea"/>
                          <a:cs typeface="+mn-cs"/>
                        </a:rPr>
                        <a:t>When the block length is large and code rate is smaller than 1/3, CC performance is poor</a:t>
                      </a:r>
                      <a:endParaRPr lang="zh-CN" sz="1100" kern="1200" dirty="0">
                        <a:solidFill>
                          <a:schemeClr val="tx1"/>
                        </a:solidFill>
                        <a:latin typeface="+mn-lt"/>
                        <a:ea typeface="+mn-ea"/>
                        <a:cs typeface="+mn-cs"/>
                      </a:endParaRPr>
                    </a:p>
                  </a:txBody>
                  <a:tcPr marL="68580" marR="68580" marT="0" marB="0"/>
                </a:tc>
              </a:tr>
              <a:tr h="1157658">
                <a:tc>
                  <a:txBody>
                    <a:bodyPr/>
                    <a:lstStyle/>
                    <a:p>
                      <a:r>
                        <a:rPr lang="en-US" altLang="zh-CN" sz="1400" kern="1200" dirty="0" smtClean="0">
                          <a:solidFill>
                            <a:schemeClr val="tx1"/>
                          </a:solidFill>
                          <a:latin typeface="+mn-lt"/>
                          <a:ea typeface="+mn-ea"/>
                          <a:cs typeface="+mn-cs"/>
                        </a:rPr>
                        <a:t>Small block,</a:t>
                      </a:r>
                      <a:r>
                        <a:rPr lang="en-US" altLang="zh-CN" sz="1400" kern="1200" baseline="0" dirty="0" smtClean="0">
                          <a:solidFill>
                            <a:schemeClr val="tx1"/>
                          </a:solidFill>
                          <a:latin typeface="+mn-lt"/>
                          <a:ea typeface="+mn-ea"/>
                          <a:cs typeface="+mn-cs"/>
                        </a:rPr>
                        <a:t> ultra reliability</a:t>
                      </a:r>
                      <a:endParaRPr lang="zh-CN" altLang="en-US" sz="1400" kern="1200" dirty="0">
                        <a:solidFill>
                          <a:schemeClr val="tx1"/>
                        </a:solidFill>
                        <a:latin typeface="+mn-lt"/>
                        <a:ea typeface="+mn-ea"/>
                        <a:cs typeface="+mn-cs"/>
                      </a:endParaRPr>
                    </a:p>
                  </a:txBody>
                  <a:tcPr/>
                </a:tc>
                <a:tc>
                  <a:txBody>
                    <a:bodyPr/>
                    <a:lstStyle/>
                    <a:p>
                      <a:pPr marL="171450" indent="-171450" algn="l" defTabSz="497799" rtl="0" eaLnBrk="1" latinLnBrk="0" hangingPunct="1">
                        <a:spcAft>
                          <a:spcPts val="600"/>
                        </a:spcAft>
                        <a:buFont typeface="Wingdings" panose="05000000000000000000" pitchFamily="2" charset="2"/>
                        <a:buChar char="ü"/>
                      </a:pPr>
                      <a:r>
                        <a:rPr lang="en-US" altLang="zh-CN" sz="1100" kern="1200" dirty="0" smtClean="0">
                          <a:solidFill>
                            <a:srgbClr val="C00000"/>
                          </a:solidFill>
                          <a:latin typeface="+mn-lt"/>
                          <a:ea typeface="+mn-ea"/>
                          <a:cs typeface="+mn-cs"/>
                        </a:rPr>
                        <a:t>Large-List decoder for</a:t>
                      </a:r>
                      <a:r>
                        <a:rPr lang="en-US" altLang="zh-CN" sz="1100" kern="1200" baseline="0" dirty="0" smtClean="0">
                          <a:solidFill>
                            <a:srgbClr val="C00000"/>
                          </a:solidFill>
                          <a:latin typeface="+mn-lt"/>
                          <a:ea typeface="+mn-ea"/>
                          <a:cs typeface="+mn-cs"/>
                        </a:rPr>
                        <a:t> </a:t>
                      </a:r>
                      <a:r>
                        <a:rPr lang="en-US" altLang="zh-CN" sz="1100" kern="1200" dirty="0" smtClean="0">
                          <a:solidFill>
                            <a:srgbClr val="C00000"/>
                          </a:solidFill>
                          <a:latin typeface="+mn-lt"/>
                          <a:ea typeface="+mn-ea"/>
                          <a:cs typeface="+mn-cs"/>
                        </a:rPr>
                        <a:t>very good performance</a:t>
                      </a:r>
                    </a:p>
                    <a:p>
                      <a:pPr marL="171450" indent="-171450" algn="l" defTabSz="497799" rtl="0" eaLnBrk="1" latinLnBrk="0" hangingPunct="1">
                        <a:spcAft>
                          <a:spcPts val="600"/>
                        </a:spcAft>
                        <a:buFont typeface="Wingdings" panose="05000000000000000000" pitchFamily="2" charset="2"/>
                        <a:buChar char="ü"/>
                      </a:pPr>
                      <a:r>
                        <a:rPr lang="en-US" altLang="zh-CN" sz="1100" kern="1200" dirty="0" smtClean="0">
                          <a:solidFill>
                            <a:srgbClr val="C00000"/>
                          </a:solidFill>
                          <a:latin typeface="+mn-lt"/>
                          <a:ea typeface="+mn-ea"/>
                          <a:cs typeface="+mn-cs"/>
                        </a:rPr>
                        <a:t>Support very low code rate </a:t>
                      </a:r>
                    </a:p>
                  </a:txBody>
                  <a:tcPr/>
                </a:tc>
                <a:tc>
                  <a:txBody>
                    <a:bodyPr/>
                    <a:lstStyle/>
                    <a:p>
                      <a:pPr marL="171450" indent="-171450" algn="l" defTabSz="497799" rtl="0" eaLnBrk="1" latinLnBrk="0" hangingPunct="1">
                        <a:spcAft>
                          <a:spcPts val="600"/>
                        </a:spcAft>
                        <a:buFont typeface="Wingdings" panose="05000000000000000000" pitchFamily="2" charset="2"/>
                        <a:buChar char="ü"/>
                      </a:pPr>
                      <a:r>
                        <a:rPr lang="en-GB" sz="1100" kern="1200" dirty="0" smtClean="0">
                          <a:solidFill>
                            <a:schemeClr val="tx1"/>
                          </a:solidFill>
                          <a:latin typeface="+mn-lt"/>
                          <a:ea typeface="+mn-ea"/>
                          <a:cs typeface="+mn-cs"/>
                        </a:rPr>
                        <a:t>Not</a:t>
                      </a:r>
                      <a:r>
                        <a:rPr lang="en-GB" sz="1100" kern="1200" baseline="0" dirty="0" smtClean="0">
                          <a:solidFill>
                            <a:schemeClr val="tx1"/>
                          </a:solidFill>
                          <a:latin typeface="+mn-lt"/>
                          <a:ea typeface="+mn-ea"/>
                          <a:cs typeface="+mn-cs"/>
                        </a:rPr>
                        <a:t> very good p</a:t>
                      </a:r>
                      <a:r>
                        <a:rPr lang="en-GB" sz="1100" kern="1200" dirty="0" smtClean="0">
                          <a:solidFill>
                            <a:schemeClr val="tx1"/>
                          </a:solidFill>
                          <a:latin typeface="+mn-lt"/>
                          <a:ea typeface="+mn-ea"/>
                          <a:cs typeface="+mn-cs"/>
                        </a:rPr>
                        <a:t>erformance </a:t>
                      </a:r>
                      <a:r>
                        <a:rPr lang="en-GB" sz="1100" kern="1200" dirty="0">
                          <a:solidFill>
                            <a:schemeClr val="tx1"/>
                          </a:solidFill>
                          <a:latin typeface="+mn-lt"/>
                          <a:ea typeface="+mn-ea"/>
                          <a:cs typeface="+mn-cs"/>
                        </a:rPr>
                        <a:t>with small block and low code rates</a:t>
                      </a:r>
                      <a:endParaRPr lang="zh-CN" sz="1100" kern="1200" dirty="0">
                        <a:solidFill>
                          <a:schemeClr val="tx1"/>
                        </a:solidFill>
                        <a:latin typeface="+mn-lt"/>
                        <a:ea typeface="+mn-ea"/>
                        <a:cs typeface="+mn-cs"/>
                      </a:endParaRPr>
                    </a:p>
                    <a:p>
                      <a:pPr marL="171450" indent="-171450" algn="l" defTabSz="497799" rtl="0" eaLnBrk="1" latinLnBrk="0" hangingPunct="1">
                        <a:spcAft>
                          <a:spcPts val="600"/>
                        </a:spcAft>
                        <a:buFont typeface="Wingdings" panose="05000000000000000000" pitchFamily="2" charset="2"/>
                        <a:buChar char="ü"/>
                      </a:pPr>
                      <a:r>
                        <a:rPr lang="en-GB" altLang="zh-CN" sz="1100" kern="1200" dirty="0" smtClean="0">
                          <a:solidFill>
                            <a:schemeClr val="tx1"/>
                          </a:solidFill>
                          <a:latin typeface="+mn-lt"/>
                          <a:ea typeface="+mn-ea"/>
                          <a:cs typeface="+mn-cs"/>
                        </a:rPr>
                        <a:t>New LDPC needed</a:t>
                      </a:r>
                      <a:endParaRPr lang="zh-CN" altLang="zh-CN" sz="1100" kern="1200" dirty="0">
                        <a:solidFill>
                          <a:schemeClr val="tx1"/>
                        </a:solidFill>
                        <a:latin typeface="+mn-lt"/>
                        <a:ea typeface="+mn-ea"/>
                        <a:cs typeface="+mn-cs"/>
                      </a:endParaRPr>
                    </a:p>
                  </a:txBody>
                  <a:tcPr marL="68580" marR="68580" marT="0" marB="0"/>
                </a:tc>
                <a:tc>
                  <a:txBody>
                    <a:bodyPr/>
                    <a:lstStyle/>
                    <a:p>
                      <a:pPr marL="171450" indent="-171450" algn="l">
                        <a:spcAft>
                          <a:spcPts val="600"/>
                        </a:spcAft>
                        <a:buFont typeface="Wingdings" panose="05000000000000000000" pitchFamily="2" charset="2"/>
                        <a:buChar char="ü"/>
                      </a:pPr>
                      <a:r>
                        <a:rPr lang="en-GB" sz="1100" kern="1200" dirty="0">
                          <a:solidFill>
                            <a:schemeClr val="tx1"/>
                          </a:solidFill>
                          <a:latin typeface="+mn-lt"/>
                          <a:ea typeface="+mn-ea"/>
                          <a:cs typeface="+mn-cs"/>
                        </a:rPr>
                        <a:t>Poor performance with small block </a:t>
                      </a:r>
                      <a:endParaRPr lang="en-GB" sz="1100" kern="1200" dirty="0" smtClean="0">
                        <a:solidFill>
                          <a:schemeClr val="tx1"/>
                        </a:solidFill>
                        <a:latin typeface="+mn-lt"/>
                        <a:ea typeface="+mn-ea"/>
                        <a:cs typeface="+mn-cs"/>
                      </a:endParaRPr>
                    </a:p>
                    <a:p>
                      <a:pPr marL="171450" indent="-171450" algn="l">
                        <a:spcAft>
                          <a:spcPts val="600"/>
                        </a:spcAft>
                        <a:buFont typeface="Wingdings" panose="05000000000000000000" pitchFamily="2" charset="2"/>
                        <a:buChar char="ü"/>
                      </a:pPr>
                      <a:r>
                        <a:rPr lang="en-GB" sz="1100" kern="1200" dirty="0" smtClean="0">
                          <a:solidFill>
                            <a:schemeClr val="tx1"/>
                          </a:solidFill>
                          <a:latin typeface="+mn-lt"/>
                          <a:ea typeface="+mn-ea"/>
                          <a:cs typeface="+mn-cs"/>
                        </a:rPr>
                        <a:t>Error </a:t>
                      </a:r>
                      <a:r>
                        <a:rPr lang="en-GB" sz="1100" kern="1200" dirty="0">
                          <a:solidFill>
                            <a:schemeClr val="tx1"/>
                          </a:solidFill>
                          <a:latin typeface="+mn-lt"/>
                          <a:ea typeface="+mn-ea"/>
                          <a:cs typeface="+mn-cs"/>
                        </a:rPr>
                        <a:t>Floor</a:t>
                      </a:r>
                      <a:endParaRPr lang="zh-CN" sz="1100" kern="1200" dirty="0">
                        <a:solidFill>
                          <a:schemeClr val="tx1"/>
                        </a:solidFill>
                        <a:latin typeface="+mn-lt"/>
                        <a:ea typeface="+mn-ea"/>
                        <a:cs typeface="+mn-cs"/>
                      </a:endParaRPr>
                    </a:p>
                    <a:p>
                      <a:pPr marL="171450" indent="-171450" algn="l">
                        <a:spcAft>
                          <a:spcPts val="600"/>
                        </a:spcAft>
                        <a:buFont typeface="Wingdings" panose="05000000000000000000" pitchFamily="2" charset="2"/>
                        <a:buChar char="ü"/>
                      </a:pPr>
                      <a:r>
                        <a:rPr lang="en-GB" sz="1100" kern="1200" dirty="0">
                          <a:solidFill>
                            <a:schemeClr val="tx1"/>
                          </a:solidFill>
                          <a:latin typeface="+mn-lt"/>
                          <a:ea typeface="+mn-ea"/>
                          <a:cs typeface="+mn-cs"/>
                        </a:rPr>
                        <a:t>HARQ required for  high reliability</a:t>
                      </a:r>
                      <a:endParaRPr lang="zh-CN" sz="1100" kern="1200" dirty="0">
                        <a:solidFill>
                          <a:schemeClr val="tx1"/>
                        </a:solidFill>
                        <a:latin typeface="+mn-lt"/>
                        <a:ea typeface="+mn-ea"/>
                        <a:cs typeface="+mn-cs"/>
                      </a:endParaRPr>
                    </a:p>
                  </a:txBody>
                  <a:tcPr marL="68580" marR="68580" marT="0" marB="0"/>
                </a:tc>
                <a:tc>
                  <a:txBody>
                    <a:bodyPr/>
                    <a:lstStyle/>
                    <a:p>
                      <a:pPr marL="171450" indent="-171450" algn="l">
                        <a:spcAft>
                          <a:spcPts val="600"/>
                        </a:spcAft>
                        <a:buFont typeface="Wingdings" panose="05000000000000000000" pitchFamily="2" charset="2"/>
                        <a:buChar char="ü"/>
                      </a:pPr>
                      <a:r>
                        <a:rPr lang="en-GB" sz="1100" kern="1200" dirty="0">
                          <a:solidFill>
                            <a:schemeClr val="tx1"/>
                          </a:solidFill>
                          <a:latin typeface="+mn-lt"/>
                          <a:ea typeface="+mn-ea"/>
                          <a:cs typeface="+mn-cs"/>
                        </a:rPr>
                        <a:t>VA decoder has poorer performance than SCL Polar</a:t>
                      </a:r>
                      <a:endParaRPr lang="zh-CN" sz="1100" kern="1200" dirty="0">
                        <a:solidFill>
                          <a:schemeClr val="tx1"/>
                        </a:solidFill>
                        <a:latin typeface="+mn-lt"/>
                        <a:ea typeface="+mn-ea"/>
                        <a:cs typeface="+mn-cs"/>
                      </a:endParaRPr>
                    </a:p>
                    <a:p>
                      <a:pPr marL="171450" indent="-171450" algn="l">
                        <a:spcAft>
                          <a:spcPts val="600"/>
                        </a:spcAft>
                        <a:buFont typeface="Wingdings" panose="05000000000000000000" pitchFamily="2" charset="2"/>
                        <a:buChar char="ü"/>
                      </a:pPr>
                      <a:r>
                        <a:rPr lang="en-GB" sz="1100" kern="1200" dirty="0">
                          <a:solidFill>
                            <a:schemeClr val="tx1"/>
                          </a:solidFill>
                          <a:latin typeface="+mn-lt"/>
                          <a:ea typeface="+mn-ea"/>
                          <a:cs typeface="+mn-cs"/>
                        </a:rPr>
                        <a:t>LVA decoder has much higher complexity than Polar List decoder.  </a:t>
                      </a:r>
                      <a:endParaRPr lang="zh-CN" sz="1100" kern="1200" dirty="0">
                        <a:solidFill>
                          <a:schemeClr val="tx1"/>
                        </a:solidFill>
                        <a:latin typeface="+mn-lt"/>
                        <a:ea typeface="+mn-ea"/>
                        <a:cs typeface="+mn-cs"/>
                      </a:endParaRPr>
                    </a:p>
                  </a:txBody>
                  <a:tcPr marL="68580" marR="68580" marT="0" marB="0"/>
                </a:tc>
              </a:tr>
              <a:tr h="727430">
                <a:tc>
                  <a:txBody>
                    <a:bodyPr/>
                    <a:lstStyle/>
                    <a:p>
                      <a:r>
                        <a:rPr lang="en-US" altLang="zh-CN" sz="1400" kern="1200" dirty="0" smtClean="0">
                          <a:solidFill>
                            <a:schemeClr val="tx1"/>
                          </a:solidFill>
                          <a:latin typeface="+mn-lt"/>
                          <a:ea typeface="+mn-ea"/>
                          <a:cs typeface="+mn-cs"/>
                        </a:rPr>
                        <a:t>Very Small block, low power consumption</a:t>
                      </a:r>
                      <a:endParaRPr lang="zh-CN" altLang="en-US" sz="1400" kern="1200" dirty="0">
                        <a:solidFill>
                          <a:schemeClr val="tx1"/>
                        </a:solidFill>
                        <a:latin typeface="+mn-lt"/>
                        <a:ea typeface="+mn-ea"/>
                        <a:cs typeface="+mn-cs"/>
                      </a:endParaRPr>
                    </a:p>
                  </a:txBody>
                  <a:tcPr/>
                </a:tc>
                <a:tc>
                  <a:txBody>
                    <a:bodyPr/>
                    <a:lstStyle/>
                    <a:p>
                      <a:pPr marL="171450" indent="-171450" algn="l" defTabSz="497799" rtl="0" eaLnBrk="1" latinLnBrk="0" hangingPunct="1">
                        <a:spcAft>
                          <a:spcPts val="600"/>
                        </a:spcAft>
                        <a:buFont typeface="Wingdings" panose="05000000000000000000" pitchFamily="2" charset="2"/>
                        <a:buChar char="ü"/>
                      </a:pPr>
                      <a:r>
                        <a:rPr lang="en-US" altLang="zh-CN" sz="1100" kern="1200" dirty="0" smtClean="0">
                          <a:solidFill>
                            <a:srgbClr val="C00000"/>
                          </a:solidFill>
                          <a:latin typeface="+mn-lt"/>
                          <a:ea typeface="+mn-ea"/>
                          <a:cs typeface="+mn-cs"/>
                        </a:rPr>
                        <a:t>Small-list decoder or SC decoder for low-power realization</a:t>
                      </a:r>
                      <a:endParaRPr lang="zh-CN" altLang="en-US" sz="1100" kern="1200" dirty="0">
                        <a:solidFill>
                          <a:srgbClr val="C00000"/>
                        </a:solidFill>
                        <a:latin typeface="+mn-lt"/>
                        <a:ea typeface="+mn-ea"/>
                        <a:cs typeface="+mn-cs"/>
                      </a:endParaRPr>
                    </a:p>
                  </a:txBody>
                  <a:tcPr/>
                </a:tc>
                <a:tc>
                  <a:txBody>
                    <a:bodyPr/>
                    <a:lstStyle/>
                    <a:p>
                      <a:pPr marL="171450" indent="-171450" algn="l" defTabSz="497799" rtl="0" eaLnBrk="1" latinLnBrk="0" hangingPunct="1">
                        <a:spcAft>
                          <a:spcPts val="600"/>
                        </a:spcAft>
                        <a:buFont typeface="Wingdings" panose="05000000000000000000" pitchFamily="2" charset="2"/>
                        <a:buChar char="ü"/>
                      </a:pPr>
                      <a:r>
                        <a:rPr lang="en-GB" altLang="zh-CN" sz="1100" kern="1200" dirty="0" smtClean="0">
                          <a:solidFill>
                            <a:schemeClr val="tx1"/>
                          </a:solidFill>
                          <a:latin typeface="+mn-lt"/>
                          <a:ea typeface="+mn-ea"/>
                          <a:cs typeface="+mn-cs"/>
                        </a:rPr>
                        <a:t>Not</a:t>
                      </a:r>
                      <a:r>
                        <a:rPr lang="en-GB" altLang="zh-CN" sz="1100" kern="1200" baseline="0" dirty="0" smtClean="0">
                          <a:solidFill>
                            <a:schemeClr val="tx1"/>
                          </a:solidFill>
                          <a:latin typeface="+mn-lt"/>
                          <a:ea typeface="+mn-ea"/>
                          <a:cs typeface="+mn-cs"/>
                        </a:rPr>
                        <a:t> very good p</a:t>
                      </a:r>
                      <a:r>
                        <a:rPr lang="en-GB" sz="1100" kern="1200" dirty="0" smtClean="0">
                          <a:solidFill>
                            <a:schemeClr val="tx1"/>
                          </a:solidFill>
                          <a:latin typeface="+mn-lt"/>
                          <a:ea typeface="+mn-ea"/>
                          <a:cs typeface="+mn-cs"/>
                        </a:rPr>
                        <a:t>erformance </a:t>
                      </a:r>
                      <a:r>
                        <a:rPr lang="en-GB" sz="1100" kern="1200" dirty="0">
                          <a:solidFill>
                            <a:schemeClr val="tx1"/>
                          </a:solidFill>
                          <a:latin typeface="+mn-lt"/>
                          <a:ea typeface="+mn-ea"/>
                          <a:cs typeface="+mn-cs"/>
                        </a:rPr>
                        <a:t>with </a:t>
                      </a:r>
                      <a:r>
                        <a:rPr lang="en-GB" sz="1100" kern="1200" dirty="0" smtClean="0">
                          <a:solidFill>
                            <a:schemeClr val="tx1"/>
                          </a:solidFill>
                          <a:latin typeface="+mn-lt"/>
                          <a:ea typeface="+mn-ea"/>
                          <a:cs typeface="+mn-cs"/>
                        </a:rPr>
                        <a:t>very small block</a:t>
                      </a:r>
                    </a:p>
                    <a:p>
                      <a:pPr marL="171450" indent="-171450" algn="l" defTabSz="497799" rtl="0" eaLnBrk="1" latinLnBrk="0" hangingPunct="1">
                        <a:spcAft>
                          <a:spcPts val="600"/>
                        </a:spcAft>
                        <a:buFont typeface="Wingdings" panose="05000000000000000000" pitchFamily="2" charset="2"/>
                        <a:buChar char="ü"/>
                      </a:pPr>
                      <a:r>
                        <a:rPr lang="en-GB" altLang="zh-CN" sz="1100" kern="1200" dirty="0" smtClean="0">
                          <a:solidFill>
                            <a:schemeClr val="tx1"/>
                          </a:solidFill>
                          <a:latin typeface="+mn-lt"/>
                          <a:ea typeface="+mn-ea"/>
                          <a:cs typeface="+mn-cs"/>
                        </a:rPr>
                        <a:t>New LDPC needed</a:t>
                      </a:r>
                      <a:endParaRPr lang="zh-CN" sz="1100" kern="1200" dirty="0">
                        <a:solidFill>
                          <a:schemeClr val="tx1"/>
                        </a:solidFill>
                        <a:latin typeface="+mn-lt"/>
                        <a:ea typeface="+mn-ea"/>
                        <a:cs typeface="+mn-cs"/>
                      </a:endParaRPr>
                    </a:p>
                  </a:txBody>
                  <a:tcPr marL="68580" marR="68580" marT="0" marB="0"/>
                </a:tc>
                <a:tc>
                  <a:txBody>
                    <a:bodyPr/>
                    <a:lstStyle/>
                    <a:p>
                      <a:pPr marL="171450" indent="-171450" algn="l">
                        <a:spcAft>
                          <a:spcPts val="600"/>
                        </a:spcAft>
                        <a:buFont typeface="Wingdings" panose="05000000000000000000" pitchFamily="2" charset="2"/>
                        <a:buChar char="ü"/>
                      </a:pPr>
                      <a:r>
                        <a:rPr lang="en-GB" sz="1100" kern="1200" dirty="0">
                          <a:solidFill>
                            <a:schemeClr val="tx1"/>
                          </a:solidFill>
                          <a:latin typeface="+mn-lt"/>
                          <a:ea typeface="+mn-ea"/>
                          <a:cs typeface="+mn-cs"/>
                        </a:rPr>
                        <a:t>Poor Performance </a:t>
                      </a:r>
                      <a:r>
                        <a:rPr lang="en-GB" sz="1100" kern="1200" dirty="0" smtClean="0">
                          <a:solidFill>
                            <a:schemeClr val="tx1"/>
                          </a:solidFill>
                          <a:latin typeface="+mn-lt"/>
                          <a:ea typeface="+mn-ea"/>
                          <a:cs typeface="+mn-cs"/>
                        </a:rPr>
                        <a:t>with very </a:t>
                      </a:r>
                      <a:r>
                        <a:rPr lang="en-GB" sz="1100" kern="1200" dirty="0">
                          <a:solidFill>
                            <a:schemeClr val="tx1"/>
                          </a:solidFill>
                          <a:latin typeface="+mn-lt"/>
                          <a:ea typeface="+mn-ea"/>
                          <a:cs typeface="+mn-cs"/>
                        </a:rPr>
                        <a:t>small </a:t>
                      </a:r>
                      <a:r>
                        <a:rPr lang="en-GB" sz="1100" kern="1200" dirty="0" smtClean="0">
                          <a:solidFill>
                            <a:schemeClr val="tx1"/>
                          </a:solidFill>
                          <a:latin typeface="+mn-lt"/>
                          <a:ea typeface="+mn-ea"/>
                          <a:cs typeface="+mn-cs"/>
                        </a:rPr>
                        <a:t>block</a:t>
                      </a:r>
                      <a:endParaRPr lang="zh-CN" sz="1100" kern="1200" dirty="0">
                        <a:solidFill>
                          <a:schemeClr val="tx1"/>
                        </a:solidFill>
                        <a:latin typeface="+mn-lt"/>
                        <a:ea typeface="+mn-ea"/>
                        <a:cs typeface="+mn-cs"/>
                      </a:endParaRPr>
                    </a:p>
                  </a:txBody>
                  <a:tcPr marL="68580" marR="68580" marT="0" marB="0"/>
                </a:tc>
                <a:tc>
                  <a:txBody>
                    <a:bodyPr/>
                    <a:lstStyle/>
                    <a:p>
                      <a:pPr marL="171450" indent="-171450" algn="l">
                        <a:spcAft>
                          <a:spcPts val="600"/>
                        </a:spcAft>
                        <a:buFont typeface="Wingdings" panose="05000000000000000000" pitchFamily="2" charset="2"/>
                        <a:buChar char="ü"/>
                      </a:pPr>
                      <a:r>
                        <a:rPr lang="en-GB" sz="1100" kern="1200" dirty="0">
                          <a:solidFill>
                            <a:srgbClr val="C00000"/>
                          </a:solidFill>
                          <a:latin typeface="+mn-lt"/>
                          <a:ea typeface="+mn-ea"/>
                          <a:cs typeface="+mn-cs"/>
                        </a:rPr>
                        <a:t>Viterbi Decoder for low-power realization;</a:t>
                      </a:r>
                      <a:endParaRPr lang="zh-CN" sz="1100" kern="1200" dirty="0">
                        <a:solidFill>
                          <a:srgbClr val="C00000"/>
                        </a:solidFill>
                        <a:latin typeface="+mn-lt"/>
                        <a:ea typeface="+mn-ea"/>
                        <a:cs typeface="+mn-cs"/>
                      </a:endParaRPr>
                    </a:p>
                    <a:p>
                      <a:pPr marL="171450" indent="-171450" algn="l">
                        <a:spcAft>
                          <a:spcPts val="600"/>
                        </a:spcAft>
                        <a:buFont typeface="Wingdings" panose="05000000000000000000" pitchFamily="2" charset="2"/>
                        <a:buChar char="ü"/>
                      </a:pPr>
                      <a:r>
                        <a:rPr lang="en-GB" sz="1100" kern="1200" dirty="0">
                          <a:solidFill>
                            <a:srgbClr val="C00000"/>
                          </a:solidFill>
                          <a:latin typeface="+mn-lt"/>
                          <a:ea typeface="+mn-ea"/>
                          <a:cs typeface="+mn-cs"/>
                        </a:rPr>
                        <a:t>Performance is worse than SCL decoder </a:t>
                      </a:r>
                      <a:endParaRPr lang="zh-CN" sz="1100" kern="1200" dirty="0">
                        <a:solidFill>
                          <a:srgbClr val="C00000"/>
                        </a:solidFill>
                        <a:latin typeface="+mn-lt"/>
                        <a:ea typeface="+mn-ea"/>
                        <a:cs typeface="+mn-cs"/>
                      </a:endParaRPr>
                    </a:p>
                  </a:txBody>
                  <a:tcPr marL="68580" marR="68580" marT="0" marB="0"/>
                </a:tc>
              </a:tr>
            </a:tbl>
          </a:graphicData>
        </a:graphic>
      </p:graphicFrame>
      <p:sp>
        <p:nvSpPr>
          <p:cNvPr id="5" name="矩形 4"/>
          <p:cNvSpPr/>
          <p:nvPr/>
        </p:nvSpPr>
        <p:spPr>
          <a:xfrm>
            <a:off x="3194297" y="662236"/>
            <a:ext cx="6444393" cy="523220"/>
          </a:xfrm>
          <a:prstGeom prst="rect">
            <a:avLst/>
          </a:prstGeom>
        </p:spPr>
        <p:txBody>
          <a:bodyPr wrap="none">
            <a:spAutoFit/>
          </a:bodyPr>
          <a:lstStyle/>
          <a:p>
            <a:r>
              <a:rPr lang="en-US" altLang="en-US" sz="2800" b="1" dirty="0"/>
              <a:t>Channel Coding </a:t>
            </a:r>
            <a:r>
              <a:rPr lang="en-US" altLang="en-US" sz="2800" b="1" dirty="0" smtClean="0"/>
              <a:t>Consideration in </a:t>
            </a:r>
            <a:r>
              <a:rPr lang="en-US" altLang="en-US" sz="2800" b="1" dirty="0"/>
              <a:t>15.4ab</a:t>
            </a:r>
            <a:endParaRPr lang="zh-CN" altLang="en-US" sz="2400" b="1" dirty="0"/>
          </a:p>
        </p:txBody>
      </p:sp>
    </p:spTree>
    <p:extLst>
      <p:ext uri="{BB962C8B-B14F-4D97-AF65-F5344CB8AC3E}">
        <p14:creationId xmlns:p14="http://schemas.microsoft.com/office/powerpoint/2010/main" val="35670127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04006" y="1296194"/>
            <a:ext cx="10896600" cy="400110"/>
          </a:xfrm>
          <a:prstGeom prst="rect">
            <a:avLst/>
          </a:prstGeom>
        </p:spPr>
        <p:txBody>
          <a:bodyPr wrap="square">
            <a:spAutoFit/>
          </a:bodyPr>
          <a:lstStyle/>
          <a:p>
            <a:pPr marL="342900" indent="-342900" algn="just">
              <a:spcAft>
                <a:spcPts val="600"/>
              </a:spcAft>
              <a:buFont typeface="Arial" panose="020B0604020202020204" pitchFamily="34" charset="0"/>
              <a:buChar char="•"/>
            </a:pPr>
            <a:r>
              <a:rPr lang="en-GB" altLang="zh-CN" sz="2000" b="1" dirty="0" smtClean="0"/>
              <a:t>Candidate coding considerations in 15.4ab</a:t>
            </a:r>
            <a:endParaRPr lang="zh-CN" altLang="zh-CN" sz="2000" b="1" dirty="0"/>
          </a:p>
        </p:txBody>
      </p:sp>
      <p:sp>
        <p:nvSpPr>
          <p:cNvPr id="5" name="矩形 4"/>
          <p:cNvSpPr/>
          <p:nvPr/>
        </p:nvSpPr>
        <p:spPr>
          <a:xfrm>
            <a:off x="3194297" y="662236"/>
            <a:ext cx="6444393" cy="523220"/>
          </a:xfrm>
          <a:prstGeom prst="rect">
            <a:avLst/>
          </a:prstGeom>
        </p:spPr>
        <p:txBody>
          <a:bodyPr wrap="none">
            <a:spAutoFit/>
          </a:bodyPr>
          <a:lstStyle/>
          <a:p>
            <a:r>
              <a:rPr lang="en-US" altLang="en-US" sz="2800" b="1" dirty="0"/>
              <a:t>Channel Coding </a:t>
            </a:r>
            <a:r>
              <a:rPr lang="en-US" altLang="en-US" sz="2800" b="1" dirty="0" smtClean="0"/>
              <a:t>Consideration in </a:t>
            </a:r>
            <a:r>
              <a:rPr lang="en-US" altLang="en-US" sz="2800" b="1" dirty="0"/>
              <a:t>15.4ab</a:t>
            </a:r>
            <a:endParaRPr lang="zh-CN" altLang="en-US" sz="2400" b="1" dirty="0"/>
          </a:p>
        </p:txBody>
      </p:sp>
      <p:sp>
        <p:nvSpPr>
          <p:cNvPr id="7" name="矩形 6"/>
          <p:cNvSpPr/>
          <p:nvPr/>
        </p:nvSpPr>
        <p:spPr>
          <a:xfrm>
            <a:off x="913606" y="1807042"/>
            <a:ext cx="10439400" cy="3139321"/>
          </a:xfrm>
          <a:prstGeom prst="rect">
            <a:avLst/>
          </a:prstGeom>
        </p:spPr>
        <p:txBody>
          <a:bodyPr wrap="square">
            <a:spAutoFit/>
          </a:bodyPr>
          <a:lstStyle/>
          <a:p>
            <a:pPr marL="285750" indent="-285750">
              <a:buFont typeface="Arial" panose="020B0604020202020204" pitchFamily="34" charset="0"/>
              <a:buChar char="•"/>
            </a:pPr>
            <a:r>
              <a:rPr lang="en-US" altLang="zh-CN" sz="1800" dirty="0"/>
              <a:t>Both Polar </a:t>
            </a:r>
            <a:r>
              <a:rPr lang="en-US" altLang="zh-CN" sz="1800" dirty="0" smtClean="0"/>
              <a:t>and </a:t>
            </a:r>
            <a:r>
              <a:rPr lang="en-US" altLang="zh-CN" sz="1800" dirty="0"/>
              <a:t>LDPC </a:t>
            </a:r>
            <a:r>
              <a:rPr lang="en-US" altLang="zh-CN" sz="1800" dirty="0" smtClean="0"/>
              <a:t>codes </a:t>
            </a:r>
            <a:r>
              <a:rPr lang="en-US" altLang="zh-CN" sz="1800" dirty="0"/>
              <a:t>can achieve </a:t>
            </a:r>
            <a:r>
              <a:rPr lang="en-US" altLang="zh-CN" sz="1800" dirty="0" smtClean="0"/>
              <a:t>a decoding </a:t>
            </a:r>
            <a:r>
              <a:rPr lang="en-US" altLang="zh-CN" sz="1800" dirty="0"/>
              <a:t>power consumption of &lt;100mW</a:t>
            </a:r>
          </a:p>
          <a:p>
            <a:pPr marL="285750" indent="-285750">
              <a:buFont typeface="Arial" panose="020B0604020202020204" pitchFamily="34" charset="0"/>
              <a:buChar char="•"/>
            </a:pPr>
            <a:endParaRPr lang="en-GB" altLang="zh-CN" sz="1800" dirty="0"/>
          </a:p>
          <a:p>
            <a:pPr marL="285750" indent="-285750">
              <a:buFont typeface="Arial" panose="020B0604020202020204" pitchFamily="34" charset="0"/>
              <a:buChar char="•"/>
            </a:pPr>
            <a:r>
              <a:rPr lang="en-US" altLang="zh-CN" sz="1800" dirty="0" smtClean="0"/>
              <a:t>No </a:t>
            </a:r>
            <a:r>
              <a:rPr lang="en-US" altLang="zh-CN" sz="1800" dirty="0"/>
              <a:t>error floor exists for polar code, </a:t>
            </a:r>
            <a:r>
              <a:rPr lang="en-US" altLang="zh-CN" sz="1800" dirty="0" smtClean="0"/>
              <a:t>as </a:t>
            </a:r>
            <a:r>
              <a:rPr lang="en-US" altLang="zh-CN" sz="1800" dirty="0"/>
              <a:t>list size </a:t>
            </a:r>
            <a:r>
              <a:rPr lang="en-US" altLang="zh-CN" sz="1800" dirty="0" smtClean="0"/>
              <a:t>increases, </a:t>
            </a:r>
            <a:r>
              <a:rPr lang="en-US" altLang="zh-CN" sz="1800" dirty="0"/>
              <a:t>non-saturated performance is </a:t>
            </a:r>
            <a:r>
              <a:rPr lang="en-US" altLang="zh-CN" sz="1800" dirty="0" smtClean="0"/>
              <a:t>maintained, which </a:t>
            </a:r>
            <a:r>
              <a:rPr lang="en-US" altLang="zh-CN" sz="1800" dirty="0"/>
              <a:t>is affordable by the ever-developing ASIC </a:t>
            </a:r>
            <a:r>
              <a:rPr lang="en-US" altLang="zh-CN" sz="1800" dirty="0" smtClean="0"/>
              <a:t>technology</a:t>
            </a:r>
          </a:p>
          <a:p>
            <a:pPr marL="285750" indent="-285750">
              <a:buFont typeface="Arial" panose="020B0604020202020204" pitchFamily="34" charset="0"/>
              <a:buChar char="•"/>
            </a:pPr>
            <a:endParaRPr lang="en-US" altLang="zh-CN" sz="1800" dirty="0"/>
          </a:p>
          <a:p>
            <a:pPr marL="285750" indent="-285750">
              <a:buFont typeface="Arial" panose="020B0604020202020204" pitchFamily="34" charset="0"/>
              <a:buChar char="•"/>
            </a:pPr>
            <a:r>
              <a:rPr lang="en-US" altLang="zh-CN" sz="1800" dirty="0"/>
              <a:t>LDPC codes are widely adopted by various standards</a:t>
            </a:r>
            <a:r>
              <a:rPr lang="en-US" altLang="zh-CN" sz="1800" dirty="0" smtClean="0"/>
              <a:t>, and perform well at long code lengths, so they also </a:t>
            </a:r>
            <a:r>
              <a:rPr lang="en-US" altLang="zh-CN" sz="1800" dirty="0"/>
              <a:t>should be </a:t>
            </a:r>
            <a:r>
              <a:rPr lang="en-US" altLang="zh-CN" sz="1800" dirty="0" smtClean="0"/>
              <a:t>considered</a:t>
            </a:r>
          </a:p>
          <a:p>
            <a:pPr marL="285750" indent="-285750">
              <a:buFont typeface="Arial" panose="020B0604020202020204" pitchFamily="34" charset="0"/>
              <a:buChar char="•"/>
            </a:pPr>
            <a:endParaRPr lang="en-US" altLang="zh-CN" sz="1800" dirty="0"/>
          </a:p>
          <a:p>
            <a:pPr marL="285750" indent="-285750">
              <a:buFont typeface="Arial" panose="020B0604020202020204" pitchFamily="34" charset="0"/>
              <a:buChar char="•"/>
            </a:pPr>
            <a:r>
              <a:rPr lang="en-US" altLang="zh-CN" sz="1800" dirty="0">
                <a:ea typeface="ＭＳ Ｐゴシック" pitchFamily="-109" charset="-128"/>
              </a:rPr>
              <a:t>The performance of </a:t>
            </a:r>
            <a:r>
              <a:rPr lang="en-US" altLang="zh-CN" sz="1800" dirty="0" smtClean="0">
                <a:ea typeface="ＭＳ Ｐゴシック" pitchFamily="-109" charset="-128"/>
              </a:rPr>
              <a:t>802.11n </a:t>
            </a:r>
            <a:r>
              <a:rPr lang="en-US" altLang="zh-CN" sz="1800" dirty="0">
                <a:ea typeface="ＭＳ Ｐゴシック" pitchFamily="-109" charset="-128"/>
              </a:rPr>
              <a:t>LDPC Codes need to be further enhanced, i.e., new LDPC codes </a:t>
            </a:r>
            <a:endParaRPr lang="en-US" altLang="zh-CN" sz="1800" dirty="0" smtClean="0"/>
          </a:p>
          <a:p>
            <a:pPr marL="285750" indent="-285750">
              <a:buFont typeface="Arial" panose="020B0604020202020204" pitchFamily="34" charset="0"/>
              <a:buChar char="•"/>
            </a:pPr>
            <a:endParaRPr lang="en-US" altLang="zh-CN" sz="1800" dirty="0" smtClean="0"/>
          </a:p>
          <a:p>
            <a:pPr marL="285750" indent="-285750">
              <a:buFont typeface="Arial" panose="020B0604020202020204" pitchFamily="34" charset="0"/>
              <a:buChar char="•"/>
            </a:pPr>
            <a:r>
              <a:rPr lang="en-US" altLang="zh-CN" sz="1800" dirty="0" smtClean="0"/>
              <a:t>When the </a:t>
            </a:r>
            <a:r>
              <a:rPr lang="en-US" altLang="zh-CN" sz="1800" dirty="0"/>
              <a:t>block length is small, </a:t>
            </a:r>
            <a:r>
              <a:rPr lang="en-US" altLang="zh-CN" sz="1800" dirty="0" smtClean="0"/>
              <a:t>the LTE-Turbo </a:t>
            </a:r>
            <a:r>
              <a:rPr lang="en-US" altLang="zh-CN" sz="1800" dirty="0"/>
              <a:t>code performance </a:t>
            </a:r>
            <a:r>
              <a:rPr lang="en-US" altLang="zh-CN" sz="1800" dirty="0" smtClean="0"/>
              <a:t>degrades</a:t>
            </a:r>
            <a:endParaRPr lang="en-US" altLang="zh-CN" sz="1800" dirty="0"/>
          </a:p>
        </p:txBody>
      </p:sp>
    </p:spTree>
    <p:extLst>
      <p:ext uri="{BB962C8B-B14F-4D97-AF65-F5344CB8AC3E}">
        <p14:creationId xmlns:p14="http://schemas.microsoft.com/office/powerpoint/2010/main" val="37487104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zh-CN" sz="3500" dirty="0" smtClean="0">
                <a:solidFill>
                  <a:srgbClr val="000000"/>
                </a:solidFill>
              </a:rPr>
              <a:t>Summary</a:t>
            </a:r>
            <a:endParaRPr lang="en-US" sz="3500" dirty="0">
              <a:solidFill>
                <a:srgbClr val="000000"/>
              </a:solidFill>
            </a:endParaRPr>
          </a:p>
        </p:txBody>
      </p:sp>
      <p:sp>
        <p:nvSpPr>
          <p:cNvPr id="10243" name="Rectangle 1027"/>
          <p:cNvSpPr>
            <a:spLocks noGrp="1" noChangeArrowheads="1"/>
          </p:cNvSpPr>
          <p:nvPr>
            <p:ph type="body" idx="1"/>
          </p:nvPr>
        </p:nvSpPr>
        <p:spPr>
          <a:xfrm>
            <a:off x="507935" y="1372394"/>
            <a:ext cx="11479306" cy="4876799"/>
          </a:xfrm>
        </p:spPr>
        <p:txBody>
          <a:bodyPr/>
          <a:lstStyle/>
          <a:p>
            <a:endParaRPr lang="en-US" altLang="zh-CN" sz="2000" dirty="0" smtClean="0"/>
          </a:p>
          <a:p>
            <a:r>
              <a:rPr lang="en-US" altLang="zh-CN" sz="2000" dirty="0" smtClean="0"/>
              <a:t>Both Polar and LDPC codes should be considered for 802.15.4ab</a:t>
            </a:r>
          </a:p>
          <a:p>
            <a:r>
              <a:rPr lang="en-US" altLang="zh-CN" sz="2000" dirty="0">
                <a:ea typeface="ＭＳ Ｐゴシック" pitchFamily="-109" charset="-128"/>
              </a:rPr>
              <a:t>The performance of </a:t>
            </a:r>
            <a:r>
              <a:rPr lang="en-US" altLang="zh-CN" sz="2000" dirty="0" smtClean="0">
                <a:ea typeface="ＭＳ Ｐゴシック" pitchFamily="-109" charset="-128"/>
              </a:rPr>
              <a:t>802.11n </a:t>
            </a:r>
            <a:r>
              <a:rPr lang="en-US" altLang="zh-CN" sz="2000" dirty="0">
                <a:ea typeface="ＭＳ Ｐゴシック" pitchFamily="-109" charset="-128"/>
              </a:rPr>
              <a:t>LDPC Codes need to be further enhanced, i.e., new LDPC codes </a:t>
            </a:r>
          </a:p>
          <a:p>
            <a:pPr marL="0" indent="0">
              <a:buNone/>
            </a:pPr>
            <a:endParaRPr lang="en-US" altLang="zh-CN" sz="2000" dirty="0" smtClean="0"/>
          </a:p>
          <a:p>
            <a:pPr marL="0" indent="0">
              <a:buNone/>
            </a:pPr>
            <a:endParaRPr lang="en-US" altLang="zh-CN" sz="2000" dirty="0"/>
          </a:p>
          <a:p>
            <a:endParaRPr lang="en-US" altLang="zh-CN" sz="2000" dirty="0" smtClean="0"/>
          </a:p>
        </p:txBody>
      </p:sp>
    </p:spTree>
    <p:extLst>
      <p:ext uri="{BB962C8B-B14F-4D97-AF65-F5344CB8AC3E}">
        <p14:creationId xmlns:p14="http://schemas.microsoft.com/office/powerpoint/2010/main" val="23331446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654530"/>
          </a:xfrm>
          <a:prstGeom prst="rect">
            <a:avLst/>
          </a:prstGeom>
          <a:noFill/>
        </p:spPr>
        <p:txBody>
          <a:bodyPr wrap="square" lIns="99560" tIns="49780" rIns="99560" bIns="49780" rtlCol="0">
            <a:spAutoFit/>
          </a:bodyPr>
          <a:lstStyle/>
          <a:p>
            <a:pPr algn="ctr"/>
            <a:r>
              <a:rPr lang="en-IE" sz="3600" b="1" dirty="0" smtClean="0"/>
              <a:t>Than</a:t>
            </a:r>
            <a:r>
              <a:rPr lang="en-US" sz="3600" b="1" dirty="0" smtClean="0"/>
              <a:t>k You</a:t>
            </a:r>
            <a:endParaRPr lang="en-IE" sz="3600" b="1" dirty="0"/>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6"/>
          <p:cNvSpPr txBox="1">
            <a:spLocks noChangeArrowheads="1"/>
          </p:cNvSpPr>
          <p:nvPr/>
        </p:nvSpPr>
        <p:spPr>
          <a:xfrm>
            <a:off x="406347" y="534194"/>
            <a:ext cx="11580893" cy="457306"/>
          </a:xfrm>
          <a:prstGeom prst="rect">
            <a:avLst/>
          </a:prstGeom>
        </p:spPr>
        <p:txBody>
          <a:bodyPr/>
          <a:lst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a:lstStyle>
          <a:p>
            <a:r>
              <a:rPr lang="en-US" altLang="zh-CN" sz="3500" b="1" kern="0" dirty="0" smtClean="0">
                <a:solidFill>
                  <a:srgbClr val="000000"/>
                </a:solidFill>
              </a:rPr>
              <a:t>Technical </a:t>
            </a:r>
            <a:r>
              <a:rPr lang="en-US" altLang="zh-CN" sz="3500" b="1" kern="0" dirty="0">
                <a:solidFill>
                  <a:srgbClr val="000000"/>
                </a:solidFill>
              </a:rPr>
              <a:t>Guidance </a:t>
            </a:r>
            <a:endParaRPr lang="en-US" sz="3500" b="1" kern="0" dirty="0">
              <a:solidFill>
                <a:srgbClr val="000000"/>
              </a:solidFill>
            </a:endParaRPr>
          </a:p>
        </p:txBody>
      </p:sp>
      <p:graphicFrame>
        <p:nvGraphicFramePr>
          <p:cNvPr id="6" name="Content Placeholder 4">
            <a:extLst>
              <a:ext uri="{FF2B5EF4-FFF2-40B4-BE49-F238E27FC236}">
                <a16:creationId xmlns:a16="http://schemas.microsoft.com/office/drawing/2014/main" xmlns="" id="{89077ED8-A5EB-4226-82A2-B634F48CEBD4}"/>
              </a:ext>
            </a:extLst>
          </p:cNvPr>
          <p:cNvGraphicFramePr>
            <a:graphicFrameLocks/>
          </p:cNvGraphicFramePr>
          <p:nvPr>
            <p:extLst>
              <p:ext uri="{D42A27DB-BD31-4B8C-83A1-F6EECF244321}">
                <p14:modId xmlns:p14="http://schemas.microsoft.com/office/powerpoint/2010/main" val="3899196092"/>
              </p:ext>
            </p:extLst>
          </p:nvPr>
        </p:nvGraphicFramePr>
        <p:xfrm>
          <a:off x="685006" y="1219994"/>
          <a:ext cx="10489458" cy="5032816"/>
        </p:xfrm>
        <a:graphic>
          <a:graphicData uri="http://schemas.openxmlformats.org/drawingml/2006/table">
            <a:tbl>
              <a:tblPr firstRow="1" firstCol="1" bandRow="1">
                <a:tableStyleId>{5C22544A-7EE6-4342-B048-85BDC9FD1C3A}</a:tableStyleId>
              </a:tblPr>
              <a:tblGrid>
                <a:gridCol w="5244729">
                  <a:extLst>
                    <a:ext uri="{9D8B030D-6E8A-4147-A177-3AD203B41FA5}">
                      <a16:colId xmlns:a16="http://schemas.microsoft.com/office/drawing/2014/main" xmlns="" val="113863163"/>
                    </a:ext>
                  </a:extLst>
                </a:gridCol>
                <a:gridCol w="5244729">
                  <a:extLst>
                    <a:ext uri="{9D8B030D-6E8A-4147-A177-3AD203B41FA5}">
                      <a16:colId xmlns:a16="http://schemas.microsoft.com/office/drawing/2014/main" xmlns="" val="479806086"/>
                    </a:ext>
                  </a:extLst>
                </a:gridCol>
              </a:tblGrid>
              <a:tr h="314551">
                <a:tc>
                  <a:txBody>
                    <a:bodyPr/>
                    <a:lstStyle/>
                    <a:p>
                      <a:pPr marL="0" marR="0">
                        <a:lnSpc>
                          <a:spcPct val="107000"/>
                        </a:lnSpc>
                        <a:spcBef>
                          <a:spcPts val="0"/>
                        </a:spcBef>
                        <a:spcAft>
                          <a:spcPts val="0"/>
                        </a:spcAft>
                      </a:pPr>
                      <a:r>
                        <a:rPr lang="en-US" sz="1100" dirty="0">
                          <a:effectLst/>
                        </a:rPr>
                        <a:t>PAR Objective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Proposed Solution (how addressed)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930986531"/>
                  </a:ext>
                </a:extLst>
              </a:tr>
              <a:tr h="314551">
                <a:tc>
                  <a:txBody>
                    <a:bodyPr/>
                    <a:lstStyle/>
                    <a:p>
                      <a:pPr marL="0" marR="0">
                        <a:lnSpc>
                          <a:spcPct val="107000"/>
                        </a:lnSpc>
                        <a:spcBef>
                          <a:spcPts val="0"/>
                        </a:spcBef>
                        <a:spcAft>
                          <a:spcPts val="0"/>
                        </a:spcAft>
                      </a:pPr>
                      <a:r>
                        <a:rPr lang="en-US" sz="900" b="0" dirty="0">
                          <a:effectLst/>
                        </a:rPr>
                        <a:t>Safeguards so that the high throughput data use cases will not cause significant disruption to low duty-cycle ranging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681567932"/>
                  </a:ext>
                </a:extLst>
              </a:tr>
              <a:tr h="314551">
                <a:tc>
                  <a:txBody>
                    <a:bodyPr/>
                    <a:lstStyle/>
                    <a:p>
                      <a:pPr marL="0" marR="0">
                        <a:lnSpc>
                          <a:spcPct val="107000"/>
                        </a:lnSpc>
                        <a:spcBef>
                          <a:spcPts val="0"/>
                        </a:spcBef>
                        <a:spcAft>
                          <a:spcPts val="0"/>
                        </a:spcAft>
                      </a:pPr>
                      <a:r>
                        <a:rPr lang="en-US" sz="900" b="0" dirty="0">
                          <a:effectLst/>
                        </a:rPr>
                        <a:t>Interference mitigation techniques to support higher density and higher traffic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820307483"/>
                  </a:ext>
                </a:extLst>
              </a:tr>
              <a:tr h="314551">
                <a:tc>
                  <a:txBody>
                    <a:bodyPr/>
                    <a:lstStyle/>
                    <a:p>
                      <a:pPr marL="0" marR="0">
                        <a:lnSpc>
                          <a:spcPct val="107000"/>
                        </a:lnSpc>
                        <a:spcBef>
                          <a:spcPts val="0"/>
                        </a:spcBef>
                        <a:spcAft>
                          <a:spcPts val="0"/>
                        </a:spcAft>
                      </a:pPr>
                      <a:r>
                        <a:rPr lang="en-US" sz="900" b="0" dirty="0">
                          <a:effectLst/>
                        </a:rPr>
                        <a:t>Other coexistence improvement</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476602030"/>
                  </a:ext>
                </a:extLst>
              </a:tr>
              <a:tr h="314551">
                <a:tc>
                  <a:txBody>
                    <a:bodyPr/>
                    <a:lstStyle/>
                    <a:p>
                      <a:pPr marL="0" marR="0">
                        <a:lnSpc>
                          <a:spcPct val="107000"/>
                        </a:lnSpc>
                        <a:spcBef>
                          <a:spcPts val="0"/>
                        </a:spcBef>
                        <a:spcAft>
                          <a:spcPts val="0"/>
                        </a:spcAft>
                      </a:pPr>
                      <a:r>
                        <a:rPr lang="en-US" sz="900" b="0" dirty="0">
                          <a:effectLst/>
                        </a:rPr>
                        <a:t>Backward compatibility with enhanced ranging capable devices (ERDEVs).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238494273"/>
                  </a:ext>
                </a:extLst>
              </a:tr>
              <a:tr h="314551">
                <a:tc>
                  <a:txBody>
                    <a:bodyPr/>
                    <a:lstStyle/>
                    <a:p>
                      <a:pPr marL="0" marR="0">
                        <a:lnSpc>
                          <a:spcPct val="107000"/>
                        </a:lnSpc>
                        <a:spcBef>
                          <a:spcPts val="0"/>
                        </a:spcBef>
                        <a:spcAft>
                          <a:spcPts val="0"/>
                        </a:spcAft>
                      </a:pPr>
                      <a:r>
                        <a:rPr lang="en-US" sz="900" b="0" dirty="0">
                          <a:effectLst/>
                        </a:rPr>
                        <a:t>Improved link budget and/or reduced air-time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r>
                        <a:rPr lang="en-US" sz="900" b="0" dirty="0" smtClean="0">
                          <a:effectLst/>
                        </a:rPr>
                        <a:t>New Channel</a:t>
                      </a:r>
                      <a:r>
                        <a:rPr lang="en-US" sz="900" b="0" baseline="0" dirty="0" smtClean="0">
                          <a:effectLst/>
                        </a:rPr>
                        <a:t> Coding Schemes can </a:t>
                      </a:r>
                      <a:r>
                        <a:rPr lang="en-US" sz="900" b="0" dirty="0" smtClean="0">
                          <a:effectLst/>
                        </a:rPr>
                        <a:t>provide </a:t>
                      </a:r>
                      <a:r>
                        <a:rPr lang="en-US" sz="900" b="0" dirty="0">
                          <a:effectLst/>
                        </a:rPr>
                        <a:t>improved link </a:t>
                      </a:r>
                      <a:r>
                        <a:rPr lang="en-US" sz="900" b="0" dirty="0" smtClean="0">
                          <a:effectLst/>
                        </a:rPr>
                        <a:t>budgets</a:t>
                      </a:r>
                      <a:r>
                        <a:rPr lang="en-US" sz="900" b="0" baseline="0" dirty="0" smtClean="0">
                          <a:effectLst/>
                        </a:rPr>
                        <a:t> and reduced air time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298167276"/>
                  </a:ext>
                </a:extLst>
              </a:tr>
              <a:tr h="314551">
                <a:tc>
                  <a:txBody>
                    <a:bodyPr/>
                    <a:lstStyle/>
                    <a:p>
                      <a:pPr marL="0" marR="0">
                        <a:lnSpc>
                          <a:spcPct val="107000"/>
                        </a:lnSpc>
                        <a:spcBef>
                          <a:spcPts val="0"/>
                        </a:spcBef>
                        <a:spcAft>
                          <a:spcPts val="0"/>
                        </a:spcAft>
                      </a:pPr>
                      <a:r>
                        <a:rPr lang="en-US" sz="900" b="0" dirty="0">
                          <a:effectLst/>
                        </a:rPr>
                        <a:t>Additional channels and operating frequencies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07470706"/>
                  </a:ext>
                </a:extLst>
              </a:tr>
              <a:tr h="314551">
                <a:tc>
                  <a:txBody>
                    <a:bodyPr/>
                    <a:lstStyle/>
                    <a:p>
                      <a:pPr marL="0" marR="0">
                        <a:lnSpc>
                          <a:spcPct val="107000"/>
                        </a:lnSpc>
                        <a:spcBef>
                          <a:spcPts val="0"/>
                        </a:spcBef>
                        <a:spcAft>
                          <a:spcPts val="0"/>
                        </a:spcAft>
                      </a:pPr>
                      <a:r>
                        <a:rPr lang="en-US" sz="900" b="0" dirty="0">
                          <a:effectLst/>
                        </a:rPr>
                        <a:t>Improvements to accuracy / precision / reliability and interoperability for high-integrity ranging;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70662618"/>
                  </a:ext>
                </a:extLst>
              </a:tr>
              <a:tr h="314551">
                <a:tc>
                  <a:txBody>
                    <a:bodyPr/>
                    <a:lstStyle/>
                    <a:p>
                      <a:pPr marL="0" marR="0">
                        <a:lnSpc>
                          <a:spcPct val="107000"/>
                        </a:lnSpc>
                        <a:spcBef>
                          <a:spcPts val="0"/>
                        </a:spcBef>
                        <a:spcAft>
                          <a:spcPts val="0"/>
                        </a:spcAft>
                      </a:pPr>
                      <a:r>
                        <a:rPr lang="en-US" sz="900" b="0" dirty="0">
                          <a:effectLst/>
                        </a:rPr>
                        <a:t>Reduce complexity and power consumption;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983036709"/>
                  </a:ext>
                </a:extLst>
              </a:tr>
              <a:tr h="314551">
                <a:tc>
                  <a:txBody>
                    <a:bodyPr/>
                    <a:lstStyle/>
                    <a:p>
                      <a:pPr marL="0" marR="0">
                        <a:lnSpc>
                          <a:spcPct val="107000"/>
                        </a:lnSpc>
                        <a:spcBef>
                          <a:spcPts val="0"/>
                        </a:spcBef>
                        <a:spcAft>
                          <a:spcPts val="0"/>
                        </a:spcAft>
                      </a:pPr>
                      <a:r>
                        <a:rPr lang="en-US" sz="900" b="0" dirty="0">
                          <a:effectLst/>
                        </a:rPr>
                        <a:t>Hybrid operation with narrowband signaling to assist UWB;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661296273"/>
                  </a:ext>
                </a:extLst>
              </a:tr>
              <a:tr h="314551">
                <a:tc>
                  <a:txBody>
                    <a:bodyPr/>
                    <a:lstStyle/>
                    <a:p>
                      <a:pPr marL="0" marR="0">
                        <a:lnSpc>
                          <a:spcPct val="107000"/>
                        </a:lnSpc>
                        <a:spcBef>
                          <a:spcPts val="0"/>
                        </a:spcBef>
                        <a:spcAft>
                          <a:spcPts val="0"/>
                        </a:spcAft>
                      </a:pPr>
                      <a:r>
                        <a:rPr lang="en-US" sz="900" b="0" dirty="0">
                          <a:effectLst/>
                        </a:rPr>
                        <a:t>Enhanced native discovery and connection setup mechanisms;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987268290"/>
                  </a:ext>
                </a:extLst>
              </a:tr>
              <a:tr h="314551">
                <a:tc>
                  <a:txBody>
                    <a:bodyPr/>
                    <a:lstStyle/>
                    <a:p>
                      <a:pPr marL="0" marR="0">
                        <a:lnSpc>
                          <a:spcPct val="107000"/>
                        </a:lnSpc>
                        <a:spcBef>
                          <a:spcPts val="0"/>
                        </a:spcBef>
                        <a:spcAft>
                          <a:spcPts val="0"/>
                        </a:spcAft>
                      </a:pPr>
                      <a:r>
                        <a:rPr lang="en-US" sz="900" b="0" dirty="0">
                          <a:effectLst/>
                        </a:rPr>
                        <a:t>Sensing capabilities to support presence detection and environment mapping;</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111501901"/>
                  </a:ext>
                </a:extLst>
              </a:tr>
              <a:tr h="314551">
                <a:tc>
                  <a:txBody>
                    <a:bodyPr/>
                    <a:lstStyle/>
                    <a:p>
                      <a:pPr marL="0" marR="0">
                        <a:lnSpc>
                          <a:spcPct val="107000"/>
                        </a:lnSpc>
                        <a:spcBef>
                          <a:spcPts val="0"/>
                        </a:spcBef>
                        <a:spcAft>
                          <a:spcPts val="0"/>
                        </a:spcAft>
                      </a:pPr>
                      <a:r>
                        <a:rPr lang="en-US" sz="900" b="0" dirty="0">
                          <a:effectLst/>
                        </a:rPr>
                        <a:t>Low-power low-latency streaming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213390514"/>
                  </a:ext>
                </a:extLst>
              </a:tr>
              <a:tr h="314551">
                <a:tc>
                  <a:txBody>
                    <a:bodyPr/>
                    <a:lstStyle/>
                    <a:p>
                      <a:pPr marL="0" marR="0">
                        <a:lnSpc>
                          <a:spcPct val="107000"/>
                        </a:lnSpc>
                        <a:spcBef>
                          <a:spcPts val="0"/>
                        </a:spcBef>
                        <a:spcAft>
                          <a:spcPts val="0"/>
                        </a:spcAft>
                      </a:pPr>
                      <a:r>
                        <a:rPr lang="en-US" sz="900" b="0" dirty="0">
                          <a:effectLst/>
                        </a:rPr>
                        <a:t>higher data-rate streaming allowing at least 50 Mbit/s of throughput.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r>
                        <a:rPr lang="en-US" altLang="zh-CN" sz="900" b="0" dirty="0" smtClean="0">
                          <a:effectLst/>
                        </a:rPr>
                        <a:t>New Channel</a:t>
                      </a:r>
                      <a:r>
                        <a:rPr lang="en-US" altLang="zh-CN" sz="900" b="0" baseline="0" dirty="0" smtClean="0">
                          <a:effectLst/>
                        </a:rPr>
                        <a:t> Coding Schemes </a:t>
                      </a:r>
                      <a:r>
                        <a:rPr lang="en-US" sz="900" b="0" dirty="0" smtClean="0">
                          <a:effectLst/>
                        </a:rPr>
                        <a:t>with</a:t>
                      </a:r>
                      <a:r>
                        <a:rPr lang="en-US" sz="900" b="0" baseline="0" dirty="0" smtClean="0">
                          <a:effectLst/>
                        </a:rPr>
                        <a:t> higher rates can support high data rate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573551774"/>
                  </a:ext>
                </a:extLst>
              </a:tr>
              <a:tr h="314551">
                <a:tc>
                  <a:txBody>
                    <a:bodyPr/>
                    <a:lstStyle/>
                    <a:p>
                      <a:pPr marL="0" marR="0">
                        <a:lnSpc>
                          <a:spcPct val="107000"/>
                        </a:lnSpc>
                        <a:spcBef>
                          <a:spcPts val="0"/>
                        </a:spcBef>
                        <a:spcAft>
                          <a:spcPts val="0"/>
                        </a:spcAft>
                      </a:pPr>
                      <a:r>
                        <a:rPr lang="en-US" sz="900" b="0" dirty="0">
                          <a:effectLst/>
                        </a:rPr>
                        <a:t>Support for peer-to-peer, peer-to-multi-peer, and station-to-infrastructure protocols;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534020965"/>
                  </a:ext>
                </a:extLst>
              </a:tr>
              <a:tr h="314551">
                <a:tc>
                  <a:txBody>
                    <a:bodyPr/>
                    <a:lstStyle/>
                    <a:p>
                      <a:pPr marL="0" marR="0">
                        <a:lnSpc>
                          <a:spcPct val="107000"/>
                        </a:lnSpc>
                        <a:spcBef>
                          <a:spcPts val="0"/>
                        </a:spcBef>
                        <a:spcAft>
                          <a:spcPts val="0"/>
                        </a:spcAft>
                      </a:pPr>
                      <a:r>
                        <a:rPr lang="en-US" sz="900" b="0" dirty="0">
                          <a:effectLst/>
                        </a:rPr>
                        <a:t>Infrastructure synchronization mechanisms.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251965075"/>
                  </a:ext>
                </a:extLst>
              </a:tr>
            </a:tbl>
          </a:graphicData>
        </a:graphic>
      </p:graphicFrame>
    </p:spTree>
    <p:extLst>
      <p:ext uri="{BB962C8B-B14F-4D97-AF65-F5344CB8AC3E}">
        <p14:creationId xmlns:p14="http://schemas.microsoft.com/office/powerpoint/2010/main" val="3017810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zh-CN" sz="3600" dirty="0"/>
              <a:t>Related </a:t>
            </a:r>
            <a:r>
              <a:rPr lang="en-US" altLang="zh-CN" sz="3600" dirty="0" smtClean="0"/>
              <a:t>Submissions</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pPr marL="457200" indent="-457200">
              <a:buFont typeface="Arial" panose="020B0604020202020204" pitchFamily="34" charset="0"/>
              <a:buChar char="•"/>
            </a:pPr>
            <a:r>
              <a:rPr lang="en-US" altLang="zh-CN" sz="2400" dirty="0" smtClean="0"/>
              <a:t>[</a:t>
            </a:r>
            <a:r>
              <a:rPr lang="en-US" altLang="zh-CN" sz="2400" dirty="0"/>
              <a:t>1] 15-21-0506-02-04ab-Advanced Coding for Data Communications in </a:t>
            </a:r>
            <a:r>
              <a:rPr lang="en-US" altLang="zh-CN" sz="2400" dirty="0" smtClean="0"/>
              <a:t>802.15.4ab, Aldana</a:t>
            </a:r>
            <a:endParaRPr lang="en-US" altLang="zh-CN" sz="2400" dirty="0"/>
          </a:p>
          <a:p>
            <a:pPr marL="457200" indent="-457200">
              <a:buFont typeface="Arial" panose="020B0604020202020204" pitchFamily="34" charset="0"/>
              <a:buChar char="•"/>
            </a:pPr>
            <a:r>
              <a:rPr lang="en-US" altLang="zh-CN" sz="2400" dirty="0" smtClean="0"/>
              <a:t>[</a:t>
            </a:r>
            <a:r>
              <a:rPr lang="en-US" altLang="zh-CN" sz="2400" dirty="0"/>
              <a:t>2] 15-21-0592-00-04ab-high-data-rates, </a:t>
            </a:r>
            <a:r>
              <a:rPr lang="pl-PL" altLang="zh-CN" sz="2400" dirty="0"/>
              <a:t>Murray</a:t>
            </a:r>
            <a:r>
              <a:rPr lang="en-US" altLang="zh-CN" sz="2400" dirty="0"/>
              <a:t>, et </a:t>
            </a:r>
            <a:r>
              <a:rPr lang="en-US" altLang="zh-CN" sz="2400" dirty="0" smtClean="0"/>
              <a:t>al</a:t>
            </a:r>
          </a:p>
          <a:p>
            <a:pPr marL="457200" indent="-457200">
              <a:buFont typeface="Arial" panose="020B0604020202020204" pitchFamily="34" charset="0"/>
              <a:buChar char="•"/>
            </a:pPr>
            <a:r>
              <a:rPr lang="en-US" altLang="zh-CN" sz="2400" dirty="0" smtClean="0"/>
              <a:t>[3] 15-22-0050-00-04ab-</a:t>
            </a:r>
            <a:r>
              <a:rPr lang="en-US" altLang="zh-CN" sz="2400" dirty="0">
                <a:solidFill>
                  <a:srgbClr val="FF0000"/>
                </a:solidFill>
                <a:latin typeface="Times New Roman" pitchFamily="18" charset="0"/>
              </a:rPr>
              <a:t> </a:t>
            </a:r>
            <a:r>
              <a:rPr lang="en-US" altLang="zh-CN" sz="2400" dirty="0"/>
              <a:t>Channel Coding Considerations </a:t>
            </a:r>
            <a:r>
              <a:rPr lang="en-US" altLang="en-US" sz="2400" dirty="0"/>
              <a:t>for </a:t>
            </a:r>
            <a:r>
              <a:rPr lang="en-US" altLang="en-US" sz="2400" dirty="0" smtClean="0"/>
              <a:t>802.15.4ab, Wei Lin</a:t>
            </a:r>
            <a:r>
              <a:rPr lang="en-US" altLang="zh-CN" sz="2400" dirty="0" smtClean="0"/>
              <a:t>, </a:t>
            </a:r>
            <a:r>
              <a:rPr lang="en-US" altLang="zh-CN" sz="2400" dirty="0"/>
              <a:t>et </a:t>
            </a:r>
            <a:r>
              <a:rPr lang="en-US" altLang="zh-CN" sz="2400" dirty="0" smtClean="0"/>
              <a:t>al</a:t>
            </a:r>
            <a:endParaRPr lang="en-US" altLang="zh-CN" sz="2400" dirty="0"/>
          </a:p>
        </p:txBody>
      </p:sp>
    </p:spTree>
    <p:extLst>
      <p:ext uri="{BB962C8B-B14F-4D97-AF65-F5344CB8AC3E}">
        <p14:creationId xmlns:p14="http://schemas.microsoft.com/office/powerpoint/2010/main" val="775381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006" y="762794"/>
            <a:ext cx="11580893" cy="457306"/>
          </a:xfrm>
        </p:spPr>
        <p:txBody>
          <a:bodyPr/>
          <a:lstStyle/>
          <a:p>
            <a:r>
              <a:rPr lang="en-US" altLang="en-US" sz="2800" b="1" kern="1200" dirty="0">
                <a:solidFill>
                  <a:schemeClr val="tx1"/>
                </a:solidFill>
                <a:latin typeface="Times New Roman" charset="0"/>
                <a:ea typeface="ＭＳ Ｐゴシック" charset="0"/>
                <a:cs typeface="ＭＳ Ｐゴシック" charset="0"/>
              </a:rPr>
              <a:t>Channel Coding Considerations </a:t>
            </a:r>
            <a:r>
              <a:rPr lang="en-US" altLang="en-US" sz="2800" b="1" kern="1200" dirty="0" smtClean="0">
                <a:solidFill>
                  <a:schemeClr val="tx1"/>
                </a:solidFill>
                <a:latin typeface="Times New Roman" charset="0"/>
                <a:ea typeface="ＭＳ Ｐゴシック" charset="0"/>
                <a:cs typeface="ＭＳ Ｐゴシック" charset="0"/>
              </a:rPr>
              <a:t>– Overview [3]</a:t>
            </a:r>
            <a:endParaRPr lang="en-US" sz="2800" b="1" kern="1200" dirty="0">
              <a:solidFill>
                <a:schemeClr val="tx1"/>
              </a:solidFill>
              <a:latin typeface="Times New Roman" charset="0"/>
              <a:ea typeface="ＭＳ Ｐゴシック" charset="0"/>
              <a:cs typeface="ＭＳ Ｐゴシック" charset="0"/>
            </a:endParaRPr>
          </a:p>
        </p:txBody>
      </p:sp>
      <p:sp>
        <p:nvSpPr>
          <p:cNvPr id="10243" name="Rectangle 1027"/>
          <p:cNvSpPr>
            <a:spLocks noGrp="1" noChangeArrowheads="1"/>
          </p:cNvSpPr>
          <p:nvPr>
            <p:ph type="body" idx="1"/>
          </p:nvPr>
        </p:nvSpPr>
        <p:spPr>
          <a:xfrm>
            <a:off x="507935" y="1372394"/>
            <a:ext cx="10997471" cy="4876799"/>
          </a:xfrm>
        </p:spPr>
        <p:txBody>
          <a:bodyPr/>
          <a:lstStyle/>
          <a:p>
            <a:pPr algn="just" defTabSz="914400"/>
            <a:r>
              <a:rPr lang="en-US" altLang="zh-CN" sz="2000" dirty="0" smtClean="0"/>
              <a:t>As </a:t>
            </a:r>
            <a:r>
              <a:rPr lang="en-US" altLang="zh-CN" sz="2000" dirty="0"/>
              <a:t>of today, IEEE 802.15.4z standard allows for data communication of small amounts of data with speed of a few tens of mbps.</a:t>
            </a:r>
            <a:endParaRPr lang="zh-CN" altLang="zh-CN" sz="2000" dirty="0"/>
          </a:p>
          <a:p>
            <a:pPr marL="742950" lvl="1" indent="-285750" algn="just" eaLnBrk="1" hangingPunct="1">
              <a:defRPr/>
            </a:pPr>
            <a:r>
              <a:rPr lang="en-US" altLang="zh-CN" sz="1600" dirty="0">
                <a:solidFill>
                  <a:srgbClr val="000000"/>
                </a:solidFill>
              </a:rPr>
              <a:t>No Capacity-Approaching FEC codes (</a:t>
            </a:r>
            <a:r>
              <a:rPr lang="en-US" altLang="zh-CN" sz="1600" dirty="0"/>
              <a:t>LDPC, Turbo, Polar, etc.) </a:t>
            </a:r>
            <a:r>
              <a:rPr lang="en-US" altLang="zh-CN" sz="1600" dirty="0" smtClean="0"/>
              <a:t>have </a:t>
            </a:r>
            <a:r>
              <a:rPr lang="en-US" altLang="zh-CN" sz="1600" dirty="0"/>
              <a:t>been adopted yet</a:t>
            </a:r>
          </a:p>
          <a:p>
            <a:pPr lvl="0" algn="just" defTabSz="914400"/>
            <a:endParaRPr lang="en-US" altLang="zh-CN" sz="1800" dirty="0" smtClean="0"/>
          </a:p>
          <a:p>
            <a:pPr lvl="0" algn="just" defTabSz="914400"/>
            <a:r>
              <a:rPr lang="en-US" altLang="zh-CN" sz="2000" dirty="0" smtClean="0"/>
              <a:t>IEEE </a:t>
            </a:r>
            <a:r>
              <a:rPr lang="en-US" altLang="zh-CN" sz="2000" dirty="0"/>
              <a:t>802.15.4a employed a rate-1/2 convolutional </a:t>
            </a:r>
            <a:r>
              <a:rPr lang="en-US" altLang="zh-CN" sz="2000" dirty="0" smtClean="0"/>
              <a:t>code </a:t>
            </a:r>
            <a:r>
              <a:rPr lang="en-US" altLang="zh-CN" sz="2000" dirty="0"/>
              <a:t>of K=3 (4 states) as well as an (63, 55) GF(2</a:t>
            </a:r>
            <a:r>
              <a:rPr lang="en-US" altLang="zh-CN" sz="2000" baseline="30000" dirty="0"/>
              <a:t>6</a:t>
            </a:r>
            <a:r>
              <a:rPr lang="en-US" altLang="zh-CN" sz="2000" dirty="0"/>
              <a:t>) Reed-Solomon </a:t>
            </a:r>
            <a:r>
              <a:rPr lang="en-US" altLang="zh-CN" sz="2000" dirty="0" smtClean="0"/>
              <a:t>Code.</a:t>
            </a:r>
            <a:endParaRPr lang="en-US" altLang="zh-CN" sz="2000" dirty="0"/>
          </a:p>
          <a:p>
            <a:pPr lvl="0" algn="just" defTabSz="914400"/>
            <a:endParaRPr lang="en-US" altLang="zh-CN" sz="1800" dirty="0" smtClean="0"/>
          </a:p>
          <a:p>
            <a:pPr lvl="0" algn="just" defTabSz="914400"/>
            <a:r>
              <a:rPr lang="en-US" altLang="zh-CN" sz="2000" dirty="0" smtClean="0"/>
              <a:t>To </a:t>
            </a:r>
            <a:r>
              <a:rPr lang="en-US" altLang="zh-CN" sz="2000" dirty="0"/>
              <a:t>further enhance the performance, 802.15.4z optionally introduced an standard rate-1/2 convolutional </a:t>
            </a:r>
            <a:r>
              <a:rPr lang="en-US" altLang="zh-CN" sz="2000" dirty="0" smtClean="0"/>
              <a:t>code </a:t>
            </a:r>
            <a:r>
              <a:rPr lang="en-US" altLang="zh-CN" sz="2000" dirty="0"/>
              <a:t>of K=7 (64 states</a:t>
            </a:r>
            <a:r>
              <a:rPr lang="en-US" altLang="zh-CN" sz="2000" dirty="0" smtClean="0"/>
              <a:t>).</a:t>
            </a:r>
            <a:endParaRPr lang="en-US" altLang="zh-CN" sz="2000" dirty="0"/>
          </a:p>
          <a:p>
            <a:pPr algn="just" defTabSz="914400"/>
            <a:endParaRPr lang="en-US" altLang="zh-CN" sz="1800" dirty="0" smtClean="0"/>
          </a:p>
          <a:p>
            <a:pPr algn="just" defTabSz="914400"/>
            <a:r>
              <a:rPr lang="en-US" altLang="zh-CN" sz="2000" dirty="0" smtClean="0"/>
              <a:t>For 802.15.4ab, </a:t>
            </a:r>
            <a:r>
              <a:rPr lang="en-US" altLang="zh-CN" sz="2000" dirty="0"/>
              <a:t>the needs for higher throughput as well as higher reliability have been </a:t>
            </a:r>
            <a:r>
              <a:rPr lang="en-US" altLang="zh-CN" sz="2000" dirty="0" smtClean="0"/>
              <a:t>discussed.</a:t>
            </a:r>
            <a:endParaRPr lang="en-US" altLang="zh-CN" sz="2000" dirty="0"/>
          </a:p>
          <a:p>
            <a:pPr lvl="1" algn="just" defTabSz="914400">
              <a:defRPr/>
            </a:pPr>
            <a:r>
              <a:rPr lang="en-US" altLang="zh-CN" sz="1600" dirty="0" smtClean="0">
                <a:solidFill>
                  <a:srgbClr val="000000"/>
                </a:solidFill>
              </a:rPr>
              <a:t>Introduction </a:t>
            </a:r>
            <a:r>
              <a:rPr lang="en-US" altLang="zh-CN" sz="1600" dirty="0">
                <a:solidFill>
                  <a:srgbClr val="000000"/>
                </a:solidFill>
              </a:rPr>
              <a:t>of </a:t>
            </a:r>
            <a:r>
              <a:rPr lang="en-US" altLang="zh-CN" sz="1600" dirty="0" smtClean="0">
                <a:solidFill>
                  <a:srgbClr val="000000"/>
                </a:solidFill>
              </a:rPr>
              <a:t>advanced coding </a:t>
            </a:r>
            <a:r>
              <a:rPr lang="en-US" altLang="zh-CN" sz="1600" dirty="0">
                <a:solidFill>
                  <a:srgbClr val="000000"/>
                </a:solidFill>
              </a:rPr>
              <a:t>has been discussed in [1], [2</a:t>
            </a:r>
            <a:r>
              <a:rPr lang="en-US" altLang="zh-CN" sz="1600" dirty="0" smtClean="0">
                <a:solidFill>
                  <a:srgbClr val="000000"/>
                </a:solidFill>
              </a:rPr>
              <a:t>]</a:t>
            </a:r>
            <a:r>
              <a:rPr lang="zh-CN" altLang="en-US" sz="1600" dirty="0" smtClean="0">
                <a:solidFill>
                  <a:srgbClr val="000000"/>
                </a:solidFill>
              </a:rPr>
              <a:t>，</a:t>
            </a:r>
            <a:r>
              <a:rPr lang="en-US" altLang="zh-CN" sz="1600" dirty="0" smtClean="0">
                <a:solidFill>
                  <a:srgbClr val="000000"/>
                </a:solidFill>
              </a:rPr>
              <a:t>[3]</a:t>
            </a:r>
            <a:endParaRPr lang="en-US" altLang="zh-CN" sz="1600" dirty="0">
              <a:solidFill>
                <a:srgbClr val="000000"/>
              </a:solidFill>
            </a:endParaRPr>
          </a:p>
        </p:txBody>
      </p:sp>
    </p:spTree>
    <p:extLst>
      <p:ext uri="{BB962C8B-B14F-4D97-AF65-F5344CB8AC3E}">
        <p14:creationId xmlns:p14="http://schemas.microsoft.com/office/powerpoint/2010/main" val="3555788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7"/>
          <p:cNvSpPr txBox="1">
            <a:spLocks noChangeArrowheads="1"/>
          </p:cNvSpPr>
          <p:nvPr/>
        </p:nvSpPr>
        <p:spPr>
          <a:xfrm>
            <a:off x="532606" y="1524794"/>
            <a:ext cx="11049000" cy="4876799"/>
          </a:xfrm>
          <a:prstGeom prst="rect">
            <a:avLst/>
          </a:prstGeom>
        </p:spPr>
        <p:txBody>
          <a:bodyPr/>
          <a:lst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a:lstStyle>
          <a:p>
            <a:r>
              <a:rPr lang="en-US" altLang="zh-CN" sz="2000" kern="0" dirty="0" smtClean="0"/>
              <a:t>In [1], LDPC codes have been analyzed and suggested as an option for 802.15.4ab </a:t>
            </a:r>
            <a:endParaRPr lang="en-US" altLang="zh-CN" sz="1600" kern="0" dirty="0" smtClean="0">
              <a:solidFill>
                <a:srgbClr val="000000"/>
              </a:solidFill>
            </a:endParaRPr>
          </a:p>
          <a:p>
            <a:endParaRPr lang="en-US" altLang="zh-CN" sz="1800" kern="0" dirty="0" smtClean="0"/>
          </a:p>
          <a:p>
            <a:pPr algn="just"/>
            <a:r>
              <a:rPr lang="en-US" altLang="zh-CN" sz="2000" dirty="0"/>
              <a:t>The consideration of introducing new advanced coding schemes were discussed in [1</a:t>
            </a:r>
            <a:r>
              <a:rPr lang="en-US" altLang="zh-CN" sz="2000" dirty="0" smtClean="0"/>
              <a:t>][2][3]</a:t>
            </a:r>
            <a:endParaRPr lang="en-US" altLang="zh-CN" sz="1600" dirty="0">
              <a:solidFill>
                <a:srgbClr val="000000"/>
              </a:solidFill>
            </a:endParaRPr>
          </a:p>
          <a:p>
            <a:pPr lvl="1" defTabSz="914400"/>
            <a:r>
              <a:rPr lang="en-US" altLang="zh-CN" sz="1600" dirty="0">
                <a:solidFill>
                  <a:srgbClr val="000000"/>
                </a:solidFill>
              </a:rPr>
              <a:t>[1] </a:t>
            </a:r>
            <a:r>
              <a:rPr lang="en-US" altLang="zh-CN" sz="1600" dirty="0" smtClean="0">
                <a:solidFill>
                  <a:srgbClr val="000000"/>
                </a:solidFill>
              </a:rPr>
              <a:t>proposed </a:t>
            </a:r>
            <a:r>
              <a:rPr lang="en-US" altLang="zh-CN" sz="1600" dirty="0">
                <a:solidFill>
                  <a:srgbClr val="000000"/>
                </a:solidFill>
              </a:rPr>
              <a:t>to include LDPC codes as an optional solution after an extensive comparison of Turbo, Polar, NR LDPC, and </a:t>
            </a:r>
            <a:r>
              <a:rPr lang="en-US" altLang="zh-CN" sz="1600" dirty="0" smtClean="0">
                <a:solidFill>
                  <a:srgbClr val="000000"/>
                </a:solidFill>
              </a:rPr>
              <a:t>802.11n </a:t>
            </a:r>
            <a:r>
              <a:rPr lang="en-US" altLang="zh-CN" sz="1600" dirty="0">
                <a:solidFill>
                  <a:srgbClr val="000000"/>
                </a:solidFill>
              </a:rPr>
              <a:t>LDPC codes </a:t>
            </a:r>
          </a:p>
          <a:p>
            <a:pPr lvl="1" defTabSz="914400"/>
            <a:r>
              <a:rPr lang="en-US" altLang="zh-CN" sz="1600" dirty="0">
                <a:solidFill>
                  <a:srgbClr val="000000"/>
                </a:solidFill>
              </a:rPr>
              <a:t>[2] proposed to </a:t>
            </a:r>
            <a:r>
              <a:rPr lang="en-IE" altLang="zh-CN" sz="1600" dirty="0">
                <a:solidFill>
                  <a:srgbClr val="000000"/>
                </a:solidFill>
              </a:rPr>
              <a:t>identify suitable candidate advanced codes for high-speed data, e.g., NR LDPC, </a:t>
            </a:r>
            <a:r>
              <a:rPr lang="en-IE" altLang="zh-CN" sz="1600" dirty="0" smtClean="0">
                <a:solidFill>
                  <a:srgbClr val="000000"/>
                </a:solidFill>
              </a:rPr>
              <a:t>802.11n </a:t>
            </a:r>
            <a:r>
              <a:rPr lang="en-IE" altLang="zh-CN" sz="1600" dirty="0">
                <a:solidFill>
                  <a:srgbClr val="000000"/>
                </a:solidFill>
              </a:rPr>
              <a:t>LDPC, candidates for Turbo and Polar </a:t>
            </a:r>
            <a:r>
              <a:rPr lang="en-IE" altLang="zh-CN" sz="1600" dirty="0" smtClean="0">
                <a:solidFill>
                  <a:srgbClr val="000000"/>
                </a:solidFill>
              </a:rPr>
              <a:t>codes, </a:t>
            </a:r>
            <a:r>
              <a:rPr lang="en-IE" altLang="zh-CN" sz="1600" dirty="0">
                <a:solidFill>
                  <a:srgbClr val="000000"/>
                </a:solidFill>
              </a:rPr>
              <a:t>and possibly additional LDPC codes</a:t>
            </a:r>
          </a:p>
          <a:p>
            <a:pPr lvl="1">
              <a:buFont typeface="Arial" panose="020B0604020202020204" pitchFamily="34" charset="0"/>
              <a:buChar char="–"/>
            </a:pPr>
            <a:r>
              <a:rPr lang="en-IE" altLang="zh-CN" sz="1600" dirty="0">
                <a:solidFill>
                  <a:srgbClr val="000000"/>
                </a:solidFill>
              </a:rPr>
              <a:t>Power consumption at a given performance should be a central selection metric [2]</a:t>
            </a:r>
          </a:p>
          <a:p>
            <a:pPr marL="0" indent="0">
              <a:buNone/>
            </a:pPr>
            <a:endParaRPr lang="en-US" altLang="zh-CN" sz="1800" kern="0" dirty="0" smtClean="0"/>
          </a:p>
          <a:p>
            <a:pPr algn="just"/>
            <a:r>
              <a:rPr lang="en-US" altLang="zh-CN" sz="2000" kern="0" dirty="0"/>
              <a:t>In this </a:t>
            </a:r>
            <a:r>
              <a:rPr lang="en-US" altLang="zh-CN" sz="2000" kern="0" dirty="0" smtClean="0"/>
              <a:t>contribution, we further analyze Polar, LDPC, Turbo and CC codes in terms </a:t>
            </a:r>
            <a:r>
              <a:rPr lang="en-US" altLang="zh-CN" sz="2000" kern="0" dirty="0"/>
              <a:t>of </a:t>
            </a:r>
            <a:r>
              <a:rPr lang="en-US" altLang="zh-CN" sz="2000" kern="0" dirty="0" smtClean="0"/>
              <a:t>computational complexity, error correcting capability (BLER performance) and power consumption.</a:t>
            </a:r>
            <a:endParaRPr lang="en-US" altLang="zh-CN" sz="2000" kern="0" dirty="0"/>
          </a:p>
        </p:txBody>
      </p:sp>
      <p:sp>
        <p:nvSpPr>
          <p:cNvPr id="3" name="矩形 2"/>
          <p:cNvSpPr/>
          <p:nvPr/>
        </p:nvSpPr>
        <p:spPr>
          <a:xfrm>
            <a:off x="3961606" y="686594"/>
            <a:ext cx="4179349" cy="523220"/>
          </a:xfrm>
          <a:prstGeom prst="rect">
            <a:avLst/>
          </a:prstGeom>
        </p:spPr>
        <p:txBody>
          <a:bodyPr wrap="none">
            <a:spAutoFit/>
          </a:bodyPr>
          <a:lstStyle/>
          <a:p>
            <a:r>
              <a:rPr lang="en-US" altLang="en-US" sz="2800" b="1" dirty="0"/>
              <a:t>Channel Coding in </a:t>
            </a:r>
            <a:r>
              <a:rPr lang="en-US" altLang="en-US" sz="2800" b="1" dirty="0" smtClean="0"/>
              <a:t>15.4ab</a:t>
            </a:r>
            <a:endParaRPr lang="zh-CN" altLang="en-US" sz="2400" b="1" dirty="0"/>
          </a:p>
        </p:txBody>
      </p:sp>
    </p:spTree>
    <p:extLst>
      <p:ext uri="{BB962C8B-B14F-4D97-AF65-F5344CB8AC3E}">
        <p14:creationId xmlns:p14="http://schemas.microsoft.com/office/powerpoint/2010/main" val="14340551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194297" y="662236"/>
            <a:ext cx="6444393" cy="523220"/>
          </a:xfrm>
          <a:prstGeom prst="rect">
            <a:avLst/>
          </a:prstGeom>
        </p:spPr>
        <p:txBody>
          <a:bodyPr wrap="none">
            <a:spAutoFit/>
          </a:bodyPr>
          <a:lstStyle/>
          <a:p>
            <a:r>
              <a:rPr lang="en-US" altLang="en-US" sz="2800" b="1" dirty="0"/>
              <a:t>Channel Coding </a:t>
            </a:r>
            <a:r>
              <a:rPr lang="en-US" altLang="en-US" sz="2800" b="1" dirty="0" smtClean="0"/>
              <a:t>Consideration in </a:t>
            </a:r>
            <a:r>
              <a:rPr lang="en-US" altLang="en-US" sz="2800" b="1" dirty="0"/>
              <a:t>15.4ab</a:t>
            </a:r>
            <a:endParaRPr lang="zh-CN" altLang="en-US" sz="2400" b="1" dirty="0"/>
          </a:p>
        </p:txBody>
      </p:sp>
      <p:sp>
        <p:nvSpPr>
          <p:cNvPr id="7" name="矩形 6"/>
          <p:cNvSpPr/>
          <p:nvPr/>
        </p:nvSpPr>
        <p:spPr>
          <a:xfrm>
            <a:off x="304006" y="1175463"/>
            <a:ext cx="2295821" cy="400110"/>
          </a:xfrm>
          <a:prstGeom prst="rect">
            <a:avLst/>
          </a:prstGeom>
        </p:spPr>
        <p:txBody>
          <a:bodyPr wrap="none">
            <a:spAutoFit/>
          </a:bodyPr>
          <a:lstStyle/>
          <a:p>
            <a:pPr marL="342900" indent="-342900">
              <a:buFont typeface="Arial" panose="020B0604020202020204" pitchFamily="34" charset="0"/>
              <a:buChar char="•"/>
            </a:pPr>
            <a:r>
              <a:rPr lang="en-US" altLang="zh-CN" sz="2000" b="1" kern="0" dirty="0" smtClean="0">
                <a:latin typeface="+mn-lt"/>
                <a:ea typeface="ＭＳ Ｐゴシック" pitchFamily="-65" charset="-128"/>
                <a:cs typeface="ＭＳ Ｐゴシック" pitchFamily="-65" charset="-128"/>
              </a:rPr>
              <a:t>Complexity [</a:t>
            </a:r>
            <a:r>
              <a:rPr lang="en-US" altLang="zh-CN" sz="2000" b="1" kern="0" dirty="0" smtClean="0">
                <a:latin typeface="+mn-lt"/>
                <a:ea typeface="ＭＳ Ｐゴシック" pitchFamily="-65" charset="-128"/>
                <a:cs typeface="ＭＳ Ｐゴシック" pitchFamily="-65" charset="-128"/>
              </a:rPr>
              <a:t>1]</a:t>
            </a:r>
            <a:endParaRPr lang="zh-CN" altLang="en-US" sz="2000" b="1" kern="0" dirty="0">
              <a:latin typeface="+mn-lt"/>
              <a:ea typeface="ＭＳ Ｐゴシック" pitchFamily="-65" charset="-128"/>
              <a:cs typeface="ＭＳ Ｐゴシック" pitchFamily="-65" charset="-128"/>
            </a:endParaRPr>
          </a:p>
        </p:txBody>
      </p:sp>
      <p:graphicFrame>
        <p:nvGraphicFramePr>
          <p:cNvPr id="3" name="表格 2"/>
          <p:cNvGraphicFramePr>
            <a:graphicFrameLocks noGrp="1"/>
          </p:cNvGraphicFramePr>
          <p:nvPr>
            <p:extLst>
              <p:ext uri="{D42A27DB-BD31-4B8C-83A1-F6EECF244321}">
                <p14:modId xmlns:p14="http://schemas.microsoft.com/office/powerpoint/2010/main" val="4023033135"/>
              </p:ext>
            </p:extLst>
          </p:nvPr>
        </p:nvGraphicFramePr>
        <p:xfrm>
          <a:off x="608806" y="1600995"/>
          <a:ext cx="11125200" cy="1554480"/>
        </p:xfrm>
        <a:graphic>
          <a:graphicData uri="http://schemas.openxmlformats.org/drawingml/2006/table">
            <a:tbl>
              <a:tblPr firstRow="1" bandRow="1">
                <a:tableStyleId>{5940675A-B579-460E-94D1-54222C63F5DA}</a:tableStyleId>
              </a:tblPr>
              <a:tblGrid>
                <a:gridCol w="1371600"/>
                <a:gridCol w="2209800"/>
                <a:gridCol w="3301817"/>
                <a:gridCol w="2401122"/>
                <a:gridCol w="1840861"/>
              </a:tblGrid>
              <a:tr h="372121">
                <a:tc>
                  <a:txBody>
                    <a:bodyPr/>
                    <a:lstStyle/>
                    <a:p>
                      <a:r>
                        <a:rPr lang="en-US" altLang="zh-CN" dirty="0" smtClean="0"/>
                        <a:t>Code</a:t>
                      </a:r>
                      <a:endParaRPr lang="zh-CN" altLang="en-US" dirty="0"/>
                    </a:p>
                  </a:txBody>
                  <a:tcPr/>
                </a:tc>
                <a:tc>
                  <a:txBody>
                    <a:bodyPr/>
                    <a:lstStyle/>
                    <a:p>
                      <a:r>
                        <a:rPr lang="en-US" altLang="zh-CN" dirty="0" smtClean="0"/>
                        <a:t>Polar</a:t>
                      </a:r>
                      <a:endParaRPr lang="zh-CN" altLang="en-US" dirty="0"/>
                    </a:p>
                  </a:txBody>
                  <a:tcPr/>
                </a:tc>
                <a:tc>
                  <a:txBody>
                    <a:bodyPr/>
                    <a:lstStyle/>
                    <a:p>
                      <a:r>
                        <a:rPr lang="en-US" altLang="zh-CN" dirty="0" smtClean="0"/>
                        <a:t>LDPC</a:t>
                      </a:r>
                      <a:endParaRPr lang="zh-CN" altLang="en-US" dirty="0"/>
                    </a:p>
                  </a:txBody>
                  <a:tcPr/>
                </a:tc>
                <a:tc>
                  <a:txBody>
                    <a:bodyPr/>
                    <a:lstStyle/>
                    <a:p>
                      <a:r>
                        <a:rPr lang="en-US" altLang="zh-CN" dirty="0" smtClean="0"/>
                        <a:t>Turbo</a:t>
                      </a:r>
                      <a:endParaRPr lang="zh-CN" altLang="en-US" dirty="0"/>
                    </a:p>
                  </a:txBody>
                  <a:tcPr/>
                </a:tc>
                <a:tc>
                  <a:txBody>
                    <a:bodyPr/>
                    <a:lstStyle/>
                    <a:p>
                      <a:r>
                        <a:rPr lang="en-US" altLang="zh-CN" dirty="0" smtClean="0"/>
                        <a:t>TBCC</a:t>
                      </a:r>
                      <a:endParaRPr lang="zh-CN" altLang="en-US" dirty="0"/>
                    </a:p>
                  </a:txBody>
                  <a:tcPr/>
                </a:tc>
              </a:tr>
              <a:tr h="1151878">
                <a:tc>
                  <a:txBody>
                    <a:bodyPr/>
                    <a:lstStyle/>
                    <a:p>
                      <a:r>
                        <a:rPr lang="en-US" altLang="zh-CN" sz="1800" dirty="0" smtClean="0"/>
                        <a:t>Complexity</a:t>
                      </a:r>
                      <a:endParaRPr lang="zh-CN" altLang="en-US" sz="1800" dirty="0"/>
                    </a:p>
                  </a:txBody>
                  <a:tcPr/>
                </a:tc>
                <a:tc>
                  <a:txBody>
                    <a:bodyPr/>
                    <a:lstStyle/>
                    <a:p>
                      <a:r>
                        <a:rPr lang="en-US" altLang="zh-CN" sz="1400" dirty="0" smtClean="0"/>
                        <a:t>SC: </a:t>
                      </a:r>
                      <a:r>
                        <a:rPr lang="en-GB" altLang="zh-CN" sz="1400" i="1" kern="0" dirty="0" smtClean="0">
                          <a:latin typeface="+mn-lt"/>
                          <a:ea typeface="ＭＳ Ｐゴシック" pitchFamily="-65" charset="-128"/>
                          <a:cs typeface="ＭＳ Ｐゴシック" pitchFamily="-65" charset="-128"/>
                        </a:rPr>
                        <a:t>O(N*log2(N)) +</a:t>
                      </a:r>
                      <a:r>
                        <a:rPr lang="en-GB" altLang="zh-CN" sz="1400" i="1" kern="0" dirty="0" smtClean="0">
                          <a:solidFill>
                            <a:schemeClr val="tx1"/>
                          </a:solidFill>
                          <a:latin typeface="+mn-lt"/>
                          <a:ea typeface="ＭＳ Ｐゴシック" pitchFamily="-65" charset="-128"/>
                          <a:cs typeface="ＭＳ Ｐゴシック" pitchFamily="-65" charset="-128"/>
                        </a:rPr>
                        <a:t>O(N-1)</a:t>
                      </a:r>
                    </a:p>
                    <a:p>
                      <a:pPr marL="0" marR="0" lvl="0" indent="0" algn="l" defTabSz="497799" rtl="0" eaLnBrk="1" fontAlgn="auto" latinLnBrk="0" hangingPunct="1">
                        <a:lnSpc>
                          <a:spcPct val="100000"/>
                        </a:lnSpc>
                        <a:spcBef>
                          <a:spcPts val="0"/>
                        </a:spcBef>
                        <a:spcAft>
                          <a:spcPts val="0"/>
                        </a:spcAft>
                        <a:buClrTx/>
                        <a:buSzTx/>
                        <a:buFontTx/>
                        <a:buNone/>
                        <a:tabLst/>
                        <a:defRPr/>
                      </a:pPr>
                      <a:endParaRPr lang="en-GB" altLang="zh-CN" sz="1400" i="1" kern="0" dirty="0" smtClean="0">
                        <a:solidFill>
                          <a:schemeClr val="tx1"/>
                        </a:solidFill>
                        <a:latin typeface="+mn-lt"/>
                        <a:ea typeface="ＭＳ Ｐゴシック" pitchFamily="-65" charset="-128"/>
                        <a:cs typeface="ＭＳ Ｐゴシック" pitchFamily="-65" charset="-128"/>
                      </a:endParaRPr>
                    </a:p>
                    <a:p>
                      <a:pPr marL="0" marR="0" lvl="0" indent="0" algn="l" defTabSz="497799" rtl="0" eaLnBrk="1" fontAlgn="auto" latinLnBrk="0" hangingPunct="1">
                        <a:lnSpc>
                          <a:spcPct val="100000"/>
                        </a:lnSpc>
                        <a:spcBef>
                          <a:spcPts val="0"/>
                        </a:spcBef>
                        <a:spcAft>
                          <a:spcPts val="0"/>
                        </a:spcAft>
                        <a:buClrTx/>
                        <a:buSzTx/>
                        <a:buFontTx/>
                        <a:buNone/>
                        <a:tabLst/>
                        <a:defRPr/>
                      </a:pPr>
                      <a:r>
                        <a:rPr lang="en-GB" altLang="zh-CN" sz="1400" i="1" kern="0" dirty="0" smtClean="0">
                          <a:solidFill>
                            <a:schemeClr val="tx1"/>
                          </a:solidFill>
                          <a:latin typeface="+mn-lt"/>
                          <a:ea typeface="ＭＳ Ｐゴシック" pitchFamily="-65" charset="-128"/>
                          <a:cs typeface="ＭＳ Ｐゴシック" pitchFamily="-65" charset="-128"/>
                        </a:rPr>
                        <a:t>S</a:t>
                      </a:r>
                      <a:r>
                        <a:rPr lang="en-GB" altLang="zh-CN" sz="1400" i="0" kern="0" dirty="0" smtClean="0">
                          <a:latin typeface="+mn-lt"/>
                          <a:ea typeface="ＭＳ Ｐゴシック" pitchFamily="-65" charset="-128"/>
                          <a:cs typeface="ＭＳ Ｐゴシック" pitchFamily="-65" charset="-128"/>
                        </a:rPr>
                        <a:t>CL:</a:t>
                      </a:r>
                    </a:p>
                    <a:p>
                      <a:pPr marL="0" marR="0" lvl="0" indent="0" algn="l" defTabSz="497799" rtl="0" eaLnBrk="1" fontAlgn="auto" latinLnBrk="0" hangingPunct="1">
                        <a:lnSpc>
                          <a:spcPct val="100000"/>
                        </a:lnSpc>
                        <a:spcBef>
                          <a:spcPts val="0"/>
                        </a:spcBef>
                        <a:spcAft>
                          <a:spcPts val="0"/>
                        </a:spcAft>
                        <a:buClrTx/>
                        <a:buSzTx/>
                        <a:buFontTx/>
                        <a:buNone/>
                        <a:tabLst/>
                        <a:defRPr/>
                      </a:pPr>
                      <a:r>
                        <a:rPr lang="pt-BR" altLang="zh-CN" sz="1400" i="1" kern="0" dirty="0" smtClean="0">
                          <a:latin typeface="+mn-lt"/>
                          <a:ea typeface="ＭＳ Ｐゴシック" pitchFamily="-65" charset="-128"/>
                          <a:cs typeface="ＭＳ Ｐゴシック" pitchFamily="-65" charset="-128"/>
                        </a:rPr>
                        <a:t>O(L*N*log2(N</a:t>
                      </a:r>
                      <a:r>
                        <a:rPr lang="pt-BR" altLang="zh-CN" sz="1400" i="1" kern="0" dirty="0" smtClean="0">
                          <a:solidFill>
                            <a:schemeClr val="tx1"/>
                          </a:solidFill>
                          <a:latin typeface="+mn-lt"/>
                          <a:ea typeface="ＭＳ Ｐゴシック" pitchFamily="-65" charset="-128"/>
                          <a:cs typeface="ＭＳ Ｐゴシック" pitchFamily="-65" charset="-128"/>
                        </a:rPr>
                        <a:t>))+</a:t>
                      </a:r>
                      <a:r>
                        <a:rPr lang="en-GB" altLang="zh-CN" sz="1400" i="1" kern="0" dirty="0" smtClean="0">
                          <a:solidFill>
                            <a:schemeClr val="tx1"/>
                          </a:solidFill>
                          <a:latin typeface="+mn-lt"/>
                          <a:ea typeface="ＭＳ Ｐゴシック" pitchFamily="-65" charset="-128"/>
                          <a:cs typeface="ＭＳ Ｐゴシック" pitchFamily="-65" charset="-128"/>
                        </a:rPr>
                        <a:t>O(N-1)+K* O(2*L*log2(2*L)) </a:t>
                      </a:r>
                      <a:endParaRPr lang="zh-CN" altLang="zh-CN" sz="1400" i="1" kern="0" dirty="0" smtClean="0">
                        <a:solidFill>
                          <a:schemeClr val="tx1"/>
                        </a:solidFill>
                        <a:latin typeface="+mn-lt"/>
                        <a:ea typeface="ＭＳ Ｐゴシック" pitchFamily="-65" charset="-128"/>
                        <a:cs typeface="ＭＳ Ｐゴシック" pitchFamily="-65" charset="-128"/>
                      </a:endParaRPr>
                    </a:p>
                  </a:txBody>
                  <a:tcPr/>
                </a:tc>
                <a:tc>
                  <a:txBody>
                    <a:bodyPr/>
                    <a:lstStyle/>
                    <a:p>
                      <a:r>
                        <a:rPr lang="en-US" altLang="zh-CN" sz="1400" kern="1200" dirty="0" smtClean="0">
                          <a:solidFill>
                            <a:schemeClr val="tx1"/>
                          </a:solidFill>
                          <a:latin typeface="+mn-lt"/>
                          <a:ea typeface="+mn-ea"/>
                          <a:cs typeface="+mn-cs"/>
                        </a:rPr>
                        <a:t>Additions:</a:t>
                      </a:r>
                      <a:r>
                        <a:rPr lang="en-GB" altLang="zh-CN" sz="1400" i="1" kern="0" dirty="0" smtClean="0">
                          <a:latin typeface="+mn-lt"/>
                          <a:ea typeface="ＭＳ Ｐゴシック" pitchFamily="-65" charset="-128"/>
                          <a:cs typeface="ＭＳ Ｐゴシック" pitchFamily="-65" charset="-128"/>
                        </a:rPr>
                        <a:t>Imax*O(2*N*dv + M*(2*dc-1))</a:t>
                      </a:r>
                    </a:p>
                    <a:p>
                      <a:r>
                        <a:rPr lang="en-GB" altLang="zh-CN" sz="1400" i="0" kern="0" dirty="0" smtClean="0">
                          <a:latin typeface="+mn-lt"/>
                          <a:ea typeface="ＭＳ Ｐゴシック" pitchFamily="-65" charset="-128"/>
                          <a:cs typeface="ＭＳ Ｐゴシック" pitchFamily="-65" charset="-128"/>
                        </a:rPr>
                        <a:t>Look</a:t>
                      </a:r>
                      <a:r>
                        <a:rPr lang="en-GB" altLang="zh-CN" sz="1400" i="0" kern="0" baseline="0" dirty="0" smtClean="0">
                          <a:latin typeface="+mn-lt"/>
                          <a:ea typeface="ＭＳ Ｐゴシック" pitchFamily="-65" charset="-128"/>
                          <a:cs typeface="ＭＳ Ｐゴシック" pitchFamily="-65" charset="-128"/>
                        </a:rPr>
                        <a:t> up table operation:</a:t>
                      </a:r>
                      <a:r>
                        <a:rPr lang="en-GB" altLang="zh-CN" sz="1400" i="1" kern="0" baseline="0" dirty="0" smtClean="0">
                          <a:latin typeface="+mn-lt"/>
                          <a:ea typeface="ＭＳ Ｐゴシック" pitchFamily="-65" charset="-128"/>
                          <a:cs typeface="ＭＳ Ｐゴシック" pitchFamily="-65" charset="-128"/>
                        </a:rPr>
                        <a:t> </a:t>
                      </a:r>
                      <a:r>
                        <a:rPr lang="en-GB" altLang="zh-CN" sz="1400" i="1" kern="0" dirty="0" smtClean="0">
                          <a:latin typeface="+mn-lt"/>
                          <a:ea typeface="ＭＳ Ｐゴシック" pitchFamily="-65" charset="-128"/>
                          <a:cs typeface="ＭＳ Ｐゴシック" pitchFamily="-65" charset="-128"/>
                        </a:rPr>
                        <a:t>Imax*O(M*dc)</a:t>
                      </a:r>
                      <a:endParaRPr lang="en-US" altLang="zh-CN" sz="1400" kern="1200" dirty="0" smtClean="0">
                        <a:solidFill>
                          <a:schemeClr val="tx1"/>
                        </a:solidFill>
                        <a:latin typeface="+mn-lt"/>
                        <a:ea typeface="+mn-ea"/>
                        <a:cs typeface="+mn-cs"/>
                      </a:endParaRPr>
                    </a:p>
                  </a:txBody>
                  <a:tcPr/>
                </a:tc>
                <a:tc>
                  <a:txBody>
                    <a:bodyPr/>
                    <a:lstStyle/>
                    <a:p>
                      <a:r>
                        <a:rPr lang="en-US" altLang="zh-CN" sz="1400" kern="1200" dirty="0" smtClean="0">
                          <a:solidFill>
                            <a:schemeClr val="tx1"/>
                          </a:solidFill>
                          <a:latin typeface="+mn-lt"/>
                          <a:ea typeface="+mn-ea"/>
                          <a:cs typeface="+mn-cs"/>
                        </a:rPr>
                        <a:t>Addition:</a:t>
                      </a:r>
                      <a:r>
                        <a:rPr lang="en-GB" altLang="zh-CN" sz="1400" i="1" kern="0" dirty="0" smtClean="0">
                          <a:latin typeface="+mn-lt"/>
                          <a:ea typeface="ＭＳ Ｐゴシック" pitchFamily="-65" charset="-128"/>
                          <a:cs typeface="ＭＳ Ｐゴシック" pitchFamily="-65" charset="-128"/>
                        </a:rPr>
                        <a:t>Imax*O(16*K*2m) </a:t>
                      </a:r>
                      <a:endParaRPr lang="en-GB" altLang="zh-CN" sz="1400" kern="0" dirty="0" smtClean="0">
                        <a:latin typeface="+mn-lt"/>
                        <a:ea typeface="ＭＳ Ｐゴシック" pitchFamily="-65" charset="-128"/>
                        <a:cs typeface="ＭＳ Ｐゴシック" pitchFamily="-65" charset="-128"/>
                      </a:endParaRPr>
                    </a:p>
                    <a:p>
                      <a:r>
                        <a:rPr lang="en-GB" altLang="zh-CN" sz="1400" i="0" kern="0" dirty="0" smtClean="0">
                          <a:latin typeface="+mn-lt"/>
                          <a:ea typeface="ＭＳ Ｐゴシック" pitchFamily="-65" charset="-128"/>
                          <a:cs typeface="ＭＳ Ｐゴシック" pitchFamily="-65" charset="-128"/>
                        </a:rPr>
                        <a:t>Max operation</a:t>
                      </a:r>
                      <a:r>
                        <a:rPr lang="en-GB" altLang="zh-CN" sz="1400" i="1" kern="0" dirty="0" smtClean="0">
                          <a:latin typeface="+mn-lt"/>
                          <a:ea typeface="ＭＳ Ｐゴシック" pitchFamily="-65" charset="-128"/>
                          <a:cs typeface="ＭＳ Ｐゴシック" pitchFamily="-65" charset="-128"/>
                        </a:rPr>
                        <a:t>: Imax*O(8*K*2m)</a:t>
                      </a:r>
                      <a:endParaRPr lang="zh-CN" altLang="en-US" sz="1400" kern="1200" dirty="0">
                        <a:solidFill>
                          <a:schemeClr val="tx1"/>
                        </a:solidFill>
                        <a:latin typeface="+mn-lt"/>
                        <a:ea typeface="+mn-ea"/>
                        <a:cs typeface="+mn-cs"/>
                      </a:endParaRPr>
                    </a:p>
                  </a:txBody>
                  <a:tcPr/>
                </a:tc>
                <a:tc>
                  <a:txBody>
                    <a:bodyPr/>
                    <a:lstStyle/>
                    <a:p>
                      <a:r>
                        <a:rPr lang="en-GB" altLang="zh-CN" sz="1400" i="0" kern="0" dirty="0" smtClean="0">
                          <a:solidFill>
                            <a:schemeClr val="tx1"/>
                          </a:solidFill>
                          <a:latin typeface="+mn-lt"/>
                          <a:ea typeface="ＭＳ Ｐゴシック" pitchFamily="-65" charset="-128"/>
                          <a:cs typeface="ＭＳ Ｐゴシック" pitchFamily="-65" charset="-128"/>
                        </a:rPr>
                        <a:t>List</a:t>
                      </a:r>
                      <a:r>
                        <a:rPr lang="en-GB" altLang="zh-CN" sz="1400" i="0" kern="0" baseline="0" dirty="0" smtClean="0">
                          <a:solidFill>
                            <a:schemeClr val="tx1"/>
                          </a:solidFill>
                          <a:latin typeface="+mn-lt"/>
                          <a:ea typeface="ＭＳ Ｐゴシック" pitchFamily="-65" charset="-128"/>
                          <a:cs typeface="ＭＳ Ｐゴシック" pitchFamily="-65" charset="-128"/>
                        </a:rPr>
                        <a:t> </a:t>
                      </a:r>
                      <a:r>
                        <a:rPr lang="en-GB" altLang="zh-CN" sz="1400" i="0" kern="0" dirty="0" smtClean="0">
                          <a:solidFill>
                            <a:schemeClr val="tx1"/>
                          </a:solidFill>
                          <a:latin typeface="+mn-lt"/>
                          <a:ea typeface="ＭＳ Ｐゴシック" pitchFamily="-65" charset="-128"/>
                          <a:cs typeface="ＭＳ Ｐゴシック" pitchFamily="-65" charset="-128"/>
                        </a:rPr>
                        <a:t>Viterbi:</a:t>
                      </a:r>
                    </a:p>
                    <a:p>
                      <a:r>
                        <a:rPr lang="en-GB" altLang="zh-CN" sz="1400" i="1" kern="0" dirty="0" smtClean="0">
                          <a:solidFill>
                            <a:schemeClr val="tx1"/>
                          </a:solidFill>
                          <a:latin typeface="+mn-lt"/>
                          <a:ea typeface="ＭＳ Ｐゴシック" pitchFamily="-65" charset="-128"/>
                          <a:cs typeface="ＭＳ Ｐゴシック" pitchFamily="-65" charset="-128"/>
                        </a:rPr>
                        <a:t>3*K*O(3*S+16) + K*O(2*S*L+16) + K*S*L </a:t>
                      </a:r>
                      <a:endParaRPr lang="zh-CN" altLang="en-US" sz="1400" i="1" kern="0" dirty="0">
                        <a:solidFill>
                          <a:schemeClr val="tx1"/>
                        </a:solidFill>
                        <a:latin typeface="+mn-lt"/>
                        <a:ea typeface="ＭＳ Ｐゴシック" pitchFamily="-65" charset="-128"/>
                        <a:cs typeface="ＭＳ Ｐゴシック" pitchFamily="-65" charset="-128"/>
                      </a:endParaRPr>
                    </a:p>
                  </a:txBody>
                  <a:tcPr/>
                </a:tc>
              </a:tr>
            </a:tbl>
          </a:graphicData>
        </a:graphic>
      </p:graphicFrame>
      <p:pic>
        <p:nvPicPr>
          <p:cNvPr id="5" name="图片 4"/>
          <p:cNvPicPr>
            <a:picLocks noChangeAspect="1"/>
          </p:cNvPicPr>
          <p:nvPr/>
        </p:nvPicPr>
        <p:blipFill>
          <a:blip r:embed="rId3"/>
          <a:stretch>
            <a:fillRect/>
          </a:stretch>
        </p:blipFill>
        <p:spPr>
          <a:xfrm>
            <a:off x="546560" y="3917327"/>
            <a:ext cx="5076825" cy="2238375"/>
          </a:xfrm>
          <a:prstGeom prst="rect">
            <a:avLst/>
          </a:prstGeom>
        </p:spPr>
      </p:pic>
      <p:pic>
        <p:nvPicPr>
          <p:cNvPr id="9" name="图片 8"/>
          <p:cNvPicPr>
            <a:picLocks noChangeAspect="1"/>
          </p:cNvPicPr>
          <p:nvPr/>
        </p:nvPicPr>
        <p:blipFill>
          <a:blip r:embed="rId4"/>
          <a:stretch>
            <a:fillRect/>
          </a:stretch>
        </p:blipFill>
        <p:spPr>
          <a:xfrm>
            <a:off x="5866606" y="3879662"/>
            <a:ext cx="6096000" cy="2344908"/>
          </a:xfrm>
          <a:prstGeom prst="rect">
            <a:avLst/>
          </a:prstGeom>
        </p:spPr>
      </p:pic>
      <p:sp>
        <p:nvSpPr>
          <p:cNvPr id="10" name="矩形 9"/>
          <p:cNvSpPr/>
          <p:nvPr/>
        </p:nvSpPr>
        <p:spPr>
          <a:xfrm>
            <a:off x="511298" y="3232460"/>
            <a:ext cx="11887200" cy="584775"/>
          </a:xfrm>
          <a:prstGeom prst="rect">
            <a:avLst/>
          </a:prstGeom>
        </p:spPr>
        <p:txBody>
          <a:bodyPr wrap="square">
            <a:spAutoFit/>
          </a:bodyPr>
          <a:lstStyle/>
          <a:p>
            <a:r>
              <a:rPr lang="en-US" altLang="zh-CN" sz="1600" dirty="0" smtClean="0">
                <a:solidFill>
                  <a:srgbClr val="000000"/>
                </a:solidFill>
                <a:latin typeface="+mn-lt"/>
                <a:ea typeface="ＭＳ Ｐゴシック" pitchFamily="-109" charset="-128"/>
              </a:rPr>
              <a:t>Note:  SC: Successive Cancellation; SCL</a:t>
            </a:r>
            <a:r>
              <a:rPr lang="en-US" altLang="zh-CN" sz="1600" dirty="0">
                <a:solidFill>
                  <a:srgbClr val="000000"/>
                </a:solidFill>
                <a:latin typeface="+mn-lt"/>
                <a:ea typeface="ＭＳ Ｐゴシック" pitchFamily="-109" charset="-128"/>
              </a:rPr>
              <a:t>: Successive </a:t>
            </a:r>
            <a:r>
              <a:rPr lang="en-US" altLang="zh-CN" sz="1600" dirty="0" smtClean="0">
                <a:solidFill>
                  <a:srgbClr val="000000"/>
                </a:solidFill>
                <a:latin typeface="+mn-lt"/>
                <a:ea typeface="ＭＳ Ｐゴシック" pitchFamily="-109" charset="-128"/>
              </a:rPr>
              <a:t>Cancellation with List</a:t>
            </a:r>
            <a:endParaRPr lang="en-US" altLang="zh-CN" sz="1600" dirty="0">
              <a:solidFill>
                <a:srgbClr val="000000"/>
              </a:solidFill>
              <a:latin typeface="+mn-lt"/>
              <a:ea typeface="ＭＳ Ｐゴシック" pitchFamily="-109" charset="-128"/>
            </a:endParaRPr>
          </a:p>
          <a:p>
            <a:r>
              <a:rPr lang="en-US" altLang="zh-CN" sz="1600" dirty="0" smtClean="0">
                <a:solidFill>
                  <a:srgbClr val="000000"/>
                </a:solidFill>
                <a:latin typeface="+mn-lt"/>
                <a:ea typeface="ＭＳ Ｐゴシック" pitchFamily="-109" charset="-128"/>
              </a:rPr>
              <a:t>An example of computational complexity comparison between </a:t>
            </a:r>
            <a:r>
              <a:rPr lang="en-US" altLang="zh-CN" sz="1600" dirty="0" smtClean="0">
                <a:latin typeface="+mn-lt"/>
                <a:ea typeface="ＭＳ Ｐゴシック" pitchFamily="-109" charset="-128"/>
              </a:rPr>
              <a:t>Turbo(N=1944), LDPC(N=1944) </a:t>
            </a:r>
            <a:r>
              <a:rPr lang="en-US" altLang="zh-CN" sz="1600" dirty="0">
                <a:latin typeface="+mn-lt"/>
                <a:ea typeface="ＭＳ Ｐゴシック" pitchFamily="-109" charset="-128"/>
              </a:rPr>
              <a:t>and </a:t>
            </a:r>
            <a:r>
              <a:rPr lang="en-US" altLang="zh-CN" sz="1600" dirty="0" smtClean="0">
                <a:latin typeface="+mn-lt"/>
                <a:ea typeface="ＭＳ Ｐゴシック" pitchFamily="-109" charset="-128"/>
              </a:rPr>
              <a:t>Polar (N=2048).</a:t>
            </a:r>
            <a:endParaRPr lang="zh-CN" altLang="en-US" sz="1600" dirty="0">
              <a:latin typeface="+mn-lt"/>
              <a:ea typeface="ＭＳ Ｐゴシック" pitchFamily="-109" charset="-128"/>
            </a:endParaRPr>
          </a:p>
        </p:txBody>
      </p:sp>
      <p:sp>
        <p:nvSpPr>
          <p:cNvPr id="11" name="矩形 10"/>
          <p:cNvSpPr/>
          <p:nvPr/>
        </p:nvSpPr>
        <p:spPr>
          <a:xfrm>
            <a:off x="482651" y="6155702"/>
            <a:ext cx="3820982" cy="276999"/>
          </a:xfrm>
          <a:prstGeom prst="rect">
            <a:avLst/>
          </a:prstGeom>
        </p:spPr>
        <p:txBody>
          <a:bodyPr wrap="none">
            <a:spAutoFit/>
          </a:bodyPr>
          <a:lstStyle/>
          <a:p>
            <a:r>
              <a:rPr lang="en-US" altLang="zh-CN" sz="1200" dirty="0" smtClean="0">
                <a:solidFill>
                  <a:srgbClr val="000000"/>
                </a:solidFill>
                <a:ea typeface="ＭＳ Ｐゴシック" pitchFamily="-109" charset="-128"/>
              </a:rPr>
              <a:t>Reference: 3GPP R1-164040 </a:t>
            </a:r>
            <a:r>
              <a:rPr lang="en-US" altLang="zh-CN" sz="1200" dirty="0">
                <a:solidFill>
                  <a:srgbClr val="000000"/>
                </a:solidFill>
                <a:ea typeface="ＭＳ Ｐゴシック" pitchFamily="-109" charset="-128"/>
              </a:rPr>
              <a:t>“On latency and complexity</a:t>
            </a:r>
            <a:r>
              <a:rPr lang="en-US" altLang="zh-CN" sz="1200" dirty="0" smtClean="0">
                <a:solidFill>
                  <a:srgbClr val="000000"/>
                </a:solidFill>
                <a:ea typeface="ＭＳ Ｐゴシック" pitchFamily="-109" charset="-128"/>
              </a:rPr>
              <a:t>”</a:t>
            </a:r>
            <a:endParaRPr lang="en-US" altLang="zh-CN" sz="1200" dirty="0">
              <a:solidFill>
                <a:srgbClr val="000000"/>
              </a:solidFill>
              <a:ea typeface="ＭＳ Ｐゴシック" pitchFamily="-109" charset="-128"/>
            </a:endParaRPr>
          </a:p>
        </p:txBody>
      </p:sp>
    </p:spTree>
    <p:extLst>
      <p:ext uri="{BB962C8B-B14F-4D97-AF65-F5344CB8AC3E}">
        <p14:creationId xmlns:p14="http://schemas.microsoft.com/office/powerpoint/2010/main" val="3966047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194297" y="662236"/>
            <a:ext cx="6444393" cy="523220"/>
          </a:xfrm>
          <a:prstGeom prst="rect">
            <a:avLst/>
          </a:prstGeom>
        </p:spPr>
        <p:txBody>
          <a:bodyPr wrap="none">
            <a:spAutoFit/>
          </a:bodyPr>
          <a:lstStyle/>
          <a:p>
            <a:r>
              <a:rPr lang="en-US" altLang="en-US" sz="2800" b="1" dirty="0"/>
              <a:t>Channel Coding </a:t>
            </a:r>
            <a:r>
              <a:rPr lang="en-US" altLang="en-US" sz="2800" b="1" dirty="0" smtClean="0"/>
              <a:t>Consideration in </a:t>
            </a:r>
            <a:r>
              <a:rPr lang="en-US" altLang="en-US" sz="2800" b="1" dirty="0"/>
              <a:t>15.4ab</a:t>
            </a:r>
            <a:endParaRPr lang="zh-CN" altLang="en-US" sz="2400" b="1" dirty="0"/>
          </a:p>
        </p:txBody>
      </p:sp>
      <p:sp>
        <p:nvSpPr>
          <p:cNvPr id="7" name="矩形 6"/>
          <p:cNvSpPr/>
          <p:nvPr/>
        </p:nvSpPr>
        <p:spPr>
          <a:xfrm>
            <a:off x="142670" y="1282337"/>
            <a:ext cx="2295821" cy="400110"/>
          </a:xfrm>
          <a:prstGeom prst="rect">
            <a:avLst/>
          </a:prstGeom>
        </p:spPr>
        <p:txBody>
          <a:bodyPr wrap="none">
            <a:spAutoFit/>
          </a:bodyPr>
          <a:lstStyle/>
          <a:p>
            <a:pPr marL="342900" indent="-342900">
              <a:buFont typeface="Arial" panose="020B0604020202020204" pitchFamily="34" charset="0"/>
              <a:buChar char="•"/>
            </a:pPr>
            <a:r>
              <a:rPr lang="en-US" altLang="zh-CN" sz="2000" b="1" kern="0" dirty="0" smtClean="0">
                <a:latin typeface="+mn-lt"/>
                <a:ea typeface="ＭＳ Ｐゴシック" pitchFamily="-65" charset="-128"/>
                <a:cs typeface="ＭＳ Ｐゴシック" pitchFamily="-65" charset="-128"/>
              </a:rPr>
              <a:t>Complexity [</a:t>
            </a:r>
            <a:r>
              <a:rPr lang="en-US" altLang="zh-CN" sz="2000" b="1" kern="0" dirty="0" smtClean="0">
                <a:latin typeface="+mn-lt"/>
                <a:ea typeface="ＭＳ Ｐゴシック" pitchFamily="-65" charset="-128"/>
                <a:cs typeface="ＭＳ Ｐゴシック" pitchFamily="-65" charset="-128"/>
              </a:rPr>
              <a:t>1]</a:t>
            </a:r>
            <a:endParaRPr lang="zh-CN" altLang="en-US" sz="2000" b="1" kern="0" dirty="0">
              <a:latin typeface="+mn-lt"/>
              <a:ea typeface="ＭＳ Ｐゴシック" pitchFamily="-65" charset="-128"/>
              <a:cs typeface="ＭＳ Ｐゴシック" pitchFamily="-65" charset="-128"/>
            </a:endParaRPr>
          </a:p>
        </p:txBody>
      </p:sp>
      <p:sp>
        <p:nvSpPr>
          <p:cNvPr id="10" name="矩形 9"/>
          <p:cNvSpPr/>
          <p:nvPr/>
        </p:nvSpPr>
        <p:spPr>
          <a:xfrm>
            <a:off x="443005" y="1797831"/>
            <a:ext cx="11887200" cy="338554"/>
          </a:xfrm>
          <a:prstGeom prst="rect">
            <a:avLst/>
          </a:prstGeom>
        </p:spPr>
        <p:txBody>
          <a:bodyPr wrap="square">
            <a:spAutoFit/>
          </a:bodyPr>
          <a:lstStyle/>
          <a:p>
            <a:r>
              <a:rPr lang="en-US" altLang="zh-CN" sz="1600" dirty="0" smtClean="0">
                <a:latin typeface="+mn-lt"/>
                <a:ea typeface="ＭＳ Ｐゴシック" pitchFamily="-109" charset="-128"/>
              </a:rPr>
              <a:t>Another example of a short block length </a:t>
            </a:r>
            <a:r>
              <a:rPr lang="en-US" altLang="zh-CN" sz="1600" dirty="0" smtClean="0">
                <a:solidFill>
                  <a:srgbClr val="000000"/>
                </a:solidFill>
                <a:latin typeface="+mn-lt"/>
                <a:ea typeface="ＭＳ Ｐゴシック" pitchFamily="-109" charset="-128"/>
              </a:rPr>
              <a:t>code between CC(N=72,R=0.76) and Polar(N=72 with mother code length 128).</a:t>
            </a:r>
            <a:endParaRPr lang="zh-CN" altLang="en-US" sz="1600" dirty="0">
              <a:solidFill>
                <a:srgbClr val="000000"/>
              </a:solidFill>
              <a:latin typeface="+mn-lt"/>
              <a:ea typeface="ＭＳ Ｐゴシック" pitchFamily="-109" charset="-128"/>
            </a:endParaRPr>
          </a:p>
        </p:txBody>
      </p:sp>
      <p:sp>
        <p:nvSpPr>
          <p:cNvPr id="11" name="矩形 10"/>
          <p:cNvSpPr/>
          <p:nvPr/>
        </p:nvSpPr>
        <p:spPr>
          <a:xfrm>
            <a:off x="454024" y="6096794"/>
            <a:ext cx="3814570" cy="276999"/>
          </a:xfrm>
          <a:prstGeom prst="rect">
            <a:avLst/>
          </a:prstGeom>
        </p:spPr>
        <p:txBody>
          <a:bodyPr wrap="none">
            <a:spAutoFit/>
          </a:bodyPr>
          <a:lstStyle/>
          <a:p>
            <a:r>
              <a:rPr lang="en-US" altLang="zh-CN" sz="1200" dirty="0" smtClean="0">
                <a:solidFill>
                  <a:srgbClr val="000000"/>
                </a:solidFill>
                <a:ea typeface="ＭＳ Ｐゴシック" pitchFamily="-109" charset="-128"/>
              </a:rPr>
              <a:t>Reference: 3GPP R1-164040 </a:t>
            </a:r>
            <a:r>
              <a:rPr lang="en-US" altLang="zh-CN" sz="1200" dirty="0">
                <a:solidFill>
                  <a:srgbClr val="000000"/>
                </a:solidFill>
                <a:ea typeface="ＭＳ Ｐゴシック" pitchFamily="-109" charset="-128"/>
              </a:rPr>
              <a:t>“On latency and </a:t>
            </a:r>
            <a:r>
              <a:rPr lang="en-US" altLang="zh-CN" sz="1200" dirty="0" smtClean="0">
                <a:solidFill>
                  <a:srgbClr val="000000"/>
                </a:solidFill>
                <a:ea typeface="ＭＳ Ｐゴシック" pitchFamily="-109" charset="-128"/>
              </a:rPr>
              <a:t>complexity”</a:t>
            </a:r>
            <a:endParaRPr lang="en-US" altLang="zh-CN" sz="1200" dirty="0">
              <a:solidFill>
                <a:srgbClr val="000000"/>
              </a:solidFill>
              <a:ea typeface="ＭＳ Ｐゴシック" pitchFamily="-109" charset="-128"/>
            </a:endParaRPr>
          </a:p>
        </p:txBody>
      </p:sp>
      <p:pic>
        <p:nvPicPr>
          <p:cNvPr id="2" name="图片 1"/>
          <p:cNvPicPr>
            <a:picLocks noChangeAspect="1"/>
          </p:cNvPicPr>
          <p:nvPr/>
        </p:nvPicPr>
        <p:blipFill>
          <a:blip r:embed="rId3"/>
          <a:stretch>
            <a:fillRect/>
          </a:stretch>
        </p:blipFill>
        <p:spPr>
          <a:xfrm>
            <a:off x="423733" y="2294822"/>
            <a:ext cx="5342656" cy="1775883"/>
          </a:xfrm>
          <a:prstGeom prst="rect">
            <a:avLst/>
          </a:prstGeom>
        </p:spPr>
      </p:pic>
      <p:pic>
        <p:nvPicPr>
          <p:cNvPr id="6" name="图片 5"/>
          <p:cNvPicPr>
            <a:picLocks noChangeAspect="1"/>
          </p:cNvPicPr>
          <p:nvPr/>
        </p:nvPicPr>
        <p:blipFill>
          <a:blip r:embed="rId4"/>
          <a:stretch>
            <a:fillRect/>
          </a:stretch>
        </p:blipFill>
        <p:spPr>
          <a:xfrm>
            <a:off x="5929722" y="2295714"/>
            <a:ext cx="5562600" cy="1785938"/>
          </a:xfrm>
          <a:prstGeom prst="rect">
            <a:avLst/>
          </a:prstGeom>
        </p:spPr>
      </p:pic>
      <p:sp>
        <p:nvSpPr>
          <p:cNvPr id="3" name="文本框 2"/>
          <p:cNvSpPr txBox="1"/>
          <p:nvPr/>
        </p:nvSpPr>
        <p:spPr>
          <a:xfrm>
            <a:off x="591227" y="4589553"/>
            <a:ext cx="1602582" cy="338554"/>
          </a:xfrm>
          <a:prstGeom prst="rect">
            <a:avLst/>
          </a:prstGeom>
          <a:noFill/>
        </p:spPr>
        <p:txBody>
          <a:bodyPr wrap="square" rtlCol="0">
            <a:spAutoFit/>
          </a:bodyPr>
          <a:lstStyle/>
          <a:p>
            <a:r>
              <a:rPr lang="en-US" altLang="zh-CN" sz="1600" b="1" kern="0" dirty="0" smtClean="0">
                <a:latin typeface="+mn-lt"/>
                <a:ea typeface="ＭＳ Ｐゴシック" pitchFamily="-65" charset="-128"/>
                <a:cs typeface="ＭＳ Ｐゴシック" pitchFamily="-65" charset="-128"/>
              </a:rPr>
              <a:t>Observations</a:t>
            </a:r>
            <a:endParaRPr lang="zh-CN" altLang="en-US" sz="1600" b="1" kern="0" dirty="0">
              <a:latin typeface="+mn-lt"/>
              <a:ea typeface="ＭＳ Ｐゴシック" pitchFamily="-65" charset="-128"/>
              <a:cs typeface="ＭＳ Ｐゴシック" pitchFamily="-65" charset="-128"/>
            </a:endParaRPr>
          </a:p>
        </p:txBody>
      </p:sp>
      <p:sp>
        <p:nvSpPr>
          <p:cNvPr id="5" name="文本框 4"/>
          <p:cNvSpPr txBox="1"/>
          <p:nvPr/>
        </p:nvSpPr>
        <p:spPr>
          <a:xfrm>
            <a:off x="625549" y="5021065"/>
            <a:ext cx="10608345" cy="584775"/>
          </a:xfrm>
          <a:prstGeom prst="rect">
            <a:avLst/>
          </a:prstGeom>
          <a:noFill/>
        </p:spPr>
        <p:txBody>
          <a:bodyPr wrap="square" rtlCol="0">
            <a:spAutoFit/>
          </a:bodyPr>
          <a:lstStyle/>
          <a:p>
            <a:pPr marL="285750" indent="-285750">
              <a:buFont typeface="Wingdings" panose="05000000000000000000" pitchFamily="2" charset="2"/>
              <a:buChar char="ü"/>
            </a:pPr>
            <a:r>
              <a:rPr lang="en-US" altLang="zh-CN" sz="1600" dirty="0">
                <a:latin typeface="+mn-lt"/>
                <a:ea typeface="ＭＳ Ｐゴシック" pitchFamily="-109" charset="-128"/>
              </a:rPr>
              <a:t>Polar with SC decoder </a:t>
            </a:r>
            <a:r>
              <a:rPr lang="en-US" altLang="zh-CN" sz="1600" dirty="0" smtClean="0">
                <a:latin typeface="+mn-lt"/>
                <a:ea typeface="ＭＳ Ｐゴシック" pitchFamily="-109" charset="-128"/>
              </a:rPr>
              <a:t>has a </a:t>
            </a:r>
            <a:r>
              <a:rPr lang="en-US" altLang="zh-CN" sz="1600" dirty="0">
                <a:latin typeface="+mn-lt"/>
                <a:ea typeface="ＭＳ Ｐゴシック" pitchFamily="-109" charset="-128"/>
              </a:rPr>
              <a:t>very low complexity</a:t>
            </a:r>
            <a:r>
              <a:rPr lang="zh-CN" altLang="en-US" sz="1600" dirty="0" smtClean="0">
                <a:latin typeface="+mn-lt"/>
                <a:ea typeface="ＭＳ Ｐゴシック" pitchFamily="-109" charset="-128"/>
              </a:rPr>
              <a:t>，</a:t>
            </a:r>
            <a:r>
              <a:rPr lang="en-US" altLang="zh-CN" sz="1600" dirty="0" smtClean="0">
                <a:latin typeface="+mn-lt"/>
                <a:ea typeface="ＭＳ Ｐゴシック" pitchFamily="-109" charset="-128"/>
              </a:rPr>
              <a:t>which makes it energy and area efficient for large block length</a:t>
            </a:r>
          </a:p>
          <a:p>
            <a:pPr marL="285750" indent="-285750">
              <a:buFont typeface="Wingdings" panose="05000000000000000000" pitchFamily="2" charset="2"/>
              <a:buChar char="ü"/>
            </a:pPr>
            <a:r>
              <a:rPr lang="en-US" altLang="zh-CN" sz="1600" dirty="0">
                <a:latin typeface="+mn-lt"/>
                <a:ea typeface="ＭＳ Ｐゴシック" pitchFamily="-109" charset="-128"/>
              </a:rPr>
              <a:t>The </a:t>
            </a:r>
            <a:r>
              <a:rPr lang="en-US" altLang="zh-CN" sz="1600" dirty="0" smtClean="0">
                <a:latin typeface="+mn-lt"/>
                <a:ea typeface="ＭＳ Ｐゴシック" pitchFamily="-109" charset="-128"/>
              </a:rPr>
              <a:t>complexities </a:t>
            </a:r>
            <a:r>
              <a:rPr lang="en-US" altLang="zh-CN" sz="1600" dirty="0">
                <a:latin typeface="+mn-lt"/>
                <a:ea typeface="ＭＳ Ｐゴシック" pitchFamily="-109" charset="-128"/>
              </a:rPr>
              <a:t>of b</a:t>
            </a:r>
            <a:r>
              <a:rPr lang="en-US" altLang="zh-CN" sz="1600" dirty="0" smtClean="0">
                <a:latin typeface="+mn-lt"/>
                <a:ea typeface="ＭＳ Ｐゴシック" pitchFamily="-109" charset="-128"/>
              </a:rPr>
              <a:t>oth Polar &amp; LDPC decoders are </a:t>
            </a:r>
            <a:r>
              <a:rPr lang="en-US" altLang="zh-CN" sz="1600" dirty="0">
                <a:latin typeface="+mn-lt"/>
                <a:ea typeface="ＭＳ Ｐゴシック" pitchFamily="-109" charset="-128"/>
              </a:rPr>
              <a:t>less than 80% of </a:t>
            </a:r>
            <a:r>
              <a:rPr lang="en-US" altLang="zh-CN" sz="1600" dirty="0" smtClean="0">
                <a:latin typeface="+mn-lt"/>
                <a:ea typeface="ＭＳ Ｐゴシック" pitchFamily="-109" charset="-128"/>
              </a:rPr>
              <a:t>a Turbo decoder with 8 iterations</a:t>
            </a:r>
          </a:p>
        </p:txBody>
      </p:sp>
      <p:sp>
        <p:nvSpPr>
          <p:cNvPr id="8" name="矩形 7"/>
          <p:cNvSpPr/>
          <p:nvPr/>
        </p:nvSpPr>
        <p:spPr bwMode="auto">
          <a:xfrm>
            <a:off x="423733" y="4496594"/>
            <a:ext cx="11068589" cy="127512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spTree>
    <p:extLst>
      <p:ext uri="{BB962C8B-B14F-4D97-AF65-F5344CB8AC3E}">
        <p14:creationId xmlns:p14="http://schemas.microsoft.com/office/powerpoint/2010/main" val="26854441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194297" y="662236"/>
            <a:ext cx="6444393" cy="523220"/>
          </a:xfrm>
          <a:prstGeom prst="rect">
            <a:avLst/>
          </a:prstGeom>
        </p:spPr>
        <p:txBody>
          <a:bodyPr wrap="none">
            <a:spAutoFit/>
          </a:bodyPr>
          <a:lstStyle/>
          <a:p>
            <a:r>
              <a:rPr lang="en-US" altLang="en-US" sz="2800" b="1" dirty="0"/>
              <a:t>Channel Coding </a:t>
            </a:r>
            <a:r>
              <a:rPr lang="en-US" altLang="en-US" sz="2800" b="1" dirty="0" smtClean="0"/>
              <a:t>Consideration in </a:t>
            </a:r>
            <a:r>
              <a:rPr lang="en-US" altLang="en-US" sz="2800" b="1" dirty="0"/>
              <a:t>15.4ab</a:t>
            </a:r>
            <a:endParaRPr lang="zh-CN" altLang="en-US" sz="2400" b="1" dirty="0"/>
          </a:p>
        </p:txBody>
      </p:sp>
      <p:sp>
        <p:nvSpPr>
          <p:cNvPr id="3" name="矩形 2"/>
          <p:cNvSpPr/>
          <p:nvPr/>
        </p:nvSpPr>
        <p:spPr>
          <a:xfrm>
            <a:off x="304006" y="1543920"/>
            <a:ext cx="3663182" cy="400110"/>
          </a:xfrm>
          <a:prstGeom prst="rect">
            <a:avLst/>
          </a:prstGeom>
        </p:spPr>
        <p:txBody>
          <a:bodyPr wrap="none">
            <a:spAutoFit/>
          </a:bodyPr>
          <a:lstStyle/>
          <a:p>
            <a:pPr marL="342900" indent="-342900">
              <a:buFont typeface="Arial" panose="020B0604020202020204" pitchFamily="34" charset="0"/>
              <a:buChar char="•"/>
            </a:pPr>
            <a:r>
              <a:rPr lang="en-US" altLang="zh-CN" sz="2000" b="1" kern="0" dirty="0" smtClean="0">
                <a:latin typeface="+mn-lt"/>
                <a:ea typeface="ＭＳ Ｐゴシック" pitchFamily="-65" charset="-128"/>
                <a:cs typeface="ＭＳ Ｐゴシック" pitchFamily="-65" charset="-128"/>
              </a:rPr>
              <a:t>Error correcting capacity</a:t>
            </a:r>
            <a:endParaRPr lang="zh-CN" altLang="en-US" sz="2000" b="1" kern="0" dirty="0">
              <a:latin typeface="+mn-lt"/>
              <a:ea typeface="ＭＳ Ｐゴシック" pitchFamily="-65" charset="-128"/>
              <a:cs typeface="ＭＳ Ｐゴシック" pitchFamily="-65" charset="-128"/>
            </a:endParaRPr>
          </a:p>
        </p:txBody>
      </p:sp>
      <p:sp>
        <p:nvSpPr>
          <p:cNvPr id="6" name="矩形 5"/>
          <p:cNvSpPr/>
          <p:nvPr/>
        </p:nvSpPr>
        <p:spPr>
          <a:xfrm>
            <a:off x="646906" y="1930619"/>
            <a:ext cx="11353800" cy="830997"/>
          </a:xfrm>
          <a:prstGeom prst="rect">
            <a:avLst/>
          </a:prstGeom>
        </p:spPr>
        <p:txBody>
          <a:bodyPr wrap="square">
            <a:spAutoFit/>
          </a:bodyPr>
          <a:lstStyle/>
          <a:p>
            <a:pPr marL="285750" indent="-285750">
              <a:buFont typeface="Wingdings" panose="05000000000000000000" pitchFamily="2" charset="2"/>
              <a:buChar char="ü"/>
            </a:pPr>
            <a:r>
              <a:rPr lang="en-US" altLang="zh-CN" sz="1600" dirty="0" smtClean="0">
                <a:latin typeface="+mn-lt"/>
                <a:ea typeface="ＭＳ Ｐゴシック" pitchFamily="-109" charset="-128"/>
              </a:rPr>
              <a:t>Polar </a:t>
            </a:r>
            <a:r>
              <a:rPr lang="en-US" altLang="zh-CN" sz="1600" dirty="0">
                <a:latin typeface="+mn-lt"/>
                <a:ea typeface="ＭＳ Ｐゴシック" pitchFamily="-109" charset="-128"/>
              </a:rPr>
              <a:t>code </a:t>
            </a:r>
            <a:r>
              <a:rPr lang="en-US" altLang="zh-CN" sz="1600" dirty="0" smtClean="0">
                <a:latin typeface="+mn-lt"/>
                <a:ea typeface="ＭＳ Ｐゴシック" pitchFamily="-109" charset="-128"/>
              </a:rPr>
              <a:t>performs </a:t>
            </a:r>
            <a:r>
              <a:rPr lang="en-US" altLang="zh-CN" sz="1600" dirty="0">
                <a:latin typeface="+mn-lt"/>
                <a:ea typeface="ＭＳ Ｐゴシック" pitchFamily="-109" charset="-128"/>
              </a:rPr>
              <a:t>very well at short </a:t>
            </a:r>
            <a:r>
              <a:rPr lang="en-US" altLang="zh-CN" sz="1600" dirty="0" err="1">
                <a:latin typeface="+mn-lt"/>
                <a:ea typeface="ＭＳ Ｐゴシック" pitchFamily="-109" charset="-128"/>
              </a:rPr>
              <a:t>codeword</a:t>
            </a:r>
            <a:r>
              <a:rPr lang="en-US" altLang="zh-CN" sz="1600" dirty="0">
                <a:latin typeface="+mn-lt"/>
                <a:ea typeface="ＭＳ Ｐゴシック" pitchFamily="-109" charset="-128"/>
              </a:rPr>
              <a:t> </a:t>
            </a:r>
            <a:r>
              <a:rPr lang="en-US" altLang="zh-CN" sz="1600" dirty="0" smtClean="0">
                <a:latin typeface="+mn-lt"/>
                <a:ea typeface="ＭＳ Ｐゴシック" pitchFamily="-109" charset="-128"/>
              </a:rPr>
              <a:t>lengths, </a:t>
            </a:r>
            <a:r>
              <a:rPr lang="en-US" altLang="zh-CN" sz="1600" dirty="0">
                <a:latin typeface="+mn-lt"/>
                <a:ea typeface="ＭＳ Ｐゴシック" pitchFamily="-109" charset="-128"/>
              </a:rPr>
              <a:t>e.g., N = 128 bits</a:t>
            </a:r>
          </a:p>
          <a:p>
            <a:pPr marL="285750" indent="-285750">
              <a:buFont typeface="Wingdings" panose="05000000000000000000" pitchFamily="2" charset="2"/>
              <a:buChar char="ü"/>
            </a:pPr>
            <a:r>
              <a:rPr lang="en-US" altLang="zh-CN" sz="1600" dirty="0" smtClean="0">
                <a:latin typeface="+mn-lt"/>
                <a:ea typeface="ＭＳ Ｐゴシック" pitchFamily="-109" charset="-128"/>
              </a:rPr>
              <a:t>There are </a:t>
            </a:r>
            <a:r>
              <a:rPr lang="en-US" altLang="zh-CN" sz="1600" smtClean="0">
                <a:latin typeface="+mn-lt"/>
                <a:ea typeface="ＭＳ Ｐゴシック" pitchFamily="-109" charset="-128"/>
              </a:rPr>
              <a:t>performance </a:t>
            </a:r>
            <a:r>
              <a:rPr lang="en-US" altLang="zh-CN" sz="1600" smtClean="0">
                <a:latin typeface="+mn-lt"/>
                <a:ea typeface="ＭＳ Ｐゴシック" pitchFamily="-109" charset="-128"/>
              </a:rPr>
              <a:t>gap </a:t>
            </a:r>
            <a:r>
              <a:rPr lang="en-US" altLang="zh-CN" sz="1600" dirty="0" smtClean="0">
                <a:latin typeface="+mn-lt"/>
                <a:ea typeface="ＭＳ Ｐゴシック" pitchFamily="-109" charset="-128"/>
              </a:rPr>
              <a:t>between 11n LDPC and Polar codes, thus the </a:t>
            </a:r>
            <a:r>
              <a:rPr lang="en-US" altLang="zh-CN" sz="1600" dirty="0">
                <a:latin typeface="+mn-lt"/>
                <a:ea typeface="ＭＳ Ｐゴシック" pitchFamily="-109" charset="-128"/>
              </a:rPr>
              <a:t>performance of </a:t>
            </a:r>
            <a:r>
              <a:rPr lang="en-US" altLang="zh-CN" sz="1600" dirty="0" smtClean="0">
                <a:latin typeface="+mn-lt"/>
                <a:ea typeface="ＭＳ Ｐゴシック" pitchFamily="-109" charset="-128"/>
              </a:rPr>
              <a:t>802.11n </a:t>
            </a:r>
            <a:r>
              <a:rPr lang="en-US" altLang="zh-CN" sz="1600" dirty="0">
                <a:latin typeface="+mn-lt"/>
                <a:ea typeface="ＭＳ Ｐゴシック" pitchFamily="-109" charset="-128"/>
              </a:rPr>
              <a:t>LDPC </a:t>
            </a:r>
            <a:r>
              <a:rPr lang="en-US" altLang="zh-CN" sz="1600" dirty="0" smtClean="0">
                <a:latin typeface="+mn-lt"/>
                <a:ea typeface="ＭＳ Ｐゴシック" pitchFamily="-109" charset="-128"/>
              </a:rPr>
              <a:t>codes need to be further enhanced, i.e., new LDPC codes</a:t>
            </a:r>
          </a:p>
        </p:txBody>
      </p:sp>
      <p:pic>
        <p:nvPicPr>
          <p:cNvPr id="12" name="图片 11"/>
          <p:cNvPicPr>
            <a:picLocks noChangeAspect="1"/>
          </p:cNvPicPr>
          <p:nvPr/>
        </p:nvPicPr>
        <p:blipFill>
          <a:blip r:embed="rId2"/>
          <a:stretch>
            <a:fillRect/>
          </a:stretch>
        </p:blipFill>
        <p:spPr>
          <a:xfrm>
            <a:off x="435804" y="2820194"/>
            <a:ext cx="3688189" cy="3060201"/>
          </a:xfrm>
          <a:prstGeom prst="rect">
            <a:avLst/>
          </a:prstGeom>
        </p:spPr>
      </p:pic>
      <p:pic>
        <p:nvPicPr>
          <p:cNvPr id="5" name="图片 4"/>
          <p:cNvPicPr>
            <a:picLocks noChangeAspect="1"/>
          </p:cNvPicPr>
          <p:nvPr/>
        </p:nvPicPr>
        <p:blipFill>
          <a:blip r:embed="rId3"/>
          <a:stretch>
            <a:fillRect/>
          </a:stretch>
        </p:blipFill>
        <p:spPr>
          <a:xfrm>
            <a:off x="4271392" y="2831969"/>
            <a:ext cx="3668723" cy="3048425"/>
          </a:xfrm>
          <a:prstGeom prst="rect">
            <a:avLst/>
          </a:prstGeom>
        </p:spPr>
      </p:pic>
      <p:pic>
        <p:nvPicPr>
          <p:cNvPr id="8" name="图片 7"/>
          <p:cNvPicPr>
            <a:picLocks noChangeAspect="1"/>
          </p:cNvPicPr>
          <p:nvPr/>
        </p:nvPicPr>
        <p:blipFill>
          <a:blip r:embed="rId4"/>
          <a:stretch>
            <a:fillRect/>
          </a:stretch>
        </p:blipFill>
        <p:spPr>
          <a:xfrm>
            <a:off x="8076406" y="2820194"/>
            <a:ext cx="3788156" cy="3060200"/>
          </a:xfrm>
          <a:prstGeom prst="rect">
            <a:avLst/>
          </a:prstGeom>
        </p:spPr>
      </p:pic>
    </p:spTree>
    <p:extLst>
      <p:ext uri="{BB962C8B-B14F-4D97-AF65-F5344CB8AC3E}">
        <p14:creationId xmlns:p14="http://schemas.microsoft.com/office/powerpoint/2010/main" val="1076310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3194297" y="662236"/>
            <a:ext cx="6444393" cy="523220"/>
          </a:xfrm>
          <a:prstGeom prst="rect">
            <a:avLst/>
          </a:prstGeom>
        </p:spPr>
        <p:txBody>
          <a:bodyPr wrap="none">
            <a:spAutoFit/>
          </a:bodyPr>
          <a:lstStyle/>
          <a:p>
            <a:r>
              <a:rPr lang="en-US" altLang="en-US" sz="2800" b="1" dirty="0"/>
              <a:t>Channel Coding </a:t>
            </a:r>
            <a:r>
              <a:rPr lang="en-US" altLang="en-US" sz="2800" b="1" dirty="0" smtClean="0"/>
              <a:t>Consideration in </a:t>
            </a:r>
            <a:r>
              <a:rPr lang="en-US" altLang="en-US" sz="2800" b="1" dirty="0"/>
              <a:t>15.4ab</a:t>
            </a:r>
            <a:endParaRPr lang="zh-CN" altLang="en-US" sz="2400" b="1" dirty="0"/>
          </a:p>
        </p:txBody>
      </p:sp>
      <p:sp>
        <p:nvSpPr>
          <p:cNvPr id="7" name="矩形 6"/>
          <p:cNvSpPr/>
          <p:nvPr/>
        </p:nvSpPr>
        <p:spPr>
          <a:xfrm>
            <a:off x="227806" y="1278125"/>
            <a:ext cx="3663182" cy="400110"/>
          </a:xfrm>
          <a:prstGeom prst="rect">
            <a:avLst/>
          </a:prstGeom>
        </p:spPr>
        <p:txBody>
          <a:bodyPr wrap="none">
            <a:spAutoFit/>
          </a:bodyPr>
          <a:lstStyle/>
          <a:p>
            <a:pPr marL="342900" indent="-342900">
              <a:buFont typeface="Arial" panose="020B0604020202020204" pitchFamily="34" charset="0"/>
              <a:buChar char="•"/>
            </a:pPr>
            <a:r>
              <a:rPr lang="en-US" altLang="zh-CN" sz="2000" b="1" kern="0" dirty="0" smtClean="0">
                <a:latin typeface="+mn-lt"/>
                <a:ea typeface="ＭＳ Ｐゴシック" pitchFamily="-65" charset="-128"/>
                <a:cs typeface="ＭＳ Ｐゴシック" pitchFamily="-65" charset="-128"/>
              </a:rPr>
              <a:t>Error correcting capacity</a:t>
            </a:r>
            <a:endParaRPr lang="zh-CN" altLang="en-US" sz="2000" b="1" kern="0" dirty="0">
              <a:latin typeface="+mn-lt"/>
              <a:ea typeface="ＭＳ Ｐゴシック" pitchFamily="-65" charset="-128"/>
              <a:cs typeface="ＭＳ Ｐゴシック" pitchFamily="-65" charset="-128"/>
            </a:endParaRPr>
          </a:p>
        </p:txBody>
      </p:sp>
      <p:pic>
        <p:nvPicPr>
          <p:cNvPr id="9" name="图片 8"/>
          <p:cNvPicPr>
            <a:picLocks noChangeAspect="1"/>
          </p:cNvPicPr>
          <p:nvPr/>
        </p:nvPicPr>
        <p:blipFill>
          <a:blip r:embed="rId2"/>
          <a:stretch>
            <a:fillRect/>
          </a:stretch>
        </p:blipFill>
        <p:spPr>
          <a:xfrm>
            <a:off x="685006" y="2413611"/>
            <a:ext cx="6270849" cy="2574003"/>
          </a:xfrm>
          <a:prstGeom prst="rect">
            <a:avLst/>
          </a:prstGeom>
        </p:spPr>
      </p:pic>
      <p:sp>
        <p:nvSpPr>
          <p:cNvPr id="10" name="矩形 9"/>
          <p:cNvSpPr/>
          <p:nvPr/>
        </p:nvSpPr>
        <p:spPr>
          <a:xfrm>
            <a:off x="591254" y="1650300"/>
            <a:ext cx="9833141" cy="584775"/>
          </a:xfrm>
          <a:prstGeom prst="rect">
            <a:avLst/>
          </a:prstGeom>
        </p:spPr>
        <p:txBody>
          <a:bodyPr wrap="none">
            <a:spAutoFit/>
          </a:bodyPr>
          <a:lstStyle/>
          <a:p>
            <a:r>
              <a:rPr lang="en-US" altLang="zh-CN" sz="1600" dirty="0">
                <a:solidFill>
                  <a:srgbClr val="000000"/>
                </a:solidFill>
                <a:latin typeface="+mn-lt"/>
                <a:ea typeface="ＭＳ Ｐゴシック" pitchFamily="-109" charset="-128"/>
              </a:rPr>
              <a:t>Performance </a:t>
            </a:r>
            <a:r>
              <a:rPr lang="en-US" altLang="zh-CN" sz="1600" dirty="0">
                <a:latin typeface="+mn-lt"/>
                <a:ea typeface="ＭＳ Ｐゴシック" pitchFamily="-109" charset="-128"/>
              </a:rPr>
              <a:t>comparison between </a:t>
            </a:r>
            <a:r>
              <a:rPr lang="en-US" altLang="zh-CN" sz="1600" dirty="0" smtClean="0">
                <a:latin typeface="+mn-lt"/>
                <a:ea typeface="ＭＳ Ｐゴシック" pitchFamily="-109" charset="-128"/>
              </a:rPr>
              <a:t>Polar, LDPC, and </a:t>
            </a:r>
            <a:r>
              <a:rPr lang="en-US" altLang="zh-CN" sz="1600" dirty="0" smtClean="0">
                <a:solidFill>
                  <a:srgbClr val="000000"/>
                </a:solidFill>
                <a:latin typeface="+mn-lt"/>
                <a:ea typeface="ＭＳ Ｐゴシック" pitchFamily="-109" charset="-128"/>
              </a:rPr>
              <a:t>Turbo codes </a:t>
            </a:r>
            <a:r>
              <a:rPr lang="en-US" altLang="zh-CN" sz="1600" dirty="0">
                <a:solidFill>
                  <a:srgbClr val="000000"/>
                </a:solidFill>
                <a:latin typeface="+mn-lt"/>
                <a:ea typeface="ＭＳ Ｐゴシック" pitchFamily="-109" charset="-128"/>
              </a:rPr>
              <a:t>in AWGN, </a:t>
            </a:r>
            <a:r>
              <a:rPr lang="en-GB" altLang="zh-CN" sz="1600" dirty="0">
                <a:solidFill>
                  <a:srgbClr val="000000"/>
                </a:solidFill>
                <a:latin typeface="+mn-lt"/>
                <a:ea typeface="ＭＳ Ｐゴシック" pitchFamily="-109" charset="-128"/>
              </a:rPr>
              <a:t>with </a:t>
            </a:r>
            <a:r>
              <a:rPr lang="en-GB" altLang="zh-CN" sz="1600" dirty="0" smtClean="0">
                <a:solidFill>
                  <a:srgbClr val="000000"/>
                </a:solidFill>
                <a:latin typeface="+mn-lt"/>
                <a:ea typeface="ＭＳ Ｐゴシック" pitchFamily="-109" charset="-128"/>
              </a:rPr>
              <a:t>several </a:t>
            </a:r>
            <a:r>
              <a:rPr lang="en-GB" altLang="zh-CN" sz="1600" dirty="0" err="1" smtClean="0">
                <a:solidFill>
                  <a:srgbClr val="000000"/>
                </a:solidFill>
                <a:latin typeface="+mn-lt"/>
                <a:ea typeface="ＭＳ Ｐゴシック" pitchFamily="-109" charset="-128"/>
              </a:rPr>
              <a:t>codeword</a:t>
            </a:r>
            <a:r>
              <a:rPr lang="en-GB" altLang="zh-CN" sz="1600" dirty="0" smtClean="0">
                <a:solidFill>
                  <a:srgbClr val="000000"/>
                </a:solidFill>
                <a:latin typeface="+mn-lt"/>
                <a:ea typeface="ＭＳ Ｐゴシック" pitchFamily="-109" charset="-128"/>
              </a:rPr>
              <a:t> lengths</a:t>
            </a:r>
          </a:p>
          <a:p>
            <a:r>
              <a:rPr lang="en-GB" altLang="zh-CN" sz="1600" dirty="0" smtClean="0">
                <a:solidFill>
                  <a:srgbClr val="000000"/>
                </a:solidFill>
                <a:latin typeface="+mn-lt"/>
                <a:ea typeface="ＭＳ Ｐゴシック" pitchFamily="-109" charset="-128"/>
              </a:rPr>
              <a:t>Note:  CA SCL means CRC-aided SCL</a:t>
            </a:r>
            <a:endParaRPr lang="zh-CN" altLang="en-US" sz="1600" dirty="0">
              <a:solidFill>
                <a:srgbClr val="000000"/>
              </a:solidFill>
              <a:latin typeface="+mn-lt"/>
              <a:ea typeface="ＭＳ Ｐゴシック" pitchFamily="-109" charset="-128"/>
            </a:endParaRPr>
          </a:p>
        </p:txBody>
      </p:sp>
      <p:sp>
        <p:nvSpPr>
          <p:cNvPr id="11" name="矩形 10"/>
          <p:cNvSpPr/>
          <p:nvPr/>
        </p:nvSpPr>
        <p:spPr>
          <a:xfrm>
            <a:off x="454024" y="6096794"/>
            <a:ext cx="5523372" cy="276999"/>
          </a:xfrm>
          <a:prstGeom prst="rect">
            <a:avLst/>
          </a:prstGeom>
        </p:spPr>
        <p:txBody>
          <a:bodyPr wrap="none">
            <a:spAutoFit/>
          </a:bodyPr>
          <a:lstStyle/>
          <a:p>
            <a:r>
              <a:rPr lang="en-US" altLang="zh-CN" sz="1200" dirty="0" smtClean="0">
                <a:solidFill>
                  <a:srgbClr val="000000"/>
                </a:solidFill>
                <a:ea typeface="ＭＳ Ｐゴシック" pitchFamily="-109" charset="-128"/>
              </a:rPr>
              <a:t>Reference: 3GPP </a:t>
            </a:r>
            <a:r>
              <a:rPr lang="en-US" altLang="zh-CN" sz="1200" dirty="0">
                <a:solidFill>
                  <a:srgbClr val="000000"/>
                </a:solidFill>
                <a:ea typeface="ＭＳ Ｐゴシック" pitchFamily="-109" charset="-128"/>
              </a:rPr>
              <a:t>R1-162230 “Discussion on channel coding for new radio interface</a:t>
            </a:r>
            <a:r>
              <a:rPr lang="en-US" altLang="zh-CN" sz="1200" dirty="0" smtClean="0">
                <a:solidFill>
                  <a:srgbClr val="000000"/>
                </a:solidFill>
                <a:ea typeface="ＭＳ Ｐゴシック" pitchFamily="-109" charset="-128"/>
              </a:rPr>
              <a:t>”</a:t>
            </a:r>
            <a:endParaRPr lang="en-US" altLang="zh-CN" sz="1200" dirty="0">
              <a:solidFill>
                <a:srgbClr val="000000"/>
              </a:solidFill>
              <a:ea typeface="ＭＳ Ｐゴシック" pitchFamily="-109" charset="-128"/>
            </a:endParaRPr>
          </a:p>
        </p:txBody>
      </p:sp>
      <p:sp>
        <p:nvSpPr>
          <p:cNvPr id="12" name="矩形 11"/>
          <p:cNvSpPr/>
          <p:nvPr/>
        </p:nvSpPr>
        <p:spPr>
          <a:xfrm>
            <a:off x="1011072" y="5338926"/>
            <a:ext cx="10058400" cy="523220"/>
          </a:xfrm>
          <a:prstGeom prst="rect">
            <a:avLst/>
          </a:prstGeom>
        </p:spPr>
        <p:txBody>
          <a:bodyPr wrap="square">
            <a:spAutoFit/>
          </a:bodyPr>
          <a:lstStyle/>
          <a:p>
            <a:pPr marL="285750" indent="-285750">
              <a:buFont typeface="Wingdings" panose="05000000000000000000" pitchFamily="2" charset="2"/>
              <a:buChar char="ü"/>
            </a:pPr>
            <a:r>
              <a:rPr lang="en-US" altLang="zh-CN" sz="1400" dirty="0">
                <a:solidFill>
                  <a:srgbClr val="000000"/>
                </a:solidFill>
                <a:latin typeface="+mn-lt"/>
                <a:ea typeface="ＭＳ Ｐゴシック" pitchFamily="-109" charset="-128"/>
              </a:rPr>
              <a:t>Polar </a:t>
            </a:r>
            <a:r>
              <a:rPr lang="en-US" altLang="zh-CN" sz="1400" dirty="0" smtClean="0">
                <a:solidFill>
                  <a:srgbClr val="000000"/>
                </a:solidFill>
                <a:latin typeface="+mn-lt"/>
                <a:ea typeface="ＭＳ Ｐゴシック" pitchFamily="-109" charset="-128"/>
              </a:rPr>
              <a:t>codes </a:t>
            </a:r>
            <a:r>
              <a:rPr lang="en-US" altLang="zh-CN" sz="1400" dirty="0">
                <a:solidFill>
                  <a:srgbClr val="000000"/>
                </a:solidFill>
                <a:latin typeface="+mn-lt"/>
                <a:ea typeface="ＭＳ Ｐゴシック" pitchFamily="-109" charset="-128"/>
              </a:rPr>
              <a:t>with CA-SCL decoding outperforms turbo code up to around 1 dB, especially in the case of small packet </a:t>
            </a:r>
            <a:r>
              <a:rPr lang="en-US" altLang="zh-CN" sz="1400" dirty="0" smtClean="0">
                <a:latin typeface="+mn-lt"/>
                <a:ea typeface="ＭＳ Ｐゴシック" pitchFamily="-109" charset="-128"/>
              </a:rPr>
              <a:t>sizes</a:t>
            </a:r>
          </a:p>
          <a:p>
            <a:pPr marL="285750" indent="-285750">
              <a:buFont typeface="Wingdings" panose="05000000000000000000" pitchFamily="2" charset="2"/>
              <a:buChar char="ü"/>
            </a:pPr>
            <a:r>
              <a:rPr lang="en-US" altLang="zh-CN" sz="1400" dirty="0" smtClean="0">
                <a:latin typeface="+mn-lt"/>
                <a:ea typeface="ＭＳ Ｐゴシック" pitchFamily="-109" charset="-128"/>
              </a:rPr>
              <a:t>LDPC codes can also outperform Turbo codes at short/medium lengths and medium/high rates</a:t>
            </a:r>
            <a:endParaRPr lang="zh-CN" altLang="en-US" sz="1400" dirty="0">
              <a:latin typeface="+mn-lt"/>
              <a:ea typeface="ＭＳ Ｐゴシック" pitchFamily="-109" charset="-128"/>
            </a:endParaRPr>
          </a:p>
        </p:txBody>
      </p:sp>
      <p:sp>
        <p:nvSpPr>
          <p:cNvPr id="14" name="矩形 13"/>
          <p:cNvSpPr/>
          <p:nvPr/>
        </p:nvSpPr>
        <p:spPr bwMode="auto">
          <a:xfrm>
            <a:off x="989806" y="5258594"/>
            <a:ext cx="10079666" cy="66325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09" charset="0"/>
            </a:endParaRPr>
          </a:p>
        </p:txBody>
      </p:sp>
      <p:pic>
        <p:nvPicPr>
          <p:cNvPr id="3" name="图片 2"/>
          <p:cNvPicPr>
            <a:picLocks noChangeAspect="1"/>
          </p:cNvPicPr>
          <p:nvPr/>
        </p:nvPicPr>
        <p:blipFill>
          <a:blip r:embed="rId3"/>
          <a:stretch>
            <a:fillRect/>
          </a:stretch>
        </p:blipFill>
        <p:spPr>
          <a:xfrm>
            <a:off x="7388652" y="2235075"/>
            <a:ext cx="3592741" cy="2793008"/>
          </a:xfrm>
          <a:prstGeom prst="rect">
            <a:avLst/>
          </a:prstGeom>
        </p:spPr>
      </p:pic>
    </p:spTree>
    <p:extLst>
      <p:ext uri="{BB962C8B-B14F-4D97-AF65-F5344CB8AC3E}">
        <p14:creationId xmlns:p14="http://schemas.microsoft.com/office/powerpoint/2010/main" val="204002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101820</TotalTime>
  <Words>1417</Words>
  <Application>Microsoft Office PowerPoint</Application>
  <PresentationFormat>自定义</PresentationFormat>
  <Paragraphs>190</Paragraphs>
  <Slides>14</Slides>
  <Notes>3</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14</vt:i4>
      </vt:variant>
    </vt:vector>
  </HeadingPairs>
  <TitlesOfParts>
    <vt:vector size="21" baseType="lpstr">
      <vt:lpstr>ＭＳ Ｐゴシック</vt:lpstr>
      <vt:lpstr>宋体</vt:lpstr>
      <vt:lpstr>Arial</vt:lpstr>
      <vt:lpstr>Calibri</vt:lpstr>
      <vt:lpstr>Times New Roman</vt:lpstr>
      <vt:lpstr>Wingdings</vt:lpstr>
      <vt:lpstr>Default Design</vt:lpstr>
      <vt:lpstr>PowerPoint 演示文稿</vt:lpstr>
      <vt:lpstr>PowerPoint 演示文稿</vt:lpstr>
      <vt:lpstr>Related Submissions</vt:lpstr>
      <vt:lpstr>Channel Coding Considerations – Overview [3]</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Summary</vt:lpstr>
      <vt:lpstr>PowerPoint 演示文稿</vt:lpstr>
    </vt:vector>
  </TitlesOfParts>
  <Company>Decawave Ltd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Linwei (XD)</cp:lastModifiedBy>
  <cp:revision>1418</cp:revision>
  <cp:lastPrinted>2015-07-14T16:02:16Z</cp:lastPrinted>
  <dcterms:created xsi:type="dcterms:W3CDTF">2009-07-12T16:25:16Z</dcterms:created>
  <dcterms:modified xsi:type="dcterms:W3CDTF">2022-03-09T23:00:48Z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(3)55CDCwcXXtTU5xxlTsiTWdnn+wOVSSY6K9k6ygi+9lBoNw+8YQlL4idy6pWEzjvCSJ0K1Qwx
5NOQE853/0IXmhMudOENNS1qlAzfjQfdChHDzKRXlPrfuKZYEBeZscyIS4vy5rj7QNIMCGgt
ITj7Lgd/KHfKH3C8WtSiAX2w8BKbuvQkhg9SEcJZGvNQMoS/ent342W2vxpHtxPr64iachbh
UcLUK9AE8z9cUymbul</vt:lpwstr>
  </property>
  <property fmtid="{D5CDD505-2E9C-101B-9397-08002B2CF9AE}" pid="3" name="_2015_ms_pID_7253431">
    <vt:lpwstr>KvFY7M0Wxe70AV/Fm17mQE63/NST2liW8k+jWTSp4uq6LGu+qCDOVV
TId7PxSXhKqL7uqtgY9cXEJhPcIuycIz14UbTPnPhOOXUwepKHJAeUd2W6GqaNCtieDWDrGc
T+JOLd31t85v1zPZ31O0zNuem1cZF/fPzmNhliqVAzLK+v/rNeHcIDqczwK2W6zzEZhlQ6Om
4/GX6hOiEmK46GMePHKTlIZ6oN7IGIaVzkV9</vt:lpwstr>
  </property>
  <property fmtid="{D5CDD505-2E9C-101B-9397-08002B2CF9AE}" pid="4" name="_2015_ms_pID_7253432">
    <vt:lpwstr>YHtXYZBRn+kGiDO8T57+bzg=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1646651880</vt:lpwstr>
  </property>
</Properties>
</file>