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87" r:id="rId2"/>
    <p:sldId id="363" r:id="rId3"/>
    <p:sldId id="2366" r:id="rId4"/>
    <p:sldId id="339" r:id="rId5"/>
    <p:sldId id="368" r:id="rId6"/>
    <p:sldId id="322" r:id="rId7"/>
    <p:sldId id="366" r:id="rId8"/>
    <p:sldId id="304" r:id="rId9"/>
    <p:sldId id="317" r:id="rId10"/>
    <p:sldId id="2388" r:id="rId11"/>
    <p:sldId id="2392" r:id="rId12"/>
    <p:sldId id="2372" r:id="rId13"/>
    <p:sldId id="361" r:id="rId14"/>
    <p:sldId id="365" r:id="rId15"/>
    <p:sldId id="2367" r:id="rId16"/>
    <p:sldId id="2385" r:id="rId17"/>
    <p:sldId id="2368" r:id="rId18"/>
    <p:sldId id="2375" r:id="rId19"/>
    <p:sldId id="2377" r:id="rId20"/>
    <p:sldId id="326" r:id="rId21"/>
    <p:sldId id="2394" r:id="rId22"/>
    <p:sldId id="2395" r:id="rId23"/>
    <p:sldId id="2396" r:id="rId24"/>
    <p:sldId id="2397" r:id="rId25"/>
    <p:sldId id="330" r:id="rId26"/>
    <p:sldId id="2398" r:id="rId27"/>
    <p:sldId id="2399" r:id="rId28"/>
    <p:sldId id="2393" r:id="rId29"/>
    <p:sldId id="2389" r:id="rId30"/>
    <p:sldId id="2390"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p:scale>
          <a:sx n="90" d="100"/>
          <a:sy n="90" d="100"/>
        </p:scale>
        <p:origin x="1214" y="-26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15-22-0258-02-04ab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239-00-04ab-tg4ab-conf-call-mins-mar-to-may-2022.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2/15-22-0265-01-04ab-discussion-on-advanced-channel-coding-for-15-4ab.pptx" TargetMode="External"/><Relationship Id="rId2" Type="http://schemas.openxmlformats.org/officeDocument/2006/relationships/hyperlink" Target="https://mentor.ieee.org/802.15/dcn/22/15-22-0242-00-04ab-review-of-uwb-coex-contribution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55-00-04ab-mac-considerations-on-unified-control-for-uwb-sensing-and-ranging.pptx" TargetMode="External"/><Relationship Id="rId5" Type="http://schemas.openxmlformats.org/officeDocument/2006/relationships/hyperlink" Target="https://mentor.ieee.org/802.15/dcn/22/15-22-0257-00-04ab-cir-feedback-scheme-for-uwb-sensing-continue.pptx" TargetMode="External"/><Relationship Id="rId4" Type="http://schemas.openxmlformats.org/officeDocument/2006/relationships/hyperlink" Target="https://mentor.ieee.org/802.15/dcn/22/15-22-0256-00-04ab-simultaneous-ranging-solutions.ppt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mentor.ieee.org/802.15/dcn/22/15-22-0261-00-04ab-coexistence-discussion-on-nb-assisted-uwb.pptx" TargetMode="External"/><Relationship Id="rId3" Type="http://schemas.openxmlformats.org/officeDocument/2006/relationships/hyperlink" Target="https://mentor.ieee.org/802.15/dcn/22/15-22-0248-00-04ab-privacy-preserving-and-performance-enhancement-for-uwb-sensing.pptx" TargetMode="External"/><Relationship Id="rId7" Type="http://schemas.openxmlformats.org/officeDocument/2006/relationships/hyperlink" Target="https://mentor.ieee.org/802.15/dcn/22/15-22-0280-01-04ab-deterministic-sts-for-sensing-applications.pptx" TargetMode="External"/><Relationship Id="rId2" Type="http://schemas.openxmlformats.org/officeDocument/2006/relationships/hyperlink" Target="https://mentor.ieee.org/802.15/dcn/22/15-22-0275-00-04ab-proposal-of-nb-phy-assisted-cca-for-uwb-medium-access.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62-01-04ab-nba-uwb-technical-framework-proposal.docx" TargetMode="External"/><Relationship Id="rId5" Type="http://schemas.openxmlformats.org/officeDocument/2006/relationships/hyperlink" Target="https://mentor.ieee.org/802.15/dcn/22/15-22-0274-00-04ab-high-data-rates-and-coding.pptx" TargetMode="External"/><Relationship Id="rId10" Type="http://schemas.openxmlformats.org/officeDocument/2006/relationships/hyperlink" Target="https://mentor.ieee.org/802.15/dcn/22/15-22-0150-02-04ab-channel-access-considerations-on-fragmented-uwb-format.pptx" TargetMode="External"/><Relationship Id="rId4" Type="http://schemas.openxmlformats.org/officeDocument/2006/relationships/hyperlink" Target="https://mentor.ieee.org/802.15/dcn/22/15-22-0276-01-04ab-details-of-nb-mirroring-channel.pptx" TargetMode="External"/><Relationship Id="rId9" Type="http://schemas.openxmlformats.org/officeDocument/2006/relationships/hyperlink" Target="https://mentor.ieee.org/802.15/dcn/22/15-22-0266-00-04ab-discussion-on-nb-assisted-uwb-message-sequence-and-synchronization.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5/dcn/22/15-22-0282-01-04ab-the-advantages-of-uwb-wakeup.pptx" TargetMode="External"/><Relationship Id="rId7" Type="http://schemas.openxmlformats.org/officeDocument/2006/relationships/hyperlink" Target="https://mentor.ieee.org/802.15/dcn/22/15-22-0296-01-04ab-a-higher-data-rate-proposal-for-uwb.ppt" TargetMode="External"/><Relationship Id="rId2" Type="http://schemas.openxmlformats.org/officeDocument/2006/relationships/hyperlink" Target="https://mentor.ieee.org/802.15/dcn/22/15-22-0289-01-04ab-time-hopping-for-fragmented-uwb-transmission-in-mms-uwb-system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97-00-04ab-non-coherent-hrp-option-for-data-communication.pdf" TargetMode="External"/><Relationship Id="rId5" Type="http://schemas.openxmlformats.org/officeDocument/2006/relationships/hyperlink" Target="https://mentor.ieee.org/802.15/dcn/22/15-22-0243-00-04ab-golay-complementary-sequences-preamble-construction-for-uwb-ranging-beyond-4z-ipatov.pptx" TargetMode="External"/><Relationship Id="rId4" Type="http://schemas.openxmlformats.org/officeDocument/2006/relationships/hyperlink" Target="https://mentor.ieee.org/802.15/dcn/22/15-22-0284-00-04ab-multi-user-interference-mitigation.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5/dcn/22/15-22-0305-00-04ab-a-summary-of-proposals-and-interests.pptx" TargetMode="External"/><Relationship Id="rId2" Type="http://schemas.openxmlformats.org/officeDocument/2006/relationships/hyperlink" Target="https://mentor.ieee.org/802.15/dcn/22/15-22-0291-01-04ab-proposal-of-sensing-framework.docx" TargetMode="External"/><Relationship Id="rId1" Type="http://schemas.openxmlformats.org/officeDocument/2006/relationships/slideLayout" Target="../slideLayouts/slideLayout2.xml"/><Relationship Id="rId5" Type="http://schemas.openxmlformats.org/officeDocument/2006/relationships/hyperlink" Target="https://mentor.ieee.org/802.15/dcn/22/15-22-0267-01-04ab-preamble-only-packet-for-uwb.pptx" TargetMode="External"/><Relationship Id="rId4" Type="http://schemas.openxmlformats.org/officeDocument/2006/relationships/hyperlink" Target="https://mentor.ieee.org/802.15/dcn/22/15-22-0298-00-04ab-converging-downlink-tdoa-dl-tdoa-location-service-proposals-in-802-15.ppt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aphicFrame>
        <p:nvGraphicFramePr>
          <p:cNvPr id="8" name="Table 7">
            <a:extLst>
              <a:ext uri="{FF2B5EF4-FFF2-40B4-BE49-F238E27FC236}">
                <a16:creationId xmlns:a16="http://schemas.microsoft.com/office/drawing/2014/main" id="{BF3F92C8-1D2A-EA06-E691-4287A00500F6}"/>
              </a:ext>
            </a:extLst>
          </p:cNvPr>
          <p:cNvGraphicFramePr>
            <a:graphicFrameLocks noGrp="1"/>
          </p:cNvGraphicFramePr>
          <p:nvPr/>
        </p:nvGraphicFramePr>
        <p:xfrm>
          <a:off x="768354" y="2597720"/>
          <a:ext cx="7764455" cy="2416623"/>
        </p:xfrm>
        <a:graphic>
          <a:graphicData uri="http://schemas.openxmlformats.org/drawingml/2006/table">
            <a:tbl>
              <a:tblPr/>
              <a:tblGrid>
                <a:gridCol w="337585">
                  <a:extLst>
                    <a:ext uri="{9D8B030D-6E8A-4147-A177-3AD203B41FA5}">
                      <a16:colId xmlns:a16="http://schemas.microsoft.com/office/drawing/2014/main" val="4109719275"/>
                    </a:ext>
                  </a:extLst>
                </a:gridCol>
                <a:gridCol w="337585">
                  <a:extLst>
                    <a:ext uri="{9D8B030D-6E8A-4147-A177-3AD203B41FA5}">
                      <a16:colId xmlns:a16="http://schemas.microsoft.com/office/drawing/2014/main" val="4053316498"/>
                    </a:ext>
                  </a:extLst>
                </a:gridCol>
                <a:gridCol w="337585">
                  <a:extLst>
                    <a:ext uri="{9D8B030D-6E8A-4147-A177-3AD203B41FA5}">
                      <a16:colId xmlns:a16="http://schemas.microsoft.com/office/drawing/2014/main" val="2696330980"/>
                    </a:ext>
                  </a:extLst>
                </a:gridCol>
                <a:gridCol w="337585">
                  <a:extLst>
                    <a:ext uri="{9D8B030D-6E8A-4147-A177-3AD203B41FA5}">
                      <a16:colId xmlns:a16="http://schemas.microsoft.com/office/drawing/2014/main" val="2312947247"/>
                    </a:ext>
                  </a:extLst>
                </a:gridCol>
                <a:gridCol w="337585">
                  <a:extLst>
                    <a:ext uri="{9D8B030D-6E8A-4147-A177-3AD203B41FA5}">
                      <a16:colId xmlns:a16="http://schemas.microsoft.com/office/drawing/2014/main" val="386428179"/>
                    </a:ext>
                  </a:extLst>
                </a:gridCol>
                <a:gridCol w="337585">
                  <a:extLst>
                    <a:ext uri="{9D8B030D-6E8A-4147-A177-3AD203B41FA5}">
                      <a16:colId xmlns:a16="http://schemas.microsoft.com/office/drawing/2014/main" val="4011796464"/>
                    </a:ext>
                  </a:extLst>
                </a:gridCol>
                <a:gridCol w="337585">
                  <a:extLst>
                    <a:ext uri="{9D8B030D-6E8A-4147-A177-3AD203B41FA5}">
                      <a16:colId xmlns:a16="http://schemas.microsoft.com/office/drawing/2014/main" val="862582304"/>
                    </a:ext>
                  </a:extLst>
                </a:gridCol>
                <a:gridCol w="337585">
                  <a:extLst>
                    <a:ext uri="{9D8B030D-6E8A-4147-A177-3AD203B41FA5}">
                      <a16:colId xmlns:a16="http://schemas.microsoft.com/office/drawing/2014/main" val="2704323075"/>
                    </a:ext>
                  </a:extLst>
                </a:gridCol>
                <a:gridCol w="337585">
                  <a:extLst>
                    <a:ext uri="{9D8B030D-6E8A-4147-A177-3AD203B41FA5}">
                      <a16:colId xmlns:a16="http://schemas.microsoft.com/office/drawing/2014/main" val="1507869572"/>
                    </a:ext>
                  </a:extLst>
                </a:gridCol>
                <a:gridCol w="337585">
                  <a:extLst>
                    <a:ext uri="{9D8B030D-6E8A-4147-A177-3AD203B41FA5}">
                      <a16:colId xmlns:a16="http://schemas.microsoft.com/office/drawing/2014/main" val="3781992730"/>
                    </a:ext>
                  </a:extLst>
                </a:gridCol>
                <a:gridCol w="337585">
                  <a:extLst>
                    <a:ext uri="{9D8B030D-6E8A-4147-A177-3AD203B41FA5}">
                      <a16:colId xmlns:a16="http://schemas.microsoft.com/office/drawing/2014/main" val="2173165062"/>
                    </a:ext>
                  </a:extLst>
                </a:gridCol>
                <a:gridCol w="337585">
                  <a:extLst>
                    <a:ext uri="{9D8B030D-6E8A-4147-A177-3AD203B41FA5}">
                      <a16:colId xmlns:a16="http://schemas.microsoft.com/office/drawing/2014/main" val="2739677620"/>
                    </a:ext>
                  </a:extLst>
                </a:gridCol>
                <a:gridCol w="337585">
                  <a:extLst>
                    <a:ext uri="{9D8B030D-6E8A-4147-A177-3AD203B41FA5}">
                      <a16:colId xmlns:a16="http://schemas.microsoft.com/office/drawing/2014/main" val="579021861"/>
                    </a:ext>
                  </a:extLst>
                </a:gridCol>
                <a:gridCol w="337585">
                  <a:extLst>
                    <a:ext uri="{9D8B030D-6E8A-4147-A177-3AD203B41FA5}">
                      <a16:colId xmlns:a16="http://schemas.microsoft.com/office/drawing/2014/main" val="2948504432"/>
                    </a:ext>
                  </a:extLst>
                </a:gridCol>
                <a:gridCol w="337585">
                  <a:extLst>
                    <a:ext uri="{9D8B030D-6E8A-4147-A177-3AD203B41FA5}">
                      <a16:colId xmlns:a16="http://schemas.microsoft.com/office/drawing/2014/main" val="1963622334"/>
                    </a:ext>
                  </a:extLst>
                </a:gridCol>
                <a:gridCol w="337585">
                  <a:extLst>
                    <a:ext uri="{9D8B030D-6E8A-4147-A177-3AD203B41FA5}">
                      <a16:colId xmlns:a16="http://schemas.microsoft.com/office/drawing/2014/main" val="24267002"/>
                    </a:ext>
                  </a:extLst>
                </a:gridCol>
                <a:gridCol w="337585">
                  <a:extLst>
                    <a:ext uri="{9D8B030D-6E8A-4147-A177-3AD203B41FA5}">
                      <a16:colId xmlns:a16="http://schemas.microsoft.com/office/drawing/2014/main" val="2064183239"/>
                    </a:ext>
                  </a:extLst>
                </a:gridCol>
                <a:gridCol w="337585">
                  <a:extLst>
                    <a:ext uri="{9D8B030D-6E8A-4147-A177-3AD203B41FA5}">
                      <a16:colId xmlns:a16="http://schemas.microsoft.com/office/drawing/2014/main" val="1877752843"/>
                    </a:ext>
                  </a:extLst>
                </a:gridCol>
                <a:gridCol w="337585">
                  <a:extLst>
                    <a:ext uri="{9D8B030D-6E8A-4147-A177-3AD203B41FA5}">
                      <a16:colId xmlns:a16="http://schemas.microsoft.com/office/drawing/2014/main" val="678165050"/>
                    </a:ext>
                  </a:extLst>
                </a:gridCol>
                <a:gridCol w="337585">
                  <a:extLst>
                    <a:ext uri="{9D8B030D-6E8A-4147-A177-3AD203B41FA5}">
                      <a16:colId xmlns:a16="http://schemas.microsoft.com/office/drawing/2014/main" val="2095541571"/>
                    </a:ext>
                  </a:extLst>
                </a:gridCol>
                <a:gridCol w="337585">
                  <a:extLst>
                    <a:ext uri="{9D8B030D-6E8A-4147-A177-3AD203B41FA5}">
                      <a16:colId xmlns:a16="http://schemas.microsoft.com/office/drawing/2014/main" val="3545336396"/>
                    </a:ext>
                  </a:extLst>
                </a:gridCol>
                <a:gridCol w="337585">
                  <a:extLst>
                    <a:ext uri="{9D8B030D-6E8A-4147-A177-3AD203B41FA5}">
                      <a16:colId xmlns:a16="http://schemas.microsoft.com/office/drawing/2014/main" val="3614297"/>
                    </a:ext>
                  </a:extLst>
                </a:gridCol>
                <a:gridCol w="337585">
                  <a:extLst>
                    <a:ext uri="{9D8B030D-6E8A-4147-A177-3AD203B41FA5}">
                      <a16:colId xmlns:a16="http://schemas.microsoft.com/office/drawing/2014/main" val="229045218"/>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60924067"/>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10-May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12-May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13-May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15-May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17-May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18-May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97662631"/>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999650405"/>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908699982"/>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30309751"/>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6358328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2665885105"/>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40559736"/>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417506405"/>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20473490"/>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2F2F2"/>
                          </a:solidFill>
                          <a:effectLst/>
                          <a:latin typeface="Arial" panose="020B0604020202020204" pitchFamily="34" charset="0"/>
                        </a:rPr>
                        <a:t>TG4ab (TBC)</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40920622"/>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602673618"/>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83600011"/>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51530310"/>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568922361"/>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414836105"/>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653850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02792826"/>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146961685"/>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260978414"/>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66538905"/>
                  </a:ext>
                </a:extLst>
              </a:tr>
            </a:tbl>
          </a:graphicData>
        </a:graphic>
      </p:graphicFrame>
      <p:sp>
        <p:nvSpPr>
          <p:cNvPr id="10" name="TextBox 9">
            <a:extLst>
              <a:ext uri="{FF2B5EF4-FFF2-40B4-BE49-F238E27FC236}">
                <a16:creationId xmlns:a16="http://schemas.microsoft.com/office/drawing/2014/main" id="{AB2E8B85-57AA-2969-C167-EEC86B3852EF}"/>
              </a:ext>
            </a:extLst>
          </p:cNvPr>
          <p:cNvSpPr txBox="1"/>
          <p:nvPr/>
        </p:nvSpPr>
        <p:spPr>
          <a:xfrm>
            <a:off x="744620" y="1916832"/>
            <a:ext cx="7699373" cy="276999"/>
          </a:xfrm>
          <a:prstGeom prst="rect">
            <a:avLst/>
          </a:prstGeom>
          <a:noFill/>
        </p:spPr>
        <p:txBody>
          <a:bodyPr wrap="square">
            <a:spAutoFit/>
          </a:bodyPr>
          <a:lstStyle/>
          <a:p>
            <a:pPr algn="ctr"/>
            <a:r>
              <a:rPr lang="en-US" dirty="0">
                <a:solidFill>
                  <a:schemeClr val="tx1"/>
                </a:solidFill>
                <a:latin typeface="+mn-lt"/>
              </a:rPr>
              <a:t>https://mentor.ieee.org/802.15/dcn/22/15-22-0216-06-04ab-tg-agenda-may-2022.xlsx</a:t>
            </a:r>
          </a:p>
        </p:txBody>
      </p:sp>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fontScale="62500" lnSpcReduction="20000"/>
          </a:bodyPr>
          <a:lstStyle/>
          <a:p>
            <a:pPr marL="0" indent="0"/>
            <a:r>
              <a:rPr lang="en-US" dirty="0"/>
              <a:t>Discussion:</a:t>
            </a:r>
          </a:p>
          <a:p>
            <a:pPr marL="457200" indent="-457200">
              <a:buFont typeface="Arial" panose="020B0604020202020204" pitchFamily="34" charset="0"/>
              <a:buChar char="•"/>
            </a:pPr>
            <a:r>
              <a:rPr lang="en-US" dirty="0"/>
              <a:t>Requests for allocation (not in yet)</a:t>
            </a:r>
          </a:p>
          <a:p>
            <a:pPr marL="457200" indent="-457200">
              <a:buFont typeface="Arial" panose="020B0604020202020204" pitchFamily="34" charset="0"/>
              <a:buChar char="•"/>
            </a:pPr>
            <a:r>
              <a:rPr lang="en-US" dirty="0"/>
              <a:t>Adding a meeting slot</a:t>
            </a:r>
          </a:p>
          <a:p>
            <a:pPr marL="857250" lvl="1" indent="-457200">
              <a:buFont typeface="Arial" panose="020B0604020202020204" pitchFamily="34" charset="0"/>
              <a:buChar char="•"/>
            </a:pPr>
            <a:r>
              <a:rPr lang="en-US" dirty="0"/>
              <a:t>PM1 Thursday is available</a:t>
            </a:r>
          </a:p>
          <a:p>
            <a:pPr marL="857250" lvl="1" indent="-457200">
              <a:buFont typeface="Arial" panose="020B0604020202020204" pitchFamily="34" charset="0"/>
              <a:buChar char="•"/>
            </a:pPr>
            <a:r>
              <a:rPr lang="en-US" dirty="0"/>
              <a:t>All other options are PM1 or PM2</a:t>
            </a:r>
          </a:p>
          <a:p>
            <a:pPr marL="857250" lvl="1" indent="-457200">
              <a:buFont typeface="Arial" panose="020B0604020202020204" pitchFamily="34" charset="0"/>
              <a:buChar char="•"/>
            </a:pPr>
            <a:r>
              <a:rPr lang="en-US" dirty="0"/>
              <a:t>Rather painful day for or VC/RS </a:t>
            </a:r>
          </a:p>
          <a:p>
            <a:pPr marL="457200" indent="-457200">
              <a:buFont typeface="Arial" panose="020B0604020202020204" pitchFamily="34" charset="0"/>
              <a:buChar char="•"/>
            </a:pPr>
            <a:r>
              <a:rPr lang="en-US" dirty="0"/>
              <a:t>Horse-trading: </a:t>
            </a:r>
          </a:p>
          <a:p>
            <a:pPr marL="857250" lvl="1" indent="-457200">
              <a:buFont typeface="Arial" panose="020B0604020202020204" pitchFamily="34" charset="0"/>
              <a:buChar char="•"/>
            </a:pPr>
            <a:r>
              <a:rPr lang="en-US" dirty="0"/>
              <a:t>Requests for different time slots: </a:t>
            </a:r>
          </a:p>
          <a:p>
            <a:pPr marL="857250" lvl="1" indent="-457200">
              <a:buFont typeface="Arial" panose="020B0604020202020204" pitchFamily="34" charset="0"/>
              <a:buChar char="•"/>
            </a:pPr>
            <a:r>
              <a:rPr lang="en-US" dirty="0"/>
              <a:t>We have on PM1 session which not good for time zones in Asia</a:t>
            </a:r>
          </a:p>
          <a:p>
            <a:pPr marL="857250" lvl="1" indent="-457200">
              <a:buFont typeface="Arial" panose="020B0604020202020204" pitchFamily="34" charset="0"/>
              <a:buChar char="•"/>
            </a:pPr>
            <a:r>
              <a:rPr lang="en-US" dirty="0"/>
              <a:t>Offers to trade time slots – someone in PT or ET willing?</a:t>
            </a:r>
          </a:p>
          <a:p>
            <a:pPr marL="857250" lvl="1" indent="-457200">
              <a:buFont typeface="Arial" panose="020B0604020202020204" pitchFamily="34" charset="0"/>
              <a:buChar char="•"/>
            </a:pPr>
            <a:r>
              <a:rPr lang="en-US" dirty="0"/>
              <a:t>We may have some consolidation of time slots?</a:t>
            </a:r>
          </a:p>
          <a:p>
            <a:pPr marL="1257300" lvl="2" indent="-457200">
              <a:buFont typeface="Arial" panose="020B0604020202020204" pitchFamily="34" charset="0"/>
              <a:buChar char="•"/>
            </a:pPr>
            <a:r>
              <a:rPr lang="en-US" dirty="0"/>
              <a:t>E.g. need less time than has been allocated (consider also discussion)</a:t>
            </a:r>
          </a:p>
          <a:p>
            <a:pPr marL="0" indent="0"/>
            <a:endParaRPr lang="en-US" dirty="0"/>
          </a:p>
          <a:p>
            <a:pPr marL="0" indent="0"/>
            <a:r>
              <a:rPr lang="en-US" dirty="0"/>
              <a:t>Motion: Approve Agenda in 15-22-0216-07 </a:t>
            </a:r>
          </a:p>
          <a:p>
            <a:pPr marL="0" indent="0"/>
            <a:r>
              <a:rPr lang="en-US" dirty="0"/>
              <a:t>Moved/Second: Clint C / Stuart K</a:t>
            </a:r>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0000" lnSpcReduction="20000"/>
          </a:bodyPr>
          <a:lstStyle/>
          <a:p>
            <a:r>
              <a:rPr lang="en-US" dirty="0"/>
              <a:t>Motion to approve March plenary session minutes, document # 15-22-0202-00, and Conference Call minutes (March through May 2022) document # 15-22-0239-00</a:t>
            </a:r>
          </a:p>
          <a:p>
            <a:pPr lvl="1"/>
            <a:r>
              <a:rPr lang="en-US" dirty="0"/>
              <a:t>Moved by: </a:t>
            </a:r>
            <a:r>
              <a:rPr lang="en-US" dirty="0">
                <a:solidFill>
                  <a:schemeClr val="tx1">
                    <a:lumMod val="95000"/>
                    <a:lumOff val="5000"/>
                  </a:schemeClr>
                </a:solidFill>
              </a:rPr>
              <a:t>David </a:t>
            </a:r>
            <a:r>
              <a:rPr lang="en-US" dirty="0" err="1">
                <a:solidFill>
                  <a:schemeClr val="tx1">
                    <a:lumMod val="95000"/>
                    <a:lumOff val="5000"/>
                  </a:schemeClr>
                </a:solidFill>
              </a:rPr>
              <a:t>Xun</a:t>
            </a:r>
            <a:r>
              <a:rPr lang="en-US" dirty="0">
                <a:solidFill>
                  <a:schemeClr val="tx1">
                    <a:lumMod val="95000"/>
                    <a:lumOff val="5000"/>
                  </a:schemeClr>
                </a:solidFill>
              </a:rPr>
              <a:t> Yang (Huawei)</a:t>
            </a:r>
          </a:p>
          <a:p>
            <a:pPr lvl="1"/>
            <a:r>
              <a:rPr lang="en-US" dirty="0"/>
              <a:t>Second by: </a:t>
            </a:r>
            <a:r>
              <a:rPr lang="en-US" dirty="0">
                <a:solidFill>
                  <a:schemeClr val="tx1">
                    <a:lumMod val="95000"/>
                    <a:lumOff val="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https://mentor.ieee.org/802.15/dcn/22/15-22-0202-00-04ab-tg4ab-mar-plenary-mins.docx</a:t>
            </a:r>
          </a:p>
          <a:p>
            <a:endParaRPr lang="en-US" dirty="0">
              <a:hlinkClick r:id="rId3"/>
            </a:endParaRPr>
          </a:p>
          <a:p>
            <a:r>
              <a:rPr lang="en-US" dirty="0">
                <a:hlinkClick r:id="rId3"/>
              </a:rPr>
              <a:t>https://mentor.ieee.org/802.15/dcn/22/15-22-0239-00-04ab-tg4ab-conf-call-mins-mar-to-may-2022.docx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r>
              <a:rPr lang="en-US" dirty="0">
                <a:solidFill>
                  <a:schemeClr val="accent1">
                    <a:lumMod val="50000"/>
                  </a:schemeClr>
                </a:solidFill>
              </a:rPr>
              <a:t>Commit to PHY feature set </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fontScale="92500" lnSpcReduction="20000"/>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Did we mention this?</a:t>
            </a:r>
          </a:p>
          <a:p>
            <a:pPr algn="ctr"/>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391936136"/>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4209538712"/>
              </p:ext>
            </p:extLst>
          </p:nvPr>
        </p:nvGraphicFramePr>
        <p:xfrm>
          <a:off x="1074924" y="908720"/>
          <a:ext cx="7125763" cy="470371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10-May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1.7</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Review of UWB </a:t>
                      </a:r>
                      <a:r>
                        <a:rPr lang="en-US" sz="1600" u="none" strike="noStrike" dirty="0" err="1">
                          <a:effectLst/>
                        </a:rPr>
                        <a:t>coex</a:t>
                      </a:r>
                      <a:r>
                        <a:rPr lang="en-US" sz="1600" u="none" strike="noStrike" dirty="0">
                          <a:effectLst/>
                        </a:rPr>
                        <a:t> contributions</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2"/>
                        </a:rPr>
                        <a:t>https://mentor.ieee.org/802.15/dcn/22/15-22-0242-00-04ab-review-of-uwb-coex-contributions.pptx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dirty="0">
                          <a:effectLst/>
                        </a:rPr>
                        <a:t>1.8</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Coding discussion</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3"/>
                        </a:rPr>
                        <a:t>https://mentor.ieee.org/802.15/dcn/22/15-22-0265-01-04ab-discussion-on-advanced-channel-coding-for-15-4ab.pptx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590130651"/>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Wednesday 11-May</a:t>
                      </a:r>
                    </a:p>
                  </a:txBody>
                  <a:tcPr marL="5443" marR="5443" marT="5443" marB="0" anchor="b"/>
                </a:tc>
                <a:extLst>
                  <a:ext uri="{0D108BD9-81ED-4DB2-BD59-A6C34878D82A}">
                    <a16:rowId xmlns:a16="http://schemas.microsoft.com/office/drawing/2014/main" val="868947741"/>
                  </a:ext>
                </a:extLst>
              </a:tr>
              <a:tr h="80476">
                <a:tc rowSpan="2">
                  <a:txBody>
                    <a:bodyPr/>
                    <a:lstStyle/>
                    <a:p>
                      <a:pPr algn="r" fontAlgn="b"/>
                      <a:r>
                        <a:rPr lang="en-US" sz="1600" u="none" strike="noStrike" kern="1200" dirty="0">
                          <a:solidFill>
                            <a:schemeClr val="dk1"/>
                          </a:solidFill>
                          <a:effectLst/>
                          <a:latin typeface="+mn-lt"/>
                          <a:ea typeface="+mn-ea"/>
                          <a:cs typeface="+mn-cs"/>
                        </a:rPr>
                        <a:t>2.3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Simultaneous ranging solutions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4"/>
                        </a:rPr>
                        <a:t>https://mentor.ieee.org/802.15/dcn/22/15-22-0256-00-04ab-simultaneous-ranging-solutions.pptx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2.4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CIR feedback scheme for UWB sensing – continue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https://mentor.ieee.org/802.15/dcn/22/15-22-0257-00-04ab-cir-feedback-scheme-for-uwb-sensing-continue.pptx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2.5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MAC considerations on unified control for UWB sensing and ranging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6"/>
                        </a:rPr>
                        <a:t>https://mentor.ieee.org/802.15/dcn/22/15-22-0255-00-04ab-mac-considerations-on-unified-control-for-uwb-sensing-and-ranging.pptx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12" name="Title 1">
            <a:extLst>
              <a:ext uri="{FF2B5EF4-FFF2-40B4-BE49-F238E27FC236}">
                <a16:creationId xmlns:a16="http://schemas.microsoft.com/office/drawing/2014/main" id="{BDE05270-797F-4A80-DED3-A0E1EE7556E5}"/>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21110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a:xfrm>
            <a:off x="755575" y="278963"/>
            <a:ext cx="7764463" cy="366936"/>
          </a:xfrm>
        </p:spPr>
        <p:txBody>
          <a:bodyPr/>
          <a:lstStyle/>
          <a:p>
            <a:r>
              <a:rPr lang="en-US" sz="2000"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219749034"/>
              </p:ext>
            </p:extLst>
          </p:nvPr>
        </p:nvGraphicFramePr>
        <p:xfrm>
          <a:off x="425338" y="748067"/>
          <a:ext cx="8424936" cy="5650777"/>
        </p:xfrm>
        <a:graphic>
          <a:graphicData uri="http://schemas.openxmlformats.org/drawingml/2006/table">
            <a:tbl>
              <a:tblPr>
                <a:tableStyleId>{5C22544A-7EE6-4342-B048-85BDC9FD1C3A}</a:tableStyleId>
              </a:tblPr>
              <a:tblGrid>
                <a:gridCol w="407027">
                  <a:extLst>
                    <a:ext uri="{9D8B030D-6E8A-4147-A177-3AD203B41FA5}">
                      <a16:colId xmlns:a16="http://schemas.microsoft.com/office/drawing/2014/main" val="49818497"/>
                    </a:ext>
                  </a:extLst>
                </a:gridCol>
                <a:gridCol w="8017909">
                  <a:extLst>
                    <a:ext uri="{9D8B030D-6E8A-4147-A177-3AD203B41FA5}">
                      <a16:colId xmlns:a16="http://schemas.microsoft.com/office/drawing/2014/main" val="2830794870"/>
                    </a:ext>
                  </a:extLst>
                </a:gridCol>
              </a:tblGrid>
              <a:tr h="163830">
                <a:tc>
                  <a:txBody>
                    <a:bodyPr/>
                    <a:lstStyle/>
                    <a:p>
                      <a:pPr algn="ct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kern="1200" dirty="0">
                          <a:solidFill>
                            <a:srgbClr val="C00000"/>
                          </a:solidFill>
                          <a:effectLst/>
                          <a:latin typeface="+mn-lt"/>
                          <a:ea typeface="+mn-ea"/>
                          <a:cs typeface="+mn-cs"/>
                        </a:rPr>
                        <a:t>Thursday 12-May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400" u="none" strike="noStrike" kern="1200" dirty="0">
                          <a:solidFill>
                            <a:schemeClr val="dk1"/>
                          </a:solidFill>
                          <a:effectLst/>
                          <a:latin typeface="+mn-lt"/>
                          <a:ea typeface="+mn-ea"/>
                          <a:cs typeface="+mn-cs"/>
                        </a:rPr>
                        <a:t>3.3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Narrow Band Assist Clear Channel Assessment</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2"/>
                        </a:rPr>
                        <a:t>https://mentor.ieee.org/802.15/dcn/22/15-22-0275-00-04ab-proposal-of-nb-phy-assisted-cca-for-uwb-medium-access.docx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Privacy preserving and performance enhancement for UWB sensing</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3"/>
                        </a:rPr>
                        <a:t>https://mentor.ieee.org/802.15/dcn/22/15-22-0248-00-04ab-privacy-preserving-and-performance-enhancement-for-uwb-sensing.pptx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Topic to be Announced</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4"/>
                        </a:rPr>
                        <a:t>https://mentor.ieee.org/802.15/dcn/22/15-22-0276-01-04ab-details-of-nb-mirroring-channel.pptx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2945517815"/>
                  </a:ext>
                </a:extLst>
              </a:tr>
              <a:tr h="80476">
                <a:tc rowSpan="2">
                  <a:txBody>
                    <a:bodyPr/>
                    <a:lstStyle/>
                    <a:p>
                      <a:pPr algn="r" fontAlgn="b"/>
                      <a:r>
                        <a:rPr lang="en-US" sz="1400" u="none" strike="noStrike" kern="1200" dirty="0">
                          <a:solidFill>
                            <a:schemeClr val="dk1"/>
                          </a:solidFill>
                          <a:effectLst/>
                          <a:latin typeface="+mn-lt"/>
                          <a:ea typeface="+mn-ea"/>
                          <a:cs typeface="+mn-cs"/>
                        </a:rPr>
                        <a:t>4.3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More on higher data rate coding</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5"/>
                        </a:rPr>
                        <a:t>https://mentor.ieee.org/802.15/dcn/22/15-22-0274-00-04ab-high-data-rates-and-coding.pptx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400" u="none" strike="noStrike" kern="1200" dirty="0">
                          <a:solidFill>
                            <a:schemeClr val="dk1"/>
                          </a:solidFill>
                          <a:effectLst/>
                          <a:latin typeface="+mn-lt"/>
                          <a:ea typeface="+mn-ea"/>
                          <a:cs typeface="+mn-cs"/>
                        </a:rPr>
                        <a:t>4.4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NBA-UWB framework proposal update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6"/>
                        </a:rPr>
                        <a:t>https://mentor.ieee.org/802.15/dcn/22/15-22-0262-01-04ab-nba-uwb-technical-framework-proposal.docx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400" u="none" strike="noStrike" kern="1200" dirty="0">
                          <a:solidFill>
                            <a:schemeClr val="dk1"/>
                          </a:solidFill>
                          <a:effectLst/>
                          <a:latin typeface="+mn-lt"/>
                          <a:ea typeface="+mn-ea"/>
                          <a:cs typeface="+mn-cs"/>
                        </a:rPr>
                        <a:t>4.5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HRP Packet Structure Options for Sensing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7"/>
                        </a:rPr>
                        <a:t>https://mentor.ieee.org/802.15/dcn/22/15-22-0280-01-04ab-deterministic-sts-for-sensing-applications.pptx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r h="80476">
                <a:tc rowSpan="2">
                  <a:txBody>
                    <a:bodyPr/>
                    <a:lstStyle/>
                    <a:p>
                      <a:pPr algn="r" fontAlgn="b"/>
                      <a:r>
                        <a:rPr lang="en-US" sz="1400" u="none" strike="noStrike" kern="1200" dirty="0">
                          <a:solidFill>
                            <a:schemeClr val="dk1"/>
                          </a:solidFill>
                          <a:effectLst/>
                          <a:latin typeface="+mn-lt"/>
                          <a:ea typeface="+mn-ea"/>
                          <a:cs typeface="+mn-cs"/>
                        </a:rPr>
                        <a:t>5.3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Coexistence discussion on NB assisted UWB</a:t>
                      </a:r>
                    </a:p>
                  </a:txBody>
                  <a:tcPr marL="5443" marR="5443" marT="5443" marB="0" anchor="b"/>
                </a:tc>
                <a:extLst>
                  <a:ext uri="{0D108BD9-81ED-4DB2-BD59-A6C34878D82A}">
                    <a16:rowId xmlns:a16="http://schemas.microsoft.com/office/drawing/2014/main" val="3907682481"/>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8"/>
                        </a:rPr>
                        <a:t>https://mentor.ieee.org/802.15/dcn/22/15-22-0261-00-04ab-coexistence-discussion-on-nb-assisted-uwb.pptx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768652512"/>
                  </a:ext>
                </a:extLst>
              </a:tr>
              <a:tr h="80476">
                <a:tc rowSpan="2">
                  <a:txBody>
                    <a:bodyPr/>
                    <a:lstStyle/>
                    <a:p>
                      <a:pPr algn="r" fontAlgn="b"/>
                      <a:r>
                        <a:rPr lang="en-US" sz="1400" u="none" strike="noStrike" kern="1200" dirty="0">
                          <a:solidFill>
                            <a:schemeClr val="dk1"/>
                          </a:solidFill>
                          <a:effectLst/>
                          <a:latin typeface="+mn-lt"/>
                          <a:ea typeface="+mn-ea"/>
                          <a:cs typeface="+mn-cs"/>
                        </a:rPr>
                        <a:t>5.4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Discussion on NB assisted UWB message sequence and synchronization</a:t>
                      </a:r>
                    </a:p>
                  </a:txBody>
                  <a:tcPr marL="5443" marR="5443" marT="5443" marB="0" anchor="b"/>
                </a:tc>
                <a:extLst>
                  <a:ext uri="{0D108BD9-81ED-4DB2-BD59-A6C34878D82A}">
                    <a16:rowId xmlns:a16="http://schemas.microsoft.com/office/drawing/2014/main" val="3230346133"/>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9"/>
                        </a:rPr>
                        <a:t>https://mentor.ieee.org/802.15/dcn/22/15-22-0266-00-04ab-discussion-on-nb-assisted-uwb-message-sequence-and-synchronization.pptx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940935081"/>
                  </a:ext>
                </a:extLst>
              </a:tr>
              <a:tr h="80476">
                <a:tc rowSpan="2">
                  <a:txBody>
                    <a:bodyPr/>
                    <a:lstStyle/>
                    <a:p>
                      <a:pPr algn="r" fontAlgn="b"/>
                      <a:r>
                        <a:rPr lang="en-US" sz="1400" u="none" strike="noStrike" kern="1200" dirty="0">
                          <a:solidFill>
                            <a:schemeClr val="dk1"/>
                          </a:solidFill>
                          <a:effectLst/>
                          <a:latin typeface="+mn-lt"/>
                          <a:ea typeface="+mn-ea"/>
                          <a:cs typeface="+mn-cs"/>
                        </a:rPr>
                        <a:t>5.5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Channel Access Considerations on Fragmented UWB Format </a:t>
                      </a:r>
                    </a:p>
                  </a:txBody>
                  <a:tcPr marL="5443" marR="5443" marT="5443" marB="0" anchor="b"/>
                </a:tc>
                <a:extLst>
                  <a:ext uri="{0D108BD9-81ED-4DB2-BD59-A6C34878D82A}">
                    <a16:rowId xmlns:a16="http://schemas.microsoft.com/office/drawing/2014/main" val="332286763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10"/>
                        </a:rPr>
                        <a:t>https://mentor.ieee.org/802.15/dcn/22/15-22-0150-02-04ab-channel-access-considerations-on-fragmented-uwb-format.pptx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174063515"/>
                  </a:ext>
                </a:extLst>
              </a:tr>
            </a:tbl>
          </a:graphicData>
        </a:graphic>
      </p:graphicFrame>
    </p:spTree>
    <p:extLst>
      <p:ext uri="{BB962C8B-B14F-4D97-AF65-F5344CB8AC3E}">
        <p14:creationId xmlns:p14="http://schemas.microsoft.com/office/powerpoint/2010/main" val="360567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989370562"/>
              </p:ext>
            </p:extLst>
          </p:nvPr>
        </p:nvGraphicFramePr>
        <p:xfrm>
          <a:off x="976574" y="955220"/>
          <a:ext cx="7125763" cy="494755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Monday 16-May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7.3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Time Hopping for Fragmented UWB Transmission</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https://mentor.ieee.org/802.15/dcn/22/15-22-0289-01-04ab-time-hopping-for-fragmented-uwb-transmission-in-mms-uwb-systems.pptx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7.4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wake-up radio (WUR)</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https://mentor.ieee.org/802.15/dcn/22/15-22-0282-01-04ab-the-advantages-of-uwb-wakeup.pptx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7.5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err="1">
                          <a:solidFill>
                            <a:schemeClr val="dk1"/>
                          </a:solidFill>
                          <a:effectLst/>
                          <a:latin typeface="Times New Roman" panose="02020603050405020304" pitchFamily="18" charset="0"/>
                          <a:ea typeface="+mn-ea"/>
                          <a:cs typeface="+mn-cs"/>
                        </a:rPr>
                        <a:t>Mulit</a:t>
                      </a:r>
                      <a:r>
                        <a:rPr lang="en-US" sz="1600" b="0" i="0" u="none" strike="noStrike" kern="1200" dirty="0">
                          <a:solidFill>
                            <a:schemeClr val="dk1"/>
                          </a:solidFill>
                          <a:effectLst/>
                          <a:latin typeface="Times New Roman" panose="02020603050405020304" pitchFamily="18" charset="0"/>
                          <a:ea typeface="+mn-ea"/>
                          <a:cs typeface="+mn-cs"/>
                        </a:rPr>
                        <a:t>-user </a:t>
                      </a:r>
                      <a:r>
                        <a:rPr lang="en-US" sz="1600" b="0" i="0" u="none" strike="noStrike" kern="1200" dirty="0" err="1">
                          <a:solidFill>
                            <a:schemeClr val="dk1"/>
                          </a:solidFill>
                          <a:effectLst/>
                          <a:latin typeface="Times New Roman" panose="02020603050405020304" pitchFamily="18" charset="0"/>
                          <a:ea typeface="+mn-ea"/>
                          <a:cs typeface="+mn-cs"/>
                        </a:rPr>
                        <a:t>interferecne</a:t>
                      </a:r>
                      <a:r>
                        <a:rPr lang="en-US" sz="1600" b="0" i="0" u="none" strike="noStrike" kern="1200" dirty="0">
                          <a:solidFill>
                            <a:schemeClr val="dk1"/>
                          </a:solidFill>
                          <a:effectLst/>
                          <a:latin typeface="Times New Roman" panose="02020603050405020304" pitchFamily="18" charset="0"/>
                          <a:ea typeface="+mn-ea"/>
                          <a:cs typeface="+mn-cs"/>
                        </a:rPr>
                        <a:t> mitigation</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https://mentor.ieee.org/802.15/dcn/22/15-22-0284-00-04ab-multi-user-interference-mitigation.pptx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8.3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a:t>
                      </a:r>
                      <a:r>
                        <a:rPr lang="en-US" sz="1600" u="none" strike="noStrike" kern="1200" dirty="0" err="1">
                          <a:solidFill>
                            <a:schemeClr val="dk1"/>
                          </a:solidFill>
                          <a:effectLst/>
                          <a:latin typeface="+mn-lt"/>
                          <a:ea typeface="+mn-ea"/>
                          <a:cs typeface="+mn-cs"/>
                        </a:rPr>
                        <a:t>Golay</a:t>
                      </a:r>
                      <a:r>
                        <a:rPr lang="en-US" sz="1600" u="none" strike="noStrike" kern="1200" dirty="0">
                          <a:solidFill>
                            <a:schemeClr val="dk1"/>
                          </a:solidFill>
                          <a:effectLst/>
                          <a:latin typeface="+mn-lt"/>
                          <a:ea typeface="+mn-ea"/>
                          <a:cs typeface="+mn-cs"/>
                        </a:rPr>
                        <a:t> Sequences for preambles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https://mentor.ieee.org/802.15/dcn/22/15-22-0243-00-04ab-golay-complementary-sequences-preamble-construction-for-uwb-ranging-beyond-4z-ipatov.pptx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8.4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Non-coherent option for data communication</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6"/>
                        </a:rPr>
                        <a:t>https://mentor.ieee.org/802.15/dcn/22/15-22-0297-00-04ab-non-coherent-hrp-option-for-data-communication.pdf</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8.5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higher data rates</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7"/>
                        </a:rPr>
                        <a:t>https://mentor.ieee.org/802.15/dcn/22/15-22-0296-01-04ab-a-higher-data-rate-proposal-for-uwb.ppt</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5" name="Title 1">
            <a:extLst>
              <a:ext uri="{FF2B5EF4-FFF2-40B4-BE49-F238E27FC236}">
                <a16:creationId xmlns:a16="http://schemas.microsoft.com/office/drawing/2014/main" id="{973889A1-B5BD-B652-D21A-A5C253AE47AF}"/>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081234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p:txBody>
          <a:bodyPr/>
          <a:lstStyle/>
          <a:p>
            <a:r>
              <a:rPr lang="en-US"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3420144184"/>
              </p:ext>
            </p:extLst>
          </p:nvPr>
        </p:nvGraphicFramePr>
        <p:xfrm>
          <a:off x="958850" y="1628800"/>
          <a:ext cx="7125763" cy="4216039"/>
        </p:xfrm>
        <a:graphic>
          <a:graphicData uri="http://schemas.openxmlformats.org/drawingml/2006/table">
            <a:tbl>
              <a:tblPr>
                <a:tableStyleId>{5C22544A-7EE6-4342-B048-85BDC9FD1C3A}</a:tableStyleId>
              </a:tblPr>
              <a:tblGrid>
                <a:gridCol w="444798">
                  <a:extLst>
                    <a:ext uri="{9D8B030D-6E8A-4147-A177-3AD203B41FA5}">
                      <a16:colId xmlns:a16="http://schemas.microsoft.com/office/drawing/2014/main" val="49818497"/>
                    </a:ext>
                  </a:extLst>
                </a:gridCol>
                <a:gridCol w="6680965">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17-May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9.3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Sensing</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https://mentor.ieee.org/802.15/dcn/22/15-22-0291-01-04ab-proposal-of-sensing-framework.docx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9.4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Summary of interests</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https://mentor.ieee.org/802.15/dcn/22/15-22-0305-00-04ab-a-summary-of-proposals-and-interests.pptx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9.5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DL-TDOA convergence</a:t>
                      </a:r>
                    </a:p>
                  </a:txBody>
                  <a:tcPr marL="5443" marR="5443" marT="5443" marB="0" anchor="b"/>
                </a:tc>
                <a:extLst>
                  <a:ext uri="{0D108BD9-81ED-4DB2-BD59-A6C34878D82A}">
                    <a16:rowId xmlns:a16="http://schemas.microsoft.com/office/drawing/2014/main" val="1590130651"/>
                  </a:ext>
                </a:extLst>
              </a:tr>
              <a:tr h="124255">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https://mentor.ieee.org/802.15/dcn/22/15-22-0298-00-04ab-converging-downlink-tdoa-dl-tdoa-location-service-proposals-in-802-15.pptx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9.6</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Preamble only packet</a:t>
                      </a:r>
                    </a:p>
                  </a:txBody>
                  <a:tcPr marL="5443" marR="5443" marT="5443" marB="0" anchor="b"/>
                </a:tc>
                <a:extLst>
                  <a:ext uri="{0D108BD9-81ED-4DB2-BD59-A6C34878D82A}">
                    <a16:rowId xmlns:a16="http://schemas.microsoft.com/office/drawing/2014/main" val="1205606368"/>
                  </a:ext>
                </a:extLst>
              </a:tr>
              <a:tr h="168494">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hlinkClick r:id="rId5"/>
                        </a:rPr>
                        <a:t>https://mentor.ieee.org/802.15/dcn/22/15-22-0267-01-04ab-preamble-only-packet-for-uwb.pptx</a:t>
                      </a:r>
                      <a:endParaRPr lang="en-US" sz="1600" b="0" i="0" u="none" strike="noStrike" kern="1200" dirty="0">
                        <a:solidFill>
                          <a:schemeClr val="dk1"/>
                        </a:solidFill>
                        <a:effectLst/>
                        <a:latin typeface="Times New Roman" panose="02020603050405020304" pitchFamily="18" charset="0"/>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10.3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Air-time efficiency improvements</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rPr>
                        <a:t>TBD</a:t>
                      </a: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10.4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TFD </a:t>
                      </a:r>
                      <a:r>
                        <a:rPr lang="en-US" sz="1600" b="0" i="0" u="none" strike="noStrike" kern="1200" dirty="0" err="1">
                          <a:solidFill>
                            <a:schemeClr val="dk1"/>
                          </a:solidFill>
                          <a:effectLst/>
                          <a:latin typeface="Times New Roman" panose="02020603050405020304" pitchFamily="18" charset="0"/>
                          <a:ea typeface="+mn-ea"/>
                          <a:cs typeface="+mn-cs"/>
                        </a:rPr>
                        <a:t>Upldate</a:t>
                      </a:r>
                      <a:r>
                        <a:rPr lang="en-US" sz="1600" b="0" i="0" u="none" strike="noStrike" kern="1200" dirty="0">
                          <a:solidFill>
                            <a:schemeClr val="dk1"/>
                          </a:solidFill>
                          <a:effectLst/>
                          <a:latin typeface="Times New Roman" panose="02020603050405020304" pitchFamily="18" charset="0"/>
                          <a:ea typeface="+mn-ea"/>
                          <a:cs typeface="+mn-cs"/>
                        </a:rPr>
                        <a:t>: Moving from Contributions to Draft</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rPr>
                        <a:t>TBD</a:t>
                      </a:r>
                    </a:p>
                  </a:txBody>
                  <a:tcPr marL="5443" marR="5443" marT="5443" marB="0" anchor="b"/>
                </a:tc>
                <a:extLst>
                  <a:ext uri="{0D108BD9-81ED-4DB2-BD59-A6C34878D82A}">
                    <a16:rowId xmlns:a16="http://schemas.microsoft.com/office/drawing/2014/main" val="729957322"/>
                  </a:ext>
                </a:extLst>
              </a:tr>
            </a:tbl>
          </a:graphicData>
        </a:graphic>
      </p:graphicFrame>
    </p:spTree>
    <p:extLst>
      <p:ext uri="{BB962C8B-B14F-4D97-AF65-F5344CB8AC3E}">
        <p14:creationId xmlns:p14="http://schemas.microsoft.com/office/powerpoint/2010/main" val="115770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ABA8-202E-3DC7-5F98-D9CA59A55EA6}"/>
              </a:ext>
            </a:extLst>
          </p:cNvPr>
          <p:cNvSpPr>
            <a:spLocks noGrp="1"/>
          </p:cNvSpPr>
          <p:nvPr>
            <p:ph type="title"/>
          </p:nvPr>
        </p:nvSpPr>
        <p:spPr/>
        <p:txBody>
          <a:bodyPr/>
          <a:lstStyle/>
          <a:p>
            <a:r>
              <a:rPr lang="en-US" dirty="0"/>
              <a:t>Convergence</a:t>
            </a:r>
          </a:p>
        </p:txBody>
      </p:sp>
      <p:sp>
        <p:nvSpPr>
          <p:cNvPr id="3" name="Content Placeholder 2">
            <a:extLst>
              <a:ext uri="{FF2B5EF4-FFF2-40B4-BE49-F238E27FC236}">
                <a16:creationId xmlns:a16="http://schemas.microsoft.com/office/drawing/2014/main" id="{BAB0221F-8187-081C-1CE6-C8148F90D781}"/>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Preferred Method: Collaboration</a:t>
            </a:r>
          </a:p>
          <a:p>
            <a:pPr marL="857250" lvl="1" indent="-457200">
              <a:buFont typeface="Arial" panose="020B0604020202020204" pitchFamily="34" charset="0"/>
              <a:buChar char="•"/>
            </a:pPr>
            <a:r>
              <a:rPr lang="en-US" dirty="0"/>
              <a:t>Identify major topic areas point of contact (wrangler of cats)</a:t>
            </a:r>
          </a:p>
          <a:p>
            <a:pPr marL="857250" lvl="1" indent="-457200">
              <a:buFont typeface="Arial" panose="020B0604020202020204" pitchFamily="34" charset="0"/>
              <a:buChar char="•"/>
            </a:pPr>
            <a:r>
              <a:rPr lang="en-US" dirty="0"/>
              <a:t>Work together in sub-group ad hoc meetings: Can use scheduled telcon time (pick a topic for the week)</a:t>
            </a:r>
          </a:p>
          <a:p>
            <a:pPr marL="857250" lvl="1" indent="-457200">
              <a:buFont typeface="Arial" panose="020B0604020202020204" pitchFamily="34" charset="0"/>
              <a:buChar char="•"/>
            </a:pPr>
            <a:r>
              <a:rPr lang="en-US" dirty="0"/>
              <a:t>Present a converged proposal</a:t>
            </a:r>
          </a:p>
          <a:p>
            <a:pPr marL="857250" lvl="1" indent="-457200">
              <a:buFont typeface="Arial" panose="020B0604020202020204" pitchFamily="34" charset="0"/>
              <a:buChar char="•"/>
            </a:pPr>
            <a:r>
              <a:rPr lang="en-US" dirty="0">
                <a:solidFill>
                  <a:schemeClr val="accent5">
                    <a:lumMod val="50000"/>
                  </a:schemeClr>
                </a:solidFill>
              </a:rPr>
              <a:t>Combined brain-trust usually produces better content</a:t>
            </a:r>
          </a:p>
          <a:p>
            <a:pPr marL="857250" lvl="1" indent="-457200">
              <a:buFont typeface="Arial" panose="020B0604020202020204" pitchFamily="34" charset="0"/>
              <a:buChar char="•"/>
            </a:pPr>
            <a:r>
              <a:rPr lang="en-US" dirty="0">
                <a:solidFill>
                  <a:schemeClr val="accent5">
                    <a:lumMod val="50000"/>
                  </a:schemeClr>
                </a:solidFill>
              </a:rPr>
              <a:t>Get to work on the details more quickly (IME)</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Alternate method: </a:t>
            </a:r>
          </a:p>
          <a:p>
            <a:pPr marL="857250" lvl="1" indent="-457200">
              <a:buFont typeface="Arial" panose="020B0604020202020204" pitchFamily="34" charset="0"/>
              <a:buChar char="•"/>
            </a:pPr>
            <a:r>
              <a:rPr lang="en-US" dirty="0"/>
              <a:t>If stuck, present TG with distinct choices </a:t>
            </a:r>
          </a:p>
          <a:p>
            <a:pPr marL="857250" lvl="1" indent="-457200">
              <a:buFont typeface="Arial" panose="020B0604020202020204" pitchFamily="34" charset="0"/>
              <a:buChar char="•"/>
            </a:pPr>
            <a:r>
              <a:rPr lang="en-US" dirty="0"/>
              <a:t>Force selection by vote</a:t>
            </a:r>
          </a:p>
          <a:p>
            <a:pPr marL="857250" lvl="1" indent="-457200">
              <a:buFont typeface="Arial" panose="020B0604020202020204" pitchFamily="34" charset="0"/>
              <a:buChar char="•"/>
            </a:pPr>
            <a:r>
              <a:rPr lang="en-US" dirty="0"/>
              <a:t>25% +1 vote blocks moving a topic forward</a:t>
            </a:r>
          </a:p>
          <a:p>
            <a:pPr marL="857250" lvl="1" indent="-457200">
              <a:buFont typeface="Arial" panose="020B0604020202020204" pitchFamily="34" charset="0"/>
              <a:buChar char="•"/>
            </a:pPr>
            <a:r>
              <a:rPr lang="en-US" dirty="0">
                <a:solidFill>
                  <a:srgbClr val="C00000"/>
                </a:solidFill>
              </a:rPr>
              <a:t>Not benefiting as much from combined grey matter synergy</a:t>
            </a:r>
          </a:p>
          <a:p>
            <a:pPr marL="857250" lvl="1" indent="-457200">
              <a:buFont typeface="Arial" panose="020B0604020202020204" pitchFamily="34" charset="0"/>
              <a:buChar char="•"/>
            </a:pPr>
            <a:r>
              <a:rPr lang="en-US" dirty="0">
                <a:solidFill>
                  <a:srgbClr val="C00000"/>
                </a:solidFill>
              </a:rPr>
              <a:t>Will invoke when preferred method is not converging</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5D67E8-4EDD-BB3E-2B5D-D4006C17D58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115487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6C2E-6C45-7077-E5F3-26E76F8892EF}"/>
              </a:ext>
            </a:extLst>
          </p:cNvPr>
          <p:cNvSpPr>
            <a:spLocks noGrp="1"/>
          </p:cNvSpPr>
          <p:nvPr>
            <p:ph type="title"/>
          </p:nvPr>
        </p:nvSpPr>
        <p:spPr/>
        <p:txBody>
          <a:bodyPr/>
          <a:lstStyle/>
          <a:p>
            <a:r>
              <a:rPr lang="en-US" dirty="0"/>
              <a:t>Topic Area Discussion</a:t>
            </a:r>
          </a:p>
        </p:txBody>
      </p:sp>
      <p:sp>
        <p:nvSpPr>
          <p:cNvPr id="3" name="Content Placeholder 2">
            <a:extLst>
              <a:ext uri="{FF2B5EF4-FFF2-40B4-BE49-F238E27FC236}">
                <a16:creationId xmlns:a16="http://schemas.microsoft.com/office/drawing/2014/main" id="{08811112-772B-1823-6C77-FCB82CDED60D}"/>
              </a:ext>
            </a:extLst>
          </p:cNvPr>
          <p:cNvSpPr>
            <a:spLocks noGrp="1"/>
          </p:cNvSpPr>
          <p:nvPr>
            <p:ph idx="1"/>
          </p:nvPr>
        </p:nvSpPr>
        <p:spPr/>
        <p:txBody>
          <a:bodyPr/>
          <a:lstStyle/>
          <a:p>
            <a:r>
              <a:rPr lang="en-US" dirty="0"/>
              <a:t>[See TFD Discussion]</a:t>
            </a:r>
          </a:p>
          <a:p>
            <a:r>
              <a:rPr lang="en-US" dirty="0"/>
              <a:t>PoC Volunteers:  </a:t>
            </a:r>
          </a:p>
          <a:p>
            <a:r>
              <a:rPr lang="en-US" dirty="0"/>
              <a:t>[TBD]</a:t>
            </a:r>
          </a:p>
        </p:txBody>
      </p:sp>
      <p:sp>
        <p:nvSpPr>
          <p:cNvPr id="4" name="Slide Number Placeholder 3">
            <a:extLst>
              <a:ext uri="{FF2B5EF4-FFF2-40B4-BE49-F238E27FC236}">
                <a16:creationId xmlns:a16="http://schemas.microsoft.com/office/drawing/2014/main" id="{D79C5FF5-6C2C-64A9-09F3-54B528B49D5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414591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A109-076B-3ACB-A491-CB0466BBE09D}"/>
              </a:ext>
            </a:extLst>
          </p:cNvPr>
          <p:cNvSpPr>
            <a:spLocks noGrp="1"/>
          </p:cNvSpPr>
          <p:nvPr>
            <p:ph type="title"/>
          </p:nvPr>
        </p:nvSpPr>
        <p:spPr/>
        <p:txBody>
          <a:bodyPr/>
          <a:lstStyle/>
          <a:p>
            <a:r>
              <a:rPr lang="en-US" dirty="0"/>
              <a:t>Straw Polls on July Session</a:t>
            </a:r>
          </a:p>
        </p:txBody>
      </p:sp>
      <p:sp>
        <p:nvSpPr>
          <p:cNvPr id="3" name="Content Placeholder 2">
            <a:extLst>
              <a:ext uri="{FF2B5EF4-FFF2-40B4-BE49-F238E27FC236}">
                <a16:creationId xmlns:a16="http://schemas.microsoft.com/office/drawing/2014/main" id="{C3B7B0C6-59AA-F954-9526-23534D1C3B0E}"/>
              </a:ext>
            </a:extLst>
          </p:cNvPr>
          <p:cNvSpPr>
            <a:spLocks noGrp="1"/>
          </p:cNvSpPr>
          <p:nvPr>
            <p:ph idx="1"/>
          </p:nvPr>
        </p:nvSpPr>
        <p:spPr/>
        <p:txBody>
          <a:bodyPr>
            <a:normAutofit fontScale="92500" lnSpcReduction="20000"/>
          </a:bodyPr>
          <a:lstStyle/>
          <a:p>
            <a:r>
              <a:rPr lang="en-US" dirty="0"/>
              <a:t>Straw poll questions:</a:t>
            </a:r>
          </a:p>
          <a:p>
            <a:pPr marL="457200" indent="-457200">
              <a:buFont typeface="Arial" panose="020B0604020202020204" pitchFamily="34" charset="0"/>
              <a:buChar char="•"/>
            </a:pPr>
            <a:r>
              <a:rPr lang="en-US" dirty="0"/>
              <a:t>Will you attend the July session in person?</a:t>
            </a:r>
          </a:p>
          <a:p>
            <a:pPr marL="457200" indent="-457200">
              <a:buFont typeface="Arial" panose="020B0604020202020204" pitchFamily="34" charset="0"/>
              <a:buChar char="•"/>
            </a:pPr>
            <a:r>
              <a:rPr lang="en-US" dirty="0"/>
              <a:t>Will you attend the July session virtually?</a:t>
            </a:r>
          </a:p>
          <a:p>
            <a:pPr marL="457200" indent="-457200">
              <a:buFont typeface="Arial" panose="020B0604020202020204" pitchFamily="34" charset="0"/>
              <a:buChar char="•"/>
            </a:pPr>
            <a:r>
              <a:rPr lang="en-US" dirty="0"/>
              <a:t>Will you attend the July session but are undecided</a:t>
            </a:r>
          </a:p>
          <a:p>
            <a:pPr marL="457200" indent="-457200">
              <a:buFont typeface="Arial" panose="020B0604020202020204" pitchFamily="34" charset="0"/>
              <a:buChar char="•"/>
            </a:pPr>
            <a:r>
              <a:rPr lang="en-US" dirty="0"/>
              <a:t>Result:</a:t>
            </a:r>
          </a:p>
          <a:p>
            <a:pPr marL="857250" lvl="1" indent="-457200">
              <a:buFont typeface="Arial" panose="020B0604020202020204" pitchFamily="34" charset="0"/>
              <a:buChar char="•"/>
            </a:pPr>
            <a:r>
              <a:rPr lang="en-US" dirty="0"/>
              <a:t>In person: 27 (23+4 email responses)</a:t>
            </a:r>
          </a:p>
          <a:p>
            <a:pPr marL="857250" lvl="1" indent="-457200">
              <a:buFont typeface="Arial" panose="020B0604020202020204" pitchFamily="34" charset="0"/>
              <a:buChar char="•"/>
            </a:pPr>
            <a:r>
              <a:rPr lang="en-US" dirty="0"/>
              <a:t>Virtual: 13</a:t>
            </a:r>
          </a:p>
          <a:p>
            <a:pPr marL="857250" lvl="1" indent="-457200">
              <a:buFont typeface="Arial" panose="020B0604020202020204" pitchFamily="34" charset="0"/>
              <a:buChar char="•"/>
            </a:pPr>
            <a:r>
              <a:rPr lang="en-US" dirty="0"/>
              <a:t>Will not attend: 3</a:t>
            </a:r>
          </a:p>
          <a:p>
            <a:pPr marL="857250" lvl="1" indent="-457200">
              <a:buFont typeface="Arial" panose="020B0604020202020204" pitchFamily="34" charset="0"/>
              <a:buChar char="•"/>
            </a:pPr>
            <a:r>
              <a:rPr lang="en-US" dirty="0"/>
              <a:t>Number responding / number present: 66</a:t>
            </a:r>
          </a:p>
        </p:txBody>
      </p:sp>
      <p:sp>
        <p:nvSpPr>
          <p:cNvPr id="4" name="Slide Number Placeholder 3">
            <a:extLst>
              <a:ext uri="{FF2B5EF4-FFF2-40B4-BE49-F238E27FC236}">
                <a16:creationId xmlns:a16="http://schemas.microsoft.com/office/drawing/2014/main" id="{01C7EB46-31DD-C9A4-060C-644A430A901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169891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62500" lnSpcReduction="20000"/>
          </a:bodyPr>
          <a:lstStyle/>
          <a:p>
            <a:r>
              <a:rPr lang="en-US" dirty="0"/>
              <a:t>Call frequency and phase: </a:t>
            </a:r>
          </a:p>
          <a:p>
            <a:pPr marL="457200" indent="-457200">
              <a:buFont typeface="Arial" panose="020B0604020202020204" pitchFamily="34" charset="0"/>
              <a:buChar char="•"/>
            </a:pPr>
            <a:r>
              <a:rPr lang="en-US" dirty="0">
                <a:solidFill>
                  <a:schemeClr val="bg2">
                    <a:lumMod val="60000"/>
                    <a:lumOff val="40000"/>
                  </a:schemeClr>
                </a:solidFill>
              </a:rPr>
              <a:t>Weekly, Tuesday 06:00 PT / 09:00 ET</a:t>
            </a:r>
          </a:p>
          <a:p>
            <a:pPr marL="457200" indent="-457200">
              <a:buFont typeface="Arial" panose="020B0604020202020204" pitchFamily="34" charset="0"/>
              <a:buChar char="•"/>
            </a:pPr>
            <a:r>
              <a:rPr lang="en-US" dirty="0">
                <a:solidFill>
                  <a:schemeClr val="bg2">
                    <a:lumMod val="60000"/>
                    <a:lumOff val="40000"/>
                  </a:schemeClr>
                </a:solidFill>
              </a:rPr>
              <a:t>Commencing 31-May provides 6 calls</a:t>
            </a:r>
          </a:p>
          <a:p>
            <a:pPr marL="457200" indent="-457200">
              <a:buFont typeface="Arial" panose="020B0604020202020204" pitchFamily="34" charset="0"/>
              <a:buChar char="•"/>
            </a:pPr>
            <a:r>
              <a:rPr lang="en-US" dirty="0">
                <a:solidFill>
                  <a:schemeClr val="bg2">
                    <a:lumMod val="60000"/>
                    <a:lumOff val="40000"/>
                  </a:schemeClr>
                </a:solidFill>
              </a:rPr>
              <a:t>Commencing on 24-May provides  calls</a:t>
            </a:r>
          </a:p>
          <a:p>
            <a:pPr marL="400050" lvl="1" indent="0"/>
            <a:endParaRPr lang="en-US" dirty="0"/>
          </a:p>
          <a:p>
            <a:r>
              <a:rPr lang="en-US" dirty="0"/>
              <a:t>Call organization:</a:t>
            </a:r>
          </a:p>
          <a:p>
            <a:pPr marL="457200" indent="-457200">
              <a:buFont typeface="Arial" panose="020B0604020202020204" pitchFamily="34" charset="0"/>
              <a:buChar char="•"/>
            </a:pPr>
            <a:r>
              <a:rPr lang="en-US" dirty="0"/>
              <a:t>Status of collaborations (topic PoC)</a:t>
            </a:r>
          </a:p>
          <a:p>
            <a:pPr marL="457200" indent="-457200">
              <a:buFont typeface="Arial" panose="020B0604020202020204" pitchFamily="34" charset="0"/>
              <a:buChar char="•"/>
            </a:pPr>
            <a:r>
              <a:rPr lang="en-US" dirty="0"/>
              <a:t>Technical presentations: provide requests for presentation time 24 hours prior</a:t>
            </a:r>
          </a:p>
          <a:p>
            <a:pPr marL="457200" indent="-457200">
              <a:buFont typeface="Arial" panose="020B0604020202020204" pitchFamily="34" charset="0"/>
              <a:buChar char="•"/>
            </a:pPr>
            <a:r>
              <a:rPr lang="en-US" dirty="0"/>
              <a:t>If nothing to report or requests for agenda time will cancel</a:t>
            </a:r>
          </a:p>
          <a:p>
            <a:pPr marL="0" indent="0"/>
            <a:endParaRPr lang="en-US" dirty="0"/>
          </a:p>
          <a:p>
            <a:pPr marL="0" indent="0"/>
            <a:r>
              <a:rPr lang="en-US" dirty="0"/>
              <a:t>Topics:</a:t>
            </a:r>
          </a:p>
          <a:p>
            <a:pPr marL="457200" indent="-457200">
              <a:buFont typeface="Arial" panose="020B0604020202020204" pitchFamily="34" charset="0"/>
              <a:buChar char="•"/>
            </a:pPr>
            <a:r>
              <a:rPr lang="en-US" dirty="0"/>
              <a:t>Technical convergence on PHY features proposals</a:t>
            </a:r>
          </a:p>
          <a:p>
            <a:pPr marL="457200" indent="-457200">
              <a:buFont typeface="Arial" panose="020B0604020202020204" pitchFamily="34" charset="0"/>
              <a:buChar char="•"/>
            </a:pPr>
            <a:r>
              <a:rPr lang="en-US" dirty="0"/>
              <a:t>MAC proposals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marL="457200" lvl="1" indent="0" algn="ctr"/>
            <a:r>
              <a:rPr lang="en-US" sz="2400" dirty="0"/>
              <a:t>Registration Link: </a:t>
            </a:r>
            <a:r>
              <a:rPr lang="en-US" sz="2400" dirty="0">
                <a:hlinkClick r:id="rId2"/>
              </a:rPr>
              <a:t>https://touchpoint.eventsair.com/2022-may-ieee-802-wireless-interim-session </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32</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lnSpcReduction="10000"/>
          </a:bodyPr>
          <a:lstStyle/>
          <a:p>
            <a:pPr algn="ctr"/>
            <a:r>
              <a:rPr lang="en-US" b="1" dirty="0">
                <a:latin typeface="Arial" panose="020B0604020202020204" pitchFamily="34" charset="0"/>
              </a:rPr>
              <a:t>If you are not yet registered and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$800 after </a:t>
            </a:r>
            <a:r>
              <a:rPr lang="en-US" sz="3200" b="1" dirty="0" err="1">
                <a:solidFill>
                  <a:schemeClr val="accent1">
                    <a:lumMod val="50000"/>
                  </a:schemeClr>
                </a:solidFill>
              </a:rPr>
              <a:t>After</a:t>
            </a:r>
            <a:r>
              <a:rPr lang="en-US" sz="3200" b="1" dirty="0">
                <a:solidFill>
                  <a:schemeClr val="accent1">
                    <a:lumMod val="50000"/>
                  </a:schemeClr>
                </a:solidFill>
              </a:rPr>
              <a:t> Friday April 29, 2022</a:t>
            </a:r>
          </a:p>
          <a:p>
            <a:pPr algn="ctr"/>
            <a:endParaRPr lang="en-US" sz="3200" dirty="0"/>
          </a:p>
          <a:p>
            <a:pPr algn="ctr"/>
            <a:r>
              <a:rPr lang="en-US" sz="3200" dirty="0"/>
              <a:t>Registration Link: </a:t>
            </a:r>
            <a:r>
              <a:rPr lang="en-US" sz="3200" dirty="0">
                <a:hlinkClick r:id="rId2"/>
              </a:rPr>
              <a:t>https://touchpoint.eventsair.com/2022-may-ieee-802-wireless-interim-session</a:t>
            </a:r>
            <a:endParaRPr lang="en-US" sz="3200" dirty="0"/>
          </a:p>
          <a:p>
            <a:pPr marL="457200" lvl="1" indent="0" algn="ctr"/>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Interim May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May 10</a:t>
            </a:r>
            <a:r>
              <a:rPr lang="en-US" sz="1600" baseline="30000" dirty="0"/>
              <a:t>th</a:t>
            </a:r>
            <a:r>
              <a:rPr lang="en-US" sz="1600" dirty="0"/>
              <a:t> through May 17</a:t>
            </a:r>
            <a:r>
              <a:rPr lang="en-US" sz="1600" baseline="30000" dirty="0"/>
              <a:t>th</a:t>
            </a:r>
            <a:r>
              <a:rPr lang="en-US" sz="1600" dirty="0"/>
              <a:t>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2052" name="Picture 4">
            <a:extLst>
              <a:ext uri="{FF2B5EF4-FFF2-40B4-BE49-F238E27FC236}">
                <a16:creationId xmlns:a16="http://schemas.microsoft.com/office/drawing/2014/main" id="{F43288D3-4C1D-6AAA-F8D1-0BF49D333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385" y="692696"/>
            <a:ext cx="4621230" cy="346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67986</TotalTime>
  <Words>2920</Words>
  <Application>Microsoft Office PowerPoint</Application>
  <PresentationFormat>On-screen Show (4:3)</PresentationFormat>
  <Paragraphs>805</Paragraphs>
  <Slides>32</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Interim May 2022</vt:lpstr>
      <vt:lpstr>Task Group Rules</vt:lpstr>
      <vt:lpstr>IEEE-SA Patent, Copyright, and Participation Policies</vt:lpstr>
      <vt:lpstr>IEEE 802 Ground Rules</vt:lpstr>
      <vt:lpstr>MAY Agenda</vt:lpstr>
      <vt:lpstr>Agenda</vt:lpstr>
      <vt:lpstr>Approval of Minutes </vt:lpstr>
      <vt:lpstr>Session Objectives</vt:lpstr>
      <vt:lpstr>General Announcements</vt:lpstr>
      <vt:lpstr>Recap and TG Operation</vt:lpstr>
      <vt:lpstr>5.2.b Scope of the project (As approved): </vt:lpstr>
      <vt:lpstr>Task Group Organization </vt:lpstr>
      <vt:lpstr>Project Schedule (working baseline)</vt:lpstr>
      <vt:lpstr>Schedule Major Milestones</vt:lpstr>
      <vt:lpstr>Technical Contributions</vt:lpstr>
      <vt:lpstr>PowerPoint Presentation</vt:lpstr>
      <vt:lpstr>Technical Presentations </vt:lpstr>
      <vt:lpstr>PowerPoint Presentation</vt:lpstr>
      <vt:lpstr>Technical Presentations </vt:lpstr>
      <vt:lpstr>Next Steps</vt:lpstr>
      <vt:lpstr>Convergence</vt:lpstr>
      <vt:lpstr>Topic Area Discussion</vt:lpstr>
      <vt:lpstr>Straw Polls on July Session</vt:lpstr>
      <vt:lpstr>Interim TC planning</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239</cp:revision>
  <cp:lastPrinted>2000-03-07T00:55:37Z</cp:lastPrinted>
  <dcterms:created xsi:type="dcterms:W3CDTF">2016-01-17T22:48:36Z</dcterms:created>
  <dcterms:modified xsi:type="dcterms:W3CDTF">2022-05-17T14:22:20Z</dcterms:modified>
  <cp:category/>
</cp:coreProperties>
</file>