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9"/>
  </p:notesMasterIdLst>
  <p:sldIdLst>
    <p:sldId id="287" r:id="rId2"/>
    <p:sldId id="363" r:id="rId3"/>
    <p:sldId id="2366" r:id="rId4"/>
    <p:sldId id="339" r:id="rId5"/>
    <p:sldId id="368" r:id="rId6"/>
    <p:sldId id="322" r:id="rId7"/>
    <p:sldId id="366" r:id="rId8"/>
    <p:sldId id="304" r:id="rId9"/>
    <p:sldId id="317" r:id="rId10"/>
    <p:sldId id="2388" r:id="rId11"/>
    <p:sldId id="2392" r:id="rId12"/>
    <p:sldId id="2372" r:id="rId13"/>
    <p:sldId id="361" r:id="rId14"/>
    <p:sldId id="365" r:id="rId15"/>
    <p:sldId id="2367" r:id="rId16"/>
    <p:sldId id="2385" r:id="rId17"/>
    <p:sldId id="2368" r:id="rId18"/>
    <p:sldId id="2375" r:id="rId19"/>
    <p:sldId id="2377" r:id="rId20"/>
    <p:sldId id="326" r:id="rId21"/>
    <p:sldId id="364" r:id="rId22"/>
    <p:sldId id="330" r:id="rId23"/>
    <p:sldId id="2393" r:id="rId24"/>
    <p:sldId id="2389" r:id="rId25"/>
    <p:sldId id="2390" r:id="rId26"/>
    <p:sldId id="298" r:id="rId27"/>
    <p:sldId id="296" r:id="rId2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0683C-942E-4FF0-875C-4AB076E408A7}" v="23" dt="2022-05-10T18:20:02.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6" autoAdjust="0"/>
  </p:normalViewPr>
  <p:slideViewPr>
    <p:cSldViewPr>
      <p:cViewPr varScale="1">
        <p:scale>
          <a:sx n="82" d="100"/>
          <a:sy n="82" d="100"/>
        </p:scale>
        <p:origin x="1454"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15-22-0258-00-04ab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 et al)</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5/dcn/22/15-22-0239-00-04ab-tg4ab-conf-call-mins-mar-to-may-2022.docx" TargetMode="External"/><Relationship Id="rId2" Type="http://schemas.openxmlformats.org/officeDocument/2006/relationships/hyperlink" Target="https://mentor.ieee.org/802.15/dcn/21/15-21-0628-00-04ab-tg15-4ab-nov-plenary-mtg-mins.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5/dcn/22/15-22-0256-00-04ab-simultaneous-ranging-solutions.pptx" TargetMode="External"/><Relationship Id="rId7" Type="http://schemas.openxmlformats.org/officeDocument/2006/relationships/hyperlink" Target="https://mentor.ieee.org/802.15/dcn/22/15-22-0243-00-04ab-golay-complementary-sequences-preamble-construction-for-uwb-ranging-beyond-4z-ipatov.pptx" TargetMode="External"/><Relationship Id="rId2" Type="http://schemas.openxmlformats.org/officeDocument/2006/relationships/hyperlink" Target="https://mentor.ieee.org/802.15/dcn/22/15-22-0242-00-04ab-review-of-uwb-coex-contributions.ppt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248-00-04ab-privacy-preserving-and-performance-enhancement-for-uwb-sensing.pptx" TargetMode="External"/><Relationship Id="rId5" Type="http://schemas.openxmlformats.org/officeDocument/2006/relationships/hyperlink" Target="https://mentor.ieee.org/802.15/dcn/22/15-22-0255-00-04ab-mac-considerations-on-unified-control-for-uwb-sensing-and-ranging.pptx" TargetMode="External"/><Relationship Id="rId4" Type="http://schemas.openxmlformats.org/officeDocument/2006/relationships/hyperlink" Target="https://mentor.ieee.org/802.15/dcn/22/15-22-0257-00-04ab-cir-feedback-scheme-for-uwb-sensing-continue.pptx"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touchpoint.eventsair.com/2022-may-ieee-802-wireless-interim-sess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touchpoint.eventsair.com/2022-may-ieee-802-wireless-interim-sess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May 2022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May 10,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UWB Next Generation for 802.15.4</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Plenary Session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to progress the project</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043093"/>
            <a:ext cx="7772400" cy="1362075"/>
          </a:xfrm>
        </p:spPr>
        <p:txBody>
          <a:bodyPr/>
          <a:lstStyle/>
          <a:p>
            <a:pPr algn="ctr"/>
            <a:r>
              <a:rPr lang="en-US" dirty="0"/>
              <a:t>MAY Agenda</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10</a:t>
            </a:fld>
            <a:endParaRPr lang="en-US" altLang="en-US"/>
          </a:p>
        </p:txBody>
      </p:sp>
      <p:graphicFrame>
        <p:nvGraphicFramePr>
          <p:cNvPr id="6" name="Table 5">
            <a:extLst>
              <a:ext uri="{FF2B5EF4-FFF2-40B4-BE49-F238E27FC236}">
                <a16:creationId xmlns:a16="http://schemas.microsoft.com/office/drawing/2014/main" id="{20570D6C-4DEB-497E-A630-1243D6CB72B5}"/>
              </a:ext>
            </a:extLst>
          </p:cNvPr>
          <p:cNvGraphicFramePr>
            <a:graphicFrameLocks noGrp="1"/>
          </p:cNvGraphicFramePr>
          <p:nvPr>
            <p:extLst>
              <p:ext uri="{D42A27DB-BD31-4B8C-83A1-F6EECF244321}">
                <p14:modId xmlns:p14="http://schemas.microsoft.com/office/powerpoint/2010/main" val="2274954917"/>
              </p:ext>
            </p:extLst>
          </p:nvPr>
        </p:nvGraphicFramePr>
        <p:xfrm>
          <a:off x="3449613" y="5301208"/>
          <a:ext cx="2018750" cy="631372"/>
        </p:xfrm>
        <a:graphic>
          <a:graphicData uri="http://schemas.openxmlformats.org/drawingml/2006/table">
            <a:tbl>
              <a:tblPr/>
              <a:tblGrid>
                <a:gridCol w="403750">
                  <a:extLst>
                    <a:ext uri="{9D8B030D-6E8A-4147-A177-3AD203B41FA5}">
                      <a16:colId xmlns:a16="http://schemas.microsoft.com/office/drawing/2014/main" val="1787261649"/>
                    </a:ext>
                  </a:extLst>
                </a:gridCol>
                <a:gridCol w="403750">
                  <a:extLst>
                    <a:ext uri="{9D8B030D-6E8A-4147-A177-3AD203B41FA5}">
                      <a16:colId xmlns:a16="http://schemas.microsoft.com/office/drawing/2014/main" val="553916773"/>
                    </a:ext>
                  </a:extLst>
                </a:gridCol>
                <a:gridCol w="403750">
                  <a:extLst>
                    <a:ext uri="{9D8B030D-6E8A-4147-A177-3AD203B41FA5}">
                      <a16:colId xmlns:a16="http://schemas.microsoft.com/office/drawing/2014/main" val="3749853151"/>
                    </a:ext>
                  </a:extLst>
                </a:gridCol>
                <a:gridCol w="403750">
                  <a:extLst>
                    <a:ext uri="{9D8B030D-6E8A-4147-A177-3AD203B41FA5}">
                      <a16:colId xmlns:a16="http://schemas.microsoft.com/office/drawing/2014/main" val="1566732008"/>
                    </a:ext>
                  </a:extLst>
                </a:gridCol>
                <a:gridCol w="403750">
                  <a:extLst>
                    <a:ext uri="{9D8B030D-6E8A-4147-A177-3AD203B41FA5}">
                      <a16:colId xmlns:a16="http://schemas.microsoft.com/office/drawing/2014/main" val="4243664708"/>
                    </a:ext>
                  </a:extLst>
                </a:gridCol>
              </a:tblGrid>
              <a:tr h="133224">
                <a:tc rowSpan="2">
                  <a:txBody>
                    <a:bodyPr/>
                    <a:lstStyle/>
                    <a:p>
                      <a:pPr algn="ctr" fontAlgn="ctr"/>
                      <a:r>
                        <a:rPr lang="en-US" sz="1000" b="1" i="0" u="none" strike="noStrike">
                          <a:solidFill>
                            <a:srgbClr val="FFFFFF"/>
                          </a:solidFill>
                          <a:effectLst/>
                          <a:latin typeface="Arial" panose="020B0604020202020204" pitchFamily="34" charset="0"/>
                        </a:rPr>
                        <a:t>15.4ab</a:t>
                      </a:r>
                    </a:p>
                  </a:txBody>
                  <a:tcPr marL="5443" marR="5443" marT="54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1747284243"/>
                  </a:ext>
                </a:extLst>
              </a:tr>
              <a:tr h="133224">
                <a:tc vMerge="1">
                  <a:txBody>
                    <a:bodyPr/>
                    <a:lstStyle/>
                    <a:p>
                      <a:endParaRPr lang="en-US"/>
                    </a:p>
                  </a:txBody>
                  <a:tcPr/>
                </a:tc>
                <a:tc gridSpan="4">
                  <a:txBody>
                    <a:bodyPr/>
                    <a:lstStyle/>
                    <a:p>
                      <a:pPr algn="l" fontAlgn="b"/>
                      <a:r>
                        <a:rPr lang="en-US" sz="1000" b="0" i="0" u="none" strike="noStrike">
                          <a:effectLst/>
                          <a:latin typeface="Arial" panose="020B0604020202020204" pitchFamily="34" charset="0"/>
                        </a:rPr>
                        <a:t>TG4ab Meeting slots</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7834835"/>
                  </a:ext>
                </a:extLst>
              </a:tr>
              <a:tr h="133224">
                <a:tc rowSpan="2">
                  <a:txBody>
                    <a:bodyPr/>
                    <a:lstStyle/>
                    <a:p>
                      <a:pPr algn="ctr" fontAlgn="ctr"/>
                      <a:r>
                        <a:rPr lang="en-US" sz="1000" b="1" i="0" u="none" strike="noStrike">
                          <a:effectLst/>
                          <a:latin typeface="Arial" panose="020B0604020202020204" pitchFamily="34" charset="0"/>
                        </a:rPr>
                        <a:t>Joint </a:t>
                      </a:r>
                    </a:p>
                  </a:txBody>
                  <a:tcPr marL="5443" marR="5443" marT="544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9694"/>
                    </a:solidFill>
                  </a:tcPr>
                </a:tc>
                <a:tc>
                  <a:txBody>
                    <a:bodyPr/>
                    <a:lstStyle/>
                    <a:p>
                      <a:pPr algn="l" fontAlgn="b"/>
                      <a:endParaRPr lang="en-US" sz="1000" b="0" i="0" u="none" strike="noStrike">
                        <a:effectLst/>
                        <a:latin typeface="Arial" panose="020B0604020202020204" pitchFamily="34" charset="0"/>
                      </a:endParaRP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tc>
                  <a:txBody>
                    <a:bodyPr/>
                    <a:lstStyle/>
                    <a:p>
                      <a:pPr algn="l" fontAlgn="b"/>
                      <a:endParaRPr lang="en-US" sz="1000" b="0" i="0" u="none" strike="noStrike">
                        <a:effectLst/>
                        <a:latin typeface="Arial" panose="020B0604020202020204" pitchFamily="34" charset="0"/>
                      </a:endParaRPr>
                    </a:p>
                  </a:txBody>
                  <a:tcPr marL="5443" marR="5443" marT="5443" marB="0" anchor="b">
                    <a:lnL>
                      <a:noFill/>
                    </a:lnL>
                    <a:lnR>
                      <a:noFill/>
                    </a:lnR>
                    <a:lnT>
                      <a:noFill/>
                    </a:lnT>
                    <a:lnB>
                      <a:noFill/>
                    </a:lnB>
                  </a:tcPr>
                </a:tc>
                <a:extLst>
                  <a:ext uri="{0D108BD9-81ED-4DB2-BD59-A6C34878D82A}">
                    <a16:rowId xmlns:a16="http://schemas.microsoft.com/office/drawing/2014/main" val="4119087563"/>
                  </a:ext>
                </a:extLst>
              </a:tr>
              <a:tr h="133224">
                <a:tc vMerge="1">
                  <a:txBody>
                    <a:bodyPr/>
                    <a:lstStyle/>
                    <a:p>
                      <a:endParaRPr lang="en-US"/>
                    </a:p>
                  </a:txBody>
                  <a:tcPr/>
                </a:tc>
                <a:tc gridSpan="4">
                  <a:txBody>
                    <a:bodyPr/>
                    <a:lstStyle/>
                    <a:p>
                      <a:pPr algn="l" fontAlgn="b"/>
                      <a:r>
                        <a:rPr lang="en-US" sz="1000" b="0" i="0" u="none" strike="noStrike" dirty="0">
                          <a:effectLst/>
                          <a:latin typeface="Arial" panose="020B0604020202020204" pitchFamily="34" charset="0"/>
                        </a:rPr>
                        <a:t>Joint meetings with TG4ab</a:t>
                      </a:r>
                    </a:p>
                  </a:txBody>
                  <a:tcPr marL="5443" marR="5443" marT="5443"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48029106"/>
                  </a:ext>
                </a:extLst>
              </a:tr>
            </a:tbl>
          </a:graphicData>
        </a:graphic>
      </p:graphicFrame>
      <p:graphicFrame>
        <p:nvGraphicFramePr>
          <p:cNvPr id="8" name="Table 7">
            <a:extLst>
              <a:ext uri="{FF2B5EF4-FFF2-40B4-BE49-F238E27FC236}">
                <a16:creationId xmlns:a16="http://schemas.microsoft.com/office/drawing/2014/main" id="{BF3F92C8-1D2A-EA06-E691-4287A00500F6}"/>
              </a:ext>
            </a:extLst>
          </p:cNvPr>
          <p:cNvGraphicFramePr>
            <a:graphicFrameLocks noGrp="1"/>
          </p:cNvGraphicFramePr>
          <p:nvPr/>
        </p:nvGraphicFramePr>
        <p:xfrm>
          <a:off x="768354" y="2597720"/>
          <a:ext cx="7764455" cy="2416623"/>
        </p:xfrm>
        <a:graphic>
          <a:graphicData uri="http://schemas.openxmlformats.org/drawingml/2006/table">
            <a:tbl>
              <a:tblPr/>
              <a:tblGrid>
                <a:gridCol w="337585">
                  <a:extLst>
                    <a:ext uri="{9D8B030D-6E8A-4147-A177-3AD203B41FA5}">
                      <a16:colId xmlns:a16="http://schemas.microsoft.com/office/drawing/2014/main" val="4109719275"/>
                    </a:ext>
                  </a:extLst>
                </a:gridCol>
                <a:gridCol w="337585">
                  <a:extLst>
                    <a:ext uri="{9D8B030D-6E8A-4147-A177-3AD203B41FA5}">
                      <a16:colId xmlns:a16="http://schemas.microsoft.com/office/drawing/2014/main" val="4053316498"/>
                    </a:ext>
                  </a:extLst>
                </a:gridCol>
                <a:gridCol w="337585">
                  <a:extLst>
                    <a:ext uri="{9D8B030D-6E8A-4147-A177-3AD203B41FA5}">
                      <a16:colId xmlns:a16="http://schemas.microsoft.com/office/drawing/2014/main" val="2696330980"/>
                    </a:ext>
                  </a:extLst>
                </a:gridCol>
                <a:gridCol w="337585">
                  <a:extLst>
                    <a:ext uri="{9D8B030D-6E8A-4147-A177-3AD203B41FA5}">
                      <a16:colId xmlns:a16="http://schemas.microsoft.com/office/drawing/2014/main" val="2312947247"/>
                    </a:ext>
                  </a:extLst>
                </a:gridCol>
                <a:gridCol w="337585">
                  <a:extLst>
                    <a:ext uri="{9D8B030D-6E8A-4147-A177-3AD203B41FA5}">
                      <a16:colId xmlns:a16="http://schemas.microsoft.com/office/drawing/2014/main" val="386428179"/>
                    </a:ext>
                  </a:extLst>
                </a:gridCol>
                <a:gridCol w="337585">
                  <a:extLst>
                    <a:ext uri="{9D8B030D-6E8A-4147-A177-3AD203B41FA5}">
                      <a16:colId xmlns:a16="http://schemas.microsoft.com/office/drawing/2014/main" val="4011796464"/>
                    </a:ext>
                  </a:extLst>
                </a:gridCol>
                <a:gridCol w="337585">
                  <a:extLst>
                    <a:ext uri="{9D8B030D-6E8A-4147-A177-3AD203B41FA5}">
                      <a16:colId xmlns:a16="http://schemas.microsoft.com/office/drawing/2014/main" val="862582304"/>
                    </a:ext>
                  </a:extLst>
                </a:gridCol>
                <a:gridCol w="337585">
                  <a:extLst>
                    <a:ext uri="{9D8B030D-6E8A-4147-A177-3AD203B41FA5}">
                      <a16:colId xmlns:a16="http://schemas.microsoft.com/office/drawing/2014/main" val="2704323075"/>
                    </a:ext>
                  </a:extLst>
                </a:gridCol>
                <a:gridCol w="337585">
                  <a:extLst>
                    <a:ext uri="{9D8B030D-6E8A-4147-A177-3AD203B41FA5}">
                      <a16:colId xmlns:a16="http://schemas.microsoft.com/office/drawing/2014/main" val="1507869572"/>
                    </a:ext>
                  </a:extLst>
                </a:gridCol>
                <a:gridCol w="337585">
                  <a:extLst>
                    <a:ext uri="{9D8B030D-6E8A-4147-A177-3AD203B41FA5}">
                      <a16:colId xmlns:a16="http://schemas.microsoft.com/office/drawing/2014/main" val="3781992730"/>
                    </a:ext>
                  </a:extLst>
                </a:gridCol>
                <a:gridCol w="337585">
                  <a:extLst>
                    <a:ext uri="{9D8B030D-6E8A-4147-A177-3AD203B41FA5}">
                      <a16:colId xmlns:a16="http://schemas.microsoft.com/office/drawing/2014/main" val="2173165062"/>
                    </a:ext>
                  </a:extLst>
                </a:gridCol>
                <a:gridCol w="337585">
                  <a:extLst>
                    <a:ext uri="{9D8B030D-6E8A-4147-A177-3AD203B41FA5}">
                      <a16:colId xmlns:a16="http://schemas.microsoft.com/office/drawing/2014/main" val="2739677620"/>
                    </a:ext>
                  </a:extLst>
                </a:gridCol>
                <a:gridCol w="337585">
                  <a:extLst>
                    <a:ext uri="{9D8B030D-6E8A-4147-A177-3AD203B41FA5}">
                      <a16:colId xmlns:a16="http://schemas.microsoft.com/office/drawing/2014/main" val="579021861"/>
                    </a:ext>
                  </a:extLst>
                </a:gridCol>
                <a:gridCol w="337585">
                  <a:extLst>
                    <a:ext uri="{9D8B030D-6E8A-4147-A177-3AD203B41FA5}">
                      <a16:colId xmlns:a16="http://schemas.microsoft.com/office/drawing/2014/main" val="2948504432"/>
                    </a:ext>
                  </a:extLst>
                </a:gridCol>
                <a:gridCol w="337585">
                  <a:extLst>
                    <a:ext uri="{9D8B030D-6E8A-4147-A177-3AD203B41FA5}">
                      <a16:colId xmlns:a16="http://schemas.microsoft.com/office/drawing/2014/main" val="1963622334"/>
                    </a:ext>
                  </a:extLst>
                </a:gridCol>
                <a:gridCol w="337585">
                  <a:extLst>
                    <a:ext uri="{9D8B030D-6E8A-4147-A177-3AD203B41FA5}">
                      <a16:colId xmlns:a16="http://schemas.microsoft.com/office/drawing/2014/main" val="24267002"/>
                    </a:ext>
                  </a:extLst>
                </a:gridCol>
                <a:gridCol w="337585">
                  <a:extLst>
                    <a:ext uri="{9D8B030D-6E8A-4147-A177-3AD203B41FA5}">
                      <a16:colId xmlns:a16="http://schemas.microsoft.com/office/drawing/2014/main" val="2064183239"/>
                    </a:ext>
                  </a:extLst>
                </a:gridCol>
                <a:gridCol w="337585">
                  <a:extLst>
                    <a:ext uri="{9D8B030D-6E8A-4147-A177-3AD203B41FA5}">
                      <a16:colId xmlns:a16="http://schemas.microsoft.com/office/drawing/2014/main" val="1877752843"/>
                    </a:ext>
                  </a:extLst>
                </a:gridCol>
                <a:gridCol w="337585">
                  <a:extLst>
                    <a:ext uri="{9D8B030D-6E8A-4147-A177-3AD203B41FA5}">
                      <a16:colId xmlns:a16="http://schemas.microsoft.com/office/drawing/2014/main" val="678165050"/>
                    </a:ext>
                  </a:extLst>
                </a:gridCol>
                <a:gridCol w="337585">
                  <a:extLst>
                    <a:ext uri="{9D8B030D-6E8A-4147-A177-3AD203B41FA5}">
                      <a16:colId xmlns:a16="http://schemas.microsoft.com/office/drawing/2014/main" val="2095541571"/>
                    </a:ext>
                  </a:extLst>
                </a:gridCol>
                <a:gridCol w="337585">
                  <a:extLst>
                    <a:ext uri="{9D8B030D-6E8A-4147-A177-3AD203B41FA5}">
                      <a16:colId xmlns:a16="http://schemas.microsoft.com/office/drawing/2014/main" val="3545336396"/>
                    </a:ext>
                  </a:extLst>
                </a:gridCol>
                <a:gridCol w="337585">
                  <a:extLst>
                    <a:ext uri="{9D8B030D-6E8A-4147-A177-3AD203B41FA5}">
                      <a16:colId xmlns:a16="http://schemas.microsoft.com/office/drawing/2014/main" val="3614297"/>
                    </a:ext>
                  </a:extLst>
                </a:gridCol>
                <a:gridCol w="337585">
                  <a:extLst>
                    <a:ext uri="{9D8B030D-6E8A-4147-A177-3AD203B41FA5}">
                      <a16:colId xmlns:a16="http://schemas.microsoft.com/office/drawing/2014/main" val="229045218"/>
                    </a:ext>
                  </a:extLst>
                </a:gridCol>
              </a:tblGrid>
              <a:tr h="193473">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Wednesday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Friday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600" b="1" i="0" u="none" strike="noStrike">
                          <a:effectLst/>
                          <a:latin typeface="Arial" panose="020B0604020202020204" pitchFamily="34" charset="0"/>
                        </a:rPr>
                        <a:t>Tuesday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Wednesday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Thursday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Friday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600" b="1" i="0" u="none" strike="noStrike">
                          <a:effectLst/>
                          <a:latin typeface="Arial" panose="020B0604020202020204" pitchFamily="34" charset="0"/>
                        </a:rPr>
                        <a:t>Sunday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600" b="1" i="0" u="none" strike="noStrike">
                          <a:effectLst/>
                          <a:latin typeface="Arial" panose="020B0604020202020204" pitchFamily="34" charset="0"/>
                        </a:rPr>
                        <a:t>Monday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Tuesday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 Wednesday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2060924067"/>
                  </a:ext>
                </a:extLst>
              </a:tr>
              <a:tr h="105247">
                <a:tc>
                  <a:txBody>
                    <a:bodyPr/>
                    <a:lstStyle/>
                    <a:p>
                      <a:pPr algn="r" fontAlgn="b"/>
                      <a:r>
                        <a:rPr lang="en-US" sz="600" b="1" i="0" u="none" strike="noStrike">
                          <a:effectLst/>
                          <a:latin typeface="Arial" panose="020B0604020202020204" pitchFamily="34" charset="0"/>
                        </a:rPr>
                        <a:t>EST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PST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4-May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6-May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600" b="1" i="0" u="none" strike="noStrike">
                          <a:effectLst/>
                          <a:latin typeface="Arial" panose="020B0604020202020204" pitchFamily="34" charset="0"/>
                        </a:rPr>
                        <a:t>10-May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11-May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12-May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13-May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600" b="1" i="0" u="none" strike="noStrike">
                          <a:effectLst/>
                          <a:latin typeface="Arial" panose="020B0604020202020204" pitchFamily="34" charset="0"/>
                        </a:rPr>
                        <a:t>15-May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UTC</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600" b="1" i="0" u="none" strike="noStrike">
                          <a:effectLst/>
                          <a:latin typeface="Arial" panose="020B0604020202020204" pitchFamily="34" charset="0"/>
                        </a:rPr>
                        <a:t>JST</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600" b="1" i="0" u="none" strike="noStrike">
                          <a:effectLst/>
                          <a:latin typeface="Arial" panose="020B0604020202020204" pitchFamily="34" charset="0"/>
                        </a:rPr>
                        <a:t>16-May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17-May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600" b="1" i="0" u="none" strike="noStrike">
                          <a:effectLst/>
                          <a:latin typeface="Arial" panose="020B0604020202020204" pitchFamily="34" charset="0"/>
                        </a:rPr>
                        <a:t>18-May</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97662631"/>
                  </a:ext>
                </a:extLst>
              </a:tr>
              <a:tr h="102269">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rowSpan="4" gridSpan="2">
                  <a:txBody>
                    <a:bodyPr/>
                    <a:lstStyle/>
                    <a:p>
                      <a:pPr algn="ctr" fontAlgn="ctr"/>
                      <a:r>
                        <a:rPr lang="en-US" sz="600" b="0" i="0" u="none" strike="noStrike">
                          <a:effectLst/>
                          <a:latin typeface="Arial" panose="020B0604020202020204" pitchFamily="34" charset="0"/>
                        </a:rPr>
                        <a:t> </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4"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999650405"/>
                  </a:ext>
                </a:extLst>
              </a:tr>
              <a:tr h="102269">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600" b="1"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908699982"/>
                  </a:ext>
                </a:extLst>
              </a:tr>
              <a:tr h="102269">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SC THz</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AM0</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TG7a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TG13</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30309751"/>
                  </a:ext>
                </a:extLst>
              </a:tr>
              <a:tr h="102269">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4163583280"/>
                  </a:ext>
                </a:extLst>
              </a:tr>
              <a:tr h="103592">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600" b="1" i="0" u="sng" strike="noStrike">
                          <a:solidFill>
                            <a:srgbClr val="000000"/>
                          </a:solidFill>
                          <a:effectLst/>
                          <a:latin typeface="Arial" panose="020B0604020202020204" pitchFamily="34" charset="0"/>
                        </a:rPr>
                        <a:t>WG Opening</a:t>
                      </a:r>
                      <a:br>
                        <a:rPr lang="en-US" sz="600" b="1" i="0" u="sng" strike="noStrike">
                          <a:solidFill>
                            <a:srgbClr val="000000"/>
                          </a:solidFill>
                          <a:effectLst/>
                          <a:latin typeface="Arial" panose="020B0604020202020204" pitchFamily="34" charset="0"/>
                        </a:rPr>
                      </a:br>
                      <a:r>
                        <a:rPr lang="en-US" sz="600" b="1" i="0" u="sng" strike="noStrike">
                          <a:solidFill>
                            <a:srgbClr val="000000"/>
                          </a:solidFill>
                          <a:effectLst/>
                          <a:latin typeface="Arial" panose="020B0604020202020204" pitchFamily="34" charset="0"/>
                        </a:rPr>
                        <a:t>Meeting</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1" i="0" u="none" strike="noStrike">
                          <a:effectLst/>
                          <a:latin typeface="Arial" panose="020B0604020202020204" pitchFamily="34" charset="0"/>
                        </a:rPr>
                        <a:t>Joint 6a/4ab/14</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600" b="1" i="0" u="none" strike="noStrike">
                          <a:effectLst/>
                          <a:latin typeface="Arial" panose="020B0604020202020204" pitchFamily="34" charset="0"/>
                        </a:rPr>
                        <a:t>TG3ma</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1" i="0" u="none" strike="noStrike">
                          <a:effectLst/>
                          <a:latin typeface="Arial" panose="020B0604020202020204" pitchFamily="34" charset="0"/>
                        </a:rPr>
                        <a:t>TG6a</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gridSpan="2">
                  <a:txBody>
                    <a:bodyPr/>
                    <a:lstStyle/>
                    <a:p>
                      <a:pPr algn="ctr" fontAlgn="ctr"/>
                      <a:r>
                        <a:rPr lang="en-US" sz="600" b="1" i="0" u="sng" strike="noStrike">
                          <a:solidFill>
                            <a:srgbClr val="000000"/>
                          </a:solidFill>
                          <a:effectLst/>
                          <a:latin typeface="Arial" panose="020B0604020202020204" pitchFamily="34" charset="0"/>
                        </a:rPr>
                        <a:t>WG Closing</a:t>
                      </a:r>
                      <a:br>
                        <a:rPr lang="en-US" sz="600" b="1" i="0" u="sng" strike="noStrike">
                          <a:solidFill>
                            <a:srgbClr val="000000"/>
                          </a:solidFill>
                          <a:effectLst/>
                          <a:latin typeface="Arial" panose="020B0604020202020204" pitchFamily="34" charset="0"/>
                        </a:rPr>
                      </a:br>
                      <a:r>
                        <a:rPr lang="en-US" sz="600" b="1" i="0" u="sng" strike="noStrike">
                          <a:solidFill>
                            <a:srgbClr val="000000"/>
                          </a:solidFill>
                          <a:effectLst/>
                          <a:latin typeface="Arial" panose="020B0604020202020204" pitchFamily="34" charset="0"/>
                        </a:rPr>
                        <a:t>Meeting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extLst>
                  <a:ext uri="{0D108BD9-81ED-4DB2-BD59-A6C34878D82A}">
                    <a16:rowId xmlns:a16="http://schemas.microsoft.com/office/drawing/2014/main" val="2665885105"/>
                  </a:ext>
                </a:extLst>
              </a:tr>
              <a:tr h="185199">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solidFill>
                            <a:srgbClr val="0000FF"/>
                          </a:solidFill>
                          <a:effectLst/>
                          <a:latin typeface="Calibri" panose="020F0502020204030204" pitchFamily="34" charset="0"/>
                        </a:rPr>
                        <a:t>802.15 CAC</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040559736"/>
                  </a:ext>
                </a:extLst>
              </a:tr>
              <a:tr h="104254">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Joint 802.15/802.1</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IETF</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gridSpan="2">
                  <a:txBody>
                    <a:bodyPr/>
                    <a:lstStyle/>
                    <a:p>
                      <a:pPr algn="ctr" fontAlgn="ctr"/>
                      <a:r>
                        <a:rPr lang="en-US" sz="600" b="1" i="0" u="none" strike="noStrike">
                          <a:effectLst/>
                          <a:latin typeface="Arial" panose="020B0604020202020204" pitchFamily="34" charset="0"/>
                        </a:rPr>
                        <a:t>SC Maint</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600" b="1" i="0" u="none" strike="noStrike">
                          <a:effectLst/>
                          <a:latin typeface="Arial" panose="020B0604020202020204" pitchFamily="34" charset="0"/>
                        </a:rPr>
                        <a:t>SC WNG</a:t>
                      </a:r>
                    </a:p>
                  </a:txBody>
                  <a:tcPr marL="2837" marR="2837" marT="28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extLst>
                  <a:ext uri="{0D108BD9-81ED-4DB2-BD59-A6C34878D82A}">
                    <a16:rowId xmlns:a16="http://schemas.microsoft.com/office/drawing/2014/main" val="2417506405"/>
                  </a:ext>
                </a:extLst>
              </a:tr>
              <a:tr h="102269">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9:00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820473490"/>
                  </a:ext>
                </a:extLst>
              </a:tr>
              <a:tr h="103592">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10:00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1" i="0" u="none" strike="noStrike">
                          <a:effectLst/>
                          <a:latin typeface="Arial" panose="020B0604020202020204" pitchFamily="34" charset="0"/>
                        </a:rPr>
                        <a:t>TG16t</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1" i="0" u="none" strike="noStrike">
                          <a:effectLst/>
                          <a:latin typeface="Arial" panose="020B0604020202020204" pitchFamily="34" charset="0"/>
                        </a:rPr>
                        <a:t>Joint</a:t>
                      </a:r>
                      <a:br>
                        <a:rPr lang="en-US" sz="600" b="1" i="0" u="none" strike="noStrike">
                          <a:effectLst/>
                          <a:latin typeface="Arial" panose="020B0604020202020204" pitchFamily="34" charset="0"/>
                        </a:rPr>
                      </a:br>
                      <a:r>
                        <a:rPr lang="en-US" sz="600" b="1" i="0" u="none" strike="noStrike">
                          <a:effectLst/>
                          <a:latin typeface="Arial" panose="020B0604020202020204" pitchFamily="34" charset="0"/>
                        </a:rPr>
                        <a:t>14/15/4ab</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600" b="1" i="0" u="none" strike="noStrike">
                          <a:effectLst/>
                          <a:latin typeface="Arial" panose="020B0604020202020204" pitchFamily="34" charset="0"/>
                        </a:rPr>
                        <a:t>TG15</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2F2F2"/>
                          </a:solidFill>
                          <a:effectLst/>
                          <a:latin typeface="Arial" panose="020B0604020202020204" pitchFamily="34" charset="0"/>
                        </a:rPr>
                        <a:t>TG4ab (TBC)</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effectLst/>
                          <a:latin typeface="Arial" panose="020B0604020202020204" pitchFamily="34" charset="0"/>
                        </a:rPr>
                        <a:t>TG16t</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TG15</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600" b="0" i="0" u="none" strike="noStrike">
                          <a:effectLst/>
                          <a:latin typeface="Arial" panose="020B0604020202020204" pitchFamily="34" charset="0"/>
                        </a:rPr>
                        <a:t>PM1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40920622"/>
                  </a:ext>
                </a:extLst>
              </a:tr>
              <a:tr h="185199">
                <a:tc>
                  <a:txBody>
                    <a:bodyPr/>
                    <a:lstStyle/>
                    <a:p>
                      <a:pPr algn="r" fontAlgn="b"/>
                      <a:r>
                        <a:rPr lang="en-US" sz="600" b="1" i="0" u="none" strike="noStrike">
                          <a:effectLst/>
                          <a:latin typeface="Arial" panose="020B0604020202020204" pitchFamily="34" charset="0"/>
                        </a:rPr>
                        <a:t>14:00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11:00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602673618"/>
                  </a:ext>
                </a:extLst>
              </a:tr>
              <a:tr h="103592">
                <a:tc>
                  <a:txBody>
                    <a:bodyPr/>
                    <a:lstStyle/>
                    <a:p>
                      <a:pPr algn="r" fontAlgn="b"/>
                      <a:r>
                        <a:rPr lang="en-US" sz="600" b="1" i="0" u="none" strike="noStrike">
                          <a:effectLst/>
                          <a:latin typeface="Arial" panose="020B0604020202020204" pitchFamily="34" charset="0"/>
                        </a:rPr>
                        <a:t>15:00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12:00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effectLst/>
                          <a:latin typeface="Arial" panose="020B0604020202020204" pitchFamily="34" charset="0"/>
                        </a:rPr>
                        <a:t>TG4cor1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effectLst/>
                          <a:latin typeface="Arial" panose="020B0604020202020204" pitchFamily="34" charset="0"/>
                        </a:rPr>
                        <a:t>TG4cor1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PM2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183600011"/>
                  </a:ext>
                </a:extLst>
              </a:tr>
              <a:tr h="102269">
                <a:tc>
                  <a:txBody>
                    <a:bodyPr/>
                    <a:lstStyle/>
                    <a:p>
                      <a:pPr algn="r" fontAlgn="b"/>
                      <a:r>
                        <a:rPr lang="en-US" sz="600" b="1" i="0" u="none" strike="noStrike">
                          <a:effectLst/>
                          <a:latin typeface="Arial" panose="020B0604020202020204" pitchFamily="34" charset="0"/>
                        </a:rPr>
                        <a:t>16:00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13:00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5:00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51530310"/>
                  </a:ext>
                </a:extLst>
              </a:tr>
              <a:tr h="102269">
                <a:tc>
                  <a:txBody>
                    <a:bodyPr/>
                    <a:lstStyle/>
                    <a:p>
                      <a:pPr algn="r" fontAlgn="b"/>
                      <a:r>
                        <a:rPr lang="en-US" sz="600" b="1" i="0" u="none" strike="noStrike">
                          <a:effectLst/>
                          <a:latin typeface="Arial" panose="020B0604020202020204" pitchFamily="34" charset="0"/>
                        </a:rPr>
                        <a:t>17:00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14:00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6:00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1" i="0" u="none" strike="noStrike">
                          <a:solidFill>
                            <a:srgbClr val="FFFFFF"/>
                          </a:solidFill>
                          <a:effectLst/>
                          <a:latin typeface="Arial" panose="020B0604020202020204" pitchFamily="34" charset="0"/>
                        </a:rPr>
                        <a:t>TG4ab</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600" b="0" i="0" u="none" strike="noStrike">
                          <a:effectLst/>
                          <a:latin typeface="Arial" panose="020B0604020202020204" pitchFamily="34" charset="0"/>
                        </a:rPr>
                        <a:t>EV1</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568922361"/>
                  </a:ext>
                </a:extLst>
              </a:tr>
              <a:tr h="102269">
                <a:tc>
                  <a:txBody>
                    <a:bodyPr/>
                    <a:lstStyle/>
                    <a:p>
                      <a:pPr algn="r" fontAlgn="b"/>
                      <a:r>
                        <a:rPr lang="en-US" sz="600" b="1" i="0" u="none" strike="noStrike">
                          <a:effectLst/>
                          <a:latin typeface="Arial" panose="020B0604020202020204" pitchFamily="34" charset="0"/>
                        </a:rPr>
                        <a:t>18:00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15:00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7:00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414836105"/>
                  </a:ext>
                </a:extLst>
              </a:tr>
              <a:tr h="102269">
                <a:tc>
                  <a:txBody>
                    <a:bodyPr/>
                    <a:lstStyle/>
                    <a:p>
                      <a:pPr algn="r" fontAlgn="b"/>
                      <a:r>
                        <a:rPr lang="en-US" sz="600" b="1" i="0" u="none" strike="noStrike">
                          <a:effectLst/>
                          <a:latin typeface="Arial" panose="020B0604020202020204" pitchFamily="34" charset="0"/>
                        </a:rPr>
                        <a:t>19:00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16:00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8:00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600" b="0" i="0" u="none" strike="noStrike">
                          <a:effectLst/>
                          <a:latin typeface="Arial" panose="020B0604020202020204" pitchFamily="34" charset="0"/>
                        </a:rPr>
                        <a:t>EV2</a:t>
                      </a:r>
                    </a:p>
                  </a:txBody>
                  <a:tcPr marL="2837" marR="2837" marT="283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Courier"/>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Courier"/>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46538502"/>
                  </a:ext>
                </a:extLst>
              </a:tr>
              <a:tr h="102269">
                <a:tc>
                  <a:txBody>
                    <a:bodyPr/>
                    <a:lstStyle/>
                    <a:p>
                      <a:pPr algn="r" fontAlgn="b"/>
                      <a:r>
                        <a:rPr lang="en-US" sz="600" b="1" i="0" u="none" strike="noStrike">
                          <a:effectLst/>
                          <a:latin typeface="Arial" panose="020B0604020202020204" pitchFamily="34" charset="0"/>
                        </a:rPr>
                        <a:t>20:00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17:00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9:00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02792826"/>
                  </a:ext>
                </a:extLst>
              </a:tr>
              <a:tr h="102269">
                <a:tc>
                  <a:txBody>
                    <a:bodyPr/>
                    <a:lstStyle/>
                    <a:p>
                      <a:pPr algn="r" fontAlgn="b"/>
                      <a:r>
                        <a:rPr lang="en-US" sz="600" b="1" i="0" u="none" strike="noStrike">
                          <a:effectLst/>
                          <a:latin typeface="Arial" panose="020B0604020202020204" pitchFamily="34" charset="0"/>
                        </a:rPr>
                        <a:t>21:00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18:00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10:00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3146961685"/>
                  </a:ext>
                </a:extLst>
              </a:tr>
              <a:tr h="102269">
                <a:tc>
                  <a:txBody>
                    <a:bodyPr/>
                    <a:lstStyle/>
                    <a:p>
                      <a:pPr algn="r" fontAlgn="b"/>
                      <a:r>
                        <a:rPr lang="en-US" sz="600" b="1" i="0" u="none" strike="noStrike">
                          <a:effectLst/>
                          <a:latin typeface="Arial" panose="020B0604020202020204" pitchFamily="34" charset="0"/>
                        </a:rPr>
                        <a:t>22:00</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1" i="0" u="none" strike="noStrike">
                          <a:effectLst/>
                          <a:latin typeface="Arial" panose="020B0604020202020204" pitchFamily="34" charset="0"/>
                        </a:rPr>
                        <a:t>19:00</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600" b="1" i="0" u="none" strike="noStrike">
                          <a:effectLst/>
                          <a:latin typeface="Arial" panose="020B0604020202020204" pitchFamily="34" charset="0"/>
                        </a:rPr>
                        <a:t>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r" fontAlgn="b"/>
                      <a:r>
                        <a:rPr lang="en-US" sz="600" b="1" i="0" u="none" strike="noStrike">
                          <a:effectLst/>
                          <a:latin typeface="Arial" panose="020B0604020202020204" pitchFamily="34" charset="0"/>
                        </a:rPr>
                        <a:t>11:00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extLst>
                  <a:ext uri="{0D108BD9-81ED-4DB2-BD59-A6C34878D82A}">
                    <a16:rowId xmlns:a16="http://schemas.microsoft.com/office/drawing/2014/main" val="2260978414"/>
                  </a:ext>
                </a:extLst>
              </a:tr>
              <a:tr h="105247">
                <a:tc>
                  <a:txBody>
                    <a:bodyPr/>
                    <a:lstStyle/>
                    <a:p>
                      <a:pPr algn="r" fontAlgn="b"/>
                      <a:r>
                        <a:rPr lang="en-US" sz="600" b="1" i="0" u="none" strike="noStrike">
                          <a:effectLst/>
                          <a:latin typeface="Arial" panose="020B0604020202020204" pitchFamily="34" charset="0"/>
                        </a:rPr>
                        <a:t>23:00</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20:00</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600" b="1" i="0" u="none" strike="noStrike">
                          <a:effectLst/>
                          <a:latin typeface="Arial" panose="020B0604020202020204" pitchFamily="34" charset="0"/>
                        </a:rPr>
                        <a:t>4:00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effectLst/>
                          <a:latin typeface="Arial" panose="020B0604020202020204" pitchFamily="34" charset="0"/>
                        </a:rPr>
                        <a:t>13:00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1"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600" b="1" i="0" u="none" strike="noStrike">
                          <a:effectLst/>
                          <a:latin typeface="Arial" panose="020B0604020202020204" pitchFamily="34" charset="0"/>
                        </a:rPr>
                        <a:t>3:00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600" b="1" i="0" u="none" strike="noStrike">
                          <a:effectLst/>
                          <a:latin typeface="Arial" panose="020B0604020202020204" pitchFamily="34" charset="0"/>
                        </a:rPr>
                        <a:t>12:00</a:t>
                      </a:r>
                    </a:p>
                  </a:txBody>
                  <a:tcPr marL="2837" marR="2837" marT="283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2837" marR="2837" marT="283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dirty="0">
                          <a:effectLst/>
                          <a:latin typeface="Arial" panose="020B0604020202020204" pitchFamily="34" charset="0"/>
                        </a:rPr>
                        <a:t> </a:t>
                      </a:r>
                    </a:p>
                  </a:txBody>
                  <a:tcPr marL="2837" marR="2837" marT="283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866538905"/>
                  </a:ext>
                </a:extLst>
              </a:tr>
            </a:tbl>
          </a:graphicData>
        </a:graphic>
      </p:graphicFrame>
      <p:sp>
        <p:nvSpPr>
          <p:cNvPr id="10" name="TextBox 9">
            <a:extLst>
              <a:ext uri="{FF2B5EF4-FFF2-40B4-BE49-F238E27FC236}">
                <a16:creationId xmlns:a16="http://schemas.microsoft.com/office/drawing/2014/main" id="{AB2E8B85-57AA-2969-C167-EEC86B3852EF}"/>
              </a:ext>
            </a:extLst>
          </p:cNvPr>
          <p:cNvSpPr txBox="1"/>
          <p:nvPr/>
        </p:nvSpPr>
        <p:spPr>
          <a:xfrm>
            <a:off x="744620" y="1916832"/>
            <a:ext cx="7699373" cy="276999"/>
          </a:xfrm>
          <a:prstGeom prst="rect">
            <a:avLst/>
          </a:prstGeom>
          <a:noFill/>
        </p:spPr>
        <p:txBody>
          <a:bodyPr wrap="square">
            <a:spAutoFit/>
          </a:bodyPr>
          <a:lstStyle/>
          <a:p>
            <a:pPr algn="ctr"/>
            <a:r>
              <a:rPr lang="en-US" dirty="0">
                <a:solidFill>
                  <a:schemeClr val="tx1"/>
                </a:solidFill>
                <a:latin typeface="+mn-lt"/>
              </a:rPr>
              <a:t>https://mentor.ieee.org/802.15/dcn/22/15-22-0216-06-04ab-tg-agenda-may-2022.xlsx</a:t>
            </a:r>
          </a:p>
        </p:txBody>
      </p:sp>
    </p:spTree>
    <p:extLst>
      <p:ext uri="{BB962C8B-B14F-4D97-AF65-F5344CB8AC3E}">
        <p14:creationId xmlns:p14="http://schemas.microsoft.com/office/powerpoint/2010/main" val="2031430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4E305C-ED59-4171-B240-407510A5A88D}"/>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1D314E6A-613B-4FAB-A3DD-690D8A32466B}"/>
              </a:ext>
            </a:extLst>
          </p:cNvPr>
          <p:cNvSpPr>
            <a:spLocks noGrp="1"/>
          </p:cNvSpPr>
          <p:nvPr>
            <p:ph idx="1"/>
          </p:nvPr>
        </p:nvSpPr>
        <p:spPr/>
        <p:txBody>
          <a:bodyPr>
            <a:normAutofit fontScale="62500" lnSpcReduction="20000"/>
          </a:bodyPr>
          <a:lstStyle/>
          <a:p>
            <a:pPr marL="0" indent="0"/>
            <a:r>
              <a:rPr lang="en-US" dirty="0"/>
              <a:t>Discussion:</a:t>
            </a:r>
          </a:p>
          <a:p>
            <a:pPr marL="457200" indent="-457200">
              <a:buFont typeface="Arial" panose="020B0604020202020204" pitchFamily="34" charset="0"/>
              <a:buChar char="•"/>
            </a:pPr>
            <a:r>
              <a:rPr lang="en-US" dirty="0"/>
              <a:t>Requests for allocation (not in yet)</a:t>
            </a:r>
          </a:p>
          <a:p>
            <a:pPr marL="457200" indent="-457200">
              <a:buFont typeface="Arial" panose="020B0604020202020204" pitchFamily="34" charset="0"/>
              <a:buChar char="•"/>
            </a:pPr>
            <a:r>
              <a:rPr lang="en-US" dirty="0"/>
              <a:t>Adding a meeting slot</a:t>
            </a:r>
          </a:p>
          <a:p>
            <a:pPr marL="857250" lvl="1" indent="-457200">
              <a:buFont typeface="Arial" panose="020B0604020202020204" pitchFamily="34" charset="0"/>
              <a:buChar char="•"/>
            </a:pPr>
            <a:r>
              <a:rPr lang="en-US" dirty="0"/>
              <a:t>PM1 Thursday is available</a:t>
            </a:r>
          </a:p>
          <a:p>
            <a:pPr marL="857250" lvl="1" indent="-457200">
              <a:buFont typeface="Arial" panose="020B0604020202020204" pitchFamily="34" charset="0"/>
              <a:buChar char="•"/>
            </a:pPr>
            <a:r>
              <a:rPr lang="en-US" dirty="0"/>
              <a:t>All other options are PM1 or PM2</a:t>
            </a:r>
          </a:p>
          <a:p>
            <a:pPr marL="857250" lvl="1" indent="-457200">
              <a:buFont typeface="Arial" panose="020B0604020202020204" pitchFamily="34" charset="0"/>
              <a:buChar char="•"/>
            </a:pPr>
            <a:r>
              <a:rPr lang="en-US" dirty="0"/>
              <a:t>Rather painful day for or VC/RS </a:t>
            </a:r>
          </a:p>
          <a:p>
            <a:pPr marL="457200" indent="-457200">
              <a:buFont typeface="Arial" panose="020B0604020202020204" pitchFamily="34" charset="0"/>
              <a:buChar char="•"/>
            </a:pPr>
            <a:r>
              <a:rPr lang="en-US" dirty="0"/>
              <a:t>Horse-trading: </a:t>
            </a:r>
          </a:p>
          <a:p>
            <a:pPr marL="857250" lvl="1" indent="-457200">
              <a:buFont typeface="Arial" panose="020B0604020202020204" pitchFamily="34" charset="0"/>
              <a:buChar char="•"/>
            </a:pPr>
            <a:r>
              <a:rPr lang="en-US" dirty="0"/>
              <a:t>Requests for different time slots: </a:t>
            </a:r>
          </a:p>
          <a:p>
            <a:pPr marL="857250" lvl="1" indent="-457200">
              <a:buFont typeface="Arial" panose="020B0604020202020204" pitchFamily="34" charset="0"/>
              <a:buChar char="•"/>
            </a:pPr>
            <a:r>
              <a:rPr lang="en-US" dirty="0"/>
              <a:t>We have on PM1 session which not good for time zones in Asia</a:t>
            </a:r>
          </a:p>
          <a:p>
            <a:pPr marL="857250" lvl="1" indent="-457200">
              <a:buFont typeface="Arial" panose="020B0604020202020204" pitchFamily="34" charset="0"/>
              <a:buChar char="•"/>
            </a:pPr>
            <a:r>
              <a:rPr lang="en-US" dirty="0"/>
              <a:t>Offers to trade time slots – someone in PT or ET willing?</a:t>
            </a:r>
          </a:p>
          <a:p>
            <a:pPr marL="857250" lvl="1" indent="-457200">
              <a:buFont typeface="Arial" panose="020B0604020202020204" pitchFamily="34" charset="0"/>
              <a:buChar char="•"/>
            </a:pPr>
            <a:r>
              <a:rPr lang="en-US" dirty="0"/>
              <a:t>We may have some consolidation of time slots?</a:t>
            </a:r>
          </a:p>
          <a:p>
            <a:pPr marL="1257300" lvl="2" indent="-457200">
              <a:buFont typeface="Arial" panose="020B0604020202020204" pitchFamily="34" charset="0"/>
              <a:buChar char="•"/>
            </a:pPr>
            <a:r>
              <a:rPr lang="en-US" dirty="0"/>
              <a:t>E.g. need less time than has been allocated (consider also discussion)</a:t>
            </a:r>
          </a:p>
          <a:p>
            <a:pPr marL="0" indent="0"/>
            <a:endParaRPr lang="en-US" dirty="0"/>
          </a:p>
          <a:p>
            <a:pPr marL="0" indent="0"/>
            <a:r>
              <a:rPr lang="en-US" dirty="0"/>
              <a:t>Motion: Approve Agenda in 15-22-0216-07 </a:t>
            </a:r>
          </a:p>
          <a:p>
            <a:pPr marL="0" indent="0"/>
            <a:r>
              <a:rPr lang="en-US" dirty="0"/>
              <a:t>Moved/Second: Clint C / Stuart K</a:t>
            </a:r>
          </a:p>
        </p:txBody>
      </p:sp>
      <p:sp>
        <p:nvSpPr>
          <p:cNvPr id="4" name="Slide Number Placeholder 3">
            <a:extLst>
              <a:ext uri="{FF2B5EF4-FFF2-40B4-BE49-F238E27FC236}">
                <a16:creationId xmlns:a16="http://schemas.microsoft.com/office/drawing/2014/main" id="{777C8275-998D-4CC1-8C10-15BAE2A69E48}"/>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11</a:t>
            </a:fld>
            <a:endParaRPr lang="en-US" altLang="en-US"/>
          </a:p>
        </p:txBody>
      </p:sp>
    </p:spTree>
    <p:extLst>
      <p:ext uri="{BB962C8B-B14F-4D97-AF65-F5344CB8AC3E}">
        <p14:creationId xmlns:p14="http://schemas.microsoft.com/office/powerpoint/2010/main" val="3321687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DAD2-737F-4177-976D-AA15D0FA4470}"/>
              </a:ext>
            </a:extLst>
          </p:cNvPr>
          <p:cNvSpPr>
            <a:spLocks noGrp="1"/>
          </p:cNvSpPr>
          <p:nvPr>
            <p:ph type="title"/>
          </p:nvPr>
        </p:nvSpPr>
        <p:spPr/>
        <p:txBody>
          <a:bodyPr/>
          <a:lstStyle/>
          <a:p>
            <a:r>
              <a:rPr lang="en-US" dirty="0"/>
              <a:t>Approval of Minutes	</a:t>
            </a:r>
          </a:p>
        </p:txBody>
      </p:sp>
      <p:sp>
        <p:nvSpPr>
          <p:cNvPr id="3" name="Content Placeholder 2">
            <a:extLst>
              <a:ext uri="{FF2B5EF4-FFF2-40B4-BE49-F238E27FC236}">
                <a16:creationId xmlns:a16="http://schemas.microsoft.com/office/drawing/2014/main" id="{85C05B16-6EF6-40E4-A042-1531BAD577AE}"/>
              </a:ext>
            </a:extLst>
          </p:cNvPr>
          <p:cNvSpPr>
            <a:spLocks noGrp="1"/>
          </p:cNvSpPr>
          <p:nvPr>
            <p:ph idx="1"/>
          </p:nvPr>
        </p:nvSpPr>
        <p:spPr/>
        <p:txBody>
          <a:bodyPr>
            <a:normAutofit fontScale="70000" lnSpcReduction="20000"/>
          </a:bodyPr>
          <a:lstStyle/>
          <a:p>
            <a:r>
              <a:rPr lang="en-US" dirty="0"/>
              <a:t>Motion to approve March plenary session minutes, document # 15-22-0202-00, and Conference Call minutes (March through May 2022) document # 15-22-0239-00</a:t>
            </a:r>
          </a:p>
          <a:p>
            <a:pPr lvl="1"/>
            <a:r>
              <a:rPr lang="en-US" dirty="0"/>
              <a:t>Moved by: </a:t>
            </a:r>
            <a:r>
              <a:rPr lang="en-US" dirty="0">
                <a:solidFill>
                  <a:schemeClr val="tx1">
                    <a:lumMod val="95000"/>
                    <a:lumOff val="5000"/>
                  </a:schemeClr>
                </a:solidFill>
              </a:rPr>
              <a:t>David </a:t>
            </a:r>
            <a:r>
              <a:rPr lang="en-US" dirty="0" err="1">
                <a:solidFill>
                  <a:schemeClr val="tx1">
                    <a:lumMod val="95000"/>
                    <a:lumOff val="5000"/>
                  </a:schemeClr>
                </a:solidFill>
              </a:rPr>
              <a:t>Xun</a:t>
            </a:r>
            <a:r>
              <a:rPr lang="en-US" dirty="0">
                <a:solidFill>
                  <a:schemeClr val="tx1">
                    <a:lumMod val="95000"/>
                    <a:lumOff val="5000"/>
                  </a:schemeClr>
                </a:solidFill>
              </a:rPr>
              <a:t> Yang (Huawei)</a:t>
            </a:r>
          </a:p>
          <a:p>
            <a:pPr lvl="1"/>
            <a:r>
              <a:rPr lang="en-US" dirty="0"/>
              <a:t>Second by: </a:t>
            </a:r>
            <a:r>
              <a:rPr lang="en-US" dirty="0">
                <a:solidFill>
                  <a:schemeClr val="tx1">
                    <a:lumMod val="95000"/>
                    <a:lumOff val="5000"/>
                  </a:schemeClr>
                </a:solidFill>
              </a:rPr>
              <a:t>Clint Powell (Meta)</a:t>
            </a:r>
          </a:p>
          <a:p>
            <a:pPr lvl="1"/>
            <a:endParaRPr lang="en-US" dirty="0"/>
          </a:p>
          <a:p>
            <a:r>
              <a:rPr lang="en-US" dirty="0"/>
              <a:t>Links:</a:t>
            </a:r>
            <a:endParaRPr lang="en-US" dirty="0">
              <a:hlinkClick r:id="rId2"/>
            </a:endParaRPr>
          </a:p>
          <a:p>
            <a:r>
              <a:rPr lang="en-US" dirty="0">
                <a:hlinkClick r:id="rId3"/>
              </a:rPr>
              <a:t>https://mentor.ieee.org/802.15/dcn/22/15-22-0202-00-04ab-tg4ab-mar-plenary-mins.docx</a:t>
            </a:r>
          </a:p>
          <a:p>
            <a:endParaRPr lang="en-US" dirty="0">
              <a:hlinkClick r:id="rId3"/>
            </a:endParaRPr>
          </a:p>
          <a:p>
            <a:r>
              <a:rPr lang="en-US" dirty="0">
                <a:hlinkClick r:id="rId3"/>
              </a:rPr>
              <a:t>https://mentor.ieee.org/802.15/dcn/22/15-22-0239-00-04ab-tg4ab-conf-call-mins-mar-to-may-2022.docx</a:t>
            </a:r>
            <a:endParaRPr lang="en-US" dirty="0"/>
          </a:p>
          <a:p>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596A8E3E-6BA0-41FE-83FE-8B07D831340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108190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t>Hear technical contributions and develop technical content</a:t>
            </a:r>
          </a:p>
          <a:p>
            <a:pPr marL="457200" indent="-457200">
              <a:buFont typeface="Arial" panose="020B0604020202020204" pitchFamily="34" charset="0"/>
              <a:buChar char="•"/>
            </a:pPr>
            <a:r>
              <a:rPr lang="en-US" dirty="0"/>
              <a:t>Continue collaborations and convergence</a:t>
            </a:r>
          </a:p>
          <a:p>
            <a:pPr marL="457200" indent="-457200">
              <a:buFont typeface="Arial" panose="020B0604020202020204" pitchFamily="34" charset="0"/>
              <a:buChar char="•"/>
            </a:pPr>
            <a:r>
              <a:rPr lang="en-US" dirty="0">
                <a:solidFill>
                  <a:schemeClr val="accent1">
                    <a:lumMod val="50000"/>
                  </a:schemeClr>
                </a:solidFill>
              </a:rPr>
              <a:t>Commit to PHY feature set </a:t>
            </a:r>
          </a:p>
          <a:p>
            <a:pPr marL="457200"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0322-BB64-445E-9EB4-8D72F57740B4}"/>
              </a:ext>
            </a:extLst>
          </p:cNvPr>
          <p:cNvSpPr>
            <a:spLocks noGrp="1"/>
          </p:cNvSpPr>
          <p:nvPr>
            <p:ph type="title"/>
          </p:nvPr>
        </p:nvSpPr>
        <p:spPr/>
        <p:txBody>
          <a:bodyPr/>
          <a:lstStyle/>
          <a:p>
            <a:r>
              <a:rPr lang="en-US" dirty="0"/>
              <a:t>General Announcements</a:t>
            </a:r>
          </a:p>
        </p:txBody>
      </p:sp>
      <p:sp>
        <p:nvSpPr>
          <p:cNvPr id="3" name="Content Placeholder 2">
            <a:extLst>
              <a:ext uri="{FF2B5EF4-FFF2-40B4-BE49-F238E27FC236}">
                <a16:creationId xmlns:a16="http://schemas.microsoft.com/office/drawing/2014/main" id="{887D05F3-9299-4D04-91B6-BFE712C4FACB}"/>
              </a:ext>
            </a:extLst>
          </p:cNvPr>
          <p:cNvSpPr>
            <a:spLocks noGrp="1"/>
          </p:cNvSpPr>
          <p:nvPr>
            <p:ph idx="1"/>
          </p:nvPr>
        </p:nvSpPr>
        <p:spPr>
          <a:xfrm>
            <a:off x="767977" y="1628800"/>
            <a:ext cx="7764463" cy="4611663"/>
          </a:xfrm>
        </p:spPr>
        <p:txBody>
          <a:bodyPr>
            <a:normAutofit fontScale="92500" lnSpcReduction="20000"/>
          </a:bodyPr>
          <a:lstStyle/>
          <a:p>
            <a:pPr marL="0" indent="0" algn="ctr"/>
            <a:r>
              <a:rPr lang="en-US" dirty="0">
                <a:solidFill>
                  <a:srgbClr val="FF0000"/>
                </a:solidFill>
              </a:rPr>
              <a:t>DO NOT FORGET </a:t>
            </a:r>
          </a:p>
          <a:p>
            <a:pPr marL="0" indent="0" algn="ctr"/>
            <a:r>
              <a:rPr lang="en-US" dirty="0">
                <a:solidFill>
                  <a:srgbClr val="FF0000"/>
                </a:solidFill>
              </a:rPr>
              <a:t>REGISTRATION (and the meeting fee) is REQUIRED TO PARTICPATE in any meeting during the plenary session.</a:t>
            </a:r>
          </a:p>
          <a:p>
            <a:endParaRPr lang="en-US" dirty="0"/>
          </a:p>
          <a:p>
            <a:pPr algn="ctr"/>
            <a:r>
              <a:rPr lang="en-US" dirty="0"/>
              <a:t>Did we mention this?</a:t>
            </a:r>
          </a:p>
          <a:p>
            <a:pPr algn="ctr"/>
            <a:endParaRPr lang="en-US" dirty="0"/>
          </a:p>
          <a:p>
            <a:pPr algn="ctr"/>
            <a:r>
              <a:rPr lang="en-US" dirty="0"/>
              <a:t>Bad things happen if you fail to register and pay the fee. Please don’t let that happen to you!</a:t>
            </a:r>
          </a:p>
        </p:txBody>
      </p:sp>
      <p:sp>
        <p:nvSpPr>
          <p:cNvPr id="4" name="Slide Number Placeholder 3">
            <a:extLst>
              <a:ext uri="{FF2B5EF4-FFF2-40B4-BE49-F238E27FC236}">
                <a16:creationId xmlns:a16="http://schemas.microsoft.com/office/drawing/2014/main" id="{C0794C8B-A0C7-40A9-ACC8-040352207A5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2852403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0F6C-4770-4F99-8196-8BE66944A9D3}"/>
              </a:ext>
            </a:extLst>
          </p:cNvPr>
          <p:cNvSpPr>
            <a:spLocks noGrp="1"/>
          </p:cNvSpPr>
          <p:nvPr>
            <p:ph type="title"/>
          </p:nvPr>
        </p:nvSpPr>
        <p:spPr>
          <a:xfrm>
            <a:off x="755576" y="2060848"/>
            <a:ext cx="7764463" cy="754063"/>
          </a:xfrm>
        </p:spPr>
        <p:txBody>
          <a:bodyPr/>
          <a:lstStyle/>
          <a:p>
            <a:r>
              <a:rPr lang="en-US" dirty="0"/>
              <a:t>Recap and TG Operation</a:t>
            </a:r>
          </a:p>
        </p:txBody>
      </p:sp>
      <p:sp>
        <p:nvSpPr>
          <p:cNvPr id="4" name="Slide Number Placeholder 3">
            <a:extLst>
              <a:ext uri="{FF2B5EF4-FFF2-40B4-BE49-F238E27FC236}">
                <a16:creationId xmlns:a16="http://schemas.microsoft.com/office/drawing/2014/main" id="{1BF5ADF0-E4EF-4D82-B63A-614C8B3F252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315970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Organization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Chair: Benjamin Rolfe (BCA)</a:t>
            </a:r>
            <a:r>
              <a:rPr lang="en-US" baseline="30000" dirty="0"/>
              <a:t>1</a:t>
            </a:r>
            <a:endParaRPr lang="en-US" dirty="0"/>
          </a:p>
          <a:p>
            <a:pPr marL="457200" indent="-457200">
              <a:buFont typeface="Arial" panose="020B0604020202020204" pitchFamily="34" charset="0"/>
              <a:buChar char="•"/>
            </a:pPr>
            <a:r>
              <a:rPr lang="en-US" dirty="0"/>
              <a:t>Vice Chair and Recording Secretary: David </a:t>
            </a:r>
            <a:r>
              <a:rPr lang="en-US" dirty="0" err="1"/>
              <a:t>Xun</a:t>
            </a:r>
            <a:r>
              <a:rPr lang="en-US" dirty="0"/>
              <a:t> Yang (Huawei) </a:t>
            </a:r>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Lead Technical Editor: Billy Verso</a:t>
            </a:r>
          </a:p>
          <a:p>
            <a:pPr marL="400050" lvl="1" indent="0"/>
            <a:endParaRPr lang="en-US" dirty="0"/>
          </a:p>
          <a:p>
            <a:pPr marL="400050" lvl="1" indent="0"/>
            <a:r>
              <a:rPr lang="en-US" dirty="0"/>
              <a:t>Thank you to all the volunteers!</a:t>
            </a:r>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5" name="TextBox 4">
            <a:extLst>
              <a:ext uri="{FF2B5EF4-FFF2-40B4-BE49-F238E27FC236}">
                <a16:creationId xmlns:a16="http://schemas.microsoft.com/office/drawing/2014/main" id="{441FB0AA-BF63-492B-906A-1A950062459A}"/>
              </a:ext>
            </a:extLst>
          </p:cNvPr>
          <p:cNvSpPr txBox="1"/>
          <p:nvPr/>
        </p:nvSpPr>
        <p:spPr>
          <a:xfrm>
            <a:off x="542977" y="6120626"/>
            <a:ext cx="7740132" cy="276999"/>
          </a:xfrm>
          <a:prstGeom prst="rect">
            <a:avLst/>
          </a:prstGeom>
          <a:noFill/>
        </p:spPr>
        <p:txBody>
          <a:bodyPr wrap="none" rtlCol="0">
            <a:spAutoFit/>
          </a:bodyPr>
          <a:lstStyle/>
          <a:p>
            <a:r>
              <a:rPr lang="en-US" baseline="30000" dirty="0">
                <a:solidFill>
                  <a:schemeClr val="accent6">
                    <a:lumMod val="75000"/>
                  </a:schemeClr>
                </a:solidFill>
              </a:rPr>
              <a:t>1</a:t>
            </a:r>
            <a:r>
              <a:rPr lang="en-US" dirty="0">
                <a:solidFill>
                  <a:schemeClr val="accent6">
                    <a:lumMod val="75000"/>
                  </a:schemeClr>
                </a:solidFill>
              </a:rPr>
              <a:t> Affiliation Details here: https://mentor.ieee.org/802-ec/dcn/22/ec-22-0061-00-00EC-rolfe-affiliations-by-802-activity.pdf</a:t>
            </a:r>
          </a:p>
        </p:txBody>
      </p:sp>
    </p:spTree>
    <p:extLst>
      <p:ext uri="{BB962C8B-B14F-4D97-AF65-F5344CB8AC3E}">
        <p14:creationId xmlns:p14="http://schemas.microsoft.com/office/powerpoint/2010/main" val="2568274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19419">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2627784" y="595695"/>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391936136"/>
              </p:ext>
            </p:extLst>
          </p:nvPr>
        </p:nvGraphicFramePr>
        <p:xfrm>
          <a:off x="1691679" y="2708920"/>
          <a:ext cx="6768753" cy="176784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highlight>
                            <a:srgbClr val="FFFF00"/>
                          </a:highlight>
                        </a:rPr>
                        <a:t>Cut-off for new features (high level feature set), PHY</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highlight>
                            <a:srgbClr val="FFFF00"/>
                          </a:highligh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rPr>
                        <a:t>Draft 0</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 2022 (before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2924944"/>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98209742-BC94-46EE-AC78-523FB2E8F229}"/>
              </a:ext>
            </a:extLst>
          </p:cNvPr>
          <p:cNvSpPr txBox="1"/>
          <p:nvPr/>
        </p:nvSpPr>
        <p:spPr>
          <a:xfrm>
            <a:off x="1763688" y="6019728"/>
            <a:ext cx="5616624" cy="461665"/>
          </a:xfrm>
          <a:prstGeom prst="rect">
            <a:avLst/>
          </a:prstGeom>
          <a:noFill/>
        </p:spPr>
        <p:txBody>
          <a:bodyPr wrap="square" rtlCol="0">
            <a:spAutoFit/>
          </a:bodyPr>
          <a:lstStyle/>
          <a:p>
            <a:pPr algn="ctr"/>
            <a:r>
              <a:rPr lang="en-US" sz="2400" dirty="0">
                <a:solidFill>
                  <a:schemeClr val="accent5">
                    <a:lumMod val="50000"/>
                  </a:schemeClr>
                </a:solidFill>
                <a:highlight>
                  <a:srgbClr val="FFFF00"/>
                </a:highlight>
              </a:rPr>
              <a:t>Meeting will begin at 10 after the hour</a:t>
            </a:r>
          </a:p>
        </p:txBody>
      </p:sp>
    </p:spTree>
    <p:extLst>
      <p:ext uri="{BB962C8B-B14F-4D97-AF65-F5344CB8AC3E}">
        <p14:creationId xmlns:p14="http://schemas.microsoft.com/office/powerpoint/2010/main" val="1245476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p:txBody>
          <a:bodyPr/>
          <a:lstStyle/>
          <a:p>
            <a:r>
              <a:rPr lang="en-US" dirty="0"/>
              <a:t>List of Technical Presentations</a:t>
            </a:r>
          </a:p>
        </p:txBody>
      </p:sp>
      <p:sp>
        <p:nvSpPr>
          <p:cNvPr id="3" name="Content Placeholder 2">
            <a:extLst>
              <a:ext uri="{FF2B5EF4-FFF2-40B4-BE49-F238E27FC236}">
                <a16:creationId xmlns:a16="http://schemas.microsoft.com/office/drawing/2014/main" id="{F6DC99AE-2F0F-47C1-8281-2838E6BA3998}"/>
              </a:ext>
            </a:extLst>
          </p:cNvPr>
          <p:cNvSpPr>
            <a:spLocks noGrp="1"/>
          </p:cNvSpPr>
          <p:nvPr>
            <p:ph idx="1"/>
          </p:nvPr>
        </p:nvSpPr>
        <p:spPr/>
        <p:txBody>
          <a:bodyPr>
            <a:normAutofit/>
          </a:bodyPr>
          <a:lstStyle/>
          <a:p>
            <a:r>
              <a:rPr lang="en-US"/>
              <a:t>So Far, posted:</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
        <p:nvSpPr>
          <p:cNvPr id="7" name="TextBox 6">
            <a:extLst>
              <a:ext uri="{FF2B5EF4-FFF2-40B4-BE49-F238E27FC236}">
                <a16:creationId xmlns:a16="http://schemas.microsoft.com/office/drawing/2014/main" id="{3F53DD12-76BB-4D98-9CE2-8CFA0A3D4499}"/>
              </a:ext>
            </a:extLst>
          </p:cNvPr>
          <p:cNvSpPr txBox="1"/>
          <p:nvPr/>
        </p:nvSpPr>
        <p:spPr>
          <a:xfrm>
            <a:off x="755575" y="1916832"/>
            <a:ext cx="7764463" cy="3231654"/>
          </a:xfrm>
          <a:prstGeom prst="rect">
            <a:avLst/>
          </a:prstGeom>
          <a:noFill/>
        </p:spPr>
        <p:txBody>
          <a:bodyPr wrap="square">
            <a:spAutoFit/>
          </a:bodyPr>
          <a:lstStyle/>
          <a:p>
            <a:r>
              <a:rPr lang="en-US" dirty="0">
                <a:solidFill>
                  <a:schemeClr val="tx1"/>
                </a:solidFill>
                <a:latin typeface="+mj-lt"/>
                <a:hlinkClick r:id="rId2"/>
              </a:rPr>
              <a:t>https://mentor.ieee.org/802.15/dcn/22/15-22-0242-00-04ab-review-of-uwb-coex-contributions.pptx</a:t>
            </a:r>
            <a:endParaRPr lang="en-US" dirty="0">
              <a:solidFill>
                <a:schemeClr val="tx1"/>
              </a:solidFill>
              <a:latin typeface="+mj-lt"/>
            </a:endParaRPr>
          </a:p>
          <a:p>
            <a:endParaRPr lang="en-US" dirty="0">
              <a:solidFill>
                <a:schemeClr val="tx1"/>
              </a:solidFill>
              <a:latin typeface="+mj-lt"/>
            </a:endParaRPr>
          </a:p>
          <a:p>
            <a:r>
              <a:rPr lang="en-US" dirty="0">
                <a:solidFill>
                  <a:schemeClr val="tx1"/>
                </a:solidFill>
                <a:latin typeface="+mj-lt"/>
                <a:hlinkClick r:id="rId3"/>
              </a:rPr>
              <a:t>https://mentor.ieee.org/802.15/dcn/22/15-22-0256-00-04ab-simultaneous-ranging-solutions.pptx</a:t>
            </a:r>
            <a:endParaRPr lang="en-US" dirty="0">
              <a:solidFill>
                <a:schemeClr val="tx1"/>
              </a:solidFill>
              <a:latin typeface="+mj-lt"/>
            </a:endParaRPr>
          </a:p>
          <a:p>
            <a:endParaRPr lang="en-US" dirty="0">
              <a:solidFill>
                <a:schemeClr val="tx1"/>
              </a:solidFill>
              <a:latin typeface="+mj-lt"/>
            </a:endParaRPr>
          </a:p>
          <a:p>
            <a:r>
              <a:rPr lang="en-US" dirty="0">
                <a:solidFill>
                  <a:schemeClr val="tx1"/>
                </a:solidFill>
                <a:latin typeface="+mj-lt"/>
                <a:hlinkClick r:id="rId4"/>
              </a:rPr>
              <a:t>https://mentor.ieee.org/802.15/dcn/22/15-22-0257-00-04ab-cir-feedback-scheme-for-uwb-sensing-continue.pptx</a:t>
            </a:r>
            <a:endParaRPr lang="en-US" dirty="0">
              <a:solidFill>
                <a:schemeClr val="tx1"/>
              </a:solidFill>
              <a:latin typeface="+mj-lt"/>
            </a:endParaRPr>
          </a:p>
          <a:p>
            <a:endParaRPr lang="en-US" dirty="0">
              <a:solidFill>
                <a:schemeClr val="tx1"/>
              </a:solidFill>
              <a:latin typeface="+mj-lt"/>
            </a:endParaRPr>
          </a:p>
          <a:p>
            <a:r>
              <a:rPr lang="en-US" dirty="0">
                <a:solidFill>
                  <a:schemeClr val="tx1"/>
                </a:solidFill>
                <a:latin typeface="+mj-lt"/>
                <a:hlinkClick r:id="rId5"/>
              </a:rPr>
              <a:t>https://mentor.ieee.org/802.15/dcn/22/15-22-0255-00-04ab-mac-considerations-on-unified-control-for-uwb-sensing-and-ranging.pptx</a:t>
            </a:r>
            <a:endParaRPr lang="en-US" dirty="0">
              <a:solidFill>
                <a:schemeClr val="tx1"/>
              </a:solidFill>
              <a:latin typeface="+mj-lt"/>
            </a:endParaRPr>
          </a:p>
          <a:p>
            <a:endParaRPr lang="en-US" dirty="0">
              <a:solidFill>
                <a:schemeClr val="tx1"/>
              </a:solidFill>
              <a:latin typeface="+mj-lt"/>
            </a:endParaRPr>
          </a:p>
          <a:p>
            <a:r>
              <a:rPr lang="en-US" dirty="0">
                <a:solidFill>
                  <a:schemeClr val="tx1"/>
                </a:solidFill>
                <a:latin typeface="+mj-lt"/>
                <a:hlinkClick r:id="rId6"/>
              </a:rPr>
              <a:t>https://mentor.ieee.org/802.15/dcn/22/15-22-0248-00-04ab-privacy-preserving-and-performance-enhancement-for-uwb-sensing.pptx</a:t>
            </a:r>
            <a:endParaRPr lang="en-US" dirty="0">
              <a:solidFill>
                <a:schemeClr val="tx1"/>
              </a:solidFill>
              <a:latin typeface="+mj-lt"/>
            </a:endParaRPr>
          </a:p>
          <a:p>
            <a:endParaRPr lang="en-US" dirty="0">
              <a:solidFill>
                <a:schemeClr val="tx1"/>
              </a:solidFill>
              <a:latin typeface="+mj-lt"/>
            </a:endParaRPr>
          </a:p>
          <a:p>
            <a:r>
              <a:rPr lang="en-US" dirty="0">
                <a:solidFill>
                  <a:schemeClr val="tx1"/>
                </a:solidFill>
                <a:latin typeface="+mj-lt"/>
                <a:hlinkClick r:id="rId7"/>
              </a:rPr>
              <a:t>https://mentor.ieee.org/802.15/dcn/22/15-22-0243-00-04ab-golay-complementary-sequences-preamble-construction-for-uwb-ranging-beyond-4z-ipatov.pptx</a:t>
            </a:r>
            <a:endParaRPr lang="en-US" dirty="0">
              <a:solidFill>
                <a:schemeClr val="tx1"/>
              </a:solidFill>
              <a:latin typeface="+mj-lt"/>
            </a:endParaRPr>
          </a:p>
          <a:p>
            <a:endParaRPr lang="en-US" dirty="0">
              <a:solidFill>
                <a:schemeClr val="tx1"/>
              </a:solidFill>
              <a:latin typeface="+mj-lt"/>
            </a:endParaRPr>
          </a:p>
          <a:p>
            <a:endParaRPr lang="en-US" dirty="0">
              <a:solidFill>
                <a:schemeClr val="tx1"/>
              </a:solidFill>
              <a:latin typeface="+mj-lt"/>
            </a:endParaRPr>
          </a:p>
          <a:p>
            <a:endParaRPr lang="en-US" dirty="0">
              <a:solidFill>
                <a:schemeClr val="tx1"/>
              </a:solidFill>
              <a:latin typeface="+mj-lt"/>
            </a:endParaRPr>
          </a:p>
        </p:txBody>
      </p:sp>
    </p:spTree>
    <p:extLst>
      <p:ext uri="{BB962C8B-B14F-4D97-AF65-F5344CB8AC3E}">
        <p14:creationId xmlns:p14="http://schemas.microsoft.com/office/powerpoint/2010/main" val="389210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A109-076B-3ACB-A491-CB0466BBE09D}"/>
              </a:ext>
            </a:extLst>
          </p:cNvPr>
          <p:cNvSpPr>
            <a:spLocks noGrp="1"/>
          </p:cNvSpPr>
          <p:nvPr>
            <p:ph type="title"/>
          </p:nvPr>
        </p:nvSpPr>
        <p:spPr/>
        <p:txBody>
          <a:bodyPr/>
          <a:lstStyle/>
          <a:p>
            <a:r>
              <a:rPr lang="en-US" dirty="0"/>
              <a:t>Straw Polls on July Session</a:t>
            </a:r>
          </a:p>
        </p:txBody>
      </p:sp>
      <p:sp>
        <p:nvSpPr>
          <p:cNvPr id="3" name="Content Placeholder 2">
            <a:extLst>
              <a:ext uri="{FF2B5EF4-FFF2-40B4-BE49-F238E27FC236}">
                <a16:creationId xmlns:a16="http://schemas.microsoft.com/office/drawing/2014/main" id="{C3B7B0C6-59AA-F954-9526-23534D1C3B0E}"/>
              </a:ext>
            </a:extLst>
          </p:cNvPr>
          <p:cNvSpPr>
            <a:spLocks noGrp="1"/>
          </p:cNvSpPr>
          <p:nvPr>
            <p:ph idx="1"/>
          </p:nvPr>
        </p:nvSpPr>
        <p:spPr/>
        <p:txBody>
          <a:bodyPr>
            <a:normAutofit fontScale="92500" lnSpcReduction="20000"/>
          </a:bodyPr>
          <a:lstStyle/>
          <a:p>
            <a:r>
              <a:rPr lang="en-US" dirty="0"/>
              <a:t>Straw poll questions:</a:t>
            </a:r>
          </a:p>
          <a:p>
            <a:pPr marL="457200" indent="-457200">
              <a:buFont typeface="Arial" panose="020B0604020202020204" pitchFamily="34" charset="0"/>
              <a:buChar char="•"/>
            </a:pPr>
            <a:r>
              <a:rPr lang="en-US" dirty="0"/>
              <a:t>Will you attend the July session in person?</a:t>
            </a:r>
          </a:p>
          <a:p>
            <a:pPr marL="457200" indent="-457200">
              <a:buFont typeface="Arial" panose="020B0604020202020204" pitchFamily="34" charset="0"/>
              <a:buChar char="•"/>
            </a:pPr>
            <a:r>
              <a:rPr lang="en-US" dirty="0"/>
              <a:t>Will you attend the July session virtually?</a:t>
            </a:r>
          </a:p>
          <a:p>
            <a:pPr marL="457200" indent="-457200">
              <a:buFont typeface="Arial" panose="020B0604020202020204" pitchFamily="34" charset="0"/>
              <a:buChar char="•"/>
            </a:pPr>
            <a:r>
              <a:rPr lang="en-US" dirty="0"/>
              <a:t>Will you attend the July session but are undecided</a:t>
            </a:r>
          </a:p>
          <a:p>
            <a:pPr marL="457200" indent="-457200">
              <a:buFont typeface="Arial" panose="020B0604020202020204" pitchFamily="34" charset="0"/>
              <a:buChar char="•"/>
            </a:pPr>
            <a:r>
              <a:rPr lang="en-US" dirty="0"/>
              <a:t>Result:</a:t>
            </a:r>
          </a:p>
          <a:p>
            <a:pPr marL="857250" lvl="1" indent="-457200">
              <a:buFont typeface="Arial" panose="020B0604020202020204" pitchFamily="34" charset="0"/>
              <a:buChar char="•"/>
            </a:pPr>
            <a:r>
              <a:rPr lang="en-US" dirty="0"/>
              <a:t>In person:</a:t>
            </a:r>
          </a:p>
          <a:p>
            <a:pPr marL="857250" lvl="1" indent="-457200">
              <a:buFont typeface="Arial" panose="020B0604020202020204" pitchFamily="34" charset="0"/>
              <a:buChar char="•"/>
            </a:pPr>
            <a:r>
              <a:rPr lang="en-US" dirty="0"/>
              <a:t>Virtual:</a:t>
            </a:r>
          </a:p>
          <a:p>
            <a:pPr marL="857250" lvl="1" indent="-457200">
              <a:buFont typeface="Arial" panose="020B0604020202020204" pitchFamily="34" charset="0"/>
              <a:buChar char="•"/>
            </a:pPr>
            <a:r>
              <a:rPr lang="en-US" dirty="0"/>
              <a:t>Don’t know:</a:t>
            </a:r>
          </a:p>
          <a:p>
            <a:pPr marL="857250" lvl="1" indent="-457200">
              <a:buFont typeface="Arial" panose="020B0604020202020204" pitchFamily="34" charset="0"/>
              <a:buChar char="•"/>
            </a:pPr>
            <a:r>
              <a:rPr lang="en-US" dirty="0"/>
              <a:t>Number responding / </a:t>
            </a:r>
            <a:r>
              <a:rPr lang="en-US"/>
              <a:t>number present:</a:t>
            </a:r>
            <a:endParaRPr lang="en-US" dirty="0"/>
          </a:p>
        </p:txBody>
      </p:sp>
      <p:sp>
        <p:nvSpPr>
          <p:cNvPr id="4" name="Slide Number Placeholder 3">
            <a:extLst>
              <a:ext uri="{FF2B5EF4-FFF2-40B4-BE49-F238E27FC236}">
                <a16:creationId xmlns:a16="http://schemas.microsoft.com/office/drawing/2014/main" id="{01C7EB46-31DD-C9A4-060C-644A430A901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1698916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24C5-B656-4DFD-9C91-862F3BBEAD07}"/>
              </a:ext>
            </a:extLst>
          </p:cNvPr>
          <p:cNvSpPr>
            <a:spLocks noGrp="1"/>
          </p:cNvSpPr>
          <p:nvPr>
            <p:ph type="title"/>
          </p:nvPr>
        </p:nvSpPr>
        <p:spPr/>
        <p:txBody>
          <a:bodyPr/>
          <a:lstStyle/>
          <a:p>
            <a:r>
              <a:rPr lang="en-US" dirty="0"/>
              <a:t>Interim TC planning</a:t>
            </a:r>
          </a:p>
        </p:txBody>
      </p:sp>
      <p:sp>
        <p:nvSpPr>
          <p:cNvPr id="3" name="Content Placeholder 2">
            <a:extLst>
              <a:ext uri="{FF2B5EF4-FFF2-40B4-BE49-F238E27FC236}">
                <a16:creationId xmlns:a16="http://schemas.microsoft.com/office/drawing/2014/main" id="{A1CE43FC-C73C-4F94-A9C4-3A520F3D1FE3}"/>
              </a:ext>
            </a:extLst>
          </p:cNvPr>
          <p:cNvSpPr>
            <a:spLocks noGrp="1"/>
          </p:cNvSpPr>
          <p:nvPr>
            <p:ph idx="1"/>
          </p:nvPr>
        </p:nvSpPr>
        <p:spPr/>
        <p:txBody>
          <a:bodyPr>
            <a:normAutofit/>
          </a:bodyPr>
          <a:lstStyle/>
          <a:p>
            <a:r>
              <a:rPr lang="en-US" dirty="0"/>
              <a:t>Call frequency and phase:</a:t>
            </a:r>
          </a:p>
          <a:p>
            <a:pPr marL="400050" lvl="1" indent="0"/>
            <a:endParaRPr lang="en-US" dirty="0"/>
          </a:p>
          <a:p>
            <a:r>
              <a:rPr lang="en-US" dirty="0"/>
              <a:t>Call organization:</a:t>
            </a:r>
          </a:p>
          <a:p>
            <a:pPr marL="0" indent="0"/>
            <a:endParaRPr lang="en-US" dirty="0"/>
          </a:p>
          <a:p>
            <a:pPr marL="0" indent="0"/>
            <a:r>
              <a:rPr lang="en-US" dirty="0"/>
              <a:t>Topics:</a:t>
            </a:r>
          </a:p>
        </p:txBody>
      </p:sp>
      <p:sp>
        <p:nvSpPr>
          <p:cNvPr id="4" name="Slide Number Placeholder 3">
            <a:extLst>
              <a:ext uri="{FF2B5EF4-FFF2-40B4-BE49-F238E27FC236}">
                <a16:creationId xmlns:a16="http://schemas.microsoft.com/office/drawing/2014/main" id="{277D10EA-7F75-4071-9C25-9929894E727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Tree>
    <p:extLst>
      <p:ext uri="{BB962C8B-B14F-4D97-AF65-F5344CB8AC3E}">
        <p14:creationId xmlns:p14="http://schemas.microsoft.com/office/powerpoint/2010/main" val="3319724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071675-2E85-4A8A-8720-CECB7D3E6AF9}"/>
              </a:ext>
            </a:extLst>
          </p:cNvPr>
          <p:cNvSpPr>
            <a:spLocks noGrp="1"/>
          </p:cNvSpPr>
          <p:nvPr>
            <p:ph type="title"/>
          </p:nvPr>
        </p:nvSpPr>
        <p:spPr/>
        <p:txBody>
          <a:bodyPr/>
          <a:lstStyle/>
          <a:p>
            <a:pPr algn="ctr"/>
            <a:r>
              <a:rPr lang="en-US" dirty="0"/>
              <a:t>Task Group Closing</a:t>
            </a:r>
          </a:p>
        </p:txBody>
      </p:sp>
      <p:sp>
        <p:nvSpPr>
          <p:cNvPr id="4" name="Slide Number Placeholder 3">
            <a:extLst>
              <a:ext uri="{FF2B5EF4-FFF2-40B4-BE49-F238E27FC236}">
                <a16:creationId xmlns:a16="http://schemas.microsoft.com/office/drawing/2014/main" id="{572820D4-C301-4502-9C17-D10AEE5DB1D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pic>
        <p:nvPicPr>
          <p:cNvPr id="8" name="Picture 7" descr="A picture containing indoor&#10;&#10;Description automatically generated">
            <a:extLst>
              <a:ext uri="{FF2B5EF4-FFF2-40B4-BE49-F238E27FC236}">
                <a16:creationId xmlns:a16="http://schemas.microsoft.com/office/drawing/2014/main" id="{98CE14D5-5BB7-4F34-B21F-5723DCAD8F4C}"/>
              </a:ext>
            </a:extLst>
          </p:cNvPr>
          <p:cNvPicPr>
            <a:picLocks noChangeAspect="1"/>
          </p:cNvPicPr>
          <p:nvPr/>
        </p:nvPicPr>
        <p:blipFill>
          <a:blip r:embed="rId2"/>
          <a:stretch>
            <a:fillRect/>
          </a:stretch>
        </p:blipFill>
        <p:spPr>
          <a:xfrm>
            <a:off x="2362682" y="908720"/>
            <a:ext cx="4418635" cy="3313064"/>
          </a:xfrm>
          <a:prstGeom prst="rect">
            <a:avLst/>
          </a:prstGeom>
        </p:spPr>
      </p:pic>
    </p:spTree>
    <p:extLst>
      <p:ext uri="{BB962C8B-B14F-4D97-AF65-F5344CB8AC3E}">
        <p14:creationId xmlns:p14="http://schemas.microsoft.com/office/powerpoint/2010/main" val="2142595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26</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a:xfrm>
            <a:off x="685800" y="2130425"/>
            <a:ext cx="7772400" cy="2810743"/>
          </a:xfrm>
        </p:spPr>
        <p:txBody>
          <a:bodyPr/>
          <a:lstStyle/>
          <a:p>
            <a:r>
              <a:rPr lang="en-US" altLang="en-US" dirty="0"/>
              <a:t>Adjourned</a:t>
            </a:r>
            <a:br>
              <a:rPr lang="en-US" altLang="en-US" dirty="0"/>
            </a:br>
            <a:r>
              <a:rPr lang="en-US" altLang="en-US" dirty="0"/>
              <a:t>Thanks</a:t>
            </a:r>
            <a:br>
              <a:rPr lang="en-US" altLang="en-US" dirty="0"/>
            </a:br>
            <a:br>
              <a:rPr lang="en-US" altLang="en-US" dirty="0"/>
            </a:br>
            <a:endParaRPr lang="en-US" altLang="en-US" dirty="0"/>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27</a:t>
            </a:fld>
            <a:endParaRPr lang="en-US" altLang="en-US">
              <a:solidFill>
                <a:schemeClr val="tx1"/>
              </a:solidFill>
            </a:endParaRPr>
          </a:p>
        </p:txBody>
      </p:sp>
      <p:pic>
        <p:nvPicPr>
          <p:cNvPr id="2050" name="Picture 2">
            <a:extLst>
              <a:ext uri="{FF2B5EF4-FFF2-40B4-BE49-F238E27FC236}">
                <a16:creationId xmlns:a16="http://schemas.microsoft.com/office/drawing/2014/main" id="{AED08B27-9701-4120-8E2B-8F32279E5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509120"/>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86001"/>
            <a:ext cx="7770813" cy="4189413"/>
          </a:xfrm>
        </p:spPr>
        <p:txBody>
          <a:bodyPr>
            <a:normAutofit/>
          </a:bodyPr>
          <a:lstStyle/>
          <a:p>
            <a:pPr>
              <a:buFont typeface="Arial" panose="020B0604020202020204" pitchFamily="34" charset="0"/>
              <a:buChar char="•"/>
            </a:pPr>
            <a:r>
              <a:rPr lang="en-US" sz="2000" b="1" dirty="0">
                <a:solidFill>
                  <a:srgbClr val="FF0000"/>
                </a:solidFill>
              </a:rPr>
              <a:t>This 802.15 meeting is part of a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please register:</a:t>
            </a:r>
          </a:p>
          <a:p>
            <a:pPr marL="457200" lvl="1" indent="0" algn="ctr"/>
            <a:r>
              <a:rPr lang="en-US" sz="2400" dirty="0"/>
              <a:t>Registration Link: </a:t>
            </a:r>
            <a:r>
              <a:rPr lang="en-US" sz="2400" dirty="0">
                <a:hlinkClick r:id="rId2"/>
              </a:rPr>
              <a:t>https://touchpoint.eventsair.com/2022-may-ieee-802-wireless-interim-session </a:t>
            </a:r>
            <a:endParaRPr lang="en-US" sz="2400" dirty="0"/>
          </a:p>
          <a:p>
            <a:pPr marL="457200" lvl="1" indent="0" algn="ct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3</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762000" y="685800"/>
            <a:ext cx="7764463" cy="1303040"/>
          </a:xfrm>
        </p:spPr>
        <p:txBody>
          <a:bodyPr anchor="t"/>
          <a:lstStyle/>
          <a:p>
            <a:r>
              <a:rPr lang="en-US" sz="3600" dirty="0"/>
              <a:t>Registration for 802 LMSC Plenaries and 802 Wireless Interims</a:t>
            </a:r>
            <a:endParaRPr lang="en-US" sz="3600" kern="0" dirty="0"/>
          </a:p>
        </p:txBody>
      </p:sp>
    </p:spTree>
    <p:extLst>
      <p:ext uri="{BB962C8B-B14F-4D97-AF65-F5344CB8AC3E}">
        <p14:creationId xmlns:p14="http://schemas.microsoft.com/office/powerpoint/2010/main" val="196872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C0AE-FB52-4D73-8DB6-02C1D9B69680}"/>
              </a:ext>
            </a:extLst>
          </p:cNvPr>
          <p:cNvSpPr>
            <a:spLocks noGrp="1"/>
          </p:cNvSpPr>
          <p:nvPr>
            <p:ph type="title"/>
          </p:nvPr>
        </p:nvSpPr>
        <p:spPr/>
        <p:txBody>
          <a:bodyPr/>
          <a:lstStyle/>
          <a:p>
            <a:r>
              <a:rPr lang="en-US" dirty="0">
                <a:solidFill>
                  <a:srgbClr val="FF0000"/>
                </a:solidFill>
              </a:rPr>
              <a:t>Registration Reminder</a:t>
            </a:r>
          </a:p>
        </p:txBody>
      </p:sp>
      <p:sp>
        <p:nvSpPr>
          <p:cNvPr id="3" name="Content Placeholder 2">
            <a:extLst>
              <a:ext uri="{FF2B5EF4-FFF2-40B4-BE49-F238E27FC236}">
                <a16:creationId xmlns:a16="http://schemas.microsoft.com/office/drawing/2014/main" id="{AD602F05-B60E-4AD5-BC7F-ABE29DD62A43}"/>
              </a:ext>
            </a:extLst>
          </p:cNvPr>
          <p:cNvSpPr>
            <a:spLocks noGrp="1"/>
          </p:cNvSpPr>
          <p:nvPr>
            <p:ph idx="1"/>
          </p:nvPr>
        </p:nvSpPr>
        <p:spPr/>
        <p:txBody>
          <a:bodyPr>
            <a:normAutofit lnSpcReduction="10000"/>
          </a:bodyPr>
          <a:lstStyle/>
          <a:p>
            <a:pPr algn="ctr"/>
            <a:r>
              <a:rPr lang="en-US" b="1" dirty="0">
                <a:latin typeface="Arial" panose="020B0604020202020204" pitchFamily="34" charset="0"/>
              </a:rPr>
              <a:t>If you are not yet registered and paid the meeting fee please do so now.</a:t>
            </a:r>
          </a:p>
          <a:p>
            <a:pPr algn="ctr"/>
            <a:endParaRPr lang="en-US" b="1" dirty="0">
              <a:latin typeface="Arial" panose="020B0604020202020204" pitchFamily="34" charset="0"/>
            </a:endParaRPr>
          </a:p>
          <a:p>
            <a:pPr algn="ctr"/>
            <a:r>
              <a:rPr lang="en-US" sz="3200" b="1" dirty="0">
                <a:solidFill>
                  <a:schemeClr val="accent1">
                    <a:lumMod val="50000"/>
                  </a:schemeClr>
                </a:solidFill>
              </a:rPr>
              <a:t>Late Registration: </a:t>
            </a:r>
          </a:p>
          <a:p>
            <a:pPr algn="ctr"/>
            <a:r>
              <a:rPr lang="en-US" sz="3200" b="1" dirty="0">
                <a:solidFill>
                  <a:schemeClr val="accent1">
                    <a:lumMod val="50000"/>
                  </a:schemeClr>
                </a:solidFill>
              </a:rPr>
              <a:t>$800 after </a:t>
            </a:r>
            <a:r>
              <a:rPr lang="en-US" sz="3200" b="1" dirty="0" err="1">
                <a:solidFill>
                  <a:schemeClr val="accent1">
                    <a:lumMod val="50000"/>
                  </a:schemeClr>
                </a:solidFill>
              </a:rPr>
              <a:t>After</a:t>
            </a:r>
            <a:r>
              <a:rPr lang="en-US" sz="3200" b="1" dirty="0">
                <a:solidFill>
                  <a:schemeClr val="accent1">
                    <a:lumMod val="50000"/>
                  </a:schemeClr>
                </a:solidFill>
              </a:rPr>
              <a:t> Friday April 29, 2022</a:t>
            </a:r>
          </a:p>
          <a:p>
            <a:pPr algn="ctr"/>
            <a:endParaRPr lang="en-US" sz="3200" dirty="0"/>
          </a:p>
          <a:p>
            <a:pPr algn="ctr"/>
            <a:r>
              <a:rPr lang="en-US" sz="3200" dirty="0"/>
              <a:t>Registration Link: </a:t>
            </a:r>
            <a:r>
              <a:rPr lang="en-US" sz="3200" dirty="0">
                <a:hlinkClick r:id="rId2"/>
              </a:rPr>
              <a:t>https://touchpoint.eventsair.com/2022-may-ieee-802-wireless-interim-session</a:t>
            </a:r>
            <a:endParaRPr lang="en-US" sz="3200" dirty="0"/>
          </a:p>
          <a:p>
            <a:pPr marL="457200" lvl="1" indent="0" algn="ctr"/>
            <a:endParaRPr lang="en-US" dirty="0"/>
          </a:p>
          <a:p>
            <a:endParaRPr lang="en-US" dirty="0"/>
          </a:p>
        </p:txBody>
      </p:sp>
      <p:sp>
        <p:nvSpPr>
          <p:cNvPr id="4" name="Slide Number Placeholder 3">
            <a:extLst>
              <a:ext uri="{FF2B5EF4-FFF2-40B4-BE49-F238E27FC236}">
                <a16:creationId xmlns:a16="http://schemas.microsoft.com/office/drawing/2014/main" id="{0E3690F5-097F-452B-8FCB-0006C4AE321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Tree>
    <p:extLst>
      <p:ext uri="{BB962C8B-B14F-4D97-AF65-F5344CB8AC3E}">
        <p14:creationId xmlns:p14="http://schemas.microsoft.com/office/powerpoint/2010/main" val="163033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221088"/>
            <a:ext cx="5760640" cy="804861"/>
          </a:xfrm>
        </p:spPr>
        <p:txBody>
          <a:bodyPr wrap="square" anchor="b">
            <a:noAutofit/>
          </a:bodyPr>
          <a:lstStyle/>
          <a:p>
            <a:pPr algn="ctr">
              <a:lnSpc>
                <a:spcPct val="90000"/>
              </a:lnSpc>
            </a:pPr>
            <a:r>
              <a:rPr lang="en-US" sz="2400" dirty="0"/>
              <a:t>Task Group 15.4ab </a:t>
            </a:r>
            <a:br>
              <a:rPr lang="en-US" sz="2400" dirty="0"/>
            </a:br>
            <a:r>
              <a:rPr lang="en-US" sz="2400" dirty="0"/>
              <a:t>Virtual Interim May 2022</a:t>
            </a:r>
          </a:p>
        </p:txBody>
      </p:sp>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301208"/>
            <a:ext cx="5486400" cy="804862"/>
          </a:xfrm>
        </p:spPr>
        <p:txBody>
          <a:bodyPr wrap="square" anchor="t">
            <a:normAutofit/>
          </a:bodyPr>
          <a:lstStyle/>
          <a:p>
            <a:pPr algn="ctr"/>
            <a:r>
              <a:rPr lang="en-US" sz="1600" dirty="0"/>
              <a:t>May 10</a:t>
            </a:r>
            <a:r>
              <a:rPr lang="en-US" sz="1600" baseline="30000" dirty="0"/>
              <a:t>th</a:t>
            </a:r>
            <a:r>
              <a:rPr lang="en-US" sz="1600" dirty="0"/>
              <a:t> through May 17</a:t>
            </a:r>
            <a:r>
              <a:rPr lang="en-US" sz="1600" baseline="30000" dirty="0"/>
              <a:t>th</a:t>
            </a:r>
            <a:r>
              <a:rPr lang="en-US" sz="1600" dirty="0"/>
              <a:t> </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6</a:t>
            </a:fld>
            <a:endParaRPr lang="en-US" altLang="en-US"/>
          </a:p>
        </p:txBody>
      </p:sp>
      <p:pic>
        <p:nvPicPr>
          <p:cNvPr id="6" name="Picture 5" descr="A crowd of people at a concert&#10;&#10;Description automatically generated with low confidence">
            <a:extLst>
              <a:ext uri="{FF2B5EF4-FFF2-40B4-BE49-F238E27FC236}">
                <a16:creationId xmlns:a16="http://schemas.microsoft.com/office/drawing/2014/main" id="{9C33F728-97D8-4795-95B0-DA192E3B5C85}"/>
              </a:ext>
            </a:extLst>
          </p:cNvPr>
          <p:cNvPicPr>
            <a:picLocks noChangeAspect="1"/>
          </p:cNvPicPr>
          <p:nvPr/>
        </p:nvPicPr>
        <p:blipFill>
          <a:blip r:embed="rId2"/>
          <a:stretch>
            <a:fillRect/>
          </a:stretch>
        </p:blipFill>
        <p:spPr>
          <a:xfrm>
            <a:off x="3440630" y="1065939"/>
            <a:ext cx="2262739" cy="3017520"/>
          </a:xfrm>
          <a:prstGeom prst="rect">
            <a:avLst/>
          </a:prstGeom>
        </p:spPr>
      </p:pic>
    </p:spTree>
    <p:extLst>
      <p:ext uri="{BB962C8B-B14F-4D97-AF65-F5344CB8AC3E}">
        <p14:creationId xmlns:p14="http://schemas.microsoft.com/office/powerpoint/2010/main" val="119055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8</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689768" y="1641922"/>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9</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58648</TotalTime>
  <Words>2270</Words>
  <Application>Microsoft Office PowerPoint</Application>
  <PresentationFormat>On-screen Show (4:3)</PresentationFormat>
  <Paragraphs>705</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Courier</vt:lpstr>
      <vt:lpstr>Open Sans</vt:lpstr>
      <vt:lpstr>Times New Roman</vt:lpstr>
      <vt:lpstr>Verdana-Bold</vt:lpstr>
      <vt:lpstr>Office Theme</vt:lpstr>
      <vt:lpstr>PowerPoint Presentation</vt:lpstr>
      <vt:lpstr>Task Group 15.4ab Next Generation UWB Amendment</vt:lpstr>
      <vt:lpstr>Registration for 802 LMSC Plenaries and 802 Wireless Interims</vt:lpstr>
      <vt:lpstr>Deadbeat Consequences (Deadbeat: in default of paying registration fee for a prior mtg.)</vt:lpstr>
      <vt:lpstr>Registration Reminder</vt:lpstr>
      <vt:lpstr>Task Group 15.4ab  Virtual Interim May 2022</vt:lpstr>
      <vt:lpstr>Task Group Rules</vt:lpstr>
      <vt:lpstr>IEEE-SA Patent, Copyright, and Participation Policies</vt:lpstr>
      <vt:lpstr>IEEE 802 Ground Rules</vt:lpstr>
      <vt:lpstr>MAY Agenda</vt:lpstr>
      <vt:lpstr>Agenda</vt:lpstr>
      <vt:lpstr>Approval of Minutes </vt:lpstr>
      <vt:lpstr>Session Objectives</vt:lpstr>
      <vt:lpstr>General Announcements</vt:lpstr>
      <vt:lpstr>Recap and TG Operation</vt:lpstr>
      <vt:lpstr>5.2.b Scope of the project (As approved): </vt:lpstr>
      <vt:lpstr>Task Group Organization </vt:lpstr>
      <vt:lpstr>Project Schedule (working baseline)</vt:lpstr>
      <vt:lpstr>Schedule Major Milestones</vt:lpstr>
      <vt:lpstr>Technical Contributions</vt:lpstr>
      <vt:lpstr>List of Technical Presentations</vt:lpstr>
      <vt:lpstr>Next Steps</vt:lpstr>
      <vt:lpstr>Straw Polls on July Session</vt:lpstr>
      <vt:lpstr>Interim TC planning</vt:lpstr>
      <vt:lpstr>Task Group Closing</vt:lpstr>
      <vt:lpstr>Other Business</vt:lpstr>
      <vt:lpstr>Adjourned Thanks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230</cp:revision>
  <cp:lastPrinted>2000-03-07T00:55:37Z</cp:lastPrinted>
  <dcterms:created xsi:type="dcterms:W3CDTF">2016-01-17T22:48:36Z</dcterms:created>
  <dcterms:modified xsi:type="dcterms:W3CDTF">2022-05-11T00:57:37Z</dcterms:modified>
  <cp:category/>
</cp:coreProperties>
</file>