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87" r:id="rId2"/>
    <p:sldId id="363" r:id="rId3"/>
    <p:sldId id="2366" r:id="rId4"/>
    <p:sldId id="339" r:id="rId5"/>
    <p:sldId id="368" r:id="rId6"/>
    <p:sldId id="322" r:id="rId7"/>
    <p:sldId id="366" r:id="rId8"/>
    <p:sldId id="304" r:id="rId9"/>
    <p:sldId id="317" r:id="rId10"/>
    <p:sldId id="2388" r:id="rId11"/>
    <p:sldId id="2392" r:id="rId12"/>
    <p:sldId id="2372" r:id="rId13"/>
    <p:sldId id="361" r:id="rId14"/>
    <p:sldId id="365" r:id="rId15"/>
    <p:sldId id="2367" r:id="rId16"/>
    <p:sldId id="2385" r:id="rId17"/>
    <p:sldId id="2368" r:id="rId18"/>
    <p:sldId id="2375" r:id="rId19"/>
    <p:sldId id="2377" r:id="rId20"/>
    <p:sldId id="326" r:id="rId21"/>
    <p:sldId id="364" r:id="rId22"/>
    <p:sldId id="330" r:id="rId23"/>
    <p:sldId id="2389" r:id="rId24"/>
    <p:sldId id="2390" r:id="rId25"/>
    <p:sldId id="298" r:id="rId26"/>
    <p:sldId id="296" r:id="rId2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0683C-942E-4FF0-875C-4AB076E408A7}" v="23" dt="2022-05-10T18:20:02.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133" d="100"/>
          <a:sy n="133" d="100"/>
        </p:scale>
        <p:origin x="1646"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3D60683C-942E-4FF0-875C-4AB076E408A7}"/>
    <pc:docChg chg="undo custSel delSld modSld modMainMaster">
      <pc:chgData name="Benjamin Rolfe" userId="2cb8745b51aa14eb" providerId="LiveId" clId="{3D60683C-942E-4FF0-875C-4AB076E408A7}" dt="2022-05-10T18:20:26.010" v="885" actId="20577"/>
      <pc:docMkLst>
        <pc:docMk/>
      </pc:docMkLst>
      <pc:sldChg chg="modSp mod">
        <pc:chgData name="Benjamin Rolfe" userId="2cb8745b51aa14eb" providerId="LiveId" clId="{3D60683C-942E-4FF0-875C-4AB076E408A7}" dt="2022-05-10T14:14:28.835" v="21" actId="6549"/>
        <pc:sldMkLst>
          <pc:docMk/>
          <pc:sldMk cId="0" sldId="287"/>
        </pc:sldMkLst>
        <pc:spChg chg="mod">
          <ac:chgData name="Benjamin Rolfe" userId="2cb8745b51aa14eb" providerId="LiveId" clId="{3D60683C-942E-4FF0-875C-4AB076E408A7}" dt="2022-05-10T14:14:28.835" v="21" actId="6549"/>
          <ac:spMkLst>
            <pc:docMk/>
            <pc:sldMk cId="0" sldId="287"/>
            <ac:spMk id="2" creationId="{11B74706-8CE8-446F-ADD5-944A55CFBC25}"/>
          </ac:spMkLst>
        </pc:spChg>
      </pc:sldChg>
      <pc:sldChg chg="modSp mod">
        <pc:chgData name="Benjamin Rolfe" userId="2cb8745b51aa14eb" providerId="LiveId" clId="{3D60683C-942E-4FF0-875C-4AB076E408A7}" dt="2022-05-10T15:03:35.462" v="89" actId="5793"/>
        <pc:sldMkLst>
          <pc:docMk/>
          <pc:sldMk cId="1190557096" sldId="322"/>
        </pc:sldMkLst>
        <pc:spChg chg="mod">
          <ac:chgData name="Benjamin Rolfe" userId="2cb8745b51aa14eb" providerId="LiveId" clId="{3D60683C-942E-4FF0-875C-4AB076E408A7}" dt="2022-05-10T15:03:21.715" v="61" actId="20577"/>
          <ac:spMkLst>
            <pc:docMk/>
            <pc:sldMk cId="1190557096" sldId="322"/>
            <ac:spMk id="3" creationId="{BA95BE7F-4CC3-4947-BB24-F6A697F063DF}"/>
          </ac:spMkLst>
        </pc:spChg>
        <pc:spChg chg="mod">
          <ac:chgData name="Benjamin Rolfe" userId="2cb8745b51aa14eb" providerId="LiveId" clId="{3D60683C-942E-4FF0-875C-4AB076E408A7}" dt="2022-05-10T15:03:35.462" v="89" actId="5793"/>
          <ac:spMkLst>
            <pc:docMk/>
            <pc:sldMk cId="1190557096" sldId="322"/>
            <ac:spMk id="4" creationId="{D457DDDA-2EC7-4A5E-95DB-E9907484AFBA}"/>
          </ac:spMkLst>
        </pc:spChg>
      </pc:sldChg>
      <pc:sldChg chg="modSp mod">
        <pc:chgData name="Benjamin Rolfe" userId="2cb8745b51aa14eb" providerId="LiveId" clId="{3D60683C-942E-4FF0-875C-4AB076E408A7}" dt="2022-05-10T18:00:21.136" v="820" actId="207"/>
        <pc:sldMkLst>
          <pc:docMk/>
          <pc:sldMk cId="2563923820" sldId="361"/>
        </pc:sldMkLst>
        <pc:spChg chg="mod">
          <ac:chgData name="Benjamin Rolfe" userId="2cb8745b51aa14eb" providerId="LiveId" clId="{3D60683C-942E-4FF0-875C-4AB076E408A7}" dt="2022-05-10T18:00:21.136" v="820" actId="207"/>
          <ac:spMkLst>
            <pc:docMk/>
            <pc:sldMk cId="2563923820" sldId="361"/>
            <ac:spMk id="3" creationId="{3A23C805-42AA-4D7E-9FD4-AB810E14C6A7}"/>
          </ac:spMkLst>
        </pc:spChg>
      </pc:sldChg>
      <pc:sldChg chg="modSp mod">
        <pc:chgData name="Benjamin Rolfe" userId="2cb8745b51aa14eb" providerId="LiveId" clId="{3D60683C-942E-4FF0-875C-4AB076E408A7}" dt="2022-05-10T18:20:26.010" v="885" actId="20577"/>
        <pc:sldMkLst>
          <pc:docMk/>
          <pc:sldMk cId="389210720" sldId="364"/>
        </pc:sldMkLst>
        <pc:spChg chg="mod">
          <ac:chgData name="Benjamin Rolfe" userId="2cb8745b51aa14eb" providerId="LiveId" clId="{3D60683C-942E-4FF0-875C-4AB076E408A7}" dt="2022-05-10T18:20:26.010" v="885" actId="20577"/>
          <ac:spMkLst>
            <pc:docMk/>
            <pc:sldMk cId="389210720" sldId="364"/>
            <ac:spMk id="3" creationId="{F6DC99AE-2F0F-47C1-8281-2838E6BA3998}"/>
          </ac:spMkLst>
        </pc:spChg>
        <pc:spChg chg="mod">
          <ac:chgData name="Benjamin Rolfe" userId="2cb8745b51aa14eb" providerId="LiveId" clId="{3D60683C-942E-4FF0-875C-4AB076E408A7}" dt="2022-05-10T18:20:02.419" v="865" actId="20577"/>
          <ac:spMkLst>
            <pc:docMk/>
            <pc:sldMk cId="389210720" sldId="364"/>
            <ac:spMk id="7" creationId="{3F53DD12-76BB-4D98-9CE2-8CFA0A3D4499}"/>
          </ac:spMkLst>
        </pc:spChg>
      </pc:sldChg>
      <pc:sldChg chg="modSp mod">
        <pc:chgData name="Benjamin Rolfe" userId="2cb8745b51aa14eb" providerId="LiveId" clId="{3D60683C-942E-4FF0-875C-4AB076E408A7}" dt="2022-05-10T14:18:52.261" v="48" actId="6549"/>
        <pc:sldMkLst>
          <pc:docMk/>
          <pc:sldMk cId="1630337801" sldId="368"/>
        </pc:sldMkLst>
        <pc:spChg chg="mod">
          <ac:chgData name="Benjamin Rolfe" userId="2cb8745b51aa14eb" providerId="LiveId" clId="{3D60683C-942E-4FF0-875C-4AB076E408A7}" dt="2022-05-10T14:18:52.261" v="48" actId="6549"/>
          <ac:spMkLst>
            <pc:docMk/>
            <pc:sldMk cId="1630337801" sldId="368"/>
            <ac:spMk id="3" creationId="{AD602F05-B60E-4AD5-BC7F-ABE29DD62A43}"/>
          </ac:spMkLst>
        </pc:spChg>
      </pc:sldChg>
      <pc:sldChg chg="modSp mod">
        <pc:chgData name="Benjamin Rolfe" userId="2cb8745b51aa14eb" providerId="LiveId" clId="{3D60683C-942E-4FF0-875C-4AB076E408A7}" dt="2022-05-10T14:19:14.022" v="50" actId="20577"/>
        <pc:sldMkLst>
          <pc:docMk/>
          <pc:sldMk cId="1968720319" sldId="2366"/>
        </pc:sldMkLst>
        <pc:spChg chg="mod">
          <ac:chgData name="Benjamin Rolfe" userId="2cb8745b51aa14eb" providerId="LiveId" clId="{3D60683C-942E-4FF0-875C-4AB076E408A7}" dt="2022-05-10T14:19:14.022" v="50" actId="20577"/>
          <ac:spMkLst>
            <pc:docMk/>
            <pc:sldMk cId="1968720319" sldId="2366"/>
            <ac:spMk id="3" creationId="{00000000-0000-0000-0000-000000000000}"/>
          </ac:spMkLst>
        </pc:spChg>
      </pc:sldChg>
      <pc:sldChg chg="modSp mod">
        <pc:chgData name="Benjamin Rolfe" userId="2cb8745b51aa14eb" providerId="LiveId" clId="{3D60683C-942E-4FF0-875C-4AB076E408A7}" dt="2022-05-10T17:39:17.716" v="770" actId="207"/>
        <pc:sldMkLst>
          <pc:docMk/>
          <pc:sldMk cId="2108190302" sldId="2372"/>
        </pc:sldMkLst>
        <pc:spChg chg="mod">
          <ac:chgData name="Benjamin Rolfe" userId="2cb8745b51aa14eb" providerId="LiveId" clId="{3D60683C-942E-4FF0-875C-4AB076E408A7}" dt="2022-05-10T17:39:17.716" v="770" actId="207"/>
          <ac:spMkLst>
            <pc:docMk/>
            <pc:sldMk cId="2108190302" sldId="2372"/>
            <ac:spMk id="3" creationId="{85C05B16-6EF6-40E4-A042-1531BAD577AE}"/>
          </ac:spMkLst>
        </pc:spChg>
      </pc:sldChg>
      <pc:sldChg chg="modSp mod">
        <pc:chgData name="Benjamin Rolfe" userId="2cb8745b51aa14eb" providerId="LiveId" clId="{3D60683C-942E-4FF0-875C-4AB076E408A7}" dt="2022-05-10T18:17:21.410" v="840" actId="1037"/>
        <pc:sldMkLst>
          <pc:docMk/>
          <pc:sldMk cId="1435232689" sldId="2375"/>
        </pc:sldMkLst>
        <pc:spChg chg="mod">
          <ac:chgData name="Benjamin Rolfe" userId="2cb8745b51aa14eb" providerId="LiveId" clId="{3D60683C-942E-4FF0-875C-4AB076E408A7}" dt="2022-05-10T18:17:21.410" v="840" actId="1037"/>
          <ac:spMkLst>
            <pc:docMk/>
            <pc:sldMk cId="1435232689" sldId="2375"/>
            <ac:spMk id="5" creationId="{5BC9C866-68AA-4871-BE43-83F038AE3F20}"/>
          </ac:spMkLst>
        </pc:spChg>
      </pc:sldChg>
      <pc:sldChg chg="addSp delSp modSp mod">
        <pc:chgData name="Benjamin Rolfe" userId="2cb8745b51aa14eb" providerId="LiveId" clId="{3D60683C-942E-4FF0-875C-4AB076E408A7}" dt="2022-05-10T18:17:02.186" v="832" actId="14100"/>
        <pc:sldMkLst>
          <pc:docMk/>
          <pc:sldMk cId="113431375" sldId="2377"/>
        </pc:sldMkLst>
        <pc:spChg chg="add del mod">
          <ac:chgData name="Benjamin Rolfe" userId="2cb8745b51aa14eb" providerId="LiveId" clId="{3D60683C-942E-4FF0-875C-4AB076E408A7}" dt="2022-05-10T18:16:44.547" v="830" actId="478"/>
          <ac:spMkLst>
            <pc:docMk/>
            <pc:sldMk cId="113431375" sldId="2377"/>
            <ac:spMk id="3" creationId="{F59CC206-400A-FD50-3758-66EC2F407E6A}"/>
          </ac:spMkLst>
        </pc:spChg>
        <pc:spChg chg="del">
          <ac:chgData name="Benjamin Rolfe" userId="2cb8745b51aa14eb" providerId="LiveId" clId="{3D60683C-942E-4FF0-875C-4AB076E408A7}" dt="2022-05-10T18:15:46.988" v="823" actId="478"/>
          <ac:spMkLst>
            <pc:docMk/>
            <pc:sldMk cId="113431375" sldId="2377"/>
            <ac:spMk id="5" creationId="{009F881B-65C7-40F2-AFAA-2EC67F32DFEB}"/>
          </ac:spMkLst>
        </pc:spChg>
        <pc:spChg chg="add mod">
          <ac:chgData name="Benjamin Rolfe" userId="2cb8745b51aa14eb" providerId="LiveId" clId="{3D60683C-942E-4FF0-875C-4AB076E408A7}" dt="2022-05-10T18:17:02.186" v="832" actId="14100"/>
          <ac:spMkLst>
            <pc:docMk/>
            <pc:sldMk cId="113431375" sldId="2377"/>
            <ac:spMk id="7" creationId="{A3114569-34CC-A905-6AED-B81DC4F69FFE}"/>
          </ac:spMkLst>
        </pc:spChg>
        <pc:graphicFrameChg chg="modGraphic">
          <ac:chgData name="Benjamin Rolfe" userId="2cb8745b51aa14eb" providerId="LiveId" clId="{3D60683C-942E-4FF0-875C-4AB076E408A7}" dt="2022-05-10T18:15:42.161" v="822" actId="13926"/>
          <ac:graphicFrameMkLst>
            <pc:docMk/>
            <pc:sldMk cId="113431375" sldId="2377"/>
            <ac:graphicFrameMk id="8" creationId="{94B57B48-1346-43EF-8A13-7DBC7401931F}"/>
          </ac:graphicFrameMkLst>
        </pc:graphicFrameChg>
      </pc:sldChg>
      <pc:sldChg chg="addSp delSp modSp mod">
        <pc:chgData name="Benjamin Rolfe" userId="2cb8745b51aa14eb" providerId="LiveId" clId="{3D60683C-942E-4FF0-875C-4AB076E408A7}" dt="2022-05-10T17:25:33.637" v="506" actId="20577"/>
        <pc:sldMkLst>
          <pc:docMk/>
          <pc:sldMk cId="2031430018" sldId="2388"/>
        </pc:sldMkLst>
        <pc:spChg chg="mod">
          <ac:chgData name="Benjamin Rolfe" userId="2cb8745b51aa14eb" providerId="LiveId" clId="{3D60683C-942E-4FF0-875C-4AB076E408A7}" dt="2022-05-10T15:11:43.806" v="92" actId="20577"/>
          <ac:spMkLst>
            <pc:docMk/>
            <pc:sldMk cId="2031430018" sldId="2388"/>
            <ac:spMk id="5" creationId="{EDFE7106-48FD-47AF-995A-DAF6D1C4E603}"/>
          </ac:spMkLst>
        </pc:spChg>
        <pc:spChg chg="del mod">
          <ac:chgData name="Benjamin Rolfe" userId="2cb8745b51aa14eb" providerId="LiveId" clId="{3D60683C-942E-4FF0-875C-4AB076E408A7}" dt="2022-05-10T15:27:24.453" v="95"/>
          <ac:spMkLst>
            <pc:docMk/>
            <pc:sldMk cId="2031430018" sldId="2388"/>
            <ac:spMk id="7" creationId="{32DE93CD-2F9C-4055-B86A-858F581C3A62}"/>
          </ac:spMkLst>
        </pc:spChg>
        <pc:spChg chg="add mod">
          <ac:chgData name="Benjamin Rolfe" userId="2cb8745b51aa14eb" providerId="LiveId" clId="{3D60683C-942E-4FF0-875C-4AB076E408A7}" dt="2022-05-10T17:25:33.637" v="506" actId="20577"/>
          <ac:spMkLst>
            <pc:docMk/>
            <pc:sldMk cId="2031430018" sldId="2388"/>
            <ac:spMk id="10" creationId="{AB2E8B85-57AA-2969-C167-EEC86B3852EF}"/>
          </ac:spMkLst>
        </pc:spChg>
        <pc:graphicFrameChg chg="del">
          <ac:chgData name="Benjamin Rolfe" userId="2cb8745b51aa14eb" providerId="LiveId" clId="{3D60683C-942E-4FF0-875C-4AB076E408A7}" dt="2022-05-10T15:28:10.611" v="96" actId="478"/>
          <ac:graphicFrameMkLst>
            <pc:docMk/>
            <pc:sldMk cId="2031430018" sldId="2388"/>
            <ac:graphicFrameMk id="2" creationId="{5D6FDCF4-02C8-45A3-8D04-7ACA3F80AE43}"/>
          </ac:graphicFrameMkLst>
        </pc:graphicFrameChg>
        <pc:graphicFrameChg chg="add del mod">
          <ac:chgData name="Benjamin Rolfe" userId="2cb8745b51aa14eb" providerId="LiveId" clId="{3D60683C-942E-4FF0-875C-4AB076E408A7}" dt="2022-05-10T15:28:47.375" v="100"/>
          <ac:graphicFrameMkLst>
            <pc:docMk/>
            <pc:sldMk cId="2031430018" sldId="2388"/>
            <ac:graphicFrameMk id="3" creationId="{4F39B451-9F3E-D93C-ED98-E7CC79206305}"/>
          </ac:graphicFrameMkLst>
        </pc:graphicFrameChg>
        <pc:graphicFrameChg chg="add mod">
          <ac:chgData name="Benjamin Rolfe" userId="2cb8745b51aa14eb" providerId="LiveId" clId="{3D60683C-942E-4FF0-875C-4AB076E408A7}" dt="2022-05-10T15:28:48.187" v="101"/>
          <ac:graphicFrameMkLst>
            <pc:docMk/>
            <pc:sldMk cId="2031430018" sldId="2388"/>
            <ac:graphicFrameMk id="8" creationId="{BF3F92C8-1D2A-EA06-E691-4287A00500F6}"/>
          </ac:graphicFrameMkLst>
        </pc:graphicFrameChg>
      </pc:sldChg>
      <pc:sldChg chg="modSp mod">
        <pc:chgData name="Benjamin Rolfe" userId="2cb8745b51aa14eb" providerId="LiveId" clId="{3D60683C-942E-4FF0-875C-4AB076E408A7}" dt="2022-05-10T17:27:58.465" v="708" actId="20577"/>
        <pc:sldMkLst>
          <pc:docMk/>
          <pc:sldMk cId="3321687532" sldId="2392"/>
        </pc:sldMkLst>
        <pc:spChg chg="mod">
          <ac:chgData name="Benjamin Rolfe" userId="2cb8745b51aa14eb" providerId="LiveId" clId="{3D60683C-942E-4FF0-875C-4AB076E408A7}" dt="2022-05-10T17:27:58.465" v="708" actId="20577"/>
          <ac:spMkLst>
            <pc:docMk/>
            <pc:sldMk cId="3321687532" sldId="2392"/>
            <ac:spMk id="6" creationId="{1D314E6A-613B-4FAB-A3DD-690D8A32466B}"/>
          </ac:spMkLst>
        </pc:spChg>
      </pc:sldChg>
      <pc:sldChg chg="del">
        <pc:chgData name="Benjamin Rolfe" userId="2cb8745b51aa14eb" providerId="LiveId" clId="{3D60683C-942E-4FF0-875C-4AB076E408A7}" dt="2022-05-10T18:15:21.879" v="821" actId="47"/>
        <pc:sldMkLst>
          <pc:docMk/>
          <pc:sldMk cId="1385456078" sldId="2393"/>
        </pc:sldMkLst>
      </pc:sldChg>
      <pc:sldMasterChg chg="modSp mod">
        <pc:chgData name="Benjamin Rolfe" userId="2cb8745b51aa14eb" providerId="LiveId" clId="{3D60683C-942E-4FF0-875C-4AB076E408A7}" dt="2022-05-10T14:14:09.970" v="10" actId="20577"/>
        <pc:sldMasterMkLst>
          <pc:docMk/>
          <pc:sldMasterMk cId="0" sldId="2147483648"/>
        </pc:sldMasterMkLst>
        <pc:spChg chg="mod">
          <ac:chgData name="Benjamin Rolfe" userId="2cb8745b51aa14eb" providerId="LiveId" clId="{3D60683C-942E-4FF0-875C-4AB076E408A7}" dt="2022-05-10T14:14:09.970" v="10" actId="20577"/>
          <ac:spMkLst>
            <pc:docMk/>
            <pc:sldMasterMk cId="0" sldId="2147483648"/>
            <ac:spMk id="2" creationId="{7274DC08-9B8C-464E-97F8-9AF419E7B8D9}"/>
          </ac:spMkLst>
        </pc:spChg>
        <pc:spChg chg="mod">
          <ac:chgData name="Benjamin Rolfe" userId="2cb8745b51aa14eb" providerId="LiveId" clId="{3D60683C-942E-4FF0-875C-4AB076E408A7}" dt="2022-05-10T14:14:04.403" v="7"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15-22-0258-00-04ab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5/dcn/22/15-22-0239-00-04ab-tg4ab-conf-call-mins-mar-to-may-2022.docx" TargetMode="External"/><Relationship Id="rId2" Type="http://schemas.openxmlformats.org/officeDocument/2006/relationships/hyperlink" Target="https://mentor.ieee.org/802.15/dcn/21/15-21-0628-00-04ab-tg15-4ab-nov-plenary-mtg-mins.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5/dcn/22/15-22-0256-00-04ab-simultaneous-ranging-solutions.pptx" TargetMode="External"/><Relationship Id="rId7" Type="http://schemas.openxmlformats.org/officeDocument/2006/relationships/hyperlink" Target="https://mentor.ieee.org/802.15/dcn/22/15-22-0243-00-04ab-golay-complementary-sequences-preamble-construction-for-uwb-ranging-beyond-4z-ipatov.pptx" TargetMode="External"/><Relationship Id="rId2" Type="http://schemas.openxmlformats.org/officeDocument/2006/relationships/hyperlink" Target="https://mentor.ieee.org/802.15/dcn/22/15-22-0242-00-04ab-review-of-uwb-coex-contributions.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248-00-04ab-privacy-preserving-and-performance-enhancement-for-uwb-sensing.pptx" TargetMode="External"/><Relationship Id="rId5" Type="http://schemas.openxmlformats.org/officeDocument/2006/relationships/hyperlink" Target="https://mentor.ieee.org/802.15/dcn/22/15-22-0255-00-04ab-mac-considerations-on-unified-control-for-uwb-sensing-and-ranging.pptx" TargetMode="External"/><Relationship Id="rId4" Type="http://schemas.openxmlformats.org/officeDocument/2006/relationships/hyperlink" Target="https://mentor.ieee.org/802.15/dcn/22/15-22-0257-00-04ab-cir-feedback-scheme-for-uwb-sensing-continue.pptx"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May 2022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10,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Plenary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to progress the project</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MAY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extLst>
              <p:ext uri="{D42A27DB-BD31-4B8C-83A1-F6EECF244321}">
                <p14:modId xmlns:p14="http://schemas.microsoft.com/office/powerpoint/2010/main" val="2274954917"/>
              </p:ext>
            </p:extLst>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graphicFrame>
        <p:nvGraphicFramePr>
          <p:cNvPr id="8" name="Table 7">
            <a:extLst>
              <a:ext uri="{FF2B5EF4-FFF2-40B4-BE49-F238E27FC236}">
                <a16:creationId xmlns:a16="http://schemas.microsoft.com/office/drawing/2014/main" id="{BF3F92C8-1D2A-EA06-E691-4287A00500F6}"/>
              </a:ext>
            </a:extLst>
          </p:cNvPr>
          <p:cNvGraphicFramePr>
            <a:graphicFrameLocks noGrp="1"/>
          </p:cNvGraphicFramePr>
          <p:nvPr/>
        </p:nvGraphicFramePr>
        <p:xfrm>
          <a:off x="768354" y="2597720"/>
          <a:ext cx="7764455" cy="2416623"/>
        </p:xfrm>
        <a:graphic>
          <a:graphicData uri="http://schemas.openxmlformats.org/drawingml/2006/table">
            <a:tbl>
              <a:tblPr/>
              <a:tblGrid>
                <a:gridCol w="337585">
                  <a:extLst>
                    <a:ext uri="{9D8B030D-6E8A-4147-A177-3AD203B41FA5}">
                      <a16:colId xmlns:a16="http://schemas.microsoft.com/office/drawing/2014/main" val="4109719275"/>
                    </a:ext>
                  </a:extLst>
                </a:gridCol>
                <a:gridCol w="337585">
                  <a:extLst>
                    <a:ext uri="{9D8B030D-6E8A-4147-A177-3AD203B41FA5}">
                      <a16:colId xmlns:a16="http://schemas.microsoft.com/office/drawing/2014/main" val="4053316498"/>
                    </a:ext>
                  </a:extLst>
                </a:gridCol>
                <a:gridCol w="337585">
                  <a:extLst>
                    <a:ext uri="{9D8B030D-6E8A-4147-A177-3AD203B41FA5}">
                      <a16:colId xmlns:a16="http://schemas.microsoft.com/office/drawing/2014/main" val="2696330980"/>
                    </a:ext>
                  </a:extLst>
                </a:gridCol>
                <a:gridCol w="337585">
                  <a:extLst>
                    <a:ext uri="{9D8B030D-6E8A-4147-A177-3AD203B41FA5}">
                      <a16:colId xmlns:a16="http://schemas.microsoft.com/office/drawing/2014/main" val="2312947247"/>
                    </a:ext>
                  </a:extLst>
                </a:gridCol>
                <a:gridCol w="337585">
                  <a:extLst>
                    <a:ext uri="{9D8B030D-6E8A-4147-A177-3AD203B41FA5}">
                      <a16:colId xmlns:a16="http://schemas.microsoft.com/office/drawing/2014/main" val="386428179"/>
                    </a:ext>
                  </a:extLst>
                </a:gridCol>
                <a:gridCol w="337585">
                  <a:extLst>
                    <a:ext uri="{9D8B030D-6E8A-4147-A177-3AD203B41FA5}">
                      <a16:colId xmlns:a16="http://schemas.microsoft.com/office/drawing/2014/main" val="4011796464"/>
                    </a:ext>
                  </a:extLst>
                </a:gridCol>
                <a:gridCol w="337585">
                  <a:extLst>
                    <a:ext uri="{9D8B030D-6E8A-4147-A177-3AD203B41FA5}">
                      <a16:colId xmlns:a16="http://schemas.microsoft.com/office/drawing/2014/main" val="862582304"/>
                    </a:ext>
                  </a:extLst>
                </a:gridCol>
                <a:gridCol w="337585">
                  <a:extLst>
                    <a:ext uri="{9D8B030D-6E8A-4147-A177-3AD203B41FA5}">
                      <a16:colId xmlns:a16="http://schemas.microsoft.com/office/drawing/2014/main" val="2704323075"/>
                    </a:ext>
                  </a:extLst>
                </a:gridCol>
                <a:gridCol w="337585">
                  <a:extLst>
                    <a:ext uri="{9D8B030D-6E8A-4147-A177-3AD203B41FA5}">
                      <a16:colId xmlns:a16="http://schemas.microsoft.com/office/drawing/2014/main" val="1507869572"/>
                    </a:ext>
                  </a:extLst>
                </a:gridCol>
                <a:gridCol w="337585">
                  <a:extLst>
                    <a:ext uri="{9D8B030D-6E8A-4147-A177-3AD203B41FA5}">
                      <a16:colId xmlns:a16="http://schemas.microsoft.com/office/drawing/2014/main" val="3781992730"/>
                    </a:ext>
                  </a:extLst>
                </a:gridCol>
                <a:gridCol w="337585">
                  <a:extLst>
                    <a:ext uri="{9D8B030D-6E8A-4147-A177-3AD203B41FA5}">
                      <a16:colId xmlns:a16="http://schemas.microsoft.com/office/drawing/2014/main" val="2173165062"/>
                    </a:ext>
                  </a:extLst>
                </a:gridCol>
                <a:gridCol w="337585">
                  <a:extLst>
                    <a:ext uri="{9D8B030D-6E8A-4147-A177-3AD203B41FA5}">
                      <a16:colId xmlns:a16="http://schemas.microsoft.com/office/drawing/2014/main" val="2739677620"/>
                    </a:ext>
                  </a:extLst>
                </a:gridCol>
                <a:gridCol w="337585">
                  <a:extLst>
                    <a:ext uri="{9D8B030D-6E8A-4147-A177-3AD203B41FA5}">
                      <a16:colId xmlns:a16="http://schemas.microsoft.com/office/drawing/2014/main" val="579021861"/>
                    </a:ext>
                  </a:extLst>
                </a:gridCol>
                <a:gridCol w="337585">
                  <a:extLst>
                    <a:ext uri="{9D8B030D-6E8A-4147-A177-3AD203B41FA5}">
                      <a16:colId xmlns:a16="http://schemas.microsoft.com/office/drawing/2014/main" val="2948504432"/>
                    </a:ext>
                  </a:extLst>
                </a:gridCol>
                <a:gridCol w="337585">
                  <a:extLst>
                    <a:ext uri="{9D8B030D-6E8A-4147-A177-3AD203B41FA5}">
                      <a16:colId xmlns:a16="http://schemas.microsoft.com/office/drawing/2014/main" val="1963622334"/>
                    </a:ext>
                  </a:extLst>
                </a:gridCol>
                <a:gridCol w="337585">
                  <a:extLst>
                    <a:ext uri="{9D8B030D-6E8A-4147-A177-3AD203B41FA5}">
                      <a16:colId xmlns:a16="http://schemas.microsoft.com/office/drawing/2014/main" val="24267002"/>
                    </a:ext>
                  </a:extLst>
                </a:gridCol>
                <a:gridCol w="337585">
                  <a:extLst>
                    <a:ext uri="{9D8B030D-6E8A-4147-A177-3AD203B41FA5}">
                      <a16:colId xmlns:a16="http://schemas.microsoft.com/office/drawing/2014/main" val="2064183239"/>
                    </a:ext>
                  </a:extLst>
                </a:gridCol>
                <a:gridCol w="337585">
                  <a:extLst>
                    <a:ext uri="{9D8B030D-6E8A-4147-A177-3AD203B41FA5}">
                      <a16:colId xmlns:a16="http://schemas.microsoft.com/office/drawing/2014/main" val="1877752843"/>
                    </a:ext>
                  </a:extLst>
                </a:gridCol>
                <a:gridCol w="337585">
                  <a:extLst>
                    <a:ext uri="{9D8B030D-6E8A-4147-A177-3AD203B41FA5}">
                      <a16:colId xmlns:a16="http://schemas.microsoft.com/office/drawing/2014/main" val="678165050"/>
                    </a:ext>
                  </a:extLst>
                </a:gridCol>
                <a:gridCol w="337585">
                  <a:extLst>
                    <a:ext uri="{9D8B030D-6E8A-4147-A177-3AD203B41FA5}">
                      <a16:colId xmlns:a16="http://schemas.microsoft.com/office/drawing/2014/main" val="2095541571"/>
                    </a:ext>
                  </a:extLst>
                </a:gridCol>
                <a:gridCol w="337585">
                  <a:extLst>
                    <a:ext uri="{9D8B030D-6E8A-4147-A177-3AD203B41FA5}">
                      <a16:colId xmlns:a16="http://schemas.microsoft.com/office/drawing/2014/main" val="3545336396"/>
                    </a:ext>
                  </a:extLst>
                </a:gridCol>
                <a:gridCol w="337585">
                  <a:extLst>
                    <a:ext uri="{9D8B030D-6E8A-4147-A177-3AD203B41FA5}">
                      <a16:colId xmlns:a16="http://schemas.microsoft.com/office/drawing/2014/main" val="3614297"/>
                    </a:ext>
                  </a:extLst>
                </a:gridCol>
                <a:gridCol w="337585">
                  <a:extLst>
                    <a:ext uri="{9D8B030D-6E8A-4147-A177-3AD203B41FA5}">
                      <a16:colId xmlns:a16="http://schemas.microsoft.com/office/drawing/2014/main" val="229045218"/>
                    </a:ext>
                  </a:extLst>
                </a:gridCol>
              </a:tblGrid>
              <a:tr h="193473">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Thursday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Sunday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Monday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 Wednesday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2060924067"/>
                  </a:ext>
                </a:extLst>
              </a:tr>
              <a:tr h="105247">
                <a:tc>
                  <a:txBody>
                    <a:bodyPr/>
                    <a:lstStyle/>
                    <a:p>
                      <a:pPr algn="r" fontAlgn="b"/>
                      <a:r>
                        <a:rPr lang="en-US" sz="600" b="1" i="0" u="none" strike="noStrike">
                          <a:effectLst/>
                          <a:latin typeface="Arial" panose="020B0604020202020204" pitchFamily="34" charset="0"/>
                        </a:rPr>
                        <a:t>EST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PST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10-May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11-May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12-May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13-May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15-May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16-May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17-May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18-May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97662631"/>
                  </a:ext>
                </a:extLst>
              </a:tr>
              <a:tr h="102269">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rowSpan="4" gridSpan="2">
                  <a:txBody>
                    <a:bodyPr/>
                    <a:lstStyle/>
                    <a:p>
                      <a:pPr algn="ctr" fontAlgn="ctr"/>
                      <a:r>
                        <a:rPr lang="en-US" sz="600" b="0" i="0" u="none" strike="noStrike">
                          <a:effectLst/>
                          <a:latin typeface="Arial" panose="020B0604020202020204" pitchFamily="34" charset="0"/>
                        </a:rPr>
                        <a:t> </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4"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999650405"/>
                  </a:ext>
                </a:extLst>
              </a:tr>
              <a:tr h="102269">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908699982"/>
                  </a:ext>
                </a:extLst>
              </a:tr>
              <a:tr h="102269">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SC THz</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30309751"/>
                  </a:ext>
                </a:extLst>
              </a:tr>
              <a:tr h="102269">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163583280"/>
                  </a:ext>
                </a:extLst>
              </a:tr>
              <a:tr h="103592">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Opening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Joint 6a/4ab/14</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Closing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extLst>
                  <a:ext uri="{0D108BD9-81ED-4DB2-BD59-A6C34878D82A}">
                    <a16:rowId xmlns:a16="http://schemas.microsoft.com/office/drawing/2014/main" val="2665885105"/>
                  </a:ext>
                </a:extLst>
              </a:tr>
              <a:tr h="185199">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40559736"/>
                  </a:ext>
                </a:extLst>
              </a:tr>
              <a:tr h="104254">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Joint 802.15/802.1</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IETF</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WNG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2417506405"/>
                  </a:ext>
                </a:extLst>
              </a:tr>
              <a:tr h="102269">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820473490"/>
                  </a:ext>
                </a:extLst>
              </a:tr>
              <a:tr h="103592">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Joint</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14/15/4ab</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2F2F2"/>
                          </a:solidFill>
                          <a:effectLst/>
                          <a:latin typeface="Arial" panose="020B0604020202020204" pitchFamily="34" charset="0"/>
                        </a:rPr>
                        <a:t>TG4ab (TBC)</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40920622"/>
                  </a:ext>
                </a:extLst>
              </a:tr>
              <a:tr h="185199">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602673618"/>
                  </a:ext>
                </a:extLst>
              </a:tr>
              <a:tr h="103592">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83600011"/>
                  </a:ext>
                </a:extLst>
              </a:tr>
              <a:tr h="102269">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51530310"/>
                  </a:ext>
                </a:extLst>
              </a:tr>
              <a:tr h="102269">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568922361"/>
                  </a:ext>
                </a:extLst>
              </a:tr>
              <a:tr h="102269">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414836105"/>
                  </a:ext>
                </a:extLst>
              </a:tr>
              <a:tr h="102269">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6538502"/>
                  </a:ext>
                </a:extLst>
              </a:tr>
              <a:tr h="102269">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02792826"/>
                  </a:ext>
                </a:extLst>
              </a:tr>
              <a:tr h="102269">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146961685"/>
                  </a:ext>
                </a:extLst>
              </a:tr>
              <a:tr h="102269">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260978414"/>
                  </a:ext>
                </a:extLst>
              </a:tr>
              <a:tr h="105247">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866538905"/>
                  </a:ext>
                </a:extLst>
              </a:tr>
            </a:tbl>
          </a:graphicData>
        </a:graphic>
      </p:graphicFrame>
      <p:sp>
        <p:nvSpPr>
          <p:cNvPr id="10" name="TextBox 9">
            <a:extLst>
              <a:ext uri="{FF2B5EF4-FFF2-40B4-BE49-F238E27FC236}">
                <a16:creationId xmlns:a16="http://schemas.microsoft.com/office/drawing/2014/main" id="{AB2E8B85-57AA-2969-C167-EEC86B3852EF}"/>
              </a:ext>
            </a:extLst>
          </p:cNvPr>
          <p:cNvSpPr txBox="1"/>
          <p:nvPr/>
        </p:nvSpPr>
        <p:spPr>
          <a:xfrm>
            <a:off x="744620" y="1916832"/>
            <a:ext cx="7699373" cy="276999"/>
          </a:xfrm>
          <a:prstGeom prst="rect">
            <a:avLst/>
          </a:prstGeom>
          <a:noFill/>
        </p:spPr>
        <p:txBody>
          <a:bodyPr wrap="square">
            <a:spAutoFit/>
          </a:bodyPr>
          <a:lstStyle/>
          <a:p>
            <a:pPr algn="ctr"/>
            <a:r>
              <a:rPr lang="en-US" dirty="0">
                <a:solidFill>
                  <a:schemeClr val="tx1"/>
                </a:solidFill>
                <a:latin typeface="+mn-lt"/>
              </a:rPr>
              <a:t>https://mentor.ieee.org/802.15/dcn/22/15-22-0216-06-04ab-tg-agenda-may-2022.xlsx</a:t>
            </a:r>
          </a:p>
        </p:txBody>
      </p:sp>
    </p:spTree>
    <p:extLst>
      <p:ext uri="{BB962C8B-B14F-4D97-AF65-F5344CB8AC3E}">
        <p14:creationId xmlns:p14="http://schemas.microsoft.com/office/powerpoint/2010/main" val="203143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fontScale="62500" lnSpcReduction="20000"/>
          </a:bodyPr>
          <a:lstStyle/>
          <a:p>
            <a:pPr marL="0" indent="0"/>
            <a:r>
              <a:rPr lang="en-US" dirty="0"/>
              <a:t>Discussion:</a:t>
            </a:r>
          </a:p>
          <a:p>
            <a:pPr marL="457200" indent="-457200">
              <a:buFont typeface="Arial" panose="020B0604020202020204" pitchFamily="34" charset="0"/>
              <a:buChar char="•"/>
            </a:pPr>
            <a:r>
              <a:rPr lang="en-US" dirty="0"/>
              <a:t>Requests for allocation (not in yet)</a:t>
            </a:r>
          </a:p>
          <a:p>
            <a:pPr marL="457200" indent="-457200">
              <a:buFont typeface="Arial" panose="020B0604020202020204" pitchFamily="34" charset="0"/>
              <a:buChar char="•"/>
            </a:pPr>
            <a:r>
              <a:rPr lang="en-US" dirty="0"/>
              <a:t>Adding a meeting slot</a:t>
            </a:r>
          </a:p>
          <a:p>
            <a:pPr marL="857250" lvl="1" indent="-457200">
              <a:buFont typeface="Arial" panose="020B0604020202020204" pitchFamily="34" charset="0"/>
              <a:buChar char="•"/>
            </a:pPr>
            <a:r>
              <a:rPr lang="en-US" dirty="0"/>
              <a:t>PM1 Thursday is available</a:t>
            </a:r>
          </a:p>
          <a:p>
            <a:pPr marL="857250" lvl="1" indent="-457200">
              <a:buFont typeface="Arial" panose="020B0604020202020204" pitchFamily="34" charset="0"/>
              <a:buChar char="•"/>
            </a:pPr>
            <a:r>
              <a:rPr lang="en-US" dirty="0"/>
              <a:t>All other options are PM1 or PM2</a:t>
            </a:r>
          </a:p>
          <a:p>
            <a:pPr marL="857250" lvl="1" indent="-457200">
              <a:buFont typeface="Arial" panose="020B0604020202020204" pitchFamily="34" charset="0"/>
              <a:buChar char="•"/>
            </a:pPr>
            <a:r>
              <a:rPr lang="en-US" dirty="0"/>
              <a:t>Rather painful day for or VC/RS </a:t>
            </a:r>
          </a:p>
          <a:p>
            <a:pPr marL="457200" indent="-457200">
              <a:buFont typeface="Arial" panose="020B0604020202020204" pitchFamily="34" charset="0"/>
              <a:buChar char="•"/>
            </a:pPr>
            <a:r>
              <a:rPr lang="en-US" dirty="0"/>
              <a:t>Horse-trading: </a:t>
            </a:r>
          </a:p>
          <a:p>
            <a:pPr marL="857250" lvl="1" indent="-457200">
              <a:buFont typeface="Arial" panose="020B0604020202020204" pitchFamily="34" charset="0"/>
              <a:buChar char="•"/>
            </a:pPr>
            <a:r>
              <a:rPr lang="en-US" dirty="0"/>
              <a:t>Requests for different time slots: </a:t>
            </a:r>
          </a:p>
          <a:p>
            <a:pPr marL="857250" lvl="1" indent="-457200">
              <a:buFont typeface="Arial" panose="020B0604020202020204" pitchFamily="34" charset="0"/>
              <a:buChar char="•"/>
            </a:pPr>
            <a:r>
              <a:rPr lang="en-US" dirty="0"/>
              <a:t>We have on PM1 session which not good for time zones in Asia</a:t>
            </a:r>
          </a:p>
          <a:p>
            <a:pPr marL="857250" lvl="1" indent="-457200">
              <a:buFont typeface="Arial" panose="020B0604020202020204" pitchFamily="34" charset="0"/>
              <a:buChar char="•"/>
            </a:pPr>
            <a:r>
              <a:rPr lang="en-US" dirty="0"/>
              <a:t>Offers to trade time slots – someone in PT or ET willing?</a:t>
            </a:r>
          </a:p>
          <a:p>
            <a:pPr marL="857250" lvl="1" indent="-457200">
              <a:buFont typeface="Arial" panose="020B0604020202020204" pitchFamily="34" charset="0"/>
              <a:buChar char="•"/>
            </a:pPr>
            <a:r>
              <a:rPr lang="en-US" dirty="0"/>
              <a:t>We may have some consolidation of time slots?</a:t>
            </a:r>
          </a:p>
          <a:p>
            <a:pPr marL="1257300" lvl="2" indent="-457200">
              <a:buFont typeface="Arial" panose="020B0604020202020204" pitchFamily="34" charset="0"/>
              <a:buChar char="•"/>
            </a:pPr>
            <a:r>
              <a:rPr lang="en-US" dirty="0"/>
              <a:t>E.g. need less time than has been allocated (consider also discussion)</a:t>
            </a:r>
          </a:p>
          <a:p>
            <a:pPr marL="0" indent="0"/>
            <a:endParaRPr lang="en-US" dirty="0"/>
          </a:p>
          <a:p>
            <a:pPr marL="0" indent="0"/>
            <a:r>
              <a:rPr lang="en-US" dirty="0"/>
              <a:t>Motion: Approve Agenda in 15-22-0216-07 </a:t>
            </a:r>
          </a:p>
          <a:p>
            <a:pPr marL="0" indent="0"/>
            <a:r>
              <a:rPr lang="en-US" dirty="0"/>
              <a:t>Moved/Second:</a:t>
            </a:r>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11</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AD2-737F-4177-976D-AA15D0FA4470}"/>
              </a:ext>
            </a:extLst>
          </p:cNvPr>
          <p:cNvSpPr>
            <a:spLocks noGrp="1"/>
          </p:cNvSpPr>
          <p:nvPr>
            <p:ph type="title"/>
          </p:nvPr>
        </p:nvSpPr>
        <p:spPr/>
        <p:txBody>
          <a:bodyPr/>
          <a:lstStyle/>
          <a:p>
            <a:r>
              <a:rPr lang="en-US" dirty="0"/>
              <a:t>Approval of Minutes	</a:t>
            </a:r>
          </a:p>
        </p:txBody>
      </p:sp>
      <p:sp>
        <p:nvSpPr>
          <p:cNvPr id="3" name="Content Placeholder 2">
            <a:extLst>
              <a:ext uri="{FF2B5EF4-FFF2-40B4-BE49-F238E27FC236}">
                <a16:creationId xmlns:a16="http://schemas.microsoft.com/office/drawing/2014/main" id="{85C05B16-6EF6-40E4-A042-1531BAD577AE}"/>
              </a:ext>
            </a:extLst>
          </p:cNvPr>
          <p:cNvSpPr>
            <a:spLocks noGrp="1"/>
          </p:cNvSpPr>
          <p:nvPr>
            <p:ph idx="1"/>
          </p:nvPr>
        </p:nvSpPr>
        <p:spPr/>
        <p:txBody>
          <a:bodyPr>
            <a:normAutofit fontScale="70000" lnSpcReduction="20000"/>
          </a:bodyPr>
          <a:lstStyle/>
          <a:p>
            <a:r>
              <a:rPr lang="en-US" dirty="0"/>
              <a:t>Motion to approve March plenary session minutes, document # 15-22-0202-00, and Conference Call minutes (March through May 2022) document # 15-22-0239-00</a:t>
            </a:r>
          </a:p>
          <a:p>
            <a:pPr lvl="1"/>
            <a:r>
              <a:rPr lang="en-US" dirty="0"/>
              <a:t>Moved by: </a:t>
            </a:r>
            <a:r>
              <a:rPr lang="en-US" dirty="0">
                <a:solidFill>
                  <a:schemeClr val="bg1">
                    <a:lumMod val="85000"/>
                  </a:schemeClr>
                </a:solidFill>
              </a:rPr>
              <a:t>David </a:t>
            </a:r>
            <a:r>
              <a:rPr lang="en-US" dirty="0" err="1">
                <a:solidFill>
                  <a:schemeClr val="bg1">
                    <a:lumMod val="85000"/>
                  </a:schemeClr>
                </a:solidFill>
              </a:rPr>
              <a:t>Xun</a:t>
            </a:r>
            <a:r>
              <a:rPr lang="en-US" dirty="0">
                <a:solidFill>
                  <a:schemeClr val="bg1">
                    <a:lumMod val="85000"/>
                  </a:schemeClr>
                </a:solidFill>
              </a:rPr>
              <a:t> Yang (Huawei)</a:t>
            </a:r>
          </a:p>
          <a:p>
            <a:pPr lvl="1"/>
            <a:r>
              <a:rPr lang="en-US" dirty="0"/>
              <a:t>Second by: </a:t>
            </a:r>
            <a:r>
              <a:rPr lang="en-US" dirty="0">
                <a:solidFill>
                  <a:schemeClr val="bg1">
                    <a:lumMod val="85000"/>
                  </a:schemeClr>
                </a:solidFill>
              </a:rPr>
              <a:t>Clint Powell (Meta)</a:t>
            </a:r>
          </a:p>
          <a:p>
            <a:pPr lvl="1"/>
            <a:endParaRPr lang="en-US" dirty="0"/>
          </a:p>
          <a:p>
            <a:r>
              <a:rPr lang="en-US" dirty="0"/>
              <a:t>Links:</a:t>
            </a:r>
            <a:endParaRPr lang="en-US" dirty="0">
              <a:hlinkClick r:id="rId2"/>
            </a:endParaRPr>
          </a:p>
          <a:p>
            <a:r>
              <a:rPr lang="en-US" dirty="0">
                <a:hlinkClick r:id="rId3"/>
              </a:rPr>
              <a:t>https://mentor.ieee.org/802.15/dcn/22/15-22-0202-00-04ab-tg4ab-mar-plenary-mins.docx</a:t>
            </a:r>
          </a:p>
          <a:p>
            <a:endParaRPr lang="en-US" dirty="0">
              <a:hlinkClick r:id="rId3"/>
            </a:endParaRPr>
          </a:p>
          <a:p>
            <a:r>
              <a:rPr lang="en-US" dirty="0">
                <a:hlinkClick r:id="rId3"/>
              </a:rPr>
              <a:t>https://mentor.ieee.org/802.15/dcn/22/15-22-0239-00-04ab-tg4ab-conf-call-mins-mar-to-may-2022.docx</a:t>
            </a:r>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96A8E3E-6BA0-41FE-83FE-8B07D83134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10819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Hear technical contributions and develop technical content</a:t>
            </a:r>
          </a:p>
          <a:p>
            <a:pPr marL="457200" indent="-457200">
              <a:buFont typeface="Arial" panose="020B0604020202020204" pitchFamily="34" charset="0"/>
              <a:buChar char="•"/>
            </a:pPr>
            <a:r>
              <a:rPr lang="en-US" dirty="0"/>
              <a:t>Continue collaborations and convergence</a:t>
            </a:r>
          </a:p>
          <a:p>
            <a:pPr marL="457200" indent="-457200">
              <a:buFont typeface="Arial" panose="020B0604020202020204" pitchFamily="34" charset="0"/>
              <a:buChar char="•"/>
            </a:pPr>
            <a:r>
              <a:rPr lang="en-US" dirty="0">
                <a:solidFill>
                  <a:schemeClr val="accent1">
                    <a:lumMod val="50000"/>
                  </a:schemeClr>
                </a:solidFill>
              </a:rPr>
              <a:t>Commit to PHY feature set </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a:xfrm>
            <a:off x="767977" y="1628800"/>
            <a:ext cx="7764463" cy="4611663"/>
          </a:xfrm>
        </p:spPr>
        <p:txBody>
          <a:bodyPr>
            <a:normAutofit fontScale="92500" lnSpcReduction="20000"/>
          </a:bodyPr>
          <a:lstStyle/>
          <a:p>
            <a:pPr marL="0" indent="0" algn="ctr"/>
            <a:r>
              <a:rPr lang="en-US" dirty="0">
                <a:solidFill>
                  <a:srgbClr val="FF0000"/>
                </a:solidFill>
              </a:rPr>
              <a:t>DO NOT FORGET </a:t>
            </a:r>
          </a:p>
          <a:p>
            <a:pPr marL="0" indent="0" algn="ctr"/>
            <a:r>
              <a:rPr lang="en-US" dirty="0">
                <a:solidFill>
                  <a:srgbClr val="FF0000"/>
                </a:solidFill>
              </a:rPr>
              <a:t>REGISTRATION (and the meeting fee) is REQUIRED TO PARTICPATE in any meeting during the plenary session.</a:t>
            </a:r>
          </a:p>
          <a:p>
            <a:endParaRPr lang="en-US" dirty="0"/>
          </a:p>
          <a:p>
            <a:pPr algn="ctr"/>
            <a:r>
              <a:rPr lang="en-US" dirty="0"/>
              <a:t>Did we mention this?</a:t>
            </a:r>
          </a:p>
          <a:p>
            <a:pPr algn="ctr"/>
            <a:endParaRPr lang="en-US" dirty="0"/>
          </a:p>
          <a:p>
            <a:pPr algn="ctr"/>
            <a:r>
              <a:rPr lang="en-US" dirty="0"/>
              <a:t>Bad things happen if you fail to register and pay the fee. Please don’t let that happen to you!</a:t>
            </a:r>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0F6C-4770-4F99-8196-8BE66944A9D3}"/>
              </a:ext>
            </a:extLst>
          </p:cNvPr>
          <p:cNvSpPr>
            <a:spLocks noGrp="1"/>
          </p:cNvSpPr>
          <p:nvPr>
            <p:ph type="title"/>
          </p:nvPr>
        </p:nvSpPr>
        <p:spPr>
          <a:xfrm>
            <a:off x="755576" y="2060848"/>
            <a:ext cx="7764463" cy="754063"/>
          </a:xfrm>
        </p:spPr>
        <p:txBody>
          <a:bodyPr/>
          <a:lstStyle/>
          <a:p>
            <a:r>
              <a:rPr lang="en-US" dirty="0"/>
              <a:t>Recap and TG Operation</a:t>
            </a:r>
          </a:p>
        </p:txBody>
      </p:sp>
      <p:sp>
        <p:nvSpPr>
          <p:cNvPr id="4" name="Slide Number Placeholder 3">
            <a:extLst>
              <a:ext uri="{FF2B5EF4-FFF2-40B4-BE49-F238E27FC236}">
                <a16:creationId xmlns:a16="http://schemas.microsoft.com/office/drawing/2014/main" id="{1BF5ADF0-E4EF-4D82-B63A-614C8B3F252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31597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Lead Technical Editor: Billy Verso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2568274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627784"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391936136"/>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highlight>
                            <a:srgbClr val="FFFF00"/>
                          </a:highlight>
                        </a:rPr>
                        <a:t>Cut-off for new features (high level feature set), PHY</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2924944"/>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98209742-BC94-46EE-AC78-523FB2E8F229}"/>
              </a:ext>
            </a:extLst>
          </p:cNvPr>
          <p:cNvSpPr txBox="1"/>
          <p:nvPr/>
        </p:nvSpPr>
        <p:spPr>
          <a:xfrm>
            <a:off x="1763688" y="6019728"/>
            <a:ext cx="5616624" cy="461665"/>
          </a:xfrm>
          <a:prstGeom prst="rect">
            <a:avLst/>
          </a:prstGeom>
          <a:noFill/>
        </p:spPr>
        <p:txBody>
          <a:bodyPr wrap="square" rtlCol="0">
            <a:spAutoFit/>
          </a:bodyPr>
          <a:lstStyle/>
          <a:p>
            <a:pPr algn="ctr"/>
            <a:r>
              <a:rPr lang="en-US" sz="2400" dirty="0">
                <a:solidFill>
                  <a:schemeClr val="accent5">
                    <a:lumMod val="50000"/>
                  </a:schemeClr>
                </a:solidFill>
                <a:highlight>
                  <a:srgbClr val="FFFF00"/>
                </a:highlight>
              </a:rPr>
              <a:t>Meeting will begin at 10 after the hour</a:t>
            </a:r>
          </a:p>
        </p:txBody>
      </p:sp>
    </p:spTree>
    <p:extLst>
      <p:ext uri="{BB962C8B-B14F-4D97-AF65-F5344CB8AC3E}">
        <p14:creationId xmlns:p14="http://schemas.microsoft.com/office/powerpoint/2010/main" val="124547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Technical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a:bodyPr>
          <a:lstStyle/>
          <a:p>
            <a:r>
              <a:rPr lang="en-US"/>
              <a:t>So Far, posted:</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
        <p:nvSpPr>
          <p:cNvPr id="7" name="TextBox 6">
            <a:extLst>
              <a:ext uri="{FF2B5EF4-FFF2-40B4-BE49-F238E27FC236}">
                <a16:creationId xmlns:a16="http://schemas.microsoft.com/office/drawing/2014/main" id="{3F53DD12-76BB-4D98-9CE2-8CFA0A3D4499}"/>
              </a:ext>
            </a:extLst>
          </p:cNvPr>
          <p:cNvSpPr txBox="1"/>
          <p:nvPr/>
        </p:nvSpPr>
        <p:spPr>
          <a:xfrm>
            <a:off x="755575" y="1916832"/>
            <a:ext cx="7764463" cy="3231654"/>
          </a:xfrm>
          <a:prstGeom prst="rect">
            <a:avLst/>
          </a:prstGeom>
          <a:noFill/>
        </p:spPr>
        <p:txBody>
          <a:bodyPr wrap="square">
            <a:spAutoFit/>
          </a:bodyPr>
          <a:lstStyle/>
          <a:p>
            <a:r>
              <a:rPr lang="en-US" dirty="0">
                <a:solidFill>
                  <a:schemeClr val="tx1"/>
                </a:solidFill>
                <a:latin typeface="+mj-lt"/>
                <a:hlinkClick r:id="rId2"/>
              </a:rPr>
              <a:t>https://mentor.ieee.org/802.15/dcn/22/15-22-0242-00-04ab-review-of-uwb-coex-contributions.pptx</a:t>
            </a:r>
            <a:endParaRPr lang="en-US" dirty="0">
              <a:solidFill>
                <a:schemeClr val="tx1"/>
              </a:solidFill>
              <a:latin typeface="+mj-lt"/>
            </a:endParaRPr>
          </a:p>
          <a:p>
            <a:endParaRPr lang="en-US" dirty="0">
              <a:solidFill>
                <a:schemeClr val="tx1"/>
              </a:solidFill>
              <a:latin typeface="+mj-lt"/>
            </a:endParaRPr>
          </a:p>
          <a:p>
            <a:r>
              <a:rPr lang="en-US" dirty="0">
                <a:solidFill>
                  <a:schemeClr val="tx1"/>
                </a:solidFill>
                <a:latin typeface="+mj-lt"/>
                <a:hlinkClick r:id="rId3"/>
              </a:rPr>
              <a:t>https://mentor.ieee.org/802.15/dcn/22/15-22-0256-00-04ab-simultaneous-ranging-solutions.pptx</a:t>
            </a:r>
            <a:endParaRPr lang="en-US" dirty="0">
              <a:solidFill>
                <a:schemeClr val="tx1"/>
              </a:solidFill>
              <a:latin typeface="+mj-lt"/>
            </a:endParaRPr>
          </a:p>
          <a:p>
            <a:endParaRPr lang="en-US" dirty="0">
              <a:solidFill>
                <a:schemeClr val="tx1"/>
              </a:solidFill>
              <a:latin typeface="+mj-lt"/>
            </a:endParaRPr>
          </a:p>
          <a:p>
            <a:r>
              <a:rPr lang="en-US" dirty="0">
                <a:solidFill>
                  <a:schemeClr val="tx1"/>
                </a:solidFill>
                <a:latin typeface="+mj-lt"/>
                <a:hlinkClick r:id="rId4"/>
              </a:rPr>
              <a:t>https://mentor.ieee.org/802.15/dcn/22/15-22-0257-00-04ab-cir-feedback-scheme-for-uwb-sensing-continue.pptx</a:t>
            </a:r>
            <a:endParaRPr lang="en-US" dirty="0">
              <a:solidFill>
                <a:schemeClr val="tx1"/>
              </a:solidFill>
              <a:latin typeface="+mj-lt"/>
            </a:endParaRPr>
          </a:p>
          <a:p>
            <a:endParaRPr lang="en-US" dirty="0">
              <a:solidFill>
                <a:schemeClr val="tx1"/>
              </a:solidFill>
              <a:latin typeface="+mj-lt"/>
            </a:endParaRPr>
          </a:p>
          <a:p>
            <a:r>
              <a:rPr lang="en-US" dirty="0">
                <a:solidFill>
                  <a:schemeClr val="tx1"/>
                </a:solidFill>
                <a:latin typeface="+mj-lt"/>
                <a:hlinkClick r:id="rId5"/>
              </a:rPr>
              <a:t>https://mentor.ieee.org/802.15/dcn/22/15-22-0255-00-04ab-mac-considerations-on-unified-control-for-uwb-sensing-and-ranging.pptx</a:t>
            </a:r>
            <a:endParaRPr lang="en-US" dirty="0">
              <a:solidFill>
                <a:schemeClr val="tx1"/>
              </a:solidFill>
              <a:latin typeface="+mj-lt"/>
            </a:endParaRPr>
          </a:p>
          <a:p>
            <a:endParaRPr lang="en-US" dirty="0">
              <a:solidFill>
                <a:schemeClr val="tx1"/>
              </a:solidFill>
              <a:latin typeface="+mj-lt"/>
            </a:endParaRPr>
          </a:p>
          <a:p>
            <a:r>
              <a:rPr lang="en-US" dirty="0">
                <a:solidFill>
                  <a:schemeClr val="tx1"/>
                </a:solidFill>
                <a:latin typeface="+mj-lt"/>
                <a:hlinkClick r:id="rId6"/>
              </a:rPr>
              <a:t>https://mentor.ieee.org/802.15/dcn/22/15-22-0248-00-04ab-privacy-preserving-and-performance-enhancement-for-uwb-sensing.pptx</a:t>
            </a:r>
            <a:endParaRPr lang="en-US" dirty="0">
              <a:solidFill>
                <a:schemeClr val="tx1"/>
              </a:solidFill>
              <a:latin typeface="+mj-lt"/>
            </a:endParaRPr>
          </a:p>
          <a:p>
            <a:endParaRPr lang="en-US" dirty="0">
              <a:solidFill>
                <a:schemeClr val="tx1"/>
              </a:solidFill>
              <a:latin typeface="+mj-lt"/>
            </a:endParaRPr>
          </a:p>
          <a:p>
            <a:r>
              <a:rPr lang="en-US" dirty="0">
                <a:solidFill>
                  <a:schemeClr val="tx1"/>
                </a:solidFill>
                <a:latin typeface="+mj-lt"/>
                <a:hlinkClick r:id="rId7"/>
              </a:rPr>
              <a:t>https://mentor.ieee.org/802.15/dcn/22/15-22-0243-00-04ab-golay-complementary-sequences-preamble-construction-for-uwb-ranging-beyond-4z-ipatov.pptx</a:t>
            </a:r>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p:txBody>
      </p:sp>
    </p:spTree>
    <p:extLst>
      <p:ext uri="{BB962C8B-B14F-4D97-AF65-F5344CB8AC3E}">
        <p14:creationId xmlns:p14="http://schemas.microsoft.com/office/powerpoint/2010/main" val="38921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a:bodyPr>
          <a:lstStyle/>
          <a:p>
            <a:r>
              <a:rPr lang="en-US" dirty="0"/>
              <a:t>Call frequency and phase:</a:t>
            </a:r>
          </a:p>
          <a:p>
            <a:pPr marL="400050" lvl="1" indent="0"/>
            <a:endParaRPr lang="en-US" dirty="0"/>
          </a:p>
          <a:p>
            <a:r>
              <a:rPr lang="en-US" dirty="0"/>
              <a:t>Call organization:</a:t>
            </a:r>
          </a:p>
          <a:p>
            <a:pPr marL="0" indent="0"/>
            <a:endParaRPr lang="en-US" dirty="0"/>
          </a:p>
          <a:p>
            <a:pPr marL="0" indent="0"/>
            <a:r>
              <a:rPr lang="en-US" dirty="0"/>
              <a:t>Topics:</a:t>
            </a:r>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071675-2E85-4A8A-8720-CECB7D3E6AF9}"/>
              </a:ext>
            </a:extLst>
          </p:cNvPr>
          <p:cNvSpPr>
            <a:spLocks noGrp="1"/>
          </p:cNvSpPr>
          <p:nvPr>
            <p:ph type="title"/>
          </p:nvPr>
        </p:nvSpPr>
        <p:spPr/>
        <p:txBody>
          <a:bodyPr/>
          <a:lstStyle/>
          <a:p>
            <a:pPr algn="ctr"/>
            <a:r>
              <a:rPr lang="en-US" dirty="0"/>
              <a:t>Task Group Closing</a:t>
            </a:r>
          </a:p>
        </p:txBody>
      </p:sp>
      <p:sp>
        <p:nvSpPr>
          <p:cNvPr id="4" name="Slide Number Placeholder 3">
            <a:extLst>
              <a:ext uri="{FF2B5EF4-FFF2-40B4-BE49-F238E27FC236}">
                <a16:creationId xmlns:a16="http://schemas.microsoft.com/office/drawing/2014/main" id="{572820D4-C301-4502-9C17-D10AEE5DB1D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8" name="Picture 7" descr="A picture containing indoor&#10;&#10;Description automatically generated">
            <a:extLst>
              <a:ext uri="{FF2B5EF4-FFF2-40B4-BE49-F238E27FC236}">
                <a16:creationId xmlns:a16="http://schemas.microsoft.com/office/drawing/2014/main" id="{98CE14D5-5BB7-4F34-B21F-5723DCAD8F4C}"/>
              </a:ext>
            </a:extLst>
          </p:cNvPr>
          <p:cNvPicPr>
            <a:picLocks noChangeAspect="1"/>
          </p:cNvPicPr>
          <p:nvPr/>
        </p:nvPicPr>
        <p:blipFill>
          <a:blip r:embed="rId2"/>
          <a:stretch>
            <a:fillRect/>
          </a:stretch>
        </p:blipFill>
        <p:spPr>
          <a:xfrm>
            <a:off x="2362682" y="908720"/>
            <a:ext cx="4418635" cy="3313064"/>
          </a:xfrm>
          <a:prstGeom prst="rect">
            <a:avLst/>
          </a:prstGeom>
        </p:spPr>
      </p:pic>
    </p:spTree>
    <p:extLst>
      <p:ext uri="{BB962C8B-B14F-4D97-AF65-F5344CB8AC3E}">
        <p14:creationId xmlns:p14="http://schemas.microsoft.com/office/powerpoint/2010/main" val="214259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26</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a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please register:</a:t>
            </a:r>
          </a:p>
          <a:p>
            <a:pPr marL="457200" lvl="1" indent="0" algn="ctr"/>
            <a:r>
              <a:rPr lang="en-US" sz="2400" dirty="0"/>
              <a:t>Registration Link: </a:t>
            </a:r>
            <a:r>
              <a:rPr lang="en-US" sz="2400" dirty="0">
                <a:hlinkClick r:id="rId2"/>
              </a:rPr>
              <a:t>https://touchpoint.eventsair.com/2022-may-ieee-802-wireless-interim-session </a:t>
            </a:r>
            <a:endParaRPr lang="en-US" sz="2400" dirty="0"/>
          </a:p>
          <a:p>
            <a:pPr marL="457200" lvl="1" indent="0" algn="ct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3</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C0AE-FB52-4D73-8DB6-02C1D9B69680}"/>
              </a:ext>
            </a:extLst>
          </p:cNvPr>
          <p:cNvSpPr>
            <a:spLocks noGrp="1"/>
          </p:cNvSpPr>
          <p:nvPr>
            <p:ph type="title"/>
          </p:nvPr>
        </p:nvSpPr>
        <p:spPr/>
        <p:txBody>
          <a:bodyPr/>
          <a:lstStyle/>
          <a:p>
            <a:r>
              <a:rPr lang="en-US" dirty="0">
                <a:solidFill>
                  <a:srgbClr val="FF0000"/>
                </a:solidFill>
              </a:rPr>
              <a:t>Registration Reminder</a:t>
            </a:r>
          </a:p>
        </p:txBody>
      </p:sp>
      <p:sp>
        <p:nvSpPr>
          <p:cNvPr id="3" name="Content Placeholder 2">
            <a:extLst>
              <a:ext uri="{FF2B5EF4-FFF2-40B4-BE49-F238E27FC236}">
                <a16:creationId xmlns:a16="http://schemas.microsoft.com/office/drawing/2014/main" id="{AD602F05-B60E-4AD5-BC7F-ABE29DD62A43}"/>
              </a:ext>
            </a:extLst>
          </p:cNvPr>
          <p:cNvSpPr>
            <a:spLocks noGrp="1"/>
          </p:cNvSpPr>
          <p:nvPr>
            <p:ph idx="1"/>
          </p:nvPr>
        </p:nvSpPr>
        <p:spPr/>
        <p:txBody>
          <a:bodyPr>
            <a:normAutofit lnSpcReduction="10000"/>
          </a:bodyPr>
          <a:lstStyle/>
          <a:p>
            <a:pPr algn="ctr"/>
            <a:r>
              <a:rPr lang="en-US" b="1" dirty="0">
                <a:latin typeface="Arial" panose="020B0604020202020204" pitchFamily="34" charset="0"/>
              </a:rPr>
              <a:t>If you are not yet registered and paid the meeting fee please do so now.</a:t>
            </a:r>
          </a:p>
          <a:p>
            <a:pPr algn="ctr"/>
            <a:endParaRPr lang="en-US" b="1" dirty="0">
              <a:latin typeface="Arial" panose="020B0604020202020204" pitchFamily="34" charset="0"/>
            </a:endParaRPr>
          </a:p>
          <a:p>
            <a:pPr algn="ctr"/>
            <a:r>
              <a:rPr lang="en-US" sz="3200" b="1" dirty="0">
                <a:solidFill>
                  <a:schemeClr val="accent1">
                    <a:lumMod val="50000"/>
                  </a:schemeClr>
                </a:solidFill>
              </a:rPr>
              <a:t>Late Registration: </a:t>
            </a:r>
          </a:p>
          <a:p>
            <a:pPr algn="ctr"/>
            <a:r>
              <a:rPr lang="en-US" sz="3200" b="1" dirty="0">
                <a:solidFill>
                  <a:schemeClr val="accent1">
                    <a:lumMod val="50000"/>
                  </a:schemeClr>
                </a:solidFill>
              </a:rPr>
              <a:t>$800 after </a:t>
            </a:r>
            <a:r>
              <a:rPr lang="en-US" sz="3200" b="1" dirty="0" err="1">
                <a:solidFill>
                  <a:schemeClr val="accent1">
                    <a:lumMod val="50000"/>
                  </a:schemeClr>
                </a:solidFill>
              </a:rPr>
              <a:t>After</a:t>
            </a:r>
            <a:r>
              <a:rPr lang="en-US" sz="3200" b="1" dirty="0">
                <a:solidFill>
                  <a:schemeClr val="accent1">
                    <a:lumMod val="50000"/>
                  </a:schemeClr>
                </a:solidFill>
              </a:rPr>
              <a:t> Friday April 29, 2022</a:t>
            </a:r>
          </a:p>
          <a:p>
            <a:pPr algn="ctr"/>
            <a:endParaRPr lang="en-US" sz="3200" dirty="0"/>
          </a:p>
          <a:p>
            <a:pPr algn="ctr"/>
            <a:r>
              <a:rPr lang="en-US" sz="3200" dirty="0"/>
              <a:t>Registration Link: </a:t>
            </a:r>
            <a:r>
              <a:rPr lang="en-US" sz="3200" dirty="0">
                <a:hlinkClick r:id="rId2"/>
              </a:rPr>
              <a:t>https://touchpoint.eventsair.com/2022-may-ieee-802-wireless-interim-session</a:t>
            </a:r>
            <a:endParaRPr lang="en-US" sz="3200" dirty="0"/>
          </a:p>
          <a:p>
            <a:pPr marL="457200" lvl="1" indent="0" algn="ctr"/>
            <a:endParaRPr lang="en-US" dirty="0"/>
          </a:p>
          <a:p>
            <a:endParaRPr lang="en-US" dirty="0"/>
          </a:p>
        </p:txBody>
      </p:sp>
      <p:sp>
        <p:nvSpPr>
          <p:cNvPr id="4" name="Slide Number Placeholder 3">
            <a:extLst>
              <a:ext uri="{FF2B5EF4-FFF2-40B4-BE49-F238E27FC236}">
                <a16:creationId xmlns:a16="http://schemas.microsoft.com/office/drawing/2014/main" id="{0E3690F5-097F-452B-8FCB-0006C4AE321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1630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a:t>
            </a:r>
            <a:br>
              <a:rPr lang="en-US" sz="2400" dirty="0"/>
            </a:br>
            <a:r>
              <a:rPr lang="en-US" sz="2400" dirty="0"/>
              <a:t>Virtual Interim May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May 10</a:t>
            </a:r>
            <a:r>
              <a:rPr lang="en-US" sz="1600" baseline="30000" dirty="0"/>
              <a:t>th</a:t>
            </a:r>
            <a:r>
              <a:rPr lang="en-US" sz="1600" dirty="0"/>
              <a:t> through May 17</a:t>
            </a:r>
            <a:r>
              <a:rPr lang="en-US" sz="1600" baseline="30000" dirty="0"/>
              <a:t>th</a:t>
            </a:r>
            <a:r>
              <a:rPr lang="en-US" sz="1600" dirty="0"/>
              <a:t>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6</a:t>
            </a:fld>
            <a:endParaRPr lang="en-US" altLang="en-US"/>
          </a:p>
        </p:txBody>
      </p:sp>
      <p:pic>
        <p:nvPicPr>
          <p:cNvPr id="6" name="Picture 5" descr="A crowd of people at a concert&#10;&#10;Description automatically generated with low confidence">
            <a:extLst>
              <a:ext uri="{FF2B5EF4-FFF2-40B4-BE49-F238E27FC236}">
                <a16:creationId xmlns:a16="http://schemas.microsoft.com/office/drawing/2014/main" id="{9C33F728-97D8-4795-95B0-DA192E3B5C85}"/>
              </a:ext>
            </a:extLst>
          </p:cNvPr>
          <p:cNvPicPr>
            <a:picLocks noChangeAspect="1"/>
          </p:cNvPicPr>
          <p:nvPr/>
        </p:nvPicPr>
        <p:blipFill>
          <a:blip r:embed="rId2"/>
          <a:stretch>
            <a:fillRect/>
          </a:stretch>
        </p:blipFill>
        <p:spPr>
          <a:xfrm>
            <a:off x="3440630" y="1065939"/>
            <a:ext cx="2262739" cy="3017520"/>
          </a:xfrm>
          <a:prstGeom prst="rect">
            <a:avLst/>
          </a:prstGeom>
        </p:spPr>
      </p:pic>
    </p:spTree>
    <p:extLst>
      <p:ext uri="{BB962C8B-B14F-4D97-AF65-F5344CB8AC3E}">
        <p14:creationId xmlns:p14="http://schemas.microsoft.com/office/powerpoint/2010/main" val="11905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8</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689768" y="1641922"/>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58414</TotalTime>
  <Words>2211</Words>
  <Application>Microsoft Office PowerPoint</Application>
  <PresentationFormat>On-screen Show (4:3)</PresentationFormat>
  <Paragraphs>694</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vt:lpstr>
      <vt:lpstr>Open Sans</vt:lpstr>
      <vt:lpstr>Times New Roman</vt:lpstr>
      <vt:lpstr>Verdana-Bold</vt:lpstr>
      <vt:lpstr>Office Theme</vt:lpstr>
      <vt:lpstr>PowerPoint Presentation</vt:lpstr>
      <vt:lpstr>Task Group 15.4ab Next Generation UWB Amendment</vt:lpstr>
      <vt:lpstr>Registration for 802 LMSC Plenaries and 802 Wireless Interims</vt:lpstr>
      <vt:lpstr>Deadbeat Consequences (Deadbeat: in default of paying registration fee for a prior mtg.)</vt:lpstr>
      <vt:lpstr>Registration Reminder</vt:lpstr>
      <vt:lpstr>Task Group 15.4ab  Virtual Interim May 2022</vt:lpstr>
      <vt:lpstr>Task Group Rules</vt:lpstr>
      <vt:lpstr>IEEE-SA Patent, Copyright, and Participation Policies</vt:lpstr>
      <vt:lpstr>IEEE 802 Ground Rules</vt:lpstr>
      <vt:lpstr>MAY Agenda</vt:lpstr>
      <vt:lpstr>Agenda</vt:lpstr>
      <vt:lpstr>Approval of Minutes </vt:lpstr>
      <vt:lpstr>Session Objectives</vt:lpstr>
      <vt:lpstr>General Announcements</vt:lpstr>
      <vt:lpstr>Recap and TG Operation</vt:lpstr>
      <vt:lpstr>5.2.b Scope of the project (As approved): </vt:lpstr>
      <vt:lpstr>Task Group Organization </vt:lpstr>
      <vt:lpstr>Project Schedule (working baseline)</vt:lpstr>
      <vt:lpstr>Schedule Major Milestones</vt:lpstr>
      <vt:lpstr>Technical Contributions</vt:lpstr>
      <vt:lpstr>List of Technical Presentations</vt:lpstr>
      <vt:lpstr>Next Steps</vt:lpstr>
      <vt:lpstr>Interim TC planning</vt:lpstr>
      <vt:lpstr>Task Group Closing</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229</cp:revision>
  <cp:lastPrinted>2000-03-07T00:55:37Z</cp:lastPrinted>
  <dcterms:created xsi:type="dcterms:W3CDTF">2016-01-17T22:48:36Z</dcterms:created>
  <dcterms:modified xsi:type="dcterms:W3CDTF">2022-05-10T18:20:30Z</dcterms:modified>
  <cp:category/>
</cp:coreProperties>
</file>