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8"/>
  </p:notesMasterIdLst>
  <p:handoutMasterIdLst>
    <p:handoutMasterId r:id="rId19"/>
  </p:handoutMasterIdLst>
  <p:sldIdLst>
    <p:sldId id="359" r:id="rId2"/>
    <p:sldId id="360" r:id="rId3"/>
    <p:sldId id="259" r:id="rId4"/>
    <p:sldId id="377" r:id="rId5"/>
    <p:sldId id="376" r:id="rId6"/>
    <p:sldId id="388" r:id="rId7"/>
    <p:sldId id="400" r:id="rId8"/>
    <p:sldId id="390" r:id="rId9"/>
    <p:sldId id="392" r:id="rId10"/>
    <p:sldId id="393" r:id="rId11"/>
    <p:sldId id="394" r:id="rId12"/>
    <p:sldId id="396" r:id="rId13"/>
    <p:sldId id="398" r:id="rId14"/>
    <p:sldId id="397" r:id="rId15"/>
    <p:sldId id="395" r:id="rId16"/>
    <p:sldId id="328"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作者"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14F"/>
    <a:srgbClr val="26D5BC"/>
    <a:srgbClr val="BED8EF"/>
    <a:srgbClr val="6F2AA1"/>
    <a:srgbClr val="FF0000"/>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694" autoAdjust="0"/>
  </p:normalViewPr>
  <p:slideViewPr>
    <p:cSldViewPr>
      <p:cViewPr varScale="1">
        <p:scale>
          <a:sx n="110" d="100"/>
          <a:sy n="110" d="100"/>
        </p:scale>
        <p:origin x="165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smtClean="0"/>
              <a:t>&lt;November 2021&gt;</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smtClean="0"/>
              <a:t>&lt;</a:t>
            </a:r>
            <a:r>
              <a:rPr lang="en-US" altLang="en-US" dirty="0" err="1" smtClean="0"/>
              <a:t>Xiaohui</a:t>
            </a:r>
            <a:r>
              <a:rPr lang="en-US" altLang="en-US" dirty="0" smtClean="0"/>
              <a:t> Peng&gt;, &lt;Huawei&gt;</a:t>
            </a:r>
            <a:endParaRPr lang="en-US" alt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728061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smtClean="0"/>
              <a:t>May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smtClean="0"/>
              <a:t>Xiaohui</a:t>
            </a:r>
            <a:r>
              <a:rPr lang="en-US" altLang="en-US" dirty="0" smtClean="0"/>
              <a:t> Peng,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smtClean="0"/>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smtClean="0"/>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smtClean="0"/>
              <a:t>November 2021</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smtClean="0"/>
              <a:t>May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smtClean="0"/>
              <a:t>Xiaohui</a:t>
            </a:r>
            <a:r>
              <a:rPr lang="en-US" altLang="en-US" dirty="0" smtClean="0"/>
              <a:t> Peng, Huawei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t>doc.</a:t>
            </a:r>
            <a:r>
              <a:rPr lang="en-US" altLang="en-US" sz="1400" b="1" baseline="0" dirty="0" smtClean="0"/>
              <a:t> IEEE </a:t>
            </a:r>
            <a:r>
              <a:rPr lang="en-US" altLang="en-US" sz="1400" b="1" baseline="0" dirty="0" smtClean="0"/>
              <a:t>15-22-0256-00-04ab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0.png"/><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xmlns="" id="{11B74706-8CE8-446F-ADD5-944A55CFBC25}"/>
              </a:ext>
            </a:extLst>
          </p:cNvPr>
          <p:cNvSpPr>
            <a:spLocks noChangeArrowheads="1"/>
          </p:cNvSpPr>
          <p:nvPr/>
        </p:nvSpPr>
        <p:spPr bwMode="auto">
          <a:xfrm>
            <a:off x="395536" y="908720"/>
            <a:ext cx="8424936" cy="3880166"/>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smtClean="0">
                <a:latin typeface="+mj-lt"/>
              </a:rPr>
              <a:t>Submission Title: Simultaneous ranging </a:t>
            </a:r>
            <a:r>
              <a:rPr lang="en-US" altLang="zh-CN" sz="1600" b="1" dirty="0" smtClean="0">
                <a:latin typeface="+mj-lt"/>
              </a:rPr>
              <a:t>solutions</a:t>
            </a:r>
            <a:endParaRPr lang="en-US" altLang="en-US" sz="1600" dirty="0" smtClean="0">
              <a:latin typeface="+mj-lt"/>
            </a:endParaRPr>
          </a:p>
          <a:p>
            <a:pPr algn="just" eaLnBrk="1" hangingPunct="1">
              <a:spcBef>
                <a:spcPct val="0"/>
              </a:spcBef>
              <a:buClrTx/>
              <a:buFontTx/>
              <a:buNone/>
              <a:defRPr/>
            </a:pPr>
            <a:r>
              <a:rPr lang="en-US" altLang="en-US" sz="1600" b="1" dirty="0" smtClean="0">
                <a:latin typeface="+mj-lt"/>
              </a:rPr>
              <a:t>Source</a:t>
            </a:r>
            <a:r>
              <a:rPr lang="en-US" altLang="en-US" sz="1600" b="1" dirty="0">
                <a:latin typeface="+mj-lt"/>
              </a:rPr>
              <a:t>:</a:t>
            </a:r>
            <a:r>
              <a:rPr lang="en-US" altLang="en-US" sz="1600" dirty="0">
                <a:latin typeface="+mj-lt"/>
              </a:rPr>
              <a:t> 	</a:t>
            </a:r>
            <a:r>
              <a:rPr lang="en-US" altLang="en-US" sz="1600" dirty="0" smtClean="0">
                <a:latin typeface="+mj-lt"/>
              </a:rPr>
              <a:t>Bin Qian, </a:t>
            </a:r>
            <a:r>
              <a:rPr lang="en-US" altLang="en-US" sz="1600" dirty="0" err="1" smtClean="0">
                <a:latin typeface="+mj-lt"/>
              </a:rPr>
              <a:t>ChenchenLiu</a:t>
            </a:r>
            <a:r>
              <a:rPr lang="en-US" altLang="en-US" sz="1600" dirty="0" smtClean="0">
                <a:latin typeface="+mj-lt"/>
              </a:rPr>
              <a:t>, </a:t>
            </a:r>
            <a:r>
              <a:rPr lang="en-US" altLang="zh-CN" sz="1600" dirty="0" err="1" smtClean="0">
                <a:latin typeface="+mj-lt"/>
              </a:rPr>
              <a:t>Kuan</a:t>
            </a:r>
            <a:r>
              <a:rPr lang="en-US" altLang="zh-CN" sz="1600" dirty="0" smtClean="0">
                <a:latin typeface="+mj-lt"/>
              </a:rPr>
              <a:t> Wu</a:t>
            </a:r>
            <a:r>
              <a:rPr lang="en-US" altLang="en-US" sz="1600" dirty="0" smtClean="0">
                <a:latin typeface="+mj-lt"/>
              </a:rPr>
              <a:t>, David </a:t>
            </a:r>
            <a:r>
              <a:rPr lang="en-US" altLang="en-US" sz="1600" dirty="0" err="1">
                <a:latin typeface="+mj-lt"/>
              </a:rPr>
              <a:t>Xun</a:t>
            </a:r>
            <a:r>
              <a:rPr lang="en-US" altLang="en-US" sz="1600" dirty="0">
                <a:latin typeface="+mj-lt"/>
              </a:rPr>
              <a:t> </a:t>
            </a:r>
            <a:r>
              <a:rPr lang="en-US" altLang="en-US" sz="1600" dirty="0" smtClean="0">
                <a:latin typeface="+mj-lt"/>
              </a:rPr>
              <a:t>Yang, Peng Liu (</a:t>
            </a:r>
            <a:r>
              <a:rPr lang="en-US" altLang="en-US" sz="1600" dirty="0">
                <a:latin typeface="+mj-lt"/>
              </a:rPr>
              <a:t>Huawei Technologies)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a:t>
            </a:r>
            <a:r>
              <a:rPr lang="en-US" altLang="en-US" sz="1600" dirty="0" smtClean="0">
                <a:latin typeface="+mj-lt"/>
              </a:rPr>
              <a:t>[qianbin14@huawei.com</a:t>
            </a:r>
            <a:r>
              <a:rPr lang="en-US" altLang="en-US" sz="1600" dirty="0">
                <a:latin typeface="+mj-lt"/>
              </a:rPr>
              <a:t>]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smtClean="0">
                <a:solidFill>
                  <a:schemeClr val="tx1"/>
                </a:solidFill>
                <a:latin typeface="+mj-lt"/>
                <a:cs typeface="Times New Roman" panose="02020603050405020304" pitchFamily="18" charset="0"/>
              </a:rPr>
              <a:t>[simultaneous ranging, preamble shift, MMS-UWB</a:t>
            </a:r>
            <a:r>
              <a:rPr lang="en-US" altLang="en-US" sz="1600" dirty="0">
                <a:solidFill>
                  <a:schemeClr val="tx2"/>
                </a:solidFill>
                <a:latin typeface="+mj-lt"/>
                <a:cs typeface="Times New Roman" panose="02020603050405020304" pitchFamily="18" charset="0"/>
              </a:rPr>
              <a:t>]</a:t>
            </a: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132530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Bin Qian, </a:t>
            </a:r>
            <a:r>
              <a:rPr lang="en-US" altLang="en-US" dirty="0" err="1" smtClean="0"/>
              <a:t>Chenchen</a:t>
            </a:r>
            <a:r>
              <a:rPr lang="en-US" altLang="en-US" dirty="0" smtClean="0"/>
              <a:t> Liu,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10</a:t>
            </a:fld>
            <a:endParaRPr lang="en-US" altLang="en-US"/>
          </a:p>
        </p:txBody>
      </p:sp>
      <p:sp>
        <p:nvSpPr>
          <p:cNvPr id="5" name="Rectangle 2"/>
          <p:cNvSpPr txBox="1">
            <a:spLocks noChangeArrowheads="1"/>
          </p:cNvSpPr>
          <p:nvPr/>
        </p:nvSpPr>
        <p:spPr>
          <a:xfrm>
            <a:off x="679823" y="623663"/>
            <a:ext cx="7772400" cy="106680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b="1" kern="0" dirty="0" smtClean="0"/>
              <a:t>Simultaneous Ranging – Preamble Shift </a:t>
            </a:r>
            <a:endParaRPr lang="en-US" altLang="en-US" sz="3200" b="1" kern="0" dirty="0">
              <a:solidFill>
                <a:schemeClr val="tx1"/>
              </a:solidFill>
            </a:endParaRPr>
          </a:p>
        </p:txBody>
      </p:sp>
      <mc:AlternateContent xmlns:mc="http://schemas.openxmlformats.org/markup-compatibility/2006" xmlns:a14="http://schemas.microsoft.com/office/drawing/2010/main">
        <mc:Choice Requires="a14">
          <p:sp>
            <p:nvSpPr>
              <p:cNvPr id="6" name="内容占位符 2"/>
              <p:cNvSpPr txBox="1">
                <a:spLocks/>
              </p:cNvSpPr>
              <p:nvPr/>
            </p:nvSpPr>
            <p:spPr>
              <a:xfrm>
                <a:off x="817052" y="1268760"/>
                <a:ext cx="7772400" cy="2664296"/>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40000"/>
                  </a:lnSpc>
                  <a:buFont typeface="Wingdings" panose="05000000000000000000" pitchFamily="2" charset="2"/>
                  <a:buChar char="n"/>
                </a:pPr>
                <a:r>
                  <a:rPr lang="en-US" altLang="zh-CN" sz="1800" b="1" kern="0" dirty="0" smtClean="0">
                    <a:latin typeface="+mj-lt"/>
                  </a:rPr>
                  <a:t>The shifted preamble sequences introduce offsets between different packets, e.g., </a:t>
                </a:r>
                <a14:m>
                  <m:oMath xmlns:m="http://schemas.openxmlformats.org/officeDocument/2006/math">
                    <m:r>
                      <a:rPr lang="en-US" altLang="zh-CN" sz="1800" b="1" i="1" kern="0" smtClean="0">
                        <a:latin typeface="Cambria Math" panose="02040503050406030204" pitchFamily="18" charset="0"/>
                      </a:rPr>
                      <m:t>𝒌</m:t>
                    </m:r>
                    <m:r>
                      <a:rPr lang="en-US" altLang="zh-CN" sz="1800" b="1" i="1" kern="0" smtClean="0">
                        <a:latin typeface="Cambria Math" panose="02040503050406030204" pitchFamily="18" charset="0"/>
                      </a:rPr>
                      <m:t>∗</m:t>
                    </m:r>
                    <m:r>
                      <a:rPr lang="en-US" altLang="zh-CN" sz="1800" b="1" i="1" kern="0" smtClean="0">
                        <a:latin typeface="Cambria Math" panose="02040503050406030204" pitchFamily="18" charset="0"/>
                      </a:rPr>
                      <m:t>𝒁</m:t>
                    </m:r>
                  </m:oMath>
                </a14:m>
                <a:r>
                  <a:rPr lang="en-US" altLang="zh-CN" sz="1800" b="1" kern="0" dirty="0" smtClean="0">
                    <a:latin typeface="+mj-lt"/>
                  </a:rPr>
                  <a:t>, </a:t>
                </a:r>
                <a14:m>
                  <m:oMath xmlns:m="http://schemas.openxmlformats.org/officeDocument/2006/math">
                    <m:r>
                      <a:rPr lang="en-US" altLang="zh-CN" sz="1800" b="1" i="1" kern="0" smtClean="0">
                        <a:latin typeface="Cambria Math" panose="02040503050406030204" pitchFamily="18" charset="0"/>
                      </a:rPr>
                      <m:t>𝒌</m:t>
                    </m:r>
                    <m:r>
                      <a:rPr lang="en-US" altLang="zh-CN" sz="1800" b="1" i="1" kern="0" smtClean="0">
                        <a:latin typeface="Cambria Math" panose="02040503050406030204" pitchFamily="18" charset="0"/>
                        <a:ea typeface="Cambria Math" panose="02040503050406030204" pitchFamily="18" charset="0"/>
                      </a:rPr>
                      <m:t>∈</m:t>
                    </m:r>
                    <m:d>
                      <m:dPr>
                        <m:begChr m:val="{"/>
                        <m:endChr m:val="}"/>
                        <m:ctrlPr>
                          <a:rPr lang="en-US" altLang="zh-CN" sz="1800" b="1" i="1" kern="0">
                            <a:latin typeface="Cambria Math" panose="02040503050406030204" pitchFamily="18" charset="0"/>
                          </a:rPr>
                        </m:ctrlPr>
                      </m:dPr>
                      <m:e>
                        <m:r>
                          <a:rPr lang="en-US" altLang="zh-CN" sz="1800" b="1" i="1" kern="0">
                            <a:latin typeface="Cambria Math" panose="02040503050406030204" pitchFamily="18" charset="0"/>
                          </a:rPr>
                          <m:t>𝟎</m:t>
                        </m:r>
                        <m:r>
                          <a:rPr lang="en-US" altLang="zh-CN" sz="1800" b="1" i="1" kern="0">
                            <a:latin typeface="Cambria Math" panose="02040503050406030204" pitchFamily="18" charset="0"/>
                          </a:rPr>
                          <m:t>, </m:t>
                        </m:r>
                        <m:r>
                          <a:rPr lang="en-US" altLang="zh-CN" sz="1800" b="1" i="1" kern="0">
                            <a:latin typeface="Cambria Math" panose="02040503050406030204" pitchFamily="18" charset="0"/>
                          </a:rPr>
                          <m:t>𝟏</m:t>
                        </m:r>
                        <m:r>
                          <a:rPr lang="en-US" altLang="zh-CN" sz="1800" b="1" i="1" kern="0">
                            <a:latin typeface="Cambria Math" panose="02040503050406030204" pitchFamily="18" charset="0"/>
                          </a:rPr>
                          <m:t>, …</m:t>
                        </m:r>
                        <m:r>
                          <a:rPr lang="en-US" altLang="zh-CN" sz="1800" b="1" i="1" kern="0">
                            <a:latin typeface="Cambria Math" panose="02040503050406030204" pitchFamily="18" charset="0"/>
                          </a:rPr>
                          <m:t>𝑴</m:t>
                        </m:r>
                        <m:r>
                          <a:rPr lang="en-US" altLang="zh-CN" sz="1800" b="1" i="1" kern="0" smtClean="0">
                            <a:latin typeface="Cambria Math" panose="02040503050406030204" pitchFamily="18" charset="0"/>
                          </a:rPr>
                          <m:t>−</m:t>
                        </m:r>
                        <m:r>
                          <a:rPr lang="en-US" altLang="zh-CN" sz="1800" b="1" i="1" kern="0" smtClean="0">
                            <a:latin typeface="Cambria Math" panose="02040503050406030204" pitchFamily="18" charset="0"/>
                          </a:rPr>
                          <m:t>𝟏</m:t>
                        </m:r>
                      </m:e>
                    </m:d>
                  </m:oMath>
                </a14:m>
                <a:r>
                  <a:rPr lang="en-US" altLang="zh-CN" sz="1800" b="1" kern="0" dirty="0" smtClean="0">
                    <a:latin typeface="+mj-lt"/>
                  </a:rPr>
                  <a:t>, where </a:t>
                </a:r>
                <a14:m>
                  <m:oMath xmlns:m="http://schemas.openxmlformats.org/officeDocument/2006/math">
                    <m:r>
                      <a:rPr lang="en-US" altLang="zh-CN" sz="1800" b="1" i="1" kern="0">
                        <a:latin typeface="Cambria Math" panose="02040503050406030204" pitchFamily="18" charset="0"/>
                      </a:rPr>
                      <m:t>𝒁</m:t>
                    </m:r>
                  </m:oMath>
                </a14:m>
                <a:r>
                  <a:rPr lang="en-US" altLang="zh-CN" sz="1800" b="1" kern="0" dirty="0" smtClean="0">
                    <a:latin typeface="+mj-lt"/>
                  </a:rPr>
                  <a:t> is the step size of the cyclic shift </a:t>
                </a:r>
              </a:p>
              <a:p>
                <a:pPr algn="just">
                  <a:lnSpc>
                    <a:spcPct val="140000"/>
                  </a:lnSpc>
                  <a:buFont typeface="Wingdings" panose="05000000000000000000" pitchFamily="2" charset="2"/>
                  <a:buChar char="n"/>
                </a:pPr>
                <a:r>
                  <a:rPr lang="en-US" altLang="zh-CN" sz="1800" b="1" kern="0" dirty="0" smtClean="0">
                    <a:latin typeface="+mj-lt"/>
                  </a:rPr>
                  <a:t>At the receiver side, the length of the correlation window is just around the length of the preamble sequence even in the high-density device environment, which reduces the complexity and saves power</a:t>
                </a:r>
              </a:p>
              <a:p>
                <a:pPr algn="just">
                  <a:lnSpc>
                    <a:spcPct val="140000"/>
                  </a:lnSpc>
                  <a:buFont typeface="Wingdings" panose="05000000000000000000" pitchFamily="2" charset="2"/>
                  <a:buChar char="n"/>
                </a:pPr>
                <a:r>
                  <a:rPr lang="en-US" altLang="zh-CN" sz="1800" b="1" kern="0" dirty="0" smtClean="0">
                    <a:latin typeface="+mj-lt"/>
                  </a:rPr>
                  <a:t>The value of </a:t>
                </a:r>
                <a14:m>
                  <m:oMath xmlns:m="http://schemas.openxmlformats.org/officeDocument/2006/math">
                    <m:r>
                      <a:rPr lang="en-US" altLang="zh-CN" sz="1800" b="1" i="1" kern="0">
                        <a:latin typeface="Cambria Math" panose="02040503050406030204" pitchFamily="18" charset="0"/>
                      </a:rPr>
                      <m:t>𝒁</m:t>
                    </m:r>
                  </m:oMath>
                </a14:m>
                <a:r>
                  <a:rPr lang="en-US" altLang="zh-CN" sz="1800" b="1" kern="0" dirty="0" smtClean="0">
                    <a:latin typeface="+mj-lt"/>
                  </a:rPr>
                  <a:t> depends on two factors</a:t>
                </a:r>
              </a:p>
              <a:p>
                <a:pPr lvl="1" algn="just">
                  <a:lnSpc>
                    <a:spcPct val="140000"/>
                  </a:lnSpc>
                  <a:buFont typeface="Times New Roman" panose="02020603050405020304" pitchFamily="18" charset="0"/>
                  <a:buChar char="­"/>
                </a:pPr>
                <a:r>
                  <a:rPr lang="en-US" altLang="zh-CN" sz="1400" b="1" kern="0" dirty="0" smtClean="0">
                    <a:latin typeface="+mj-lt"/>
                  </a:rPr>
                  <a:t>Ambiguity problem.  Through the cyclic shift,  the interval of adjacent two peaks after the correlation operation between the received UWB signals and the local stored sequence is </a:t>
                </a:r>
                <a14:m>
                  <m:oMath xmlns:m="http://schemas.openxmlformats.org/officeDocument/2006/math">
                    <m:r>
                      <a:rPr lang="en-US" altLang="zh-CN" sz="1400" b="1" i="1" kern="0">
                        <a:latin typeface="Cambria Math" panose="02040503050406030204" pitchFamily="18" charset="0"/>
                      </a:rPr>
                      <m:t>𝒁</m:t>
                    </m:r>
                  </m:oMath>
                </a14:m>
                <a:r>
                  <a:rPr lang="en-US" altLang="zh-CN" sz="1400" b="1" kern="0" dirty="0" smtClean="0">
                    <a:latin typeface="+mj-lt"/>
                  </a:rPr>
                  <a:t> in theory. However, due to the different distances from the transmitter to the receiver, there exists peak drift. The value of </a:t>
                </a:r>
                <a14:m>
                  <m:oMath xmlns:m="http://schemas.openxmlformats.org/officeDocument/2006/math">
                    <m:r>
                      <a:rPr lang="en-US" altLang="zh-CN" sz="1400" b="1" i="1" kern="0">
                        <a:latin typeface="Cambria Math" panose="02040503050406030204" pitchFamily="18" charset="0"/>
                      </a:rPr>
                      <m:t>𝒁</m:t>
                    </m:r>
                  </m:oMath>
                </a14:m>
                <a:r>
                  <a:rPr lang="en-US" altLang="zh-CN" sz="1400" b="1" kern="0" dirty="0" smtClean="0">
                    <a:latin typeface="+mj-lt"/>
                  </a:rPr>
                  <a:t> should be large enough such that the relative order of the peaks corresponding to different transmitters is not changed</a:t>
                </a:r>
              </a:p>
              <a:p>
                <a:pPr lvl="1" algn="just">
                  <a:lnSpc>
                    <a:spcPct val="140000"/>
                  </a:lnSpc>
                  <a:buFont typeface="Times New Roman" panose="02020603050405020304" pitchFamily="18" charset="0"/>
                  <a:buChar char="­"/>
                </a:pPr>
                <a:r>
                  <a:rPr lang="en-US" altLang="zh-CN" sz="1400" b="1" kern="0" dirty="0" smtClean="0">
                    <a:latin typeface="+mj-lt"/>
                  </a:rPr>
                  <a:t>Multi-path effect. Besides, the peak of the reflected path from one transmitter should be avoided to appear where the peaks of LOS path from other transmitters</a:t>
                </a:r>
                <a:endParaRPr lang="en-US" altLang="zh-CN" sz="1800" b="1" kern="0" dirty="0" smtClean="0">
                  <a:latin typeface="+mj-lt"/>
                </a:endParaRPr>
              </a:p>
              <a:p>
                <a:pPr marL="0" indent="0" algn="just">
                  <a:lnSpc>
                    <a:spcPct val="120000"/>
                  </a:lnSpc>
                  <a:buNone/>
                </a:pPr>
                <a:endParaRPr lang="en-US" altLang="zh-CN" sz="1800" b="1" kern="0" dirty="0" smtClean="0">
                  <a:latin typeface="+mj-lt"/>
                </a:endParaRPr>
              </a:p>
              <a:p>
                <a:pPr algn="just">
                  <a:lnSpc>
                    <a:spcPct val="130000"/>
                  </a:lnSpc>
                  <a:buFont typeface="Wingdings" panose="05000000000000000000" pitchFamily="2" charset="2"/>
                  <a:buChar char="n"/>
                </a:pPr>
                <a:endParaRPr lang="en-US" altLang="zh-CN" sz="1800" b="1" kern="0" dirty="0" smtClean="0">
                  <a:latin typeface="+mj-lt"/>
                </a:endParaRPr>
              </a:p>
              <a:p>
                <a:pPr marL="457200" lvl="1" indent="0">
                  <a:lnSpc>
                    <a:spcPct val="130000"/>
                  </a:lnSpc>
                  <a:buNone/>
                </a:pPr>
                <a:endParaRPr lang="en-US" altLang="zh-CN" sz="1400" kern="0" dirty="0" smtClean="0">
                  <a:latin typeface="+mj-lt"/>
                </a:endParaRPr>
              </a:p>
            </p:txBody>
          </p:sp>
        </mc:Choice>
        <mc:Fallback xmlns="">
          <p:sp>
            <p:nvSpPr>
              <p:cNvPr id="6" name="内容占位符 2"/>
              <p:cNvSpPr txBox="1">
                <a:spLocks noRot="1" noChangeAspect="1" noMove="1" noResize="1" noEditPoints="1" noAdjustHandles="1" noChangeArrowheads="1" noChangeShapeType="1" noTextEdit="1"/>
              </p:cNvSpPr>
              <p:nvPr/>
            </p:nvSpPr>
            <p:spPr>
              <a:xfrm>
                <a:off x="817052" y="1268760"/>
                <a:ext cx="7772400" cy="2664296"/>
              </a:xfrm>
              <a:prstGeom prst="rect">
                <a:avLst/>
              </a:prstGeom>
              <a:blipFill rotWithShape="0">
                <a:blip r:embed="rId2"/>
                <a:stretch>
                  <a:fillRect l="-471" r="-706" b="-91533"/>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763436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Bin Qian, </a:t>
            </a:r>
            <a:r>
              <a:rPr lang="en-US" altLang="en-US" dirty="0" err="1" smtClean="0"/>
              <a:t>Chenchen</a:t>
            </a:r>
            <a:r>
              <a:rPr lang="en-US" altLang="en-US" dirty="0" smtClean="0"/>
              <a:t> Liu,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11</a:t>
            </a:fld>
            <a:endParaRPr lang="en-US" altLang="en-US"/>
          </a:p>
        </p:txBody>
      </p:sp>
      <p:sp>
        <p:nvSpPr>
          <p:cNvPr id="5" name="Rectangle 2"/>
          <p:cNvSpPr txBox="1">
            <a:spLocks noChangeArrowheads="1"/>
          </p:cNvSpPr>
          <p:nvPr/>
        </p:nvSpPr>
        <p:spPr>
          <a:xfrm>
            <a:off x="679823" y="623663"/>
            <a:ext cx="7772400" cy="106680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b="1" kern="0" dirty="0" smtClean="0"/>
              <a:t>Simultaneous Ranging – Preamble Shift</a:t>
            </a:r>
            <a:endParaRPr lang="en-US" altLang="en-US" sz="3200" b="1" kern="0" dirty="0">
              <a:solidFill>
                <a:schemeClr val="tx1"/>
              </a:solidFill>
            </a:endParaRPr>
          </a:p>
        </p:txBody>
      </p:sp>
      <mc:AlternateContent xmlns:mc="http://schemas.openxmlformats.org/markup-compatibility/2006" xmlns:a14="http://schemas.microsoft.com/office/drawing/2010/main">
        <mc:Choice Requires="a14">
          <p:sp>
            <p:nvSpPr>
              <p:cNvPr id="6" name="内容占位符 2"/>
              <p:cNvSpPr txBox="1">
                <a:spLocks/>
              </p:cNvSpPr>
              <p:nvPr/>
            </p:nvSpPr>
            <p:spPr>
              <a:xfrm>
                <a:off x="817052" y="1268760"/>
                <a:ext cx="7772400" cy="2664296"/>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20000"/>
                  </a:lnSpc>
                  <a:buFont typeface="Wingdings" panose="05000000000000000000" pitchFamily="2" charset="2"/>
                  <a:buChar char="n"/>
                </a:pPr>
                <a:r>
                  <a:rPr lang="en-US" altLang="zh-CN" sz="1800" b="1" kern="0" dirty="0" smtClean="0">
                    <a:latin typeface="+mj-lt"/>
                  </a:rPr>
                  <a:t>Ambiguity problem illustration</a:t>
                </a:r>
              </a:p>
              <a:p>
                <a:pPr lvl="1" algn="just">
                  <a:lnSpc>
                    <a:spcPct val="120000"/>
                  </a:lnSpc>
                  <a:buFont typeface="Times New Roman" panose="02020603050405020304" pitchFamily="18" charset="0"/>
                  <a:buChar char="­"/>
                </a:pPr>
                <a:r>
                  <a:rPr lang="en-US" altLang="zh-CN" sz="1400" b="1" kern="0" dirty="0" smtClean="0">
                    <a:latin typeface="+mj-lt"/>
                  </a:rPr>
                  <a:t>Case 1: UWB fragment signals from Responder A, B and C are received simultaneously. The interval of peaks is </a:t>
                </a:r>
                <a14:m>
                  <m:oMath xmlns:m="http://schemas.openxmlformats.org/officeDocument/2006/math">
                    <m:r>
                      <a:rPr lang="en-US" altLang="zh-CN" sz="1400" b="1" i="1" kern="0" smtClean="0">
                        <a:latin typeface="Cambria Math" panose="02040503050406030204" pitchFamily="18" charset="0"/>
                      </a:rPr>
                      <m:t>𝒁</m:t>
                    </m:r>
                  </m:oMath>
                </a14:m>
                <a:r>
                  <a:rPr lang="en-US" altLang="zh-CN" sz="1400" b="1" kern="0" dirty="0" smtClean="0">
                    <a:latin typeface="+mj-lt"/>
                  </a:rPr>
                  <a:t> exactly.</a:t>
                </a:r>
              </a:p>
              <a:p>
                <a:pPr lvl="1" algn="just">
                  <a:lnSpc>
                    <a:spcPct val="120000"/>
                  </a:lnSpc>
                  <a:buFont typeface="Times New Roman" panose="02020603050405020304" pitchFamily="18" charset="0"/>
                  <a:buChar char="­"/>
                </a:pPr>
                <a:r>
                  <a:rPr lang="en-US" altLang="zh-CN" sz="1400" b="1" kern="0" dirty="0" smtClean="0">
                    <a:latin typeface="+mj-lt"/>
                  </a:rPr>
                  <a:t>Case 2: Due to the distance difference, the peak interval between Responder B and C are got smaller, however, the peak corresponding to Responder B still appears earlier. There is no ambiguity problem</a:t>
                </a:r>
              </a:p>
              <a:p>
                <a:pPr lvl="1" algn="just">
                  <a:lnSpc>
                    <a:spcPct val="120000"/>
                  </a:lnSpc>
                  <a:buFont typeface="Times New Roman" panose="02020603050405020304" pitchFamily="18" charset="0"/>
                  <a:buChar char="­"/>
                </a:pPr>
                <a:r>
                  <a:rPr lang="en-US" altLang="zh-CN" sz="1400" b="1" kern="0" dirty="0" smtClean="0">
                    <a:latin typeface="+mj-lt"/>
                  </a:rPr>
                  <a:t>Case 3: The extreme situation in case 2, the peak corresponding to Responder C appears earlier than that of Responder B, which incurs the ambiguity problem</a:t>
                </a:r>
                <a:endParaRPr lang="en-US" altLang="zh-CN" sz="1800" b="1" kern="0" dirty="0" smtClean="0">
                  <a:latin typeface="+mj-lt"/>
                </a:endParaRPr>
              </a:p>
              <a:p>
                <a:pPr algn="just">
                  <a:lnSpc>
                    <a:spcPct val="130000"/>
                  </a:lnSpc>
                  <a:buFont typeface="Wingdings" panose="05000000000000000000" pitchFamily="2" charset="2"/>
                  <a:buChar char="n"/>
                </a:pPr>
                <a:endParaRPr lang="en-US" altLang="zh-CN" sz="1800" b="1" kern="0" dirty="0" smtClean="0">
                  <a:latin typeface="+mj-lt"/>
                </a:endParaRPr>
              </a:p>
              <a:p>
                <a:pPr marL="457200" lvl="1" indent="0">
                  <a:lnSpc>
                    <a:spcPct val="130000"/>
                  </a:lnSpc>
                  <a:buNone/>
                </a:pPr>
                <a:endParaRPr lang="en-US" altLang="zh-CN" sz="1400" kern="0" dirty="0" smtClean="0">
                  <a:latin typeface="+mj-lt"/>
                </a:endParaRPr>
              </a:p>
            </p:txBody>
          </p:sp>
        </mc:Choice>
        <mc:Fallback xmlns="">
          <p:sp>
            <p:nvSpPr>
              <p:cNvPr id="6" name="内容占位符 2"/>
              <p:cNvSpPr txBox="1">
                <a:spLocks noRot="1" noChangeAspect="1" noMove="1" noResize="1" noEditPoints="1" noAdjustHandles="1" noChangeArrowheads="1" noChangeShapeType="1" noTextEdit="1"/>
              </p:cNvSpPr>
              <p:nvPr/>
            </p:nvSpPr>
            <p:spPr>
              <a:xfrm>
                <a:off x="817052" y="1268760"/>
                <a:ext cx="7772400" cy="2664296"/>
              </a:xfrm>
              <a:prstGeom prst="rect">
                <a:avLst/>
              </a:prstGeom>
              <a:blipFill rotWithShape="0">
                <a:blip r:embed="rId2"/>
                <a:stretch>
                  <a:fillRect l="-471" r="-235"/>
                </a:stretch>
              </a:blipFill>
            </p:spPr>
            <p:txBody>
              <a:bodyPr/>
              <a:lstStyle/>
              <a:p>
                <a:r>
                  <a:rPr lang="zh-CN" altLang="en-US">
                    <a:noFill/>
                  </a:rPr>
                  <a:t> </a:t>
                </a:r>
              </a:p>
            </p:txBody>
          </p:sp>
        </mc:Fallback>
      </mc:AlternateContent>
      <p:pic>
        <p:nvPicPr>
          <p:cNvPr id="10" name="图片 9"/>
          <p:cNvPicPr>
            <a:picLocks noChangeAspect="1"/>
          </p:cNvPicPr>
          <p:nvPr/>
        </p:nvPicPr>
        <p:blipFill>
          <a:blip r:embed="rId3"/>
          <a:stretch>
            <a:fillRect/>
          </a:stretch>
        </p:blipFill>
        <p:spPr>
          <a:xfrm>
            <a:off x="0" y="3610972"/>
            <a:ext cx="3168095" cy="2375158"/>
          </a:xfrm>
          <a:prstGeom prst="rect">
            <a:avLst/>
          </a:prstGeom>
        </p:spPr>
      </p:pic>
      <p:pic>
        <p:nvPicPr>
          <p:cNvPr id="11" name="图片 10"/>
          <p:cNvPicPr>
            <a:picLocks noChangeAspect="1"/>
          </p:cNvPicPr>
          <p:nvPr/>
        </p:nvPicPr>
        <p:blipFill>
          <a:blip r:embed="rId4"/>
          <a:stretch>
            <a:fillRect/>
          </a:stretch>
        </p:blipFill>
        <p:spPr>
          <a:xfrm>
            <a:off x="2987824" y="3594686"/>
            <a:ext cx="3168096" cy="2375158"/>
          </a:xfrm>
          <a:prstGeom prst="rect">
            <a:avLst/>
          </a:prstGeom>
        </p:spPr>
      </p:pic>
      <p:pic>
        <p:nvPicPr>
          <p:cNvPr id="12" name="图片 11"/>
          <p:cNvPicPr>
            <a:picLocks noChangeAspect="1"/>
          </p:cNvPicPr>
          <p:nvPr/>
        </p:nvPicPr>
        <p:blipFill>
          <a:blip r:embed="rId5"/>
          <a:stretch>
            <a:fillRect/>
          </a:stretch>
        </p:blipFill>
        <p:spPr>
          <a:xfrm>
            <a:off x="5970157" y="3578400"/>
            <a:ext cx="3148767" cy="2358845"/>
          </a:xfrm>
          <a:prstGeom prst="rect">
            <a:avLst/>
          </a:prstGeom>
        </p:spPr>
      </p:pic>
      <p:sp>
        <p:nvSpPr>
          <p:cNvPr id="13" name="文本框 12"/>
          <p:cNvSpPr txBox="1"/>
          <p:nvPr/>
        </p:nvSpPr>
        <p:spPr>
          <a:xfrm>
            <a:off x="1331640" y="5936688"/>
            <a:ext cx="1584176" cy="276999"/>
          </a:xfrm>
          <a:prstGeom prst="rect">
            <a:avLst/>
          </a:prstGeom>
          <a:noFill/>
        </p:spPr>
        <p:txBody>
          <a:bodyPr wrap="square" rtlCol="0">
            <a:spAutoFit/>
          </a:bodyPr>
          <a:lstStyle/>
          <a:p>
            <a:r>
              <a:rPr lang="en-US" altLang="zh-CN" dirty="0" smtClean="0"/>
              <a:t>Case 1</a:t>
            </a:r>
            <a:endParaRPr lang="zh-CN" altLang="en-US" dirty="0"/>
          </a:p>
        </p:txBody>
      </p:sp>
      <p:sp>
        <p:nvSpPr>
          <p:cNvPr id="14" name="文本框 13"/>
          <p:cNvSpPr txBox="1"/>
          <p:nvPr/>
        </p:nvSpPr>
        <p:spPr>
          <a:xfrm>
            <a:off x="4433459" y="5960313"/>
            <a:ext cx="1584176" cy="276999"/>
          </a:xfrm>
          <a:prstGeom prst="rect">
            <a:avLst/>
          </a:prstGeom>
          <a:noFill/>
        </p:spPr>
        <p:txBody>
          <a:bodyPr wrap="square" rtlCol="0">
            <a:spAutoFit/>
          </a:bodyPr>
          <a:lstStyle/>
          <a:p>
            <a:r>
              <a:rPr lang="en-US" altLang="zh-CN" dirty="0" smtClean="0"/>
              <a:t>Case 2</a:t>
            </a:r>
            <a:endParaRPr lang="zh-CN" altLang="en-US" dirty="0"/>
          </a:p>
        </p:txBody>
      </p:sp>
      <p:sp>
        <p:nvSpPr>
          <p:cNvPr id="15" name="文本框 14"/>
          <p:cNvSpPr txBox="1"/>
          <p:nvPr/>
        </p:nvSpPr>
        <p:spPr>
          <a:xfrm>
            <a:off x="7261809" y="5934496"/>
            <a:ext cx="1584176" cy="276999"/>
          </a:xfrm>
          <a:prstGeom prst="rect">
            <a:avLst/>
          </a:prstGeom>
          <a:noFill/>
        </p:spPr>
        <p:txBody>
          <a:bodyPr wrap="square" rtlCol="0">
            <a:spAutoFit/>
          </a:bodyPr>
          <a:lstStyle/>
          <a:p>
            <a:r>
              <a:rPr lang="en-US" altLang="zh-CN" dirty="0" smtClean="0"/>
              <a:t>Case 3</a:t>
            </a:r>
            <a:endParaRPr lang="zh-CN" altLang="en-US" dirty="0"/>
          </a:p>
        </p:txBody>
      </p:sp>
    </p:spTree>
    <p:extLst>
      <p:ext uri="{BB962C8B-B14F-4D97-AF65-F5344CB8AC3E}">
        <p14:creationId xmlns:p14="http://schemas.microsoft.com/office/powerpoint/2010/main" val="203026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Bin Qian, </a:t>
            </a:r>
            <a:r>
              <a:rPr lang="en-US" altLang="en-US" dirty="0" err="1" smtClean="0"/>
              <a:t>Chenchen</a:t>
            </a:r>
            <a:r>
              <a:rPr lang="en-US" altLang="en-US" dirty="0" smtClean="0"/>
              <a:t> Liu,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12</a:t>
            </a:fld>
            <a:endParaRPr lang="en-US" altLang="en-US"/>
          </a:p>
        </p:txBody>
      </p:sp>
      <p:sp>
        <p:nvSpPr>
          <p:cNvPr id="5" name="Rectangle 2"/>
          <p:cNvSpPr txBox="1">
            <a:spLocks noChangeArrowheads="1"/>
          </p:cNvSpPr>
          <p:nvPr/>
        </p:nvSpPr>
        <p:spPr>
          <a:xfrm>
            <a:off x="679823" y="623663"/>
            <a:ext cx="7772400" cy="106680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b="1" kern="0" dirty="0" smtClean="0"/>
              <a:t>Preamble Shift - Implementation Advantages</a:t>
            </a:r>
            <a:endParaRPr lang="en-US" altLang="en-US" sz="3200" b="1" kern="0" dirty="0">
              <a:solidFill>
                <a:schemeClr val="tx1"/>
              </a:solidFill>
            </a:endParaRPr>
          </a:p>
        </p:txBody>
      </p:sp>
      <mc:AlternateContent xmlns:mc="http://schemas.openxmlformats.org/markup-compatibility/2006" xmlns:a14="http://schemas.microsoft.com/office/drawing/2010/main">
        <mc:Choice Requires="a14">
          <p:sp>
            <p:nvSpPr>
              <p:cNvPr id="6" name="内容占位符 2"/>
              <p:cNvSpPr txBox="1">
                <a:spLocks/>
              </p:cNvSpPr>
              <p:nvPr/>
            </p:nvSpPr>
            <p:spPr>
              <a:xfrm>
                <a:off x="817052" y="1772816"/>
                <a:ext cx="7772400" cy="2664296"/>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40000"/>
                  </a:lnSpc>
                  <a:buFont typeface="Wingdings" panose="05000000000000000000" pitchFamily="2" charset="2"/>
                  <a:buChar char="n"/>
                </a:pPr>
                <a:r>
                  <a:rPr lang="en-US" altLang="zh-CN" sz="1800" b="1" kern="0" dirty="0" smtClean="0">
                    <a:latin typeface="+mj-lt"/>
                  </a:rPr>
                  <a:t>Advantages</a:t>
                </a:r>
              </a:p>
              <a:p>
                <a:pPr lvl="1" algn="just">
                  <a:lnSpc>
                    <a:spcPct val="140000"/>
                  </a:lnSpc>
                  <a:buFont typeface="Times New Roman" panose="02020603050405020304" pitchFamily="18" charset="0"/>
                  <a:buChar char="­"/>
                </a:pPr>
                <a:r>
                  <a:rPr lang="en-US" altLang="zh-CN" sz="1400" b="1" kern="0" dirty="0" smtClean="0">
                    <a:latin typeface="+mj-lt"/>
                  </a:rPr>
                  <a:t>All the responders have the same reply time, thus the measurement error in the SS-TWR scheme would be similar</a:t>
                </a:r>
              </a:p>
              <a:p>
                <a:pPr lvl="1" algn="just">
                  <a:lnSpc>
                    <a:spcPct val="140000"/>
                  </a:lnSpc>
                  <a:buFont typeface="Times New Roman" panose="02020603050405020304" pitchFamily="18" charset="0"/>
                  <a:buChar char="­"/>
                </a:pPr>
                <a:r>
                  <a:rPr lang="en-US" altLang="zh-CN" sz="1400" b="1" kern="0" dirty="0" smtClean="0">
                    <a:latin typeface="+mj-lt"/>
                  </a:rPr>
                  <a:t>Since the UWB signals are transmitted simultaneously, the signals from the nearest transmitter are received first. Due to the short distance, the signal strength attenuation is limited. Thus, it is easier to determine the power detection threshold to start to perform correlation operation</a:t>
                </a:r>
              </a:p>
              <a:p>
                <a:pPr algn="just">
                  <a:lnSpc>
                    <a:spcPct val="140000"/>
                  </a:lnSpc>
                  <a:buFont typeface="Wingdings" panose="05000000000000000000" pitchFamily="2" charset="2"/>
                  <a:buChar char="n"/>
                </a:pPr>
                <a:r>
                  <a:rPr lang="en-US" altLang="zh-CN" sz="1800" b="1" kern="0" dirty="0" smtClean="0">
                    <a:latin typeface="+mj-lt"/>
                  </a:rPr>
                  <a:t>The </a:t>
                </a:r>
                <a:r>
                  <a:rPr lang="en-US" altLang="zh-CN" sz="1800" b="1" kern="0" dirty="0">
                    <a:latin typeface="+mj-lt"/>
                  </a:rPr>
                  <a:t>preamble </a:t>
                </a:r>
                <a:r>
                  <a:rPr lang="en-US" altLang="zh-CN" sz="1800" b="1" kern="0" dirty="0" smtClean="0">
                    <a:latin typeface="+mj-lt"/>
                  </a:rPr>
                  <a:t>shift method </a:t>
                </a:r>
                <a:r>
                  <a:rPr lang="en-US" altLang="zh-CN" sz="1800" b="1" kern="0" dirty="0">
                    <a:latin typeface="+mj-lt"/>
                  </a:rPr>
                  <a:t>could be treated as equivalent as the </a:t>
                </a:r>
                <a:r>
                  <a:rPr lang="en-US" altLang="zh-CN" sz="1800" b="1" kern="0" dirty="0" smtClean="0">
                    <a:latin typeface="+mj-lt"/>
                  </a:rPr>
                  <a:t>time shift </a:t>
                </a:r>
                <a:r>
                  <a:rPr lang="en-US" altLang="zh-CN" sz="1800" b="1" kern="0" dirty="0">
                    <a:latin typeface="+mj-lt"/>
                  </a:rPr>
                  <a:t>method. The silence delay step size </a:t>
                </a:r>
                <a14:m>
                  <m:oMath xmlns:m="http://schemas.openxmlformats.org/officeDocument/2006/math">
                    <m:r>
                      <a:rPr lang="en-US" altLang="zh-CN" sz="1800" b="1" i="1" kern="0" smtClean="0">
                        <a:latin typeface="Cambria Math" panose="02040503050406030204" pitchFamily="18" charset="0"/>
                      </a:rPr>
                      <m:t>𝒕</m:t>
                    </m:r>
                  </m:oMath>
                </a14:m>
                <a:r>
                  <a:rPr lang="en-US" altLang="zh-CN" sz="1800" b="1" kern="0" dirty="0">
                    <a:latin typeface="+mj-lt"/>
                  </a:rPr>
                  <a:t> and the preamble cyclic shift step size </a:t>
                </a:r>
                <a14:m>
                  <m:oMath xmlns:m="http://schemas.openxmlformats.org/officeDocument/2006/math">
                    <m:r>
                      <a:rPr lang="en-US" altLang="zh-CN" sz="1800" b="1" i="1" kern="0">
                        <a:latin typeface="Cambria Math" panose="02040503050406030204" pitchFamily="18" charset="0"/>
                      </a:rPr>
                      <m:t>𝒁</m:t>
                    </m:r>
                  </m:oMath>
                </a14:m>
                <a:r>
                  <a:rPr lang="en-US" altLang="zh-CN" sz="1800" b="1" kern="0" dirty="0">
                    <a:latin typeface="+mj-lt"/>
                  </a:rPr>
                  <a:t> are related as </a:t>
                </a:r>
                <a14:m>
                  <m:oMath xmlns:m="http://schemas.openxmlformats.org/officeDocument/2006/math">
                    <m:r>
                      <a:rPr lang="en-US" altLang="zh-CN" sz="1800" b="1" i="1" kern="0">
                        <a:latin typeface="Cambria Math" panose="02040503050406030204" pitchFamily="18" charset="0"/>
                      </a:rPr>
                      <m:t>𝒁</m:t>
                    </m:r>
                    <m:r>
                      <a:rPr lang="en-US" altLang="zh-CN" sz="1800" b="1" i="1" kern="0">
                        <a:latin typeface="Cambria Math" panose="02040503050406030204" pitchFamily="18" charset="0"/>
                      </a:rPr>
                      <m:t>=</m:t>
                    </m:r>
                    <m:d>
                      <m:dPr>
                        <m:begChr m:val="⌈"/>
                        <m:endChr m:val="⌉"/>
                        <m:ctrlPr>
                          <a:rPr lang="en-US" altLang="zh-CN" sz="1800" b="1" i="1" kern="0">
                            <a:latin typeface="Cambria Math" panose="02040503050406030204" pitchFamily="18" charset="0"/>
                          </a:rPr>
                        </m:ctrlPr>
                      </m:dPr>
                      <m:e>
                        <m:r>
                          <a:rPr lang="en-US" altLang="zh-CN" sz="1800" b="1" i="1" kern="0" smtClean="0">
                            <a:latin typeface="Cambria Math" panose="02040503050406030204" pitchFamily="18" charset="0"/>
                          </a:rPr>
                          <m:t>𝒕</m:t>
                        </m:r>
                        <m:r>
                          <a:rPr lang="en-US" altLang="zh-CN" sz="1800" b="1" i="1" kern="0">
                            <a:latin typeface="Cambria Math" panose="02040503050406030204" pitchFamily="18" charset="0"/>
                          </a:rPr>
                          <m:t>∗</m:t>
                        </m:r>
                        <m:r>
                          <a:rPr lang="en-US" altLang="zh-CN" sz="1800" b="1" i="1" kern="0">
                            <a:latin typeface="Cambria Math" panose="02040503050406030204" pitchFamily="18" charset="0"/>
                          </a:rPr>
                          <m:t>𝑷𝑹𝑭</m:t>
                        </m:r>
                      </m:e>
                    </m:d>
                  </m:oMath>
                </a14:m>
                <a:r>
                  <a:rPr lang="en-US" altLang="zh-CN" sz="1800" b="1" kern="0" dirty="0">
                    <a:latin typeface="+mj-lt"/>
                  </a:rPr>
                  <a:t>. For example, let </a:t>
                </a:r>
                <a14:m>
                  <m:oMath xmlns:m="http://schemas.openxmlformats.org/officeDocument/2006/math">
                    <m:r>
                      <a:rPr lang="en-US" altLang="zh-CN" sz="1800" b="1" i="1" kern="0" smtClean="0">
                        <a:latin typeface="Cambria Math" panose="02040503050406030204" pitchFamily="18" charset="0"/>
                      </a:rPr>
                      <m:t>𝒕</m:t>
                    </m:r>
                    <m:r>
                      <a:rPr lang="en-US" altLang="zh-CN" sz="1800" b="1" i="1" kern="0">
                        <a:latin typeface="Cambria Math" panose="02040503050406030204" pitchFamily="18" charset="0"/>
                      </a:rPr>
                      <m:t>=</m:t>
                    </m:r>
                    <m:r>
                      <a:rPr lang="en-US" altLang="zh-CN" sz="1800" b="1" i="1" kern="0" smtClean="0">
                        <a:latin typeface="Cambria Math" panose="02040503050406030204" pitchFamily="18" charset="0"/>
                      </a:rPr>
                      <m:t>𝟐𝟓𝟎</m:t>
                    </m:r>
                  </m:oMath>
                </a14:m>
                <a:r>
                  <a:rPr lang="en-US" altLang="zh-CN" sz="1800" b="1" kern="0" dirty="0">
                    <a:latin typeface="+mj-lt"/>
                  </a:rPr>
                  <a:t>ns, </a:t>
                </a:r>
                <a14:m>
                  <m:oMath xmlns:m="http://schemas.openxmlformats.org/officeDocument/2006/math">
                    <m:r>
                      <a:rPr lang="en-US" altLang="zh-CN" sz="1800" b="1" i="1" kern="0">
                        <a:latin typeface="Cambria Math" panose="02040503050406030204" pitchFamily="18" charset="0"/>
                      </a:rPr>
                      <m:t>𝑷𝑹𝑭</m:t>
                    </m:r>
                    <m:r>
                      <a:rPr lang="en-US" altLang="zh-CN" sz="1800" b="1" kern="0">
                        <a:latin typeface="Cambria Math" panose="02040503050406030204" pitchFamily="18" charset="0"/>
                      </a:rPr>
                      <m:t>=</m:t>
                    </m:r>
                    <m:r>
                      <a:rPr lang="en-US" altLang="zh-CN" sz="1800" b="1" kern="0">
                        <a:latin typeface="Cambria Math" panose="02040503050406030204" pitchFamily="18" charset="0"/>
                      </a:rPr>
                      <m:t>𝟐𝟓𝟔</m:t>
                    </m:r>
                  </m:oMath>
                </a14:m>
                <a:r>
                  <a:rPr lang="en-US" altLang="zh-CN" sz="1800" b="1" kern="0" dirty="0">
                    <a:latin typeface="+mj-lt"/>
                  </a:rPr>
                  <a:t>MHz, </a:t>
                </a:r>
                <a14:m>
                  <m:oMath xmlns:m="http://schemas.openxmlformats.org/officeDocument/2006/math">
                    <m:r>
                      <a:rPr lang="en-US" altLang="zh-CN" sz="1800" b="1" i="1" kern="0">
                        <a:latin typeface="Cambria Math" panose="02040503050406030204" pitchFamily="18" charset="0"/>
                      </a:rPr>
                      <m:t>𝒁</m:t>
                    </m:r>
                    <m:r>
                      <a:rPr lang="en-US" altLang="zh-CN" sz="1800" b="1" i="1" kern="0">
                        <a:latin typeface="Cambria Math" panose="02040503050406030204" pitchFamily="18" charset="0"/>
                      </a:rPr>
                      <m:t>=</m:t>
                    </m:r>
                    <m:r>
                      <a:rPr lang="en-US" altLang="zh-CN" sz="1800" b="1" i="1" kern="0" smtClean="0">
                        <a:latin typeface="Cambria Math" panose="02040503050406030204" pitchFamily="18" charset="0"/>
                      </a:rPr>
                      <m:t>𝟔𝟒</m:t>
                    </m:r>
                  </m:oMath>
                </a14:m>
                <a:r>
                  <a:rPr lang="en-US" altLang="zh-CN" sz="1800" b="1" kern="0" dirty="0">
                    <a:latin typeface="+mj-lt"/>
                  </a:rPr>
                  <a:t> </a:t>
                </a:r>
              </a:p>
              <a:p>
                <a:pPr algn="just">
                  <a:lnSpc>
                    <a:spcPct val="140000"/>
                  </a:lnSpc>
                  <a:buFont typeface="Wingdings" panose="05000000000000000000" pitchFamily="2" charset="2"/>
                  <a:buChar char="n"/>
                </a:pPr>
                <a:endParaRPr lang="en-US" altLang="zh-CN" sz="1800" b="1" kern="0" dirty="0">
                  <a:latin typeface="+mj-lt"/>
                </a:endParaRPr>
              </a:p>
              <a:p>
                <a:pPr lvl="1" algn="just">
                  <a:lnSpc>
                    <a:spcPct val="120000"/>
                  </a:lnSpc>
                  <a:buFont typeface="Times New Roman" panose="02020603050405020304" pitchFamily="18" charset="0"/>
                  <a:buChar char="­"/>
                </a:pPr>
                <a:endParaRPr lang="en-US" altLang="zh-CN" sz="1800" b="1" kern="0" dirty="0" smtClean="0">
                  <a:latin typeface="+mj-lt"/>
                </a:endParaRPr>
              </a:p>
              <a:p>
                <a:pPr algn="just">
                  <a:lnSpc>
                    <a:spcPct val="130000"/>
                  </a:lnSpc>
                  <a:buFont typeface="Wingdings" panose="05000000000000000000" pitchFamily="2" charset="2"/>
                  <a:buChar char="n"/>
                </a:pPr>
                <a:endParaRPr lang="en-US" altLang="zh-CN" sz="1800" b="1" kern="0" dirty="0" smtClean="0">
                  <a:latin typeface="+mj-lt"/>
                </a:endParaRPr>
              </a:p>
              <a:p>
                <a:pPr marL="457200" lvl="1" indent="0">
                  <a:lnSpc>
                    <a:spcPct val="130000"/>
                  </a:lnSpc>
                  <a:buNone/>
                </a:pPr>
                <a:endParaRPr lang="en-US" altLang="zh-CN" sz="1400" kern="0" dirty="0" smtClean="0">
                  <a:latin typeface="+mj-lt"/>
                </a:endParaRPr>
              </a:p>
            </p:txBody>
          </p:sp>
        </mc:Choice>
        <mc:Fallback xmlns="">
          <p:sp>
            <p:nvSpPr>
              <p:cNvPr id="6" name="内容占位符 2"/>
              <p:cNvSpPr txBox="1">
                <a:spLocks noRot="1" noChangeAspect="1" noMove="1" noResize="1" noEditPoints="1" noAdjustHandles="1" noChangeArrowheads="1" noChangeShapeType="1" noTextEdit="1"/>
              </p:cNvSpPr>
              <p:nvPr/>
            </p:nvSpPr>
            <p:spPr>
              <a:xfrm>
                <a:off x="817052" y="1772816"/>
                <a:ext cx="7772400" cy="2664296"/>
              </a:xfrm>
              <a:prstGeom prst="rect">
                <a:avLst/>
              </a:prstGeom>
              <a:blipFill rotWithShape="0">
                <a:blip r:embed="rId2"/>
                <a:stretch>
                  <a:fillRect l="-471" r="-706" b="-50114"/>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552474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Bin Qian, </a:t>
            </a:r>
            <a:r>
              <a:rPr lang="en-US" altLang="en-US" dirty="0" err="1" smtClean="0"/>
              <a:t>Chenchen</a:t>
            </a:r>
            <a:r>
              <a:rPr lang="en-US" altLang="en-US" dirty="0" smtClean="0"/>
              <a:t> Liu,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13</a:t>
            </a:fld>
            <a:endParaRPr lang="en-US" altLang="en-US"/>
          </a:p>
        </p:txBody>
      </p:sp>
      <p:sp>
        <p:nvSpPr>
          <p:cNvPr id="5" name="Rectangle 2"/>
          <p:cNvSpPr txBox="1">
            <a:spLocks noChangeArrowheads="1"/>
          </p:cNvSpPr>
          <p:nvPr/>
        </p:nvSpPr>
        <p:spPr>
          <a:xfrm>
            <a:off x="679823" y="623663"/>
            <a:ext cx="7772400" cy="106680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b="1" kern="0" dirty="0" smtClean="0"/>
              <a:t>Preamble Construction</a:t>
            </a:r>
            <a:endParaRPr lang="en-US" altLang="en-US" sz="3200" b="1" kern="0" dirty="0">
              <a:solidFill>
                <a:schemeClr val="tx1"/>
              </a:solidFill>
            </a:endParaRPr>
          </a:p>
        </p:txBody>
      </p:sp>
      <mc:AlternateContent xmlns:mc="http://schemas.openxmlformats.org/markup-compatibility/2006" xmlns:a14="http://schemas.microsoft.com/office/drawing/2010/main">
        <mc:Choice Requires="a14">
          <p:sp>
            <p:nvSpPr>
              <p:cNvPr id="6" name="内容占位符 2"/>
              <p:cNvSpPr txBox="1">
                <a:spLocks/>
              </p:cNvSpPr>
              <p:nvPr/>
            </p:nvSpPr>
            <p:spPr>
              <a:xfrm>
                <a:off x="817052" y="1268760"/>
                <a:ext cx="7772400" cy="2664296"/>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50000"/>
                  </a:lnSpc>
                  <a:buFont typeface="Wingdings" panose="05000000000000000000" pitchFamily="2" charset="2"/>
                  <a:buChar char="n"/>
                </a:pPr>
                <a:r>
                  <a:rPr lang="en-US" altLang="zh-CN" sz="1800" b="1" kern="0" dirty="0" smtClean="0">
                    <a:latin typeface="+mj-lt"/>
                  </a:rPr>
                  <a:t>In order to support simultaneous ranging, the long preamble sequence is required especially in the high-density device environment. For example, if the cyclic shift step size </a:t>
                </a:r>
                <a14:m>
                  <m:oMath xmlns:m="http://schemas.openxmlformats.org/officeDocument/2006/math">
                    <m:r>
                      <a:rPr lang="en-US" altLang="zh-CN" sz="1800" b="1" i="1" kern="0" smtClean="0">
                        <a:latin typeface="Cambria Math" panose="02040503050406030204" pitchFamily="18" charset="0"/>
                      </a:rPr>
                      <m:t>𝒁</m:t>
                    </m:r>
                  </m:oMath>
                </a14:m>
                <a:r>
                  <a:rPr lang="en-US" altLang="zh-CN" sz="1800" b="1" kern="0" dirty="0" smtClean="0">
                    <a:latin typeface="+mj-lt"/>
                  </a:rPr>
                  <a:t> is assumed to </a:t>
                </a:r>
                <a:r>
                  <a:rPr lang="en-US" altLang="zh-CN" sz="1800" b="1" kern="0" smtClean="0">
                    <a:latin typeface="+mj-lt"/>
                  </a:rPr>
                  <a:t>be 64, </a:t>
                </a:r>
                <a:r>
                  <a:rPr lang="en-US" altLang="zh-CN" sz="1800" b="1" kern="0" dirty="0" smtClean="0">
                    <a:latin typeface="+mj-lt"/>
                  </a:rPr>
                  <a:t>and there are up to 100 responders, the preamble sequence length is at </a:t>
                </a:r>
                <a:r>
                  <a:rPr lang="en-US" altLang="zh-CN" sz="1800" b="1" kern="0" smtClean="0">
                    <a:latin typeface="+mj-lt"/>
                  </a:rPr>
                  <a:t>least 6400</a:t>
                </a:r>
                <a:r>
                  <a:rPr lang="en-US" altLang="zh-CN" sz="1800" b="1" kern="0" dirty="0" smtClean="0">
                    <a:latin typeface="+mj-lt"/>
                  </a:rPr>
                  <a:t>. </a:t>
                </a:r>
              </a:p>
              <a:p>
                <a:pPr algn="just">
                  <a:lnSpc>
                    <a:spcPct val="150000"/>
                  </a:lnSpc>
                  <a:buFont typeface="Wingdings" panose="05000000000000000000" pitchFamily="2" charset="2"/>
                  <a:buChar char="n"/>
                </a:pPr>
                <a:r>
                  <a:rPr lang="en-US" altLang="zh-CN" sz="1800" b="1" kern="0" dirty="0" smtClean="0">
                    <a:latin typeface="+mj-lt"/>
                  </a:rPr>
                  <a:t>The long </a:t>
                </a:r>
                <a:r>
                  <a:rPr lang="en-US" altLang="zh-CN" sz="1800" b="1" kern="0" dirty="0" err="1" smtClean="0">
                    <a:latin typeface="+mj-lt"/>
                  </a:rPr>
                  <a:t>Ipatov</a:t>
                </a:r>
                <a:r>
                  <a:rPr lang="en-US" altLang="zh-CN" sz="1800" b="1" kern="0" dirty="0" smtClean="0">
                    <a:latin typeface="+mj-lt"/>
                  </a:rPr>
                  <a:t> preamble sequence can be constructed by two short </a:t>
                </a:r>
                <a:r>
                  <a:rPr lang="en-US" altLang="zh-CN" sz="1800" b="1" kern="0" dirty="0" err="1" smtClean="0">
                    <a:latin typeface="+mj-lt"/>
                  </a:rPr>
                  <a:t>Ipatov</a:t>
                </a:r>
                <a:r>
                  <a:rPr lang="en-US" altLang="zh-CN" sz="1800" b="1" kern="0" dirty="0" smtClean="0">
                    <a:latin typeface="+mj-lt"/>
                  </a:rPr>
                  <a:t> sequences</a:t>
                </a:r>
              </a:p>
              <a:p>
                <a:pPr lvl="1" algn="just">
                  <a:lnSpc>
                    <a:spcPct val="150000"/>
                  </a:lnSpc>
                  <a:buFont typeface="Times New Roman" panose="02020603050405020304" pitchFamily="18" charset="0"/>
                  <a:buChar char="­"/>
                </a:pPr>
                <a:r>
                  <a:rPr lang="en-US" altLang="zh-CN" sz="1400" b="1" kern="0" dirty="0" smtClean="0">
                    <a:latin typeface="+mj-lt"/>
                  </a:rPr>
                  <a:t>Let </a:t>
                </a:r>
                <a14:m>
                  <m:oMath xmlns:m="http://schemas.openxmlformats.org/officeDocument/2006/math">
                    <m:r>
                      <a:rPr lang="en-US" altLang="zh-CN" sz="1400" b="1" i="1" kern="0" smtClean="0">
                        <a:latin typeface="Cambria Math" panose="02040503050406030204" pitchFamily="18" charset="0"/>
                      </a:rPr>
                      <m:t>𝒂</m:t>
                    </m:r>
                  </m:oMath>
                </a14:m>
                <a:r>
                  <a:rPr lang="en-US" altLang="zh-CN" sz="1400" b="1" kern="0" dirty="0" smtClean="0">
                    <a:latin typeface="+mj-lt"/>
                  </a:rPr>
                  <a:t> and </a:t>
                </a:r>
                <a14:m>
                  <m:oMath xmlns:m="http://schemas.openxmlformats.org/officeDocument/2006/math">
                    <m:r>
                      <a:rPr lang="en-US" altLang="zh-CN" sz="1400" b="1" i="1" kern="0" smtClean="0">
                        <a:latin typeface="Cambria Math" panose="02040503050406030204" pitchFamily="18" charset="0"/>
                      </a:rPr>
                      <m:t>𝒃</m:t>
                    </m:r>
                  </m:oMath>
                </a14:m>
                <a:r>
                  <a:rPr lang="en-US" altLang="zh-CN" sz="1400" b="1" kern="0" dirty="0" smtClean="0">
                    <a:latin typeface="+mj-lt"/>
                  </a:rPr>
                  <a:t> be two </a:t>
                </a:r>
                <a:r>
                  <a:rPr lang="en-US" altLang="zh-CN" sz="1400" b="1" kern="0" dirty="0" err="1" smtClean="0">
                    <a:latin typeface="+mj-lt"/>
                  </a:rPr>
                  <a:t>Ipatov</a:t>
                </a:r>
                <a:r>
                  <a:rPr lang="en-US" altLang="zh-CN" sz="1400" b="1" kern="0" dirty="0" smtClean="0">
                    <a:latin typeface="+mj-lt"/>
                  </a:rPr>
                  <a:t> sequences of respective lengths </a:t>
                </a:r>
                <a14:m>
                  <m:oMath xmlns:m="http://schemas.openxmlformats.org/officeDocument/2006/math">
                    <m:sSub>
                      <m:sSubPr>
                        <m:ctrlPr>
                          <a:rPr lang="en-US" altLang="zh-CN" sz="1400" b="1" i="1" kern="0" smtClean="0">
                            <a:latin typeface="Cambria Math" panose="02040503050406030204" pitchFamily="18" charset="0"/>
                          </a:rPr>
                        </m:ctrlPr>
                      </m:sSubPr>
                      <m:e>
                        <m:r>
                          <a:rPr lang="en-US" altLang="zh-CN" sz="1400" b="1" i="1" kern="0" smtClean="0">
                            <a:latin typeface="Cambria Math" panose="02040503050406030204" pitchFamily="18" charset="0"/>
                          </a:rPr>
                          <m:t>𝑵</m:t>
                        </m:r>
                      </m:e>
                      <m:sub>
                        <m:r>
                          <a:rPr lang="en-US" altLang="zh-CN" sz="1400" b="1" i="1" kern="0" smtClean="0">
                            <a:latin typeface="Cambria Math" panose="02040503050406030204" pitchFamily="18" charset="0"/>
                          </a:rPr>
                          <m:t>𝟏</m:t>
                        </m:r>
                      </m:sub>
                    </m:sSub>
                  </m:oMath>
                </a14:m>
                <a:r>
                  <a:rPr lang="en-US" altLang="zh-CN" sz="1400" b="1" kern="0" dirty="0" smtClean="0">
                    <a:latin typeface="+mj-lt"/>
                  </a:rPr>
                  <a:t> and </a:t>
                </a:r>
                <a14:m>
                  <m:oMath xmlns:m="http://schemas.openxmlformats.org/officeDocument/2006/math">
                    <m:sSub>
                      <m:sSubPr>
                        <m:ctrlPr>
                          <a:rPr lang="en-US" altLang="zh-CN" sz="1400" b="1" i="1" kern="0" smtClean="0">
                            <a:latin typeface="Cambria Math" panose="02040503050406030204" pitchFamily="18" charset="0"/>
                          </a:rPr>
                        </m:ctrlPr>
                      </m:sSubPr>
                      <m:e>
                        <m:r>
                          <a:rPr lang="en-US" altLang="zh-CN" sz="1400" b="1" i="1" kern="0" smtClean="0">
                            <a:latin typeface="Cambria Math" panose="02040503050406030204" pitchFamily="18" charset="0"/>
                          </a:rPr>
                          <m:t>𝑵</m:t>
                        </m:r>
                      </m:e>
                      <m:sub>
                        <m:r>
                          <a:rPr lang="en-US" altLang="zh-CN" sz="1400" b="1" i="1" kern="0" smtClean="0">
                            <a:latin typeface="Cambria Math" panose="02040503050406030204" pitchFamily="18" charset="0"/>
                          </a:rPr>
                          <m:t>𝟐</m:t>
                        </m:r>
                      </m:sub>
                    </m:sSub>
                  </m:oMath>
                </a14:m>
                <a:r>
                  <a:rPr lang="en-US" altLang="zh-CN" sz="1400" b="1" kern="0" dirty="0" smtClean="0">
                    <a:latin typeface="+mj-lt"/>
                  </a:rPr>
                  <a:t>, which are relatively prime. By repeating the sequence </a:t>
                </a:r>
                <a14:m>
                  <m:oMath xmlns:m="http://schemas.openxmlformats.org/officeDocument/2006/math">
                    <m:r>
                      <a:rPr lang="en-US" altLang="zh-CN" sz="1400" b="1" i="1" kern="0">
                        <a:latin typeface="Cambria Math" panose="02040503050406030204" pitchFamily="18" charset="0"/>
                      </a:rPr>
                      <m:t>𝒂</m:t>
                    </m:r>
                  </m:oMath>
                </a14:m>
                <a:r>
                  <a:rPr lang="en-US" altLang="zh-CN" sz="1400" b="1" kern="0" dirty="0" smtClean="0">
                    <a:latin typeface="+mj-lt"/>
                  </a:rPr>
                  <a:t> </a:t>
                </a:r>
                <a14:m>
                  <m:oMath xmlns:m="http://schemas.openxmlformats.org/officeDocument/2006/math">
                    <m:sSub>
                      <m:sSubPr>
                        <m:ctrlPr>
                          <a:rPr lang="en-US" altLang="zh-CN" sz="1400" b="1" i="1" kern="0">
                            <a:latin typeface="Cambria Math" panose="02040503050406030204" pitchFamily="18" charset="0"/>
                          </a:rPr>
                        </m:ctrlPr>
                      </m:sSubPr>
                      <m:e>
                        <m:r>
                          <a:rPr lang="en-US" altLang="zh-CN" sz="1400" b="1" i="1" kern="0">
                            <a:latin typeface="Cambria Math" panose="02040503050406030204" pitchFamily="18" charset="0"/>
                          </a:rPr>
                          <m:t>𝑵</m:t>
                        </m:r>
                      </m:e>
                      <m:sub>
                        <m:r>
                          <a:rPr lang="en-US" altLang="zh-CN" sz="1400" b="1" i="1" kern="0">
                            <a:latin typeface="Cambria Math" panose="02040503050406030204" pitchFamily="18" charset="0"/>
                          </a:rPr>
                          <m:t>𝟐</m:t>
                        </m:r>
                      </m:sub>
                    </m:sSub>
                  </m:oMath>
                </a14:m>
                <a:r>
                  <a:rPr lang="en-US" altLang="zh-CN" sz="1400" b="1" kern="0" dirty="0" smtClean="0">
                    <a:latin typeface="+mj-lt"/>
                  </a:rPr>
                  <a:t> times and the sequence </a:t>
                </a:r>
                <a:r>
                  <a:rPr lang="en-US" altLang="zh-CN" sz="1400" b="1" kern="0" dirty="0"/>
                  <a:t> </a:t>
                </a:r>
                <a14:m>
                  <m:oMath xmlns:m="http://schemas.openxmlformats.org/officeDocument/2006/math">
                    <m:r>
                      <a:rPr lang="en-US" altLang="zh-CN" sz="1400" b="1" i="1" kern="0">
                        <a:latin typeface="Cambria Math" panose="02040503050406030204" pitchFamily="18" charset="0"/>
                      </a:rPr>
                      <m:t>𝒃</m:t>
                    </m:r>
                  </m:oMath>
                </a14:m>
                <a:r>
                  <a:rPr lang="en-US" altLang="zh-CN" sz="1400" b="1" kern="0" dirty="0"/>
                  <a:t> </a:t>
                </a:r>
                <a14:m>
                  <m:oMath xmlns:m="http://schemas.openxmlformats.org/officeDocument/2006/math">
                    <m:sSub>
                      <m:sSubPr>
                        <m:ctrlPr>
                          <a:rPr lang="en-US" altLang="zh-CN" sz="1400" b="1" i="1" kern="0">
                            <a:latin typeface="Cambria Math" panose="02040503050406030204" pitchFamily="18" charset="0"/>
                          </a:rPr>
                        </m:ctrlPr>
                      </m:sSubPr>
                      <m:e>
                        <m:r>
                          <a:rPr lang="en-US" altLang="zh-CN" sz="1400" b="1" i="1" kern="0">
                            <a:latin typeface="Cambria Math" panose="02040503050406030204" pitchFamily="18" charset="0"/>
                          </a:rPr>
                          <m:t>𝑵</m:t>
                        </m:r>
                      </m:e>
                      <m:sub>
                        <m:r>
                          <a:rPr lang="en-US" altLang="zh-CN" sz="1400" b="1" i="1" kern="0">
                            <a:latin typeface="Cambria Math" panose="02040503050406030204" pitchFamily="18" charset="0"/>
                          </a:rPr>
                          <m:t>𝟏</m:t>
                        </m:r>
                      </m:sub>
                    </m:sSub>
                  </m:oMath>
                </a14:m>
                <a:r>
                  <a:rPr lang="en-US" altLang="zh-CN" sz="1400" b="1" kern="0" dirty="0" smtClean="0">
                    <a:latin typeface="+mj-lt"/>
                  </a:rPr>
                  <a:t> times, and multiplying them element-wise, the resultant product sequence forms an </a:t>
                </a:r>
                <a:r>
                  <a:rPr lang="en-US" altLang="zh-CN" sz="1400" b="1" kern="0" dirty="0" err="1" smtClean="0">
                    <a:latin typeface="+mj-lt"/>
                  </a:rPr>
                  <a:t>Ipatov</a:t>
                </a:r>
                <a:r>
                  <a:rPr lang="en-US" altLang="zh-CN" sz="1400" b="1" kern="0" dirty="0" smtClean="0">
                    <a:latin typeface="+mj-lt"/>
                  </a:rPr>
                  <a:t> sequence of length </a:t>
                </a:r>
                <a14:m>
                  <m:oMath xmlns:m="http://schemas.openxmlformats.org/officeDocument/2006/math">
                    <m:sSub>
                      <m:sSubPr>
                        <m:ctrlPr>
                          <a:rPr lang="en-US" altLang="zh-CN" sz="1400" b="1" i="1" kern="0" smtClean="0">
                            <a:latin typeface="Cambria Math" panose="02040503050406030204" pitchFamily="18" charset="0"/>
                          </a:rPr>
                        </m:ctrlPr>
                      </m:sSubPr>
                      <m:e>
                        <m:r>
                          <a:rPr lang="en-US" altLang="zh-CN" sz="1400" b="1" i="1" kern="0" smtClean="0">
                            <a:latin typeface="Cambria Math" panose="02040503050406030204" pitchFamily="18" charset="0"/>
                          </a:rPr>
                          <m:t>𝑵</m:t>
                        </m:r>
                      </m:e>
                      <m:sub>
                        <m:r>
                          <a:rPr lang="en-US" altLang="zh-CN" sz="1400" b="1" i="1" kern="0" smtClean="0">
                            <a:latin typeface="Cambria Math" panose="02040503050406030204" pitchFamily="18" charset="0"/>
                          </a:rPr>
                          <m:t>𝟏</m:t>
                        </m:r>
                      </m:sub>
                    </m:sSub>
                    <m:sSub>
                      <m:sSubPr>
                        <m:ctrlPr>
                          <a:rPr lang="en-US" altLang="zh-CN" sz="1400" b="1" i="1" kern="0" smtClean="0">
                            <a:latin typeface="Cambria Math" panose="02040503050406030204" pitchFamily="18" charset="0"/>
                          </a:rPr>
                        </m:ctrlPr>
                      </m:sSubPr>
                      <m:e>
                        <m:r>
                          <a:rPr lang="en-US" altLang="zh-CN" sz="1400" b="1" i="1" kern="0" smtClean="0">
                            <a:latin typeface="Cambria Math" panose="02040503050406030204" pitchFamily="18" charset="0"/>
                          </a:rPr>
                          <m:t>𝑵</m:t>
                        </m:r>
                      </m:e>
                      <m:sub>
                        <m:r>
                          <a:rPr lang="en-US" altLang="zh-CN" sz="1400" b="1" i="1" kern="0" smtClean="0">
                            <a:latin typeface="Cambria Math" panose="02040503050406030204" pitchFamily="18" charset="0"/>
                          </a:rPr>
                          <m:t>𝟐</m:t>
                        </m:r>
                      </m:sub>
                    </m:sSub>
                  </m:oMath>
                </a14:m>
                <a:endParaRPr lang="en-US" altLang="zh-CN" sz="1400" b="1" kern="0" dirty="0">
                  <a:latin typeface="+mj-lt"/>
                </a:endParaRPr>
              </a:p>
              <a:p>
                <a:pPr lvl="1" algn="just">
                  <a:lnSpc>
                    <a:spcPct val="120000"/>
                  </a:lnSpc>
                  <a:buFont typeface="Times New Roman" panose="02020603050405020304" pitchFamily="18" charset="0"/>
                  <a:buChar char="­"/>
                </a:pPr>
                <a:endParaRPr lang="en-US" altLang="zh-CN" sz="1800" b="1" kern="0" dirty="0" smtClean="0">
                  <a:latin typeface="+mj-lt"/>
                </a:endParaRPr>
              </a:p>
              <a:p>
                <a:pPr algn="just">
                  <a:lnSpc>
                    <a:spcPct val="130000"/>
                  </a:lnSpc>
                  <a:buFont typeface="Wingdings" panose="05000000000000000000" pitchFamily="2" charset="2"/>
                  <a:buChar char="n"/>
                </a:pPr>
                <a:endParaRPr lang="en-US" altLang="zh-CN" sz="1800" b="1" kern="0" dirty="0" smtClean="0">
                  <a:latin typeface="+mj-lt"/>
                </a:endParaRPr>
              </a:p>
              <a:p>
                <a:pPr marL="457200" lvl="1" indent="0">
                  <a:lnSpc>
                    <a:spcPct val="130000"/>
                  </a:lnSpc>
                  <a:buNone/>
                </a:pPr>
                <a:endParaRPr lang="en-US" altLang="zh-CN" sz="1400" kern="0" dirty="0" smtClean="0">
                  <a:latin typeface="+mj-lt"/>
                </a:endParaRPr>
              </a:p>
            </p:txBody>
          </p:sp>
        </mc:Choice>
        <mc:Fallback xmlns="">
          <p:sp>
            <p:nvSpPr>
              <p:cNvPr id="6" name="内容占位符 2"/>
              <p:cNvSpPr txBox="1">
                <a:spLocks noRot="1" noChangeAspect="1" noMove="1" noResize="1" noEditPoints="1" noAdjustHandles="1" noChangeArrowheads="1" noChangeShapeType="1" noTextEdit="1"/>
              </p:cNvSpPr>
              <p:nvPr/>
            </p:nvSpPr>
            <p:spPr>
              <a:xfrm>
                <a:off x="817052" y="1268760"/>
                <a:ext cx="7772400" cy="2664296"/>
              </a:xfrm>
              <a:prstGeom prst="rect">
                <a:avLst/>
              </a:prstGeom>
              <a:blipFill rotWithShape="0">
                <a:blip r:embed="rId2"/>
                <a:stretch>
                  <a:fillRect l="-471" r="-706" b="-48970"/>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371181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Bin Qian, </a:t>
            </a:r>
            <a:r>
              <a:rPr lang="en-US" altLang="en-US" dirty="0" err="1" smtClean="0"/>
              <a:t>Chenchen</a:t>
            </a:r>
            <a:r>
              <a:rPr lang="en-US" altLang="en-US" dirty="0" smtClean="0"/>
              <a:t> Liu,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14</a:t>
            </a:fld>
            <a:endParaRPr lang="en-US" altLang="en-US"/>
          </a:p>
        </p:txBody>
      </p:sp>
      <p:sp>
        <p:nvSpPr>
          <p:cNvPr id="5" name="Rectangle 2"/>
          <p:cNvSpPr txBox="1">
            <a:spLocks noChangeArrowheads="1"/>
          </p:cNvSpPr>
          <p:nvPr/>
        </p:nvSpPr>
        <p:spPr>
          <a:xfrm>
            <a:off x="679823" y="623663"/>
            <a:ext cx="7772400" cy="106680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b="1" kern="0" smtClean="0"/>
              <a:t>Use Cases</a:t>
            </a:r>
            <a:endParaRPr lang="en-US" altLang="en-US" sz="3200" b="1" kern="0" dirty="0">
              <a:solidFill>
                <a:schemeClr val="tx1"/>
              </a:solidFill>
            </a:endParaRPr>
          </a:p>
        </p:txBody>
      </p:sp>
      <p:sp>
        <p:nvSpPr>
          <p:cNvPr id="6" name="内容占位符 2"/>
          <p:cNvSpPr txBox="1">
            <a:spLocks/>
          </p:cNvSpPr>
          <p:nvPr/>
        </p:nvSpPr>
        <p:spPr>
          <a:xfrm>
            <a:off x="817052" y="1052736"/>
            <a:ext cx="7772400" cy="2664296"/>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50000"/>
              </a:lnSpc>
              <a:buFont typeface="Wingdings" panose="05000000000000000000" pitchFamily="2" charset="2"/>
              <a:buChar char="n"/>
            </a:pPr>
            <a:r>
              <a:rPr lang="en-US" altLang="zh-CN" sz="1800" b="1" kern="0" dirty="0" smtClean="0">
                <a:latin typeface="+mj-lt"/>
              </a:rPr>
              <a:t>One-to-many SS-TWR</a:t>
            </a:r>
          </a:p>
          <a:p>
            <a:pPr algn="just">
              <a:lnSpc>
                <a:spcPct val="150000"/>
              </a:lnSpc>
              <a:buFont typeface="Wingdings" panose="05000000000000000000" pitchFamily="2" charset="2"/>
              <a:buChar char="n"/>
            </a:pPr>
            <a:endParaRPr lang="en-US" altLang="zh-CN" sz="1800" b="1" kern="0" dirty="0">
              <a:latin typeface="+mj-lt"/>
            </a:endParaRPr>
          </a:p>
          <a:p>
            <a:pPr algn="just">
              <a:lnSpc>
                <a:spcPct val="150000"/>
              </a:lnSpc>
              <a:buFont typeface="Wingdings" panose="05000000000000000000" pitchFamily="2" charset="2"/>
              <a:buChar char="n"/>
            </a:pPr>
            <a:endParaRPr lang="en-US" altLang="zh-CN" sz="1800" b="1" kern="0" dirty="0" smtClean="0">
              <a:latin typeface="+mj-lt"/>
            </a:endParaRPr>
          </a:p>
          <a:p>
            <a:pPr algn="just">
              <a:lnSpc>
                <a:spcPct val="150000"/>
              </a:lnSpc>
              <a:buFont typeface="Wingdings" panose="05000000000000000000" pitchFamily="2" charset="2"/>
              <a:buChar char="n"/>
            </a:pPr>
            <a:endParaRPr lang="en-US" altLang="zh-CN" sz="1800" b="1" kern="0" dirty="0">
              <a:latin typeface="+mj-lt"/>
            </a:endParaRPr>
          </a:p>
          <a:p>
            <a:pPr marL="0" indent="0" algn="just">
              <a:lnSpc>
                <a:spcPct val="150000"/>
              </a:lnSpc>
              <a:buNone/>
            </a:pPr>
            <a:endParaRPr lang="en-US" altLang="zh-CN" sz="1800" b="1" kern="0" dirty="0" smtClean="0">
              <a:latin typeface="+mj-lt"/>
            </a:endParaRPr>
          </a:p>
          <a:p>
            <a:pPr algn="just">
              <a:lnSpc>
                <a:spcPct val="150000"/>
              </a:lnSpc>
              <a:buFont typeface="Wingdings" panose="05000000000000000000" pitchFamily="2" charset="2"/>
              <a:buChar char="n"/>
            </a:pPr>
            <a:r>
              <a:rPr lang="en-US" altLang="zh-CN" sz="1800" b="1" kern="0" dirty="0" smtClean="0">
                <a:latin typeface="+mj-lt"/>
              </a:rPr>
              <a:t>Many-to-many SS-TWR</a:t>
            </a:r>
          </a:p>
          <a:p>
            <a:pPr algn="just">
              <a:lnSpc>
                <a:spcPct val="150000"/>
              </a:lnSpc>
              <a:buFont typeface="Wingdings" panose="05000000000000000000" pitchFamily="2" charset="2"/>
              <a:buChar char="n"/>
            </a:pPr>
            <a:endParaRPr lang="en-US" altLang="zh-CN" sz="1800" b="1" kern="0" dirty="0">
              <a:latin typeface="+mj-lt"/>
            </a:endParaRPr>
          </a:p>
          <a:p>
            <a:pPr algn="just">
              <a:lnSpc>
                <a:spcPct val="150000"/>
              </a:lnSpc>
              <a:buFont typeface="Wingdings" panose="05000000000000000000" pitchFamily="2" charset="2"/>
              <a:buChar char="n"/>
            </a:pPr>
            <a:endParaRPr lang="en-US" altLang="zh-CN" sz="1800" b="1" kern="0" dirty="0" smtClean="0">
              <a:latin typeface="+mj-lt"/>
            </a:endParaRPr>
          </a:p>
          <a:p>
            <a:pPr algn="just">
              <a:lnSpc>
                <a:spcPct val="150000"/>
              </a:lnSpc>
              <a:buFont typeface="Wingdings" panose="05000000000000000000" pitchFamily="2" charset="2"/>
              <a:buChar char="n"/>
            </a:pPr>
            <a:endParaRPr lang="en-US" altLang="zh-CN" sz="1800" b="1" kern="0" dirty="0">
              <a:latin typeface="+mj-lt"/>
            </a:endParaRPr>
          </a:p>
          <a:p>
            <a:pPr algn="just">
              <a:lnSpc>
                <a:spcPct val="150000"/>
              </a:lnSpc>
              <a:buFont typeface="Wingdings" panose="05000000000000000000" pitchFamily="2" charset="2"/>
              <a:buChar char="n"/>
            </a:pPr>
            <a:endParaRPr lang="en-US" altLang="zh-CN" sz="1800" b="1" kern="0" dirty="0" smtClean="0">
              <a:latin typeface="+mj-lt"/>
            </a:endParaRPr>
          </a:p>
          <a:p>
            <a:pPr marL="0" indent="0" algn="just">
              <a:lnSpc>
                <a:spcPct val="150000"/>
              </a:lnSpc>
              <a:buNone/>
            </a:pPr>
            <a:endParaRPr lang="en-US" altLang="zh-CN" sz="1800" b="1" kern="0" dirty="0" smtClean="0">
              <a:latin typeface="+mj-lt"/>
            </a:endParaRPr>
          </a:p>
          <a:p>
            <a:pPr marL="0" indent="0" algn="just">
              <a:lnSpc>
                <a:spcPct val="150000"/>
              </a:lnSpc>
              <a:buNone/>
            </a:pPr>
            <a:r>
              <a:rPr lang="en-US" altLang="zh-CN" sz="1800" b="1" kern="0" dirty="0" smtClean="0">
                <a:latin typeface="+mj-lt"/>
              </a:rPr>
              <a:t> </a:t>
            </a:r>
            <a:endParaRPr lang="en-US" altLang="zh-CN" sz="1400" b="1" kern="0" dirty="0">
              <a:latin typeface="+mj-lt"/>
            </a:endParaRPr>
          </a:p>
          <a:p>
            <a:pPr lvl="1" algn="just">
              <a:lnSpc>
                <a:spcPct val="120000"/>
              </a:lnSpc>
              <a:buFont typeface="Times New Roman" panose="02020603050405020304" pitchFamily="18" charset="0"/>
              <a:buChar char="­"/>
            </a:pPr>
            <a:endParaRPr lang="en-US" altLang="zh-CN" sz="1800" b="1" kern="0" dirty="0" smtClean="0">
              <a:latin typeface="+mj-lt"/>
            </a:endParaRPr>
          </a:p>
          <a:p>
            <a:pPr algn="just">
              <a:lnSpc>
                <a:spcPct val="130000"/>
              </a:lnSpc>
              <a:buFont typeface="Wingdings" panose="05000000000000000000" pitchFamily="2" charset="2"/>
              <a:buChar char="n"/>
            </a:pPr>
            <a:endParaRPr lang="en-US" altLang="zh-CN" sz="1800" b="1" kern="0" dirty="0" smtClean="0">
              <a:latin typeface="+mj-lt"/>
            </a:endParaRPr>
          </a:p>
          <a:p>
            <a:pPr marL="457200" lvl="1" indent="0">
              <a:lnSpc>
                <a:spcPct val="130000"/>
              </a:lnSpc>
              <a:buNone/>
            </a:pPr>
            <a:endParaRPr lang="en-US" altLang="zh-CN" sz="1400" kern="0" dirty="0" smtClean="0">
              <a:latin typeface="+mj-lt"/>
            </a:endParaRPr>
          </a:p>
        </p:txBody>
      </p:sp>
      <p:pic>
        <p:nvPicPr>
          <p:cNvPr id="9" name="图片 8"/>
          <p:cNvPicPr>
            <a:picLocks noChangeAspect="1"/>
          </p:cNvPicPr>
          <p:nvPr/>
        </p:nvPicPr>
        <p:blipFill>
          <a:blip r:embed="rId2"/>
          <a:stretch>
            <a:fillRect/>
          </a:stretch>
        </p:blipFill>
        <p:spPr>
          <a:xfrm>
            <a:off x="1907704" y="1484783"/>
            <a:ext cx="5472608" cy="2059239"/>
          </a:xfrm>
          <a:prstGeom prst="rect">
            <a:avLst/>
          </a:prstGeom>
        </p:spPr>
      </p:pic>
      <p:pic>
        <p:nvPicPr>
          <p:cNvPr id="10" name="图片 9"/>
          <p:cNvPicPr>
            <a:picLocks noChangeAspect="1"/>
          </p:cNvPicPr>
          <p:nvPr/>
        </p:nvPicPr>
        <p:blipFill>
          <a:blip r:embed="rId3"/>
          <a:stretch>
            <a:fillRect/>
          </a:stretch>
        </p:blipFill>
        <p:spPr>
          <a:xfrm>
            <a:off x="1331813" y="3948976"/>
            <a:ext cx="6125831" cy="2350610"/>
          </a:xfrm>
          <a:prstGeom prst="rect">
            <a:avLst/>
          </a:prstGeom>
        </p:spPr>
      </p:pic>
    </p:spTree>
    <p:extLst>
      <p:ext uri="{BB962C8B-B14F-4D97-AF65-F5344CB8AC3E}">
        <p14:creationId xmlns:p14="http://schemas.microsoft.com/office/powerpoint/2010/main" val="30921287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Bin Qian, </a:t>
            </a:r>
            <a:r>
              <a:rPr lang="en-US" altLang="en-US" dirty="0" err="1" smtClean="0"/>
              <a:t>Chenchen</a:t>
            </a:r>
            <a:r>
              <a:rPr lang="en-US" altLang="en-US" dirty="0" smtClean="0"/>
              <a:t> Liu,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15</a:t>
            </a:fld>
            <a:endParaRPr lang="en-US" altLang="en-US"/>
          </a:p>
        </p:txBody>
      </p:sp>
      <p:sp>
        <p:nvSpPr>
          <p:cNvPr id="5" name="Rectangle 2"/>
          <p:cNvSpPr txBox="1">
            <a:spLocks noChangeArrowheads="1"/>
          </p:cNvSpPr>
          <p:nvPr/>
        </p:nvSpPr>
        <p:spPr>
          <a:xfrm>
            <a:off x="679823" y="623663"/>
            <a:ext cx="7772400" cy="106680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b="1" kern="0" dirty="0" smtClean="0"/>
              <a:t>Summary</a:t>
            </a:r>
            <a:endParaRPr lang="en-US" altLang="en-US" sz="3200" b="1" kern="0" dirty="0">
              <a:solidFill>
                <a:schemeClr val="tx1"/>
              </a:solidFill>
            </a:endParaRPr>
          </a:p>
        </p:txBody>
      </p:sp>
      <p:sp>
        <p:nvSpPr>
          <p:cNvPr id="6" name="内容占位符 2"/>
          <p:cNvSpPr txBox="1">
            <a:spLocks/>
          </p:cNvSpPr>
          <p:nvPr/>
        </p:nvSpPr>
        <p:spPr>
          <a:xfrm>
            <a:off x="817052" y="1268760"/>
            <a:ext cx="7772400" cy="4680520"/>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50000"/>
              </a:lnSpc>
              <a:buFont typeface="Wingdings" panose="05000000000000000000" pitchFamily="2" charset="2"/>
              <a:buChar char="n"/>
            </a:pPr>
            <a:r>
              <a:rPr lang="en-US" altLang="zh-CN" sz="2200" b="1" kern="0" dirty="0" smtClean="0">
                <a:latin typeface="+mj-lt"/>
              </a:rPr>
              <a:t>In this presentation, some aspects of the simultaneous ranging are introduced:</a:t>
            </a:r>
          </a:p>
          <a:p>
            <a:pPr lvl="1" algn="just">
              <a:lnSpc>
                <a:spcPct val="150000"/>
              </a:lnSpc>
              <a:buFont typeface="Times New Roman" panose="02020603050405020304" pitchFamily="18" charset="0"/>
              <a:buChar char="­"/>
            </a:pPr>
            <a:r>
              <a:rPr lang="en-US" altLang="zh-CN" sz="1800" b="1" kern="0" dirty="0" smtClean="0">
                <a:latin typeface="+mj-lt"/>
              </a:rPr>
              <a:t>A time shift and a preamble shift based simultaneous ranging solutions are compared</a:t>
            </a:r>
          </a:p>
          <a:p>
            <a:pPr lvl="1" algn="just">
              <a:lnSpc>
                <a:spcPct val="150000"/>
              </a:lnSpc>
              <a:buFont typeface="Times New Roman" panose="02020603050405020304" pitchFamily="18" charset="0"/>
              <a:buChar char="­"/>
            </a:pPr>
            <a:r>
              <a:rPr lang="en-US" altLang="zh-CN" sz="1800" b="1" kern="0" dirty="0" smtClean="0">
                <a:latin typeface="+mj-lt"/>
              </a:rPr>
              <a:t>Compared with the time shift solution, the preamble shift solution has two implementation advantages</a:t>
            </a:r>
          </a:p>
          <a:p>
            <a:pPr lvl="2" algn="just">
              <a:lnSpc>
                <a:spcPct val="150000"/>
              </a:lnSpc>
              <a:buFont typeface="Wingdings" panose="05000000000000000000" pitchFamily="2" charset="2"/>
              <a:buChar char="Ø"/>
            </a:pPr>
            <a:r>
              <a:rPr lang="en-US" altLang="zh-CN" sz="1400" b="1" kern="0" dirty="0">
                <a:latin typeface="+mj-lt"/>
              </a:rPr>
              <a:t>T</a:t>
            </a:r>
            <a:r>
              <a:rPr lang="en-US" altLang="zh-CN" sz="1400" b="1" kern="0" dirty="0" smtClean="0">
                <a:latin typeface="+mj-lt"/>
              </a:rPr>
              <a:t>he reply time of all responders are same </a:t>
            </a:r>
          </a:p>
          <a:p>
            <a:pPr lvl="2" algn="just">
              <a:lnSpc>
                <a:spcPct val="150000"/>
              </a:lnSpc>
              <a:buFont typeface="Wingdings" panose="05000000000000000000" pitchFamily="2" charset="2"/>
              <a:buChar char="Ø"/>
            </a:pPr>
            <a:r>
              <a:rPr lang="en-US" altLang="zh-CN" sz="1400" b="1" kern="0" dirty="0" smtClean="0">
                <a:latin typeface="+mj-lt"/>
              </a:rPr>
              <a:t>It is easier to determine the start of the correlation </a:t>
            </a:r>
            <a:r>
              <a:rPr lang="en-US" altLang="zh-CN" sz="1400" b="1" kern="0" dirty="0">
                <a:latin typeface="+mj-lt"/>
              </a:rPr>
              <a:t>window </a:t>
            </a:r>
            <a:endParaRPr lang="en-US" altLang="zh-CN" sz="1400" b="1" kern="0" dirty="0" smtClean="0">
              <a:latin typeface="+mj-lt"/>
            </a:endParaRPr>
          </a:p>
          <a:p>
            <a:pPr lvl="1" algn="just">
              <a:lnSpc>
                <a:spcPct val="150000"/>
              </a:lnSpc>
              <a:buFont typeface="Times New Roman" panose="02020603050405020304" pitchFamily="18" charset="0"/>
              <a:buChar char="­"/>
            </a:pPr>
            <a:r>
              <a:rPr lang="en-US" altLang="zh-CN" sz="1800" b="1" kern="0" dirty="0" smtClean="0">
                <a:latin typeface="+mj-lt"/>
              </a:rPr>
              <a:t>The simultaneous ranging solutions could be used in the one-to-many and many-to-many ranging scenarios</a:t>
            </a:r>
          </a:p>
          <a:p>
            <a:pPr algn="just">
              <a:lnSpc>
                <a:spcPct val="130000"/>
              </a:lnSpc>
              <a:buFont typeface="Wingdings" panose="05000000000000000000" pitchFamily="2" charset="2"/>
              <a:buChar char="n"/>
            </a:pPr>
            <a:endParaRPr lang="en-US" altLang="zh-CN" sz="1800" b="1" kern="0" dirty="0" smtClean="0">
              <a:latin typeface="+mj-lt"/>
            </a:endParaRPr>
          </a:p>
          <a:p>
            <a:pPr marL="457200" lvl="1" indent="0">
              <a:lnSpc>
                <a:spcPct val="130000"/>
              </a:lnSpc>
              <a:buNone/>
            </a:pPr>
            <a:endParaRPr lang="en-US" altLang="zh-CN" sz="1400" kern="0" dirty="0" smtClean="0">
              <a:latin typeface="+mj-lt"/>
            </a:endParaRPr>
          </a:p>
        </p:txBody>
      </p:sp>
    </p:spTree>
    <p:extLst>
      <p:ext uri="{BB962C8B-B14F-4D97-AF65-F5344CB8AC3E}">
        <p14:creationId xmlns:p14="http://schemas.microsoft.com/office/powerpoint/2010/main" val="4103099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50115" y="959768"/>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smtClean="0">
                <a:solidFill>
                  <a:schemeClr val="tx1"/>
                </a:solidFill>
              </a:rPr>
              <a:t>References</a:t>
            </a:r>
            <a:endParaRPr lang="en-US" altLang="en-US" sz="2800" b="1" kern="0" dirty="0">
              <a:solidFill>
                <a:schemeClr val="tx1"/>
              </a:solidFill>
            </a:endParaRPr>
          </a:p>
        </p:txBody>
      </p:sp>
      <p:sp>
        <p:nvSpPr>
          <p:cNvPr id="7" name="Rectangle 2"/>
          <p:cNvSpPr txBox="1">
            <a:spLocks noChangeArrowheads="1"/>
          </p:cNvSpPr>
          <p:nvPr/>
        </p:nvSpPr>
        <p:spPr bwMode="auto">
          <a:xfrm>
            <a:off x="685800" y="1556792"/>
            <a:ext cx="7772400"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20000"/>
              </a:lnSpc>
              <a:buFont typeface="+mj-lt"/>
              <a:buAutoNum type="arabicPeriod"/>
            </a:pPr>
            <a:r>
              <a:rPr lang="en-US" altLang="en-US" sz="1600" b="1" dirty="0">
                <a:latin typeface="+mj-lt"/>
                <a:ea typeface="+mj-ea"/>
                <a:cs typeface="Calibri" panose="020F0502020204030204" pitchFamily="34" charset="0"/>
              </a:rPr>
              <a:t>Mingyu Lee, </a:t>
            </a:r>
            <a:r>
              <a:rPr lang="en-US" altLang="en-US" sz="1600" b="1" dirty="0" err="1">
                <a:latin typeface="+mj-lt"/>
                <a:ea typeface="+mj-ea"/>
                <a:cs typeface="Calibri" panose="020F0502020204030204" pitchFamily="34" charset="0"/>
              </a:rPr>
              <a:t>Taeyoung</a:t>
            </a:r>
            <a:r>
              <a:rPr lang="en-US" altLang="en-US" sz="1600" b="1" dirty="0">
                <a:latin typeface="+mj-lt"/>
                <a:ea typeface="+mj-ea"/>
                <a:cs typeface="Calibri" panose="020F0502020204030204" pitchFamily="34" charset="0"/>
              </a:rPr>
              <a:t> Ha, </a:t>
            </a:r>
            <a:r>
              <a:rPr lang="en-US" altLang="en-US" sz="1600" b="1" dirty="0" err="1">
                <a:latin typeface="+mj-lt"/>
                <a:ea typeface="+mj-ea"/>
                <a:cs typeface="Calibri" panose="020F0502020204030204" pitchFamily="34" charset="0"/>
              </a:rPr>
              <a:t>Jungyoung</a:t>
            </a:r>
            <a:r>
              <a:rPr lang="en-US" altLang="en-US" sz="1600" b="1" dirty="0">
                <a:latin typeface="+mj-lt"/>
                <a:ea typeface="+mj-ea"/>
                <a:cs typeface="Calibri" panose="020F0502020204030204" pitchFamily="34" charset="0"/>
              </a:rPr>
              <a:t> Choi, </a:t>
            </a:r>
            <a:r>
              <a:rPr lang="en-US" altLang="en-US" sz="1600" b="1" dirty="0" err="1">
                <a:latin typeface="+mj-lt"/>
                <a:ea typeface="+mj-ea"/>
                <a:cs typeface="Calibri" panose="020F0502020204030204" pitchFamily="34" charset="0"/>
              </a:rPr>
              <a:t>Karthik</a:t>
            </a:r>
            <a:r>
              <a:rPr lang="en-US" altLang="en-US" sz="1600" b="1" dirty="0">
                <a:latin typeface="+mj-lt"/>
                <a:ea typeface="+mj-ea"/>
                <a:cs typeface="Calibri" panose="020F0502020204030204" pitchFamily="34" charset="0"/>
              </a:rPr>
              <a:t> </a:t>
            </a:r>
            <a:r>
              <a:rPr lang="en-US" altLang="en-US" sz="1600" b="1" dirty="0" err="1">
                <a:latin typeface="+mj-lt"/>
                <a:ea typeface="+mj-ea"/>
                <a:cs typeface="Calibri" panose="020F0502020204030204" pitchFamily="34" charset="0"/>
              </a:rPr>
              <a:t>Srinivasa</a:t>
            </a:r>
            <a:r>
              <a:rPr lang="en-US" altLang="en-US" sz="1600" b="1" dirty="0">
                <a:latin typeface="+mj-lt"/>
                <a:ea typeface="+mj-ea"/>
                <a:cs typeface="Calibri" panose="020F0502020204030204" pitchFamily="34" charset="0"/>
              </a:rPr>
              <a:t> </a:t>
            </a:r>
            <a:r>
              <a:rPr lang="en-US" altLang="en-US" sz="1600" b="1" dirty="0" err="1">
                <a:latin typeface="+mj-lt"/>
                <a:ea typeface="+mj-ea"/>
                <a:cs typeface="Calibri" panose="020F0502020204030204" pitchFamily="34" charset="0"/>
              </a:rPr>
              <a:t>Gopalan</a:t>
            </a:r>
            <a:r>
              <a:rPr lang="en-US" altLang="en-US" sz="1600" b="1" dirty="0">
                <a:latin typeface="+mj-lt"/>
                <a:ea typeface="+mj-ea"/>
                <a:cs typeface="Calibri" panose="020F0502020204030204" pitchFamily="34" charset="0"/>
              </a:rPr>
              <a:t>,  Aniruddh Rao Kabbinale, Ankur Bansal, Clint Chaplin</a:t>
            </a:r>
            <a:r>
              <a:rPr lang="en-US" altLang="zh-CN" sz="1600" b="1" dirty="0">
                <a:latin typeface="+mj-lt"/>
                <a:ea typeface="+mj-ea"/>
                <a:cs typeface="Calibri" panose="020F0502020204030204" pitchFamily="34" charset="0"/>
              </a:rPr>
              <a:t>, </a:t>
            </a:r>
            <a:r>
              <a:rPr lang="en-US" altLang="zh-CN" sz="1600" b="1" dirty="0" smtClean="0">
                <a:latin typeface="+mj-lt"/>
                <a:ea typeface="+mj-ea"/>
                <a:cs typeface="Calibri" panose="020F0502020204030204" pitchFamily="34" charset="0"/>
              </a:rPr>
              <a:t>“Multiple transmissions in a ranging slot,” </a:t>
            </a:r>
            <a:r>
              <a:rPr lang="en-US" altLang="zh-CN" sz="1600" b="1" dirty="0">
                <a:latin typeface="+mj-lt"/>
                <a:ea typeface="+mj-ea"/>
                <a:cs typeface="Calibri" panose="020F0502020204030204" pitchFamily="34" charset="0"/>
              </a:rPr>
              <a:t>IEEE </a:t>
            </a:r>
            <a:r>
              <a:rPr lang="en-US" altLang="zh-CN" sz="1600" b="1" dirty="0" smtClean="0">
                <a:latin typeface="+mj-lt"/>
                <a:ea typeface="+mj-ea"/>
                <a:cs typeface="Calibri" panose="020F0502020204030204" pitchFamily="34" charset="0"/>
              </a:rPr>
              <a:t>802.15-22-0179-00-04ab, March, 2022.</a:t>
            </a:r>
          </a:p>
          <a:p>
            <a:pPr algn="just">
              <a:lnSpc>
                <a:spcPct val="120000"/>
              </a:lnSpc>
              <a:buFont typeface="+mj-lt"/>
              <a:buAutoNum type="arabicPeriod"/>
            </a:pPr>
            <a:r>
              <a:rPr lang="en-US" altLang="zh-CN" sz="1600" b="1" dirty="0" smtClean="0">
                <a:latin typeface="+mj-lt"/>
                <a:ea typeface="+mj-ea"/>
                <a:cs typeface="Calibri" panose="020F0502020204030204" pitchFamily="34" charset="0"/>
              </a:rPr>
              <a:t>Petr </a:t>
            </a:r>
            <a:r>
              <a:rPr lang="en-US" altLang="zh-CN" sz="1600" b="1" dirty="0" err="1" smtClean="0">
                <a:latin typeface="+mj-lt"/>
                <a:ea typeface="+mj-ea"/>
                <a:cs typeface="Calibri" panose="020F0502020204030204" pitchFamily="34" charset="0"/>
              </a:rPr>
              <a:t>Sedlacek</a:t>
            </a:r>
            <a:r>
              <a:rPr lang="en-US" altLang="zh-CN" sz="1600" b="1" dirty="0" smtClean="0">
                <a:latin typeface="+mj-lt"/>
                <a:ea typeface="+mj-ea"/>
                <a:cs typeface="Calibri" panose="020F0502020204030204" pitchFamily="34" charset="0"/>
              </a:rPr>
              <a:t>, Martin </a:t>
            </a:r>
            <a:r>
              <a:rPr lang="en-US" altLang="zh-CN" sz="1600" b="1" dirty="0" err="1" smtClean="0">
                <a:latin typeface="+mj-lt"/>
                <a:ea typeface="+mj-ea"/>
                <a:cs typeface="Calibri" panose="020F0502020204030204" pitchFamily="34" charset="0"/>
              </a:rPr>
              <a:t>Slanina</a:t>
            </a:r>
            <a:r>
              <a:rPr lang="en-US" altLang="zh-CN" sz="1600" b="1" dirty="0" smtClean="0">
                <a:latin typeface="+mj-lt"/>
                <a:ea typeface="+mj-ea"/>
                <a:cs typeface="Calibri" panose="020F0502020204030204" pitchFamily="34" charset="0"/>
              </a:rPr>
              <a:t>, and Pavel </a:t>
            </a:r>
            <a:r>
              <a:rPr lang="en-US" altLang="zh-CN" sz="1600" b="1" dirty="0" err="1" smtClean="0">
                <a:latin typeface="+mj-lt"/>
                <a:ea typeface="+mj-ea"/>
                <a:cs typeface="Calibri" panose="020F0502020204030204" pitchFamily="34" charset="0"/>
              </a:rPr>
              <a:t>Masek</a:t>
            </a:r>
            <a:r>
              <a:rPr lang="en-US" altLang="zh-CN" sz="1600" b="1" dirty="0" smtClean="0">
                <a:latin typeface="+mj-lt"/>
                <a:ea typeface="+mj-ea"/>
                <a:cs typeface="Calibri" panose="020F0502020204030204" pitchFamily="34" charset="0"/>
              </a:rPr>
              <a:t>, “An overview of the IEEE 802.15.4z standard and its comparison to the existing UWB standard”, 29</a:t>
            </a:r>
            <a:r>
              <a:rPr lang="en-US" altLang="zh-CN" sz="1600" b="1" baseline="30000" dirty="0" smtClean="0">
                <a:latin typeface="+mj-lt"/>
                <a:ea typeface="+mj-ea"/>
                <a:cs typeface="Calibri" panose="020F0502020204030204" pitchFamily="34" charset="0"/>
              </a:rPr>
              <a:t>th</a:t>
            </a:r>
            <a:r>
              <a:rPr lang="en-US" altLang="zh-CN" sz="1600" b="1" dirty="0" smtClean="0">
                <a:latin typeface="+mj-lt"/>
                <a:ea typeface="+mj-ea"/>
                <a:cs typeface="Calibri" panose="020F0502020204030204" pitchFamily="34" charset="0"/>
              </a:rPr>
              <a:t> International Conference on </a:t>
            </a:r>
            <a:r>
              <a:rPr lang="en-US" altLang="zh-CN" sz="1600" b="1" dirty="0" err="1" smtClean="0">
                <a:latin typeface="+mj-lt"/>
                <a:ea typeface="+mj-ea"/>
                <a:cs typeface="Calibri" panose="020F0502020204030204" pitchFamily="34" charset="0"/>
              </a:rPr>
              <a:t>Radioelektronika</a:t>
            </a:r>
            <a:r>
              <a:rPr lang="en-US" altLang="zh-CN" sz="1600" b="1" dirty="0" smtClean="0">
                <a:latin typeface="+mj-lt"/>
                <a:ea typeface="+mj-ea"/>
                <a:cs typeface="Calibri" panose="020F0502020204030204" pitchFamily="34" charset="0"/>
              </a:rPr>
              <a:t>, April, 2019.</a:t>
            </a:r>
          </a:p>
          <a:p>
            <a:pPr algn="just">
              <a:lnSpc>
                <a:spcPct val="120000"/>
              </a:lnSpc>
              <a:buFont typeface="+mj-lt"/>
              <a:buAutoNum type="arabicPeriod"/>
            </a:pPr>
            <a:r>
              <a:rPr lang="en-US" altLang="zh-CN" sz="1600" b="1" dirty="0" smtClean="0">
                <a:latin typeface="+mj-lt"/>
                <a:ea typeface="+mj-ea"/>
                <a:cs typeface="Calibri" panose="020F0502020204030204" pitchFamily="34" charset="0"/>
              </a:rPr>
              <a:t>Dieter </a:t>
            </a:r>
            <a:r>
              <a:rPr lang="en-US" altLang="zh-CN" sz="1600" b="1" dirty="0" err="1" smtClean="0">
                <a:latin typeface="+mj-lt"/>
                <a:ea typeface="+mj-ea"/>
                <a:cs typeface="Calibri" panose="020F0502020204030204" pitchFamily="34" charset="0"/>
              </a:rPr>
              <a:t>Coppens</a:t>
            </a:r>
            <a:r>
              <a:rPr lang="en-US" altLang="zh-CN" sz="1600" b="1" dirty="0" smtClean="0">
                <a:latin typeface="+mj-lt"/>
                <a:ea typeface="+mj-ea"/>
                <a:cs typeface="Calibri" panose="020F0502020204030204" pitchFamily="34" charset="0"/>
              </a:rPr>
              <a:t>, Eli De </a:t>
            </a:r>
            <a:r>
              <a:rPr lang="en-US" altLang="zh-CN" sz="1600" b="1" dirty="0" err="1" smtClean="0">
                <a:latin typeface="+mj-lt"/>
                <a:ea typeface="+mj-ea"/>
                <a:cs typeface="Calibri" panose="020F0502020204030204" pitchFamily="34" charset="0"/>
              </a:rPr>
              <a:t>Poorter</a:t>
            </a:r>
            <a:r>
              <a:rPr lang="en-US" altLang="zh-CN" sz="1600" b="1" dirty="0" smtClean="0">
                <a:latin typeface="+mj-lt"/>
                <a:ea typeface="+mj-ea"/>
                <a:cs typeface="Calibri" panose="020F0502020204030204" pitchFamily="34" charset="0"/>
              </a:rPr>
              <a:t>, Adnan </a:t>
            </a:r>
            <a:r>
              <a:rPr lang="en-US" altLang="zh-CN" sz="1600" b="1" dirty="0" err="1" smtClean="0">
                <a:latin typeface="+mj-lt"/>
                <a:ea typeface="+mj-ea"/>
                <a:cs typeface="Calibri" panose="020F0502020204030204" pitchFamily="34" charset="0"/>
              </a:rPr>
              <a:t>Shahid</a:t>
            </a:r>
            <a:r>
              <a:rPr lang="en-US" altLang="zh-CN" sz="1600" b="1" dirty="0" smtClean="0">
                <a:latin typeface="+mj-lt"/>
                <a:ea typeface="+mj-ea"/>
                <a:cs typeface="Calibri" panose="020F0502020204030204" pitchFamily="34" charset="0"/>
              </a:rPr>
              <a:t>, Sam </a:t>
            </a:r>
            <a:r>
              <a:rPr lang="en-US" altLang="zh-CN" sz="1600" b="1" dirty="0" err="1" smtClean="0">
                <a:latin typeface="+mj-lt"/>
                <a:ea typeface="+mj-ea"/>
                <a:cs typeface="Calibri" panose="020F0502020204030204" pitchFamily="34" charset="0"/>
              </a:rPr>
              <a:t>Lemey</a:t>
            </a:r>
            <a:r>
              <a:rPr lang="en-US" altLang="zh-CN" sz="1600" b="1" dirty="0" smtClean="0">
                <a:latin typeface="+mj-lt"/>
                <a:ea typeface="+mj-ea"/>
                <a:cs typeface="Calibri" panose="020F0502020204030204" pitchFamily="34" charset="0"/>
              </a:rPr>
              <a:t> and Chris Marshall, “An overview of ultra-wideband (UWB) standards (IEEE 802.15.4, </a:t>
            </a:r>
            <a:r>
              <a:rPr lang="en-US" altLang="zh-CN" sz="1600" b="1" dirty="0" err="1" smtClean="0">
                <a:latin typeface="+mj-lt"/>
                <a:ea typeface="+mj-ea"/>
                <a:cs typeface="Calibri" panose="020F0502020204030204" pitchFamily="34" charset="0"/>
              </a:rPr>
              <a:t>FiRa</a:t>
            </a:r>
            <a:r>
              <a:rPr lang="en-US" altLang="zh-CN" sz="1600" b="1" dirty="0" smtClean="0">
                <a:latin typeface="+mj-lt"/>
                <a:ea typeface="+mj-ea"/>
                <a:cs typeface="Calibri" panose="020F0502020204030204" pitchFamily="34" charset="0"/>
              </a:rPr>
              <a:t>, Apple): interoperability aspects and future research directions”, arXiv:2202.02190</a:t>
            </a:r>
          </a:p>
          <a:p>
            <a:pPr algn="just">
              <a:lnSpc>
                <a:spcPct val="120000"/>
              </a:lnSpc>
              <a:buFont typeface="+mj-lt"/>
              <a:buAutoNum type="arabicPeriod"/>
            </a:pPr>
            <a:r>
              <a:rPr lang="en-US" altLang="zh-CN" sz="1600" b="1" dirty="0" smtClean="0">
                <a:latin typeface="+mj-lt"/>
                <a:ea typeface="+mj-ea"/>
                <a:cs typeface="Calibri" panose="020F0502020204030204" pitchFamily="34" charset="0"/>
              </a:rPr>
              <a:t>Ersen Ekrem, </a:t>
            </a:r>
            <a:r>
              <a:rPr lang="en-US" altLang="zh-CN" sz="1600" b="1" dirty="0" err="1" smtClean="0">
                <a:latin typeface="+mj-lt"/>
                <a:ea typeface="+mj-ea"/>
                <a:cs typeface="Calibri" panose="020F0502020204030204" pitchFamily="34" charset="0"/>
              </a:rPr>
              <a:t>Ido</a:t>
            </a:r>
            <a:r>
              <a:rPr lang="en-US" altLang="zh-CN" sz="1600" b="1" dirty="0" smtClean="0">
                <a:latin typeface="+mj-lt"/>
                <a:ea typeface="+mj-ea"/>
                <a:cs typeface="Calibri" panose="020F0502020204030204" pitchFamily="34" charset="0"/>
              </a:rPr>
              <a:t> </a:t>
            </a:r>
            <a:r>
              <a:rPr lang="en-US" altLang="zh-CN" sz="1600" b="1" dirty="0" err="1" smtClean="0">
                <a:latin typeface="+mj-lt"/>
                <a:ea typeface="+mj-ea"/>
                <a:cs typeface="Calibri" panose="020F0502020204030204" pitchFamily="34" charset="0"/>
              </a:rPr>
              <a:t>Bettesh</a:t>
            </a:r>
            <a:r>
              <a:rPr lang="en-US" altLang="zh-CN" sz="1600" b="1" dirty="0" smtClean="0">
                <a:latin typeface="+mj-lt"/>
                <a:ea typeface="+mj-ea"/>
                <a:cs typeface="Calibri" panose="020F0502020204030204" pitchFamily="34" charset="0"/>
              </a:rPr>
              <a:t>, and </a:t>
            </a:r>
            <a:r>
              <a:rPr lang="en-US" altLang="zh-CN" sz="1600" b="1" dirty="0" err="1" smtClean="0">
                <a:latin typeface="+mj-lt"/>
                <a:ea typeface="+mj-ea"/>
                <a:cs typeface="Calibri" panose="020F0502020204030204" pitchFamily="34" charset="0"/>
              </a:rPr>
              <a:t>Moche</a:t>
            </a:r>
            <a:r>
              <a:rPr lang="en-US" altLang="zh-CN" sz="1600" b="1" dirty="0" smtClean="0">
                <a:latin typeface="+mj-lt"/>
                <a:ea typeface="+mj-ea"/>
                <a:cs typeface="Calibri" panose="020F0502020204030204" pitchFamily="34" charset="0"/>
              </a:rPr>
              <a:t> Cohen, “More on narrowband assisted </a:t>
            </a:r>
            <a:r>
              <a:rPr lang="en-US" altLang="zh-CN" sz="1600" b="1" dirty="0">
                <a:latin typeface="+mj-lt"/>
                <a:ea typeface="+mj-ea"/>
                <a:cs typeface="Calibri" panose="020F0502020204030204" pitchFamily="34" charset="0"/>
              </a:rPr>
              <a:t>multi-millisecond UWB”, IEEE </a:t>
            </a:r>
            <a:r>
              <a:rPr lang="en-US" altLang="zh-CN" sz="1600" b="1" dirty="0" smtClean="0">
                <a:latin typeface="+mj-lt"/>
                <a:ea typeface="+mj-ea"/>
                <a:cs typeface="Calibri" panose="020F0502020204030204" pitchFamily="34" charset="0"/>
              </a:rPr>
              <a:t>802.15-21-0593-01-04ab</a:t>
            </a:r>
            <a:r>
              <a:rPr lang="en-US" altLang="zh-CN" sz="1600" b="1" dirty="0">
                <a:latin typeface="+mj-lt"/>
                <a:ea typeface="+mj-ea"/>
                <a:cs typeface="Calibri" panose="020F0502020204030204" pitchFamily="34" charset="0"/>
              </a:rPr>
              <a:t>, </a:t>
            </a:r>
            <a:r>
              <a:rPr lang="en-US" altLang="zh-CN" sz="1600" b="1" dirty="0" smtClean="0">
                <a:latin typeface="+mj-lt"/>
                <a:ea typeface="+mj-ea"/>
                <a:cs typeface="Calibri" panose="020F0502020204030204" pitchFamily="34" charset="0"/>
              </a:rPr>
              <a:t>Nov, 2021.</a:t>
            </a:r>
          </a:p>
          <a:p>
            <a:pPr algn="just">
              <a:lnSpc>
                <a:spcPct val="120000"/>
              </a:lnSpc>
              <a:buFont typeface="+mj-lt"/>
              <a:buAutoNum type="arabicPeriod"/>
            </a:pPr>
            <a:r>
              <a:rPr lang="en-US" altLang="zh-CN" sz="1600" b="1" dirty="0" smtClean="0">
                <a:latin typeface="+mj-lt"/>
                <a:ea typeface="+mj-ea"/>
                <a:cs typeface="Calibri" panose="020F0502020204030204" pitchFamily="34" charset="0"/>
              </a:rPr>
              <a:t>Carlos </a:t>
            </a:r>
            <a:r>
              <a:rPr lang="en-US" altLang="zh-CN" sz="1600" b="1" dirty="0" err="1" smtClean="0">
                <a:latin typeface="+mj-lt"/>
                <a:ea typeface="+mj-ea"/>
                <a:cs typeface="Calibri" panose="020F0502020204030204" pitchFamily="34" charset="0"/>
              </a:rPr>
              <a:t>Aldana</a:t>
            </a:r>
            <a:r>
              <a:rPr lang="en-US" altLang="zh-CN" sz="1600" b="1" dirty="0" smtClean="0">
                <a:latin typeface="+mj-lt"/>
                <a:ea typeface="+mj-ea"/>
                <a:cs typeface="Calibri" panose="020F0502020204030204" pitchFamily="34" charset="0"/>
              </a:rPr>
              <a:t>, </a:t>
            </a:r>
            <a:r>
              <a:rPr lang="en-US" altLang="zh-CN" sz="1600" b="1" dirty="0" err="1" smtClean="0">
                <a:latin typeface="+mj-lt"/>
                <a:ea typeface="+mj-ea"/>
                <a:cs typeface="Calibri" panose="020F0502020204030204" pitchFamily="34" charset="0"/>
              </a:rPr>
              <a:t>Qiyue</a:t>
            </a:r>
            <a:r>
              <a:rPr lang="en-US" altLang="zh-CN" sz="1600" b="1" dirty="0" smtClean="0">
                <a:latin typeface="+mj-lt"/>
                <a:ea typeface="+mj-ea"/>
                <a:cs typeface="Calibri" panose="020F0502020204030204" pitchFamily="34" charset="0"/>
              </a:rPr>
              <a:t> </a:t>
            </a:r>
            <a:r>
              <a:rPr lang="en-US" altLang="zh-CN" sz="1600" b="1" dirty="0" err="1" smtClean="0">
                <a:latin typeface="+mj-lt"/>
                <a:ea typeface="+mj-ea"/>
                <a:cs typeface="Calibri" panose="020F0502020204030204" pitchFamily="34" charset="0"/>
              </a:rPr>
              <a:t>Zou</a:t>
            </a:r>
            <a:r>
              <a:rPr lang="en-US" altLang="zh-CN" sz="1600" b="1" dirty="0" smtClean="0">
                <a:latin typeface="+mj-lt"/>
                <a:ea typeface="+mj-ea"/>
                <a:cs typeface="Calibri" panose="020F0502020204030204" pitchFamily="34" charset="0"/>
              </a:rPr>
              <a:t>, “Preamble codes for data communications in 802.15.4ab”, IEEE 802.15-21-0377-02-04ab, Sep, 2021.</a:t>
            </a:r>
            <a:endParaRPr lang="en-US" altLang="zh-CN" sz="1600" b="1" dirty="0">
              <a:latin typeface="+mj-lt"/>
              <a:ea typeface="+mj-ea"/>
              <a:cs typeface="Calibri" panose="020F0502020204030204" pitchFamily="34" charset="0"/>
            </a:endParaRPr>
          </a:p>
        </p:txBody>
      </p:sp>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灯片编号占位符 2"/>
          <p:cNvSpPr>
            <a:spLocks noGrp="1"/>
          </p:cNvSpPr>
          <p:nvPr>
            <p:ph type="sldNum" sz="quarter" idx="12"/>
          </p:nvPr>
        </p:nvSpPr>
        <p:spPr/>
        <p:txBody>
          <a:bodyPr/>
          <a:lstStyle/>
          <a:p>
            <a:r>
              <a:rPr lang="en-US" altLang="en-US" smtClean="0"/>
              <a:t>Slide </a:t>
            </a:r>
            <a:fld id="{7FFA85FD-E192-4C2D-9860-28C59D48001D}" type="slidenum">
              <a:rPr lang="en-US" altLang="en-US" smtClean="0"/>
              <a:pPr/>
              <a:t>16</a:t>
            </a:fld>
            <a:endParaRPr lang="en-US" altLang="en-US" dirty="0"/>
          </a:p>
        </p:txBody>
      </p:sp>
      <p:sp>
        <p:nvSpPr>
          <p:cNvPr id="8" name="Footer Placeholder 2"/>
          <p:cNvSpPr>
            <a:spLocks noGrp="1"/>
          </p:cNvSpPr>
          <p:nvPr>
            <p:ph type="ftr" sz="quarter" idx="11"/>
          </p:nvPr>
        </p:nvSpPr>
        <p:spPr>
          <a:xfrm>
            <a:off x="5004048" y="6475413"/>
            <a:ext cx="3606552" cy="184666"/>
          </a:xfrm>
        </p:spPr>
        <p:txBody>
          <a:bodyPr/>
          <a:lstStyle/>
          <a:p>
            <a:r>
              <a:rPr lang="en-US" altLang="en-US" dirty="0" smtClean="0"/>
              <a:t>Bin Qian, </a:t>
            </a:r>
            <a:r>
              <a:rPr lang="en-US" altLang="en-US" dirty="0" err="1" smtClean="0"/>
              <a:t>Chenchen</a:t>
            </a:r>
            <a:r>
              <a:rPr lang="en-US" altLang="en-US" dirty="0" smtClean="0"/>
              <a:t> Liu, Huawei</a:t>
            </a:r>
            <a:endParaRPr lang="en-US" altLang="en-US" dirty="0"/>
          </a:p>
        </p:txBody>
      </p:sp>
    </p:spTree>
    <p:extLst>
      <p:ext uri="{BB962C8B-B14F-4D97-AF65-F5344CB8AC3E}">
        <p14:creationId xmlns:p14="http://schemas.microsoft.com/office/powerpoint/2010/main" val="3623420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 xmlns:a16="http://schemas.microsoft.com/office/drawing/2014/main" id="{E1963027-458B-4B5A-887A-DC0895FB5029}"/>
              </a:ext>
            </a:extLst>
          </p:cNvPr>
          <p:cNvGraphicFramePr>
            <a:graphicFrameLocks noGrp="1"/>
          </p:cNvGraphicFramePr>
          <p:nvPr>
            <p:extLst>
              <p:ext uri="{D42A27DB-BD31-4B8C-83A1-F6EECF244321}">
                <p14:modId xmlns:p14="http://schemas.microsoft.com/office/powerpoint/2010/main" val="3376317638"/>
              </p:ext>
            </p:extLst>
          </p:nvPr>
        </p:nvGraphicFramePr>
        <p:xfrm>
          <a:off x="467544" y="908720"/>
          <a:ext cx="8280920" cy="5337211"/>
        </p:xfrm>
        <a:graphic>
          <a:graphicData uri="http://schemas.openxmlformats.org/drawingml/2006/table">
            <a:tbl>
              <a:tblPr firstRow="1" bandRow="1">
                <a:tableStyleId>{5940675A-B579-460E-94D1-54222C63F5DA}</a:tableStyleId>
              </a:tblPr>
              <a:tblGrid>
                <a:gridCol w="3911557">
                  <a:extLst>
                    <a:ext uri="{9D8B030D-6E8A-4147-A177-3AD203B41FA5}">
                      <a16:colId xmlns="" xmlns:a16="http://schemas.microsoft.com/office/drawing/2014/main" val="1745747388"/>
                    </a:ext>
                  </a:extLst>
                </a:gridCol>
                <a:gridCol w="4369363">
                  <a:extLst>
                    <a:ext uri="{9D8B030D-6E8A-4147-A177-3AD203B41FA5}">
                      <a16:colId xmlns="" xmlns:a16="http://schemas.microsoft.com/office/drawing/2014/main" val="1336621721"/>
                    </a:ext>
                  </a:extLst>
                </a:gridCol>
              </a:tblGrid>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51601700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2336347152"/>
                  </a:ext>
                </a:extLst>
              </a:tr>
              <a:tr h="251274">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Interference mitigation techniques to support higher density and higher traffic use cases</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smtClean="0">
                          <a:effectLst/>
                          <a:latin typeface="Times New Roman" panose="02020603050405020304" pitchFamily="18" charset="0"/>
                          <a:ea typeface="Calibri" panose="020F0502020204030204" pitchFamily="34" charset="0"/>
                          <a:cs typeface="Times New Roman" panose="02020603050405020304" pitchFamily="18" charset="0"/>
                        </a:rPr>
                        <a:t>Proper preamble cyclic</a:t>
                      </a:r>
                      <a:r>
                        <a:rPr lang="en-US" sz="1200" baseline="0" dirty="0" smtClean="0">
                          <a:effectLst/>
                          <a:latin typeface="Times New Roman" panose="02020603050405020304" pitchFamily="18" charset="0"/>
                          <a:ea typeface="Calibri" panose="020F0502020204030204" pitchFamily="34" charset="0"/>
                          <a:cs typeface="Times New Roman" panose="02020603050405020304" pitchFamily="18" charset="0"/>
                        </a:rPr>
                        <a:t> shift mitigates the interference among different responders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12880846"/>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Other coexistence improvement</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550120941"/>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Backward compatibility with enhanced ranging capable devices (ERDEVs)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22927470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Improved link budget and/or reduced air-time</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402719402"/>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Additional channels and operating frequencies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770140464"/>
                  </a:ext>
                </a:extLst>
              </a:tr>
              <a:tr h="251274">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Improvements to accuracy / precision / reliability and interoperability for high-integrity ranging</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marL="0" marR="0" algn="just">
                        <a:lnSpc>
                          <a:spcPct val="107000"/>
                        </a:lnSpc>
                        <a:spcBef>
                          <a:spcPts val="0"/>
                        </a:spcBef>
                        <a:spcAft>
                          <a:spcPts val="0"/>
                        </a:spcAft>
                      </a:pPr>
                      <a:r>
                        <a:rPr lang="en-US" altLang="zh-CN" sz="1200" b="0" dirty="0" smtClean="0">
                          <a:effectLst/>
                          <a:latin typeface="Times New Roman" panose="02020603050405020304" pitchFamily="18" charset="0"/>
                          <a:ea typeface="Calibri" panose="020F0502020204030204" pitchFamily="34" charset="0"/>
                          <a:cs typeface="Times New Roman" panose="02020603050405020304" pitchFamily="18" charset="0"/>
                        </a:rPr>
                        <a:t>Solutions</a:t>
                      </a:r>
                      <a:r>
                        <a:rPr lang="en-US" altLang="zh-CN" sz="1200" b="0" baseline="0" dirty="0" smtClean="0">
                          <a:effectLst/>
                          <a:latin typeface="Times New Roman" panose="02020603050405020304" pitchFamily="18" charset="0"/>
                          <a:ea typeface="Calibri" panose="020F0502020204030204" pitchFamily="34" charset="0"/>
                          <a:cs typeface="Times New Roman" panose="02020603050405020304" pitchFamily="18" charset="0"/>
                        </a:rPr>
                        <a:t> to enable simultaneous ranging</a:t>
                      </a: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13926360"/>
                  </a:ext>
                </a:extLst>
              </a:tr>
              <a:tr h="251274">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Reduced complexity and power consumption</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smtClean="0">
                          <a:effectLst/>
                          <a:latin typeface="Times New Roman" panose="02020603050405020304" pitchFamily="18" charset="0"/>
                          <a:ea typeface="Calibri" panose="020F0502020204030204" pitchFamily="34" charset="0"/>
                          <a:cs typeface="Times New Roman" panose="02020603050405020304" pitchFamily="18" charset="0"/>
                        </a:rPr>
                        <a:t>The time of correlation</a:t>
                      </a:r>
                      <a:r>
                        <a:rPr lang="en-US" sz="1200" baseline="0" dirty="0" smtClean="0">
                          <a:effectLst/>
                          <a:latin typeface="Times New Roman" panose="02020603050405020304" pitchFamily="18" charset="0"/>
                          <a:ea typeface="Calibri" panose="020F0502020204030204" pitchFamily="34" charset="0"/>
                          <a:cs typeface="Times New Roman" panose="02020603050405020304" pitchFamily="18" charset="0"/>
                        </a:rPr>
                        <a:t> operation is reduced at the receiver to save power by simultaneous ranging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00655562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40993491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Enhanced native discovery and connection setup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57165867"/>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8912419"/>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Low-power low-latency streaming </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57634401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86346622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9458668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Infrastructure synchronization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541787244"/>
                  </a:ext>
                </a:extLst>
              </a:tr>
            </a:tbl>
          </a:graphicData>
        </a:graphic>
      </p:graphicFrame>
    </p:spTree>
    <p:extLst>
      <p:ext uri="{BB962C8B-B14F-4D97-AF65-F5344CB8AC3E}">
        <p14:creationId xmlns:p14="http://schemas.microsoft.com/office/powerpoint/2010/main" val="19518435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smtClean="0"/>
              <a:t>May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smtClean="0"/>
              <a:t>Bin Qian, </a:t>
            </a:r>
            <a:r>
              <a:rPr lang="en-US" altLang="en-US" dirty="0" err="1" smtClean="0"/>
              <a:t>Chenchen</a:t>
            </a:r>
            <a:r>
              <a:rPr lang="en-US" altLang="en-US" dirty="0" smtClean="0"/>
              <a:t> Liu, Huawei</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3</a:t>
            </a:fld>
            <a:endParaRPr lang="en-US" altLang="en-US"/>
          </a:p>
        </p:txBody>
      </p:sp>
      <p:sp>
        <p:nvSpPr>
          <p:cNvPr id="2" name="文本框 1"/>
          <p:cNvSpPr txBox="1"/>
          <p:nvPr/>
        </p:nvSpPr>
        <p:spPr>
          <a:xfrm>
            <a:off x="1007604" y="3028890"/>
            <a:ext cx="7128792" cy="584775"/>
          </a:xfrm>
          <a:prstGeom prst="rect">
            <a:avLst/>
          </a:prstGeom>
          <a:noFill/>
        </p:spPr>
        <p:txBody>
          <a:bodyPr wrap="square" rtlCol="0">
            <a:spAutoFit/>
          </a:bodyPr>
          <a:lstStyle/>
          <a:p>
            <a:pPr algn="ctr"/>
            <a:r>
              <a:rPr lang="en-US" altLang="zh-CN" sz="3200" b="1" dirty="0" smtClean="0"/>
              <a:t>Simultaneous ranging solutions</a:t>
            </a:r>
            <a:endParaRPr lang="zh-CN" altLang="en-US" sz="32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a:t>Bin Qian, </a:t>
            </a:r>
            <a:r>
              <a:rPr lang="en-US" altLang="en-US" dirty="0" err="1" smtClean="0"/>
              <a:t>Chenchen</a:t>
            </a:r>
            <a:r>
              <a:rPr lang="en-US" altLang="en-US" dirty="0" smtClean="0"/>
              <a:t> Liu,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4</a:t>
            </a:fld>
            <a:endParaRPr lang="en-US" altLang="en-US"/>
          </a:p>
        </p:txBody>
      </p:sp>
      <p:sp>
        <p:nvSpPr>
          <p:cNvPr id="5" name="Rectangle 2"/>
          <p:cNvSpPr txBox="1">
            <a:spLocks noChangeArrowheads="1"/>
          </p:cNvSpPr>
          <p:nvPr/>
        </p:nvSpPr>
        <p:spPr>
          <a:xfrm>
            <a:off x="679823" y="623663"/>
            <a:ext cx="7772400" cy="106680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b="1" kern="0" dirty="0" smtClean="0"/>
              <a:t>Recap - Multiple Transmissions in One Slot</a:t>
            </a:r>
            <a:endParaRPr lang="en-US" altLang="en-US" sz="3200" b="1" kern="0" dirty="0">
              <a:solidFill>
                <a:schemeClr val="tx1"/>
              </a:solidFill>
            </a:endParaRPr>
          </a:p>
        </p:txBody>
      </p:sp>
      <p:sp>
        <p:nvSpPr>
          <p:cNvPr id="8" name="内容占位符 2"/>
          <p:cNvSpPr txBox="1">
            <a:spLocks/>
          </p:cNvSpPr>
          <p:nvPr/>
        </p:nvSpPr>
        <p:spPr>
          <a:xfrm>
            <a:off x="817052" y="1268760"/>
            <a:ext cx="7772400" cy="2664296"/>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20000"/>
              </a:lnSpc>
              <a:buFont typeface="Wingdings" panose="05000000000000000000" pitchFamily="2" charset="2"/>
              <a:buChar char="n"/>
            </a:pPr>
            <a:r>
              <a:rPr lang="en-US" altLang="zh-CN" sz="1800" b="1" kern="0" dirty="0" smtClean="0">
                <a:latin typeface="+mj-lt"/>
              </a:rPr>
              <a:t>In [1], the concepts of multiple transmissions in one ranging slot is introduced in the DL-TDOA scenario</a:t>
            </a:r>
          </a:p>
          <a:p>
            <a:pPr algn="just">
              <a:lnSpc>
                <a:spcPct val="120000"/>
              </a:lnSpc>
              <a:buFont typeface="Wingdings" panose="05000000000000000000" pitchFamily="2" charset="2"/>
              <a:buChar char="n"/>
            </a:pPr>
            <a:endParaRPr lang="en-US" altLang="zh-CN" sz="1800" b="1" kern="0" dirty="0">
              <a:latin typeface="+mj-lt"/>
            </a:endParaRPr>
          </a:p>
          <a:p>
            <a:pPr marL="0" indent="0" algn="just">
              <a:lnSpc>
                <a:spcPct val="120000"/>
              </a:lnSpc>
              <a:buNone/>
            </a:pPr>
            <a:endParaRPr lang="en-US" altLang="zh-CN" sz="1800" b="1" kern="0" dirty="0" smtClean="0">
              <a:latin typeface="+mj-lt"/>
            </a:endParaRPr>
          </a:p>
          <a:p>
            <a:pPr algn="just">
              <a:lnSpc>
                <a:spcPct val="120000"/>
              </a:lnSpc>
              <a:buFont typeface="Wingdings" panose="05000000000000000000" pitchFamily="2" charset="2"/>
              <a:buChar char="n"/>
            </a:pPr>
            <a:endParaRPr lang="en-US" altLang="zh-CN" sz="1800" b="1" kern="0" dirty="0" smtClean="0">
              <a:latin typeface="+mj-lt"/>
            </a:endParaRPr>
          </a:p>
          <a:p>
            <a:pPr algn="just">
              <a:lnSpc>
                <a:spcPct val="120000"/>
              </a:lnSpc>
              <a:buFont typeface="Wingdings" panose="05000000000000000000" pitchFamily="2" charset="2"/>
              <a:buChar char="n"/>
            </a:pPr>
            <a:endParaRPr lang="en-US" altLang="zh-CN" sz="1800" b="1" kern="0" dirty="0">
              <a:latin typeface="+mj-lt"/>
            </a:endParaRPr>
          </a:p>
          <a:p>
            <a:pPr algn="just">
              <a:lnSpc>
                <a:spcPct val="120000"/>
              </a:lnSpc>
              <a:buFont typeface="Wingdings" panose="05000000000000000000" pitchFamily="2" charset="2"/>
              <a:buChar char="n"/>
            </a:pPr>
            <a:endParaRPr lang="en-US" altLang="zh-CN" sz="1800" b="1" kern="0" dirty="0" smtClean="0">
              <a:latin typeface="+mj-lt"/>
            </a:endParaRPr>
          </a:p>
          <a:p>
            <a:pPr algn="just">
              <a:lnSpc>
                <a:spcPct val="120000"/>
              </a:lnSpc>
              <a:buFont typeface="Wingdings" panose="05000000000000000000" pitchFamily="2" charset="2"/>
              <a:buChar char="n"/>
            </a:pPr>
            <a:endParaRPr lang="en-US" altLang="zh-CN" sz="1800" b="1" kern="0" dirty="0">
              <a:latin typeface="+mj-lt"/>
            </a:endParaRPr>
          </a:p>
          <a:p>
            <a:pPr algn="just">
              <a:lnSpc>
                <a:spcPct val="120000"/>
              </a:lnSpc>
              <a:buFont typeface="Wingdings" panose="05000000000000000000" pitchFamily="2" charset="2"/>
              <a:buChar char="n"/>
            </a:pPr>
            <a:endParaRPr lang="en-US" altLang="zh-CN" sz="1800" b="1" kern="0" dirty="0" smtClean="0">
              <a:latin typeface="+mj-lt"/>
            </a:endParaRPr>
          </a:p>
          <a:p>
            <a:pPr marL="0" indent="0" algn="just">
              <a:lnSpc>
                <a:spcPct val="120000"/>
              </a:lnSpc>
              <a:buNone/>
            </a:pPr>
            <a:endParaRPr lang="en-US" altLang="zh-CN" sz="1800" b="1" kern="0" dirty="0" smtClean="0">
              <a:latin typeface="+mj-lt"/>
            </a:endParaRPr>
          </a:p>
          <a:p>
            <a:pPr algn="just">
              <a:lnSpc>
                <a:spcPct val="120000"/>
              </a:lnSpc>
              <a:buFont typeface="Wingdings" panose="05000000000000000000" pitchFamily="2" charset="2"/>
              <a:buChar char="n"/>
            </a:pPr>
            <a:r>
              <a:rPr lang="en-US" altLang="zh-CN" sz="1800" b="1" kern="0" dirty="0" smtClean="0">
                <a:latin typeface="+mj-lt"/>
              </a:rPr>
              <a:t>Multiple devices transmit different </a:t>
            </a:r>
            <a:r>
              <a:rPr lang="en-US" altLang="zh-CN" sz="1800" b="1" kern="0" dirty="0" err="1" smtClean="0">
                <a:latin typeface="+mj-lt"/>
              </a:rPr>
              <a:t>Ipatov</a:t>
            </a:r>
            <a:r>
              <a:rPr lang="en-US" altLang="zh-CN" sz="1800" b="1" kern="0" dirty="0" smtClean="0">
                <a:latin typeface="+mj-lt"/>
              </a:rPr>
              <a:t> preambles at the same time</a:t>
            </a:r>
          </a:p>
          <a:p>
            <a:pPr algn="just">
              <a:lnSpc>
                <a:spcPct val="120000"/>
              </a:lnSpc>
              <a:buFont typeface="Wingdings" panose="05000000000000000000" pitchFamily="2" charset="2"/>
              <a:buChar char="n"/>
            </a:pPr>
            <a:r>
              <a:rPr lang="en-US" altLang="zh-CN" sz="1800" b="1" kern="0" dirty="0" smtClean="0">
                <a:latin typeface="+mj-lt"/>
              </a:rPr>
              <a:t>Challenge: the receiver is required to perform multiple correlation operations which may increase the complexity</a:t>
            </a:r>
          </a:p>
          <a:p>
            <a:pPr algn="just">
              <a:lnSpc>
                <a:spcPct val="130000"/>
              </a:lnSpc>
              <a:buFont typeface="Wingdings" panose="05000000000000000000" pitchFamily="2" charset="2"/>
              <a:buChar char="n"/>
            </a:pPr>
            <a:endParaRPr lang="en-US" altLang="zh-CN" sz="1800" b="1" kern="0" dirty="0" smtClean="0">
              <a:latin typeface="+mj-lt"/>
            </a:endParaRPr>
          </a:p>
          <a:p>
            <a:pPr marL="457200" lvl="1" indent="0">
              <a:lnSpc>
                <a:spcPct val="130000"/>
              </a:lnSpc>
              <a:buNone/>
            </a:pPr>
            <a:endParaRPr lang="en-US" altLang="zh-CN" sz="1400" kern="0" dirty="0" smtClean="0">
              <a:latin typeface="+mj-lt"/>
            </a:endParaRPr>
          </a:p>
        </p:txBody>
      </p:sp>
      <p:pic>
        <p:nvPicPr>
          <p:cNvPr id="6" name="图片 5"/>
          <p:cNvPicPr>
            <a:picLocks noChangeAspect="1"/>
          </p:cNvPicPr>
          <p:nvPr/>
        </p:nvPicPr>
        <p:blipFill>
          <a:blip r:embed="rId2"/>
          <a:stretch>
            <a:fillRect/>
          </a:stretch>
        </p:blipFill>
        <p:spPr>
          <a:xfrm>
            <a:off x="2027095" y="1977850"/>
            <a:ext cx="4993177" cy="3035326"/>
          </a:xfrm>
          <a:prstGeom prst="rect">
            <a:avLst/>
          </a:prstGeom>
        </p:spPr>
      </p:pic>
    </p:spTree>
    <p:extLst>
      <p:ext uri="{BB962C8B-B14F-4D97-AF65-F5344CB8AC3E}">
        <p14:creationId xmlns:p14="http://schemas.microsoft.com/office/powerpoint/2010/main" val="10175987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Bin </a:t>
            </a:r>
            <a:r>
              <a:rPr lang="en-US" altLang="en-US" dirty="0"/>
              <a:t>Qian, </a:t>
            </a:r>
            <a:r>
              <a:rPr lang="en-US" altLang="en-US" dirty="0" err="1" smtClean="0"/>
              <a:t>Chenchen</a:t>
            </a:r>
            <a:r>
              <a:rPr lang="en-US" altLang="en-US" dirty="0" smtClean="0"/>
              <a:t> Liu,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5</a:t>
            </a:fld>
            <a:endParaRPr lang="en-US" altLang="en-US"/>
          </a:p>
        </p:txBody>
      </p:sp>
      <p:sp>
        <p:nvSpPr>
          <p:cNvPr id="5" name="Rectangle 2"/>
          <p:cNvSpPr txBox="1">
            <a:spLocks noChangeArrowheads="1"/>
          </p:cNvSpPr>
          <p:nvPr/>
        </p:nvSpPr>
        <p:spPr>
          <a:xfrm>
            <a:off x="679822" y="623663"/>
            <a:ext cx="7930777" cy="106680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solidFill>
                  <a:schemeClr val="tx1"/>
                </a:solidFill>
              </a:rPr>
              <a:t>Simultaneous Ranging – Time Shift</a:t>
            </a:r>
            <a:endParaRPr lang="en-US" altLang="en-US" sz="3200" b="1" kern="0" dirty="0">
              <a:solidFill>
                <a:schemeClr val="tx1"/>
              </a:solidFill>
            </a:endParaRPr>
          </a:p>
        </p:txBody>
      </p:sp>
      <p:sp>
        <p:nvSpPr>
          <p:cNvPr id="6" name="内容占位符 8"/>
          <p:cNvSpPr txBox="1">
            <a:spLocks/>
          </p:cNvSpPr>
          <p:nvPr/>
        </p:nvSpPr>
        <p:spPr>
          <a:xfrm>
            <a:off x="679823" y="1196752"/>
            <a:ext cx="8018517" cy="3367836"/>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buFont typeface="Wingdings" panose="05000000000000000000" pitchFamily="2" charset="2"/>
              <a:buChar char="n"/>
            </a:pPr>
            <a:r>
              <a:rPr lang="en-US" altLang="zh-CN" sz="1500" b="1" kern="0" dirty="0">
                <a:latin typeface="+mj-lt"/>
              </a:rPr>
              <a:t>A</a:t>
            </a:r>
            <a:r>
              <a:rPr lang="en-US" altLang="zh-CN" sz="1500" b="1" kern="0" dirty="0" smtClean="0">
                <a:latin typeface="+mj-lt"/>
              </a:rPr>
              <a:t>n enhancement to the ranging is the so-called simultaneous ranging [2], which enables multiple devices to respond at almost the same time with overlapping frames. </a:t>
            </a:r>
          </a:p>
          <a:p>
            <a:pPr algn="just">
              <a:buFont typeface="Wingdings" panose="05000000000000000000" pitchFamily="2" charset="2"/>
              <a:buChar char="n"/>
            </a:pPr>
            <a:endParaRPr lang="en-US" altLang="zh-CN" sz="1500" b="1" kern="0" dirty="0">
              <a:latin typeface="+mj-lt"/>
            </a:endParaRPr>
          </a:p>
          <a:p>
            <a:pPr algn="just">
              <a:buFont typeface="Wingdings" panose="05000000000000000000" pitchFamily="2" charset="2"/>
              <a:buChar char="n"/>
            </a:pPr>
            <a:endParaRPr lang="en-US" altLang="zh-CN" sz="1500" b="1" kern="0" dirty="0" smtClean="0">
              <a:latin typeface="+mj-lt"/>
            </a:endParaRPr>
          </a:p>
          <a:p>
            <a:pPr algn="just">
              <a:buFont typeface="Wingdings" panose="05000000000000000000" pitchFamily="2" charset="2"/>
              <a:buChar char="n"/>
            </a:pPr>
            <a:endParaRPr lang="en-US" altLang="zh-CN" sz="1500" b="1" kern="0" dirty="0">
              <a:latin typeface="+mj-lt"/>
            </a:endParaRPr>
          </a:p>
          <a:p>
            <a:pPr algn="just">
              <a:buFont typeface="Wingdings" panose="05000000000000000000" pitchFamily="2" charset="2"/>
              <a:buChar char="n"/>
            </a:pPr>
            <a:endParaRPr lang="en-US" altLang="zh-CN" sz="1500" b="1" kern="0" dirty="0" smtClean="0">
              <a:latin typeface="+mj-lt"/>
            </a:endParaRPr>
          </a:p>
          <a:p>
            <a:pPr algn="just">
              <a:buFont typeface="Wingdings" panose="05000000000000000000" pitchFamily="2" charset="2"/>
              <a:buChar char="n"/>
            </a:pPr>
            <a:endParaRPr lang="en-US" altLang="zh-CN" sz="1500" b="1" kern="0" dirty="0">
              <a:latin typeface="+mj-lt"/>
            </a:endParaRPr>
          </a:p>
          <a:p>
            <a:pPr algn="just">
              <a:buFont typeface="Wingdings" panose="05000000000000000000" pitchFamily="2" charset="2"/>
              <a:buChar char="n"/>
            </a:pPr>
            <a:endParaRPr lang="en-US" altLang="zh-CN" sz="1500" b="1" kern="0" dirty="0" smtClean="0">
              <a:latin typeface="+mj-lt"/>
            </a:endParaRPr>
          </a:p>
          <a:p>
            <a:pPr algn="just">
              <a:buFont typeface="Wingdings" panose="05000000000000000000" pitchFamily="2" charset="2"/>
              <a:buChar char="n"/>
            </a:pPr>
            <a:endParaRPr lang="en-US" altLang="zh-CN" sz="1500" b="1" kern="0" dirty="0" smtClean="0">
              <a:latin typeface="+mj-lt"/>
            </a:endParaRPr>
          </a:p>
          <a:p>
            <a:pPr algn="just">
              <a:buFont typeface="Wingdings" panose="05000000000000000000" pitchFamily="2" charset="2"/>
              <a:buChar char="n"/>
            </a:pPr>
            <a:endParaRPr lang="en-US" altLang="zh-CN" sz="1500" b="1" kern="0" dirty="0">
              <a:latin typeface="+mj-lt"/>
            </a:endParaRPr>
          </a:p>
          <a:p>
            <a:pPr algn="just">
              <a:buFont typeface="Wingdings" panose="05000000000000000000" pitchFamily="2" charset="2"/>
              <a:buChar char="n"/>
            </a:pPr>
            <a:endParaRPr lang="en-US" altLang="zh-CN" sz="1500" b="1" kern="0" dirty="0" smtClean="0">
              <a:latin typeface="+mj-lt"/>
            </a:endParaRPr>
          </a:p>
          <a:p>
            <a:pPr algn="just">
              <a:buFont typeface="Wingdings" panose="05000000000000000000" pitchFamily="2" charset="2"/>
              <a:buChar char="n"/>
            </a:pPr>
            <a:endParaRPr lang="en-US" altLang="zh-CN" sz="1500" b="1" kern="0" dirty="0">
              <a:latin typeface="+mj-lt"/>
            </a:endParaRPr>
          </a:p>
          <a:p>
            <a:pPr marL="0" indent="0" algn="just">
              <a:buNone/>
            </a:pPr>
            <a:endParaRPr lang="en-US" altLang="zh-CN" sz="1500" b="1" kern="0" dirty="0">
              <a:latin typeface="+mj-lt"/>
            </a:endParaRPr>
          </a:p>
          <a:p>
            <a:pPr algn="just">
              <a:buFont typeface="Wingdings" panose="05000000000000000000" pitchFamily="2" charset="2"/>
              <a:buChar char="n"/>
            </a:pPr>
            <a:r>
              <a:rPr lang="en-US" altLang="zh-CN" sz="1500" b="1" kern="0" dirty="0" smtClean="0">
                <a:latin typeface="+mj-lt"/>
              </a:rPr>
              <a:t>Each responding device has a different delay and applies the same </a:t>
            </a:r>
            <a:r>
              <a:rPr lang="en-US" altLang="zh-CN" sz="1500" b="1" kern="0" dirty="0" err="1" smtClean="0">
                <a:latin typeface="+mj-lt"/>
              </a:rPr>
              <a:t>Ipatov</a:t>
            </a:r>
            <a:r>
              <a:rPr lang="en-US" altLang="zh-CN" sz="1500" b="1" kern="0" dirty="0" smtClean="0">
                <a:latin typeface="+mj-lt"/>
              </a:rPr>
              <a:t> preamble sequence such that the receiver only needs to perform the correlation operation once. By time shift, the correlation duration is roughly equal to the </a:t>
            </a:r>
            <a:r>
              <a:rPr lang="en-US" altLang="zh-CN" sz="1500" b="1" kern="0" dirty="0" err="1" smtClean="0">
                <a:latin typeface="+mj-lt"/>
              </a:rPr>
              <a:t>Ipatov</a:t>
            </a:r>
            <a:r>
              <a:rPr lang="en-US" altLang="zh-CN" sz="1500" b="1" kern="0" dirty="0" smtClean="0">
                <a:latin typeface="+mj-lt"/>
              </a:rPr>
              <a:t> preamble length instead of the </a:t>
            </a:r>
            <a:r>
              <a:rPr lang="en-US" altLang="zh-CN" sz="1500" b="1" kern="0" dirty="0" err="1" smtClean="0">
                <a:latin typeface="+mj-lt"/>
              </a:rPr>
              <a:t>Ipatov</a:t>
            </a:r>
            <a:r>
              <a:rPr lang="en-US" altLang="zh-CN" sz="1500" b="1" kern="0" dirty="0" smtClean="0">
                <a:latin typeface="+mj-lt"/>
              </a:rPr>
              <a:t> preamble length times the number of responders, which reduces the complexity.</a:t>
            </a:r>
            <a:r>
              <a:rPr lang="en-US" altLang="zh-CN" sz="1500" b="1" kern="0" dirty="0">
                <a:latin typeface="+mj-lt"/>
              </a:rPr>
              <a:t> </a:t>
            </a:r>
            <a:r>
              <a:rPr lang="en-US" altLang="zh-CN" sz="1500" b="1" kern="0" dirty="0" smtClean="0">
                <a:latin typeface="+mj-lt"/>
              </a:rPr>
              <a:t>Note that the </a:t>
            </a:r>
            <a:r>
              <a:rPr lang="en-US" altLang="zh-CN" sz="1500" b="1" kern="0" dirty="0" err="1" smtClean="0">
                <a:latin typeface="+mj-lt"/>
              </a:rPr>
              <a:t>Ipatov</a:t>
            </a:r>
            <a:r>
              <a:rPr lang="en-US" altLang="zh-CN" sz="1500" b="1" kern="0" dirty="0" smtClean="0">
                <a:latin typeface="+mj-lt"/>
              </a:rPr>
              <a:t> preamble here is a sequence that can differ from the existing sequences used in 15.4z</a:t>
            </a:r>
            <a:endParaRPr lang="en-US" altLang="zh-CN" sz="1800" b="1" kern="0" dirty="0" smtClean="0">
              <a:latin typeface="+mj-lt"/>
            </a:endParaRPr>
          </a:p>
          <a:p>
            <a:pPr algn="just">
              <a:buFont typeface="Wingdings" panose="05000000000000000000" pitchFamily="2" charset="2"/>
              <a:buChar char="n"/>
            </a:pPr>
            <a:endParaRPr lang="en-US" altLang="zh-CN" sz="1800" b="1" kern="0" dirty="0">
              <a:latin typeface="+mj-lt"/>
            </a:endParaRPr>
          </a:p>
          <a:p>
            <a:pPr algn="just">
              <a:buFont typeface="Wingdings" panose="05000000000000000000" pitchFamily="2" charset="2"/>
              <a:buChar char="n"/>
            </a:pPr>
            <a:endParaRPr lang="en-US" altLang="zh-CN" sz="1800" b="1" kern="0" dirty="0" smtClean="0">
              <a:latin typeface="+mj-lt"/>
            </a:endParaRPr>
          </a:p>
        </p:txBody>
      </p:sp>
      <p:pic>
        <p:nvPicPr>
          <p:cNvPr id="8" name="图片 7"/>
          <p:cNvPicPr>
            <a:picLocks noChangeAspect="1"/>
          </p:cNvPicPr>
          <p:nvPr/>
        </p:nvPicPr>
        <p:blipFill>
          <a:blip r:embed="rId2"/>
          <a:stretch>
            <a:fillRect/>
          </a:stretch>
        </p:blipFill>
        <p:spPr>
          <a:xfrm>
            <a:off x="2806878" y="1802506"/>
            <a:ext cx="3205282" cy="2762082"/>
          </a:xfrm>
          <a:prstGeom prst="rect">
            <a:avLst/>
          </a:prstGeom>
        </p:spPr>
      </p:pic>
    </p:spTree>
    <p:extLst>
      <p:ext uri="{BB962C8B-B14F-4D97-AF65-F5344CB8AC3E}">
        <p14:creationId xmlns:p14="http://schemas.microsoft.com/office/powerpoint/2010/main" val="42000271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Bin Qian, </a:t>
            </a:r>
            <a:r>
              <a:rPr lang="en-US" altLang="en-US" dirty="0" err="1" smtClean="0"/>
              <a:t>Chenchen</a:t>
            </a:r>
            <a:r>
              <a:rPr lang="en-US" altLang="en-US" dirty="0" smtClean="0"/>
              <a:t> Liu,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6</a:t>
            </a:fld>
            <a:endParaRPr lang="en-US" altLang="en-US"/>
          </a:p>
        </p:txBody>
      </p:sp>
      <p:sp>
        <p:nvSpPr>
          <p:cNvPr id="5" name="Rectangle 2"/>
          <p:cNvSpPr txBox="1">
            <a:spLocks noChangeArrowheads="1"/>
          </p:cNvSpPr>
          <p:nvPr/>
        </p:nvSpPr>
        <p:spPr>
          <a:xfrm>
            <a:off x="679823" y="623663"/>
            <a:ext cx="7772400" cy="106680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solidFill>
                  <a:schemeClr val="tx1"/>
                </a:solidFill>
              </a:rPr>
              <a:t>Practical Issues of Time Shift Solution</a:t>
            </a:r>
            <a:endParaRPr lang="en-US" altLang="en-US" sz="3200" b="1" kern="0" dirty="0">
              <a:solidFill>
                <a:schemeClr val="tx1"/>
              </a:solidFill>
            </a:endParaRPr>
          </a:p>
        </p:txBody>
      </p:sp>
      <mc:AlternateContent xmlns:mc="http://schemas.openxmlformats.org/markup-compatibility/2006" xmlns:a14="http://schemas.microsoft.com/office/drawing/2010/main">
        <mc:Choice Requires="a14">
          <p:sp>
            <p:nvSpPr>
              <p:cNvPr id="6" name="内容占位符 8"/>
              <p:cNvSpPr txBox="1">
                <a:spLocks/>
              </p:cNvSpPr>
              <p:nvPr/>
            </p:nvSpPr>
            <p:spPr>
              <a:xfrm>
                <a:off x="679823" y="1412776"/>
                <a:ext cx="8018517" cy="4968552"/>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buFont typeface="Wingdings" panose="05000000000000000000" pitchFamily="2" charset="2"/>
                  <a:buChar char="n"/>
                </a:pPr>
                <a:r>
                  <a:rPr lang="en-US" altLang="zh-CN" sz="1800" b="1" kern="0" dirty="0" smtClean="0">
                    <a:latin typeface="+mj-lt"/>
                  </a:rPr>
                  <a:t>An even wider range of applications based on the unique capabilities of UWB are emerging, which may require hundreds or more devices up to </a:t>
                </a:r>
                <a:r>
                  <a:rPr lang="en-US" altLang="zh-CN" sz="1800" b="1" kern="0" smtClean="0">
                    <a:latin typeface="+mj-lt"/>
                  </a:rPr>
                  <a:t>100m distance </a:t>
                </a:r>
                <a:r>
                  <a:rPr lang="en-US" altLang="zh-CN" sz="1800" b="1" kern="0" dirty="0" smtClean="0">
                    <a:latin typeface="+mj-lt"/>
                  </a:rPr>
                  <a:t>[3]. </a:t>
                </a:r>
                <a:r>
                  <a:rPr lang="en-US" altLang="zh-CN" sz="1800" b="1" kern="0" dirty="0">
                    <a:latin typeface="+mj-lt"/>
                  </a:rPr>
                  <a:t>The multi-millisecond UWB could be used to improve the link budget, where each millisecond may consist of preamble-only </a:t>
                </a:r>
                <a:r>
                  <a:rPr lang="en-US" altLang="zh-CN" sz="1800" b="1" kern="0" dirty="0" smtClean="0">
                    <a:latin typeface="+mj-lt"/>
                  </a:rPr>
                  <a:t>fragments [4].</a:t>
                </a:r>
              </a:p>
              <a:p>
                <a:pPr algn="just">
                  <a:buFont typeface="Wingdings" panose="05000000000000000000" pitchFamily="2" charset="2"/>
                  <a:buChar char="n"/>
                </a:pPr>
                <a:r>
                  <a:rPr lang="en-US" altLang="zh-CN" sz="1800" b="1" kern="0" dirty="0" smtClean="0">
                    <a:latin typeface="+mj-lt"/>
                  </a:rPr>
                  <a:t>In order to avoid the ambiguity problem, i.e., the earlier transmitted UWB signals from one responder need to be received earlier by the initiator, the minimum step size of the silence duration </a:t>
                </a:r>
                <a14:m>
                  <m:oMath xmlns:m="http://schemas.openxmlformats.org/officeDocument/2006/math">
                    <m:r>
                      <a:rPr lang="en-US" altLang="zh-CN" sz="1800" b="1" i="1" kern="0" smtClean="0">
                        <a:latin typeface="Cambria Math" panose="02040503050406030204" pitchFamily="18" charset="0"/>
                      </a:rPr>
                      <m:t>𝒕</m:t>
                    </m:r>
                  </m:oMath>
                </a14:m>
                <a:r>
                  <a:rPr lang="en-US" altLang="zh-CN" sz="1800" b="1" kern="0" dirty="0" smtClean="0">
                    <a:latin typeface="+mj-lt"/>
                  </a:rPr>
                  <a:t> is at least </a:t>
                </a:r>
                <a14:m>
                  <m:oMath xmlns:m="http://schemas.openxmlformats.org/officeDocument/2006/math">
                    <m:f>
                      <m:fPr>
                        <m:ctrlPr>
                          <a:rPr lang="en-US" altLang="zh-CN" sz="1800" b="1" i="1" kern="0" smtClean="0">
                            <a:latin typeface="Cambria Math" panose="02040503050406030204" pitchFamily="18" charset="0"/>
                            <a:ea typeface="Cambria Math" panose="02040503050406030204" pitchFamily="18" charset="0"/>
                          </a:rPr>
                        </m:ctrlPr>
                      </m:fPr>
                      <m:num>
                        <m:sSub>
                          <m:sSubPr>
                            <m:ctrlPr>
                              <a:rPr lang="en-US" altLang="zh-CN" sz="1800" b="1" i="1" kern="0" smtClean="0">
                                <a:latin typeface="Cambria Math" panose="02040503050406030204" pitchFamily="18" charset="0"/>
                                <a:ea typeface="Cambria Math" panose="02040503050406030204" pitchFamily="18" charset="0"/>
                              </a:rPr>
                            </m:ctrlPr>
                          </m:sSubPr>
                          <m:e>
                            <m:r>
                              <a:rPr lang="en-US" altLang="zh-CN" sz="1800" b="1" i="1" kern="0" smtClean="0">
                                <a:latin typeface="Cambria Math" panose="02040503050406030204" pitchFamily="18" charset="0"/>
                                <a:ea typeface="Cambria Math" panose="02040503050406030204" pitchFamily="18" charset="0"/>
                              </a:rPr>
                              <m:t>𝒅</m:t>
                            </m:r>
                          </m:e>
                          <m:sub>
                            <m:r>
                              <a:rPr lang="en-US" altLang="zh-CN" sz="1800" b="1" i="1" kern="0" smtClean="0">
                                <a:latin typeface="Cambria Math" panose="02040503050406030204" pitchFamily="18" charset="0"/>
                                <a:ea typeface="Cambria Math" panose="02040503050406030204" pitchFamily="18" charset="0"/>
                              </a:rPr>
                              <m:t>𝒎𝒂𝒙</m:t>
                            </m:r>
                          </m:sub>
                        </m:sSub>
                      </m:num>
                      <m:den>
                        <m:r>
                          <a:rPr lang="en-US" altLang="zh-CN" sz="1800" b="1" i="1" kern="0" smtClean="0">
                            <a:latin typeface="Cambria Math" panose="02040503050406030204" pitchFamily="18" charset="0"/>
                            <a:ea typeface="Cambria Math" panose="02040503050406030204" pitchFamily="18" charset="0"/>
                          </a:rPr>
                          <m:t>𝒄</m:t>
                        </m:r>
                      </m:den>
                    </m:f>
                  </m:oMath>
                </a14:m>
                <a:r>
                  <a:rPr lang="en-US" altLang="zh-CN" sz="1800" b="1" kern="0" dirty="0" smtClean="0">
                    <a:latin typeface="+mj-lt"/>
                  </a:rPr>
                  <a:t>, where </a:t>
                </a:r>
                <a14:m>
                  <m:oMath xmlns:m="http://schemas.openxmlformats.org/officeDocument/2006/math">
                    <m:sSub>
                      <m:sSubPr>
                        <m:ctrlPr>
                          <a:rPr lang="en-US" altLang="zh-CN" sz="1800" b="1" i="1" kern="0">
                            <a:latin typeface="Cambria Math" panose="02040503050406030204" pitchFamily="18" charset="0"/>
                            <a:ea typeface="Cambria Math" panose="02040503050406030204" pitchFamily="18" charset="0"/>
                          </a:rPr>
                        </m:ctrlPr>
                      </m:sSubPr>
                      <m:e>
                        <m:r>
                          <a:rPr lang="en-US" altLang="zh-CN" sz="1800" b="1" i="1" kern="0">
                            <a:latin typeface="Cambria Math" panose="02040503050406030204" pitchFamily="18" charset="0"/>
                            <a:ea typeface="Cambria Math" panose="02040503050406030204" pitchFamily="18" charset="0"/>
                          </a:rPr>
                          <m:t>𝒅</m:t>
                        </m:r>
                      </m:e>
                      <m:sub>
                        <m:r>
                          <a:rPr lang="en-US" altLang="zh-CN" sz="1800" b="1" i="1" kern="0">
                            <a:latin typeface="Cambria Math" panose="02040503050406030204" pitchFamily="18" charset="0"/>
                            <a:ea typeface="Cambria Math" panose="02040503050406030204" pitchFamily="18" charset="0"/>
                          </a:rPr>
                          <m:t>𝒎𝒂𝒙</m:t>
                        </m:r>
                      </m:sub>
                    </m:sSub>
                  </m:oMath>
                </a14:m>
                <a:r>
                  <a:rPr lang="en-US" altLang="zh-CN" sz="1800" b="1" kern="0" dirty="0" smtClean="0">
                    <a:latin typeface="+mj-lt"/>
                  </a:rPr>
                  <a:t> is the maximum ranging range, </a:t>
                </a:r>
                <a14:m>
                  <m:oMath xmlns:m="http://schemas.openxmlformats.org/officeDocument/2006/math">
                    <m:r>
                      <a:rPr lang="en-US" altLang="zh-CN" sz="1800" b="1" i="1" kern="0">
                        <a:latin typeface="Cambria Math" panose="02040503050406030204" pitchFamily="18" charset="0"/>
                        <a:ea typeface="Cambria Math" panose="02040503050406030204" pitchFamily="18" charset="0"/>
                      </a:rPr>
                      <m:t>𝒄</m:t>
                    </m:r>
                  </m:oMath>
                </a14:m>
                <a:r>
                  <a:rPr lang="en-US" altLang="zh-CN" sz="1800" b="1" kern="0" dirty="0" smtClean="0">
                    <a:latin typeface="+mj-lt"/>
                  </a:rPr>
                  <a:t> is the speed of light. </a:t>
                </a:r>
              </a:p>
              <a:p>
                <a:pPr algn="just">
                  <a:buFont typeface="Wingdings" panose="05000000000000000000" pitchFamily="2" charset="2"/>
                  <a:buChar char="n"/>
                </a:pPr>
                <a:r>
                  <a:rPr lang="en-US" altLang="zh-CN" sz="1800" b="1" kern="0" dirty="0" smtClean="0">
                    <a:latin typeface="+mj-lt"/>
                  </a:rPr>
                  <a:t>Additionally, the multi-path effect should be considered. According to the UWB channel model (CM1 – CM9), the PDP (power delay profile) channel length ranges from 79ns to 806ns (the average power is larger than -40dB),  and the mean RMS delay ranges from 8.7ns to 79.3ns [5]. </a:t>
                </a:r>
                <a:endParaRPr lang="en-US" altLang="zh-CN" sz="1800" b="1" kern="0" dirty="0">
                  <a:latin typeface="+mj-lt"/>
                </a:endParaRPr>
              </a:p>
              <a:p>
                <a:pPr algn="just">
                  <a:buFont typeface="Wingdings" panose="05000000000000000000" pitchFamily="2" charset="2"/>
                  <a:buChar char="n"/>
                </a:pPr>
                <a:r>
                  <a:rPr lang="en-US" altLang="zh-CN" sz="1800" b="1" kern="0" dirty="0" smtClean="0">
                    <a:latin typeface="+mj-lt"/>
                  </a:rPr>
                  <a:t>Taking the ambiguity problem and multi-path effect into account simultaneously, the </a:t>
                </a:r>
                <a:r>
                  <a:rPr lang="en-US" altLang="zh-CN" sz="1800" b="1" kern="0" dirty="0">
                    <a:latin typeface="+mj-lt"/>
                  </a:rPr>
                  <a:t>minimum step size of the silence duration </a:t>
                </a:r>
                <a14:m>
                  <m:oMath xmlns:m="http://schemas.openxmlformats.org/officeDocument/2006/math">
                    <m:r>
                      <a:rPr lang="en-US" altLang="zh-CN" sz="1800" b="1" i="1" kern="0">
                        <a:latin typeface="Cambria Math" panose="02040503050406030204" pitchFamily="18" charset="0"/>
                      </a:rPr>
                      <m:t>𝒕</m:t>
                    </m:r>
                    <m:r>
                      <a:rPr lang="en-US" altLang="zh-CN" sz="1800" b="1" i="1" kern="0" smtClean="0">
                        <a:latin typeface="Cambria Math" panose="02040503050406030204" pitchFamily="18" charset="0"/>
                        <a:ea typeface="Cambria Math" panose="02040503050406030204" pitchFamily="18" charset="0"/>
                      </a:rPr>
                      <m:t>≥</m:t>
                    </m:r>
                    <m:f>
                      <m:fPr>
                        <m:ctrlPr>
                          <a:rPr lang="en-US" altLang="zh-CN" sz="1800" b="1" i="1" kern="0">
                            <a:latin typeface="Cambria Math" panose="02040503050406030204" pitchFamily="18" charset="0"/>
                            <a:ea typeface="Cambria Math" panose="02040503050406030204" pitchFamily="18" charset="0"/>
                          </a:rPr>
                        </m:ctrlPr>
                      </m:fPr>
                      <m:num>
                        <m:sSub>
                          <m:sSubPr>
                            <m:ctrlPr>
                              <a:rPr lang="en-US" altLang="zh-CN" sz="1800" b="1" i="1" kern="0">
                                <a:latin typeface="Cambria Math" panose="02040503050406030204" pitchFamily="18" charset="0"/>
                                <a:ea typeface="Cambria Math" panose="02040503050406030204" pitchFamily="18" charset="0"/>
                              </a:rPr>
                            </m:ctrlPr>
                          </m:sSubPr>
                          <m:e>
                            <m:r>
                              <a:rPr lang="en-US" altLang="zh-CN" sz="1800" b="1" i="1" kern="0">
                                <a:latin typeface="Cambria Math" panose="02040503050406030204" pitchFamily="18" charset="0"/>
                                <a:ea typeface="Cambria Math" panose="02040503050406030204" pitchFamily="18" charset="0"/>
                              </a:rPr>
                              <m:t>𝒅</m:t>
                            </m:r>
                          </m:e>
                          <m:sub>
                            <m:r>
                              <a:rPr lang="en-US" altLang="zh-CN" sz="1800" b="1" i="1" kern="0">
                                <a:latin typeface="Cambria Math" panose="02040503050406030204" pitchFamily="18" charset="0"/>
                                <a:ea typeface="Cambria Math" panose="02040503050406030204" pitchFamily="18" charset="0"/>
                              </a:rPr>
                              <m:t>𝒎𝒂𝒙</m:t>
                            </m:r>
                          </m:sub>
                        </m:sSub>
                      </m:num>
                      <m:den>
                        <m:r>
                          <a:rPr lang="en-US" altLang="zh-CN" sz="1800" b="1" i="1" kern="0">
                            <a:latin typeface="Cambria Math" panose="02040503050406030204" pitchFamily="18" charset="0"/>
                            <a:ea typeface="Cambria Math" panose="02040503050406030204" pitchFamily="18" charset="0"/>
                          </a:rPr>
                          <m:t>𝒄</m:t>
                        </m:r>
                      </m:den>
                    </m:f>
                    <m:r>
                      <a:rPr lang="en-US" altLang="zh-CN" sz="1800" b="1" i="1" kern="0" smtClean="0">
                        <a:latin typeface="Cambria Math" panose="02040503050406030204" pitchFamily="18" charset="0"/>
                        <a:ea typeface="Cambria Math" panose="02040503050406030204" pitchFamily="18" charset="0"/>
                      </a:rPr>
                      <m:t>+</m:t>
                    </m:r>
                  </m:oMath>
                </a14:m>
                <a:r>
                  <a:rPr lang="en-US" altLang="zh-CN" sz="1800" b="1" kern="0" dirty="0" smtClean="0">
                    <a:latin typeface="+mj-lt"/>
                  </a:rPr>
                  <a:t>multi-path delay.</a:t>
                </a:r>
              </a:p>
              <a:p>
                <a:pPr algn="just">
                  <a:buFont typeface="Wingdings" panose="05000000000000000000" pitchFamily="2" charset="2"/>
                  <a:buChar char="n"/>
                </a:pPr>
                <a:endParaRPr lang="en-US" altLang="zh-CN" sz="1800" b="1" kern="0" dirty="0">
                  <a:latin typeface="+mj-lt"/>
                </a:endParaRPr>
              </a:p>
              <a:p>
                <a:pPr algn="just">
                  <a:buFont typeface="Wingdings" panose="05000000000000000000" pitchFamily="2" charset="2"/>
                  <a:buChar char="n"/>
                </a:pPr>
                <a:endParaRPr lang="en-US" altLang="zh-CN" sz="1800" b="1" kern="0" dirty="0" smtClean="0">
                  <a:latin typeface="+mj-lt"/>
                </a:endParaRPr>
              </a:p>
              <a:p>
                <a:pPr algn="just">
                  <a:buFont typeface="Wingdings" panose="05000000000000000000" pitchFamily="2" charset="2"/>
                  <a:buChar char="n"/>
                </a:pPr>
                <a:endParaRPr lang="en-US" altLang="zh-CN" sz="1800" b="1" kern="0" dirty="0">
                  <a:latin typeface="+mj-lt"/>
                </a:endParaRPr>
              </a:p>
              <a:p>
                <a:pPr algn="just">
                  <a:buFont typeface="Wingdings" panose="05000000000000000000" pitchFamily="2" charset="2"/>
                  <a:buChar char="n"/>
                </a:pPr>
                <a:endParaRPr lang="en-US" altLang="zh-CN" sz="1800" b="1" kern="0" dirty="0" smtClean="0">
                  <a:latin typeface="+mj-lt"/>
                </a:endParaRPr>
              </a:p>
              <a:p>
                <a:pPr algn="just">
                  <a:buFont typeface="Wingdings" panose="05000000000000000000" pitchFamily="2" charset="2"/>
                  <a:buChar char="n"/>
                </a:pPr>
                <a:endParaRPr lang="en-US" altLang="zh-CN" sz="1800" b="1" kern="0" dirty="0">
                  <a:latin typeface="+mj-lt"/>
                </a:endParaRPr>
              </a:p>
              <a:p>
                <a:pPr algn="just">
                  <a:buFont typeface="Wingdings" panose="05000000000000000000" pitchFamily="2" charset="2"/>
                  <a:buChar char="n"/>
                </a:pPr>
                <a:endParaRPr lang="en-US" altLang="zh-CN" sz="1800" b="1" kern="0" dirty="0" smtClean="0">
                  <a:latin typeface="+mj-lt"/>
                </a:endParaRPr>
              </a:p>
              <a:p>
                <a:pPr algn="just">
                  <a:buFont typeface="Wingdings" panose="05000000000000000000" pitchFamily="2" charset="2"/>
                  <a:buChar char="n"/>
                </a:pPr>
                <a:endParaRPr lang="en-US" altLang="zh-CN" sz="1800" b="1" kern="0" dirty="0" smtClean="0">
                  <a:latin typeface="+mj-lt"/>
                </a:endParaRPr>
              </a:p>
              <a:p>
                <a:pPr algn="just">
                  <a:buFont typeface="Wingdings" panose="05000000000000000000" pitchFamily="2" charset="2"/>
                  <a:buChar char="n"/>
                </a:pPr>
                <a:endParaRPr lang="en-US" altLang="zh-CN" sz="1800" b="1" kern="0" dirty="0">
                  <a:latin typeface="+mj-lt"/>
                </a:endParaRPr>
              </a:p>
              <a:p>
                <a:pPr algn="just">
                  <a:buFont typeface="Wingdings" panose="05000000000000000000" pitchFamily="2" charset="2"/>
                  <a:buChar char="n"/>
                </a:pPr>
                <a:endParaRPr lang="en-US" altLang="zh-CN" sz="1800" b="1" kern="0" dirty="0" smtClean="0">
                  <a:latin typeface="+mj-lt"/>
                </a:endParaRPr>
              </a:p>
              <a:p>
                <a:pPr algn="just">
                  <a:buFont typeface="Wingdings" panose="05000000000000000000" pitchFamily="2" charset="2"/>
                  <a:buChar char="n"/>
                </a:pPr>
                <a:endParaRPr lang="en-US" altLang="zh-CN" sz="1800" b="1" kern="0" dirty="0">
                  <a:latin typeface="+mj-lt"/>
                </a:endParaRPr>
              </a:p>
              <a:p>
                <a:pPr marL="0" indent="0" algn="just">
                  <a:buNone/>
                </a:pPr>
                <a:endParaRPr lang="en-US" altLang="zh-CN" sz="1800" b="1" kern="0" dirty="0" smtClean="0">
                  <a:latin typeface="+mj-lt"/>
                </a:endParaRPr>
              </a:p>
              <a:p>
                <a:pPr marL="0" indent="0" algn="just">
                  <a:buNone/>
                </a:pPr>
                <a:endParaRPr lang="en-US" altLang="zh-CN" sz="1800" b="1" kern="0" dirty="0" smtClean="0">
                  <a:latin typeface="+mj-lt"/>
                </a:endParaRPr>
              </a:p>
              <a:p>
                <a:pPr algn="just">
                  <a:buFont typeface="Wingdings" panose="05000000000000000000" pitchFamily="2" charset="2"/>
                  <a:buChar char="n"/>
                </a:pPr>
                <a:endParaRPr lang="en-US" altLang="zh-CN" sz="1800" b="1" kern="0" dirty="0">
                  <a:latin typeface="+mj-lt"/>
                </a:endParaRPr>
              </a:p>
              <a:p>
                <a:pPr algn="just">
                  <a:buFont typeface="Wingdings" panose="05000000000000000000" pitchFamily="2" charset="2"/>
                  <a:buChar char="n"/>
                </a:pPr>
                <a:endParaRPr lang="en-US" altLang="zh-CN" sz="1800" b="1" kern="0" dirty="0" smtClean="0">
                  <a:latin typeface="+mj-lt"/>
                </a:endParaRPr>
              </a:p>
            </p:txBody>
          </p:sp>
        </mc:Choice>
        <mc:Fallback xmlns="">
          <p:sp>
            <p:nvSpPr>
              <p:cNvPr id="6" name="内容占位符 8"/>
              <p:cNvSpPr txBox="1">
                <a:spLocks noRot="1" noChangeAspect="1" noMove="1" noResize="1" noEditPoints="1" noAdjustHandles="1" noChangeArrowheads="1" noChangeShapeType="1" noTextEdit="1"/>
              </p:cNvSpPr>
              <p:nvPr/>
            </p:nvSpPr>
            <p:spPr>
              <a:xfrm>
                <a:off x="679823" y="1412776"/>
                <a:ext cx="8018517" cy="4968552"/>
              </a:xfrm>
              <a:prstGeom prst="rect">
                <a:avLst/>
              </a:prstGeom>
              <a:blipFill rotWithShape="0">
                <a:blip r:embed="rId2"/>
                <a:stretch>
                  <a:fillRect l="-532" t="-736" r="-608"/>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331752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Bin Qian, </a:t>
            </a:r>
            <a:r>
              <a:rPr lang="en-US" altLang="en-US" dirty="0" err="1" smtClean="0"/>
              <a:t>Chenchen</a:t>
            </a:r>
            <a:r>
              <a:rPr lang="en-US" altLang="en-US" dirty="0" smtClean="0"/>
              <a:t> Liu,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7</a:t>
            </a:fld>
            <a:endParaRPr lang="en-US" altLang="en-US"/>
          </a:p>
        </p:txBody>
      </p:sp>
      <p:sp>
        <p:nvSpPr>
          <p:cNvPr id="5" name="Rectangle 2"/>
          <p:cNvSpPr txBox="1">
            <a:spLocks noChangeArrowheads="1"/>
          </p:cNvSpPr>
          <p:nvPr/>
        </p:nvSpPr>
        <p:spPr>
          <a:xfrm>
            <a:off x="679823" y="623663"/>
            <a:ext cx="7772400" cy="106680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solidFill>
                  <a:schemeClr val="tx1"/>
                </a:solidFill>
              </a:rPr>
              <a:t>Practical Issues of Time Shift Solution</a:t>
            </a:r>
            <a:endParaRPr lang="en-US" altLang="en-US" sz="3200" b="1" kern="0" dirty="0">
              <a:solidFill>
                <a:schemeClr val="tx1"/>
              </a:solidFill>
            </a:endParaRPr>
          </a:p>
        </p:txBody>
      </p:sp>
      <p:sp>
        <p:nvSpPr>
          <p:cNvPr id="6" name="内容占位符 8"/>
          <p:cNvSpPr txBox="1">
            <a:spLocks/>
          </p:cNvSpPr>
          <p:nvPr/>
        </p:nvSpPr>
        <p:spPr>
          <a:xfrm>
            <a:off x="679823" y="1213292"/>
            <a:ext cx="8018517" cy="3367836"/>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buFont typeface="Wingdings" panose="05000000000000000000" pitchFamily="2" charset="2"/>
              <a:buChar char="n"/>
            </a:pPr>
            <a:r>
              <a:rPr lang="en-US" altLang="zh-CN" sz="1800" b="1" kern="0" dirty="0" smtClean="0">
                <a:latin typeface="+mj-lt"/>
              </a:rPr>
              <a:t>In the SS-TWR scheme,  the measurement error caused by clock offset between the initiator and the responders is proportional to the reply time of the responders</a:t>
            </a:r>
          </a:p>
          <a:p>
            <a:pPr algn="just">
              <a:buFont typeface="Wingdings" panose="05000000000000000000" pitchFamily="2" charset="2"/>
              <a:buChar char="n"/>
            </a:pPr>
            <a:r>
              <a:rPr lang="en-US" altLang="zh-CN" sz="1800" b="1" kern="0" dirty="0" smtClean="0">
                <a:latin typeface="+mj-lt"/>
              </a:rPr>
              <a:t>Time shift solution may increase the reply time. For </a:t>
            </a:r>
            <a:r>
              <a:rPr lang="en-US" altLang="zh-CN" sz="1800" b="1" kern="0" dirty="0">
                <a:latin typeface="+mj-lt"/>
              </a:rPr>
              <a:t>example, let’s consider the MMS-UWB case where there are 32 fragments, each lasts about 30us. </a:t>
            </a:r>
            <a:r>
              <a:rPr lang="en-US" altLang="zh-CN" sz="1800" b="1" kern="0" dirty="0" smtClean="0">
                <a:latin typeface="+mj-lt"/>
              </a:rPr>
              <a:t>Assume there are 100 responders and the silence delay step size is 250ns, the largest silence delay would be about 25us</a:t>
            </a:r>
          </a:p>
          <a:p>
            <a:pPr algn="just">
              <a:buFont typeface="Wingdings" panose="05000000000000000000" pitchFamily="2" charset="2"/>
              <a:buChar char="n"/>
            </a:pPr>
            <a:r>
              <a:rPr lang="en-US" altLang="zh-CN" sz="1800" b="1" kern="0" dirty="0" smtClean="0">
                <a:latin typeface="+mj-lt"/>
              </a:rPr>
              <a:t>The larger reply time results in larger measurement error </a:t>
            </a:r>
          </a:p>
          <a:p>
            <a:pPr algn="just">
              <a:buFont typeface="Wingdings" panose="05000000000000000000" pitchFamily="2" charset="2"/>
              <a:buChar char="n"/>
            </a:pPr>
            <a:endParaRPr lang="en-US" altLang="zh-CN" sz="1800" b="1" kern="0" dirty="0" smtClean="0">
              <a:latin typeface="+mj-lt"/>
            </a:endParaRPr>
          </a:p>
          <a:p>
            <a:pPr marL="0" indent="0" algn="just">
              <a:buNone/>
            </a:pPr>
            <a:endParaRPr lang="en-US" altLang="zh-CN" sz="1800" b="1" kern="0" dirty="0">
              <a:latin typeface="+mj-lt"/>
            </a:endParaRPr>
          </a:p>
          <a:p>
            <a:pPr algn="just">
              <a:buFont typeface="Wingdings" panose="05000000000000000000" pitchFamily="2" charset="2"/>
              <a:buChar char="n"/>
            </a:pPr>
            <a:endParaRPr lang="en-US" altLang="zh-CN" sz="1800" b="1" kern="0" dirty="0" smtClean="0">
              <a:latin typeface="+mj-lt"/>
            </a:endParaRPr>
          </a:p>
          <a:p>
            <a:pPr algn="just">
              <a:buFont typeface="Wingdings" panose="05000000000000000000" pitchFamily="2" charset="2"/>
              <a:buChar char="n"/>
            </a:pPr>
            <a:endParaRPr lang="en-US" altLang="zh-CN" sz="1800" b="1" kern="0" dirty="0">
              <a:latin typeface="+mj-lt"/>
            </a:endParaRPr>
          </a:p>
          <a:p>
            <a:pPr marL="0" indent="0" algn="just">
              <a:buNone/>
            </a:pPr>
            <a:endParaRPr lang="en-US" altLang="zh-CN" sz="1800" b="1" kern="0" dirty="0" smtClean="0">
              <a:latin typeface="+mj-lt"/>
            </a:endParaRPr>
          </a:p>
          <a:p>
            <a:pPr algn="just">
              <a:buFont typeface="Wingdings" panose="05000000000000000000" pitchFamily="2" charset="2"/>
              <a:buChar char="n"/>
            </a:pPr>
            <a:endParaRPr lang="en-US" altLang="zh-CN" sz="1800" b="1" kern="0" dirty="0" smtClean="0">
              <a:latin typeface="+mj-lt"/>
            </a:endParaRPr>
          </a:p>
          <a:p>
            <a:pPr marL="0" indent="0" algn="just">
              <a:buNone/>
            </a:pPr>
            <a:endParaRPr lang="en-US" altLang="zh-CN" sz="1800" b="1" kern="0" dirty="0" smtClean="0">
              <a:latin typeface="+mj-lt"/>
            </a:endParaRPr>
          </a:p>
          <a:p>
            <a:pPr algn="just">
              <a:buFont typeface="Wingdings" panose="05000000000000000000" pitchFamily="2" charset="2"/>
              <a:buChar char="n"/>
            </a:pPr>
            <a:endParaRPr lang="en-US" altLang="zh-CN" sz="1800" b="1" kern="0" dirty="0">
              <a:latin typeface="+mj-lt"/>
            </a:endParaRPr>
          </a:p>
          <a:p>
            <a:pPr algn="just">
              <a:buFont typeface="Wingdings" panose="05000000000000000000" pitchFamily="2" charset="2"/>
              <a:buChar char="n"/>
            </a:pPr>
            <a:endParaRPr lang="en-US" altLang="zh-CN" sz="1800" b="1" kern="0" dirty="0" smtClean="0">
              <a:latin typeface="+mj-lt"/>
            </a:endParaRPr>
          </a:p>
        </p:txBody>
      </p:sp>
      <p:pic>
        <p:nvPicPr>
          <p:cNvPr id="8" name="图片 7"/>
          <p:cNvPicPr>
            <a:picLocks noChangeAspect="1"/>
          </p:cNvPicPr>
          <p:nvPr/>
        </p:nvPicPr>
        <p:blipFill>
          <a:blip r:embed="rId2"/>
          <a:stretch>
            <a:fillRect/>
          </a:stretch>
        </p:blipFill>
        <p:spPr>
          <a:xfrm>
            <a:off x="1475656" y="4005064"/>
            <a:ext cx="6408712" cy="1987080"/>
          </a:xfrm>
          <a:prstGeom prst="rect">
            <a:avLst/>
          </a:prstGeom>
        </p:spPr>
      </p:pic>
    </p:spTree>
    <p:extLst>
      <p:ext uri="{BB962C8B-B14F-4D97-AF65-F5344CB8AC3E}">
        <p14:creationId xmlns:p14="http://schemas.microsoft.com/office/powerpoint/2010/main" val="577210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Bin Qian, </a:t>
            </a:r>
            <a:r>
              <a:rPr lang="en-US" altLang="en-US" dirty="0" err="1" smtClean="0"/>
              <a:t>Chenchen</a:t>
            </a:r>
            <a:r>
              <a:rPr lang="en-US" altLang="en-US" dirty="0" smtClean="0"/>
              <a:t> Liu,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8</a:t>
            </a:fld>
            <a:endParaRPr lang="en-US" altLang="en-US"/>
          </a:p>
        </p:txBody>
      </p:sp>
      <p:sp>
        <p:nvSpPr>
          <p:cNvPr id="5" name="Rectangle 2"/>
          <p:cNvSpPr txBox="1">
            <a:spLocks noChangeArrowheads="1"/>
          </p:cNvSpPr>
          <p:nvPr/>
        </p:nvSpPr>
        <p:spPr>
          <a:xfrm>
            <a:off x="679823" y="623663"/>
            <a:ext cx="7772400" cy="106680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solidFill>
                  <a:schemeClr val="tx1"/>
                </a:solidFill>
              </a:rPr>
              <a:t>Practical Issues of Time Shift Solution</a:t>
            </a:r>
            <a:endParaRPr lang="en-US" altLang="en-US" sz="3200" b="1" kern="0" dirty="0">
              <a:solidFill>
                <a:schemeClr val="tx1"/>
              </a:solidFill>
            </a:endParaRPr>
          </a:p>
        </p:txBody>
      </p:sp>
      <mc:AlternateContent xmlns:mc="http://schemas.openxmlformats.org/markup-compatibility/2006" xmlns:a14="http://schemas.microsoft.com/office/drawing/2010/main">
        <mc:Choice Requires="a14">
          <p:sp>
            <p:nvSpPr>
              <p:cNvPr id="6" name="内容占位符 8"/>
              <p:cNvSpPr txBox="1">
                <a:spLocks/>
              </p:cNvSpPr>
              <p:nvPr/>
            </p:nvSpPr>
            <p:spPr>
              <a:xfrm>
                <a:off x="679823" y="1412776"/>
                <a:ext cx="8018517" cy="3367836"/>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buFont typeface="Wingdings" panose="05000000000000000000" pitchFamily="2" charset="2"/>
                  <a:buChar char="n"/>
                </a:pPr>
                <a:r>
                  <a:rPr lang="en-US" altLang="zh-CN" sz="1800" b="1" kern="0" dirty="0" smtClean="0">
                    <a:latin typeface="+mj-lt"/>
                  </a:rPr>
                  <a:t>Additionally, since there is no priori information about the location of each responder at the controller side, the silence time is assigned to each responder according to a base value (e.g., 250ns) multiplying by a randomly selected number from the set </a:t>
                </a:r>
                <a14:m>
                  <m:oMath xmlns:m="http://schemas.openxmlformats.org/officeDocument/2006/math">
                    <m:d>
                      <m:dPr>
                        <m:begChr m:val="{"/>
                        <m:endChr m:val="}"/>
                        <m:ctrlPr>
                          <a:rPr lang="en-US" altLang="zh-CN" sz="1800" b="1" i="1" kern="0" smtClean="0">
                            <a:latin typeface="Cambria Math" panose="02040503050406030204" pitchFamily="18" charset="0"/>
                          </a:rPr>
                        </m:ctrlPr>
                      </m:dPr>
                      <m:e>
                        <m:r>
                          <a:rPr lang="en-US" altLang="zh-CN" sz="1800" b="1" i="1" kern="0" smtClean="0">
                            <a:latin typeface="Cambria Math" panose="02040503050406030204" pitchFamily="18" charset="0"/>
                          </a:rPr>
                          <m:t>𝟎</m:t>
                        </m:r>
                        <m:r>
                          <a:rPr lang="en-US" altLang="zh-CN" sz="1800" b="1" i="1" kern="0" smtClean="0">
                            <a:latin typeface="Cambria Math" panose="02040503050406030204" pitchFamily="18" charset="0"/>
                          </a:rPr>
                          <m:t>, </m:t>
                        </m:r>
                        <m:r>
                          <a:rPr lang="en-US" altLang="zh-CN" sz="1800" b="1" i="1" kern="0" smtClean="0">
                            <a:latin typeface="Cambria Math" panose="02040503050406030204" pitchFamily="18" charset="0"/>
                          </a:rPr>
                          <m:t>𝟏</m:t>
                        </m:r>
                        <m:r>
                          <a:rPr lang="en-US" altLang="zh-CN" sz="1800" b="1" i="1" kern="0" smtClean="0">
                            <a:latin typeface="Cambria Math" panose="02040503050406030204" pitchFamily="18" charset="0"/>
                          </a:rPr>
                          <m:t>, …</m:t>
                        </m:r>
                        <m:r>
                          <a:rPr lang="en-US" altLang="zh-CN" sz="1800" b="1" i="1" kern="0" smtClean="0">
                            <a:latin typeface="Cambria Math" panose="02040503050406030204" pitchFamily="18" charset="0"/>
                          </a:rPr>
                          <m:t>𝑴</m:t>
                        </m:r>
                        <m:r>
                          <a:rPr lang="en-US" altLang="zh-CN" sz="1800" b="1" i="1" kern="0" smtClean="0">
                            <a:latin typeface="Cambria Math" panose="02040503050406030204" pitchFamily="18" charset="0"/>
                          </a:rPr>
                          <m:t>−</m:t>
                        </m:r>
                        <m:r>
                          <a:rPr lang="en-US" altLang="zh-CN" sz="1800" b="1" i="1" kern="0" smtClean="0">
                            <a:latin typeface="Cambria Math" panose="02040503050406030204" pitchFamily="18" charset="0"/>
                          </a:rPr>
                          <m:t>𝟏</m:t>
                        </m:r>
                      </m:e>
                    </m:d>
                  </m:oMath>
                </a14:m>
                <a:endParaRPr lang="en-US" altLang="zh-CN" sz="1800" b="1" kern="0" dirty="0" smtClean="0">
                  <a:latin typeface="+mj-lt"/>
                </a:endParaRPr>
              </a:p>
              <a:p>
                <a:pPr algn="just">
                  <a:buFont typeface="Wingdings" panose="05000000000000000000" pitchFamily="2" charset="2"/>
                  <a:buChar char="n"/>
                </a:pPr>
                <a:r>
                  <a:rPr lang="en-US" altLang="zh-CN" sz="1800" b="1" kern="0" dirty="0" smtClean="0">
                    <a:latin typeface="+mj-lt"/>
                  </a:rPr>
                  <a:t>It is possible that the UWB signals from the remote responder are received by the initiator first. The power of above UWB signals are attenuated heavily due to the long distance, in this case, it is difficult to determine the threshold of the power detection and start to perform the correlation operation</a:t>
                </a:r>
              </a:p>
              <a:p>
                <a:pPr lvl="1" algn="just">
                  <a:buFont typeface="Times New Roman" panose="02020603050405020304" pitchFamily="18" charset="0"/>
                  <a:buChar char="­"/>
                </a:pPr>
                <a:r>
                  <a:rPr lang="en-US" altLang="zh-CN" sz="1400" b="1" kern="0" dirty="0" smtClean="0">
                    <a:latin typeface="+mj-lt"/>
                  </a:rPr>
                  <a:t>Large threshold may lead to the loss of useful UWB signals</a:t>
                </a:r>
              </a:p>
              <a:p>
                <a:pPr lvl="1" algn="just">
                  <a:buFont typeface="Times New Roman" panose="02020603050405020304" pitchFamily="18" charset="0"/>
                  <a:buChar char="­"/>
                </a:pPr>
                <a:r>
                  <a:rPr lang="en-US" altLang="zh-CN" sz="1400" b="1" kern="0" dirty="0" smtClean="0">
                    <a:latin typeface="+mj-lt"/>
                  </a:rPr>
                  <a:t>Small threshold may increase the correlation duration especially in the high-density device environment</a:t>
                </a:r>
                <a:endParaRPr lang="en-US" altLang="zh-CN" sz="1400" b="1" kern="0" dirty="0">
                  <a:latin typeface="+mj-lt"/>
                </a:endParaRPr>
              </a:p>
              <a:p>
                <a:pPr algn="just">
                  <a:buFont typeface="Wingdings" panose="05000000000000000000" pitchFamily="2" charset="2"/>
                  <a:buChar char="n"/>
                </a:pPr>
                <a:endParaRPr lang="en-US" altLang="zh-CN" sz="1800" b="1" kern="0" dirty="0" smtClean="0">
                  <a:latin typeface="+mj-lt"/>
                </a:endParaRPr>
              </a:p>
              <a:p>
                <a:pPr marL="0" indent="0" algn="just">
                  <a:buNone/>
                </a:pPr>
                <a:endParaRPr lang="en-US" altLang="zh-CN" sz="1800" b="1" kern="0" dirty="0">
                  <a:latin typeface="+mj-lt"/>
                </a:endParaRPr>
              </a:p>
              <a:p>
                <a:pPr algn="just">
                  <a:buFont typeface="Wingdings" panose="05000000000000000000" pitchFamily="2" charset="2"/>
                  <a:buChar char="n"/>
                </a:pPr>
                <a:endParaRPr lang="en-US" altLang="zh-CN" sz="1800" b="1" kern="0" dirty="0" smtClean="0">
                  <a:latin typeface="+mj-lt"/>
                </a:endParaRPr>
              </a:p>
              <a:p>
                <a:pPr algn="just">
                  <a:buFont typeface="Wingdings" panose="05000000000000000000" pitchFamily="2" charset="2"/>
                  <a:buChar char="n"/>
                </a:pPr>
                <a:endParaRPr lang="en-US" altLang="zh-CN" sz="1800" b="1" kern="0" dirty="0">
                  <a:latin typeface="+mj-lt"/>
                </a:endParaRPr>
              </a:p>
              <a:p>
                <a:pPr marL="0" indent="0" algn="just">
                  <a:buNone/>
                </a:pPr>
                <a:endParaRPr lang="en-US" altLang="zh-CN" sz="1800" b="1" kern="0" dirty="0" smtClean="0">
                  <a:latin typeface="+mj-lt"/>
                </a:endParaRPr>
              </a:p>
              <a:p>
                <a:pPr algn="just">
                  <a:buFont typeface="Wingdings" panose="05000000000000000000" pitchFamily="2" charset="2"/>
                  <a:buChar char="n"/>
                </a:pPr>
                <a:endParaRPr lang="en-US" altLang="zh-CN" sz="1800" b="1" kern="0" dirty="0" smtClean="0">
                  <a:latin typeface="+mj-lt"/>
                </a:endParaRPr>
              </a:p>
              <a:p>
                <a:pPr marL="0" indent="0" algn="just">
                  <a:buNone/>
                </a:pPr>
                <a:endParaRPr lang="en-US" altLang="zh-CN" sz="1800" b="1" kern="0" dirty="0" smtClean="0">
                  <a:latin typeface="+mj-lt"/>
                </a:endParaRPr>
              </a:p>
              <a:p>
                <a:pPr algn="just">
                  <a:buFont typeface="Wingdings" panose="05000000000000000000" pitchFamily="2" charset="2"/>
                  <a:buChar char="n"/>
                </a:pPr>
                <a:endParaRPr lang="en-US" altLang="zh-CN" sz="1800" b="1" kern="0" dirty="0">
                  <a:latin typeface="+mj-lt"/>
                </a:endParaRPr>
              </a:p>
              <a:p>
                <a:pPr algn="just">
                  <a:buFont typeface="Wingdings" panose="05000000000000000000" pitchFamily="2" charset="2"/>
                  <a:buChar char="n"/>
                </a:pPr>
                <a:endParaRPr lang="en-US" altLang="zh-CN" sz="1800" b="1" kern="0" dirty="0" smtClean="0">
                  <a:latin typeface="+mj-lt"/>
                </a:endParaRPr>
              </a:p>
            </p:txBody>
          </p:sp>
        </mc:Choice>
        <mc:Fallback xmlns="">
          <p:sp>
            <p:nvSpPr>
              <p:cNvPr id="6" name="内容占位符 8"/>
              <p:cNvSpPr txBox="1">
                <a:spLocks noRot="1" noChangeAspect="1" noMove="1" noResize="1" noEditPoints="1" noAdjustHandles="1" noChangeArrowheads="1" noChangeShapeType="1" noTextEdit="1"/>
              </p:cNvSpPr>
              <p:nvPr/>
            </p:nvSpPr>
            <p:spPr>
              <a:xfrm>
                <a:off x="679823" y="1412776"/>
                <a:ext cx="8018517" cy="3367836"/>
              </a:xfrm>
              <a:prstGeom prst="rect">
                <a:avLst/>
              </a:prstGeom>
              <a:blipFill rotWithShape="0">
                <a:blip r:embed="rId2"/>
                <a:stretch>
                  <a:fillRect l="-532" t="-1087" r="-608" b="-1087"/>
                </a:stretch>
              </a:blipFill>
            </p:spPr>
            <p:txBody>
              <a:bodyPr/>
              <a:lstStyle/>
              <a:p>
                <a:r>
                  <a:rPr lang="zh-CN" altLang="en-US">
                    <a:noFill/>
                  </a:rPr>
                  <a:t> </a:t>
                </a:r>
              </a:p>
            </p:txBody>
          </p:sp>
        </mc:Fallback>
      </mc:AlternateContent>
      <p:pic>
        <p:nvPicPr>
          <p:cNvPr id="8" name="图片 7"/>
          <p:cNvPicPr>
            <a:picLocks noChangeAspect="1"/>
          </p:cNvPicPr>
          <p:nvPr/>
        </p:nvPicPr>
        <p:blipFill>
          <a:blip r:embed="rId3"/>
          <a:stretch>
            <a:fillRect/>
          </a:stretch>
        </p:blipFill>
        <p:spPr>
          <a:xfrm>
            <a:off x="2604440" y="4702944"/>
            <a:ext cx="3839768" cy="1750392"/>
          </a:xfrm>
          <a:prstGeom prst="rect">
            <a:avLst/>
          </a:prstGeom>
        </p:spPr>
      </p:pic>
    </p:spTree>
    <p:extLst>
      <p:ext uri="{BB962C8B-B14F-4D97-AF65-F5344CB8AC3E}">
        <p14:creationId xmlns:p14="http://schemas.microsoft.com/office/powerpoint/2010/main" val="2309224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Bin Qian, </a:t>
            </a:r>
            <a:r>
              <a:rPr lang="en-US" altLang="en-US" dirty="0" err="1" smtClean="0"/>
              <a:t>Chenchen</a:t>
            </a:r>
            <a:r>
              <a:rPr lang="en-US" altLang="en-US" dirty="0" smtClean="0"/>
              <a:t> Liu,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9</a:t>
            </a:fld>
            <a:endParaRPr lang="en-US" altLang="en-US"/>
          </a:p>
        </p:txBody>
      </p:sp>
      <p:sp>
        <p:nvSpPr>
          <p:cNvPr id="5" name="Rectangle 2"/>
          <p:cNvSpPr txBox="1">
            <a:spLocks noChangeArrowheads="1"/>
          </p:cNvSpPr>
          <p:nvPr/>
        </p:nvSpPr>
        <p:spPr>
          <a:xfrm>
            <a:off x="679823" y="623663"/>
            <a:ext cx="7772400" cy="106680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b="1" kern="0" dirty="0" smtClean="0"/>
              <a:t>Simultaneous Ranging – Preamble Shift </a:t>
            </a:r>
            <a:endParaRPr lang="en-US" altLang="en-US" sz="3200" b="1" kern="0" dirty="0">
              <a:solidFill>
                <a:schemeClr val="tx1"/>
              </a:solidFill>
            </a:endParaRPr>
          </a:p>
        </p:txBody>
      </p:sp>
      <p:sp>
        <p:nvSpPr>
          <p:cNvPr id="6" name="内容占位符 2"/>
          <p:cNvSpPr txBox="1">
            <a:spLocks/>
          </p:cNvSpPr>
          <p:nvPr/>
        </p:nvSpPr>
        <p:spPr>
          <a:xfrm>
            <a:off x="817052" y="1268760"/>
            <a:ext cx="7772400" cy="2664296"/>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20000"/>
              </a:lnSpc>
              <a:buFont typeface="Wingdings" panose="05000000000000000000" pitchFamily="2" charset="2"/>
              <a:buChar char="n"/>
            </a:pPr>
            <a:r>
              <a:rPr lang="en-US" altLang="zh-CN" sz="1800" b="1" kern="0" dirty="0" smtClean="0">
                <a:latin typeface="+mj-lt"/>
              </a:rPr>
              <a:t>Actually, the simultaneous ranging could be also achieved by shifting the preamble sequence instead of staggering the transmission start time </a:t>
            </a:r>
          </a:p>
          <a:p>
            <a:pPr algn="just">
              <a:lnSpc>
                <a:spcPct val="120000"/>
              </a:lnSpc>
              <a:buFont typeface="Wingdings" panose="05000000000000000000" pitchFamily="2" charset="2"/>
              <a:buChar char="n"/>
            </a:pPr>
            <a:r>
              <a:rPr lang="en-US" altLang="zh-CN" sz="1800" b="1" kern="0" dirty="0" smtClean="0">
                <a:latin typeface="+mj-lt"/>
              </a:rPr>
              <a:t>In this scheme, each responder generates its own preamble sequence based on an identical base </a:t>
            </a:r>
            <a:r>
              <a:rPr lang="en-US" altLang="zh-CN" sz="1800" b="1" kern="0" dirty="0" err="1" smtClean="0">
                <a:latin typeface="+mj-lt"/>
              </a:rPr>
              <a:t>Ipatov</a:t>
            </a:r>
            <a:r>
              <a:rPr lang="en-US" altLang="zh-CN" sz="1800" b="1" kern="0" dirty="0" smtClean="0">
                <a:latin typeface="+mj-lt"/>
              </a:rPr>
              <a:t> sequence by cyclic shifting the above base sequence with proper positions in one direction respectively. The shifted preamble sequences from responders are aligned to start at the same time</a:t>
            </a:r>
            <a:endParaRPr lang="en-US" altLang="zh-CN" sz="1800" b="1" kern="0" dirty="0">
              <a:latin typeface="+mj-lt"/>
            </a:endParaRPr>
          </a:p>
          <a:p>
            <a:pPr algn="just">
              <a:lnSpc>
                <a:spcPct val="120000"/>
              </a:lnSpc>
              <a:buFont typeface="Wingdings" panose="05000000000000000000" pitchFamily="2" charset="2"/>
              <a:buChar char="n"/>
            </a:pPr>
            <a:endParaRPr lang="en-US" altLang="zh-CN" sz="1800" b="1" kern="0" dirty="0" smtClean="0">
              <a:latin typeface="+mj-lt"/>
            </a:endParaRPr>
          </a:p>
          <a:p>
            <a:pPr marL="0" indent="0" algn="just">
              <a:lnSpc>
                <a:spcPct val="120000"/>
              </a:lnSpc>
              <a:buNone/>
            </a:pPr>
            <a:endParaRPr lang="en-US" altLang="zh-CN" sz="1800" b="1" kern="0" dirty="0" smtClean="0">
              <a:latin typeface="+mj-lt"/>
            </a:endParaRPr>
          </a:p>
          <a:p>
            <a:pPr algn="just">
              <a:lnSpc>
                <a:spcPct val="130000"/>
              </a:lnSpc>
              <a:buFont typeface="Wingdings" panose="05000000000000000000" pitchFamily="2" charset="2"/>
              <a:buChar char="n"/>
            </a:pPr>
            <a:endParaRPr lang="en-US" altLang="zh-CN" sz="1800" b="1" kern="0" dirty="0" smtClean="0">
              <a:latin typeface="+mj-lt"/>
            </a:endParaRPr>
          </a:p>
          <a:p>
            <a:pPr marL="457200" lvl="1" indent="0">
              <a:lnSpc>
                <a:spcPct val="130000"/>
              </a:lnSpc>
              <a:buNone/>
            </a:pPr>
            <a:endParaRPr lang="en-US" altLang="zh-CN" sz="1400" kern="0" dirty="0" smtClean="0">
              <a:latin typeface="+mj-lt"/>
            </a:endParaRPr>
          </a:p>
        </p:txBody>
      </p:sp>
      <p:pic>
        <p:nvPicPr>
          <p:cNvPr id="8" name="图片 7"/>
          <p:cNvPicPr>
            <a:picLocks noChangeAspect="1"/>
          </p:cNvPicPr>
          <p:nvPr/>
        </p:nvPicPr>
        <p:blipFill>
          <a:blip r:embed="rId2"/>
          <a:stretch>
            <a:fillRect/>
          </a:stretch>
        </p:blipFill>
        <p:spPr>
          <a:xfrm>
            <a:off x="3373783" y="3789040"/>
            <a:ext cx="1942409" cy="2447295"/>
          </a:xfrm>
          <a:prstGeom prst="rect">
            <a:avLst/>
          </a:prstGeom>
        </p:spPr>
      </p:pic>
    </p:spTree>
    <p:extLst>
      <p:ext uri="{BB962C8B-B14F-4D97-AF65-F5344CB8AC3E}">
        <p14:creationId xmlns:p14="http://schemas.microsoft.com/office/powerpoint/2010/main" val="2330607824"/>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1394</Words>
  <Application>Microsoft Office PowerPoint</Application>
  <PresentationFormat>全屏显示(4:3)</PresentationFormat>
  <Paragraphs>211</Paragraphs>
  <Slides>16</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16</vt:i4>
      </vt:variant>
    </vt:vector>
  </HeadingPairs>
  <TitlesOfParts>
    <vt:vector size="24" baseType="lpstr">
      <vt:lpstr>Arial Unicode MS</vt:lpstr>
      <vt:lpstr>MS PGothic</vt:lpstr>
      <vt:lpstr>Arial</vt:lpstr>
      <vt:lpstr>Calibri</vt:lpstr>
      <vt:lpstr>Cambria Math</vt:lpstr>
      <vt:lpstr>Times New Roman</vt:lpstr>
      <vt:lpstr>Wingdings</vt:lpstr>
      <vt:lpstr>IEEE-P802_15</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2022-05-10T13:41:14Z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(3)6AB9T2+i5CGcPGbu94M+VBhhEqnaQKKNaCBk6K4b7ku4AuxZtsnPdeO4dmZjb3jkHtoVJF2a
Vpx0GIKQHbx1FL8mHmIg5sz4o8ro9M2dDSnM/MUbKu6r9fHdSDrXkJXKVFjxsQLRQy4L9J4x
gMe/yGLH9Pbh+XrCgltdV5uzNcw4QL1aMQ7fv1pkN3kpSVjEMce7V+y2p3P/KdOce6WMf6Xn
COnQuYPwtytc5gJrmh</vt:lpwstr>
  </property>
  <property fmtid="{D5CDD505-2E9C-101B-9397-08002B2CF9AE}" pid="3" name="_2015_ms_pID_7253431">
    <vt:lpwstr>fMAFFRc+Pcz47Ttc/4xaADPnciW7TdPmnqg5DyYAp/pqAnIUwFcW7Z
u61NcUc3wil2MzRsmZ+wpw3fpP97W0YPzV7O10YD5tneauro7qOTk/WXi+JsFr+LjAM6d09l
8NdDxkd+0XKAHu8NHE1BRnp4j9Lec8EucCB6SNeMGKUflssYZMy8qPWOSvLMrDhR0ilykJMx
eMSZdT2btDHYrUh+ylPDmzd95m1U/Fr7K2K7</vt:lpwstr>
  </property>
  <property fmtid="{D5CDD505-2E9C-101B-9397-08002B2CF9AE}" pid="4" name="_2015_ms_pID_7253432">
    <vt:lpwstr>eQ==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1652090482</vt:lpwstr>
  </property>
</Properties>
</file>