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377" r:id="rId4"/>
    <p:sldId id="368" r:id="rId5"/>
    <p:sldId id="363" r:id="rId6"/>
    <p:sldId id="364" r:id="rId7"/>
    <p:sldId id="358" r:id="rId8"/>
    <p:sldId id="365" r:id="rId9"/>
    <p:sldId id="335" r:id="rId10"/>
    <p:sldId id="372" r:id="rId11"/>
    <p:sldId id="367" r:id="rId12"/>
    <p:sldId id="373" r:id="rId13"/>
    <p:sldId id="354" r:id="rId14"/>
    <p:sldId id="374" r:id="rId15"/>
    <p:sldId id="37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923" userDrawn="1">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者" initials="A" lastIdx="5"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B0DA"/>
    <a:srgbClr val="FF0000"/>
    <a:srgbClr val="BED8EF"/>
    <a:srgbClr val="6F2AA1"/>
    <a:srgbClr val="00B14F"/>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89659" autoAdjust="0"/>
  </p:normalViewPr>
  <p:slideViewPr>
    <p:cSldViewPr>
      <p:cViewPr varScale="1">
        <p:scale>
          <a:sx n="77" d="100"/>
          <a:sy n="77" d="100"/>
        </p:scale>
        <p:origin x="1656" y="62"/>
      </p:cViewPr>
      <p:guideLst>
        <p:guide orient="horz" pos="2160"/>
        <p:guide pos="392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0" d="100"/>
          <a:sy n="50" d="100"/>
        </p:scale>
        <p:origin x="2696" y="5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May 2022&gt;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Kuan</a:t>
            </a:r>
            <a:r>
              <a:rPr lang="en-US" altLang="en-US" dirty="0"/>
              <a:t> Wu&gt;,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&lt;May 2022&gt;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t>
            </a:r>
            <a:r>
              <a:rPr lang="en-US" altLang="en-US" dirty="0" err="1"/>
              <a:t>Kuan</a:t>
            </a:r>
            <a:r>
              <a:rPr lang="en-US" altLang="en-US" dirty="0"/>
              <a:t> Wu&gt;, &lt;Huawei&gt;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&lt;May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682682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kern="0"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idx="1"/>
          </p:nvPr>
        </p:nvSpPr>
        <p:spPr/>
        <p:txBody>
          <a:bodyPr/>
          <a:lstStyle/>
          <a:p>
            <a:r>
              <a:rPr lang="en-US" altLang="en-US"/>
              <a:t>&lt;May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4085845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&lt;May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160827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&lt;March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1731882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&lt;March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67521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&lt;March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11</a:t>
            </a:fld>
            <a:endParaRPr lang="en-US" altLang="en-US"/>
          </a:p>
        </p:txBody>
      </p:sp>
    </p:spTree>
    <p:extLst>
      <p:ext uri="{BB962C8B-B14F-4D97-AF65-F5344CB8AC3E}">
        <p14:creationId xmlns:p14="http://schemas.microsoft.com/office/powerpoint/2010/main" val="15732589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r>
              <a:rPr lang="en-US" altLang="en-US"/>
              <a:t>&lt;March 2022&gt;</a:t>
            </a:r>
            <a:endParaRPr lang="en-US" altLang="en-US" dirty="0"/>
          </a:p>
        </p:txBody>
      </p:sp>
      <p:sp>
        <p:nvSpPr>
          <p:cNvPr id="5" name="页脚占位符 4"/>
          <p:cNvSpPr>
            <a:spLocks noGrp="1"/>
          </p:cNvSpPr>
          <p:nvPr>
            <p:ph type="ftr" sz="quarter" idx="4"/>
          </p:nvPr>
        </p:nvSpPr>
        <p:spPr/>
        <p:txBody>
          <a:bodyPr/>
          <a:lstStyle/>
          <a:p>
            <a:pPr lvl="4"/>
            <a:r>
              <a:rPr lang="en-US" altLang="en-US"/>
              <a:t>&lt;Kuan Wu&gt;, &lt;Huawei&gt;</a:t>
            </a:r>
            <a:endParaRPr lang="en-US" altLang="en-US" dirty="0"/>
          </a:p>
        </p:txBody>
      </p:sp>
      <p:sp>
        <p:nvSpPr>
          <p:cNvPr id="6" name="灯片编号占位符 5"/>
          <p:cNvSpPr>
            <a:spLocks noGrp="1"/>
          </p:cNvSpPr>
          <p:nvPr>
            <p:ph type="sldNum" sz="quarter" idx="5"/>
          </p:nvPr>
        </p:nvSpPr>
        <p:spPr/>
        <p:txBody>
          <a:bodyPr/>
          <a:lstStyle/>
          <a:p>
            <a:r>
              <a:rPr lang="en-US" altLang="en-US"/>
              <a:t>Page </a:t>
            </a:r>
            <a:fld id="{954B88C7-B19C-4B0E-BE72-ED637AA66BF1}" type="slidenum">
              <a:rPr lang="en-US" altLang="en-US" smtClean="0"/>
              <a:pPr/>
              <a:t>12</a:t>
            </a:fld>
            <a:endParaRPr lang="en-US" altLang="en-US"/>
          </a:p>
        </p:txBody>
      </p:sp>
    </p:spTree>
    <p:extLst>
      <p:ext uri="{BB962C8B-B14F-4D97-AF65-F5344CB8AC3E}">
        <p14:creationId xmlns:p14="http://schemas.microsoft.com/office/powerpoint/2010/main" val="3531688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May 2022</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May 2022</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May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May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a:t>
            </a:r>
            <a:r>
              <a:rPr lang="en-US" altLang="zh-CN" sz="1200" b="1" i="0" kern="1200" dirty="0">
                <a:solidFill>
                  <a:schemeClr val="tx1"/>
                </a:solidFill>
                <a:effectLst/>
                <a:latin typeface="Times New Roman" pitchFamily="18" charset="0"/>
                <a:ea typeface="+mn-ea"/>
                <a:cs typeface="+mn-cs"/>
              </a:rPr>
              <a:t>15-22-0255-01-04ab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May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Huawei</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14300" y="692696"/>
            <a:ext cx="89916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6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[MAC considerations on unified control for UWB sensing and ranging]</a:t>
            </a:r>
          </a:p>
          <a:p>
            <a:r>
              <a:rPr lang="en-US" altLang="en-US" sz="1600" b="1" dirty="0">
                <a:solidFill>
                  <a:schemeClr val="tx2"/>
                </a:solidFill>
              </a:rPr>
              <a:t>Date Submitted: </a:t>
            </a:r>
            <a:r>
              <a:rPr lang="en-US" altLang="en-US" sz="1600" dirty="0">
                <a:solidFill>
                  <a:schemeClr val="tx2"/>
                </a:solidFill>
              </a:rPr>
              <a:t>[May 10, 2022]	</a:t>
            </a:r>
          </a:p>
          <a:p>
            <a:r>
              <a:rPr lang="en-US" altLang="en-US" sz="1600" b="1" dirty="0"/>
              <a:t>Source:</a:t>
            </a:r>
            <a:r>
              <a:rPr lang="en-US" altLang="en-US" sz="1600" dirty="0"/>
              <a:t> [</a:t>
            </a:r>
            <a:r>
              <a:rPr lang="en-US" altLang="en-US" sz="1600" dirty="0" err="1"/>
              <a:t>Kuan</a:t>
            </a:r>
            <a:r>
              <a:rPr lang="en-US" altLang="en-US" sz="1600" dirty="0"/>
              <a:t> Wu, </a:t>
            </a:r>
            <a:r>
              <a:rPr lang="en-US" altLang="en-US" sz="1600" dirty="0" err="1"/>
              <a:t>Xiaohui</a:t>
            </a:r>
            <a:r>
              <a:rPr lang="en-US" altLang="en-US" sz="1600" dirty="0"/>
              <a:t> Peng, Bin Qian , David </a:t>
            </a:r>
            <a:r>
              <a:rPr lang="en-US" altLang="en-US" sz="1600" dirty="0" err="1"/>
              <a:t>Xun</a:t>
            </a:r>
            <a:r>
              <a:rPr lang="en-US" altLang="en-US" sz="1600" dirty="0"/>
              <a:t> Yang] Company [Huawei Technologies] </a:t>
            </a:r>
          </a:p>
          <a:p>
            <a:r>
              <a:rPr lang="en-US" altLang="en-US" sz="1600" b="1" dirty="0">
                <a:solidFill>
                  <a:schemeClr val="tx2"/>
                </a:solidFill>
              </a:rPr>
              <a:t>Contact: </a:t>
            </a:r>
            <a:r>
              <a:rPr lang="en-US" altLang="en-US" sz="1600" dirty="0">
                <a:solidFill>
                  <a:schemeClr val="tx2"/>
                </a:solidFill>
              </a:rPr>
              <a:t>wukuan2@huawei.com</a:t>
            </a:r>
            <a:endParaRPr lang="en-US" altLang="en-US" sz="1600" dirty="0"/>
          </a:p>
          <a:p>
            <a:pPr>
              <a:spcBef>
                <a:spcPts val="600"/>
              </a:spcBef>
              <a:spcAft>
                <a:spcPts val="600"/>
              </a:spcAft>
            </a:pPr>
            <a:r>
              <a:rPr lang="en-US" altLang="en-US" sz="1600" b="1" dirty="0"/>
              <a:t>Abstract:</a:t>
            </a:r>
            <a:r>
              <a:rPr lang="en-US" altLang="en-US" sz="1600" dirty="0"/>
              <a:t>	[</a:t>
            </a:r>
            <a:r>
              <a:rPr lang="en-US" altLang="en-US" sz="1600" dirty="0">
                <a:solidFill>
                  <a:schemeClr val="tx2"/>
                </a:solidFill>
              </a:rPr>
              <a:t>UWB sensing and ranging</a:t>
            </a:r>
            <a:r>
              <a:rPr lang="en-US" altLang="en-US" sz="1600" dirty="0"/>
              <a:t>, MAC control support, Information Element Design]</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[Discussion on MAC considerations on unified control for UWB sensing and ranging </a:t>
            </a:r>
            <a:r>
              <a:rPr lang="en-US" altLang="en-US" sz="1600" dirty="0"/>
              <a:t>in 802.15.4ab</a:t>
            </a:r>
            <a:r>
              <a:rPr lang="en-US" altLang="en-US" sz="1600" dirty="0">
                <a:solidFill>
                  <a:schemeClr val="tx2"/>
                </a:solidFill>
              </a:rPr>
              <a:t>]</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A41A324-823C-4F82-A980-C595EFD4D510}"/>
              </a:ext>
            </a:extLst>
          </p:cNvPr>
          <p:cNvSpPr>
            <a:spLocks noGrp="1"/>
          </p:cNvSpPr>
          <p:nvPr>
            <p:ph type="dt" sz="half" idx="10"/>
          </p:nvPr>
        </p:nvSpPr>
        <p:spPr/>
        <p:txBody>
          <a:bodyPr/>
          <a:lstStyle/>
          <a:p>
            <a:r>
              <a:rPr lang="en-US" altLang="zh-CN" dirty="0"/>
              <a:t>May 2022</a:t>
            </a:r>
            <a:endParaRPr lang="en-US" altLang="en-US" dirty="0"/>
          </a:p>
        </p:txBody>
      </p:sp>
      <p:sp>
        <p:nvSpPr>
          <p:cNvPr id="5" name="页脚占位符 4">
            <a:extLst>
              <a:ext uri="{FF2B5EF4-FFF2-40B4-BE49-F238E27FC236}">
                <a16:creationId xmlns:a16="http://schemas.microsoft.com/office/drawing/2014/main" id="{68931467-1190-45CF-A6B4-67ABFA48AF57}"/>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1A4B7D73-6655-41BD-AFA4-943BF2D9024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2" name="矩形 1">
            <a:extLst>
              <a:ext uri="{FF2B5EF4-FFF2-40B4-BE49-F238E27FC236}">
                <a16:creationId xmlns:a16="http://schemas.microsoft.com/office/drawing/2014/main" id="{96FA278C-02EC-415F-82F3-A0A4291638BE}"/>
              </a:ext>
            </a:extLst>
          </p:cNvPr>
          <p:cNvSpPr/>
          <p:nvPr/>
        </p:nvSpPr>
        <p:spPr>
          <a:xfrm>
            <a:off x="52144" y="593725"/>
            <a:ext cx="9115910" cy="461665"/>
          </a:xfrm>
          <a:prstGeom prst="rect">
            <a:avLst/>
          </a:prstGeom>
        </p:spPr>
        <p:txBody>
          <a:bodyPr wrap="square">
            <a:spAutoFit/>
          </a:bodyPr>
          <a:lstStyle/>
          <a:p>
            <a:r>
              <a:rPr lang="en-US" altLang="zh-CN" sz="2400" dirty="0">
                <a:ea typeface="微软雅黑" panose="020B0503020204020204" pitchFamily="34" charset="-122"/>
                <a:cs typeface="Times New Roman" panose="02020603050405020304" pitchFamily="18" charset="0"/>
              </a:rPr>
              <a:t>        Re-using ARC IE for extended round usage definition (cont.)</a:t>
            </a:r>
            <a:endParaRPr lang="zh-CN" altLang="en-US" sz="2400" dirty="0"/>
          </a:p>
        </p:txBody>
      </p:sp>
      <p:graphicFrame>
        <p:nvGraphicFramePr>
          <p:cNvPr id="3" name="表格 2">
            <a:extLst>
              <a:ext uri="{FF2B5EF4-FFF2-40B4-BE49-F238E27FC236}">
                <a16:creationId xmlns:a16="http://schemas.microsoft.com/office/drawing/2014/main" id="{16185C61-0806-4C39-AC66-1FA24D4F883F}"/>
              </a:ext>
            </a:extLst>
          </p:cNvPr>
          <p:cNvGraphicFramePr>
            <a:graphicFrameLocks noGrp="1"/>
          </p:cNvGraphicFramePr>
          <p:nvPr>
            <p:extLst>
              <p:ext uri="{D42A27DB-BD31-4B8C-83A1-F6EECF244321}">
                <p14:modId xmlns:p14="http://schemas.microsoft.com/office/powerpoint/2010/main" val="1692843667"/>
              </p:ext>
            </p:extLst>
          </p:nvPr>
        </p:nvGraphicFramePr>
        <p:xfrm>
          <a:off x="432518" y="1492491"/>
          <a:ext cx="8355161" cy="4389120"/>
        </p:xfrm>
        <a:graphic>
          <a:graphicData uri="http://schemas.openxmlformats.org/drawingml/2006/table">
            <a:tbl>
              <a:tblPr firstRow="1" bandRow="1">
                <a:tableStyleId>{5940675A-B579-460E-94D1-54222C63F5DA}</a:tableStyleId>
              </a:tblPr>
              <a:tblGrid>
                <a:gridCol w="1763218">
                  <a:extLst>
                    <a:ext uri="{9D8B030D-6E8A-4147-A177-3AD203B41FA5}">
                      <a16:colId xmlns:a16="http://schemas.microsoft.com/office/drawing/2014/main" val="2244822215"/>
                    </a:ext>
                  </a:extLst>
                </a:gridCol>
                <a:gridCol w="3554559">
                  <a:extLst>
                    <a:ext uri="{9D8B030D-6E8A-4147-A177-3AD203B41FA5}">
                      <a16:colId xmlns:a16="http://schemas.microsoft.com/office/drawing/2014/main" val="1467843550"/>
                    </a:ext>
                  </a:extLst>
                </a:gridCol>
                <a:gridCol w="3037384">
                  <a:extLst>
                    <a:ext uri="{9D8B030D-6E8A-4147-A177-3AD203B41FA5}">
                      <a16:colId xmlns:a16="http://schemas.microsoft.com/office/drawing/2014/main" val="2942316139"/>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t>Extended round usage value </a:t>
                      </a:r>
                      <a:endParaRPr lang="zh-CN" altLang="en-US" sz="1400" b="1" dirty="0"/>
                    </a:p>
                    <a:p>
                      <a:pPr algn="ctr"/>
                      <a:endParaRPr lang="zh-CN" altLang="en-US" sz="14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1" dirty="0"/>
                        <a:t>Extended round usage definition </a:t>
                      </a:r>
                      <a:endParaRPr lang="zh-CN" altLang="en-US" sz="1400" b="1" dirty="0"/>
                    </a:p>
                  </a:txBody>
                  <a:tcPr/>
                </a:tc>
                <a:tc>
                  <a:txBody>
                    <a:bodyPr/>
                    <a:lstStyle/>
                    <a:p>
                      <a:pPr algn="ctr"/>
                      <a:r>
                        <a:rPr lang="en-US" altLang="zh-CN" sz="1400" b="1" dirty="0"/>
                        <a:t>Remark</a:t>
                      </a:r>
                      <a:endParaRPr lang="zh-CN" altLang="en-US" sz="1400" b="1" dirty="0"/>
                    </a:p>
                  </a:txBody>
                  <a:tcPr/>
                </a:tc>
                <a:extLst>
                  <a:ext uri="{0D108BD9-81ED-4DB2-BD59-A6C34878D82A}">
                    <a16:rowId xmlns:a16="http://schemas.microsoft.com/office/drawing/2014/main" val="4109185222"/>
                  </a:ext>
                </a:extLst>
              </a:tr>
              <a:tr h="221697">
                <a:tc>
                  <a:txBody>
                    <a:bodyPr/>
                    <a:lstStyle/>
                    <a:p>
                      <a:r>
                        <a:rPr lang="en-US" altLang="zh-CN" sz="1400" dirty="0"/>
                        <a:t>0</a:t>
                      </a:r>
                      <a:endParaRPr lang="zh-CN" altLang="en-US" sz="1400" dirty="0"/>
                    </a:p>
                  </a:txBody>
                  <a:tcPr/>
                </a:tc>
                <a:tc>
                  <a:txBody>
                    <a:bodyPr/>
                    <a:lstStyle/>
                    <a:p>
                      <a:r>
                        <a:rPr lang="en-US" altLang="zh-CN" sz="1400" dirty="0"/>
                        <a:t>One-way ranging (OWR)</a:t>
                      </a:r>
                      <a:endParaRPr lang="zh-CN" altLang="en-US" sz="1400" dirty="0"/>
                    </a:p>
                  </a:txBody>
                  <a:tcPr/>
                </a:tc>
                <a:tc rowSpan="3">
                  <a:txBody>
                    <a:bodyPr/>
                    <a:lstStyle/>
                    <a:p>
                      <a:pPr algn="ctr"/>
                      <a:r>
                        <a:rPr lang="en-US" altLang="zh-CN" sz="1400" dirty="0"/>
                        <a:t>Legacy round usage definitions in ARC IE</a:t>
                      </a:r>
                      <a:endParaRPr lang="zh-CN" altLang="en-US" sz="1400" dirty="0"/>
                    </a:p>
                  </a:txBody>
                  <a:tcPr/>
                </a:tc>
                <a:extLst>
                  <a:ext uri="{0D108BD9-81ED-4DB2-BD59-A6C34878D82A}">
                    <a16:rowId xmlns:a16="http://schemas.microsoft.com/office/drawing/2014/main" val="2638965821"/>
                  </a:ext>
                </a:extLst>
              </a:tr>
              <a:tr h="258269">
                <a:tc>
                  <a:txBody>
                    <a:bodyPr/>
                    <a:lstStyle/>
                    <a:p>
                      <a:r>
                        <a:rPr lang="en-US" altLang="zh-CN" sz="1400" dirty="0"/>
                        <a:t>1</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Single-sided two-way ranging (SS-TWR)</a:t>
                      </a:r>
                      <a:endParaRPr lang="zh-CN" altLang="en-US" sz="1400" dirty="0"/>
                    </a:p>
                  </a:txBody>
                  <a:tcPr/>
                </a:tc>
                <a:tc vMerge="1">
                  <a:txBody>
                    <a:bodyPr/>
                    <a:lstStyle/>
                    <a:p>
                      <a:endParaRPr lang="zh-CN" altLang="en-US" sz="1400" dirty="0"/>
                    </a:p>
                  </a:txBody>
                  <a:tcPr/>
                </a:tc>
                <a:extLst>
                  <a:ext uri="{0D108BD9-81ED-4DB2-BD59-A6C34878D82A}">
                    <a16:rowId xmlns:a16="http://schemas.microsoft.com/office/drawing/2014/main" val="3610599212"/>
                  </a:ext>
                </a:extLst>
              </a:tr>
              <a:tr h="216024">
                <a:tc>
                  <a:txBody>
                    <a:bodyPr/>
                    <a:lstStyle/>
                    <a:p>
                      <a:r>
                        <a:rPr lang="en-US" altLang="zh-CN" sz="1400" dirty="0"/>
                        <a:t>2</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Double-sided two-way ranging (DS-TWR)</a:t>
                      </a:r>
                      <a:endParaRPr lang="zh-CN" altLang="en-US" sz="1400" dirty="0"/>
                    </a:p>
                  </a:txBody>
                  <a:tcPr/>
                </a:tc>
                <a:tc vMerge="1">
                  <a:txBody>
                    <a:bodyPr/>
                    <a:lstStyle/>
                    <a:p>
                      <a:endParaRPr lang="zh-CN" altLang="en-US" sz="1400" dirty="0"/>
                    </a:p>
                  </a:txBody>
                  <a:tcPr/>
                </a:tc>
                <a:extLst>
                  <a:ext uri="{0D108BD9-81ED-4DB2-BD59-A6C34878D82A}">
                    <a16:rowId xmlns:a16="http://schemas.microsoft.com/office/drawing/2014/main" val="2188316011"/>
                  </a:ext>
                </a:extLst>
              </a:tr>
              <a:tr h="252596">
                <a:tc>
                  <a:txBody>
                    <a:bodyPr/>
                    <a:lstStyle/>
                    <a:p>
                      <a:r>
                        <a:rPr lang="en-US" altLang="zh-CN" sz="1400" b="0" dirty="0">
                          <a:solidFill>
                            <a:srgbClr val="0070C0"/>
                          </a:solidFill>
                        </a:rPr>
                        <a:t>3</a:t>
                      </a:r>
                      <a:endParaRPr lang="zh-CN" altLang="en-US" sz="1400" b="0" dirty="0">
                        <a:solidFill>
                          <a:srgbClr val="0070C0"/>
                        </a:solidFill>
                      </a:endParaRPr>
                    </a:p>
                  </a:txBody>
                  <a:tcPr/>
                </a:tc>
                <a:tc>
                  <a:txBody>
                    <a:bodyPr/>
                    <a:lstStyle/>
                    <a:p>
                      <a:r>
                        <a:rPr lang="en-US" altLang="zh-CN" sz="1400" b="0" dirty="0">
                          <a:solidFill>
                            <a:srgbClr val="0070C0"/>
                          </a:solidFill>
                        </a:rPr>
                        <a:t>SS-TWR piggybacking OWR</a:t>
                      </a:r>
                      <a:endParaRPr lang="zh-CN" altLang="en-US" sz="1400" b="0" dirty="0">
                        <a:solidFill>
                          <a:srgbClr val="0070C0"/>
                        </a:solidFill>
                      </a:endParaRPr>
                    </a:p>
                  </a:txBody>
                  <a:tcPr/>
                </a:tc>
                <a:tc rowSpan="9">
                  <a:txBody>
                    <a:bodyPr/>
                    <a:lstStyle/>
                    <a:p>
                      <a:pPr algn="ctr"/>
                      <a:r>
                        <a:rPr lang="en-US" altLang="zh-CN" sz="1400" b="0" dirty="0">
                          <a:solidFill>
                            <a:srgbClr val="0070C0"/>
                          </a:solidFill>
                        </a:rPr>
                        <a:t>Newly introduced </a:t>
                      </a:r>
                      <a:r>
                        <a:rPr lang="en-US" altLang="zh-CN" sz="1400" dirty="0">
                          <a:solidFill>
                            <a:srgbClr val="0070C0"/>
                          </a:solidFill>
                        </a:rPr>
                        <a:t>round usage definitions in ARC IE</a:t>
                      </a:r>
                      <a:endParaRPr lang="zh-CN" altLang="en-US" sz="1400" b="0" dirty="0">
                        <a:solidFill>
                          <a:srgbClr val="0070C0"/>
                        </a:solidFill>
                      </a:endParaRPr>
                    </a:p>
                  </a:txBody>
                  <a:tcPr/>
                </a:tc>
                <a:extLst>
                  <a:ext uri="{0D108BD9-81ED-4DB2-BD59-A6C34878D82A}">
                    <a16:rowId xmlns:a16="http://schemas.microsoft.com/office/drawing/2014/main" val="4181747550"/>
                  </a:ext>
                </a:extLst>
              </a:tr>
              <a:tr h="216024">
                <a:tc>
                  <a:txBody>
                    <a:bodyPr/>
                    <a:lstStyle/>
                    <a:p>
                      <a:r>
                        <a:rPr lang="en-US" altLang="zh-CN" sz="1400" b="0" dirty="0">
                          <a:solidFill>
                            <a:srgbClr val="0070C0"/>
                          </a:solidFill>
                        </a:rPr>
                        <a:t>4</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DS-TWR piggybacking OWR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2210431749"/>
                  </a:ext>
                </a:extLst>
              </a:tr>
              <a:tr h="252596">
                <a:tc>
                  <a:txBody>
                    <a:bodyPr/>
                    <a:lstStyle/>
                    <a:p>
                      <a:r>
                        <a:rPr lang="en-US" altLang="zh-CN" sz="1400" b="0" dirty="0">
                          <a:solidFill>
                            <a:srgbClr val="0070C0"/>
                          </a:solidFill>
                        </a:rPr>
                        <a:t>5</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One-way sensing (OWS)</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3946494237"/>
                  </a:ext>
                </a:extLst>
              </a:tr>
              <a:tr h="216024">
                <a:tc>
                  <a:txBody>
                    <a:bodyPr/>
                    <a:lstStyle/>
                    <a:p>
                      <a:r>
                        <a:rPr lang="en-US" altLang="zh-CN" sz="1400" b="0" dirty="0">
                          <a:solidFill>
                            <a:srgbClr val="0070C0"/>
                          </a:solidFill>
                        </a:rPr>
                        <a:t>6</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Two-way sensing (TWS)</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1046472497"/>
                  </a:ext>
                </a:extLst>
              </a:tr>
              <a:tr h="252596">
                <a:tc>
                  <a:txBody>
                    <a:bodyPr/>
                    <a:lstStyle/>
                    <a:p>
                      <a:r>
                        <a:rPr lang="en-US" altLang="zh-CN" sz="1400" b="0" dirty="0">
                          <a:solidFill>
                            <a:srgbClr val="0070C0"/>
                          </a:solidFill>
                        </a:rPr>
                        <a:t>7</a:t>
                      </a:r>
                      <a:endParaRPr lang="zh-CN" altLang="en-US" sz="1400" b="0" dirty="0">
                        <a:solidFill>
                          <a:srgbClr val="0070C0"/>
                        </a:solidFill>
                      </a:endParaRPr>
                    </a:p>
                  </a:txBody>
                  <a:tcPr/>
                </a:tc>
                <a:tc>
                  <a:txBody>
                    <a:bodyPr/>
                    <a:lstStyle/>
                    <a:p>
                      <a:r>
                        <a:rPr lang="en-US" altLang="zh-CN" sz="1400" b="0" dirty="0">
                          <a:solidFill>
                            <a:srgbClr val="0070C0"/>
                          </a:solidFill>
                        </a:rPr>
                        <a:t>OWS piggybacking OWR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3573898237"/>
                  </a:ext>
                </a:extLst>
              </a:tr>
              <a:tr h="216024">
                <a:tc>
                  <a:txBody>
                    <a:bodyPr/>
                    <a:lstStyle/>
                    <a:p>
                      <a:r>
                        <a:rPr lang="en-US" altLang="zh-CN" sz="1400" b="0" dirty="0">
                          <a:solidFill>
                            <a:srgbClr val="0070C0"/>
                          </a:solidFill>
                        </a:rPr>
                        <a:t>8</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TWS piggybacking SS-TWR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755367828"/>
                  </a:ext>
                </a:extLst>
              </a:tr>
              <a:tr h="180588">
                <a:tc>
                  <a:txBody>
                    <a:bodyPr/>
                    <a:lstStyle/>
                    <a:p>
                      <a:r>
                        <a:rPr lang="en-US" altLang="zh-CN" sz="1400" b="0" dirty="0">
                          <a:solidFill>
                            <a:srgbClr val="0070C0"/>
                          </a:solidFill>
                        </a:rPr>
                        <a:t>9</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TWS piggybacking DS-TWR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1031243989"/>
                  </a:ext>
                </a:extLst>
              </a:tr>
              <a:tr h="217160">
                <a:tc>
                  <a:txBody>
                    <a:bodyPr/>
                    <a:lstStyle/>
                    <a:p>
                      <a:r>
                        <a:rPr lang="en-US" altLang="zh-CN" sz="1400" b="0" dirty="0">
                          <a:solidFill>
                            <a:srgbClr val="0070C0"/>
                          </a:solidFill>
                        </a:rPr>
                        <a:t>10</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TWS piggybacking SS-TWR and OWR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1186822224"/>
                  </a:ext>
                </a:extLst>
              </a:tr>
              <a:tr h="246913">
                <a:tc>
                  <a:txBody>
                    <a:bodyPr/>
                    <a:lstStyle/>
                    <a:p>
                      <a:r>
                        <a:rPr lang="en-US" altLang="zh-CN" sz="1400" b="0" dirty="0">
                          <a:solidFill>
                            <a:srgbClr val="0070C0"/>
                          </a:solidFill>
                        </a:rPr>
                        <a:t>11</a:t>
                      </a:r>
                      <a:endParaRPr lang="zh-CN" altLang="en-US" sz="1400" b="0"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70C0"/>
                          </a:solidFill>
                        </a:rPr>
                        <a:t>TWS piggybacking DS-TWR and OWR</a:t>
                      </a:r>
                      <a:endParaRPr lang="zh-CN" altLang="en-US" sz="1400" b="0" dirty="0">
                        <a:solidFill>
                          <a:srgbClr val="0070C0"/>
                        </a:solidFill>
                      </a:endParaRPr>
                    </a:p>
                  </a:txBody>
                  <a:tcPr/>
                </a:tc>
                <a:tc vMerge="1">
                  <a:txBody>
                    <a:bodyPr/>
                    <a:lstStyle/>
                    <a:p>
                      <a:endParaRPr lang="zh-CN" altLang="en-US" sz="1400" dirty="0"/>
                    </a:p>
                  </a:txBody>
                  <a:tcPr/>
                </a:tc>
                <a:extLst>
                  <a:ext uri="{0D108BD9-81ED-4DB2-BD59-A6C34878D82A}">
                    <a16:rowId xmlns:a16="http://schemas.microsoft.com/office/drawing/2014/main" val="385495099"/>
                  </a:ext>
                </a:extLst>
              </a:tr>
            </a:tbl>
          </a:graphicData>
        </a:graphic>
      </p:graphicFrame>
      <p:sp>
        <p:nvSpPr>
          <p:cNvPr id="13" name="矩形 12">
            <a:extLst>
              <a:ext uri="{FF2B5EF4-FFF2-40B4-BE49-F238E27FC236}">
                <a16:creationId xmlns:a16="http://schemas.microsoft.com/office/drawing/2014/main" id="{47BB7DB4-99FC-4A0E-A803-A31594A15655}"/>
              </a:ext>
            </a:extLst>
          </p:cNvPr>
          <p:cNvSpPr/>
          <p:nvPr/>
        </p:nvSpPr>
        <p:spPr>
          <a:xfrm>
            <a:off x="2286000" y="1055390"/>
            <a:ext cx="5306261" cy="338554"/>
          </a:xfrm>
          <a:prstGeom prst="rect">
            <a:avLst/>
          </a:prstGeom>
        </p:spPr>
        <p:txBody>
          <a:bodyPr wrap="none">
            <a:spAutoFit/>
          </a:bodyPr>
          <a:lstStyle/>
          <a:p>
            <a:r>
              <a:rPr lang="en-US" altLang="zh-CN" sz="1600" b="1" dirty="0">
                <a:latin typeface="Arial-BoldMT"/>
              </a:rPr>
              <a:t>An example list of extended round usage definitions</a:t>
            </a:r>
            <a:endParaRPr lang="zh-CN" altLang="en-US" sz="1600" dirty="0"/>
          </a:p>
        </p:txBody>
      </p:sp>
    </p:spTree>
    <p:extLst>
      <p:ext uri="{BB962C8B-B14F-4D97-AF65-F5344CB8AC3E}">
        <p14:creationId xmlns:p14="http://schemas.microsoft.com/office/powerpoint/2010/main" val="3773883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A41A324-823C-4F82-A980-C595EFD4D510}"/>
              </a:ext>
            </a:extLst>
          </p:cNvPr>
          <p:cNvSpPr>
            <a:spLocks noGrp="1"/>
          </p:cNvSpPr>
          <p:nvPr>
            <p:ph type="dt" sz="half" idx="10"/>
          </p:nvPr>
        </p:nvSpPr>
        <p:spPr/>
        <p:txBody>
          <a:bodyPr/>
          <a:lstStyle/>
          <a:p>
            <a:r>
              <a:rPr lang="en-US" altLang="zh-CN" dirty="0"/>
              <a:t>May 2022</a:t>
            </a:r>
            <a:endParaRPr lang="en-US" altLang="en-US" dirty="0"/>
          </a:p>
        </p:txBody>
      </p:sp>
      <p:sp>
        <p:nvSpPr>
          <p:cNvPr id="5" name="页脚占位符 4">
            <a:extLst>
              <a:ext uri="{FF2B5EF4-FFF2-40B4-BE49-F238E27FC236}">
                <a16:creationId xmlns:a16="http://schemas.microsoft.com/office/drawing/2014/main" id="{68931467-1190-45CF-A6B4-67ABFA48AF57}"/>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1A4B7D73-6655-41BD-AFA4-943BF2D9024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12" name="矩形 11">
            <a:extLst>
              <a:ext uri="{FF2B5EF4-FFF2-40B4-BE49-F238E27FC236}">
                <a16:creationId xmlns:a16="http://schemas.microsoft.com/office/drawing/2014/main" id="{B4D08658-0025-4268-B7E6-B30F66186196}"/>
              </a:ext>
            </a:extLst>
          </p:cNvPr>
          <p:cNvSpPr/>
          <p:nvPr/>
        </p:nvSpPr>
        <p:spPr>
          <a:xfrm>
            <a:off x="31185" y="4005064"/>
            <a:ext cx="9081630" cy="1815882"/>
          </a:xfrm>
          <a:prstGeom prst="rect">
            <a:avLst/>
          </a:prstGeom>
        </p:spPr>
        <p:txBody>
          <a:bodyPr wrap="square">
            <a:spAutoFit/>
          </a:bodyPr>
          <a:lstStyle/>
          <a:p>
            <a:pPr marL="316243" indent="-28575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Since sensing and ranging share many similarities in slotted round structure [5], the sensing device management IE (SDM IE) can be derived from RDM IE</a:t>
            </a:r>
          </a:p>
          <a:p>
            <a:pPr marL="316243" indent="-285750">
              <a:buFont typeface="Arial" panose="020B0604020202020204" pitchFamily="34" charset="0"/>
              <a:buChar char="•"/>
            </a:pPr>
            <a:r>
              <a:rPr lang="en-US" altLang="zh-CN" sz="1600" dirty="0">
                <a:latin typeface="Times New Roman"/>
                <a:ea typeface="Times New Roman"/>
                <a:cs typeface="Times New Roman"/>
              </a:rPr>
              <a:t>Apart from the functions already supported by RDM IE, the SDM IE should at least </a:t>
            </a:r>
            <a:r>
              <a:rPr lang="en-US" altLang="zh-CN" sz="1600" dirty="0">
                <a:solidFill>
                  <a:srgbClr val="0070C0"/>
                </a:solidFill>
                <a:latin typeface="Times New Roman"/>
                <a:ea typeface="Times New Roman"/>
                <a:cs typeface="Times New Roman"/>
              </a:rPr>
              <a:t>add</a:t>
            </a:r>
            <a:r>
              <a:rPr lang="en-US" altLang="zh-CN" sz="1600" dirty="0">
                <a:latin typeface="Times New Roman"/>
                <a:ea typeface="Times New Roman"/>
                <a:cs typeface="Times New Roman"/>
              </a:rPr>
              <a:t> the following functions as:</a:t>
            </a:r>
          </a:p>
          <a:p>
            <a:pPr marL="742950" lvl="1" indent="-285750" algn="just">
              <a:buFont typeface="Times New Roman" panose="02020603050405020304" pitchFamily="18" charset="0"/>
              <a:buChar char="-"/>
            </a:pPr>
            <a:r>
              <a:rPr lang="en-US" altLang="zh-CN" sz="1600" dirty="0">
                <a:latin typeface="Times New Roman"/>
                <a:ea typeface="Times New Roman"/>
                <a:cs typeface="Times New Roman"/>
              </a:rPr>
              <a:t>Sensing mode indication: active sensing or passive sensing [7]</a:t>
            </a:r>
          </a:p>
          <a:p>
            <a:pPr marL="742950" lvl="1" indent="-285750" algn="just">
              <a:buFont typeface="Times New Roman" panose="02020603050405020304" pitchFamily="18" charset="0"/>
              <a:buChar char="-"/>
            </a:pPr>
            <a:r>
              <a:rPr lang="en-US" altLang="zh-CN" sz="1600" dirty="0">
                <a:latin typeface="Times New Roman"/>
                <a:ea typeface="Times New Roman"/>
                <a:cs typeface="Times New Roman"/>
              </a:rPr>
              <a:t>Device role determination according to the sensing mode and extended round usage on services piggy-backing modes specified by ARC IE</a:t>
            </a:r>
          </a:p>
        </p:txBody>
      </p:sp>
      <p:sp>
        <p:nvSpPr>
          <p:cNvPr id="2" name="矩形 1">
            <a:extLst>
              <a:ext uri="{FF2B5EF4-FFF2-40B4-BE49-F238E27FC236}">
                <a16:creationId xmlns:a16="http://schemas.microsoft.com/office/drawing/2014/main" id="{96FA278C-02EC-415F-82F3-A0A4291638BE}"/>
              </a:ext>
            </a:extLst>
          </p:cNvPr>
          <p:cNvSpPr/>
          <p:nvPr/>
        </p:nvSpPr>
        <p:spPr>
          <a:xfrm>
            <a:off x="1043608" y="610156"/>
            <a:ext cx="7907984" cy="461665"/>
          </a:xfrm>
          <a:prstGeom prst="rect">
            <a:avLst/>
          </a:prstGeom>
        </p:spPr>
        <p:txBody>
          <a:bodyPr wrap="square">
            <a:spAutoFit/>
          </a:bodyPr>
          <a:lstStyle/>
          <a:p>
            <a:r>
              <a:rPr lang="en-US" altLang="zh-CN" sz="2400" dirty="0">
                <a:ea typeface="微软雅黑" panose="020B0503020204020204" pitchFamily="34" charset="-122"/>
                <a:cs typeface="Times New Roman" panose="02020603050405020304" pitchFamily="18" charset="0"/>
              </a:rPr>
              <a:t>          Thoughts on sensing device management</a:t>
            </a:r>
            <a:endParaRPr lang="zh-CN" altLang="en-US" sz="2400" dirty="0"/>
          </a:p>
        </p:txBody>
      </p:sp>
      <p:pic>
        <p:nvPicPr>
          <p:cNvPr id="3" name="图片 2">
            <a:extLst>
              <a:ext uri="{FF2B5EF4-FFF2-40B4-BE49-F238E27FC236}">
                <a16:creationId xmlns:a16="http://schemas.microsoft.com/office/drawing/2014/main" id="{C0BBE9EE-AC4B-4236-A8E6-FEDE7D9B9865}"/>
              </a:ext>
            </a:extLst>
          </p:cNvPr>
          <p:cNvPicPr>
            <a:picLocks noChangeAspect="1"/>
          </p:cNvPicPr>
          <p:nvPr/>
        </p:nvPicPr>
        <p:blipFill>
          <a:blip r:embed="rId3"/>
          <a:stretch>
            <a:fillRect/>
          </a:stretch>
        </p:blipFill>
        <p:spPr>
          <a:xfrm>
            <a:off x="1261951" y="1282637"/>
            <a:ext cx="6166073" cy="1119747"/>
          </a:xfrm>
          <a:prstGeom prst="rect">
            <a:avLst/>
          </a:prstGeom>
        </p:spPr>
      </p:pic>
      <p:pic>
        <p:nvPicPr>
          <p:cNvPr id="7" name="图片 6">
            <a:extLst>
              <a:ext uri="{FF2B5EF4-FFF2-40B4-BE49-F238E27FC236}">
                <a16:creationId xmlns:a16="http://schemas.microsoft.com/office/drawing/2014/main" id="{32CB9D24-9228-4ECE-81D5-F483642132B6}"/>
              </a:ext>
            </a:extLst>
          </p:cNvPr>
          <p:cNvPicPr>
            <a:picLocks noChangeAspect="1"/>
          </p:cNvPicPr>
          <p:nvPr/>
        </p:nvPicPr>
        <p:blipFill>
          <a:blip r:embed="rId4"/>
          <a:stretch>
            <a:fillRect/>
          </a:stretch>
        </p:blipFill>
        <p:spPr>
          <a:xfrm>
            <a:off x="1901068" y="2519395"/>
            <a:ext cx="5310931" cy="1269645"/>
          </a:xfrm>
          <a:prstGeom prst="rect">
            <a:avLst/>
          </a:prstGeom>
        </p:spPr>
      </p:pic>
      <p:sp>
        <p:nvSpPr>
          <p:cNvPr id="8" name="矩形 7">
            <a:extLst>
              <a:ext uri="{FF2B5EF4-FFF2-40B4-BE49-F238E27FC236}">
                <a16:creationId xmlns:a16="http://schemas.microsoft.com/office/drawing/2014/main" id="{E71657AB-51B3-44C7-8AB5-0E7EB1100185}"/>
              </a:ext>
            </a:extLst>
          </p:cNvPr>
          <p:cNvSpPr/>
          <p:nvPr/>
        </p:nvSpPr>
        <p:spPr>
          <a:xfrm>
            <a:off x="47216" y="6198414"/>
            <a:ext cx="223138" cy="276999"/>
          </a:xfrm>
          <a:prstGeom prst="rect">
            <a:avLst/>
          </a:prstGeom>
        </p:spPr>
        <p:txBody>
          <a:bodyPr wrap="none">
            <a:spAutoFit/>
          </a:bodyPr>
          <a:lstStyle/>
          <a:p>
            <a:r>
              <a:rPr lang="en-US" altLang="zh-CN" dirty="0">
                <a:latin typeface="Times New Roman"/>
                <a:ea typeface="微软雅黑" panose="020B0503020204020204" pitchFamily="34" charset="-122"/>
                <a:cs typeface="Times New Roman"/>
              </a:rPr>
              <a:t> </a:t>
            </a:r>
            <a:endParaRPr lang="zh-CN" altLang="en-US" dirty="0"/>
          </a:p>
        </p:txBody>
      </p:sp>
    </p:spTree>
    <p:extLst>
      <p:ext uri="{BB962C8B-B14F-4D97-AF65-F5344CB8AC3E}">
        <p14:creationId xmlns:p14="http://schemas.microsoft.com/office/powerpoint/2010/main" val="2838710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A41A324-823C-4F82-A980-C595EFD4D510}"/>
              </a:ext>
            </a:extLst>
          </p:cNvPr>
          <p:cNvSpPr>
            <a:spLocks noGrp="1"/>
          </p:cNvSpPr>
          <p:nvPr>
            <p:ph type="dt" sz="half" idx="10"/>
          </p:nvPr>
        </p:nvSpPr>
        <p:spPr/>
        <p:txBody>
          <a:bodyPr/>
          <a:lstStyle/>
          <a:p>
            <a:r>
              <a:rPr lang="en-US" altLang="zh-CN" dirty="0"/>
              <a:t>May 2022</a:t>
            </a:r>
            <a:endParaRPr lang="en-US" altLang="en-US" dirty="0"/>
          </a:p>
        </p:txBody>
      </p:sp>
      <p:sp>
        <p:nvSpPr>
          <p:cNvPr id="5" name="页脚占位符 4">
            <a:extLst>
              <a:ext uri="{FF2B5EF4-FFF2-40B4-BE49-F238E27FC236}">
                <a16:creationId xmlns:a16="http://schemas.microsoft.com/office/drawing/2014/main" id="{68931467-1190-45CF-A6B4-67ABFA48AF57}"/>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1A4B7D73-6655-41BD-AFA4-943BF2D9024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2" name="矩形 1">
            <a:extLst>
              <a:ext uri="{FF2B5EF4-FFF2-40B4-BE49-F238E27FC236}">
                <a16:creationId xmlns:a16="http://schemas.microsoft.com/office/drawing/2014/main" id="{96FA278C-02EC-415F-82F3-A0A4291638BE}"/>
              </a:ext>
            </a:extLst>
          </p:cNvPr>
          <p:cNvSpPr/>
          <p:nvPr/>
        </p:nvSpPr>
        <p:spPr>
          <a:xfrm>
            <a:off x="557027" y="563869"/>
            <a:ext cx="8418281" cy="461665"/>
          </a:xfrm>
          <a:prstGeom prst="rect">
            <a:avLst/>
          </a:prstGeom>
        </p:spPr>
        <p:txBody>
          <a:bodyPr wrap="square">
            <a:spAutoFit/>
          </a:bodyPr>
          <a:lstStyle/>
          <a:p>
            <a:r>
              <a:rPr lang="en-US" altLang="zh-CN" sz="2400" dirty="0">
                <a:ea typeface="微软雅黑" panose="020B0503020204020204" pitchFamily="34" charset="-122"/>
                <a:cs typeface="Times New Roman" panose="02020603050405020304" pitchFamily="18" charset="0"/>
              </a:rPr>
              <a:t>         Thoughts on sensing device management design (cont.)</a:t>
            </a:r>
            <a:endParaRPr lang="zh-CN" altLang="en-US" sz="2400" dirty="0"/>
          </a:p>
        </p:txBody>
      </p:sp>
      <p:graphicFrame>
        <p:nvGraphicFramePr>
          <p:cNvPr id="9" name="表格 8">
            <a:extLst>
              <a:ext uri="{FF2B5EF4-FFF2-40B4-BE49-F238E27FC236}">
                <a16:creationId xmlns:a16="http://schemas.microsoft.com/office/drawing/2014/main" id="{41C8DE30-50BE-447E-804D-B75CA863C5EC}"/>
              </a:ext>
            </a:extLst>
          </p:cNvPr>
          <p:cNvGraphicFramePr>
            <a:graphicFrameLocks noGrp="1"/>
          </p:cNvGraphicFramePr>
          <p:nvPr>
            <p:extLst>
              <p:ext uri="{D42A27DB-BD31-4B8C-83A1-F6EECF244321}">
                <p14:modId xmlns:p14="http://schemas.microsoft.com/office/powerpoint/2010/main" val="2003928087"/>
              </p:ext>
            </p:extLst>
          </p:nvPr>
        </p:nvGraphicFramePr>
        <p:xfrm>
          <a:off x="482600" y="1357192"/>
          <a:ext cx="8128000" cy="689333"/>
        </p:xfrm>
        <a:graphic>
          <a:graphicData uri="http://schemas.openxmlformats.org/drawingml/2006/table">
            <a:tbl>
              <a:tblPr firstRow="1" bandRow="1">
                <a:tableStyleId>{5940675A-B579-460E-94D1-54222C63F5DA}</a:tableStyleId>
              </a:tblPr>
              <a:tblGrid>
                <a:gridCol w="1835015">
                  <a:extLst>
                    <a:ext uri="{9D8B030D-6E8A-4147-A177-3AD203B41FA5}">
                      <a16:colId xmlns:a16="http://schemas.microsoft.com/office/drawing/2014/main" val="2821034080"/>
                    </a:ext>
                  </a:extLst>
                </a:gridCol>
                <a:gridCol w="2228985">
                  <a:extLst>
                    <a:ext uri="{9D8B030D-6E8A-4147-A177-3AD203B41FA5}">
                      <a16:colId xmlns:a16="http://schemas.microsoft.com/office/drawing/2014/main" val="3814059577"/>
                    </a:ext>
                  </a:extLst>
                </a:gridCol>
                <a:gridCol w="1803463">
                  <a:extLst>
                    <a:ext uri="{9D8B030D-6E8A-4147-A177-3AD203B41FA5}">
                      <a16:colId xmlns:a16="http://schemas.microsoft.com/office/drawing/2014/main" val="2348528405"/>
                    </a:ext>
                  </a:extLst>
                </a:gridCol>
                <a:gridCol w="2260537">
                  <a:extLst>
                    <a:ext uri="{9D8B030D-6E8A-4147-A177-3AD203B41FA5}">
                      <a16:colId xmlns:a16="http://schemas.microsoft.com/office/drawing/2014/main" val="2506326620"/>
                    </a:ext>
                  </a:extLst>
                </a:gridCol>
              </a:tblGrid>
              <a:tr h="318493">
                <a:tc>
                  <a:txBody>
                    <a:bodyPr/>
                    <a:lstStyle/>
                    <a:p>
                      <a:pPr algn="ctr"/>
                      <a:r>
                        <a:rPr lang="en-US" altLang="zh-CN" sz="1200" b="1" dirty="0">
                          <a:solidFill>
                            <a:schemeClr val="tx1"/>
                          </a:solidFill>
                          <a:latin typeface="Arial" panose="020B0604020202020204" pitchFamily="34" charset="0"/>
                          <a:cs typeface="Arial" panose="020B0604020202020204" pitchFamily="34" charset="0"/>
                        </a:rPr>
                        <a:t>Bits: 0</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1</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2-7</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Octets: variable</a:t>
                      </a:r>
                      <a:endParaRPr lang="zh-CN" altLang="en-US" sz="12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25970554"/>
                  </a:ext>
                </a:extLst>
              </a:tr>
              <a:tr h="370840">
                <a:tc>
                  <a:txBody>
                    <a:bodyPr/>
                    <a:lstStyle/>
                    <a:p>
                      <a:pPr algn="ctr"/>
                      <a:r>
                        <a:rPr lang="en-US" altLang="zh-CN" sz="1200" dirty="0">
                          <a:solidFill>
                            <a:schemeClr val="tx1"/>
                          </a:solidFill>
                          <a:latin typeface="Arial" panose="020B0604020202020204" pitchFamily="34" charset="0"/>
                          <a:cs typeface="Arial" panose="020B0604020202020204" pitchFamily="34" charset="0"/>
                        </a:rPr>
                        <a:t>SIU</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Address Size</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SDM List Length</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SDM List</a:t>
                      </a:r>
                      <a:endParaRPr lang="zh-CN" altLang="en-US" sz="12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81324783"/>
                  </a:ext>
                </a:extLst>
              </a:tr>
            </a:tbl>
          </a:graphicData>
        </a:graphic>
      </p:graphicFrame>
      <p:graphicFrame>
        <p:nvGraphicFramePr>
          <p:cNvPr id="13" name="表格 12">
            <a:extLst>
              <a:ext uri="{FF2B5EF4-FFF2-40B4-BE49-F238E27FC236}">
                <a16:creationId xmlns:a16="http://schemas.microsoft.com/office/drawing/2014/main" id="{39317FD9-BD09-474A-8D16-0F785C418AB7}"/>
              </a:ext>
            </a:extLst>
          </p:cNvPr>
          <p:cNvGraphicFramePr>
            <a:graphicFrameLocks noGrp="1"/>
          </p:cNvGraphicFramePr>
          <p:nvPr>
            <p:extLst>
              <p:ext uri="{D42A27DB-BD31-4B8C-83A1-F6EECF244321}">
                <p14:modId xmlns:p14="http://schemas.microsoft.com/office/powerpoint/2010/main" val="2967397001"/>
              </p:ext>
            </p:extLst>
          </p:nvPr>
        </p:nvGraphicFramePr>
        <p:xfrm>
          <a:off x="395536" y="2375618"/>
          <a:ext cx="8128000" cy="696663"/>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2821034080"/>
                    </a:ext>
                  </a:extLst>
                </a:gridCol>
                <a:gridCol w="1625600">
                  <a:extLst>
                    <a:ext uri="{9D8B030D-6E8A-4147-A177-3AD203B41FA5}">
                      <a16:colId xmlns:a16="http://schemas.microsoft.com/office/drawing/2014/main" val="3814059577"/>
                    </a:ext>
                  </a:extLst>
                </a:gridCol>
                <a:gridCol w="1964882">
                  <a:extLst>
                    <a:ext uri="{9D8B030D-6E8A-4147-A177-3AD203B41FA5}">
                      <a16:colId xmlns:a16="http://schemas.microsoft.com/office/drawing/2014/main" val="2348528405"/>
                    </a:ext>
                  </a:extLst>
                </a:gridCol>
                <a:gridCol w="1286318">
                  <a:extLst>
                    <a:ext uri="{9D8B030D-6E8A-4147-A177-3AD203B41FA5}">
                      <a16:colId xmlns:a16="http://schemas.microsoft.com/office/drawing/2014/main" val="3402538924"/>
                    </a:ext>
                  </a:extLst>
                </a:gridCol>
                <a:gridCol w="1625600">
                  <a:extLst>
                    <a:ext uri="{9D8B030D-6E8A-4147-A177-3AD203B41FA5}">
                      <a16:colId xmlns:a16="http://schemas.microsoft.com/office/drawing/2014/main" val="2506326620"/>
                    </a:ext>
                  </a:extLst>
                </a:gridCol>
              </a:tblGrid>
              <a:tr h="325823">
                <a:tc>
                  <a:txBody>
                    <a:bodyPr/>
                    <a:lstStyle/>
                    <a:p>
                      <a:pPr algn="ctr"/>
                      <a:r>
                        <a:rPr lang="en-US" altLang="zh-CN" sz="1200" b="1" dirty="0">
                          <a:solidFill>
                            <a:schemeClr val="tx1"/>
                          </a:solidFill>
                          <a:latin typeface="Arial" panose="020B0604020202020204" pitchFamily="34" charset="0"/>
                          <a:cs typeface="Arial" panose="020B0604020202020204" pitchFamily="34" charset="0"/>
                        </a:rPr>
                        <a:t>Bits: 0</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rgbClr val="0070C0"/>
                          </a:solidFill>
                          <a:latin typeface="Arial" panose="020B0604020202020204" pitchFamily="34" charset="0"/>
                          <a:cs typeface="Arial" panose="020B0604020202020204" pitchFamily="34" charset="0"/>
                        </a:rPr>
                        <a:t>1</a:t>
                      </a:r>
                      <a:endParaRPr lang="zh-CN" altLang="en-US" sz="1200" b="1"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2-8</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9-15</a:t>
                      </a:r>
                      <a:endParaRPr lang="zh-CN" altLang="en-US" sz="1200" b="1"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b="1" dirty="0">
                          <a:solidFill>
                            <a:schemeClr val="tx1"/>
                          </a:solidFill>
                          <a:latin typeface="Arial" panose="020B0604020202020204" pitchFamily="34" charset="0"/>
                          <a:cs typeface="Arial" panose="020B0604020202020204" pitchFamily="34" charset="0"/>
                        </a:rPr>
                        <a:t>Octets: 2/8</a:t>
                      </a:r>
                      <a:endParaRPr lang="zh-CN" altLang="en-US" sz="1200" b="1"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25970554"/>
                  </a:ext>
                </a:extLst>
              </a:tr>
              <a:tr h="370840">
                <a:tc>
                  <a:txBody>
                    <a:bodyPr/>
                    <a:lstStyle/>
                    <a:p>
                      <a:pPr algn="ctr"/>
                      <a:r>
                        <a:rPr lang="en-US" altLang="zh-CN" sz="1200" dirty="0">
                          <a:solidFill>
                            <a:schemeClr val="tx1"/>
                          </a:solidFill>
                          <a:latin typeface="Arial" panose="020B0604020202020204" pitchFamily="34" charset="0"/>
                          <a:cs typeface="Arial" panose="020B0604020202020204" pitchFamily="34" charset="0"/>
                        </a:rPr>
                        <a:t>Sensing Role</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rgbClr val="0070C0"/>
                          </a:solidFill>
                          <a:latin typeface="Arial" panose="020B0604020202020204" pitchFamily="34" charset="0"/>
                          <a:cs typeface="Arial" panose="020B0604020202020204" pitchFamily="34" charset="0"/>
                        </a:rPr>
                        <a:t>Sensing Mode</a:t>
                      </a: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Sensing Slot Index</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Reserved</a:t>
                      </a:r>
                      <a:endParaRPr lang="zh-CN" altLang="en-US" sz="12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chemeClr val="tx1"/>
                          </a:solidFill>
                          <a:latin typeface="Arial" panose="020B0604020202020204" pitchFamily="34" charset="0"/>
                          <a:cs typeface="Arial" panose="020B0604020202020204" pitchFamily="34" charset="0"/>
                        </a:rPr>
                        <a:t>Address</a:t>
                      </a:r>
                      <a:endParaRPr lang="zh-CN" altLang="en-US" sz="12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81324783"/>
                  </a:ext>
                </a:extLst>
              </a:tr>
            </a:tbl>
          </a:graphicData>
        </a:graphic>
      </p:graphicFrame>
      <p:cxnSp>
        <p:nvCxnSpPr>
          <p:cNvPr id="14" name="直接箭头连接符 13">
            <a:extLst>
              <a:ext uri="{FF2B5EF4-FFF2-40B4-BE49-F238E27FC236}">
                <a16:creationId xmlns:a16="http://schemas.microsoft.com/office/drawing/2014/main" id="{317A3753-1BF9-4BCB-90A2-7212A8FD12E9}"/>
              </a:ext>
            </a:extLst>
          </p:cNvPr>
          <p:cNvCxnSpPr>
            <a:cxnSpLocks/>
          </p:cNvCxnSpPr>
          <p:nvPr/>
        </p:nvCxnSpPr>
        <p:spPr bwMode="auto">
          <a:xfrm>
            <a:off x="2843808" y="3129067"/>
            <a:ext cx="0" cy="299933"/>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graphicFrame>
        <p:nvGraphicFramePr>
          <p:cNvPr id="15" name="表格 14">
            <a:extLst>
              <a:ext uri="{FF2B5EF4-FFF2-40B4-BE49-F238E27FC236}">
                <a16:creationId xmlns:a16="http://schemas.microsoft.com/office/drawing/2014/main" id="{CB1761DC-91EC-4870-8595-9A1642CEFAA0}"/>
              </a:ext>
            </a:extLst>
          </p:cNvPr>
          <p:cNvGraphicFramePr>
            <a:graphicFrameLocks noGrp="1"/>
          </p:cNvGraphicFramePr>
          <p:nvPr>
            <p:extLst>
              <p:ext uri="{D42A27DB-BD31-4B8C-83A1-F6EECF244321}">
                <p14:modId xmlns:p14="http://schemas.microsoft.com/office/powerpoint/2010/main" val="1757485819"/>
              </p:ext>
            </p:extLst>
          </p:nvPr>
        </p:nvGraphicFramePr>
        <p:xfrm>
          <a:off x="206791" y="3557992"/>
          <a:ext cx="8730418" cy="1953973"/>
        </p:xfrm>
        <a:graphic>
          <a:graphicData uri="http://schemas.openxmlformats.org/drawingml/2006/table">
            <a:tbl>
              <a:tblPr firstRow="1" bandRow="1">
                <a:tableStyleId>{5940675A-B579-460E-94D1-54222C63F5DA}</a:tableStyleId>
              </a:tblPr>
              <a:tblGrid>
                <a:gridCol w="909189">
                  <a:extLst>
                    <a:ext uri="{9D8B030D-6E8A-4147-A177-3AD203B41FA5}">
                      <a16:colId xmlns:a16="http://schemas.microsoft.com/office/drawing/2014/main" val="806337577"/>
                    </a:ext>
                  </a:extLst>
                </a:gridCol>
                <a:gridCol w="3816060">
                  <a:extLst>
                    <a:ext uri="{9D8B030D-6E8A-4147-A177-3AD203B41FA5}">
                      <a16:colId xmlns:a16="http://schemas.microsoft.com/office/drawing/2014/main" val="2026327139"/>
                    </a:ext>
                  </a:extLst>
                </a:gridCol>
                <a:gridCol w="4005169">
                  <a:extLst>
                    <a:ext uri="{9D8B030D-6E8A-4147-A177-3AD203B41FA5}">
                      <a16:colId xmlns:a16="http://schemas.microsoft.com/office/drawing/2014/main" val="70851234"/>
                    </a:ext>
                  </a:extLst>
                </a:gridCol>
              </a:tblGrid>
              <a:tr h="308053">
                <a:tc>
                  <a:txBody>
                    <a:bodyPr/>
                    <a:lstStyle/>
                    <a:p>
                      <a:pPr algn="ct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US" altLang="zh-CN" sz="1200" dirty="0">
                          <a:solidFill>
                            <a:srgbClr val="0070C0"/>
                          </a:solidFill>
                          <a:latin typeface="Arial" panose="020B0604020202020204" pitchFamily="34" charset="0"/>
                          <a:cs typeface="Arial" panose="020B0604020202020204" pitchFamily="34" charset="0"/>
                        </a:rPr>
                        <a:t>Sensing Mode=0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latin typeface="Arial" panose="020B0604020202020204" pitchFamily="34" charset="0"/>
                          <a:cs typeface="Arial" panose="020B0604020202020204" pitchFamily="34" charset="0"/>
                        </a:rPr>
                        <a:t>Sensing Mode=1</a:t>
                      </a:r>
                    </a:p>
                  </a:txBody>
                  <a:tcPr/>
                </a:tc>
                <a:extLst>
                  <a:ext uri="{0D108BD9-81ED-4DB2-BD59-A6C34878D82A}">
                    <a16:rowId xmlns:a16="http://schemas.microsoft.com/office/drawing/2014/main" val="1630735770"/>
                  </a:ext>
                </a:extLst>
              </a:tr>
              <a:tr h="1189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latin typeface="Arial" panose="020B0604020202020204" pitchFamily="34" charset="0"/>
                          <a:cs typeface="Arial" panose="020B0604020202020204" pitchFamily="34" charset="0"/>
                        </a:rPr>
                        <a:t>Sensing Role=0</a:t>
                      </a: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en-US" altLang="zh-CN" sz="1200" dirty="0">
                          <a:solidFill>
                            <a:srgbClr val="0070C0"/>
                          </a:solidFill>
                          <a:latin typeface="Arial" panose="020B0604020202020204" pitchFamily="34" charset="0"/>
                          <a:cs typeface="Arial" panose="020B0604020202020204" pitchFamily="34" charset="0"/>
                        </a:rPr>
                        <a:t>Passive sensing, the selected device is the sensing transmitter</a:t>
                      </a:r>
                    </a:p>
                    <a:p>
                      <a:pPr marL="285750" indent="-285750">
                        <a:buFont typeface="Arial" panose="020B0604020202020204" pitchFamily="34" charset="0"/>
                        <a:buChar char="•"/>
                      </a:pPr>
                      <a:r>
                        <a:rPr lang="en-US" altLang="zh-CN" sz="1200" dirty="0">
                          <a:solidFill>
                            <a:srgbClr val="0070C0"/>
                          </a:solidFill>
                          <a:latin typeface="Arial" panose="020B0604020202020204" pitchFamily="34" charset="0"/>
                          <a:cs typeface="Arial" panose="020B0604020202020204" pitchFamily="34" charset="0"/>
                        </a:rPr>
                        <a:t>In case of simultaneous sensing and ranging,</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the</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selected</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device is also the ranging responder</a:t>
                      </a: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rgbClr val="0070C0"/>
                          </a:solidFill>
                          <a:latin typeface="Arial" panose="020B0604020202020204" pitchFamily="34" charset="0"/>
                          <a:cs typeface="Arial" panose="020B0604020202020204" pitchFamily="34" charset="0"/>
                        </a:rPr>
                        <a:t>Active sensing, the selected device is the receiver</a:t>
                      </a:r>
                    </a:p>
                    <a:p>
                      <a:pPr marL="285750" indent="-285750">
                        <a:buFont typeface="Arial" panose="020B0604020202020204" pitchFamily="34" charset="0"/>
                        <a:buChar char="•"/>
                      </a:pPr>
                      <a:r>
                        <a:rPr lang="en-US" altLang="zh-CN" sz="1200" dirty="0">
                          <a:solidFill>
                            <a:srgbClr val="0070C0"/>
                          </a:solidFill>
                          <a:latin typeface="Arial" panose="020B0604020202020204" pitchFamily="34" charset="0"/>
                          <a:cs typeface="Arial" panose="020B0604020202020204" pitchFamily="34" charset="0"/>
                        </a:rPr>
                        <a:t>In case of simultaneous sensing and ranging,</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the</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selected</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device is also the ranging responder</a:t>
                      </a:r>
                      <a:endParaRPr lang="zh-CN" altLang="en-US" sz="1200" dirty="0">
                        <a:solidFill>
                          <a:srgbClr val="0070C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74228351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latin typeface="Arial" panose="020B0604020202020204" pitchFamily="34" charset="0"/>
                          <a:cs typeface="Arial" panose="020B0604020202020204" pitchFamily="34" charset="0"/>
                        </a:rPr>
                        <a:t>Sensing Role=1</a:t>
                      </a: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rgbClr val="0070C0"/>
                          </a:solidFill>
                          <a:latin typeface="Arial" panose="020B0604020202020204" pitchFamily="34" charset="0"/>
                          <a:cs typeface="Arial" panose="020B0604020202020204" pitchFamily="34" charset="0"/>
                        </a:rPr>
                        <a:t>Passive sensing, the selected device is the receiver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rgbClr val="0070C0"/>
                          </a:solidFill>
                          <a:latin typeface="Arial" panose="020B0604020202020204" pitchFamily="34" charset="0"/>
                          <a:cs typeface="Arial" panose="020B0604020202020204" pitchFamily="34" charset="0"/>
                        </a:rPr>
                        <a:t>In case of simultaneous sensing and ranging,</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the</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selected</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device is also the ranging initiator</a:t>
                      </a:r>
                      <a:endParaRPr lang="zh-CN" altLang="en-US" sz="1200" dirty="0">
                        <a:solidFill>
                          <a:srgbClr val="0070C0"/>
                        </a:solidFill>
                        <a:latin typeface="Arial" panose="020B0604020202020204" pitchFamily="34" charset="0"/>
                        <a:cs typeface="Arial" panose="020B0604020202020204" pitchFamily="34" charset="0"/>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rgbClr val="0070C0"/>
                          </a:solidFill>
                          <a:latin typeface="Arial" panose="020B0604020202020204" pitchFamily="34" charset="0"/>
                          <a:cs typeface="Arial" panose="020B0604020202020204" pitchFamily="34" charset="0"/>
                        </a:rPr>
                        <a:t>Active sensing, the selected device is the transmitter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rgbClr val="0070C0"/>
                          </a:solidFill>
                          <a:latin typeface="Arial" panose="020B0604020202020204" pitchFamily="34" charset="0"/>
                          <a:cs typeface="Arial" panose="020B0604020202020204" pitchFamily="34" charset="0"/>
                        </a:rPr>
                        <a:t>In case of simultaneous sensing and ranging,</a:t>
                      </a:r>
                      <a:r>
                        <a:rPr lang="zh-CN" altLang="en-US" sz="1200" dirty="0">
                          <a:solidFill>
                            <a:srgbClr val="0070C0"/>
                          </a:solidFill>
                          <a:latin typeface="Arial" panose="020B0604020202020204" pitchFamily="34" charset="0"/>
                          <a:cs typeface="Arial" panose="020B0604020202020204" pitchFamily="34" charset="0"/>
                        </a:rPr>
                        <a:t> </a:t>
                      </a:r>
                      <a:r>
                        <a:rPr lang="en-US" altLang="zh-CN" sz="1200" dirty="0">
                          <a:solidFill>
                            <a:srgbClr val="0070C0"/>
                          </a:solidFill>
                          <a:latin typeface="Arial" panose="020B0604020202020204" pitchFamily="34" charset="0"/>
                          <a:cs typeface="Arial" panose="020B0604020202020204" pitchFamily="34" charset="0"/>
                        </a:rPr>
                        <a:t>the selected device is also the ranging initiator</a:t>
                      </a:r>
                      <a:endParaRPr lang="zh-CN" altLang="en-US" sz="1200" dirty="0">
                        <a:solidFill>
                          <a:srgbClr val="0070C0"/>
                        </a:solidFill>
                        <a:latin typeface="Arial" panose="020B0604020202020204" pitchFamily="34" charset="0"/>
                        <a:cs typeface="Arial" panose="020B0604020202020204" pitchFamily="34" charset="0"/>
                      </a:endParaRPr>
                    </a:p>
                    <a:p>
                      <a:endParaRPr lang="zh-CN" altLang="en-US" sz="1200" dirty="0">
                        <a:solidFill>
                          <a:srgbClr val="0070C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97046889"/>
                  </a:ext>
                </a:extLst>
              </a:tr>
            </a:tbl>
          </a:graphicData>
        </a:graphic>
      </p:graphicFrame>
      <p:sp>
        <p:nvSpPr>
          <p:cNvPr id="8" name="矩形 7">
            <a:extLst>
              <a:ext uri="{FF2B5EF4-FFF2-40B4-BE49-F238E27FC236}">
                <a16:creationId xmlns:a16="http://schemas.microsoft.com/office/drawing/2014/main" id="{2527F9E1-A1D1-4F5F-8B57-E84B6FB02B4C}"/>
              </a:ext>
            </a:extLst>
          </p:cNvPr>
          <p:cNvSpPr/>
          <p:nvPr/>
        </p:nvSpPr>
        <p:spPr>
          <a:xfrm>
            <a:off x="145603" y="5733202"/>
            <a:ext cx="8829705" cy="584775"/>
          </a:xfrm>
          <a:prstGeom prst="rect">
            <a:avLst/>
          </a:prstGeom>
        </p:spPr>
        <p:txBody>
          <a:bodyPr wrap="square">
            <a:spAutoFit/>
          </a:bodyPr>
          <a:lstStyle/>
          <a:p>
            <a:pPr marL="285750" indent="-285750" algn="just">
              <a:buFont typeface="Arial" panose="020B0604020202020204" pitchFamily="34" charset="0"/>
              <a:buChar char="•"/>
            </a:pPr>
            <a:r>
              <a:rPr lang="en-US" altLang="zh-CN" sz="1600" dirty="0">
                <a:latin typeface="Times New Roman"/>
                <a:ea typeface="微软雅黑" panose="020B0503020204020204" pitchFamily="34" charset="-122"/>
                <a:cs typeface="Times New Roman"/>
              </a:rPr>
              <a:t>‘Simultaneous sensing and ranging’ refers to round usages provided in the aforementioned list of extended round usage definitions</a:t>
            </a:r>
            <a:endParaRPr lang="zh-CN" altLang="en-US" sz="1600" dirty="0"/>
          </a:p>
        </p:txBody>
      </p:sp>
      <p:sp>
        <p:nvSpPr>
          <p:cNvPr id="16" name="矩形 15">
            <a:extLst>
              <a:ext uri="{FF2B5EF4-FFF2-40B4-BE49-F238E27FC236}">
                <a16:creationId xmlns:a16="http://schemas.microsoft.com/office/drawing/2014/main" id="{D589D119-4C7B-4F98-9117-CDC4E9B5383D}"/>
              </a:ext>
            </a:extLst>
          </p:cNvPr>
          <p:cNvSpPr/>
          <p:nvPr/>
        </p:nvSpPr>
        <p:spPr>
          <a:xfrm>
            <a:off x="2516233" y="1032231"/>
            <a:ext cx="4717958" cy="338554"/>
          </a:xfrm>
          <a:prstGeom prst="rect">
            <a:avLst/>
          </a:prstGeom>
        </p:spPr>
        <p:txBody>
          <a:bodyPr wrap="none">
            <a:spAutoFit/>
          </a:bodyPr>
          <a:lstStyle/>
          <a:p>
            <a:r>
              <a:rPr lang="en-US" altLang="zh-CN" sz="1600" b="1" dirty="0">
                <a:latin typeface="Arial-BoldMT"/>
              </a:rPr>
              <a:t>Example format of SDM IE content field format</a:t>
            </a:r>
            <a:endParaRPr lang="zh-CN" altLang="en-US" sz="1600" dirty="0"/>
          </a:p>
        </p:txBody>
      </p:sp>
      <p:cxnSp>
        <p:nvCxnSpPr>
          <p:cNvPr id="17" name="直接箭头连接符 16">
            <a:extLst>
              <a:ext uri="{FF2B5EF4-FFF2-40B4-BE49-F238E27FC236}">
                <a16:creationId xmlns:a16="http://schemas.microsoft.com/office/drawing/2014/main" id="{17963C3F-D578-4EC2-ACD5-2C11C814E47A}"/>
              </a:ext>
            </a:extLst>
          </p:cNvPr>
          <p:cNvCxnSpPr>
            <a:cxnSpLocks/>
          </p:cNvCxnSpPr>
          <p:nvPr/>
        </p:nvCxnSpPr>
        <p:spPr bwMode="auto">
          <a:xfrm flipH="1">
            <a:off x="395536" y="2046525"/>
            <a:ext cx="5976664" cy="2303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直接箭头连接符 18">
            <a:extLst>
              <a:ext uri="{FF2B5EF4-FFF2-40B4-BE49-F238E27FC236}">
                <a16:creationId xmlns:a16="http://schemas.microsoft.com/office/drawing/2014/main" id="{3F637557-387F-4DED-997F-A437005CD20F}"/>
              </a:ext>
            </a:extLst>
          </p:cNvPr>
          <p:cNvCxnSpPr>
            <a:cxnSpLocks/>
          </p:cNvCxnSpPr>
          <p:nvPr/>
        </p:nvCxnSpPr>
        <p:spPr bwMode="auto">
          <a:xfrm flipH="1">
            <a:off x="8523536" y="2060589"/>
            <a:ext cx="87810" cy="3108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42168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EB5B418-BF6A-490A-9CAB-F4D11BE5FB21}"/>
              </a:ext>
            </a:extLst>
          </p:cNvPr>
          <p:cNvSpPr>
            <a:spLocks noGrp="1"/>
          </p:cNvSpPr>
          <p:nvPr>
            <p:ph type="dt" sz="half" idx="10"/>
          </p:nvPr>
        </p:nvSpPr>
        <p:spPr/>
        <p:txBody>
          <a:bodyPr/>
          <a:lstStyle/>
          <a:p>
            <a:r>
              <a:rPr lang="en-US" altLang="zh-CN"/>
              <a:t>March 2022</a:t>
            </a:r>
            <a:endParaRPr lang="en-US" altLang="en-US" dirty="0"/>
          </a:p>
        </p:txBody>
      </p:sp>
      <p:sp>
        <p:nvSpPr>
          <p:cNvPr id="5" name="页脚占位符 4">
            <a:extLst>
              <a:ext uri="{FF2B5EF4-FFF2-40B4-BE49-F238E27FC236}">
                <a16:creationId xmlns:a16="http://schemas.microsoft.com/office/drawing/2014/main" id="{32CCFB5E-93E8-4B9B-A593-766F7047C0B9}"/>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AE3B5A32-5C53-4DFC-B08C-B6E897D24726}"/>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Rectangle 2">
            <a:extLst>
              <a:ext uri="{FF2B5EF4-FFF2-40B4-BE49-F238E27FC236}">
                <a16:creationId xmlns:a16="http://schemas.microsoft.com/office/drawing/2014/main" id="{7D1BF710-F7A5-40FE-952D-1E15B8271B2F}"/>
              </a:ext>
            </a:extLst>
          </p:cNvPr>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kern="0" dirty="0"/>
              <a:t>Summary and suggestions</a:t>
            </a:r>
            <a:endParaRPr lang="en-US" altLang="en-US" sz="3200" kern="0" dirty="0"/>
          </a:p>
        </p:txBody>
      </p:sp>
      <p:sp>
        <p:nvSpPr>
          <p:cNvPr id="8" name="Rectangle 2">
            <a:extLst>
              <a:ext uri="{FF2B5EF4-FFF2-40B4-BE49-F238E27FC236}">
                <a16:creationId xmlns:a16="http://schemas.microsoft.com/office/drawing/2014/main" id="{1D5802F7-2022-4ACB-951C-2F7B885191DD}"/>
              </a:ext>
            </a:extLst>
          </p:cNvPr>
          <p:cNvSpPr txBox="1">
            <a:spLocks noChangeArrowheads="1"/>
          </p:cNvSpPr>
          <p:nvPr/>
        </p:nvSpPr>
        <p:spPr bwMode="auto">
          <a:xfrm>
            <a:off x="359851" y="1158875"/>
            <a:ext cx="8532629" cy="1694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600" kern="0" dirty="0">
                <a:latin typeface="Times New Roman" panose="02020603050405020304" pitchFamily="18" charset="0"/>
                <a:cs typeface="Times New Roman" panose="02020603050405020304" pitchFamily="18" charset="0"/>
              </a:rPr>
              <a:t>In this contribution, we proposed a preliminary study on unified MAC control support for sensing and ranging</a:t>
            </a:r>
          </a:p>
          <a:p>
            <a:pPr lvl="1"/>
            <a:r>
              <a:rPr lang="en-US" altLang="zh-CN" sz="1600" kern="0" dirty="0">
                <a:latin typeface="Times New Roman" panose="02020603050405020304" pitchFamily="18" charset="0"/>
                <a:cs typeface="Times New Roman" panose="02020603050405020304" pitchFamily="18" charset="0"/>
              </a:rPr>
              <a:t>The ARC IE can be reused to configurate the extended round usage, providing some backward compatibility with legacy ranging devices</a:t>
            </a:r>
          </a:p>
          <a:p>
            <a:pPr lvl="1"/>
            <a:r>
              <a:rPr lang="en-US" altLang="zh-CN" sz="1600" kern="0" dirty="0">
                <a:latin typeface="Times New Roman" panose="02020603050405020304" pitchFamily="18" charset="0"/>
                <a:cs typeface="Times New Roman" panose="02020603050405020304" pitchFamily="18" charset="0"/>
              </a:rPr>
              <a:t>The SDM IE can be derived from RDM IE to support sensing device management</a:t>
            </a:r>
          </a:p>
          <a:p>
            <a:r>
              <a:rPr lang="en-US" sz="1600" kern="0" dirty="0">
                <a:latin typeface="Times New Roman" panose="02020603050405020304" pitchFamily="18" charset="0"/>
                <a:cs typeface="Times New Roman" panose="02020603050405020304" pitchFamily="18" charset="0"/>
              </a:rPr>
              <a:t>More design considerations on unified MAC for sensing and ranging should be further discussed</a:t>
            </a:r>
          </a:p>
        </p:txBody>
      </p:sp>
    </p:spTree>
    <p:extLst>
      <p:ext uri="{BB962C8B-B14F-4D97-AF65-F5344CB8AC3E}">
        <p14:creationId xmlns:p14="http://schemas.microsoft.com/office/powerpoint/2010/main" val="2992086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3E15624F-B17D-4972-8CA4-924EEDE16F95}"/>
              </a:ext>
            </a:extLst>
          </p:cNvPr>
          <p:cNvSpPr>
            <a:spLocks noGrp="1"/>
          </p:cNvSpPr>
          <p:nvPr>
            <p:ph type="dt" sz="half" idx="10"/>
          </p:nvPr>
        </p:nvSpPr>
        <p:spPr/>
        <p:txBody>
          <a:bodyPr/>
          <a:lstStyle/>
          <a:p>
            <a:r>
              <a:rPr lang="en-US" altLang="zh-CN"/>
              <a:t>May 2022</a:t>
            </a:r>
            <a:endParaRPr lang="en-US" altLang="en-US" dirty="0"/>
          </a:p>
        </p:txBody>
      </p:sp>
      <p:sp>
        <p:nvSpPr>
          <p:cNvPr id="8" name="矩形 7">
            <a:extLst>
              <a:ext uri="{FF2B5EF4-FFF2-40B4-BE49-F238E27FC236}">
                <a16:creationId xmlns:a16="http://schemas.microsoft.com/office/drawing/2014/main" id="{BCA9620C-5C60-47DB-9BCB-13AA18ADDC6D}"/>
              </a:ext>
            </a:extLst>
          </p:cNvPr>
          <p:cNvSpPr/>
          <p:nvPr/>
        </p:nvSpPr>
        <p:spPr bwMode="auto">
          <a:xfrm>
            <a:off x="107868" y="2431187"/>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9" name="文本框 8">
            <a:extLst>
              <a:ext uri="{FF2B5EF4-FFF2-40B4-BE49-F238E27FC236}">
                <a16:creationId xmlns:a16="http://schemas.microsoft.com/office/drawing/2014/main" id="{B4BCB2EE-0C3A-4DE4-9A87-48A2127EC9AF}"/>
              </a:ext>
            </a:extLst>
          </p:cNvPr>
          <p:cNvSpPr txBox="1"/>
          <p:nvPr/>
        </p:nvSpPr>
        <p:spPr>
          <a:xfrm>
            <a:off x="205627" y="2660208"/>
            <a:ext cx="1440160" cy="338554"/>
          </a:xfrm>
          <a:prstGeom prst="rect">
            <a:avLst/>
          </a:prstGeom>
          <a:noFill/>
        </p:spPr>
        <p:txBody>
          <a:bodyPr wrap="square" rtlCol="0">
            <a:spAutoFit/>
          </a:bodyPr>
          <a:lstStyle/>
          <a:p>
            <a:pPr algn="ctr"/>
            <a:r>
              <a:rPr lang="en-US" altLang="zh-CN" sz="1600" dirty="0"/>
              <a:t>Initiator/Rx</a:t>
            </a:r>
            <a:endParaRPr lang="zh-CN" altLang="en-US" sz="1600" dirty="0"/>
          </a:p>
        </p:txBody>
      </p:sp>
      <p:sp>
        <p:nvSpPr>
          <p:cNvPr id="10" name="矩形 9">
            <a:extLst>
              <a:ext uri="{FF2B5EF4-FFF2-40B4-BE49-F238E27FC236}">
                <a16:creationId xmlns:a16="http://schemas.microsoft.com/office/drawing/2014/main" id="{1A8E8059-C0C7-410F-BE22-5DD583E2FAAC}"/>
              </a:ext>
            </a:extLst>
          </p:cNvPr>
          <p:cNvSpPr/>
          <p:nvPr/>
        </p:nvSpPr>
        <p:spPr bwMode="auto">
          <a:xfrm>
            <a:off x="1905218" y="2428341"/>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11" name="文本框 10">
            <a:extLst>
              <a:ext uri="{FF2B5EF4-FFF2-40B4-BE49-F238E27FC236}">
                <a16:creationId xmlns:a16="http://schemas.microsoft.com/office/drawing/2014/main" id="{E950F7EC-4160-482D-9FAC-819BF129CC86}"/>
              </a:ext>
            </a:extLst>
          </p:cNvPr>
          <p:cNvSpPr txBox="1"/>
          <p:nvPr/>
        </p:nvSpPr>
        <p:spPr>
          <a:xfrm>
            <a:off x="1858961" y="2620080"/>
            <a:ext cx="1584176" cy="338554"/>
          </a:xfrm>
          <a:prstGeom prst="rect">
            <a:avLst/>
          </a:prstGeom>
          <a:noFill/>
        </p:spPr>
        <p:txBody>
          <a:bodyPr wrap="square" rtlCol="0">
            <a:spAutoFit/>
          </a:bodyPr>
          <a:lstStyle/>
          <a:p>
            <a:pPr algn="ctr"/>
            <a:r>
              <a:rPr lang="en-US" altLang="zh-CN" sz="1600" dirty="0"/>
              <a:t>Responder/Tx</a:t>
            </a:r>
            <a:endParaRPr lang="zh-CN" altLang="en-US" sz="1600" dirty="0"/>
          </a:p>
        </p:txBody>
      </p:sp>
      <p:sp>
        <p:nvSpPr>
          <p:cNvPr id="12" name="椭圆 11">
            <a:extLst>
              <a:ext uri="{FF2B5EF4-FFF2-40B4-BE49-F238E27FC236}">
                <a16:creationId xmlns:a16="http://schemas.microsoft.com/office/drawing/2014/main" id="{ED6E0A35-F212-4340-BA71-867058DCEE85}"/>
              </a:ext>
            </a:extLst>
          </p:cNvPr>
          <p:cNvSpPr/>
          <p:nvPr/>
        </p:nvSpPr>
        <p:spPr bwMode="auto">
          <a:xfrm>
            <a:off x="781188" y="3655417"/>
            <a:ext cx="1380765" cy="590423"/>
          </a:xfrm>
          <a:prstGeom prst="ellips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cxnSp>
        <p:nvCxnSpPr>
          <p:cNvPr id="13" name="直接箭头连接符 12">
            <a:extLst>
              <a:ext uri="{FF2B5EF4-FFF2-40B4-BE49-F238E27FC236}">
                <a16:creationId xmlns:a16="http://schemas.microsoft.com/office/drawing/2014/main" id="{745D5AB7-9457-4CCB-BD3C-5E2053C5BC59}"/>
              </a:ext>
            </a:extLst>
          </p:cNvPr>
          <p:cNvCxnSpPr>
            <a:cxnSpLocks/>
            <a:stCxn id="10" idx="2"/>
            <a:endCxn id="12" idx="7"/>
          </p:cNvCxnSpPr>
          <p:nvPr/>
        </p:nvCxnSpPr>
        <p:spPr bwMode="auto">
          <a:xfrm flipH="1">
            <a:off x="1959745" y="3148421"/>
            <a:ext cx="737561" cy="593461"/>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4" name="直接箭头连接符 13">
            <a:extLst>
              <a:ext uri="{FF2B5EF4-FFF2-40B4-BE49-F238E27FC236}">
                <a16:creationId xmlns:a16="http://schemas.microsoft.com/office/drawing/2014/main" id="{9BCDE6BA-E53B-48F5-8B23-E8FE7EE4F512}"/>
              </a:ext>
            </a:extLst>
          </p:cNvPr>
          <p:cNvCxnSpPr>
            <a:cxnSpLocks/>
            <a:endCxn id="8" idx="2"/>
          </p:cNvCxnSpPr>
          <p:nvPr/>
        </p:nvCxnSpPr>
        <p:spPr bwMode="auto">
          <a:xfrm flipH="1" flipV="1">
            <a:off x="899956" y="3151267"/>
            <a:ext cx="245112" cy="537074"/>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5" name="文本框 14">
            <a:extLst>
              <a:ext uri="{FF2B5EF4-FFF2-40B4-BE49-F238E27FC236}">
                <a16:creationId xmlns:a16="http://schemas.microsoft.com/office/drawing/2014/main" id="{84394756-D3F9-41B6-9EE3-D3D0312809D7}"/>
              </a:ext>
            </a:extLst>
          </p:cNvPr>
          <p:cNvSpPr txBox="1"/>
          <p:nvPr/>
        </p:nvSpPr>
        <p:spPr>
          <a:xfrm>
            <a:off x="4793482" y="5363837"/>
            <a:ext cx="3274652" cy="830997"/>
          </a:xfrm>
          <a:prstGeom prst="rect">
            <a:avLst/>
          </a:prstGeom>
          <a:noFill/>
        </p:spPr>
        <p:txBody>
          <a:bodyPr wrap="square" rtlCol="0">
            <a:spAutoFit/>
          </a:bodyPr>
          <a:lstStyle/>
          <a:p>
            <a:r>
              <a:rPr lang="en-US" altLang="zh-CN" sz="1600" dirty="0"/>
              <a:t>Sensing request</a:t>
            </a:r>
          </a:p>
          <a:p>
            <a:r>
              <a:rPr lang="en-US" altLang="zh-CN" sz="1600" dirty="0"/>
              <a:t>Sensing packet</a:t>
            </a:r>
          </a:p>
          <a:p>
            <a:r>
              <a:rPr lang="en-US" altLang="zh-CN" sz="1600" dirty="0"/>
              <a:t>Sensing measurement related reports</a:t>
            </a:r>
            <a:endParaRPr lang="zh-CN" altLang="en-US" sz="1600" dirty="0"/>
          </a:p>
        </p:txBody>
      </p:sp>
      <p:cxnSp>
        <p:nvCxnSpPr>
          <p:cNvPr id="16" name="直接箭头连接符 15">
            <a:extLst>
              <a:ext uri="{FF2B5EF4-FFF2-40B4-BE49-F238E27FC236}">
                <a16:creationId xmlns:a16="http://schemas.microsoft.com/office/drawing/2014/main" id="{3B54A262-1D8D-4955-A08F-E4E6AC663D26}"/>
              </a:ext>
            </a:extLst>
          </p:cNvPr>
          <p:cNvCxnSpPr>
            <a:cxnSpLocks/>
          </p:cNvCxnSpPr>
          <p:nvPr/>
        </p:nvCxnSpPr>
        <p:spPr bwMode="auto">
          <a:xfrm>
            <a:off x="8009555" y="5553981"/>
            <a:ext cx="988228" cy="0"/>
          </a:xfrm>
          <a:prstGeom prst="straightConnector1">
            <a:avLst/>
          </a:prstGeom>
          <a:ln w="9525" cap="flat" cmpd="sng" algn="ctr">
            <a:solidFill>
              <a:schemeClr val="tx1"/>
            </a:solidFill>
            <a:prstDash val="dash"/>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7" name="直接箭头连接符 16">
            <a:extLst>
              <a:ext uri="{FF2B5EF4-FFF2-40B4-BE49-F238E27FC236}">
                <a16:creationId xmlns:a16="http://schemas.microsoft.com/office/drawing/2014/main" id="{663CB5D5-D217-44DC-8C51-98D0BC8DA3D4}"/>
              </a:ext>
            </a:extLst>
          </p:cNvPr>
          <p:cNvCxnSpPr>
            <a:cxnSpLocks/>
          </p:cNvCxnSpPr>
          <p:nvPr/>
        </p:nvCxnSpPr>
        <p:spPr bwMode="auto">
          <a:xfrm>
            <a:off x="8009555" y="6010505"/>
            <a:ext cx="988228" cy="0"/>
          </a:xfrm>
          <a:prstGeom prst="straightConnector1">
            <a:avLst/>
          </a:prstGeom>
          <a:ln w="9525" cap="flat" cmpd="sng" algn="ctr">
            <a:solidFill>
              <a:srgbClr val="0000FF"/>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8" name="直接箭头连接符 17">
            <a:extLst>
              <a:ext uri="{FF2B5EF4-FFF2-40B4-BE49-F238E27FC236}">
                <a16:creationId xmlns:a16="http://schemas.microsoft.com/office/drawing/2014/main" id="{173889F7-B8DD-4044-9258-76648407A257}"/>
              </a:ext>
            </a:extLst>
          </p:cNvPr>
          <p:cNvCxnSpPr>
            <a:cxnSpLocks/>
          </p:cNvCxnSpPr>
          <p:nvPr/>
        </p:nvCxnSpPr>
        <p:spPr bwMode="auto">
          <a:xfrm flipV="1">
            <a:off x="8009555" y="5794936"/>
            <a:ext cx="988228" cy="1"/>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9" name="TextBox 45">
            <a:extLst>
              <a:ext uri="{FF2B5EF4-FFF2-40B4-BE49-F238E27FC236}">
                <a16:creationId xmlns:a16="http://schemas.microsoft.com/office/drawing/2014/main" id="{6122B5F6-26FC-40D1-BB08-C99ED88C2F86}"/>
              </a:ext>
            </a:extLst>
          </p:cNvPr>
          <p:cNvSpPr txBox="1"/>
          <p:nvPr/>
        </p:nvSpPr>
        <p:spPr>
          <a:xfrm>
            <a:off x="202747" y="4692124"/>
            <a:ext cx="2373778" cy="246221"/>
          </a:xfrm>
          <a:prstGeom prst="rect">
            <a:avLst/>
          </a:prstGeom>
        </p:spPr>
        <p:txBody>
          <a:bodyPr wrap="square" lIns="0" tIns="0" rIns="0" bIns="0" rtlCol="0">
            <a:spAutoFit/>
          </a:bodyPr>
          <a:lstStyle/>
          <a:p>
            <a:pPr lvl="2"/>
            <a:r>
              <a:rPr lang="en-US" sz="1600" b="1" dirty="0">
                <a:solidFill>
                  <a:schemeClr val="tx1"/>
                </a:solidFill>
                <a:cs typeface="Times New Roman" panose="02020603050405020304" pitchFamily="18" charset="0"/>
              </a:rPr>
              <a:t>Passive sensing</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20" name="矩形 19">
            <a:extLst>
              <a:ext uri="{FF2B5EF4-FFF2-40B4-BE49-F238E27FC236}">
                <a16:creationId xmlns:a16="http://schemas.microsoft.com/office/drawing/2014/main" id="{2FFC5C14-DF2F-492F-ADE9-0E4374C596FA}"/>
              </a:ext>
            </a:extLst>
          </p:cNvPr>
          <p:cNvSpPr/>
          <p:nvPr/>
        </p:nvSpPr>
        <p:spPr bwMode="auto">
          <a:xfrm>
            <a:off x="5361798" y="2428341"/>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1" name="矩形 20">
            <a:extLst>
              <a:ext uri="{FF2B5EF4-FFF2-40B4-BE49-F238E27FC236}">
                <a16:creationId xmlns:a16="http://schemas.microsoft.com/office/drawing/2014/main" id="{CAE8F295-BE38-45E4-A8DF-234E59B00B32}"/>
              </a:ext>
            </a:extLst>
          </p:cNvPr>
          <p:cNvSpPr/>
          <p:nvPr/>
        </p:nvSpPr>
        <p:spPr bwMode="auto">
          <a:xfrm>
            <a:off x="7582561" y="2428341"/>
            <a:ext cx="1454528"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2" name="椭圆 21">
            <a:extLst>
              <a:ext uri="{FF2B5EF4-FFF2-40B4-BE49-F238E27FC236}">
                <a16:creationId xmlns:a16="http://schemas.microsoft.com/office/drawing/2014/main" id="{E00533F6-000A-4FC6-A40A-900D7AB82B4A}"/>
              </a:ext>
            </a:extLst>
          </p:cNvPr>
          <p:cNvSpPr/>
          <p:nvPr/>
        </p:nvSpPr>
        <p:spPr bwMode="auto">
          <a:xfrm>
            <a:off x="6458531" y="3655417"/>
            <a:ext cx="1380765" cy="590423"/>
          </a:xfrm>
          <a:prstGeom prst="ellips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3" name="文本框 22">
            <a:extLst>
              <a:ext uri="{FF2B5EF4-FFF2-40B4-BE49-F238E27FC236}">
                <a16:creationId xmlns:a16="http://schemas.microsoft.com/office/drawing/2014/main" id="{50B32AD9-B47C-4315-A47D-02E43D26118C}"/>
              </a:ext>
            </a:extLst>
          </p:cNvPr>
          <p:cNvSpPr txBox="1"/>
          <p:nvPr/>
        </p:nvSpPr>
        <p:spPr>
          <a:xfrm>
            <a:off x="6436018" y="3804271"/>
            <a:ext cx="1440160" cy="338554"/>
          </a:xfrm>
          <a:prstGeom prst="rect">
            <a:avLst/>
          </a:prstGeom>
          <a:noFill/>
        </p:spPr>
        <p:txBody>
          <a:bodyPr wrap="square" rtlCol="0">
            <a:spAutoFit/>
          </a:bodyPr>
          <a:lstStyle/>
          <a:p>
            <a:pPr algn="ctr"/>
            <a:r>
              <a:rPr lang="en-US" altLang="zh-CN" sz="1600" dirty="0"/>
              <a:t>Object</a:t>
            </a:r>
            <a:endParaRPr lang="zh-CN" altLang="en-US" sz="1600" dirty="0"/>
          </a:p>
        </p:txBody>
      </p:sp>
      <p:cxnSp>
        <p:nvCxnSpPr>
          <p:cNvPr id="24" name="直接箭头连接符 23">
            <a:extLst>
              <a:ext uri="{FF2B5EF4-FFF2-40B4-BE49-F238E27FC236}">
                <a16:creationId xmlns:a16="http://schemas.microsoft.com/office/drawing/2014/main" id="{13252B34-AD83-419A-92A0-7838D69A4954}"/>
              </a:ext>
            </a:extLst>
          </p:cNvPr>
          <p:cNvCxnSpPr>
            <a:cxnSpLocks/>
            <a:endCxn id="21" idx="2"/>
          </p:cNvCxnSpPr>
          <p:nvPr/>
        </p:nvCxnSpPr>
        <p:spPr bwMode="auto">
          <a:xfrm flipV="1">
            <a:off x="7766045" y="3148421"/>
            <a:ext cx="543780" cy="652568"/>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5" name="直接箭头连接符 24">
            <a:extLst>
              <a:ext uri="{FF2B5EF4-FFF2-40B4-BE49-F238E27FC236}">
                <a16:creationId xmlns:a16="http://schemas.microsoft.com/office/drawing/2014/main" id="{F44B76DE-C5D3-4227-94E7-39EC03FF3EA8}"/>
              </a:ext>
            </a:extLst>
          </p:cNvPr>
          <p:cNvCxnSpPr>
            <a:cxnSpLocks/>
          </p:cNvCxnSpPr>
          <p:nvPr/>
        </p:nvCxnSpPr>
        <p:spPr bwMode="auto">
          <a:xfrm>
            <a:off x="6012635" y="3151185"/>
            <a:ext cx="777838" cy="563722"/>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97AF1323-964F-4A2C-962B-7DEBD299B895}"/>
              </a:ext>
            </a:extLst>
          </p:cNvPr>
          <p:cNvCxnSpPr>
            <a:cxnSpLocks/>
          </p:cNvCxnSpPr>
          <p:nvPr/>
        </p:nvCxnSpPr>
        <p:spPr bwMode="auto">
          <a:xfrm flipH="1">
            <a:off x="6945974" y="2731375"/>
            <a:ext cx="636586" cy="0"/>
          </a:xfrm>
          <a:prstGeom prst="straightConnector1">
            <a:avLst/>
          </a:prstGeom>
          <a:ln w="9525" cap="flat" cmpd="sng" algn="ctr">
            <a:solidFill>
              <a:srgbClr val="0000FF"/>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7" name="文本框 26">
            <a:extLst>
              <a:ext uri="{FF2B5EF4-FFF2-40B4-BE49-F238E27FC236}">
                <a16:creationId xmlns:a16="http://schemas.microsoft.com/office/drawing/2014/main" id="{BE93B90B-9479-4608-B529-A6E2E96F8B72}"/>
              </a:ext>
            </a:extLst>
          </p:cNvPr>
          <p:cNvSpPr txBox="1"/>
          <p:nvPr/>
        </p:nvSpPr>
        <p:spPr>
          <a:xfrm>
            <a:off x="5433806" y="2600169"/>
            <a:ext cx="1440160" cy="338554"/>
          </a:xfrm>
          <a:prstGeom prst="rect">
            <a:avLst/>
          </a:prstGeom>
          <a:noFill/>
        </p:spPr>
        <p:txBody>
          <a:bodyPr wrap="square" rtlCol="0">
            <a:spAutoFit/>
          </a:bodyPr>
          <a:lstStyle/>
          <a:p>
            <a:pPr algn="ctr"/>
            <a:r>
              <a:rPr lang="en-US" altLang="zh-CN" sz="1600" dirty="0"/>
              <a:t>Initiator/Tx</a:t>
            </a:r>
            <a:endParaRPr lang="zh-CN" altLang="en-US" sz="1600" dirty="0"/>
          </a:p>
        </p:txBody>
      </p:sp>
      <p:sp>
        <p:nvSpPr>
          <p:cNvPr id="28" name="文本框 27">
            <a:extLst>
              <a:ext uri="{FF2B5EF4-FFF2-40B4-BE49-F238E27FC236}">
                <a16:creationId xmlns:a16="http://schemas.microsoft.com/office/drawing/2014/main" id="{A018BCE6-D653-4F34-8913-9B632B41E4FA}"/>
              </a:ext>
            </a:extLst>
          </p:cNvPr>
          <p:cNvSpPr txBox="1"/>
          <p:nvPr/>
        </p:nvSpPr>
        <p:spPr>
          <a:xfrm>
            <a:off x="7544389" y="2599282"/>
            <a:ext cx="1584176" cy="338554"/>
          </a:xfrm>
          <a:prstGeom prst="rect">
            <a:avLst/>
          </a:prstGeom>
          <a:noFill/>
        </p:spPr>
        <p:txBody>
          <a:bodyPr wrap="square" rtlCol="0">
            <a:spAutoFit/>
          </a:bodyPr>
          <a:lstStyle/>
          <a:p>
            <a:pPr algn="ctr"/>
            <a:r>
              <a:rPr lang="en-US" altLang="zh-CN" sz="1600" dirty="0"/>
              <a:t>Responder/Rx</a:t>
            </a:r>
            <a:endParaRPr lang="zh-CN" altLang="en-US" sz="1600" dirty="0"/>
          </a:p>
        </p:txBody>
      </p:sp>
      <p:sp>
        <p:nvSpPr>
          <p:cNvPr id="29" name="TextBox 45">
            <a:extLst>
              <a:ext uri="{FF2B5EF4-FFF2-40B4-BE49-F238E27FC236}">
                <a16:creationId xmlns:a16="http://schemas.microsoft.com/office/drawing/2014/main" id="{2D10F1F6-8ADF-49CB-B57B-91428F4F92F4}"/>
              </a:ext>
            </a:extLst>
          </p:cNvPr>
          <p:cNvSpPr txBox="1"/>
          <p:nvPr/>
        </p:nvSpPr>
        <p:spPr>
          <a:xfrm>
            <a:off x="5727008" y="4694404"/>
            <a:ext cx="2582817" cy="276999"/>
          </a:xfrm>
          <a:prstGeom prst="rect">
            <a:avLst/>
          </a:prstGeom>
        </p:spPr>
        <p:txBody>
          <a:bodyPr wrap="square" lIns="0" tIns="0" rIns="0" bIns="0" rtlCol="0">
            <a:spAutoFit/>
          </a:bodyPr>
          <a:lstStyle/>
          <a:p>
            <a:pPr lvl="2"/>
            <a:r>
              <a:rPr lang="en-US" sz="1800" dirty="0">
                <a:solidFill>
                  <a:schemeClr val="tx1"/>
                </a:solidFill>
                <a:latin typeface="Calibri" panose="020F0502020204030204" pitchFamily="34" charset="0"/>
                <a:cs typeface="Calibri" panose="020F0502020204030204" pitchFamily="34" charset="0"/>
              </a:rPr>
              <a:t> </a:t>
            </a:r>
            <a:r>
              <a:rPr lang="en-US" sz="1600" b="1" dirty="0">
                <a:solidFill>
                  <a:schemeClr val="tx1"/>
                </a:solidFill>
                <a:cs typeface="Times New Roman" panose="02020603050405020304" pitchFamily="18" charset="0"/>
              </a:rPr>
              <a:t>Active sensing</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30" name="矩形 29">
            <a:extLst>
              <a:ext uri="{FF2B5EF4-FFF2-40B4-BE49-F238E27FC236}">
                <a16:creationId xmlns:a16="http://schemas.microsoft.com/office/drawing/2014/main" id="{4A801AC9-52CF-4071-98A3-65FDCC83F5A9}"/>
              </a:ext>
            </a:extLst>
          </p:cNvPr>
          <p:cNvSpPr/>
          <p:nvPr/>
        </p:nvSpPr>
        <p:spPr>
          <a:xfrm>
            <a:off x="202747" y="1298232"/>
            <a:ext cx="8397086" cy="584775"/>
          </a:xfrm>
          <a:prstGeom prst="rect">
            <a:avLst/>
          </a:prstGeom>
        </p:spPr>
        <p:txBody>
          <a:bodyPr wrap="square">
            <a:spAutoFit/>
          </a:bodyPr>
          <a:lstStyle/>
          <a:p>
            <a:pPr marL="373393" indent="-342900">
              <a:buFont typeface="Arial" panose="020B0604020202020204" pitchFamily="34" charset="0"/>
              <a:buChar char="•"/>
            </a:pPr>
            <a:r>
              <a:rPr lang="en-US" altLang="zh-CN" sz="1600" b="1" dirty="0">
                <a:ea typeface="微软雅黑" panose="020B0503020204020204" pitchFamily="34" charset="-122"/>
                <a:cs typeface="Times New Roman" panose="02020603050405020304" pitchFamily="18" charset="0"/>
              </a:rPr>
              <a:t>Passive sensing [6]:</a:t>
            </a:r>
            <a:r>
              <a:rPr lang="zh-CN" altLang="en-US" sz="1600" dirty="0">
                <a:ea typeface="微软雅黑" panose="020B0503020204020204" pitchFamily="34" charset="-122"/>
                <a:cs typeface="Times New Roman" panose="02020603050405020304" pitchFamily="18" charset="0"/>
              </a:rPr>
              <a:t> </a:t>
            </a:r>
            <a:r>
              <a:rPr lang="en-US" altLang="zh-CN" sz="1600" dirty="0">
                <a:ea typeface="微软雅黑" panose="020B0503020204020204" pitchFamily="34" charset="-122"/>
                <a:cs typeface="Times New Roman" panose="02020603050405020304" pitchFamily="18" charset="0"/>
              </a:rPr>
              <a:t>Initiator is the sensing receiver, responders are sensing transmitters </a:t>
            </a:r>
          </a:p>
          <a:p>
            <a:pPr marL="373393" indent="-342900">
              <a:buFont typeface="Arial" panose="020B0604020202020204" pitchFamily="34" charset="0"/>
              <a:buChar char="•"/>
            </a:pPr>
            <a:r>
              <a:rPr lang="en-US" altLang="zh-CN" sz="1600" b="1" dirty="0">
                <a:ea typeface="微软雅黑" panose="020B0503020204020204" pitchFamily="34" charset="-122"/>
                <a:cs typeface="Times New Roman" panose="02020603050405020304" pitchFamily="18" charset="0"/>
              </a:rPr>
              <a:t>Active sensing [6]:</a:t>
            </a:r>
            <a:r>
              <a:rPr lang="zh-CN" altLang="en-US" sz="1600" dirty="0">
                <a:ea typeface="微软雅黑" panose="020B0503020204020204" pitchFamily="34" charset="-122"/>
                <a:cs typeface="Times New Roman" panose="02020603050405020304" pitchFamily="18" charset="0"/>
              </a:rPr>
              <a:t> </a:t>
            </a:r>
            <a:r>
              <a:rPr lang="en-US" altLang="zh-CN" sz="1600" dirty="0">
                <a:ea typeface="微软雅黑" panose="020B0503020204020204" pitchFamily="34" charset="-122"/>
                <a:cs typeface="Times New Roman" panose="02020603050405020304" pitchFamily="18" charset="0"/>
              </a:rPr>
              <a:t>Initiator is the sensing transmitter, responders are sensing receivers</a:t>
            </a:r>
          </a:p>
        </p:txBody>
      </p:sp>
      <p:sp>
        <p:nvSpPr>
          <p:cNvPr id="31" name="文本框 30">
            <a:extLst>
              <a:ext uri="{FF2B5EF4-FFF2-40B4-BE49-F238E27FC236}">
                <a16:creationId xmlns:a16="http://schemas.microsoft.com/office/drawing/2014/main" id="{AD6A385C-37CB-4DC1-9D04-03A228E5D99D}"/>
              </a:ext>
            </a:extLst>
          </p:cNvPr>
          <p:cNvSpPr txBox="1"/>
          <p:nvPr/>
        </p:nvSpPr>
        <p:spPr>
          <a:xfrm>
            <a:off x="721398" y="3798935"/>
            <a:ext cx="1440160" cy="338554"/>
          </a:xfrm>
          <a:prstGeom prst="rect">
            <a:avLst/>
          </a:prstGeom>
          <a:noFill/>
        </p:spPr>
        <p:txBody>
          <a:bodyPr wrap="square" rtlCol="0">
            <a:spAutoFit/>
          </a:bodyPr>
          <a:lstStyle/>
          <a:p>
            <a:pPr algn="ctr"/>
            <a:r>
              <a:rPr lang="en-US" altLang="zh-CN" sz="1600" dirty="0"/>
              <a:t>Object</a:t>
            </a:r>
            <a:endParaRPr lang="zh-CN" altLang="en-US" sz="1600" dirty="0"/>
          </a:p>
        </p:txBody>
      </p:sp>
      <p:sp>
        <p:nvSpPr>
          <p:cNvPr id="32" name="灯片编号占位符 5">
            <a:extLst>
              <a:ext uri="{FF2B5EF4-FFF2-40B4-BE49-F238E27FC236}">
                <a16:creationId xmlns:a16="http://schemas.microsoft.com/office/drawing/2014/main" id="{FE682C7B-0D24-4508-A95C-0F80FB1955C6}"/>
              </a:ext>
            </a:extLst>
          </p:cNvPr>
          <p:cNvSpPr>
            <a:spLocks noGrp="1"/>
          </p:cNvSpPr>
          <p:nvPr>
            <p:ph type="sldNum" sz="quarter" idx="12"/>
          </p:nvPr>
        </p:nvSpPr>
        <p:spPr>
          <a:xfrm>
            <a:off x="4344988" y="6475413"/>
            <a:ext cx="530225" cy="182562"/>
          </a:xfrm>
        </p:spPr>
        <p:txBody>
          <a:bodyPr/>
          <a:lstStyle/>
          <a:p>
            <a:r>
              <a:rPr lang="en-US" altLang="en-US" dirty="0"/>
              <a:t>Slide </a:t>
            </a:r>
            <a:fld id="{7FFA85FD-E192-4C2D-9860-28C59D48001D}" type="slidenum">
              <a:rPr lang="en-US" altLang="en-US" smtClean="0"/>
              <a:pPr/>
              <a:t>14</a:t>
            </a:fld>
            <a:endParaRPr lang="en-US" altLang="en-US" dirty="0"/>
          </a:p>
        </p:txBody>
      </p:sp>
      <p:sp>
        <p:nvSpPr>
          <p:cNvPr id="33" name="页脚占位符 4">
            <a:extLst>
              <a:ext uri="{FF2B5EF4-FFF2-40B4-BE49-F238E27FC236}">
                <a16:creationId xmlns:a16="http://schemas.microsoft.com/office/drawing/2014/main" id="{F872F4AB-2986-47EF-A938-3087A5729D9A}"/>
              </a:ext>
            </a:extLst>
          </p:cNvPr>
          <p:cNvSpPr>
            <a:spLocks noGrp="1"/>
          </p:cNvSpPr>
          <p:nvPr>
            <p:ph type="ftr" sz="quarter" idx="11"/>
          </p:nvPr>
        </p:nvSpPr>
        <p:spPr>
          <a:xfrm>
            <a:off x="5486400" y="6475413"/>
            <a:ext cx="3124200" cy="184666"/>
          </a:xfrm>
        </p:spPr>
        <p:txBody>
          <a:bodyPr/>
          <a:lstStyle/>
          <a:p>
            <a:r>
              <a:rPr lang="en-US" altLang="en-US" dirty="0" err="1"/>
              <a:t>Kuan</a:t>
            </a:r>
            <a:r>
              <a:rPr lang="en-US" altLang="en-US" dirty="0"/>
              <a:t> Wu, Huawei</a:t>
            </a:r>
          </a:p>
        </p:txBody>
      </p:sp>
      <p:sp>
        <p:nvSpPr>
          <p:cNvPr id="34" name="标题 1">
            <a:extLst>
              <a:ext uri="{FF2B5EF4-FFF2-40B4-BE49-F238E27FC236}">
                <a16:creationId xmlns:a16="http://schemas.microsoft.com/office/drawing/2014/main" id="{F4D30035-D65B-4932-8405-5E65E633900C}"/>
              </a:ext>
            </a:extLst>
          </p:cNvPr>
          <p:cNvSpPr>
            <a:spLocks noGrp="1"/>
          </p:cNvSpPr>
          <p:nvPr>
            <p:ph type="title"/>
          </p:nvPr>
        </p:nvSpPr>
        <p:spPr>
          <a:xfrm>
            <a:off x="685800" y="645664"/>
            <a:ext cx="7772400" cy="523130"/>
          </a:xfrm>
        </p:spPr>
        <p:txBody>
          <a:bodyPr/>
          <a:lstStyle/>
          <a:p>
            <a:r>
              <a:rPr lang="en-US" altLang="zh-CN" dirty="0"/>
              <a:t>Appendix</a:t>
            </a:r>
            <a:endParaRPr lang="zh-CN" altLang="en-US" dirty="0"/>
          </a:p>
        </p:txBody>
      </p:sp>
    </p:spTree>
    <p:extLst>
      <p:ext uri="{BB962C8B-B14F-4D97-AF65-F5344CB8AC3E}">
        <p14:creationId xmlns:p14="http://schemas.microsoft.com/office/powerpoint/2010/main" val="3322386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9967962-F578-4C23-BF46-A5E9B05B29FC}"/>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AB72E776-F687-4E50-B929-3DC841833A0A}"/>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CD8F8402-9FE0-4844-AEBF-3E4FCBBFA72B}"/>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dirty="0"/>
          </a:p>
        </p:txBody>
      </p:sp>
      <p:sp>
        <p:nvSpPr>
          <p:cNvPr id="7" name="矩形 6">
            <a:extLst>
              <a:ext uri="{FF2B5EF4-FFF2-40B4-BE49-F238E27FC236}">
                <a16:creationId xmlns:a16="http://schemas.microsoft.com/office/drawing/2014/main" id="{A6419663-1D3B-4EF6-9403-77CD5EB78A85}"/>
              </a:ext>
            </a:extLst>
          </p:cNvPr>
          <p:cNvSpPr/>
          <p:nvPr/>
        </p:nvSpPr>
        <p:spPr bwMode="auto">
          <a:xfrm>
            <a:off x="331311" y="1872298"/>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8" name="文本框 7">
            <a:extLst>
              <a:ext uri="{FF2B5EF4-FFF2-40B4-BE49-F238E27FC236}">
                <a16:creationId xmlns:a16="http://schemas.microsoft.com/office/drawing/2014/main" id="{7203D736-FB83-44E0-AF68-FF99D0A7EA1E}"/>
              </a:ext>
            </a:extLst>
          </p:cNvPr>
          <p:cNvSpPr txBox="1"/>
          <p:nvPr/>
        </p:nvSpPr>
        <p:spPr>
          <a:xfrm>
            <a:off x="429070" y="2101319"/>
            <a:ext cx="1440160" cy="338554"/>
          </a:xfrm>
          <a:prstGeom prst="rect">
            <a:avLst/>
          </a:prstGeom>
          <a:noFill/>
        </p:spPr>
        <p:txBody>
          <a:bodyPr wrap="square" rtlCol="0">
            <a:spAutoFit/>
          </a:bodyPr>
          <a:lstStyle/>
          <a:p>
            <a:pPr algn="ctr"/>
            <a:r>
              <a:rPr lang="en-US" altLang="zh-CN" sz="1600" dirty="0"/>
              <a:t>Initiator/Rx</a:t>
            </a:r>
            <a:endParaRPr lang="zh-CN" altLang="en-US" sz="1600" dirty="0"/>
          </a:p>
        </p:txBody>
      </p:sp>
      <p:sp>
        <p:nvSpPr>
          <p:cNvPr id="9" name="矩形 8">
            <a:extLst>
              <a:ext uri="{FF2B5EF4-FFF2-40B4-BE49-F238E27FC236}">
                <a16:creationId xmlns:a16="http://schemas.microsoft.com/office/drawing/2014/main" id="{3F6704D9-D5DD-4FC1-84C5-F54E93D39BCB}"/>
              </a:ext>
            </a:extLst>
          </p:cNvPr>
          <p:cNvSpPr/>
          <p:nvPr/>
        </p:nvSpPr>
        <p:spPr bwMode="auto">
          <a:xfrm>
            <a:off x="2128661" y="1869452"/>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10" name="文本框 9">
            <a:extLst>
              <a:ext uri="{FF2B5EF4-FFF2-40B4-BE49-F238E27FC236}">
                <a16:creationId xmlns:a16="http://schemas.microsoft.com/office/drawing/2014/main" id="{8000A25A-8C39-4ECB-986E-261E2A8C4615}"/>
              </a:ext>
            </a:extLst>
          </p:cNvPr>
          <p:cNvSpPr txBox="1"/>
          <p:nvPr/>
        </p:nvSpPr>
        <p:spPr>
          <a:xfrm>
            <a:off x="2082404" y="2061191"/>
            <a:ext cx="1584176" cy="338554"/>
          </a:xfrm>
          <a:prstGeom prst="rect">
            <a:avLst/>
          </a:prstGeom>
          <a:noFill/>
        </p:spPr>
        <p:txBody>
          <a:bodyPr wrap="square" rtlCol="0">
            <a:spAutoFit/>
          </a:bodyPr>
          <a:lstStyle/>
          <a:p>
            <a:pPr algn="ctr"/>
            <a:r>
              <a:rPr lang="en-US" altLang="zh-CN" sz="1600" dirty="0"/>
              <a:t>Responder/Tx</a:t>
            </a:r>
            <a:endParaRPr lang="zh-CN" altLang="en-US" sz="1600" dirty="0"/>
          </a:p>
        </p:txBody>
      </p:sp>
      <p:sp>
        <p:nvSpPr>
          <p:cNvPr id="11" name="椭圆 10">
            <a:extLst>
              <a:ext uri="{FF2B5EF4-FFF2-40B4-BE49-F238E27FC236}">
                <a16:creationId xmlns:a16="http://schemas.microsoft.com/office/drawing/2014/main" id="{7572AB29-89F8-4CA9-8070-72E4A38F08CE}"/>
              </a:ext>
            </a:extLst>
          </p:cNvPr>
          <p:cNvSpPr/>
          <p:nvPr/>
        </p:nvSpPr>
        <p:spPr bwMode="auto">
          <a:xfrm>
            <a:off x="1004631" y="3096528"/>
            <a:ext cx="1380765" cy="590423"/>
          </a:xfrm>
          <a:prstGeom prst="ellips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cxnSp>
        <p:nvCxnSpPr>
          <p:cNvPr id="12" name="直接箭头连接符 11">
            <a:extLst>
              <a:ext uri="{FF2B5EF4-FFF2-40B4-BE49-F238E27FC236}">
                <a16:creationId xmlns:a16="http://schemas.microsoft.com/office/drawing/2014/main" id="{EBCEEF3D-FA27-4DE4-B713-E3A9C90A38F9}"/>
              </a:ext>
            </a:extLst>
          </p:cNvPr>
          <p:cNvCxnSpPr>
            <a:cxnSpLocks/>
          </p:cNvCxnSpPr>
          <p:nvPr/>
        </p:nvCxnSpPr>
        <p:spPr bwMode="auto">
          <a:xfrm flipV="1">
            <a:off x="2174918" y="2598519"/>
            <a:ext cx="901150" cy="578573"/>
          </a:xfrm>
          <a:prstGeom prst="straightConnector1">
            <a:avLst/>
          </a:prstGeom>
          <a:ln w="9525" cap="flat" cmpd="sng" algn="ctr">
            <a:solidFill>
              <a:srgbClr val="0070C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3" name="直接箭头连接符 12">
            <a:extLst>
              <a:ext uri="{FF2B5EF4-FFF2-40B4-BE49-F238E27FC236}">
                <a16:creationId xmlns:a16="http://schemas.microsoft.com/office/drawing/2014/main" id="{7AEACDB7-2788-4405-886B-B3890C9B0F56}"/>
              </a:ext>
            </a:extLst>
          </p:cNvPr>
          <p:cNvCxnSpPr>
            <a:cxnSpLocks/>
          </p:cNvCxnSpPr>
          <p:nvPr/>
        </p:nvCxnSpPr>
        <p:spPr bwMode="auto">
          <a:xfrm>
            <a:off x="1250160" y="2583391"/>
            <a:ext cx="320954" cy="504150"/>
          </a:xfrm>
          <a:prstGeom prst="straightConnector1">
            <a:avLst/>
          </a:prstGeom>
          <a:ln w="9525" cap="flat" cmpd="sng" algn="ctr">
            <a:solidFill>
              <a:srgbClr val="0070C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4" name="文本框 13">
            <a:extLst>
              <a:ext uri="{FF2B5EF4-FFF2-40B4-BE49-F238E27FC236}">
                <a16:creationId xmlns:a16="http://schemas.microsoft.com/office/drawing/2014/main" id="{337827B9-8675-4EBD-A50D-033D48C6F43A}"/>
              </a:ext>
            </a:extLst>
          </p:cNvPr>
          <p:cNvSpPr txBox="1"/>
          <p:nvPr/>
        </p:nvSpPr>
        <p:spPr>
          <a:xfrm>
            <a:off x="6215129" y="4775107"/>
            <a:ext cx="1758594" cy="584775"/>
          </a:xfrm>
          <a:prstGeom prst="rect">
            <a:avLst/>
          </a:prstGeom>
          <a:noFill/>
        </p:spPr>
        <p:txBody>
          <a:bodyPr wrap="square" rtlCol="0">
            <a:spAutoFit/>
          </a:bodyPr>
          <a:lstStyle/>
          <a:p>
            <a:r>
              <a:rPr lang="en-US" altLang="zh-CN" sz="1600" dirty="0"/>
              <a:t>Sensing packet 1</a:t>
            </a:r>
          </a:p>
          <a:p>
            <a:r>
              <a:rPr lang="en-US" altLang="zh-CN" sz="1600" dirty="0"/>
              <a:t>Sensing packet 2</a:t>
            </a:r>
          </a:p>
        </p:txBody>
      </p:sp>
      <p:cxnSp>
        <p:nvCxnSpPr>
          <p:cNvPr id="15" name="直接箭头连接符 14">
            <a:extLst>
              <a:ext uri="{FF2B5EF4-FFF2-40B4-BE49-F238E27FC236}">
                <a16:creationId xmlns:a16="http://schemas.microsoft.com/office/drawing/2014/main" id="{4EAB79D9-D91F-4E2C-8607-299B8CB87739}"/>
              </a:ext>
            </a:extLst>
          </p:cNvPr>
          <p:cNvCxnSpPr>
            <a:cxnSpLocks/>
          </p:cNvCxnSpPr>
          <p:nvPr/>
        </p:nvCxnSpPr>
        <p:spPr bwMode="auto">
          <a:xfrm>
            <a:off x="7841018" y="4995092"/>
            <a:ext cx="988228" cy="0"/>
          </a:xfrm>
          <a:prstGeom prst="straightConnector1">
            <a:avLst/>
          </a:prstGeom>
          <a:ln w="9525" cap="flat" cmpd="sng" algn="ctr">
            <a:solidFill>
              <a:srgbClr val="0070C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6" name="直接箭头连接符 15">
            <a:extLst>
              <a:ext uri="{FF2B5EF4-FFF2-40B4-BE49-F238E27FC236}">
                <a16:creationId xmlns:a16="http://schemas.microsoft.com/office/drawing/2014/main" id="{DCC5AAB6-33B4-46B0-B581-9A502593952A}"/>
              </a:ext>
            </a:extLst>
          </p:cNvPr>
          <p:cNvCxnSpPr>
            <a:cxnSpLocks/>
          </p:cNvCxnSpPr>
          <p:nvPr/>
        </p:nvCxnSpPr>
        <p:spPr bwMode="auto">
          <a:xfrm flipV="1">
            <a:off x="7841018" y="5236047"/>
            <a:ext cx="988228" cy="1"/>
          </a:xfrm>
          <a:prstGeom prst="straightConnector1">
            <a:avLst/>
          </a:prstGeom>
          <a:ln w="9525" cap="flat" cmpd="sng" algn="ctr">
            <a:solidFill>
              <a:srgbClr val="00B05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7" name="TextBox 45">
            <a:extLst>
              <a:ext uri="{FF2B5EF4-FFF2-40B4-BE49-F238E27FC236}">
                <a16:creationId xmlns:a16="http://schemas.microsoft.com/office/drawing/2014/main" id="{66781074-F41E-48E5-9AF4-1E259B73EF18}"/>
              </a:ext>
            </a:extLst>
          </p:cNvPr>
          <p:cNvSpPr txBox="1"/>
          <p:nvPr/>
        </p:nvSpPr>
        <p:spPr>
          <a:xfrm>
            <a:off x="77102" y="4149709"/>
            <a:ext cx="3282101" cy="276999"/>
          </a:xfrm>
          <a:prstGeom prst="rect">
            <a:avLst/>
          </a:prstGeom>
        </p:spPr>
        <p:txBody>
          <a:bodyPr wrap="square" lIns="0" tIns="0" rIns="0" bIns="0" rtlCol="0">
            <a:spAutoFit/>
          </a:bodyPr>
          <a:lstStyle/>
          <a:p>
            <a:pPr lvl="2"/>
            <a:r>
              <a:rPr lang="en-US" sz="1800" dirty="0">
                <a:solidFill>
                  <a:schemeClr val="tx1"/>
                </a:solidFill>
                <a:latin typeface="Calibri" panose="020F0502020204030204" pitchFamily="34" charset="0"/>
                <a:cs typeface="Calibri" panose="020F0502020204030204" pitchFamily="34" charset="0"/>
              </a:rPr>
              <a:t> </a:t>
            </a:r>
            <a:r>
              <a:rPr lang="en-US" sz="1600" b="1" dirty="0">
                <a:solidFill>
                  <a:schemeClr val="tx1"/>
                </a:solidFill>
                <a:cs typeface="Times New Roman" panose="02020603050405020304" pitchFamily="18" charset="0"/>
              </a:rPr>
              <a:t>One-way Sensing (OWS)</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18" name="矩形 17">
            <a:extLst>
              <a:ext uri="{FF2B5EF4-FFF2-40B4-BE49-F238E27FC236}">
                <a16:creationId xmlns:a16="http://schemas.microsoft.com/office/drawing/2014/main" id="{9782F1DC-D687-483B-A09E-D72BE13B8BAC}"/>
              </a:ext>
            </a:extLst>
          </p:cNvPr>
          <p:cNvSpPr/>
          <p:nvPr/>
        </p:nvSpPr>
        <p:spPr bwMode="auto">
          <a:xfrm>
            <a:off x="5193261" y="1869452"/>
            <a:ext cx="1584176"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19" name="矩形 18">
            <a:extLst>
              <a:ext uri="{FF2B5EF4-FFF2-40B4-BE49-F238E27FC236}">
                <a16:creationId xmlns:a16="http://schemas.microsoft.com/office/drawing/2014/main" id="{40BEA902-089A-4B24-B048-D2AF01259B1B}"/>
              </a:ext>
            </a:extLst>
          </p:cNvPr>
          <p:cNvSpPr/>
          <p:nvPr/>
        </p:nvSpPr>
        <p:spPr bwMode="auto">
          <a:xfrm>
            <a:off x="7414024" y="1869452"/>
            <a:ext cx="1454528" cy="72008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0" name="椭圆 19">
            <a:extLst>
              <a:ext uri="{FF2B5EF4-FFF2-40B4-BE49-F238E27FC236}">
                <a16:creationId xmlns:a16="http://schemas.microsoft.com/office/drawing/2014/main" id="{F76B9A8B-DBC2-4CA0-A5F1-A7212F920F5D}"/>
              </a:ext>
            </a:extLst>
          </p:cNvPr>
          <p:cNvSpPr/>
          <p:nvPr/>
        </p:nvSpPr>
        <p:spPr bwMode="auto">
          <a:xfrm>
            <a:off x="6289994" y="3096528"/>
            <a:ext cx="1380765" cy="590423"/>
          </a:xfrm>
          <a:prstGeom prst="ellips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a:ln>
                <a:noFill/>
              </a:ln>
              <a:solidFill>
                <a:schemeClr val="tx1"/>
              </a:solidFill>
              <a:effectLst/>
              <a:latin typeface="Arial" charset="0"/>
              <a:ea typeface="宋体" charset="-122"/>
            </a:endParaRPr>
          </a:p>
        </p:txBody>
      </p:sp>
      <p:sp>
        <p:nvSpPr>
          <p:cNvPr id="21" name="文本框 20">
            <a:extLst>
              <a:ext uri="{FF2B5EF4-FFF2-40B4-BE49-F238E27FC236}">
                <a16:creationId xmlns:a16="http://schemas.microsoft.com/office/drawing/2014/main" id="{4E95C441-E780-4FF8-9B01-1ECC6C7801A2}"/>
              </a:ext>
            </a:extLst>
          </p:cNvPr>
          <p:cNvSpPr txBox="1"/>
          <p:nvPr/>
        </p:nvSpPr>
        <p:spPr>
          <a:xfrm>
            <a:off x="6267481" y="3245382"/>
            <a:ext cx="1440160" cy="338554"/>
          </a:xfrm>
          <a:prstGeom prst="rect">
            <a:avLst/>
          </a:prstGeom>
          <a:noFill/>
        </p:spPr>
        <p:txBody>
          <a:bodyPr wrap="square" rtlCol="0">
            <a:spAutoFit/>
          </a:bodyPr>
          <a:lstStyle/>
          <a:p>
            <a:pPr algn="ctr"/>
            <a:r>
              <a:rPr lang="en-US" altLang="zh-CN" sz="1600" dirty="0"/>
              <a:t>Object</a:t>
            </a:r>
            <a:endParaRPr lang="zh-CN" altLang="en-US" sz="1600" dirty="0"/>
          </a:p>
        </p:txBody>
      </p:sp>
      <p:cxnSp>
        <p:nvCxnSpPr>
          <p:cNvPr id="22" name="直接箭头连接符 21">
            <a:extLst>
              <a:ext uri="{FF2B5EF4-FFF2-40B4-BE49-F238E27FC236}">
                <a16:creationId xmlns:a16="http://schemas.microsoft.com/office/drawing/2014/main" id="{30C3572C-E77B-4884-BDFA-363A9DCAB502}"/>
              </a:ext>
            </a:extLst>
          </p:cNvPr>
          <p:cNvCxnSpPr>
            <a:cxnSpLocks/>
            <a:endCxn id="19" idx="2"/>
          </p:cNvCxnSpPr>
          <p:nvPr/>
        </p:nvCxnSpPr>
        <p:spPr bwMode="auto">
          <a:xfrm flipV="1">
            <a:off x="7597508" y="2589532"/>
            <a:ext cx="543780" cy="652568"/>
          </a:xfrm>
          <a:prstGeom prst="straightConnector1">
            <a:avLst/>
          </a:prstGeom>
          <a:ln w="9525" cap="flat" cmpd="sng" algn="ctr">
            <a:solidFill>
              <a:srgbClr val="0070C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3" name="直接箭头连接符 22">
            <a:extLst>
              <a:ext uri="{FF2B5EF4-FFF2-40B4-BE49-F238E27FC236}">
                <a16:creationId xmlns:a16="http://schemas.microsoft.com/office/drawing/2014/main" id="{BD4DA935-3854-4838-99CB-775109EB9B7A}"/>
              </a:ext>
            </a:extLst>
          </p:cNvPr>
          <p:cNvCxnSpPr>
            <a:cxnSpLocks/>
          </p:cNvCxnSpPr>
          <p:nvPr/>
        </p:nvCxnSpPr>
        <p:spPr bwMode="auto">
          <a:xfrm>
            <a:off x="5844098" y="2592296"/>
            <a:ext cx="777838" cy="563722"/>
          </a:xfrm>
          <a:prstGeom prst="straightConnector1">
            <a:avLst/>
          </a:prstGeom>
          <a:ln w="9525" cap="flat" cmpd="sng" algn="ctr">
            <a:solidFill>
              <a:srgbClr val="0070C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5" name="文本框 24">
            <a:extLst>
              <a:ext uri="{FF2B5EF4-FFF2-40B4-BE49-F238E27FC236}">
                <a16:creationId xmlns:a16="http://schemas.microsoft.com/office/drawing/2014/main" id="{D0BD2ECA-1C5D-43C7-9AFC-46DC362350ED}"/>
              </a:ext>
            </a:extLst>
          </p:cNvPr>
          <p:cNvSpPr txBox="1"/>
          <p:nvPr/>
        </p:nvSpPr>
        <p:spPr>
          <a:xfrm>
            <a:off x="5265269" y="2041280"/>
            <a:ext cx="1440160" cy="338554"/>
          </a:xfrm>
          <a:prstGeom prst="rect">
            <a:avLst/>
          </a:prstGeom>
          <a:noFill/>
        </p:spPr>
        <p:txBody>
          <a:bodyPr wrap="square" rtlCol="0">
            <a:spAutoFit/>
          </a:bodyPr>
          <a:lstStyle/>
          <a:p>
            <a:pPr algn="ctr"/>
            <a:r>
              <a:rPr lang="en-US" altLang="zh-CN" sz="1600" dirty="0"/>
              <a:t>Initiator/Tx</a:t>
            </a:r>
            <a:endParaRPr lang="zh-CN" altLang="en-US" sz="1600" dirty="0"/>
          </a:p>
        </p:txBody>
      </p:sp>
      <p:sp>
        <p:nvSpPr>
          <p:cNvPr id="26" name="文本框 25">
            <a:extLst>
              <a:ext uri="{FF2B5EF4-FFF2-40B4-BE49-F238E27FC236}">
                <a16:creationId xmlns:a16="http://schemas.microsoft.com/office/drawing/2014/main" id="{1FA4DABE-B8EA-4B61-8FCD-0D8B87FC3DDA}"/>
              </a:ext>
            </a:extLst>
          </p:cNvPr>
          <p:cNvSpPr txBox="1"/>
          <p:nvPr/>
        </p:nvSpPr>
        <p:spPr>
          <a:xfrm>
            <a:off x="7375852" y="2040393"/>
            <a:ext cx="1584176" cy="338554"/>
          </a:xfrm>
          <a:prstGeom prst="rect">
            <a:avLst/>
          </a:prstGeom>
          <a:noFill/>
        </p:spPr>
        <p:txBody>
          <a:bodyPr wrap="square" rtlCol="0">
            <a:spAutoFit/>
          </a:bodyPr>
          <a:lstStyle/>
          <a:p>
            <a:pPr algn="ctr"/>
            <a:r>
              <a:rPr lang="en-US" altLang="zh-CN" sz="1600" dirty="0"/>
              <a:t>Responder/Rx</a:t>
            </a:r>
            <a:endParaRPr lang="zh-CN" altLang="en-US" sz="1600" dirty="0"/>
          </a:p>
        </p:txBody>
      </p:sp>
      <p:sp>
        <p:nvSpPr>
          <p:cNvPr id="27" name="TextBox 45">
            <a:extLst>
              <a:ext uri="{FF2B5EF4-FFF2-40B4-BE49-F238E27FC236}">
                <a16:creationId xmlns:a16="http://schemas.microsoft.com/office/drawing/2014/main" id="{55BDE925-9335-4945-8BDD-E935C0E7DA95}"/>
              </a:ext>
            </a:extLst>
          </p:cNvPr>
          <p:cNvSpPr txBox="1"/>
          <p:nvPr/>
        </p:nvSpPr>
        <p:spPr>
          <a:xfrm>
            <a:off x="4948111" y="4098410"/>
            <a:ext cx="3681181" cy="276999"/>
          </a:xfrm>
          <a:prstGeom prst="rect">
            <a:avLst/>
          </a:prstGeom>
        </p:spPr>
        <p:txBody>
          <a:bodyPr wrap="square" lIns="0" tIns="0" rIns="0" bIns="0" rtlCol="0">
            <a:spAutoFit/>
          </a:bodyPr>
          <a:lstStyle/>
          <a:p>
            <a:pPr lvl="2"/>
            <a:r>
              <a:rPr lang="en-US" sz="1800" dirty="0">
                <a:solidFill>
                  <a:schemeClr val="tx1"/>
                </a:solidFill>
                <a:latin typeface="Calibri" panose="020F0502020204030204" pitchFamily="34" charset="0"/>
                <a:cs typeface="Calibri" panose="020F0502020204030204" pitchFamily="34" charset="0"/>
              </a:rPr>
              <a:t> </a:t>
            </a:r>
            <a:r>
              <a:rPr lang="en-US" sz="1600" b="1" dirty="0">
                <a:solidFill>
                  <a:schemeClr val="tx1"/>
                </a:solidFill>
                <a:cs typeface="Times New Roman" panose="02020603050405020304" pitchFamily="18" charset="0"/>
              </a:rPr>
              <a:t>Two-way Sensing (TWS)</a:t>
            </a:r>
            <a:endParaRPr lang="en-US" sz="1600" b="1" dirty="0">
              <a:solidFill>
                <a:schemeClr val="tx1"/>
              </a:solidFill>
              <a:latin typeface="Times New Roman" panose="02020603050405020304" pitchFamily="18" charset="0"/>
              <a:cs typeface="Times New Roman" panose="02020603050405020304" pitchFamily="18" charset="0"/>
            </a:endParaRPr>
          </a:p>
        </p:txBody>
      </p:sp>
      <p:sp>
        <p:nvSpPr>
          <p:cNvPr id="28" name="文本框 27">
            <a:extLst>
              <a:ext uri="{FF2B5EF4-FFF2-40B4-BE49-F238E27FC236}">
                <a16:creationId xmlns:a16="http://schemas.microsoft.com/office/drawing/2014/main" id="{1F38AD4A-39A0-4E76-8550-7BDB89D03DFC}"/>
              </a:ext>
            </a:extLst>
          </p:cNvPr>
          <p:cNvSpPr txBox="1"/>
          <p:nvPr/>
        </p:nvSpPr>
        <p:spPr>
          <a:xfrm>
            <a:off x="944841" y="3240046"/>
            <a:ext cx="1440160" cy="338554"/>
          </a:xfrm>
          <a:prstGeom prst="rect">
            <a:avLst/>
          </a:prstGeom>
          <a:noFill/>
        </p:spPr>
        <p:txBody>
          <a:bodyPr wrap="square" rtlCol="0">
            <a:spAutoFit/>
          </a:bodyPr>
          <a:lstStyle/>
          <a:p>
            <a:pPr algn="ctr"/>
            <a:r>
              <a:rPr lang="en-US" altLang="zh-CN" sz="1600" dirty="0"/>
              <a:t>Object</a:t>
            </a:r>
            <a:endParaRPr lang="zh-CN" altLang="en-US" sz="1600" dirty="0"/>
          </a:p>
        </p:txBody>
      </p:sp>
      <p:cxnSp>
        <p:nvCxnSpPr>
          <p:cNvPr id="33" name="直接箭头连接符 32">
            <a:extLst>
              <a:ext uri="{FF2B5EF4-FFF2-40B4-BE49-F238E27FC236}">
                <a16:creationId xmlns:a16="http://schemas.microsoft.com/office/drawing/2014/main" id="{E89670BE-9AE8-41A5-A687-DAE81D943D5B}"/>
              </a:ext>
            </a:extLst>
          </p:cNvPr>
          <p:cNvCxnSpPr>
            <a:cxnSpLocks/>
            <a:endCxn id="21" idx="3"/>
          </p:cNvCxnSpPr>
          <p:nvPr/>
        </p:nvCxnSpPr>
        <p:spPr bwMode="auto">
          <a:xfrm flipH="1">
            <a:off x="7707641" y="2598030"/>
            <a:ext cx="700042" cy="816629"/>
          </a:xfrm>
          <a:prstGeom prst="straightConnector1">
            <a:avLst/>
          </a:prstGeom>
          <a:ln w="9525" cap="flat" cmpd="sng" algn="ctr">
            <a:solidFill>
              <a:srgbClr val="00B05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5" name="直接箭头连接符 34">
            <a:extLst>
              <a:ext uri="{FF2B5EF4-FFF2-40B4-BE49-F238E27FC236}">
                <a16:creationId xmlns:a16="http://schemas.microsoft.com/office/drawing/2014/main" id="{3C75B6D0-2974-4AA5-8F45-8A97CA922B4F}"/>
              </a:ext>
            </a:extLst>
          </p:cNvPr>
          <p:cNvCxnSpPr>
            <a:cxnSpLocks/>
          </p:cNvCxnSpPr>
          <p:nvPr/>
        </p:nvCxnSpPr>
        <p:spPr bwMode="auto">
          <a:xfrm flipH="1" flipV="1">
            <a:off x="5375427" y="2640851"/>
            <a:ext cx="927002" cy="700380"/>
          </a:xfrm>
          <a:prstGeom prst="straightConnector1">
            <a:avLst/>
          </a:prstGeom>
          <a:ln w="9525" cap="flat" cmpd="sng" algn="ctr">
            <a:solidFill>
              <a:srgbClr val="00B050"/>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37" name="矩形 36">
            <a:extLst>
              <a:ext uri="{FF2B5EF4-FFF2-40B4-BE49-F238E27FC236}">
                <a16:creationId xmlns:a16="http://schemas.microsoft.com/office/drawing/2014/main" id="{0320DFC1-C90F-4445-A96D-628D9278BC87}"/>
              </a:ext>
            </a:extLst>
          </p:cNvPr>
          <p:cNvSpPr/>
          <p:nvPr/>
        </p:nvSpPr>
        <p:spPr>
          <a:xfrm>
            <a:off x="111374" y="1187174"/>
            <a:ext cx="4482867" cy="338554"/>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Illustration of OWS and TWS proposed in [7]</a:t>
            </a:r>
          </a:p>
        </p:txBody>
      </p:sp>
      <p:sp>
        <p:nvSpPr>
          <p:cNvPr id="29" name="标题 1">
            <a:extLst>
              <a:ext uri="{FF2B5EF4-FFF2-40B4-BE49-F238E27FC236}">
                <a16:creationId xmlns:a16="http://schemas.microsoft.com/office/drawing/2014/main" id="{84639C21-F291-4F7D-85F1-9A08D1647050}"/>
              </a:ext>
            </a:extLst>
          </p:cNvPr>
          <p:cNvSpPr>
            <a:spLocks noGrp="1"/>
          </p:cNvSpPr>
          <p:nvPr>
            <p:ph type="title"/>
          </p:nvPr>
        </p:nvSpPr>
        <p:spPr>
          <a:xfrm>
            <a:off x="685800" y="561181"/>
            <a:ext cx="7772400" cy="523130"/>
          </a:xfrm>
        </p:spPr>
        <p:txBody>
          <a:bodyPr/>
          <a:lstStyle/>
          <a:p>
            <a:r>
              <a:rPr lang="en-US" altLang="zh-CN" dirty="0"/>
              <a:t>Appendix</a:t>
            </a:r>
            <a:endParaRPr lang="zh-CN" altLang="en-US" dirty="0"/>
          </a:p>
        </p:txBody>
      </p:sp>
    </p:spTree>
    <p:extLst>
      <p:ext uri="{BB962C8B-B14F-4D97-AF65-F5344CB8AC3E}">
        <p14:creationId xmlns:p14="http://schemas.microsoft.com/office/powerpoint/2010/main" val="1268094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759549734"/>
              </p:ext>
            </p:extLst>
          </p:nvPr>
        </p:nvGraphicFramePr>
        <p:xfrm>
          <a:off x="611560" y="974546"/>
          <a:ext cx="8206680" cy="4908908"/>
        </p:xfrm>
        <a:graphic>
          <a:graphicData uri="http://schemas.openxmlformats.org/drawingml/2006/table">
            <a:tbl>
              <a:tblPr firstRow="1" bandRow="1">
                <a:tableStyleId>{5940675A-B579-460E-94D1-54222C63F5DA}</a:tableStyleId>
              </a:tblPr>
              <a:tblGrid>
                <a:gridCol w="4032448">
                  <a:extLst>
                    <a:ext uri="{9D8B030D-6E8A-4147-A177-3AD203B41FA5}">
                      <a16:colId xmlns:a16="http://schemas.microsoft.com/office/drawing/2014/main" val="1745747388"/>
                    </a:ext>
                  </a:extLst>
                </a:gridCol>
                <a:gridCol w="41742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a:effectLst/>
                          <a:latin typeface="Times New Roman" panose="02020603050405020304" pitchFamily="18" charset="0"/>
                          <a:cs typeface="Times New Roman" panose="02020603050405020304" pitchFamily="18" charset="0"/>
                        </a:rPr>
                        <a:t>Proposed Solution (how addressed)</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altLang="zh-CN"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unified MAC control support</a:t>
                      </a:r>
                      <a:r>
                        <a:rPr lang="en-US" sz="1200" dirty="0">
                          <a:effectLst/>
                          <a:latin typeface="Times New Roman" panose="02020603050405020304" pitchFamily="18" charset="0"/>
                          <a:cs typeface="Times New Roman" panose="02020603050405020304" pitchFamily="18" charset="0"/>
                        </a:rPr>
                        <a:t> for sensing systems piggy-backing on ranging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Improved link budget and/or reduced air-time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Hybrid operation with narrowband signaling to assist UWB</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MAC </a:t>
                      </a:r>
                      <a:r>
                        <a:rPr lang="en-US" altLang="zh-CN"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control </a:t>
                      </a:r>
                      <a:r>
                        <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support for UWB sensing session control and configuration</a:t>
                      </a:r>
                    </a:p>
                  </a:txBody>
                  <a:tcPr marL="62197" marR="62197" marT="0" marB="0" anchor="ctr"/>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tc>
                  <a:txBody>
                    <a:bodyPr/>
                    <a:lstStyle/>
                    <a:p>
                      <a:pPr algn="l">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latin typeface="+mj-lt"/>
              </a:rPr>
              <a:t>Kuan</a:t>
            </a:r>
            <a:r>
              <a:rPr lang="en-US" altLang="en-US" dirty="0">
                <a:latin typeface="+mj-lt"/>
              </a:rPr>
              <a:t> Wu, Huawei</a:t>
            </a:r>
          </a:p>
        </p:txBody>
      </p:sp>
      <p:sp>
        <p:nvSpPr>
          <p:cNvPr id="9" name="Date Placeholder 1"/>
          <p:cNvSpPr>
            <a:spLocks noGrp="1"/>
          </p:cNvSpPr>
          <p:nvPr>
            <p:ph type="dt" sz="half" idx="10"/>
          </p:nvPr>
        </p:nvSpPr>
        <p:spPr>
          <a:xfrm>
            <a:off x="685800" y="378281"/>
            <a:ext cx="1600200" cy="215444"/>
          </a:xfrm>
        </p:spPr>
        <p:txBody>
          <a:bodyPr/>
          <a:lstStyle/>
          <a:p>
            <a:r>
              <a:rPr lang="en-US" altLang="zh-CN" dirty="0"/>
              <a:t>May 2022</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53A338F-F5C1-4B46-80E3-F5C337BCA9E5}"/>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BF3BCF09-1493-487C-84E2-4CCAE94576DE}"/>
              </a:ext>
            </a:extLst>
          </p:cNvPr>
          <p:cNvSpPr>
            <a:spLocks noGrp="1"/>
          </p:cNvSpPr>
          <p:nvPr>
            <p:ph type="ftr" sz="quarter" idx="11"/>
          </p:nvPr>
        </p:nvSpPr>
        <p:spPr/>
        <p:txBody>
          <a:bodyPr/>
          <a:lstStyle/>
          <a:p>
            <a:r>
              <a:rPr lang="en-US" altLang="en-US" dirty="0" err="1"/>
              <a:t>Kuan</a:t>
            </a:r>
            <a:r>
              <a:rPr lang="en-US" altLang="en-US" dirty="0"/>
              <a:t> Wu, Huawei</a:t>
            </a:r>
          </a:p>
        </p:txBody>
      </p:sp>
      <p:sp>
        <p:nvSpPr>
          <p:cNvPr id="6" name="灯片编号占位符 5">
            <a:extLst>
              <a:ext uri="{FF2B5EF4-FFF2-40B4-BE49-F238E27FC236}">
                <a16:creationId xmlns:a16="http://schemas.microsoft.com/office/drawing/2014/main" id="{265470A0-14C7-4775-A175-3239B36360F8}"/>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3</a:t>
            </a:fld>
            <a:endParaRPr lang="en-US" altLang="en-US" dirty="0"/>
          </a:p>
        </p:txBody>
      </p:sp>
      <p:sp>
        <p:nvSpPr>
          <p:cNvPr id="7" name="矩形 6">
            <a:extLst>
              <a:ext uri="{FF2B5EF4-FFF2-40B4-BE49-F238E27FC236}">
                <a16:creationId xmlns:a16="http://schemas.microsoft.com/office/drawing/2014/main" id="{907AB0CF-2E9C-40D5-966F-EEF2762082DA}"/>
              </a:ext>
            </a:extLst>
          </p:cNvPr>
          <p:cNvSpPr/>
          <p:nvPr/>
        </p:nvSpPr>
        <p:spPr>
          <a:xfrm>
            <a:off x="3317919" y="573431"/>
            <a:ext cx="2584362" cy="461665"/>
          </a:xfrm>
          <a:prstGeom prst="rect">
            <a:avLst/>
          </a:prstGeom>
        </p:spPr>
        <p:txBody>
          <a:bodyPr wrap="none">
            <a:spAutoFit/>
          </a:bodyPr>
          <a:lstStyle/>
          <a:p>
            <a:r>
              <a:rPr lang="en-US" altLang="zh-CN" sz="2400" dirty="0"/>
              <a:t>Related submission</a:t>
            </a:r>
            <a:endParaRPr lang="zh-CN" altLang="en-US" sz="2400" dirty="0"/>
          </a:p>
        </p:txBody>
      </p:sp>
      <p:sp>
        <p:nvSpPr>
          <p:cNvPr id="8" name="Google Shape;116;p3">
            <a:extLst>
              <a:ext uri="{FF2B5EF4-FFF2-40B4-BE49-F238E27FC236}">
                <a16:creationId xmlns:a16="http://schemas.microsoft.com/office/drawing/2014/main" id="{7BCCE99E-4833-49CB-B906-A2911E12189B}"/>
              </a:ext>
            </a:extLst>
          </p:cNvPr>
          <p:cNvSpPr txBox="1">
            <a:spLocks/>
          </p:cNvSpPr>
          <p:nvPr/>
        </p:nvSpPr>
        <p:spPr bwMode="auto">
          <a:xfrm>
            <a:off x="197513" y="1035096"/>
            <a:ext cx="8748974" cy="3330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2075" tIns="46025" rIns="92075" bIns="46025"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IEEE Standard for Low-Rate Wireless Networks–Amendment 1: Enhanced Ultra Wideband (UWB) Physical Layers (PHYs) and Associated Ranging Techniques, IEEE Standard 802.15.4z-2020 (Amendment to IEEE Standard 802.15.4-2020), IEEE SA, pp. 1–174, Aug. 25, 2020</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15-21-0530-00-04ab-dl-tdoa-positioning-tdma-scheme (Oct. 2021) , Jean-Marie André </a:t>
            </a:r>
            <a:r>
              <a:rPr lang="en-US" altLang="zh-CN" sz="1600" i="1" kern="0" dirty="0">
                <a:latin typeface="Times New Roman" panose="02020603050405020304" pitchFamily="18" charset="0"/>
                <a:cs typeface="Times New Roman" panose="02020603050405020304" pitchFamily="18" charset="0"/>
              </a:rPr>
              <a:t>et al.</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15-21-0616-01-04ab-beacon-and-ranging-frames-to-support-downlink-tdoa-dl-tdoa-location-service-in-802-15 (Nov. 2021), </a:t>
            </a:r>
            <a:r>
              <a:rPr lang="en-US" altLang="zh-CN" sz="1600" kern="0" dirty="0" err="1">
                <a:latin typeface="Times New Roman" panose="02020603050405020304" pitchFamily="18" charset="0"/>
                <a:cs typeface="Times New Roman" panose="02020603050405020304" pitchFamily="18" charset="0"/>
              </a:rPr>
              <a:t>Yongsen</a:t>
            </a:r>
            <a:r>
              <a:rPr lang="en-US" altLang="zh-CN" sz="1600" kern="0" dirty="0">
                <a:latin typeface="Times New Roman" panose="02020603050405020304" pitchFamily="18" charset="0"/>
                <a:cs typeface="Times New Roman" panose="02020603050405020304" pitchFamily="18" charset="0"/>
              </a:rPr>
              <a:t> Ma </a:t>
            </a:r>
            <a:r>
              <a:rPr lang="en-US" altLang="zh-CN" sz="1600" i="1" kern="0" dirty="0">
                <a:latin typeface="Times New Roman" panose="02020603050405020304" pitchFamily="18" charset="0"/>
                <a:cs typeface="Times New Roman" panose="02020603050405020304" pitchFamily="18" charset="0"/>
              </a:rPr>
              <a:t>et al.</a:t>
            </a:r>
            <a:endParaRPr lang="en-US" altLang="zh-CN" sz="1600" kern="0" dirty="0">
              <a:latin typeface="Times New Roman" panose="02020603050405020304" pitchFamily="18" charset="0"/>
              <a:cs typeface="Times New Roman" panose="02020603050405020304" pitchFamily="18" charset="0"/>
            </a:endParaRP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15-22-0040-04-04ab-waveform-design-for-uwb-sensing (Jan. 2022) , </a:t>
            </a:r>
            <a:r>
              <a:rPr lang="en-US" altLang="zh-CN" sz="1600" kern="0" dirty="0" err="1">
                <a:latin typeface="Times New Roman" panose="02020603050405020304" pitchFamily="18" charset="0"/>
                <a:cs typeface="Times New Roman" panose="02020603050405020304" pitchFamily="18" charset="0"/>
              </a:rPr>
              <a:t>Xiaohui</a:t>
            </a:r>
            <a:r>
              <a:rPr lang="en-US" altLang="zh-CN" sz="1600" kern="0" dirty="0">
                <a:latin typeface="Times New Roman" panose="02020603050405020304" pitchFamily="18" charset="0"/>
                <a:cs typeface="Times New Roman" panose="02020603050405020304" pitchFamily="18" charset="0"/>
              </a:rPr>
              <a:t> Peng </a:t>
            </a:r>
            <a:r>
              <a:rPr lang="en-US" altLang="zh-CN" sz="1600" i="1" kern="0" dirty="0">
                <a:latin typeface="Times New Roman" panose="02020603050405020304" pitchFamily="18" charset="0"/>
                <a:cs typeface="Times New Roman" panose="02020603050405020304" pitchFamily="18" charset="0"/>
              </a:rPr>
              <a:t>et al.</a:t>
            </a:r>
            <a:endParaRPr lang="en-US" altLang="zh-CN" sz="1600" kern="0" dirty="0">
              <a:latin typeface="Times New Roman" panose="02020603050405020304" pitchFamily="18" charset="0"/>
              <a:cs typeface="Times New Roman" panose="02020603050405020304" pitchFamily="18" charset="0"/>
            </a:endParaRP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15-22-0155-00-04ab-cir-feedback-scheme-for-uwb-sensing (Mar. 2022) , Bin Qian </a:t>
            </a:r>
            <a:r>
              <a:rPr lang="en-US" altLang="zh-CN" sz="1600" i="1" kern="0" dirty="0">
                <a:latin typeface="Times New Roman" panose="02020603050405020304" pitchFamily="18" charset="0"/>
                <a:cs typeface="Times New Roman" panose="02020603050405020304" pitchFamily="18" charset="0"/>
              </a:rPr>
              <a:t>et al.</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15-22-0175-00-04ab-sensing-device (Mar. 2022) , Dag T. Wisland </a:t>
            </a:r>
            <a:r>
              <a:rPr lang="en-US" altLang="zh-CN" sz="1600" i="1" kern="0" dirty="0">
                <a:latin typeface="Times New Roman" panose="02020603050405020304" pitchFamily="18" charset="0"/>
                <a:cs typeface="Times New Roman" panose="02020603050405020304" pitchFamily="18" charset="0"/>
              </a:rPr>
              <a:t>et al.</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15-22-0012-02-04ab-uwb-sensing-scenarios-for-802-15-4ab (Jan. 2022) , Pooria </a:t>
            </a:r>
            <a:r>
              <a:rPr lang="en-US" altLang="en-US" sz="1600" dirty="0">
                <a:latin typeface="Times New Roman" panose="02020603050405020304" pitchFamily="18" charset="0"/>
                <a:cs typeface="Times New Roman" panose="02020603050405020304" pitchFamily="18" charset="0"/>
              </a:rPr>
              <a:t>Pakrooh</a:t>
            </a:r>
            <a:r>
              <a:rPr lang="en-US" altLang="zh-CN" sz="1600" kern="0" dirty="0">
                <a:latin typeface="Times New Roman" panose="02020603050405020304" pitchFamily="18" charset="0"/>
                <a:cs typeface="Times New Roman" panose="02020603050405020304" pitchFamily="18" charset="0"/>
              </a:rPr>
              <a:t> </a:t>
            </a:r>
            <a:r>
              <a:rPr lang="en-US" altLang="zh-CN" sz="1600" i="1" kern="0" dirty="0">
                <a:latin typeface="Times New Roman" panose="02020603050405020304" pitchFamily="18" charset="0"/>
                <a:cs typeface="Times New Roman" panose="02020603050405020304" pitchFamily="18" charset="0"/>
              </a:rPr>
              <a:t>et al.</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15-21-0399-00-04ab-uwb-sensing-in-802-15 (Jul. 2021) , Frank Leong </a:t>
            </a:r>
            <a:r>
              <a:rPr lang="en-US" altLang="zh-CN" sz="1600" i="1" kern="0" dirty="0">
                <a:latin typeface="Times New Roman" panose="02020603050405020304" pitchFamily="18" charset="0"/>
                <a:cs typeface="Times New Roman" panose="02020603050405020304" pitchFamily="18" charset="0"/>
              </a:rPr>
              <a:t>et al.	</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15-22-0061-00-04ab-sensing-continued (Jan. 2022) , Frank Leong </a:t>
            </a:r>
            <a:r>
              <a:rPr lang="en-US" altLang="zh-CN" sz="1600" i="1" kern="0" dirty="0">
                <a:latin typeface="Times New Roman" panose="02020603050405020304" pitchFamily="18" charset="0"/>
                <a:cs typeface="Times New Roman" panose="02020603050405020304" pitchFamily="18" charset="0"/>
              </a:rPr>
              <a:t>et al.</a:t>
            </a:r>
          </a:p>
          <a:p>
            <a:pPr>
              <a:spcBef>
                <a:spcPts val="0"/>
              </a:spcBef>
              <a:spcAft>
                <a:spcPts val="0"/>
              </a:spcAft>
              <a:buClr>
                <a:schemeClr val="dk1"/>
              </a:buClr>
              <a:buSzPct val="100000"/>
              <a:buFont typeface="+mj-lt"/>
              <a:buAutoNum type="arabicPeriod"/>
            </a:pPr>
            <a:r>
              <a:rPr lang="en-US" altLang="zh-CN" sz="1600" kern="0" dirty="0">
                <a:latin typeface="Times New Roman" panose="02020603050405020304" pitchFamily="18" charset="0"/>
                <a:cs typeface="Times New Roman" panose="02020603050405020304" pitchFamily="18" charset="0"/>
              </a:rPr>
              <a:t>15-22-0083-01-04ab-uwb-sensing-concepts (Jan. 2022) , Dag T. Wisland </a:t>
            </a:r>
            <a:r>
              <a:rPr lang="en-US" altLang="zh-CN" sz="1600" i="1" kern="0" dirty="0">
                <a:latin typeface="Times New Roman" panose="02020603050405020304" pitchFamily="18" charset="0"/>
                <a:cs typeface="Times New Roman" panose="02020603050405020304" pitchFamily="18" charset="0"/>
              </a:rPr>
              <a:t>et al.</a:t>
            </a:r>
          </a:p>
        </p:txBody>
      </p:sp>
    </p:spTree>
    <p:extLst>
      <p:ext uri="{BB962C8B-B14F-4D97-AF65-F5344CB8AC3E}">
        <p14:creationId xmlns:p14="http://schemas.microsoft.com/office/powerpoint/2010/main" val="176394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B8F1335-BE9F-4C00-A494-23A2AC10E661}"/>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472EA161-EE50-4E6E-8DA2-BD218C99F38E}"/>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EDFFDD0E-97E9-4F98-A46A-C34662370424}"/>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Rectangle 2">
            <a:extLst>
              <a:ext uri="{FF2B5EF4-FFF2-40B4-BE49-F238E27FC236}">
                <a16:creationId xmlns:a16="http://schemas.microsoft.com/office/drawing/2014/main" id="{E9CAF3AB-D518-43C5-850E-58BF5942505C}"/>
              </a:ext>
            </a:extLst>
          </p:cNvPr>
          <p:cNvSpPr txBox="1">
            <a:spLocks noChangeArrowheads="1"/>
          </p:cNvSpPr>
          <p:nvPr/>
        </p:nvSpPr>
        <p:spPr bwMode="auto">
          <a:xfrm>
            <a:off x="60099" y="661792"/>
            <a:ext cx="9200169"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kern="0" dirty="0"/>
              <a:t>Introduction</a:t>
            </a:r>
          </a:p>
        </p:txBody>
      </p:sp>
      <p:sp>
        <p:nvSpPr>
          <p:cNvPr id="8" name="Rectangle 2">
            <a:extLst>
              <a:ext uri="{FF2B5EF4-FFF2-40B4-BE49-F238E27FC236}">
                <a16:creationId xmlns:a16="http://schemas.microsoft.com/office/drawing/2014/main" id="{5FCBD45C-6F25-4AC0-8F8A-E6322C0778B4}"/>
              </a:ext>
            </a:extLst>
          </p:cNvPr>
          <p:cNvSpPr txBox="1">
            <a:spLocks noChangeArrowheads="1"/>
          </p:cNvSpPr>
          <p:nvPr/>
        </p:nvSpPr>
        <p:spPr bwMode="auto">
          <a:xfrm>
            <a:off x="179512" y="1042792"/>
            <a:ext cx="8640960" cy="1670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600" kern="0" dirty="0">
                <a:latin typeface="Times New Roman" panose="02020603050405020304" pitchFamily="18" charset="0"/>
                <a:cs typeface="Times New Roman" panose="02020603050405020304" pitchFamily="18" charset="0"/>
              </a:rPr>
              <a:t>In this contribution, we provided a preliminary study on a unified MAC control for sensing and ranging</a:t>
            </a:r>
          </a:p>
          <a:p>
            <a:pPr lvl="1"/>
            <a:r>
              <a:rPr lang="en-US" altLang="zh-CN" sz="1600" kern="0" dirty="0">
                <a:latin typeface="Times New Roman" panose="02020603050405020304" pitchFamily="18" charset="0"/>
                <a:cs typeface="Times New Roman" panose="02020603050405020304" pitchFamily="18" charset="0"/>
              </a:rPr>
              <a:t>Advanced Ranging Control IE (ARC IE) [1] is reused to extend the round usage definitions</a:t>
            </a:r>
          </a:p>
          <a:p>
            <a:pPr lvl="1"/>
            <a:r>
              <a:rPr lang="en-US" altLang="zh-CN" sz="1600" kern="0" dirty="0">
                <a:latin typeface="Times New Roman" panose="02020603050405020304" pitchFamily="18" charset="0"/>
                <a:cs typeface="Times New Roman" panose="02020603050405020304" pitchFamily="18" charset="0"/>
              </a:rPr>
              <a:t>A newly designed sensing device management IE (SDM IE) derived from ranging device management IE (RDM IE) [1] is introduced</a:t>
            </a:r>
            <a:endParaRPr lang="en-US" sz="16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4805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DA8AF8C-FB6C-46BB-92DB-245D50C9AA6B}"/>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EBC979A1-293F-4975-974A-0AA352EA5CA2}"/>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C5ED3E00-A6F1-4B93-BAB8-767956A7F8B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Rectangle 2">
            <a:extLst>
              <a:ext uri="{FF2B5EF4-FFF2-40B4-BE49-F238E27FC236}">
                <a16:creationId xmlns:a16="http://schemas.microsoft.com/office/drawing/2014/main" id="{513E14EB-2634-4FE0-A2AE-CC3C60A94294}"/>
              </a:ext>
            </a:extLst>
          </p:cNvPr>
          <p:cNvSpPr txBox="1">
            <a:spLocks noChangeArrowheads="1"/>
          </p:cNvSpPr>
          <p:nvPr/>
        </p:nvSpPr>
        <p:spPr bwMode="auto">
          <a:xfrm>
            <a:off x="60099" y="661792"/>
            <a:ext cx="9200169"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kern="0" dirty="0"/>
              <a:t>Recap of DL-TDOA</a:t>
            </a:r>
          </a:p>
        </p:txBody>
      </p:sp>
      <p:sp>
        <p:nvSpPr>
          <p:cNvPr id="10" name="矩形 9">
            <a:extLst>
              <a:ext uri="{FF2B5EF4-FFF2-40B4-BE49-F238E27FC236}">
                <a16:creationId xmlns:a16="http://schemas.microsoft.com/office/drawing/2014/main" id="{D6B0A150-D925-407D-9FAD-03789AC4CFC8}"/>
              </a:ext>
            </a:extLst>
          </p:cNvPr>
          <p:cNvSpPr/>
          <p:nvPr/>
        </p:nvSpPr>
        <p:spPr bwMode="auto">
          <a:xfrm>
            <a:off x="3368435" y="1549313"/>
            <a:ext cx="432048" cy="583282"/>
          </a:xfrm>
          <a:prstGeom prst="rect">
            <a:avLst/>
          </a:prstGeom>
          <a:solidFill>
            <a:schemeClr val="bg1">
              <a:lumMod val="85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13" name="文本框 12">
            <a:extLst>
              <a:ext uri="{FF2B5EF4-FFF2-40B4-BE49-F238E27FC236}">
                <a16:creationId xmlns:a16="http://schemas.microsoft.com/office/drawing/2014/main" id="{4C9671DE-3038-43B0-9D1E-2E8D355DA904}"/>
              </a:ext>
            </a:extLst>
          </p:cNvPr>
          <p:cNvSpPr txBox="1"/>
          <p:nvPr/>
        </p:nvSpPr>
        <p:spPr>
          <a:xfrm>
            <a:off x="2231012" y="1137618"/>
            <a:ext cx="2727157" cy="338554"/>
          </a:xfrm>
          <a:prstGeom prst="rect">
            <a:avLst/>
          </a:prstGeom>
          <a:noFill/>
        </p:spPr>
        <p:txBody>
          <a:bodyPr wrap="square" rtlCol="0">
            <a:spAutoFit/>
          </a:bodyPr>
          <a:lstStyle/>
          <a:p>
            <a:pPr algn="ctr"/>
            <a:r>
              <a:rPr lang="en-US" altLang="zh-CN" sz="1600" dirty="0">
                <a:cs typeface="Arial" panose="020B0604020202020204" pitchFamily="34" charset="0"/>
              </a:rPr>
              <a:t>Anchor</a:t>
            </a:r>
            <a:endParaRPr lang="zh-CN" altLang="en-US" sz="1600" dirty="0">
              <a:cs typeface="Arial" panose="020B0604020202020204" pitchFamily="34" charset="0"/>
            </a:endParaRPr>
          </a:p>
        </p:txBody>
      </p:sp>
      <p:cxnSp>
        <p:nvCxnSpPr>
          <p:cNvPr id="14" name="直接箭头连接符 13">
            <a:extLst>
              <a:ext uri="{FF2B5EF4-FFF2-40B4-BE49-F238E27FC236}">
                <a16:creationId xmlns:a16="http://schemas.microsoft.com/office/drawing/2014/main" id="{9CA6B082-4D4A-4FDB-835B-857BFCB5780E}"/>
              </a:ext>
            </a:extLst>
          </p:cNvPr>
          <p:cNvCxnSpPr>
            <a:cxnSpLocks/>
            <a:endCxn id="16" idx="0"/>
          </p:cNvCxnSpPr>
          <p:nvPr/>
        </p:nvCxnSpPr>
        <p:spPr bwMode="auto">
          <a:xfrm>
            <a:off x="3710477" y="2151649"/>
            <a:ext cx="803785" cy="12809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5" name="文本框 14">
            <a:extLst>
              <a:ext uri="{FF2B5EF4-FFF2-40B4-BE49-F238E27FC236}">
                <a16:creationId xmlns:a16="http://schemas.microsoft.com/office/drawing/2014/main" id="{C012AA60-1779-45D5-9B0A-D37FB634C65B}"/>
              </a:ext>
            </a:extLst>
          </p:cNvPr>
          <p:cNvSpPr txBox="1"/>
          <p:nvPr/>
        </p:nvSpPr>
        <p:spPr>
          <a:xfrm>
            <a:off x="3800483" y="4068697"/>
            <a:ext cx="1440160" cy="338554"/>
          </a:xfrm>
          <a:prstGeom prst="rect">
            <a:avLst/>
          </a:prstGeom>
          <a:noFill/>
        </p:spPr>
        <p:txBody>
          <a:bodyPr wrap="square" rtlCol="0">
            <a:spAutoFit/>
          </a:bodyPr>
          <a:lstStyle/>
          <a:p>
            <a:pPr algn="ctr"/>
            <a:r>
              <a:rPr lang="en-US" altLang="zh-CN" sz="1600" dirty="0">
                <a:cs typeface="Arial" panose="020B0604020202020204" pitchFamily="34" charset="0"/>
              </a:rPr>
              <a:t>Tag</a:t>
            </a:r>
            <a:endParaRPr lang="zh-CN" altLang="en-US" sz="1600" dirty="0">
              <a:cs typeface="Arial" panose="020B0604020202020204" pitchFamily="34" charset="0"/>
            </a:endParaRPr>
          </a:p>
        </p:txBody>
      </p:sp>
      <p:sp>
        <p:nvSpPr>
          <p:cNvPr id="16" name="矩形 15">
            <a:extLst>
              <a:ext uri="{FF2B5EF4-FFF2-40B4-BE49-F238E27FC236}">
                <a16:creationId xmlns:a16="http://schemas.microsoft.com/office/drawing/2014/main" id="{C0093146-23DD-4527-ADEB-C51426D9F468}"/>
              </a:ext>
            </a:extLst>
          </p:cNvPr>
          <p:cNvSpPr/>
          <p:nvPr/>
        </p:nvSpPr>
        <p:spPr bwMode="auto">
          <a:xfrm>
            <a:off x="4298238" y="3432575"/>
            <a:ext cx="432048" cy="583282"/>
          </a:xfrm>
          <a:prstGeom prst="rect">
            <a:avLst/>
          </a:prstGeom>
          <a:solidFill>
            <a:schemeClr val="bg1"/>
          </a:solidFill>
          <a:ln>
            <a:solidFill>
              <a:schemeClr val="tx1"/>
            </a:solidFill>
          </a:ln>
          <a:effec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17" name="文本框 16">
            <a:extLst>
              <a:ext uri="{FF2B5EF4-FFF2-40B4-BE49-F238E27FC236}">
                <a16:creationId xmlns:a16="http://schemas.microsoft.com/office/drawing/2014/main" id="{34BE6C6D-85A9-43C5-A846-A50C7B61E1CF}"/>
              </a:ext>
            </a:extLst>
          </p:cNvPr>
          <p:cNvSpPr txBox="1"/>
          <p:nvPr/>
        </p:nvSpPr>
        <p:spPr>
          <a:xfrm>
            <a:off x="6951869" y="4132059"/>
            <a:ext cx="1204254" cy="276999"/>
          </a:xfrm>
          <a:prstGeom prst="rect">
            <a:avLst/>
          </a:prstGeom>
          <a:noFill/>
        </p:spPr>
        <p:txBody>
          <a:bodyPr wrap="square" rtlCol="0">
            <a:spAutoFit/>
          </a:bodyPr>
          <a:lstStyle/>
          <a:p>
            <a:r>
              <a:rPr lang="en-US" altLang="zh-CN" dirty="0">
                <a:cs typeface="Arial" panose="020B0604020202020204" pitchFamily="34" charset="0"/>
              </a:rPr>
              <a:t>Ranging packet</a:t>
            </a:r>
          </a:p>
        </p:txBody>
      </p:sp>
      <p:sp>
        <p:nvSpPr>
          <p:cNvPr id="18" name="矩形 17">
            <a:extLst>
              <a:ext uri="{FF2B5EF4-FFF2-40B4-BE49-F238E27FC236}">
                <a16:creationId xmlns:a16="http://schemas.microsoft.com/office/drawing/2014/main" id="{6031EF66-56AC-4F0C-B64D-BC0271086901}"/>
              </a:ext>
            </a:extLst>
          </p:cNvPr>
          <p:cNvSpPr/>
          <p:nvPr/>
        </p:nvSpPr>
        <p:spPr bwMode="auto">
          <a:xfrm>
            <a:off x="792593" y="2852567"/>
            <a:ext cx="432048" cy="583282"/>
          </a:xfrm>
          <a:prstGeom prst="rect">
            <a:avLst/>
          </a:prstGeom>
          <a:solidFill>
            <a:schemeClr val="bg1">
              <a:lumMod val="85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cxnSp>
        <p:nvCxnSpPr>
          <p:cNvPr id="19" name="直接箭头连接符 18">
            <a:extLst>
              <a:ext uri="{FF2B5EF4-FFF2-40B4-BE49-F238E27FC236}">
                <a16:creationId xmlns:a16="http://schemas.microsoft.com/office/drawing/2014/main" id="{36879856-DFF8-4CCD-B8BC-69B228A021CE}"/>
              </a:ext>
            </a:extLst>
          </p:cNvPr>
          <p:cNvCxnSpPr>
            <a:cxnSpLocks/>
          </p:cNvCxnSpPr>
          <p:nvPr/>
        </p:nvCxnSpPr>
        <p:spPr bwMode="auto">
          <a:xfrm flipV="1">
            <a:off x="891246" y="1594680"/>
            <a:ext cx="2477189" cy="118445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0" name="直接箭头连接符 19">
            <a:extLst>
              <a:ext uri="{FF2B5EF4-FFF2-40B4-BE49-F238E27FC236}">
                <a16:creationId xmlns:a16="http://schemas.microsoft.com/office/drawing/2014/main" id="{F5D09B28-0CD6-4AE8-84F8-84538924D03B}"/>
              </a:ext>
            </a:extLst>
          </p:cNvPr>
          <p:cNvCxnSpPr>
            <a:cxnSpLocks/>
          </p:cNvCxnSpPr>
          <p:nvPr/>
        </p:nvCxnSpPr>
        <p:spPr bwMode="auto">
          <a:xfrm>
            <a:off x="1236174" y="3283901"/>
            <a:ext cx="3062064" cy="56538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1" name="直接箭头连接符 20">
            <a:extLst>
              <a:ext uri="{FF2B5EF4-FFF2-40B4-BE49-F238E27FC236}">
                <a16:creationId xmlns:a16="http://schemas.microsoft.com/office/drawing/2014/main" id="{C57EE0F0-674E-479C-92F4-AFDB67836B53}"/>
              </a:ext>
            </a:extLst>
          </p:cNvPr>
          <p:cNvCxnSpPr>
            <a:cxnSpLocks/>
            <a:stCxn id="10" idx="1"/>
          </p:cNvCxnSpPr>
          <p:nvPr/>
        </p:nvCxnSpPr>
        <p:spPr bwMode="auto">
          <a:xfrm flipH="1">
            <a:off x="1202445" y="1840954"/>
            <a:ext cx="2165990" cy="10067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文本框 21">
            <a:extLst>
              <a:ext uri="{FF2B5EF4-FFF2-40B4-BE49-F238E27FC236}">
                <a16:creationId xmlns:a16="http://schemas.microsoft.com/office/drawing/2014/main" id="{9145F41C-2DD8-4932-A3B8-0E1589EDAC97}"/>
              </a:ext>
            </a:extLst>
          </p:cNvPr>
          <p:cNvSpPr txBox="1"/>
          <p:nvPr/>
        </p:nvSpPr>
        <p:spPr>
          <a:xfrm>
            <a:off x="4428749" y="2276487"/>
            <a:ext cx="1858314" cy="338554"/>
          </a:xfrm>
          <a:prstGeom prst="rect">
            <a:avLst/>
          </a:prstGeom>
          <a:noFill/>
        </p:spPr>
        <p:txBody>
          <a:bodyPr wrap="square" rtlCol="0">
            <a:spAutoFit/>
          </a:bodyPr>
          <a:lstStyle/>
          <a:p>
            <a:pPr algn="ctr"/>
            <a:r>
              <a:rPr lang="en-US" altLang="zh-CN" sz="1600" dirty="0">
                <a:solidFill>
                  <a:srgbClr val="00B050"/>
                </a:solidFill>
                <a:cs typeface="Arial" panose="020B0604020202020204" pitchFamily="34" charset="0"/>
              </a:rPr>
              <a:t>OWR</a:t>
            </a:r>
          </a:p>
        </p:txBody>
      </p:sp>
      <p:sp>
        <p:nvSpPr>
          <p:cNvPr id="23" name="文本框 22">
            <a:extLst>
              <a:ext uri="{FF2B5EF4-FFF2-40B4-BE49-F238E27FC236}">
                <a16:creationId xmlns:a16="http://schemas.microsoft.com/office/drawing/2014/main" id="{740F8312-C62C-475D-A04C-3105E3783F8A}"/>
              </a:ext>
            </a:extLst>
          </p:cNvPr>
          <p:cNvSpPr txBox="1"/>
          <p:nvPr/>
        </p:nvSpPr>
        <p:spPr>
          <a:xfrm>
            <a:off x="1880674" y="2749233"/>
            <a:ext cx="1703785" cy="338554"/>
          </a:xfrm>
          <a:prstGeom prst="rect">
            <a:avLst/>
          </a:prstGeom>
          <a:noFill/>
        </p:spPr>
        <p:txBody>
          <a:bodyPr wrap="square" rtlCol="0">
            <a:spAutoFit/>
          </a:bodyPr>
          <a:lstStyle/>
          <a:p>
            <a:pPr algn="ctr"/>
            <a:r>
              <a:rPr lang="en-US" altLang="zh-CN" sz="1600" dirty="0">
                <a:solidFill>
                  <a:srgbClr val="00B0F0"/>
                </a:solidFill>
                <a:cs typeface="Arial" panose="020B0604020202020204" pitchFamily="34" charset="0"/>
              </a:rPr>
              <a:t>TWR</a:t>
            </a:r>
          </a:p>
        </p:txBody>
      </p:sp>
      <p:cxnSp>
        <p:nvCxnSpPr>
          <p:cNvPr id="24" name="直接箭头连接符 23">
            <a:extLst>
              <a:ext uri="{FF2B5EF4-FFF2-40B4-BE49-F238E27FC236}">
                <a16:creationId xmlns:a16="http://schemas.microsoft.com/office/drawing/2014/main" id="{89C1C685-406D-40CD-B487-72FEE810E786}"/>
              </a:ext>
            </a:extLst>
          </p:cNvPr>
          <p:cNvCxnSpPr>
            <a:cxnSpLocks/>
          </p:cNvCxnSpPr>
          <p:nvPr/>
        </p:nvCxnSpPr>
        <p:spPr bwMode="auto">
          <a:xfrm flipH="1" flipV="1">
            <a:off x="2294859" y="2472528"/>
            <a:ext cx="336530" cy="306243"/>
          </a:xfrm>
          <a:prstGeom prst="straightConnector1">
            <a:avLst/>
          </a:prstGeom>
          <a:solidFill>
            <a:srgbClr val="00B8FF"/>
          </a:solidFill>
          <a:ln w="9525" cap="flat" cmpd="sng" algn="ctr">
            <a:solidFill>
              <a:srgbClr val="00B0F0"/>
            </a:solidFill>
            <a:prstDash val="solid"/>
            <a:round/>
            <a:headEnd type="none" w="med" len="med"/>
            <a:tailEnd type="triangle"/>
          </a:ln>
          <a:effectLst/>
        </p:spPr>
      </p:cxnSp>
      <p:sp>
        <p:nvSpPr>
          <p:cNvPr id="25" name="矩形 24">
            <a:extLst>
              <a:ext uri="{FF2B5EF4-FFF2-40B4-BE49-F238E27FC236}">
                <a16:creationId xmlns:a16="http://schemas.microsoft.com/office/drawing/2014/main" id="{62E149FE-5945-434A-A605-2AD92D42F4C9}"/>
              </a:ext>
            </a:extLst>
          </p:cNvPr>
          <p:cNvSpPr/>
          <p:nvPr/>
        </p:nvSpPr>
        <p:spPr bwMode="auto">
          <a:xfrm>
            <a:off x="7200723" y="1570234"/>
            <a:ext cx="432048" cy="583282"/>
          </a:xfrm>
          <a:prstGeom prst="rect">
            <a:avLst/>
          </a:prstGeom>
          <a:solidFill>
            <a:schemeClr val="bg1">
              <a:lumMod val="85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cxnSp>
        <p:nvCxnSpPr>
          <p:cNvPr id="26" name="直接箭头连接符 25">
            <a:extLst>
              <a:ext uri="{FF2B5EF4-FFF2-40B4-BE49-F238E27FC236}">
                <a16:creationId xmlns:a16="http://schemas.microsoft.com/office/drawing/2014/main" id="{89026752-F6BC-438B-A747-CB254A44CA6B}"/>
              </a:ext>
            </a:extLst>
          </p:cNvPr>
          <p:cNvCxnSpPr>
            <a:cxnSpLocks/>
          </p:cNvCxnSpPr>
          <p:nvPr/>
        </p:nvCxnSpPr>
        <p:spPr bwMode="auto">
          <a:xfrm>
            <a:off x="3864540" y="1715656"/>
            <a:ext cx="325957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7" name="直接箭头连接符 26">
            <a:extLst>
              <a:ext uri="{FF2B5EF4-FFF2-40B4-BE49-F238E27FC236}">
                <a16:creationId xmlns:a16="http://schemas.microsoft.com/office/drawing/2014/main" id="{1E687A56-745A-49A0-90A4-4E52C0C89BBE}"/>
              </a:ext>
            </a:extLst>
          </p:cNvPr>
          <p:cNvCxnSpPr>
            <a:cxnSpLocks/>
          </p:cNvCxnSpPr>
          <p:nvPr/>
        </p:nvCxnSpPr>
        <p:spPr bwMode="auto">
          <a:xfrm flipH="1">
            <a:off x="3894859" y="2021607"/>
            <a:ext cx="3198934" cy="0"/>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28" name="直接箭头连接符 27">
            <a:extLst>
              <a:ext uri="{FF2B5EF4-FFF2-40B4-BE49-F238E27FC236}">
                <a16:creationId xmlns:a16="http://schemas.microsoft.com/office/drawing/2014/main" id="{6FFFE022-9B1C-483A-B4DC-B2180B61B2D0}"/>
              </a:ext>
            </a:extLst>
          </p:cNvPr>
          <p:cNvCxnSpPr>
            <a:cxnSpLocks/>
          </p:cNvCxnSpPr>
          <p:nvPr/>
        </p:nvCxnSpPr>
        <p:spPr bwMode="auto">
          <a:xfrm flipH="1">
            <a:off x="4811492" y="2213235"/>
            <a:ext cx="2624734" cy="1636047"/>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9" name="文本框 28">
            <a:extLst>
              <a:ext uri="{FF2B5EF4-FFF2-40B4-BE49-F238E27FC236}">
                <a16:creationId xmlns:a16="http://schemas.microsoft.com/office/drawing/2014/main" id="{E752B0FC-8EED-431C-B7B8-121D22FFC31D}"/>
              </a:ext>
            </a:extLst>
          </p:cNvPr>
          <p:cNvSpPr txBox="1"/>
          <p:nvPr/>
        </p:nvSpPr>
        <p:spPr>
          <a:xfrm>
            <a:off x="6104629" y="1264639"/>
            <a:ext cx="2727157" cy="338554"/>
          </a:xfrm>
          <a:prstGeom prst="rect">
            <a:avLst/>
          </a:prstGeom>
          <a:noFill/>
        </p:spPr>
        <p:txBody>
          <a:bodyPr wrap="square" rtlCol="0">
            <a:spAutoFit/>
          </a:bodyPr>
          <a:lstStyle/>
          <a:p>
            <a:pPr algn="ctr"/>
            <a:r>
              <a:rPr lang="en-US" altLang="zh-CN" sz="1600" dirty="0">
                <a:cs typeface="Arial" panose="020B0604020202020204" pitchFamily="34" charset="0"/>
              </a:rPr>
              <a:t>Anchor</a:t>
            </a:r>
            <a:endParaRPr lang="zh-CN" altLang="en-US" sz="1600" dirty="0">
              <a:cs typeface="Arial" panose="020B0604020202020204" pitchFamily="34" charset="0"/>
            </a:endParaRPr>
          </a:p>
        </p:txBody>
      </p:sp>
      <p:sp>
        <p:nvSpPr>
          <p:cNvPr id="30" name="矩形 29">
            <a:extLst>
              <a:ext uri="{FF2B5EF4-FFF2-40B4-BE49-F238E27FC236}">
                <a16:creationId xmlns:a16="http://schemas.microsoft.com/office/drawing/2014/main" id="{1CC88E6E-38FF-4793-B1F5-9E5EE46BFED6}"/>
              </a:ext>
            </a:extLst>
          </p:cNvPr>
          <p:cNvSpPr/>
          <p:nvPr/>
        </p:nvSpPr>
        <p:spPr>
          <a:xfrm>
            <a:off x="25712" y="4701170"/>
            <a:ext cx="8806074" cy="584775"/>
          </a:xfrm>
          <a:prstGeom prst="rect">
            <a:avLst/>
          </a:prstGeom>
        </p:spPr>
        <p:txBody>
          <a:bodyPr wrap="square">
            <a:spAutoFit/>
          </a:bodyPr>
          <a:lstStyle/>
          <a:p>
            <a:pPr marL="373393" indent="-342900">
              <a:buFont typeface="Arial" panose="020B0604020202020204" pitchFamily="34" charset="0"/>
              <a:buChar char="•"/>
            </a:pPr>
            <a:r>
              <a:rPr lang="en-US" altLang="zh-CN" sz="1600" dirty="0">
                <a:latin typeface="Times New Roman"/>
                <a:ea typeface="Times New Roman"/>
                <a:cs typeface="Times New Roman"/>
              </a:rPr>
              <a:t>One-way ranging (OWR) between anchors and tags is used for DL-TDOA services [1]-[3]</a:t>
            </a:r>
            <a:endParaRPr lang="en-US" altLang="zh-CN" sz="1600" dirty="0">
              <a:ea typeface="微软雅黑" panose="020B0503020204020204" pitchFamily="34" charset="-122"/>
              <a:cs typeface="Times New Roman" panose="02020603050405020304" pitchFamily="18" charset="0"/>
            </a:endParaRPr>
          </a:p>
          <a:p>
            <a:pPr marL="373393" indent="-34290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In the DL-TDOA scenarios, inter-anchors can act in a two-way ranging (TWR) manner [3] </a:t>
            </a:r>
          </a:p>
        </p:txBody>
      </p:sp>
      <p:sp>
        <p:nvSpPr>
          <p:cNvPr id="32" name="文本框 31">
            <a:extLst>
              <a:ext uri="{FF2B5EF4-FFF2-40B4-BE49-F238E27FC236}">
                <a16:creationId xmlns:a16="http://schemas.microsoft.com/office/drawing/2014/main" id="{0EA0D0FC-F3DD-4667-89A2-414C44F1DE6B}"/>
              </a:ext>
            </a:extLst>
          </p:cNvPr>
          <p:cNvSpPr txBox="1"/>
          <p:nvPr/>
        </p:nvSpPr>
        <p:spPr>
          <a:xfrm>
            <a:off x="-354962" y="3476168"/>
            <a:ext cx="2727157" cy="338554"/>
          </a:xfrm>
          <a:prstGeom prst="rect">
            <a:avLst/>
          </a:prstGeom>
          <a:noFill/>
        </p:spPr>
        <p:txBody>
          <a:bodyPr wrap="square" rtlCol="0">
            <a:spAutoFit/>
          </a:bodyPr>
          <a:lstStyle/>
          <a:p>
            <a:pPr algn="ctr"/>
            <a:r>
              <a:rPr lang="en-US" altLang="zh-CN" sz="1600" dirty="0">
                <a:cs typeface="Arial" panose="020B0604020202020204" pitchFamily="34" charset="0"/>
              </a:rPr>
              <a:t>Anchor</a:t>
            </a:r>
            <a:endParaRPr lang="zh-CN" altLang="en-US" sz="1600" dirty="0">
              <a:cs typeface="Arial" panose="020B0604020202020204" pitchFamily="34" charset="0"/>
            </a:endParaRPr>
          </a:p>
        </p:txBody>
      </p:sp>
      <p:cxnSp>
        <p:nvCxnSpPr>
          <p:cNvPr id="33" name="直接箭头连接符 32">
            <a:extLst>
              <a:ext uri="{FF2B5EF4-FFF2-40B4-BE49-F238E27FC236}">
                <a16:creationId xmlns:a16="http://schemas.microsoft.com/office/drawing/2014/main" id="{FFE9EF6F-49FF-4687-A4D5-6B19BF57B69E}"/>
              </a:ext>
            </a:extLst>
          </p:cNvPr>
          <p:cNvCxnSpPr>
            <a:cxnSpLocks/>
          </p:cNvCxnSpPr>
          <p:nvPr/>
        </p:nvCxnSpPr>
        <p:spPr bwMode="auto">
          <a:xfrm flipH="1">
            <a:off x="4478014" y="2597310"/>
            <a:ext cx="306134" cy="283783"/>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34" name="直接箭头连接符 33">
            <a:extLst>
              <a:ext uri="{FF2B5EF4-FFF2-40B4-BE49-F238E27FC236}">
                <a16:creationId xmlns:a16="http://schemas.microsoft.com/office/drawing/2014/main" id="{45B7CAA9-C2C0-430F-B8EC-E7241950E5FB}"/>
              </a:ext>
            </a:extLst>
          </p:cNvPr>
          <p:cNvCxnSpPr>
            <a:cxnSpLocks/>
          </p:cNvCxnSpPr>
          <p:nvPr/>
        </p:nvCxnSpPr>
        <p:spPr bwMode="auto">
          <a:xfrm>
            <a:off x="5943757" y="2568010"/>
            <a:ext cx="243092" cy="274421"/>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cxnSp>
        <p:nvCxnSpPr>
          <p:cNvPr id="35" name="直接箭头连接符 34">
            <a:extLst>
              <a:ext uri="{FF2B5EF4-FFF2-40B4-BE49-F238E27FC236}">
                <a16:creationId xmlns:a16="http://schemas.microsoft.com/office/drawing/2014/main" id="{7F7202DF-0CCE-4AC1-897F-54B35421C9AB}"/>
              </a:ext>
            </a:extLst>
          </p:cNvPr>
          <p:cNvCxnSpPr>
            <a:cxnSpLocks/>
          </p:cNvCxnSpPr>
          <p:nvPr/>
        </p:nvCxnSpPr>
        <p:spPr bwMode="auto">
          <a:xfrm>
            <a:off x="8156123" y="4270558"/>
            <a:ext cx="439757" cy="0"/>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2" name="矩形 1">
            <a:extLst>
              <a:ext uri="{FF2B5EF4-FFF2-40B4-BE49-F238E27FC236}">
                <a16:creationId xmlns:a16="http://schemas.microsoft.com/office/drawing/2014/main" id="{775BDC19-22E7-4DC6-9492-032B9693B6B4}"/>
              </a:ext>
            </a:extLst>
          </p:cNvPr>
          <p:cNvSpPr/>
          <p:nvPr/>
        </p:nvSpPr>
        <p:spPr>
          <a:xfrm>
            <a:off x="72032" y="5825123"/>
            <a:ext cx="9118098" cy="338554"/>
          </a:xfrm>
          <a:prstGeom prst="rect">
            <a:avLst/>
          </a:prstGeom>
        </p:spPr>
        <p:txBody>
          <a:bodyPr wrap="square">
            <a:spAutoFit/>
          </a:bodyPr>
          <a:lstStyle/>
          <a:p>
            <a:r>
              <a:rPr lang="en-US" altLang="zh-CN" sz="1600" b="1" dirty="0">
                <a:latin typeface="Times New Roman"/>
                <a:ea typeface="Times New Roman"/>
                <a:cs typeface="Times New Roman"/>
              </a:rPr>
              <a:t>Remark: </a:t>
            </a:r>
            <a:r>
              <a:rPr lang="en-US" altLang="zh-CN" sz="1600" dirty="0">
                <a:latin typeface="Times New Roman"/>
                <a:ea typeface="Times New Roman"/>
                <a:cs typeface="Times New Roman"/>
              </a:rPr>
              <a:t>TWR services between anchors can piggy-back on OWR/DL-TDOA services, or vice versa. </a:t>
            </a:r>
            <a:endParaRPr lang="zh-CN" altLang="en-US" sz="1600" dirty="0"/>
          </a:p>
        </p:txBody>
      </p:sp>
    </p:spTree>
    <p:extLst>
      <p:ext uri="{BB962C8B-B14F-4D97-AF65-F5344CB8AC3E}">
        <p14:creationId xmlns:p14="http://schemas.microsoft.com/office/powerpoint/2010/main" val="984724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DA8AF8C-FB6C-46BB-92DB-245D50C9AA6B}"/>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EBC979A1-293F-4975-974A-0AA352EA5CA2}"/>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C5ED3E00-A6F1-4B93-BAB8-767956A7F8B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Rectangle 2">
            <a:extLst>
              <a:ext uri="{FF2B5EF4-FFF2-40B4-BE49-F238E27FC236}">
                <a16:creationId xmlns:a16="http://schemas.microsoft.com/office/drawing/2014/main" id="{513E14EB-2634-4FE0-A2AE-CC3C60A94294}"/>
              </a:ext>
            </a:extLst>
          </p:cNvPr>
          <p:cNvSpPr txBox="1">
            <a:spLocks noChangeArrowheads="1"/>
          </p:cNvSpPr>
          <p:nvPr/>
        </p:nvSpPr>
        <p:spPr bwMode="auto">
          <a:xfrm>
            <a:off x="685800" y="644174"/>
            <a:ext cx="820668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kern="0" dirty="0"/>
              <a:t>Recap of UWB sensing pulse shape</a:t>
            </a:r>
          </a:p>
        </p:txBody>
      </p:sp>
      <p:sp>
        <p:nvSpPr>
          <p:cNvPr id="8" name="矩形 7">
            <a:extLst>
              <a:ext uri="{FF2B5EF4-FFF2-40B4-BE49-F238E27FC236}">
                <a16:creationId xmlns:a16="http://schemas.microsoft.com/office/drawing/2014/main" id="{A6763A48-5E96-4844-93BA-4ADA725B141C}"/>
              </a:ext>
            </a:extLst>
          </p:cNvPr>
          <p:cNvSpPr/>
          <p:nvPr/>
        </p:nvSpPr>
        <p:spPr>
          <a:xfrm>
            <a:off x="44153" y="5412451"/>
            <a:ext cx="9055694" cy="584775"/>
          </a:xfrm>
          <a:prstGeom prst="rect">
            <a:avLst/>
          </a:prstGeom>
        </p:spPr>
        <p:txBody>
          <a:bodyPr wrap="square">
            <a:spAutoFit/>
          </a:bodyPr>
          <a:lstStyle/>
          <a:p>
            <a:pPr algn="just"/>
            <a:r>
              <a:rPr lang="en-US" altLang="zh-CN" sz="1600" b="1" dirty="0">
                <a:latin typeface="Times New Roman"/>
                <a:ea typeface="Times New Roman"/>
                <a:cs typeface="Times New Roman"/>
              </a:rPr>
              <a:t>Remark: </a:t>
            </a:r>
            <a:r>
              <a:rPr lang="en-US" altLang="zh-CN" sz="1600" dirty="0">
                <a:latin typeface="Times New Roman"/>
                <a:ea typeface="Times New Roman"/>
                <a:cs typeface="Times New Roman"/>
              </a:rPr>
              <a:t>A </a:t>
            </a:r>
            <a:r>
              <a:rPr lang="en-US" altLang="zh-CN" sz="1600" kern="0" dirty="0">
                <a:cs typeface="Times New Roman" panose="02020603050405020304" pitchFamily="18" charset="0"/>
              </a:rPr>
              <a:t>well-designed </a:t>
            </a:r>
            <a:r>
              <a:rPr lang="en-US" altLang="zh-CN" sz="1600" dirty="0">
                <a:latin typeface="Times New Roman"/>
                <a:ea typeface="Times New Roman"/>
                <a:cs typeface="Times New Roman"/>
              </a:rPr>
              <a:t>unified pulse shape may have the potentials to perform simultaneous sensing and ranging. </a:t>
            </a:r>
          </a:p>
        </p:txBody>
      </p:sp>
      <p:pic>
        <p:nvPicPr>
          <p:cNvPr id="11" name="图片 10">
            <a:extLst>
              <a:ext uri="{FF2B5EF4-FFF2-40B4-BE49-F238E27FC236}">
                <a16:creationId xmlns:a16="http://schemas.microsoft.com/office/drawing/2014/main" id="{4709F993-CC6B-4804-B899-F59C516BFB18}"/>
              </a:ext>
            </a:extLst>
          </p:cNvPr>
          <p:cNvPicPr>
            <a:picLocks noChangeAspect="1"/>
          </p:cNvPicPr>
          <p:nvPr/>
        </p:nvPicPr>
        <p:blipFill>
          <a:blip r:embed="rId3"/>
          <a:stretch>
            <a:fillRect/>
          </a:stretch>
        </p:blipFill>
        <p:spPr>
          <a:xfrm>
            <a:off x="-108520" y="1207171"/>
            <a:ext cx="5100284" cy="2212494"/>
          </a:xfrm>
          <a:prstGeom prst="rect">
            <a:avLst/>
          </a:prstGeom>
        </p:spPr>
      </p:pic>
      <p:pic>
        <p:nvPicPr>
          <p:cNvPr id="12" name="图片 11">
            <a:extLst>
              <a:ext uri="{FF2B5EF4-FFF2-40B4-BE49-F238E27FC236}">
                <a16:creationId xmlns:a16="http://schemas.microsoft.com/office/drawing/2014/main" id="{04B6F91A-7A41-4F28-AE87-034428A49871}"/>
              </a:ext>
            </a:extLst>
          </p:cNvPr>
          <p:cNvPicPr>
            <a:picLocks noChangeAspect="1"/>
          </p:cNvPicPr>
          <p:nvPr/>
        </p:nvPicPr>
        <p:blipFill>
          <a:blip r:embed="rId4"/>
          <a:stretch>
            <a:fillRect/>
          </a:stretch>
        </p:blipFill>
        <p:spPr>
          <a:xfrm>
            <a:off x="4211960" y="1207171"/>
            <a:ext cx="5174155" cy="2244537"/>
          </a:xfrm>
          <a:prstGeom prst="rect">
            <a:avLst/>
          </a:prstGeom>
        </p:spPr>
      </p:pic>
      <p:sp>
        <p:nvSpPr>
          <p:cNvPr id="10" name="矩形 9">
            <a:extLst>
              <a:ext uri="{FF2B5EF4-FFF2-40B4-BE49-F238E27FC236}">
                <a16:creationId xmlns:a16="http://schemas.microsoft.com/office/drawing/2014/main" id="{FEF1CB27-521F-4AFC-8407-08257F5DAFD5}"/>
              </a:ext>
            </a:extLst>
          </p:cNvPr>
          <p:cNvSpPr/>
          <p:nvPr/>
        </p:nvSpPr>
        <p:spPr>
          <a:xfrm>
            <a:off x="-6690" y="3557531"/>
            <a:ext cx="9081630" cy="1077218"/>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A preliminary study is proposed on sensing waveform design and requirements considerations [4]</a:t>
            </a:r>
          </a:p>
          <a:p>
            <a:pPr marL="373393" indent="-34290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An example sensing pulse shape is the 8th order Butterworth pulse multiplied by Gaussian window [4], with low post-ring (left figure above), meanwhile complying with the power spectral density (PSD) mask (right figure above)</a:t>
            </a:r>
          </a:p>
        </p:txBody>
      </p:sp>
    </p:spTree>
    <p:extLst>
      <p:ext uri="{BB962C8B-B14F-4D97-AF65-F5344CB8AC3E}">
        <p14:creationId xmlns:p14="http://schemas.microsoft.com/office/powerpoint/2010/main" val="62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DA8AF8C-FB6C-46BB-92DB-245D50C9AA6B}"/>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EBC979A1-293F-4975-974A-0AA352EA5CA2}"/>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C5ED3E00-A6F1-4B93-BAB8-767956A7F8B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Rectangle 2">
            <a:extLst>
              <a:ext uri="{FF2B5EF4-FFF2-40B4-BE49-F238E27FC236}">
                <a16:creationId xmlns:a16="http://schemas.microsoft.com/office/drawing/2014/main" id="{513E14EB-2634-4FE0-A2AE-CC3C60A94294}"/>
              </a:ext>
            </a:extLst>
          </p:cNvPr>
          <p:cNvSpPr txBox="1">
            <a:spLocks noChangeArrowheads="1"/>
          </p:cNvSpPr>
          <p:nvPr/>
        </p:nvSpPr>
        <p:spPr bwMode="auto">
          <a:xfrm>
            <a:off x="241648" y="649412"/>
            <a:ext cx="8947992" cy="369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kern="0" dirty="0"/>
              <a:t>Recap of UWB sensing session</a:t>
            </a:r>
          </a:p>
        </p:txBody>
      </p:sp>
      <p:pic>
        <p:nvPicPr>
          <p:cNvPr id="13" name="图片 12">
            <a:extLst>
              <a:ext uri="{FF2B5EF4-FFF2-40B4-BE49-F238E27FC236}">
                <a16:creationId xmlns:a16="http://schemas.microsoft.com/office/drawing/2014/main" id="{B553E262-0324-4A6B-8449-7ADCA095AF3E}"/>
              </a:ext>
            </a:extLst>
          </p:cNvPr>
          <p:cNvPicPr>
            <a:picLocks noChangeAspect="1"/>
          </p:cNvPicPr>
          <p:nvPr/>
        </p:nvPicPr>
        <p:blipFill>
          <a:blip r:embed="rId2"/>
          <a:stretch>
            <a:fillRect/>
          </a:stretch>
        </p:blipFill>
        <p:spPr>
          <a:xfrm>
            <a:off x="2138542" y="2818992"/>
            <a:ext cx="5473341" cy="1705920"/>
          </a:xfrm>
          <a:prstGeom prst="rect">
            <a:avLst/>
          </a:prstGeom>
        </p:spPr>
      </p:pic>
      <p:pic>
        <p:nvPicPr>
          <p:cNvPr id="14" name="图片 13">
            <a:extLst>
              <a:ext uri="{FF2B5EF4-FFF2-40B4-BE49-F238E27FC236}">
                <a16:creationId xmlns:a16="http://schemas.microsoft.com/office/drawing/2014/main" id="{BD0E74C3-7705-4B52-8A4D-C3F041D499FD}"/>
              </a:ext>
            </a:extLst>
          </p:cNvPr>
          <p:cNvPicPr>
            <a:picLocks noChangeAspect="1"/>
          </p:cNvPicPr>
          <p:nvPr/>
        </p:nvPicPr>
        <p:blipFill>
          <a:blip r:embed="rId3"/>
          <a:stretch>
            <a:fillRect/>
          </a:stretch>
        </p:blipFill>
        <p:spPr>
          <a:xfrm>
            <a:off x="1619672" y="1019321"/>
            <a:ext cx="6408214" cy="1661813"/>
          </a:xfrm>
          <a:prstGeom prst="rect">
            <a:avLst/>
          </a:prstGeom>
        </p:spPr>
      </p:pic>
      <p:sp>
        <p:nvSpPr>
          <p:cNvPr id="18" name="矩形 17">
            <a:extLst>
              <a:ext uri="{FF2B5EF4-FFF2-40B4-BE49-F238E27FC236}">
                <a16:creationId xmlns:a16="http://schemas.microsoft.com/office/drawing/2014/main" id="{2299827C-249A-4DDB-BD9A-4B7B98580782}"/>
              </a:ext>
            </a:extLst>
          </p:cNvPr>
          <p:cNvSpPr/>
          <p:nvPr/>
        </p:nvSpPr>
        <p:spPr>
          <a:xfrm>
            <a:off x="-4986" y="4524912"/>
            <a:ext cx="9144000" cy="1077218"/>
          </a:xfrm>
          <a:prstGeom prst="rect">
            <a:avLst/>
          </a:prstGeom>
        </p:spPr>
        <p:txBody>
          <a:bodyPr wrap="square">
            <a:spAutoFit/>
          </a:bodyPr>
          <a:lstStyle/>
          <a:p>
            <a:pPr marL="316243" indent="-285750">
              <a:buFont typeface="Arial" panose="020B0604020202020204" pitchFamily="34" charset="0"/>
              <a:buChar char="•"/>
            </a:pPr>
            <a:r>
              <a:rPr lang="en-US" altLang="zh-CN" sz="1600" kern="0" dirty="0">
                <a:cs typeface="Times New Roman" panose="02020603050405020304" pitchFamily="18" charset="0"/>
              </a:rPr>
              <a:t>Legacy 4z round/block structure is employed for UWB sensing session [5]</a:t>
            </a:r>
            <a:endParaRPr lang="en-US" altLang="zh-CN" sz="1600" kern="0" dirty="0">
              <a:ea typeface="微软雅黑" panose="020B0503020204020204" pitchFamily="34" charset="-122"/>
              <a:cs typeface="Times New Roman" panose="02020603050405020304" pitchFamily="18" charset="0"/>
            </a:endParaRPr>
          </a:p>
          <a:p>
            <a:pPr marL="316243" indent="-285750">
              <a:buFont typeface="Arial" panose="020B0604020202020204" pitchFamily="34" charset="0"/>
              <a:buChar char="•"/>
            </a:pPr>
            <a:r>
              <a:rPr lang="en-US" altLang="zh-CN" sz="1600" kern="0" dirty="0">
                <a:ea typeface="微软雅黑" panose="020B0503020204020204" pitchFamily="34" charset="-122"/>
                <a:cs typeface="Times New Roman" panose="02020603050405020304" pitchFamily="18" charset="0"/>
              </a:rPr>
              <a:t>Sensing shares a similar round timing structure with ranging in terms of a control phase, a measurement phase and a reporting phase </a:t>
            </a:r>
            <a:r>
              <a:rPr lang="en-US" altLang="zh-CN" sz="1600" kern="0" dirty="0">
                <a:cs typeface="Times New Roman" panose="02020603050405020304" pitchFamily="18" charset="0"/>
              </a:rPr>
              <a:t>[5]</a:t>
            </a:r>
          </a:p>
          <a:p>
            <a:pPr marL="316243" indent="-28575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Deriving sensing system from ranging protocol is suggested in [6]</a:t>
            </a:r>
          </a:p>
        </p:txBody>
      </p:sp>
      <p:sp>
        <p:nvSpPr>
          <p:cNvPr id="10" name="矩形 9">
            <a:extLst>
              <a:ext uri="{FF2B5EF4-FFF2-40B4-BE49-F238E27FC236}">
                <a16:creationId xmlns:a16="http://schemas.microsoft.com/office/drawing/2014/main" id="{FB6E15A4-9ED7-4031-93AF-5CCC2E66824E}"/>
              </a:ext>
            </a:extLst>
          </p:cNvPr>
          <p:cNvSpPr/>
          <p:nvPr/>
        </p:nvSpPr>
        <p:spPr>
          <a:xfrm>
            <a:off x="71542" y="5885226"/>
            <a:ext cx="9118098" cy="584775"/>
          </a:xfrm>
          <a:prstGeom prst="rect">
            <a:avLst/>
          </a:prstGeom>
        </p:spPr>
        <p:txBody>
          <a:bodyPr wrap="square">
            <a:spAutoFit/>
          </a:bodyPr>
          <a:lstStyle/>
          <a:p>
            <a:r>
              <a:rPr lang="en-US" altLang="zh-CN" sz="1600" b="1" dirty="0">
                <a:latin typeface="Times New Roman"/>
                <a:ea typeface="Times New Roman"/>
                <a:cs typeface="Times New Roman"/>
              </a:rPr>
              <a:t>Remark: </a:t>
            </a:r>
            <a:r>
              <a:rPr lang="en-US" altLang="zh-CN" sz="1600" dirty="0">
                <a:latin typeface="Times New Roman"/>
                <a:ea typeface="Times New Roman"/>
                <a:cs typeface="Times New Roman"/>
              </a:rPr>
              <a:t>A unified MAC control signaling can be considered for sensing and ranging.</a:t>
            </a:r>
          </a:p>
          <a:p>
            <a:endParaRPr lang="zh-CN" altLang="en-US" sz="1600" dirty="0"/>
          </a:p>
        </p:txBody>
      </p:sp>
    </p:spTree>
    <p:extLst>
      <p:ext uri="{BB962C8B-B14F-4D97-AF65-F5344CB8AC3E}">
        <p14:creationId xmlns:p14="http://schemas.microsoft.com/office/powerpoint/2010/main" val="3548494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AC8230E-A23F-4F5B-95D0-8CDC6567F9C0}"/>
              </a:ext>
            </a:extLst>
          </p:cNvPr>
          <p:cNvSpPr>
            <a:spLocks noGrp="1"/>
          </p:cNvSpPr>
          <p:nvPr>
            <p:ph type="dt" sz="half" idx="10"/>
          </p:nvPr>
        </p:nvSpPr>
        <p:spPr/>
        <p:txBody>
          <a:bodyPr/>
          <a:lstStyle/>
          <a:p>
            <a:r>
              <a:rPr lang="en-US" altLang="zh-CN"/>
              <a:t>May 2022</a:t>
            </a:r>
            <a:endParaRPr lang="en-US" altLang="en-US" dirty="0"/>
          </a:p>
        </p:txBody>
      </p:sp>
      <p:sp>
        <p:nvSpPr>
          <p:cNvPr id="5" name="页脚占位符 4">
            <a:extLst>
              <a:ext uri="{FF2B5EF4-FFF2-40B4-BE49-F238E27FC236}">
                <a16:creationId xmlns:a16="http://schemas.microsoft.com/office/drawing/2014/main" id="{46780F36-4BEB-4D62-8234-98597B7F4DE5}"/>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87DED19E-C1C7-4A43-84C4-BD90D5B2436B}"/>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8" name="椭圆 7">
            <a:extLst>
              <a:ext uri="{FF2B5EF4-FFF2-40B4-BE49-F238E27FC236}">
                <a16:creationId xmlns:a16="http://schemas.microsoft.com/office/drawing/2014/main" id="{D208BC2E-C4BC-4BCB-AEA7-E871DD51C122}"/>
              </a:ext>
            </a:extLst>
          </p:cNvPr>
          <p:cNvSpPr/>
          <p:nvPr/>
        </p:nvSpPr>
        <p:spPr bwMode="auto">
          <a:xfrm>
            <a:off x="2215764" y="2982336"/>
            <a:ext cx="833896" cy="531486"/>
          </a:xfrm>
          <a:prstGeom prst="ellips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9" name="文本框 8">
            <a:extLst>
              <a:ext uri="{FF2B5EF4-FFF2-40B4-BE49-F238E27FC236}">
                <a16:creationId xmlns:a16="http://schemas.microsoft.com/office/drawing/2014/main" id="{67337F21-C114-4941-9F7D-2DE89AA10C76}"/>
              </a:ext>
            </a:extLst>
          </p:cNvPr>
          <p:cNvSpPr txBox="1"/>
          <p:nvPr/>
        </p:nvSpPr>
        <p:spPr>
          <a:xfrm>
            <a:off x="2082987" y="3080843"/>
            <a:ext cx="1083260" cy="276999"/>
          </a:xfrm>
          <a:prstGeom prst="rect">
            <a:avLst/>
          </a:prstGeom>
          <a:noFill/>
        </p:spPr>
        <p:txBody>
          <a:bodyPr wrap="square" rtlCol="0">
            <a:spAutoFit/>
          </a:bodyPr>
          <a:lstStyle/>
          <a:p>
            <a:pPr algn="ctr"/>
            <a:r>
              <a:rPr lang="en-US" altLang="zh-CN" dirty="0">
                <a:cs typeface="Arial" panose="020B0604020202020204" pitchFamily="34" charset="0"/>
              </a:rPr>
              <a:t>Object</a:t>
            </a:r>
            <a:endParaRPr lang="zh-CN" altLang="en-US" dirty="0">
              <a:cs typeface="Arial" panose="020B0604020202020204" pitchFamily="34" charset="0"/>
            </a:endParaRPr>
          </a:p>
        </p:txBody>
      </p:sp>
      <p:sp>
        <p:nvSpPr>
          <p:cNvPr id="10" name="矩形 9">
            <a:extLst>
              <a:ext uri="{FF2B5EF4-FFF2-40B4-BE49-F238E27FC236}">
                <a16:creationId xmlns:a16="http://schemas.microsoft.com/office/drawing/2014/main" id="{3A0E10B3-AD28-45DC-BA1E-C37083F921A0}"/>
              </a:ext>
            </a:extLst>
          </p:cNvPr>
          <p:cNvSpPr/>
          <p:nvPr/>
        </p:nvSpPr>
        <p:spPr bwMode="auto">
          <a:xfrm>
            <a:off x="4139952" y="1485656"/>
            <a:ext cx="432048" cy="583282"/>
          </a:xfrm>
          <a:prstGeom prst="rect">
            <a:avLst/>
          </a:prstGeom>
          <a:solidFill>
            <a:schemeClr val="bg1">
              <a:lumMod val="85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11" name="文本框 10">
            <a:extLst>
              <a:ext uri="{FF2B5EF4-FFF2-40B4-BE49-F238E27FC236}">
                <a16:creationId xmlns:a16="http://schemas.microsoft.com/office/drawing/2014/main" id="{8D265118-3AF0-48CE-88D3-64A94936D7D3}"/>
              </a:ext>
            </a:extLst>
          </p:cNvPr>
          <p:cNvSpPr txBox="1"/>
          <p:nvPr/>
        </p:nvSpPr>
        <p:spPr>
          <a:xfrm>
            <a:off x="3618765" y="1067000"/>
            <a:ext cx="1422318" cy="461665"/>
          </a:xfrm>
          <a:prstGeom prst="rect">
            <a:avLst/>
          </a:prstGeom>
          <a:noFill/>
        </p:spPr>
        <p:txBody>
          <a:bodyPr wrap="square" rtlCol="0">
            <a:spAutoFit/>
          </a:bodyPr>
          <a:lstStyle/>
          <a:p>
            <a:pPr algn="ctr"/>
            <a:r>
              <a:rPr lang="en-US" altLang="zh-CN" dirty="0">
                <a:cs typeface="Arial" panose="020B0604020202020204" pitchFamily="34" charset="0"/>
              </a:rPr>
              <a:t>Sensing/Ranging</a:t>
            </a:r>
          </a:p>
          <a:p>
            <a:pPr algn="ctr"/>
            <a:r>
              <a:rPr lang="en-US" altLang="zh-CN" dirty="0">
                <a:cs typeface="Arial" panose="020B0604020202020204" pitchFamily="34" charset="0"/>
              </a:rPr>
              <a:t>device</a:t>
            </a:r>
            <a:endParaRPr lang="zh-CN" altLang="en-US" dirty="0">
              <a:cs typeface="Arial" panose="020B0604020202020204" pitchFamily="34" charset="0"/>
            </a:endParaRPr>
          </a:p>
        </p:txBody>
      </p:sp>
      <p:cxnSp>
        <p:nvCxnSpPr>
          <p:cNvPr id="12" name="直接箭头连接符 11">
            <a:extLst>
              <a:ext uri="{FF2B5EF4-FFF2-40B4-BE49-F238E27FC236}">
                <a16:creationId xmlns:a16="http://schemas.microsoft.com/office/drawing/2014/main" id="{F1104A18-7823-47D3-A757-83745AF66FE5}"/>
              </a:ext>
            </a:extLst>
          </p:cNvPr>
          <p:cNvCxnSpPr>
            <a:cxnSpLocks/>
          </p:cNvCxnSpPr>
          <p:nvPr/>
        </p:nvCxnSpPr>
        <p:spPr bwMode="auto">
          <a:xfrm>
            <a:off x="4700941" y="2115756"/>
            <a:ext cx="2008395" cy="7505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文本框 12">
            <a:extLst>
              <a:ext uri="{FF2B5EF4-FFF2-40B4-BE49-F238E27FC236}">
                <a16:creationId xmlns:a16="http://schemas.microsoft.com/office/drawing/2014/main" id="{01ADE28B-3317-4AA3-A631-7A4E24D11B44}"/>
              </a:ext>
            </a:extLst>
          </p:cNvPr>
          <p:cNvSpPr txBox="1"/>
          <p:nvPr/>
        </p:nvSpPr>
        <p:spPr>
          <a:xfrm>
            <a:off x="6185928" y="2562462"/>
            <a:ext cx="1440160" cy="276999"/>
          </a:xfrm>
          <a:prstGeom prst="rect">
            <a:avLst/>
          </a:prstGeom>
          <a:noFill/>
        </p:spPr>
        <p:txBody>
          <a:bodyPr wrap="square" rtlCol="0">
            <a:spAutoFit/>
          </a:bodyPr>
          <a:lstStyle/>
          <a:p>
            <a:pPr algn="ctr"/>
            <a:r>
              <a:rPr lang="en-US" altLang="zh-CN" dirty="0">
                <a:cs typeface="Arial" panose="020B0604020202020204" pitchFamily="34" charset="0"/>
              </a:rPr>
              <a:t>Tag</a:t>
            </a:r>
            <a:endParaRPr lang="zh-CN" altLang="en-US" dirty="0">
              <a:cs typeface="Arial" panose="020B0604020202020204" pitchFamily="34" charset="0"/>
            </a:endParaRPr>
          </a:p>
        </p:txBody>
      </p:sp>
      <p:sp>
        <p:nvSpPr>
          <p:cNvPr id="14" name="矩形 13">
            <a:extLst>
              <a:ext uri="{FF2B5EF4-FFF2-40B4-BE49-F238E27FC236}">
                <a16:creationId xmlns:a16="http://schemas.microsoft.com/office/drawing/2014/main" id="{228AA5D0-FCA5-4802-8442-F2BF9A50D919}"/>
              </a:ext>
            </a:extLst>
          </p:cNvPr>
          <p:cNvSpPr/>
          <p:nvPr/>
        </p:nvSpPr>
        <p:spPr bwMode="auto">
          <a:xfrm>
            <a:off x="6709336" y="2797336"/>
            <a:ext cx="432048" cy="583282"/>
          </a:xfrm>
          <a:prstGeom prst="rect">
            <a:avLst/>
          </a:prstGeom>
          <a:solidFill>
            <a:schemeClr val="bg1"/>
          </a:solidFill>
          <a:ln>
            <a:solidFill>
              <a:schemeClr val="tx1"/>
            </a:solidFill>
          </a:ln>
          <a:effec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15" name="文本框 14">
            <a:extLst>
              <a:ext uri="{FF2B5EF4-FFF2-40B4-BE49-F238E27FC236}">
                <a16:creationId xmlns:a16="http://schemas.microsoft.com/office/drawing/2014/main" id="{7DD51B8E-E1EF-4416-B621-B93152EBE844}"/>
              </a:ext>
            </a:extLst>
          </p:cNvPr>
          <p:cNvSpPr txBox="1"/>
          <p:nvPr/>
        </p:nvSpPr>
        <p:spPr>
          <a:xfrm>
            <a:off x="6647497" y="3868783"/>
            <a:ext cx="1909876" cy="646331"/>
          </a:xfrm>
          <a:prstGeom prst="rect">
            <a:avLst/>
          </a:prstGeom>
          <a:noFill/>
        </p:spPr>
        <p:txBody>
          <a:bodyPr wrap="square" rtlCol="0">
            <a:spAutoFit/>
          </a:bodyPr>
          <a:lstStyle/>
          <a:p>
            <a:r>
              <a:rPr lang="en-US" altLang="zh-CN" dirty="0">
                <a:cs typeface="Arial" panose="020B0604020202020204" pitchFamily="34" charset="0"/>
              </a:rPr>
              <a:t>Control/Request</a:t>
            </a:r>
          </a:p>
          <a:p>
            <a:r>
              <a:rPr lang="en-US" altLang="zh-CN" dirty="0">
                <a:cs typeface="Arial" panose="020B0604020202020204" pitchFamily="34" charset="0"/>
              </a:rPr>
              <a:t>Sensing/Ranging packet</a:t>
            </a:r>
          </a:p>
          <a:p>
            <a:r>
              <a:rPr lang="en-US" altLang="zh-CN" dirty="0">
                <a:cs typeface="Arial" panose="020B0604020202020204" pitchFamily="34" charset="0"/>
              </a:rPr>
              <a:t>Measurement related report</a:t>
            </a:r>
            <a:endParaRPr lang="zh-CN" altLang="en-US" dirty="0">
              <a:cs typeface="Arial" panose="020B0604020202020204" pitchFamily="34" charset="0"/>
            </a:endParaRPr>
          </a:p>
        </p:txBody>
      </p:sp>
      <p:cxnSp>
        <p:nvCxnSpPr>
          <p:cNvPr id="16" name="直接箭头连接符 15">
            <a:extLst>
              <a:ext uri="{FF2B5EF4-FFF2-40B4-BE49-F238E27FC236}">
                <a16:creationId xmlns:a16="http://schemas.microsoft.com/office/drawing/2014/main" id="{946D8333-A316-4694-8FF9-034C7B313189}"/>
              </a:ext>
            </a:extLst>
          </p:cNvPr>
          <p:cNvCxnSpPr>
            <a:cxnSpLocks/>
          </p:cNvCxnSpPr>
          <p:nvPr/>
        </p:nvCxnSpPr>
        <p:spPr bwMode="auto">
          <a:xfrm flipH="1">
            <a:off x="1165265" y="1738009"/>
            <a:ext cx="2861473" cy="0"/>
          </a:xfrm>
          <a:prstGeom prst="straightConnector1">
            <a:avLst/>
          </a:prstGeom>
          <a:ln w="9525" cap="flat" cmpd="sng" algn="ctr">
            <a:solidFill>
              <a:srgbClr val="0000FF"/>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17" name="直接箭头连接符 16">
            <a:extLst>
              <a:ext uri="{FF2B5EF4-FFF2-40B4-BE49-F238E27FC236}">
                <a16:creationId xmlns:a16="http://schemas.microsoft.com/office/drawing/2014/main" id="{6F6EE543-CD4C-4345-B119-445479D9C7EF}"/>
              </a:ext>
            </a:extLst>
          </p:cNvPr>
          <p:cNvCxnSpPr>
            <a:cxnSpLocks/>
          </p:cNvCxnSpPr>
          <p:nvPr/>
        </p:nvCxnSpPr>
        <p:spPr bwMode="auto">
          <a:xfrm>
            <a:off x="1142560" y="1875371"/>
            <a:ext cx="2928645" cy="347"/>
          </a:xfrm>
          <a:prstGeom prst="straightConnector1">
            <a:avLst/>
          </a:prstGeom>
          <a:ln w="9525" cap="flat" cmpd="sng" algn="ctr">
            <a:solidFill>
              <a:schemeClr val="tx1"/>
            </a:solidFill>
            <a:prstDash val="dash"/>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8" name="矩形 17">
            <a:extLst>
              <a:ext uri="{FF2B5EF4-FFF2-40B4-BE49-F238E27FC236}">
                <a16:creationId xmlns:a16="http://schemas.microsoft.com/office/drawing/2014/main" id="{5BA333F2-87E3-40B5-8A22-05BA8ED50752}"/>
              </a:ext>
            </a:extLst>
          </p:cNvPr>
          <p:cNvSpPr/>
          <p:nvPr/>
        </p:nvSpPr>
        <p:spPr bwMode="auto">
          <a:xfrm>
            <a:off x="645243" y="1504602"/>
            <a:ext cx="432048" cy="583282"/>
          </a:xfrm>
          <a:prstGeom prst="rect">
            <a:avLst/>
          </a:prstGeom>
          <a:solidFill>
            <a:schemeClr val="bg1">
              <a:lumMod val="85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sp>
        <p:nvSpPr>
          <p:cNvPr id="19" name="文本框 18">
            <a:extLst>
              <a:ext uri="{FF2B5EF4-FFF2-40B4-BE49-F238E27FC236}">
                <a16:creationId xmlns:a16="http://schemas.microsoft.com/office/drawing/2014/main" id="{E1263A27-040A-45BC-844D-F6A1255D97A4}"/>
              </a:ext>
            </a:extLst>
          </p:cNvPr>
          <p:cNvSpPr txBox="1"/>
          <p:nvPr/>
        </p:nvSpPr>
        <p:spPr>
          <a:xfrm>
            <a:off x="-246770" y="1053573"/>
            <a:ext cx="2290541" cy="461665"/>
          </a:xfrm>
          <a:prstGeom prst="rect">
            <a:avLst/>
          </a:prstGeom>
          <a:noFill/>
        </p:spPr>
        <p:txBody>
          <a:bodyPr wrap="square" rtlCol="0">
            <a:spAutoFit/>
          </a:bodyPr>
          <a:lstStyle/>
          <a:p>
            <a:pPr algn="ctr"/>
            <a:r>
              <a:rPr lang="en-US" altLang="zh-CN" dirty="0">
                <a:cs typeface="Arial" panose="020B0604020202020204" pitchFamily="34" charset="0"/>
              </a:rPr>
              <a:t>Controller/Requesting </a:t>
            </a:r>
          </a:p>
          <a:p>
            <a:pPr algn="ctr"/>
            <a:r>
              <a:rPr lang="en-US" altLang="zh-CN" dirty="0">
                <a:cs typeface="Arial" panose="020B0604020202020204" pitchFamily="34" charset="0"/>
              </a:rPr>
              <a:t>device</a:t>
            </a:r>
            <a:endParaRPr lang="zh-CN" altLang="en-US" dirty="0">
              <a:cs typeface="Arial" panose="020B0604020202020204" pitchFamily="34" charset="0"/>
            </a:endParaRPr>
          </a:p>
        </p:txBody>
      </p:sp>
      <p:sp>
        <p:nvSpPr>
          <p:cNvPr id="20" name="矩形 19">
            <a:extLst>
              <a:ext uri="{FF2B5EF4-FFF2-40B4-BE49-F238E27FC236}">
                <a16:creationId xmlns:a16="http://schemas.microsoft.com/office/drawing/2014/main" id="{B2AAE54B-F970-4AC5-B48F-49B7B9488703}"/>
              </a:ext>
            </a:extLst>
          </p:cNvPr>
          <p:cNvSpPr/>
          <p:nvPr/>
        </p:nvSpPr>
        <p:spPr bwMode="auto">
          <a:xfrm>
            <a:off x="4172918" y="3327958"/>
            <a:ext cx="432048" cy="583282"/>
          </a:xfrm>
          <a:prstGeom prst="rect">
            <a:avLst/>
          </a:prstGeom>
          <a:solidFill>
            <a:schemeClr val="bg1">
              <a:lumMod val="85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cxnSp>
        <p:nvCxnSpPr>
          <p:cNvPr id="21" name="直接箭头连接符 20">
            <a:extLst>
              <a:ext uri="{FF2B5EF4-FFF2-40B4-BE49-F238E27FC236}">
                <a16:creationId xmlns:a16="http://schemas.microsoft.com/office/drawing/2014/main" id="{00A1211A-5D05-48A7-B810-422AAC9FD571}"/>
              </a:ext>
            </a:extLst>
          </p:cNvPr>
          <p:cNvCxnSpPr>
            <a:cxnSpLocks/>
          </p:cNvCxnSpPr>
          <p:nvPr/>
        </p:nvCxnSpPr>
        <p:spPr bwMode="auto">
          <a:xfrm flipV="1">
            <a:off x="4329924" y="2046297"/>
            <a:ext cx="0" cy="127017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直接箭头连接符 21">
            <a:extLst>
              <a:ext uri="{FF2B5EF4-FFF2-40B4-BE49-F238E27FC236}">
                <a16:creationId xmlns:a16="http://schemas.microsoft.com/office/drawing/2014/main" id="{6ABE6703-7EC7-4000-8B98-72CC8B3F667B}"/>
              </a:ext>
            </a:extLst>
          </p:cNvPr>
          <p:cNvCxnSpPr>
            <a:cxnSpLocks/>
            <a:stCxn id="20" idx="3"/>
          </p:cNvCxnSpPr>
          <p:nvPr/>
        </p:nvCxnSpPr>
        <p:spPr bwMode="auto">
          <a:xfrm flipV="1">
            <a:off x="4604966" y="2894221"/>
            <a:ext cx="2124423" cy="7253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3" name="直接箭头连接符 22">
            <a:extLst>
              <a:ext uri="{FF2B5EF4-FFF2-40B4-BE49-F238E27FC236}">
                <a16:creationId xmlns:a16="http://schemas.microsoft.com/office/drawing/2014/main" id="{AED13B13-399A-45AB-A94D-11CAD571038C}"/>
              </a:ext>
            </a:extLst>
          </p:cNvPr>
          <p:cNvCxnSpPr>
            <a:cxnSpLocks/>
          </p:cNvCxnSpPr>
          <p:nvPr/>
        </p:nvCxnSpPr>
        <p:spPr bwMode="auto">
          <a:xfrm>
            <a:off x="4452980" y="2075781"/>
            <a:ext cx="0" cy="12521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4" name="文本框 23">
            <a:extLst>
              <a:ext uri="{FF2B5EF4-FFF2-40B4-BE49-F238E27FC236}">
                <a16:creationId xmlns:a16="http://schemas.microsoft.com/office/drawing/2014/main" id="{57F31303-6308-411B-B868-0B9B1138CDC8}"/>
              </a:ext>
            </a:extLst>
          </p:cNvPr>
          <p:cNvSpPr txBox="1"/>
          <p:nvPr/>
        </p:nvSpPr>
        <p:spPr>
          <a:xfrm>
            <a:off x="3242861" y="3888713"/>
            <a:ext cx="2428555" cy="276999"/>
          </a:xfrm>
          <a:prstGeom prst="rect">
            <a:avLst/>
          </a:prstGeom>
          <a:noFill/>
        </p:spPr>
        <p:txBody>
          <a:bodyPr wrap="square" rtlCol="0">
            <a:spAutoFit/>
          </a:bodyPr>
          <a:lstStyle/>
          <a:p>
            <a:pPr algn="ctr"/>
            <a:r>
              <a:rPr lang="en-US" altLang="zh-CN" dirty="0">
                <a:cs typeface="Arial" panose="020B0604020202020204" pitchFamily="34" charset="0"/>
              </a:rPr>
              <a:t>Sensing/Ranging device</a:t>
            </a:r>
            <a:endParaRPr lang="zh-CN" altLang="en-US" dirty="0">
              <a:cs typeface="Arial" panose="020B0604020202020204" pitchFamily="34" charset="0"/>
            </a:endParaRPr>
          </a:p>
        </p:txBody>
      </p:sp>
      <p:cxnSp>
        <p:nvCxnSpPr>
          <p:cNvPr id="25" name="直接箭头连接符 24">
            <a:extLst>
              <a:ext uri="{FF2B5EF4-FFF2-40B4-BE49-F238E27FC236}">
                <a16:creationId xmlns:a16="http://schemas.microsoft.com/office/drawing/2014/main" id="{588806E3-4DD8-4B87-A911-045E31A72902}"/>
              </a:ext>
            </a:extLst>
          </p:cNvPr>
          <p:cNvCxnSpPr>
            <a:cxnSpLocks/>
            <a:stCxn id="20" idx="1"/>
            <a:endCxn id="8" idx="5"/>
          </p:cNvCxnSpPr>
          <p:nvPr/>
        </p:nvCxnSpPr>
        <p:spPr bwMode="auto">
          <a:xfrm flipH="1" flipV="1">
            <a:off x="2927539" y="3435988"/>
            <a:ext cx="1245379" cy="18361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6" name="矩形 25">
            <a:extLst>
              <a:ext uri="{FF2B5EF4-FFF2-40B4-BE49-F238E27FC236}">
                <a16:creationId xmlns:a16="http://schemas.microsoft.com/office/drawing/2014/main" id="{56EBA1D8-C750-4F87-8146-14EDF6B058B4}"/>
              </a:ext>
            </a:extLst>
          </p:cNvPr>
          <p:cNvSpPr/>
          <p:nvPr/>
        </p:nvSpPr>
        <p:spPr>
          <a:xfrm>
            <a:off x="2713923" y="4076713"/>
            <a:ext cx="3864287" cy="276999"/>
          </a:xfrm>
          <a:prstGeom prst="rect">
            <a:avLst/>
          </a:prstGeom>
        </p:spPr>
        <p:txBody>
          <a:bodyPr wrap="square">
            <a:spAutoFit/>
          </a:bodyPr>
          <a:lstStyle/>
          <a:p>
            <a:pPr marL="30493"/>
            <a:r>
              <a:rPr lang="en-US" altLang="zh-CN" b="1" dirty="0">
                <a:ea typeface="微软雅黑" panose="020B0503020204020204" pitchFamily="34" charset="-122"/>
                <a:cs typeface="Arial" panose="020B0604020202020204" pitchFamily="34" charset="0"/>
              </a:rPr>
              <a:t>FIG 1. A generalized/unified UWB role structure</a:t>
            </a:r>
          </a:p>
        </p:txBody>
      </p:sp>
      <p:cxnSp>
        <p:nvCxnSpPr>
          <p:cNvPr id="27" name="直接箭头连接符 26">
            <a:extLst>
              <a:ext uri="{FF2B5EF4-FFF2-40B4-BE49-F238E27FC236}">
                <a16:creationId xmlns:a16="http://schemas.microsoft.com/office/drawing/2014/main" id="{F542E4A8-CD62-404A-A7C8-F5F664C0B316}"/>
              </a:ext>
            </a:extLst>
          </p:cNvPr>
          <p:cNvCxnSpPr>
            <a:cxnSpLocks/>
          </p:cNvCxnSpPr>
          <p:nvPr/>
        </p:nvCxnSpPr>
        <p:spPr bwMode="auto">
          <a:xfrm flipH="1">
            <a:off x="2816443" y="2075017"/>
            <a:ext cx="1362156" cy="9489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文本框 29">
            <a:extLst>
              <a:ext uri="{FF2B5EF4-FFF2-40B4-BE49-F238E27FC236}">
                <a16:creationId xmlns:a16="http://schemas.microsoft.com/office/drawing/2014/main" id="{8389FBDD-47F7-4F6C-9C2B-F521050C5932}"/>
              </a:ext>
            </a:extLst>
          </p:cNvPr>
          <p:cNvSpPr txBox="1"/>
          <p:nvPr/>
        </p:nvSpPr>
        <p:spPr>
          <a:xfrm>
            <a:off x="5921167" y="2155011"/>
            <a:ext cx="1858314" cy="276999"/>
          </a:xfrm>
          <a:prstGeom prst="rect">
            <a:avLst/>
          </a:prstGeom>
          <a:noFill/>
        </p:spPr>
        <p:txBody>
          <a:bodyPr wrap="square" rtlCol="0">
            <a:spAutoFit/>
          </a:bodyPr>
          <a:lstStyle/>
          <a:p>
            <a:pPr algn="ctr"/>
            <a:r>
              <a:rPr lang="en-US" altLang="zh-CN" dirty="0">
                <a:solidFill>
                  <a:srgbClr val="00B050"/>
                </a:solidFill>
                <a:cs typeface="Arial" panose="020B0604020202020204" pitchFamily="34" charset="0"/>
              </a:rPr>
              <a:t>OWR</a:t>
            </a:r>
          </a:p>
        </p:txBody>
      </p:sp>
      <p:cxnSp>
        <p:nvCxnSpPr>
          <p:cNvPr id="31" name="直接箭头连接符 30">
            <a:extLst>
              <a:ext uri="{FF2B5EF4-FFF2-40B4-BE49-F238E27FC236}">
                <a16:creationId xmlns:a16="http://schemas.microsoft.com/office/drawing/2014/main" id="{A0924E64-170B-4089-AF4F-4339D43BCC98}"/>
              </a:ext>
            </a:extLst>
          </p:cNvPr>
          <p:cNvCxnSpPr>
            <a:cxnSpLocks/>
          </p:cNvCxnSpPr>
          <p:nvPr/>
        </p:nvCxnSpPr>
        <p:spPr bwMode="auto">
          <a:xfrm flipH="1">
            <a:off x="6152295" y="2362213"/>
            <a:ext cx="155074" cy="248424"/>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sp>
        <p:nvSpPr>
          <p:cNvPr id="32" name="文本框 31">
            <a:extLst>
              <a:ext uri="{FF2B5EF4-FFF2-40B4-BE49-F238E27FC236}">
                <a16:creationId xmlns:a16="http://schemas.microsoft.com/office/drawing/2014/main" id="{37D8EEAD-BA53-420E-9FE6-80DC4A0B5848}"/>
              </a:ext>
            </a:extLst>
          </p:cNvPr>
          <p:cNvSpPr txBox="1"/>
          <p:nvPr/>
        </p:nvSpPr>
        <p:spPr>
          <a:xfrm>
            <a:off x="4387577" y="2782530"/>
            <a:ext cx="1703785" cy="276999"/>
          </a:xfrm>
          <a:prstGeom prst="rect">
            <a:avLst/>
          </a:prstGeom>
          <a:noFill/>
        </p:spPr>
        <p:txBody>
          <a:bodyPr wrap="square" rtlCol="0">
            <a:spAutoFit/>
          </a:bodyPr>
          <a:lstStyle/>
          <a:p>
            <a:pPr algn="ctr"/>
            <a:r>
              <a:rPr lang="en-US" altLang="zh-CN" dirty="0">
                <a:solidFill>
                  <a:srgbClr val="00B0F0"/>
                </a:solidFill>
                <a:cs typeface="Arial" panose="020B0604020202020204" pitchFamily="34" charset="0"/>
              </a:rPr>
              <a:t>TWR</a:t>
            </a:r>
          </a:p>
        </p:txBody>
      </p:sp>
      <p:cxnSp>
        <p:nvCxnSpPr>
          <p:cNvPr id="33" name="直接箭头连接符 32">
            <a:extLst>
              <a:ext uri="{FF2B5EF4-FFF2-40B4-BE49-F238E27FC236}">
                <a16:creationId xmlns:a16="http://schemas.microsoft.com/office/drawing/2014/main" id="{BCDDD580-ABF1-4EFF-8F07-DA63E27B4A05}"/>
              </a:ext>
            </a:extLst>
          </p:cNvPr>
          <p:cNvCxnSpPr>
            <a:cxnSpLocks/>
          </p:cNvCxnSpPr>
          <p:nvPr/>
        </p:nvCxnSpPr>
        <p:spPr bwMode="auto">
          <a:xfrm flipH="1" flipV="1">
            <a:off x="4479568" y="2938531"/>
            <a:ext cx="361564" cy="130"/>
          </a:xfrm>
          <a:prstGeom prst="straightConnector1">
            <a:avLst/>
          </a:prstGeom>
          <a:solidFill>
            <a:srgbClr val="00B8FF"/>
          </a:solidFill>
          <a:ln w="9525" cap="flat" cmpd="sng" algn="ctr">
            <a:solidFill>
              <a:srgbClr val="00B0F0"/>
            </a:solidFill>
            <a:prstDash val="solid"/>
            <a:round/>
            <a:headEnd type="none" w="med" len="med"/>
            <a:tailEnd type="triangle"/>
          </a:ln>
          <a:effectLst/>
        </p:spPr>
      </p:cxnSp>
      <p:sp>
        <p:nvSpPr>
          <p:cNvPr id="34" name="文本框 33">
            <a:extLst>
              <a:ext uri="{FF2B5EF4-FFF2-40B4-BE49-F238E27FC236}">
                <a16:creationId xmlns:a16="http://schemas.microsoft.com/office/drawing/2014/main" id="{C6216AA2-F674-4350-A39A-8C11B59683E2}"/>
              </a:ext>
            </a:extLst>
          </p:cNvPr>
          <p:cNvSpPr txBox="1"/>
          <p:nvPr/>
        </p:nvSpPr>
        <p:spPr>
          <a:xfrm>
            <a:off x="816383" y="2569773"/>
            <a:ext cx="1736120" cy="276999"/>
          </a:xfrm>
          <a:prstGeom prst="rect">
            <a:avLst/>
          </a:prstGeom>
          <a:noFill/>
        </p:spPr>
        <p:txBody>
          <a:bodyPr wrap="square" rtlCol="0">
            <a:spAutoFit/>
          </a:bodyPr>
          <a:lstStyle/>
          <a:p>
            <a:pPr algn="ctr"/>
            <a:r>
              <a:rPr lang="en-US" altLang="zh-CN" dirty="0">
                <a:solidFill>
                  <a:srgbClr val="FF0000"/>
                </a:solidFill>
                <a:cs typeface="Arial" panose="020B0604020202020204" pitchFamily="34" charset="0"/>
              </a:rPr>
              <a:t>Sensing</a:t>
            </a:r>
            <a:endParaRPr lang="zh-CN" altLang="en-US" dirty="0">
              <a:solidFill>
                <a:srgbClr val="FF0000"/>
              </a:solidFill>
              <a:cs typeface="Arial" panose="020B0604020202020204" pitchFamily="34" charset="0"/>
            </a:endParaRPr>
          </a:p>
        </p:txBody>
      </p:sp>
      <p:cxnSp>
        <p:nvCxnSpPr>
          <p:cNvPr id="35" name="直接箭头连接符 34">
            <a:extLst>
              <a:ext uri="{FF2B5EF4-FFF2-40B4-BE49-F238E27FC236}">
                <a16:creationId xmlns:a16="http://schemas.microsoft.com/office/drawing/2014/main" id="{D4B9465E-61E1-4B73-95FF-D324B5E5D3D5}"/>
              </a:ext>
            </a:extLst>
          </p:cNvPr>
          <p:cNvCxnSpPr>
            <a:cxnSpLocks/>
          </p:cNvCxnSpPr>
          <p:nvPr/>
        </p:nvCxnSpPr>
        <p:spPr bwMode="auto">
          <a:xfrm>
            <a:off x="1691680" y="2821967"/>
            <a:ext cx="0" cy="287259"/>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36" name="矩形 35">
            <a:extLst>
              <a:ext uri="{FF2B5EF4-FFF2-40B4-BE49-F238E27FC236}">
                <a16:creationId xmlns:a16="http://schemas.microsoft.com/office/drawing/2014/main" id="{29F1E759-8FD2-492A-A7FA-0FC655D60F16}"/>
              </a:ext>
            </a:extLst>
          </p:cNvPr>
          <p:cNvSpPr/>
          <p:nvPr/>
        </p:nvSpPr>
        <p:spPr bwMode="auto">
          <a:xfrm>
            <a:off x="7946604" y="1507558"/>
            <a:ext cx="432048" cy="583282"/>
          </a:xfrm>
          <a:prstGeom prst="rect">
            <a:avLst/>
          </a:prstGeom>
          <a:solidFill>
            <a:schemeClr val="bg1">
              <a:lumMod val="85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cxnSp>
        <p:nvCxnSpPr>
          <p:cNvPr id="37" name="直接箭头连接符 36">
            <a:extLst>
              <a:ext uri="{FF2B5EF4-FFF2-40B4-BE49-F238E27FC236}">
                <a16:creationId xmlns:a16="http://schemas.microsoft.com/office/drawing/2014/main" id="{ADB9D19A-C724-47BD-BA97-17606306D14E}"/>
              </a:ext>
            </a:extLst>
          </p:cNvPr>
          <p:cNvCxnSpPr>
            <a:cxnSpLocks/>
          </p:cNvCxnSpPr>
          <p:nvPr/>
        </p:nvCxnSpPr>
        <p:spPr bwMode="auto">
          <a:xfrm>
            <a:off x="4600091" y="1738009"/>
            <a:ext cx="330694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直接箭头连接符 37">
            <a:extLst>
              <a:ext uri="{FF2B5EF4-FFF2-40B4-BE49-F238E27FC236}">
                <a16:creationId xmlns:a16="http://schemas.microsoft.com/office/drawing/2014/main" id="{D19E62D2-40F1-4745-9B47-7FFD50F0C92B}"/>
              </a:ext>
            </a:extLst>
          </p:cNvPr>
          <p:cNvCxnSpPr>
            <a:cxnSpLocks/>
          </p:cNvCxnSpPr>
          <p:nvPr/>
        </p:nvCxnSpPr>
        <p:spPr bwMode="auto">
          <a:xfrm flipH="1">
            <a:off x="4646067" y="1875371"/>
            <a:ext cx="3198934" cy="0"/>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39" name="直接箭头连接符 38">
            <a:extLst>
              <a:ext uri="{FF2B5EF4-FFF2-40B4-BE49-F238E27FC236}">
                <a16:creationId xmlns:a16="http://schemas.microsoft.com/office/drawing/2014/main" id="{F75EC593-7785-4C4E-8C52-0BFD2654AE6B}"/>
              </a:ext>
            </a:extLst>
          </p:cNvPr>
          <p:cNvCxnSpPr>
            <a:cxnSpLocks/>
            <a:stCxn id="36" idx="2"/>
          </p:cNvCxnSpPr>
          <p:nvPr/>
        </p:nvCxnSpPr>
        <p:spPr bwMode="auto">
          <a:xfrm flipH="1">
            <a:off x="7144128" y="2090840"/>
            <a:ext cx="1018500" cy="874757"/>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40" name="直接箭头连接符 39">
            <a:extLst>
              <a:ext uri="{FF2B5EF4-FFF2-40B4-BE49-F238E27FC236}">
                <a16:creationId xmlns:a16="http://schemas.microsoft.com/office/drawing/2014/main" id="{1B6FB282-39F9-4848-A9EC-13988BAE9508}"/>
              </a:ext>
            </a:extLst>
          </p:cNvPr>
          <p:cNvCxnSpPr>
            <a:cxnSpLocks/>
          </p:cNvCxnSpPr>
          <p:nvPr/>
        </p:nvCxnSpPr>
        <p:spPr bwMode="auto">
          <a:xfrm>
            <a:off x="7245648" y="2325419"/>
            <a:ext cx="285640" cy="244354"/>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sp>
        <p:nvSpPr>
          <p:cNvPr id="41" name="文本框 40">
            <a:extLst>
              <a:ext uri="{FF2B5EF4-FFF2-40B4-BE49-F238E27FC236}">
                <a16:creationId xmlns:a16="http://schemas.microsoft.com/office/drawing/2014/main" id="{2F7F7C77-842E-4B2E-B3EA-469BC78C30C6}"/>
              </a:ext>
            </a:extLst>
          </p:cNvPr>
          <p:cNvSpPr txBox="1"/>
          <p:nvPr/>
        </p:nvSpPr>
        <p:spPr>
          <a:xfrm>
            <a:off x="7362887" y="1053573"/>
            <a:ext cx="1609381" cy="461665"/>
          </a:xfrm>
          <a:prstGeom prst="rect">
            <a:avLst/>
          </a:prstGeom>
          <a:noFill/>
        </p:spPr>
        <p:txBody>
          <a:bodyPr wrap="square" rtlCol="0">
            <a:spAutoFit/>
          </a:bodyPr>
          <a:lstStyle/>
          <a:p>
            <a:pPr algn="ctr"/>
            <a:r>
              <a:rPr lang="en-US" altLang="zh-CN" dirty="0">
                <a:cs typeface="Arial" panose="020B0604020202020204" pitchFamily="34" charset="0"/>
              </a:rPr>
              <a:t>Sensing/Ranging</a:t>
            </a:r>
          </a:p>
          <a:p>
            <a:pPr algn="ctr"/>
            <a:r>
              <a:rPr lang="en-US" altLang="zh-CN" dirty="0">
                <a:cs typeface="Arial" panose="020B0604020202020204" pitchFamily="34" charset="0"/>
              </a:rPr>
              <a:t>device</a:t>
            </a:r>
            <a:endParaRPr lang="zh-CN" altLang="en-US" dirty="0">
              <a:cs typeface="Arial" panose="020B0604020202020204" pitchFamily="34" charset="0"/>
            </a:endParaRPr>
          </a:p>
        </p:txBody>
      </p:sp>
      <p:sp>
        <p:nvSpPr>
          <p:cNvPr id="66" name="矩形 65">
            <a:extLst>
              <a:ext uri="{FF2B5EF4-FFF2-40B4-BE49-F238E27FC236}">
                <a16:creationId xmlns:a16="http://schemas.microsoft.com/office/drawing/2014/main" id="{157DB03A-BF31-4F05-BBE6-7E1C0E54614F}"/>
              </a:ext>
            </a:extLst>
          </p:cNvPr>
          <p:cNvSpPr/>
          <p:nvPr/>
        </p:nvSpPr>
        <p:spPr>
          <a:xfrm>
            <a:off x="0" y="4818954"/>
            <a:ext cx="9023449" cy="1077218"/>
          </a:xfrm>
          <a:prstGeom prst="rect">
            <a:avLst/>
          </a:prstGeom>
        </p:spPr>
        <p:txBody>
          <a:bodyPr wrap="square">
            <a:spAutoFit/>
          </a:bodyPr>
          <a:lstStyle/>
          <a:p>
            <a:pPr marL="285750" indent="-285750" algn="just">
              <a:buFont typeface="Wingdings" panose="05000000000000000000" pitchFamily="2" charset="2"/>
              <a:buChar char=""/>
            </a:pPr>
            <a:r>
              <a:rPr lang="en-US" altLang="zh-CN" sz="1600" dirty="0">
                <a:latin typeface="Times New Roman"/>
                <a:ea typeface="Times New Roman"/>
                <a:cs typeface="Times New Roman"/>
              </a:rPr>
              <a:t>Regardless of sensing/ranging [1-10], all these services can be depicted by a generalized/unified UWB role structure model</a:t>
            </a:r>
          </a:p>
          <a:p>
            <a:pPr marL="285750" indent="-285750" algn="just">
              <a:buFont typeface="Wingdings" panose="05000000000000000000" pitchFamily="2" charset="2"/>
              <a:buChar char=""/>
            </a:pPr>
            <a:r>
              <a:rPr lang="en-US" altLang="zh-CN" sz="1600" kern="0" dirty="0">
                <a:cs typeface="Times New Roman" panose="02020603050405020304" pitchFamily="18" charset="0"/>
              </a:rPr>
              <a:t>In this contribution, we propose a unified MAC control support for sensing and ranging. Specifically, round usage definition and device role management are studied via ARC IE and RDM IE, respectively</a:t>
            </a:r>
          </a:p>
        </p:txBody>
      </p:sp>
      <p:cxnSp>
        <p:nvCxnSpPr>
          <p:cNvPr id="67" name="直接箭头连接符 66">
            <a:extLst>
              <a:ext uri="{FF2B5EF4-FFF2-40B4-BE49-F238E27FC236}">
                <a16:creationId xmlns:a16="http://schemas.microsoft.com/office/drawing/2014/main" id="{7A4405DF-169B-48F3-B0F6-06C3A0017C42}"/>
              </a:ext>
            </a:extLst>
          </p:cNvPr>
          <p:cNvCxnSpPr>
            <a:cxnSpLocks/>
          </p:cNvCxnSpPr>
          <p:nvPr/>
        </p:nvCxnSpPr>
        <p:spPr bwMode="auto">
          <a:xfrm>
            <a:off x="8557373" y="4232455"/>
            <a:ext cx="421396" cy="0"/>
          </a:xfrm>
          <a:prstGeom prst="straightConnector1">
            <a:avLst/>
          </a:prstGeom>
          <a:ln w="9525"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69" name="直接箭头连接符 68">
            <a:extLst>
              <a:ext uri="{FF2B5EF4-FFF2-40B4-BE49-F238E27FC236}">
                <a16:creationId xmlns:a16="http://schemas.microsoft.com/office/drawing/2014/main" id="{6C929D98-1CBA-4F85-89DB-0D1895C85F7F}"/>
              </a:ext>
            </a:extLst>
          </p:cNvPr>
          <p:cNvCxnSpPr>
            <a:cxnSpLocks/>
          </p:cNvCxnSpPr>
          <p:nvPr/>
        </p:nvCxnSpPr>
        <p:spPr bwMode="auto">
          <a:xfrm>
            <a:off x="8557373" y="4397928"/>
            <a:ext cx="421396" cy="0"/>
          </a:xfrm>
          <a:prstGeom prst="straightConnector1">
            <a:avLst/>
          </a:prstGeom>
          <a:ln w="9525" cap="flat" cmpd="sng" algn="ctr">
            <a:solidFill>
              <a:srgbClr val="0000FF"/>
            </a:solidFill>
            <a:prstDash val="solid"/>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9" name="直接箭头连接符 78">
            <a:extLst>
              <a:ext uri="{FF2B5EF4-FFF2-40B4-BE49-F238E27FC236}">
                <a16:creationId xmlns:a16="http://schemas.microsoft.com/office/drawing/2014/main" id="{8E7D717A-A7D7-4F16-AC07-49FFFF3D100C}"/>
              </a:ext>
            </a:extLst>
          </p:cNvPr>
          <p:cNvCxnSpPr>
            <a:cxnSpLocks/>
          </p:cNvCxnSpPr>
          <p:nvPr/>
        </p:nvCxnSpPr>
        <p:spPr bwMode="auto">
          <a:xfrm>
            <a:off x="8557373" y="4001403"/>
            <a:ext cx="421396" cy="0"/>
          </a:xfrm>
          <a:prstGeom prst="straightConnector1">
            <a:avLst/>
          </a:prstGeom>
          <a:ln w="9525" cap="flat" cmpd="sng" algn="ctr">
            <a:solidFill>
              <a:schemeClr val="tx1"/>
            </a:solidFill>
            <a:prstDash val="dash"/>
            <a:round/>
            <a:headEnd type="none" w="med" len="med"/>
            <a:tailEnd type="triangle" w="med" len="me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49" name="矩形 48">
            <a:extLst>
              <a:ext uri="{FF2B5EF4-FFF2-40B4-BE49-F238E27FC236}">
                <a16:creationId xmlns:a16="http://schemas.microsoft.com/office/drawing/2014/main" id="{F5BDB962-2BAC-44A0-B895-0756E348E5F2}"/>
              </a:ext>
            </a:extLst>
          </p:cNvPr>
          <p:cNvSpPr/>
          <p:nvPr/>
        </p:nvSpPr>
        <p:spPr bwMode="auto">
          <a:xfrm>
            <a:off x="638307" y="2971332"/>
            <a:ext cx="432048" cy="583282"/>
          </a:xfrm>
          <a:prstGeom prst="rect">
            <a:avLst/>
          </a:prstGeom>
          <a:solidFill>
            <a:schemeClr val="bg1">
              <a:lumMod val="85000"/>
            </a:schemeClr>
          </a:solidFill>
          <a:ln>
            <a:solidFill>
              <a:schemeClr val="tx1"/>
            </a:solidFill>
          </a:ln>
          <a:effec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pPr>
            <a:endParaRPr lang="zh-CN" altLang="en-US" sz="1800">
              <a:ea typeface="宋体" charset="-122"/>
              <a:cs typeface="Arial" panose="020B0604020202020204" pitchFamily="34" charset="0"/>
            </a:endParaRPr>
          </a:p>
        </p:txBody>
      </p:sp>
      <p:cxnSp>
        <p:nvCxnSpPr>
          <p:cNvPr id="50" name="直接箭头连接符 49">
            <a:extLst>
              <a:ext uri="{FF2B5EF4-FFF2-40B4-BE49-F238E27FC236}">
                <a16:creationId xmlns:a16="http://schemas.microsoft.com/office/drawing/2014/main" id="{B4AFD1E6-5A51-4269-B075-2CB2889D8149}"/>
              </a:ext>
            </a:extLst>
          </p:cNvPr>
          <p:cNvCxnSpPr>
            <a:cxnSpLocks/>
          </p:cNvCxnSpPr>
          <p:nvPr/>
        </p:nvCxnSpPr>
        <p:spPr bwMode="auto">
          <a:xfrm flipH="1">
            <a:off x="1101685" y="3114676"/>
            <a:ext cx="116341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直接箭头连接符 51">
            <a:extLst>
              <a:ext uri="{FF2B5EF4-FFF2-40B4-BE49-F238E27FC236}">
                <a16:creationId xmlns:a16="http://schemas.microsoft.com/office/drawing/2014/main" id="{49AE62ED-9E39-4E23-A304-1004BA74C5C3}"/>
              </a:ext>
            </a:extLst>
          </p:cNvPr>
          <p:cNvCxnSpPr>
            <a:cxnSpLocks/>
          </p:cNvCxnSpPr>
          <p:nvPr/>
        </p:nvCxnSpPr>
        <p:spPr bwMode="auto">
          <a:xfrm flipH="1">
            <a:off x="1090444" y="3389788"/>
            <a:ext cx="117465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0" name="文本框 59">
            <a:extLst>
              <a:ext uri="{FF2B5EF4-FFF2-40B4-BE49-F238E27FC236}">
                <a16:creationId xmlns:a16="http://schemas.microsoft.com/office/drawing/2014/main" id="{6F9E7143-9478-4609-B587-F5C9677BC17C}"/>
              </a:ext>
            </a:extLst>
          </p:cNvPr>
          <p:cNvSpPr txBox="1"/>
          <p:nvPr/>
        </p:nvSpPr>
        <p:spPr>
          <a:xfrm>
            <a:off x="-302000" y="3541689"/>
            <a:ext cx="2428555" cy="276999"/>
          </a:xfrm>
          <a:prstGeom prst="rect">
            <a:avLst/>
          </a:prstGeom>
          <a:noFill/>
        </p:spPr>
        <p:txBody>
          <a:bodyPr wrap="square" rtlCol="0">
            <a:spAutoFit/>
          </a:bodyPr>
          <a:lstStyle/>
          <a:p>
            <a:pPr algn="ctr"/>
            <a:r>
              <a:rPr lang="en-US" altLang="zh-CN" dirty="0">
                <a:cs typeface="Arial" panose="020B0604020202020204" pitchFamily="34" charset="0"/>
              </a:rPr>
              <a:t>Sensing/Ranging device</a:t>
            </a:r>
            <a:endParaRPr lang="zh-CN" altLang="en-US" dirty="0">
              <a:cs typeface="Arial" panose="020B0604020202020204" pitchFamily="34" charset="0"/>
            </a:endParaRPr>
          </a:p>
        </p:txBody>
      </p:sp>
      <p:sp>
        <p:nvSpPr>
          <p:cNvPr id="51" name="矩形 50">
            <a:extLst>
              <a:ext uri="{FF2B5EF4-FFF2-40B4-BE49-F238E27FC236}">
                <a16:creationId xmlns:a16="http://schemas.microsoft.com/office/drawing/2014/main" id="{AFB34C1D-5C20-4911-AC76-C33772AB0C4B}"/>
              </a:ext>
            </a:extLst>
          </p:cNvPr>
          <p:cNvSpPr/>
          <p:nvPr/>
        </p:nvSpPr>
        <p:spPr>
          <a:xfrm>
            <a:off x="2632712" y="551676"/>
            <a:ext cx="4104453" cy="461665"/>
          </a:xfrm>
          <a:prstGeom prst="rect">
            <a:avLst/>
          </a:prstGeom>
        </p:spPr>
        <p:txBody>
          <a:bodyPr wrap="square">
            <a:spAutoFit/>
          </a:bodyPr>
          <a:lstStyle/>
          <a:p>
            <a:r>
              <a:rPr lang="en-US" altLang="zh-CN" sz="2400" dirty="0">
                <a:ea typeface="微软雅黑" panose="020B0503020204020204" pitchFamily="34" charset="-122"/>
                <a:cs typeface="Times New Roman" panose="02020603050405020304" pitchFamily="18" charset="0"/>
              </a:rPr>
              <a:t>Observation and Motivation</a:t>
            </a:r>
            <a:endParaRPr lang="zh-CN" altLang="en-US" sz="2400" dirty="0"/>
          </a:p>
        </p:txBody>
      </p:sp>
    </p:spTree>
    <p:extLst>
      <p:ext uri="{BB962C8B-B14F-4D97-AF65-F5344CB8AC3E}">
        <p14:creationId xmlns:p14="http://schemas.microsoft.com/office/powerpoint/2010/main" val="174771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A41A324-823C-4F82-A980-C595EFD4D510}"/>
              </a:ext>
            </a:extLst>
          </p:cNvPr>
          <p:cNvSpPr>
            <a:spLocks noGrp="1"/>
          </p:cNvSpPr>
          <p:nvPr>
            <p:ph type="dt" sz="half" idx="10"/>
          </p:nvPr>
        </p:nvSpPr>
        <p:spPr/>
        <p:txBody>
          <a:bodyPr/>
          <a:lstStyle/>
          <a:p>
            <a:r>
              <a:rPr lang="en-US" altLang="zh-CN" dirty="0"/>
              <a:t>May 2022</a:t>
            </a:r>
            <a:endParaRPr lang="en-US" altLang="en-US" dirty="0"/>
          </a:p>
        </p:txBody>
      </p:sp>
      <p:sp>
        <p:nvSpPr>
          <p:cNvPr id="5" name="页脚占位符 4">
            <a:extLst>
              <a:ext uri="{FF2B5EF4-FFF2-40B4-BE49-F238E27FC236}">
                <a16:creationId xmlns:a16="http://schemas.microsoft.com/office/drawing/2014/main" id="{68931467-1190-45CF-A6B4-67ABFA48AF57}"/>
              </a:ext>
            </a:extLst>
          </p:cNvPr>
          <p:cNvSpPr>
            <a:spLocks noGrp="1"/>
          </p:cNvSpPr>
          <p:nvPr>
            <p:ph type="ftr" sz="quarter" idx="11"/>
          </p:nvPr>
        </p:nvSpPr>
        <p:spPr/>
        <p:txBody>
          <a:bodyPr/>
          <a:lstStyle/>
          <a:p>
            <a:r>
              <a:rPr lang="en-US" altLang="en-US"/>
              <a:t>Kuan Wu, Huawei</a:t>
            </a:r>
            <a:endParaRPr lang="en-US" altLang="en-US" dirty="0"/>
          </a:p>
        </p:txBody>
      </p:sp>
      <p:sp>
        <p:nvSpPr>
          <p:cNvPr id="6" name="灯片编号占位符 5">
            <a:extLst>
              <a:ext uri="{FF2B5EF4-FFF2-40B4-BE49-F238E27FC236}">
                <a16:creationId xmlns:a16="http://schemas.microsoft.com/office/drawing/2014/main" id="{1A4B7D73-6655-41BD-AFA4-943BF2D90242}"/>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12" name="矩形 11">
            <a:extLst>
              <a:ext uri="{FF2B5EF4-FFF2-40B4-BE49-F238E27FC236}">
                <a16:creationId xmlns:a16="http://schemas.microsoft.com/office/drawing/2014/main" id="{B4D08658-0025-4268-B7E6-B30F66186196}"/>
              </a:ext>
            </a:extLst>
          </p:cNvPr>
          <p:cNvSpPr/>
          <p:nvPr/>
        </p:nvSpPr>
        <p:spPr>
          <a:xfrm>
            <a:off x="-15534" y="5146818"/>
            <a:ext cx="9062174" cy="1077218"/>
          </a:xfrm>
          <a:prstGeom prst="rect">
            <a:avLst/>
          </a:prstGeom>
        </p:spPr>
        <p:txBody>
          <a:bodyPr wrap="square">
            <a:spAutoFit/>
          </a:bodyPr>
          <a:lstStyle/>
          <a:p>
            <a:pPr marL="373393" indent="-342900">
              <a:buFont typeface="Arial" panose="020B0604020202020204" pitchFamily="34" charset="0"/>
              <a:buChar char="•"/>
            </a:pPr>
            <a:r>
              <a:rPr lang="en-US" altLang="zh-CN" sz="1600" dirty="0">
                <a:latin typeface="Times New Roman"/>
                <a:ea typeface="微软雅黑" panose="020B0503020204020204" pitchFamily="34" charset="-122"/>
                <a:cs typeface="Times New Roman"/>
              </a:rPr>
              <a:t>Ranging Round Usage field in ARC IE in 802.15.4z [1] only configurates ranging services</a:t>
            </a:r>
          </a:p>
          <a:p>
            <a:pPr marL="373393" indent="-342900">
              <a:buFont typeface="Arial" panose="020B0604020202020204" pitchFamily="34" charset="0"/>
              <a:buChar char="•"/>
            </a:pPr>
            <a:r>
              <a:rPr lang="en-US" altLang="zh-CN" sz="1600" dirty="0">
                <a:latin typeface="Times New Roman"/>
                <a:ea typeface="微软雅黑" panose="020B0503020204020204" pitchFamily="34" charset="-122"/>
                <a:cs typeface="Times New Roman"/>
              </a:rPr>
              <a:t>Utilizing some of the </a:t>
            </a:r>
            <a:r>
              <a:rPr lang="en-US" altLang="zh-CN" sz="1600" dirty="0">
                <a:solidFill>
                  <a:srgbClr val="0070C0"/>
                </a:solidFill>
                <a:latin typeface="Times New Roman"/>
                <a:ea typeface="微软雅黑" panose="020B0503020204020204" pitchFamily="34" charset="-122"/>
                <a:cs typeface="Times New Roman"/>
              </a:rPr>
              <a:t>reserved bits</a:t>
            </a:r>
            <a:r>
              <a:rPr lang="en-US" altLang="zh-CN" sz="1600" dirty="0">
                <a:solidFill>
                  <a:srgbClr val="00B050"/>
                </a:solidFill>
                <a:latin typeface="Times New Roman"/>
                <a:ea typeface="微软雅黑" panose="020B0503020204020204" pitchFamily="34" charset="-122"/>
                <a:cs typeface="Times New Roman"/>
              </a:rPr>
              <a:t> </a:t>
            </a:r>
            <a:r>
              <a:rPr lang="en-US" altLang="zh-CN" sz="1600" dirty="0">
                <a:latin typeface="Times New Roman"/>
                <a:ea typeface="微软雅黑" panose="020B0503020204020204" pitchFamily="34" charset="-122"/>
                <a:cs typeface="Times New Roman"/>
              </a:rPr>
              <a:t>in Content Control field to extend round usage to include sensing services and various services piggy-backing</a:t>
            </a:r>
          </a:p>
          <a:p>
            <a:pPr marL="373393" indent="-342900">
              <a:buFont typeface="Arial" panose="020B0604020202020204" pitchFamily="34" charset="0"/>
              <a:buChar char="•"/>
            </a:pPr>
            <a:r>
              <a:rPr lang="en-US" altLang="zh-CN" sz="1600" dirty="0">
                <a:latin typeface="Times New Roman"/>
                <a:ea typeface="微软雅黑" panose="020B0503020204020204" pitchFamily="34" charset="-122"/>
                <a:cs typeface="Times New Roman"/>
              </a:rPr>
              <a:t>In many-to-many scenarios, legacy devices can still recognize its round usage via ARC IE</a:t>
            </a:r>
          </a:p>
        </p:txBody>
      </p:sp>
      <p:pic>
        <p:nvPicPr>
          <p:cNvPr id="16" name="图片 15">
            <a:extLst>
              <a:ext uri="{FF2B5EF4-FFF2-40B4-BE49-F238E27FC236}">
                <a16:creationId xmlns:a16="http://schemas.microsoft.com/office/drawing/2014/main" id="{F4FFE45F-857C-415F-B32D-322A9944411D}"/>
              </a:ext>
            </a:extLst>
          </p:cNvPr>
          <p:cNvPicPr>
            <a:picLocks noChangeAspect="1"/>
          </p:cNvPicPr>
          <p:nvPr/>
        </p:nvPicPr>
        <p:blipFill>
          <a:blip r:embed="rId3"/>
          <a:stretch>
            <a:fillRect/>
          </a:stretch>
        </p:blipFill>
        <p:spPr>
          <a:xfrm>
            <a:off x="2364052" y="1289858"/>
            <a:ext cx="4842975" cy="1504358"/>
          </a:xfrm>
          <a:prstGeom prst="rect">
            <a:avLst/>
          </a:prstGeom>
        </p:spPr>
      </p:pic>
      <p:pic>
        <p:nvPicPr>
          <p:cNvPr id="7" name="图片 6">
            <a:extLst>
              <a:ext uri="{FF2B5EF4-FFF2-40B4-BE49-F238E27FC236}">
                <a16:creationId xmlns:a16="http://schemas.microsoft.com/office/drawing/2014/main" id="{91A1765D-3BC7-47FA-AB21-A1909F5A46F0}"/>
              </a:ext>
            </a:extLst>
          </p:cNvPr>
          <p:cNvPicPr>
            <a:picLocks noChangeAspect="1"/>
          </p:cNvPicPr>
          <p:nvPr/>
        </p:nvPicPr>
        <p:blipFill>
          <a:blip r:embed="rId4"/>
          <a:stretch>
            <a:fillRect/>
          </a:stretch>
        </p:blipFill>
        <p:spPr>
          <a:xfrm>
            <a:off x="246644" y="3300457"/>
            <a:ext cx="4350111" cy="1645379"/>
          </a:xfrm>
          <a:prstGeom prst="rect">
            <a:avLst/>
          </a:prstGeom>
        </p:spPr>
      </p:pic>
      <p:cxnSp>
        <p:nvCxnSpPr>
          <p:cNvPr id="11" name="直接箭头连接符 10">
            <a:extLst>
              <a:ext uri="{FF2B5EF4-FFF2-40B4-BE49-F238E27FC236}">
                <a16:creationId xmlns:a16="http://schemas.microsoft.com/office/drawing/2014/main" id="{918E9650-62BA-4E66-BDEC-39DDFAC630DC}"/>
              </a:ext>
            </a:extLst>
          </p:cNvPr>
          <p:cNvCxnSpPr>
            <a:cxnSpLocks/>
          </p:cNvCxnSpPr>
          <p:nvPr/>
        </p:nvCxnSpPr>
        <p:spPr bwMode="auto">
          <a:xfrm>
            <a:off x="2915816" y="2708920"/>
            <a:ext cx="0" cy="469740"/>
          </a:xfrm>
          <a:prstGeom prst="straightConnector1">
            <a:avLst/>
          </a:prstGeom>
          <a:solidFill>
            <a:srgbClr val="00B8FF"/>
          </a:solidFill>
          <a:ln w="15875" cap="flat" cmpd="sng" algn="ctr">
            <a:solidFill>
              <a:srgbClr val="0070C0"/>
            </a:solidFill>
            <a:prstDash val="solid"/>
            <a:round/>
            <a:headEnd type="none" w="med" len="med"/>
            <a:tailEnd type="triangle"/>
          </a:ln>
          <a:effectLst/>
        </p:spPr>
      </p:cxnSp>
      <p:cxnSp>
        <p:nvCxnSpPr>
          <p:cNvPr id="14" name="直接箭头连接符 13">
            <a:extLst>
              <a:ext uri="{FF2B5EF4-FFF2-40B4-BE49-F238E27FC236}">
                <a16:creationId xmlns:a16="http://schemas.microsoft.com/office/drawing/2014/main" id="{A764ABAC-66D3-41D2-A872-145D75CE6B94}"/>
              </a:ext>
            </a:extLst>
          </p:cNvPr>
          <p:cNvCxnSpPr>
            <a:cxnSpLocks/>
          </p:cNvCxnSpPr>
          <p:nvPr/>
        </p:nvCxnSpPr>
        <p:spPr bwMode="auto">
          <a:xfrm>
            <a:off x="5580112" y="2794216"/>
            <a:ext cx="0" cy="469740"/>
          </a:xfrm>
          <a:prstGeom prst="straightConnector1">
            <a:avLst/>
          </a:prstGeom>
          <a:solidFill>
            <a:srgbClr val="00B8FF"/>
          </a:solidFill>
          <a:ln w="15875" cap="flat" cmpd="sng" algn="ctr">
            <a:solidFill>
              <a:srgbClr val="0070C0"/>
            </a:solidFill>
            <a:prstDash val="solid"/>
            <a:round/>
            <a:headEnd type="none" w="med" len="med"/>
            <a:tailEnd type="triangle"/>
          </a:ln>
          <a:effectLst/>
        </p:spPr>
      </p:cxnSp>
      <p:graphicFrame>
        <p:nvGraphicFramePr>
          <p:cNvPr id="17" name="表格 16">
            <a:extLst>
              <a:ext uri="{FF2B5EF4-FFF2-40B4-BE49-F238E27FC236}">
                <a16:creationId xmlns:a16="http://schemas.microsoft.com/office/drawing/2014/main" id="{23EB9FE4-9E65-4AF7-A7AF-EF4B36850EAA}"/>
              </a:ext>
            </a:extLst>
          </p:cNvPr>
          <p:cNvGraphicFramePr>
            <a:graphicFrameLocks noGrp="1"/>
          </p:cNvGraphicFramePr>
          <p:nvPr>
            <p:extLst>
              <p:ext uri="{D42A27DB-BD31-4B8C-83A1-F6EECF244321}">
                <p14:modId xmlns:p14="http://schemas.microsoft.com/office/powerpoint/2010/main" val="3118673209"/>
              </p:ext>
            </p:extLst>
          </p:nvPr>
        </p:nvGraphicFramePr>
        <p:xfrm>
          <a:off x="4717376" y="3337124"/>
          <a:ext cx="4330547" cy="609600"/>
        </p:xfrm>
        <a:graphic>
          <a:graphicData uri="http://schemas.openxmlformats.org/drawingml/2006/table">
            <a:tbl>
              <a:tblPr firstRow="1" bandRow="1">
                <a:tableStyleId>{5940675A-B579-460E-94D1-54222C63F5DA}</a:tableStyleId>
              </a:tblPr>
              <a:tblGrid>
                <a:gridCol w="847546">
                  <a:extLst>
                    <a:ext uri="{9D8B030D-6E8A-4147-A177-3AD203B41FA5}">
                      <a16:colId xmlns:a16="http://schemas.microsoft.com/office/drawing/2014/main" val="1575103356"/>
                    </a:ext>
                  </a:extLst>
                </a:gridCol>
                <a:gridCol w="847546">
                  <a:extLst>
                    <a:ext uri="{9D8B030D-6E8A-4147-A177-3AD203B41FA5}">
                      <a16:colId xmlns:a16="http://schemas.microsoft.com/office/drawing/2014/main" val="2896503102"/>
                    </a:ext>
                  </a:extLst>
                </a:gridCol>
                <a:gridCol w="847546">
                  <a:extLst>
                    <a:ext uri="{9D8B030D-6E8A-4147-A177-3AD203B41FA5}">
                      <a16:colId xmlns:a16="http://schemas.microsoft.com/office/drawing/2014/main" val="1505228830"/>
                    </a:ext>
                  </a:extLst>
                </a:gridCol>
                <a:gridCol w="569855">
                  <a:extLst>
                    <a:ext uri="{9D8B030D-6E8A-4147-A177-3AD203B41FA5}">
                      <a16:colId xmlns:a16="http://schemas.microsoft.com/office/drawing/2014/main" val="4147407111"/>
                    </a:ext>
                  </a:extLst>
                </a:gridCol>
                <a:gridCol w="1218054">
                  <a:extLst>
                    <a:ext uri="{9D8B030D-6E8A-4147-A177-3AD203B41FA5}">
                      <a16:colId xmlns:a16="http://schemas.microsoft.com/office/drawing/2014/main" val="4073784793"/>
                    </a:ext>
                  </a:extLst>
                </a:gridCol>
              </a:tblGrid>
              <a:tr h="0">
                <a:tc>
                  <a:txBody>
                    <a:bodyPr/>
                    <a:lstStyle/>
                    <a:p>
                      <a:pPr algn="ctr"/>
                      <a:r>
                        <a:rPr lang="en-US" altLang="zh-CN" sz="1400" b="1" dirty="0">
                          <a:solidFill>
                            <a:schemeClr val="tx1"/>
                          </a:solidFill>
                          <a:latin typeface="Times New Roman" panose="02020603050405020304" pitchFamily="18" charset="0"/>
                          <a:cs typeface="Times New Roman" panose="02020603050405020304" pitchFamily="18" charset="0"/>
                        </a:rPr>
                        <a:t>Bits: 0</a:t>
                      </a:r>
                      <a:endParaRPr lang="zh-CN" altLang="en-US" sz="14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400" b="1" dirty="0">
                          <a:solidFill>
                            <a:schemeClr val="tx1"/>
                          </a:solidFill>
                          <a:latin typeface="Times New Roman" panose="02020603050405020304" pitchFamily="18" charset="0"/>
                          <a:cs typeface="Times New Roman" panose="02020603050405020304" pitchFamily="18" charset="0"/>
                        </a:rPr>
                        <a:t>1</a:t>
                      </a:r>
                      <a:endParaRPr lang="zh-CN" altLang="en-US" sz="14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400" b="1" dirty="0">
                          <a:solidFill>
                            <a:schemeClr val="tx1"/>
                          </a:solidFill>
                          <a:latin typeface="Times New Roman" panose="02020603050405020304" pitchFamily="18" charset="0"/>
                          <a:cs typeface="Times New Roman" panose="02020603050405020304" pitchFamily="18" charset="0"/>
                        </a:rPr>
                        <a:t>2</a:t>
                      </a:r>
                      <a:endParaRPr lang="zh-CN" altLang="en-US" sz="14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400" b="1" dirty="0">
                          <a:solidFill>
                            <a:schemeClr val="tx1"/>
                          </a:solidFill>
                          <a:latin typeface="Times New Roman" panose="02020603050405020304" pitchFamily="18" charset="0"/>
                          <a:cs typeface="Times New Roman" panose="02020603050405020304" pitchFamily="18" charset="0"/>
                        </a:rPr>
                        <a:t>3</a:t>
                      </a:r>
                      <a:endParaRPr lang="zh-CN" altLang="en-US" sz="1400"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altLang="zh-CN" sz="1400" b="1" dirty="0">
                          <a:solidFill>
                            <a:schemeClr val="tx1"/>
                          </a:solidFill>
                          <a:latin typeface="Times New Roman" panose="02020603050405020304" pitchFamily="18" charset="0"/>
                          <a:cs typeface="Times New Roman" panose="02020603050405020304" pitchFamily="18" charset="0"/>
                        </a:rPr>
                        <a:t>4-7</a:t>
                      </a:r>
                      <a:endParaRPr lang="zh-CN" altLang="en-US" sz="14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32535553"/>
                  </a:ext>
                </a:extLst>
              </a:tr>
              <a:tr h="230833">
                <a:tc>
                  <a:txBody>
                    <a:bodyPr/>
                    <a:lstStyle/>
                    <a:p>
                      <a:pPr algn="ctr"/>
                      <a:r>
                        <a:rPr lang="en-US" altLang="zh-CN" sz="1400" dirty="0">
                          <a:latin typeface="Times New Roman" panose="02020603050405020304" pitchFamily="18" charset="0"/>
                          <a:cs typeface="Times New Roman" panose="02020603050405020304" pitchFamily="18" charset="0"/>
                        </a:rPr>
                        <a:t>RBDP</a:t>
                      </a:r>
                      <a:endParaRPr lang="zh-CN" altLang="en-US" sz="14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400" dirty="0">
                          <a:latin typeface="Times New Roman" panose="02020603050405020304" pitchFamily="18" charset="0"/>
                          <a:cs typeface="Times New Roman" panose="02020603050405020304" pitchFamily="18" charset="0"/>
                        </a:rPr>
                        <a:t>RRDP</a:t>
                      </a:r>
                      <a:endParaRPr lang="zh-CN" altLang="en-US" sz="14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400" dirty="0">
                          <a:latin typeface="Times New Roman" panose="02020603050405020304" pitchFamily="18" charset="0"/>
                          <a:cs typeface="Times New Roman" panose="02020603050405020304" pitchFamily="18" charset="0"/>
                        </a:rPr>
                        <a:t>RSDP</a:t>
                      </a:r>
                      <a:endParaRPr lang="zh-CN" altLang="en-US" sz="14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400" dirty="0">
                          <a:latin typeface="Times New Roman" panose="02020603050405020304" pitchFamily="18" charset="0"/>
                          <a:cs typeface="Times New Roman" panose="02020603050405020304" pitchFamily="18" charset="0"/>
                        </a:rPr>
                        <a:t>SIP</a:t>
                      </a:r>
                      <a:endParaRPr lang="zh-CN" altLang="en-US" sz="1400" dirty="0">
                        <a:latin typeface="Times New Roman" panose="02020603050405020304" pitchFamily="18" charset="0"/>
                        <a:cs typeface="Times New Roman" panose="02020603050405020304" pitchFamily="18" charset="0"/>
                      </a:endParaRPr>
                    </a:p>
                  </a:txBody>
                  <a:tcPr/>
                </a:tc>
                <a:tc>
                  <a:txBody>
                    <a:bodyPr/>
                    <a:lstStyle/>
                    <a:p>
                      <a:pPr algn="ctr"/>
                      <a:r>
                        <a:rPr lang="en-US" altLang="zh-CN" sz="1400" dirty="0">
                          <a:solidFill>
                            <a:srgbClr val="0070C0"/>
                          </a:solidFill>
                          <a:latin typeface="Times New Roman" panose="02020603050405020304" pitchFamily="18" charset="0"/>
                          <a:cs typeface="Times New Roman" panose="02020603050405020304" pitchFamily="18" charset="0"/>
                        </a:rPr>
                        <a:t>Reserved</a:t>
                      </a:r>
                      <a:endParaRPr lang="zh-CN" altLang="en-US" sz="1400" dirty="0">
                        <a:solidFill>
                          <a:srgbClr val="0070C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1699764"/>
                  </a:ext>
                </a:extLst>
              </a:tr>
            </a:tbl>
          </a:graphicData>
        </a:graphic>
      </p:graphicFrame>
      <p:sp>
        <p:nvSpPr>
          <p:cNvPr id="21" name="矩形 20">
            <a:extLst>
              <a:ext uri="{FF2B5EF4-FFF2-40B4-BE49-F238E27FC236}">
                <a16:creationId xmlns:a16="http://schemas.microsoft.com/office/drawing/2014/main" id="{779D53D6-7C24-428E-BEA5-12D00588FCE6}"/>
              </a:ext>
            </a:extLst>
          </p:cNvPr>
          <p:cNvSpPr/>
          <p:nvPr/>
        </p:nvSpPr>
        <p:spPr>
          <a:xfrm>
            <a:off x="395541" y="640791"/>
            <a:ext cx="8269718" cy="461665"/>
          </a:xfrm>
          <a:prstGeom prst="rect">
            <a:avLst/>
          </a:prstGeom>
        </p:spPr>
        <p:txBody>
          <a:bodyPr wrap="square">
            <a:spAutoFit/>
          </a:bodyPr>
          <a:lstStyle/>
          <a:p>
            <a:r>
              <a:rPr lang="en-US" altLang="zh-CN" sz="2400" dirty="0">
                <a:ea typeface="微软雅黑" panose="020B0503020204020204" pitchFamily="34" charset="-122"/>
                <a:cs typeface="Times New Roman" panose="02020603050405020304" pitchFamily="18" charset="0"/>
              </a:rPr>
              <a:t>          Re-using ARC IE for extended round usage definition</a:t>
            </a:r>
            <a:endParaRPr lang="zh-CN" altLang="en-US" sz="2400" dirty="0"/>
          </a:p>
        </p:txBody>
      </p:sp>
      <p:sp>
        <p:nvSpPr>
          <p:cNvPr id="22" name="矩形 21">
            <a:extLst>
              <a:ext uri="{FF2B5EF4-FFF2-40B4-BE49-F238E27FC236}">
                <a16:creationId xmlns:a16="http://schemas.microsoft.com/office/drawing/2014/main" id="{4B9600E9-95F9-465D-A54D-89DFB4A0759D}"/>
              </a:ext>
            </a:extLst>
          </p:cNvPr>
          <p:cNvSpPr/>
          <p:nvPr/>
        </p:nvSpPr>
        <p:spPr>
          <a:xfrm>
            <a:off x="4910202" y="4059601"/>
            <a:ext cx="3894721" cy="276999"/>
          </a:xfrm>
          <a:prstGeom prst="rect">
            <a:avLst/>
          </a:prstGeom>
        </p:spPr>
        <p:txBody>
          <a:bodyPr wrap="none">
            <a:spAutoFit/>
          </a:bodyPr>
          <a:lstStyle/>
          <a:p>
            <a:r>
              <a:rPr lang="en-US" altLang="zh-CN" b="1" dirty="0">
                <a:latin typeface="Arial-BoldMT"/>
              </a:rPr>
              <a:t>Figure 7-106d—Content Control field of the ARC IE</a:t>
            </a:r>
            <a:endParaRPr lang="zh-CN" altLang="en-US" dirty="0"/>
          </a:p>
        </p:txBody>
      </p:sp>
    </p:spTree>
    <p:extLst>
      <p:ext uri="{BB962C8B-B14F-4D97-AF65-F5344CB8AC3E}">
        <p14:creationId xmlns:p14="http://schemas.microsoft.com/office/powerpoint/2010/main" val="207145390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1775</Words>
  <Application>Microsoft Office PowerPoint</Application>
  <PresentationFormat>全屏显示(4:3)</PresentationFormat>
  <Paragraphs>274</Paragraphs>
  <Slides>15</Slides>
  <Notes>7</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15</vt:i4>
      </vt:variant>
    </vt:vector>
  </HeadingPairs>
  <TitlesOfParts>
    <vt:vector size="21" baseType="lpstr">
      <vt:lpstr>Arial-BoldMT</vt:lpstr>
      <vt:lpstr>Arial</vt:lpstr>
      <vt:lpstr>Calibri</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Appendix</vt:lpstr>
      <vt:lpstr>Appendix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2022-09-18T03:48:09Z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(3)pOLlITx4eHjom9lNjHQUeYFZqn479NfFB1ICQU18SC9gXUj5BWUr3N+ZqMJ0jfgJ2D3YTCKV
qfHAb4ZEQjJX3UCGIGsNgHZGKxbZrs0g8/fg6uqJZMHdHloG4pzFfAoRRTIExToHQ6htcXec
gu5zJSdFZcULJcGys6z951oxpeelNDAPyZkiQ5bzBZ1zKyXQr3zfyMJy8QwV0SZnMw5lbDBQ
7vr3kT4im+1CV5ogXV</vt:lpwstr>
  </property>
  <property fmtid="{D5CDD505-2E9C-101B-9397-08002B2CF9AE}" pid="3" name="_2015_ms_pID_7253431">
    <vt:lpwstr>g6VnrAypScWvAyEgzwxzdjzFWNjIftrj7yxctJjI6BkHQoFG4PGemq
YJJ+9dZroWfiFUlDEOZk9r24ONnJ8v0GjKq1uagLPxPY95Qz0ImGZgVYPA921t/+9f9Rxt0Y
rILf/cSJp+zI5j0+YklBRhcQnPs/aWlc6ovLswYdU0M8mqa8JH6pYUPLEVzkY+EmQiPP1wJT
j0A1r8+VXrMQDVumEZvJh/BBNjviiEuXfeiy</vt:lpwstr>
  </property>
  <property fmtid="{D5CDD505-2E9C-101B-9397-08002B2CF9AE}" pid="4" name="_2015_ms_pID_7253432">
    <vt:lpwstr>lWcSRyaWi1Pe5+X2CjF672I=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1652145187</vt:lpwstr>
  </property>
</Properties>
</file>