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slideLayouts/slideLayout39.xml" ContentType="application/vnd.openxmlformats-officedocument.presentationml.slideLayout+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37.xml" ContentType="application/vnd.openxmlformats-officedocument.presentationml.slideLayout+xml"/>
  <Override PartName="/ppt/slideLayouts/slideLayout7.xml" ContentType="application/vnd.openxmlformats-officedocument.presentationml.slideLayout+xml"/>
  <Override PartName="/ppt/slideLayouts/slideLayout38.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_rels/slideLayout9.xml.rels" ContentType="application/vnd.openxmlformats-package.relationships+xml"/>
  <Override PartName="/ppt/slideLayouts/_rels/slideLayout53.xml.rels" ContentType="application/vnd.openxmlformats-package.relationships+xml"/>
  <Override PartName="/ppt/slideLayouts/_rels/slideLayout1.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55.xml.rels" ContentType="application/vnd.openxmlformats-package.relationships+xml"/>
  <Override PartName="/ppt/slideLayouts/_rels/slideLayout3.xml.rels" ContentType="application/vnd.openxmlformats-package.relationships+xml"/>
  <Override PartName="/ppt/slideLayouts/_rels/slideLayout56.xml.rels" ContentType="application/vnd.openxmlformats-package.relationships+xml"/>
  <Override PartName="/ppt/slideLayouts/_rels/slideLayout4.xml.rels" ContentType="application/vnd.openxmlformats-package.relationships+xml"/>
  <Override PartName="/ppt/slideLayouts/_rels/slideLayout57.xml.rels" ContentType="application/vnd.openxmlformats-package.relationships+xml"/>
  <Override PartName="/ppt/slideLayouts/_rels/slideLayout5.xml.rels" ContentType="application/vnd.openxmlformats-package.relationships+xml"/>
  <Override PartName="/ppt/slideLayouts/_rels/slideLayout58.xml.rels" ContentType="application/vnd.openxmlformats-package.relationships+xml"/>
  <Override PartName="/ppt/slideLayouts/_rels/slideLayout6.xml.rels" ContentType="application/vnd.openxmlformats-package.relationships+xml"/>
  <Override PartName="/ppt/slideLayouts/_rels/slideLayout59.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slideLayouts/_rels/slideLayout49.xml.rels" ContentType="application/vnd.openxmlformats-package.relationships+xml"/>
  <Override PartName="/ppt/slideLayouts/_rels/slideLayout50.xml.rels" ContentType="application/vnd.openxmlformats-package.relationships+xml"/>
  <Override PartName="/ppt/slideLayouts/_rels/slideLayout51.xml.rels" ContentType="application/vnd.openxmlformats-package.relationships+xml"/>
  <Override PartName="/ppt/slideLayouts/_rels/slideLayout52.xml.rels" ContentType="application/vnd.openxmlformats-package.relationships+xml"/>
  <Override PartName="/ppt/slideLayouts/_rels/slideLayout60.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1"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3"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54"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8"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59"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160"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62"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63"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64"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66"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67"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68"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70"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171"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73"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74"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75"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176"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78"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179"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180"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181"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182"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183"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95"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97"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99"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200"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04"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05"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206"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08"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209"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210"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12"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13"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214"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16"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217"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19"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20"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221"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222"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24"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225"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226"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227"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228"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229"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0680" cy="2016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802-15-22-0252-04</a:t>
            </a:r>
            <a:endParaRPr b="0" lang="fi-FI"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6920" cy="29340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6920" cy="29340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E4FD921A-46AB-4084-B279-0777BD4F0FFA}"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6" name="CustomShape 7"/>
          <p:cNvSpPr/>
          <p:nvPr/>
        </p:nvSpPr>
        <p:spPr>
          <a:xfrm>
            <a:off x="7040160" y="6490080"/>
            <a:ext cx="1726920" cy="29340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7" name="CustomShape 8"/>
          <p:cNvSpPr/>
          <p:nvPr/>
        </p:nvSpPr>
        <p:spPr>
          <a:xfrm>
            <a:off x="685800" y="365760"/>
            <a:ext cx="2562480" cy="20160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May 2022</a:t>
            </a:r>
            <a:endParaRPr b="0" lang="fi-FI" sz="1400" spc="-1" strike="noStrike">
              <a:latin typeface="Arial"/>
            </a:endParaRPr>
          </a:p>
        </p:txBody>
      </p:sp>
      <p:sp>
        <p:nvSpPr>
          <p:cNvPr id="8" name="PlaceHolder 9"/>
          <p:cNvSpPr>
            <a:spLocks noGrp="1"/>
          </p:cNvSpPr>
          <p:nvPr>
            <p:ph type="title"/>
          </p:nvPr>
        </p:nvSpPr>
        <p:spPr>
          <a:xfrm>
            <a:off x="457200" y="273600"/>
            <a:ext cx="8228880" cy="1144440"/>
          </a:xfrm>
          <a:prstGeom prst="rect">
            <a:avLst/>
          </a:prstGeom>
        </p:spPr>
        <p:txBody>
          <a:bodyPr lIns="0" rIns="0" tIns="0" bIns="0" anchor="ctr">
            <a:noAutofit/>
          </a:bodyPr>
          <a:p>
            <a:r>
              <a:rPr b="0" lang="fi-FI" sz="1800" spc="-1" strike="noStrike">
                <a:latin typeface="Arial"/>
              </a:rPr>
              <a:t>Click to edit the title text format</a:t>
            </a:r>
            <a:endParaRPr b="0" lang="fi-FI" sz="1800" spc="-1" strike="noStrike">
              <a:latin typeface="Arial"/>
            </a:endParaRPr>
          </a:p>
        </p:txBody>
      </p:sp>
      <p:sp>
        <p:nvSpPr>
          <p:cNvPr id="9" name="PlaceHolder 10"/>
          <p:cNvSpPr>
            <a:spLocks noGrp="1"/>
          </p:cNvSpPr>
          <p:nvPr>
            <p:ph type="body"/>
          </p:nvPr>
        </p:nvSpPr>
        <p:spPr>
          <a:xfrm>
            <a:off x="457200" y="1604520"/>
            <a:ext cx="822888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1800" spc="-1" strike="noStrike">
                <a:latin typeface="Arial"/>
              </a:rPr>
              <a:t>Click to edit the outline text format</a:t>
            </a:r>
            <a:endParaRPr b="0" lang="fi-FI" sz="1800" spc="-1" strike="noStrike">
              <a:latin typeface="Arial"/>
            </a:endParaRPr>
          </a:p>
          <a:p>
            <a:pPr lvl="1" marL="864000" indent="-324000">
              <a:spcBef>
                <a:spcPts val="1134"/>
              </a:spcBef>
              <a:buClr>
                <a:srgbClr val="000000"/>
              </a:buClr>
              <a:buSzPct val="75000"/>
              <a:buFont typeface="Symbol" charset="2"/>
              <a:buChar char=""/>
            </a:pPr>
            <a:r>
              <a:rPr b="0" lang="fi-FI" sz="1800" spc="-1" strike="noStrike">
                <a:latin typeface="Arial"/>
              </a:rPr>
              <a:t>Second Outline Level</a:t>
            </a:r>
            <a:endParaRPr b="0" lang="fi-FI" sz="1800" spc="-1" strike="noStrike">
              <a:latin typeface="Arial"/>
            </a:endParaRPr>
          </a:p>
          <a:p>
            <a:pPr lvl="2" marL="1296000" indent="-288000">
              <a:spcBef>
                <a:spcPts val="850"/>
              </a:spcBef>
              <a:buClr>
                <a:srgbClr val="000000"/>
              </a:buClr>
              <a:buSzPct val="45000"/>
              <a:buFont typeface="Wingdings" charset="2"/>
              <a:buChar char=""/>
            </a:pPr>
            <a:r>
              <a:rPr b="0" lang="fi-FI" sz="1800" spc="-1" strike="noStrike">
                <a:latin typeface="Arial"/>
              </a:rPr>
              <a:t>Third Outline Level</a:t>
            </a:r>
            <a:endParaRPr b="0" lang="fi-FI" sz="1800" spc="-1" strike="noStrike">
              <a:latin typeface="Arial"/>
            </a:endParaRPr>
          </a:p>
          <a:p>
            <a:pPr lvl="3" marL="1728000" indent="-216000">
              <a:spcBef>
                <a:spcPts val="567"/>
              </a:spcBef>
              <a:buClr>
                <a:srgbClr val="000000"/>
              </a:buClr>
              <a:buSzPct val="75000"/>
              <a:buFont typeface="Symbol" charset="2"/>
              <a:buChar char=""/>
            </a:pPr>
            <a:r>
              <a:rPr b="0" lang="fi-FI" sz="1800" spc="-1" strike="noStrike">
                <a:latin typeface="Arial"/>
              </a:rPr>
              <a:t>Fourth Outline Level</a:t>
            </a:r>
            <a:endParaRPr b="0" lang="fi-FI" sz="1800" spc="-1" strike="noStrike">
              <a:latin typeface="Arial"/>
            </a:endParaRPr>
          </a:p>
          <a:p>
            <a:pPr lvl="4" marL="2160000" indent="-216000">
              <a:spcBef>
                <a:spcPts val="283"/>
              </a:spcBef>
              <a:buClr>
                <a:srgbClr val="000000"/>
              </a:buClr>
              <a:buSzPct val="45000"/>
              <a:buFont typeface="Wingdings" charset="2"/>
              <a:buChar char=""/>
            </a:pPr>
            <a:r>
              <a:rPr b="0" lang="fi-FI" sz="1800" spc="-1" strike="noStrike">
                <a:latin typeface="Arial"/>
              </a:rPr>
              <a:t>Fifth Outline Level</a:t>
            </a:r>
            <a:endParaRPr b="0" lang="fi-FI" sz="1800" spc="-1" strike="noStrike">
              <a:latin typeface="Arial"/>
            </a:endParaRPr>
          </a:p>
          <a:p>
            <a:pPr lvl="5" marL="2592000" indent="-216000">
              <a:spcBef>
                <a:spcPts val="283"/>
              </a:spcBef>
              <a:buClr>
                <a:srgbClr val="000000"/>
              </a:buClr>
              <a:buSzPct val="45000"/>
              <a:buFont typeface="Wingdings" charset="2"/>
              <a:buChar char=""/>
            </a:pPr>
            <a:r>
              <a:rPr b="0" lang="fi-FI" sz="1800" spc="-1" strike="noStrike">
                <a:latin typeface="Arial"/>
              </a:rPr>
              <a:t>Sixth Outline Level</a:t>
            </a:r>
            <a:endParaRPr b="0" lang="fi-FI" sz="1800" spc="-1" strike="noStrike">
              <a:latin typeface="Arial"/>
            </a:endParaRPr>
          </a:p>
          <a:p>
            <a:pPr lvl="6" marL="3024000" indent="-216000">
              <a:spcBef>
                <a:spcPts val="283"/>
              </a:spcBef>
              <a:buClr>
                <a:srgbClr val="000000"/>
              </a:buClr>
              <a:buSzPct val="45000"/>
              <a:buFont typeface="Wingdings" charset="2"/>
              <a:buChar char=""/>
            </a:pPr>
            <a:r>
              <a:rPr b="0" lang="fi-FI" sz="1800" spc="-1" strike="noStrike">
                <a:latin typeface="Arial"/>
              </a:rPr>
              <a:t>Seventh Outline Level</a:t>
            </a:r>
            <a:endParaRPr b="0" lang="fi-FI"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0680" cy="2016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802-15-22-0252-04</a:t>
            </a:r>
            <a:endParaRPr b="0" lang="fi-FI"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6920" cy="29340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6920" cy="29340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49D36CA2-C223-432C-B3B0-E97B7E478008}" type="slidenum">
              <a:rPr b="0" lang="fi-FI" sz="2000" spc="-1" strike="noStrike">
                <a:solidFill>
                  <a:srgbClr val="000000"/>
                </a:solidFill>
                <a:latin typeface="Times New Roman"/>
                <a:ea typeface="DejaVu Sans"/>
              </a:rPr>
              <a:t>1</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52" name="CustomShape 7"/>
          <p:cNvSpPr/>
          <p:nvPr/>
        </p:nvSpPr>
        <p:spPr>
          <a:xfrm>
            <a:off x="7040160" y="6490080"/>
            <a:ext cx="1726920" cy="29340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53" name="CustomShape 8"/>
          <p:cNvSpPr/>
          <p:nvPr/>
        </p:nvSpPr>
        <p:spPr>
          <a:xfrm>
            <a:off x="685800" y="365760"/>
            <a:ext cx="2562480" cy="20160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May 2022</a:t>
            </a:r>
            <a:endParaRPr b="0" lang="fi-FI"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0680" cy="2016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802-15-22-0252-04</a:t>
            </a:r>
            <a:endParaRPr b="0" lang="fi-FI"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6920" cy="29340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6920" cy="29340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93E5915E-A2A9-487C-B0E6-CB58ADC3CEAA}" type="slidenum">
              <a:rPr b="0" lang="fi-FI" sz="2000" spc="-1" strike="noStrike">
                <a:solidFill>
                  <a:srgbClr val="000000"/>
                </a:solidFill>
                <a:latin typeface="Times New Roman"/>
                <a:ea typeface="DejaVu Sans"/>
              </a:rPr>
              <a:t>1</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98" name="CustomShape 7"/>
          <p:cNvSpPr/>
          <p:nvPr/>
        </p:nvSpPr>
        <p:spPr>
          <a:xfrm>
            <a:off x="7040160" y="6490080"/>
            <a:ext cx="1726920" cy="29340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99" name="CustomShape 8"/>
          <p:cNvSpPr/>
          <p:nvPr/>
        </p:nvSpPr>
        <p:spPr>
          <a:xfrm>
            <a:off x="685800" y="365760"/>
            <a:ext cx="2562480" cy="20160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May 2022</a:t>
            </a:r>
            <a:endParaRPr b="0" lang="fi-FI"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52480" cy="2034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802-15-22-0252-04</a:t>
            </a:r>
            <a:endParaRPr b="0" lang="fi-FI"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28720" cy="29520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28720" cy="29520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2BB2E4C8-36A4-4002-96CA-49DBBECAA463}" type="slidenum">
              <a:rPr b="0" lang="fi-FI" sz="2000" spc="-1" strike="noStrike">
                <a:solidFill>
                  <a:srgbClr val="000000"/>
                </a:solidFill>
                <a:latin typeface="Times New Roman"/>
                <a:ea typeface="DejaVu Sans"/>
              </a:rPr>
              <a:t>1</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144" name="CustomShape 7"/>
          <p:cNvSpPr/>
          <p:nvPr/>
        </p:nvSpPr>
        <p:spPr>
          <a:xfrm>
            <a:off x="7040160" y="6490080"/>
            <a:ext cx="1728720" cy="29520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145" name="CustomShape 8"/>
          <p:cNvSpPr/>
          <p:nvPr/>
        </p:nvSpPr>
        <p:spPr>
          <a:xfrm>
            <a:off x="685800" y="365760"/>
            <a:ext cx="2564280" cy="20340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May 2022</a:t>
            </a:r>
            <a:endParaRPr b="0" lang="fi-FI" sz="1400" spc="-1" strike="noStrike">
              <a:latin typeface="Arial"/>
            </a:endParaRPr>
          </a:p>
        </p:txBody>
      </p:sp>
      <p:sp>
        <p:nvSpPr>
          <p:cNvPr id="146"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147"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1"/>
          <p:cNvSpPr/>
          <p:nvPr/>
        </p:nvSpPr>
        <p:spPr>
          <a:xfrm>
            <a:off x="3095640" y="396000"/>
            <a:ext cx="5350680" cy="2016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802-15-22-0252-04</a:t>
            </a:r>
            <a:endParaRPr b="0" lang="fi-FI" sz="1400" spc="-1" strike="noStrike">
              <a:latin typeface="Arial"/>
            </a:endParaRPr>
          </a:p>
        </p:txBody>
      </p:sp>
      <p:sp>
        <p:nvSpPr>
          <p:cNvPr id="185"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86" name="CustomShape 3"/>
          <p:cNvSpPr/>
          <p:nvPr/>
        </p:nvSpPr>
        <p:spPr>
          <a:xfrm>
            <a:off x="685800" y="6475320"/>
            <a:ext cx="1726920" cy="29340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187"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88"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89" name="CustomShape 6"/>
          <p:cNvSpPr/>
          <p:nvPr/>
        </p:nvSpPr>
        <p:spPr>
          <a:xfrm>
            <a:off x="3749040" y="6475320"/>
            <a:ext cx="1726920" cy="29340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14FE8164-6CF4-469B-A9BB-F8459614D3CB}" type="slidenum">
              <a:rPr b="0" lang="fi-FI" sz="2000" spc="-1" strike="noStrike">
                <a:solidFill>
                  <a:srgbClr val="000000"/>
                </a:solidFill>
                <a:latin typeface="Times New Roman"/>
                <a:ea typeface="DejaVu Sans"/>
              </a:rPr>
              <a:t>1</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190" name="CustomShape 7"/>
          <p:cNvSpPr/>
          <p:nvPr/>
        </p:nvSpPr>
        <p:spPr>
          <a:xfrm>
            <a:off x="7040160" y="6490080"/>
            <a:ext cx="1726920" cy="29340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191" name="CustomShape 8"/>
          <p:cNvSpPr/>
          <p:nvPr/>
        </p:nvSpPr>
        <p:spPr>
          <a:xfrm>
            <a:off x="685800" y="365760"/>
            <a:ext cx="2562480" cy="20160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May 2022</a:t>
            </a:r>
            <a:endParaRPr b="0" lang="fi-FI" sz="1400" spc="-1" strike="noStrike">
              <a:latin typeface="Arial"/>
            </a:endParaRPr>
          </a:p>
        </p:txBody>
      </p:sp>
      <p:sp>
        <p:nvSpPr>
          <p:cNvPr id="192"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193"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4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1"/>
          <p:cNvSpPr/>
          <p:nvPr/>
        </p:nvSpPr>
        <p:spPr>
          <a:xfrm>
            <a:off x="152280" y="609480"/>
            <a:ext cx="8979840" cy="461448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latin typeface="Arial"/>
            </a:endParaRPr>
          </a:p>
          <a:p>
            <a:pPr>
              <a:lnSpc>
                <a:spcPct val="100000"/>
              </a:lnSpc>
            </a:pPr>
            <a:endParaRPr b="0" lang="fi-FI" sz="1800" spc="-1" strike="noStrike">
              <a:latin typeface="Arial"/>
            </a:endParaRPr>
          </a:p>
          <a:p>
            <a:pPr>
              <a:lnSpc>
                <a:spcPct val="100000"/>
              </a:lnSpc>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TG4 2020 Cor1 Closing Report for May Meeting</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Date Submitted: 10th of May, 2022</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fi-FI" sz="1600" spc="-1" strike="noStrike">
              <a:latin typeface="Arial"/>
            </a:endParaRPr>
          </a:p>
          <a:p>
            <a:pPr>
              <a:lnSpc>
                <a:spcPct val="100000"/>
              </a:lnSpc>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TG4 2020 Cor 1 Closing for May Meeting</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0" lang="fi-FI" sz="1600" spc="-1" strike="noStrike">
                <a:solidFill>
                  <a:srgbClr val="000000"/>
                </a:solidFill>
                <a:latin typeface="Times New Roman"/>
                <a:ea typeface="DejaVu Sans"/>
              </a:rPr>
              <a:t>Closing Report for TG4 2020 Cor 1 meeting for May Meeting.</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fi-FI"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CustomShape 1"/>
          <p:cNvSpPr/>
          <p:nvPr/>
        </p:nvSpPr>
        <p:spPr>
          <a:xfrm>
            <a:off x="685800" y="685440"/>
            <a:ext cx="7760520" cy="1055160"/>
          </a:xfrm>
          <a:prstGeom prst="rect">
            <a:avLst/>
          </a:prstGeom>
          <a:noFill/>
          <a:ln>
            <a:noFill/>
          </a:ln>
        </p:spPr>
        <p:style>
          <a:lnRef idx="0"/>
          <a:fillRef idx="0"/>
          <a:effectRef idx="0"/>
          <a:fontRef idx="minor"/>
        </p:style>
      </p:sp>
      <p:sp>
        <p:nvSpPr>
          <p:cNvPr id="251" name="CustomShape 2"/>
          <p:cNvSpPr/>
          <p:nvPr/>
        </p:nvSpPr>
        <p:spPr>
          <a:xfrm>
            <a:off x="438120" y="602280"/>
            <a:ext cx="82191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Agenda for Next Meeting</a:t>
            </a:r>
            <a:endParaRPr b="0" lang="fi-FI" sz="4400" spc="-1" strike="noStrike">
              <a:latin typeface="Arial"/>
            </a:endParaRPr>
          </a:p>
        </p:txBody>
      </p:sp>
      <p:sp>
        <p:nvSpPr>
          <p:cNvPr id="252" name="CustomShape 3"/>
          <p:cNvSpPr/>
          <p:nvPr/>
        </p:nvSpPr>
        <p:spPr>
          <a:xfrm>
            <a:off x="457200" y="1604520"/>
            <a:ext cx="8219160" cy="3967200"/>
          </a:xfrm>
          <a:prstGeom prst="rect">
            <a:avLst/>
          </a:prstGeom>
          <a:noFill/>
          <a:ln>
            <a:noFill/>
          </a:ln>
        </p:spPr>
        <p:style>
          <a:lnRef idx="0"/>
          <a:fillRef idx="0"/>
          <a:effectRef idx="0"/>
          <a:fontRef idx="minor"/>
        </p:style>
        <p:txBody>
          <a:bodyPr lIns="0" rIns="0" tIns="0" bIns="0">
            <a:normAutofit/>
          </a:bodyPr>
          <a:p>
            <a:pPr marL="216000" indent="-211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Process standard association ballot comments</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CustomShape 1"/>
          <p:cNvSpPr/>
          <p:nvPr/>
        </p:nvSpPr>
        <p:spPr>
          <a:xfrm>
            <a:off x="685800" y="685440"/>
            <a:ext cx="7760520" cy="1055160"/>
          </a:xfrm>
          <a:prstGeom prst="rect">
            <a:avLst/>
          </a:prstGeom>
          <a:noFill/>
          <a:ln>
            <a:noFill/>
          </a:ln>
        </p:spPr>
        <p:style>
          <a:lnRef idx="0"/>
          <a:fillRef idx="0"/>
          <a:effectRef idx="0"/>
          <a:fontRef idx="minor"/>
        </p:style>
      </p:sp>
      <p:sp>
        <p:nvSpPr>
          <p:cNvPr id="254" name="CustomShape 2"/>
          <p:cNvSpPr/>
          <p:nvPr/>
        </p:nvSpPr>
        <p:spPr>
          <a:xfrm>
            <a:off x="438120" y="602280"/>
            <a:ext cx="82191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CRG Conference Call</a:t>
            </a:r>
            <a:endParaRPr b="0" lang="fi-FI" sz="4400" spc="-1" strike="noStrike">
              <a:latin typeface="Arial"/>
            </a:endParaRPr>
          </a:p>
        </p:txBody>
      </p:sp>
      <p:graphicFrame>
        <p:nvGraphicFramePr>
          <p:cNvPr id="255" name="Table 3"/>
          <p:cNvGraphicFramePr/>
          <p:nvPr/>
        </p:nvGraphicFramePr>
        <p:xfrm>
          <a:off x="518760" y="1780920"/>
          <a:ext cx="8002080" cy="2098440"/>
        </p:xfrm>
        <a:graphic>
          <a:graphicData uri="http://schemas.openxmlformats.org/drawingml/2006/table">
            <a:tbl>
              <a:tblPr/>
              <a:tblGrid>
                <a:gridCol w="2268360"/>
                <a:gridCol w="3412800"/>
                <a:gridCol w="1055160"/>
                <a:gridCol w="1266120"/>
              </a:tblGrid>
              <a:tr h="322560">
                <a:tc>
                  <a:txBody>
                    <a:bodyPr lIns="90000" rIns="90000">
                      <a:noAutofit/>
                    </a:bodyPr>
                    <a:p>
                      <a:pPr>
                        <a:lnSpc>
                          <a:spcPct val="100000"/>
                        </a:lnSpc>
                      </a:pPr>
                      <a:r>
                        <a:rPr b="0" lang="fi-FI" sz="1300" spc="-1" strike="noStrike">
                          <a:latin typeface="Arial"/>
                        </a:rPr>
                        <a:t>Location</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Local Time</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Time Zone</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UTC Offset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487800">
                <a:tc>
                  <a:txBody>
                    <a:bodyPr lIns="90000" rIns="90000">
                      <a:noAutofit/>
                    </a:bodyPr>
                    <a:p>
                      <a:pPr>
                        <a:lnSpc>
                          <a:spcPct val="100000"/>
                        </a:lnSpc>
                      </a:pPr>
                      <a:r>
                        <a:rPr b="0" lang="fi-FI" sz="1300" spc="-1" strike="noStrike">
                          <a:latin typeface="Arial"/>
                        </a:rPr>
                        <a:t>Los Angeles (USA - California)</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Wednesday, 25 May, 2022, 15:00:00</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PDT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UTC-7 hours</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oAutofit/>
                    </a:bodyPr>
                    <a:p>
                      <a:pPr>
                        <a:lnSpc>
                          <a:spcPct val="100000"/>
                        </a:lnSpc>
                      </a:pPr>
                      <a:r>
                        <a:rPr b="0" lang="fi-FI" sz="1300" spc="-1" strike="noStrike">
                          <a:latin typeface="Arial"/>
                        </a:rPr>
                        <a:t>Helsinki (Finland)</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ea typeface="Noto Sans CJK SC"/>
                        </a:rPr>
                        <a:t>Thursday, 26 May 2022, 01:00:00</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EEST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UTC+3 hours</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2560">
                <a:tc>
                  <a:txBody>
                    <a:bodyPr lIns="90000" rIns="90000">
                      <a:noAutofit/>
                    </a:bodyPr>
                    <a:p>
                      <a:pPr>
                        <a:lnSpc>
                          <a:spcPct val="100000"/>
                        </a:lnSpc>
                      </a:pPr>
                      <a:r>
                        <a:rPr b="0" lang="fi-FI" sz="1300" spc="-1" strike="noStrike">
                          <a:latin typeface="Arial"/>
                        </a:rPr>
                        <a:t>Tokyo (Japan)</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ea typeface="Noto Sans CJK SC"/>
                        </a:rPr>
                        <a:t>Thursday, 26 May 2022, 07:00:00</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JST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UTC+9 hours</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oAutofit/>
                    </a:bodyPr>
                    <a:p>
                      <a:pPr>
                        <a:lnSpc>
                          <a:spcPct val="100000"/>
                        </a:lnSpc>
                      </a:pPr>
                      <a:r>
                        <a:rPr b="0" lang="fi-FI" sz="1300" spc="-1" strike="noStrike">
                          <a:latin typeface="Arial"/>
                        </a:rPr>
                        <a:t>New York (USA – New York)</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ea typeface="Noto Sans CJK SC"/>
                        </a:rPr>
                        <a:t>Wednesday, 25 May 2022, 18:00:00</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EDT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UTC-4 hours</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0400">
                <a:tc>
                  <a:txBody>
                    <a:bodyPr lIns="90000" rIns="90000">
                      <a:noAutofit/>
                    </a:bodyPr>
                    <a:p>
                      <a:pPr>
                        <a:lnSpc>
                          <a:spcPct val="100000"/>
                        </a:lnSpc>
                      </a:pPr>
                      <a:r>
                        <a:rPr b="0" lang="fi-FI" sz="1300" spc="-1" strike="noStrike">
                          <a:latin typeface="Arial"/>
                        </a:rPr>
                        <a:t>UTC (GMT)</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ea typeface="Microsoft YaHei"/>
                        </a:rPr>
                        <a:t>Wednesday, 25 May 2022, 22:00:00</a:t>
                      </a:r>
                      <a:endParaRPr b="0" lang="fi-FI"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
        <p:nvSpPr>
          <p:cNvPr id="256" name="CustomShape 4"/>
          <p:cNvSpPr/>
          <p:nvPr/>
        </p:nvSpPr>
        <p:spPr>
          <a:xfrm>
            <a:off x="417960" y="4140000"/>
            <a:ext cx="8219160" cy="1272600"/>
          </a:xfrm>
          <a:prstGeom prst="rect">
            <a:avLst/>
          </a:prstGeom>
          <a:noFill/>
          <a:ln>
            <a:noFill/>
          </a:ln>
        </p:spPr>
        <p:style>
          <a:lnRef idx="0"/>
          <a:fillRef idx="0"/>
          <a:effectRef idx="0"/>
          <a:fontRef idx="minor"/>
        </p:style>
        <p:txBody>
          <a:bodyPr lIns="0" rIns="0" tIns="0" bIns="0">
            <a:normAutofit/>
          </a:bodyPr>
          <a:p>
            <a:pPr>
              <a:lnSpc>
                <a:spcPct val="100000"/>
              </a:lnSpc>
              <a:spcBef>
                <a:spcPts val="1417"/>
              </a:spcBef>
            </a:pPr>
            <a:r>
              <a:rPr b="0" lang="fi-FI" sz="3200" spc="-1" strike="noStrike">
                <a:solidFill>
                  <a:srgbClr val="000000"/>
                </a:solidFill>
                <a:latin typeface="Arial"/>
                <a:ea typeface="DejaVu Sans"/>
              </a:rPr>
              <a:t>Continuing our week meetings, and these weekly meetings will go on unless canceled.</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CustomShape 1"/>
          <p:cNvSpPr/>
          <p:nvPr/>
        </p:nvSpPr>
        <p:spPr>
          <a:xfrm>
            <a:off x="685800" y="685440"/>
            <a:ext cx="7760520" cy="1055160"/>
          </a:xfrm>
          <a:prstGeom prst="rect">
            <a:avLst/>
          </a:prstGeom>
          <a:noFill/>
          <a:ln>
            <a:noFill/>
          </a:ln>
        </p:spPr>
        <p:style>
          <a:lnRef idx="0"/>
          <a:fillRef idx="0"/>
          <a:effectRef idx="0"/>
          <a:fontRef idx="minor"/>
        </p:style>
      </p:sp>
      <p:sp>
        <p:nvSpPr>
          <p:cNvPr id="258" name="CustomShape 2"/>
          <p:cNvSpPr/>
          <p:nvPr/>
        </p:nvSpPr>
        <p:spPr>
          <a:xfrm>
            <a:off x="438120" y="602280"/>
            <a:ext cx="82191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Timeline</a:t>
            </a:r>
            <a:endParaRPr b="0" lang="fi-FI" sz="4400" spc="-1" strike="noStrike">
              <a:latin typeface="Arial"/>
            </a:endParaRPr>
          </a:p>
        </p:txBody>
      </p:sp>
      <p:sp>
        <p:nvSpPr>
          <p:cNvPr id="259" name="CustomShape 3"/>
          <p:cNvSpPr/>
          <p:nvPr/>
        </p:nvSpPr>
        <p:spPr>
          <a:xfrm>
            <a:off x="457200" y="1604520"/>
            <a:ext cx="8219160" cy="3967200"/>
          </a:xfrm>
          <a:prstGeom prst="rect">
            <a:avLst/>
          </a:prstGeom>
          <a:noFill/>
          <a:ln>
            <a:noFill/>
          </a:ln>
        </p:spPr>
        <p:style>
          <a:lnRef idx="0"/>
          <a:fillRef idx="0"/>
          <a:effectRef idx="0"/>
          <a:fontRef idx="minor"/>
        </p:style>
      </p:sp>
      <p:graphicFrame>
        <p:nvGraphicFramePr>
          <p:cNvPr id="260" name="Table 4"/>
          <p:cNvGraphicFramePr/>
          <p:nvPr/>
        </p:nvGraphicFramePr>
        <p:xfrm>
          <a:off x="879120" y="1440000"/>
          <a:ext cx="7616520" cy="4860360"/>
        </p:xfrm>
        <a:graphic>
          <a:graphicData uri="http://schemas.openxmlformats.org/drawingml/2006/table">
            <a:tbl>
              <a:tblPr/>
              <a:tblGrid>
                <a:gridCol w="5550120"/>
                <a:gridCol w="2066760"/>
              </a:tblGrid>
              <a:tr h="348120">
                <a:tc>
                  <a:txBody>
                    <a:bodyPr lIns="90000" rIns="90000">
                      <a:noAutofit/>
                    </a:bodyPr>
                    <a:p>
                      <a:pPr>
                        <a:lnSpc>
                          <a:spcPct val="100000"/>
                        </a:lnSpc>
                      </a:pPr>
                      <a:r>
                        <a:rPr b="0" lang="fi-FI" sz="1600" spc="-1" strike="noStrike">
                          <a:latin typeface="Arial"/>
                        </a:rPr>
                        <a:t>TG formation</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600" spc="-1" strike="noStrike">
                          <a:latin typeface="Arial"/>
                        </a:rPr>
                        <a:t>Sep 2020</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48120">
                <a:tc>
                  <a:txBody>
                    <a:bodyPr lIns="90000" rIns="90000">
                      <a:noAutofit/>
                    </a:bodyPr>
                    <a:p>
                      <a:pPr>
                        <a:lnSpc>
                          <a:spcPct val="100000"/>
                        </a:lnSpc>
                      </a:pPr>
                      <a:r>
                        <a:rPr b="0" lang="fi-FI" sz="1600" spc="-1" strike="noStrike">
                          <a:latin typeface="Arial"/>
                        </a:rPr>
                        <a:t>Call for proposals</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Oct 2020</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Presentation of proposals</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Nov 2020</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Hear additional proposals</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Jan 2021</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Consolidate proposals and develop draft</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Mar 2021</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Update PAR and hear proposals</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May 2021</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Resolve PAR comments and draft review</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July 2021</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Review draft and initiate LB</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Sep 2021</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LB comment resolution and start recirculation</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Nov 2021</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Additional LB recirculation</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Dec 2021</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Start Standard Association ballot</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Apr 2022</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SA ballot comment resolution and 2 recirculations</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May 2022</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EC Approval</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Jul 2022</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35160">
                <a:tc>
                  <a:txBody>
                    <a:bodyPr lIns="90000" rIns="90000">
                      <a:noAutofit/>
                    </a:bodyPr>
                    <a:p>
                      <a:pPr>
                        <a:lnSpc>
                          <a:spcPct val="100000"/>
                        </a:lnSpc>
                      </a:pPr>
                      <a:r>
                        <a:rPr b="0" lang="fi-FI" sz="1600" spc="-1" strike="noStrike">
                          <a:latin typeface="Arial"/>
                        </a:rPr>
                        <a:t>RevCom submission (August 11th is the submission date)</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Sep 2022</a:t>
                      </a:r>
                      <a:endParaRPr b="0" lang="fi-FI"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1"/>
          <p:cNvSpPr/>
          <p:nvPr/>
        </p:nvSpPr>
        <p:spPr>
          <a:xfrm>
            <a:off x="457200" y="273600"/>
            <a:ext cx="8219880" cy="1135440"/>
          </a:xfrm>
          <a:prstGeom prst="rect">
            <a:avLst/>
          </a:prstGeom>
          <a:noFill/>
          <a:ln>
            <a:noFill/>
          </a:ln>
        </p:spPr>
        <p:style>
          <a:lnRef idx="0"/>
          <a:fillRef idx="0"/>
          <a:effectRef idx="0"/>
          <a:fontRef idx="minor"/>
        </p:style>
      </p:sp>
      <p:sp>
        <p:nvSpPr>
          <p:cNvPr id="232" name="CustomShape 2"/>
          <p:cNvSpPr/>
          <p:nvPr/>
        </p:nvSpPr>
        <p:spPr>
          <a:xfrm>
            <a:off x="457200" y="2617560"/>
            <a:ext cx="8219880" cy="1949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Closing report for TG4 2020 Cor1</a:t>
            </a:r>
            <a:endParaRPr b="0" lang="fi-FI" sz="3200" spc="-1" strike="noStrike">
              <a:latin typeface="Arial"/>
            </a:endParaRPr>
          </a:p>
          <a:p>
            <a:pPr algn="ctr">
              <a:lnSpc>
                <a:spcPct val="100000"/>
              </a:lnSpc>
            </a:pPr>
            <a:endParaRPr b="0" lang="fi-FI" sz="3200" spc="-1" strike="noStrike">
              <a:latin typeface="Arial"/>
            </a:endParaRPr>
          </a:p>
          <a:p>
            <a:pPr algn="ctr">
              <a:lnSpc>
                <a:spcPct val="100000"/>
              </a:lnSpc>
            </a:pPr>
            <a:r>
              <a:rPr b="0" lang="fi-FI" sz="3200" spc="-1" strike="noStrike">
                <a:solidFill>
                  <a:srgbClr val="000000"/>
                </a:solidFill>
                <a:latin typeface="Arial"/>
                <a:ea typeface="DejaVu Sans"/>
              </a:rPr>
              <a:t>May 10, 2021</a:t>
            </a:r>
            <a:endParaRPr b="0" lang="fi-FI" sz="3200" spc="-1" strike="noStrike">
              <a:latin typeface="Arial"/>
            </a:endParaRPr>
          </a:p>
          <a:p>
            <a:pPr algn="ctr">
              <a:lnSpc>
                <a:spcPct val="100000"/>
              </a:lnSpc>
            </a:pPr>
            <a:r>
              <a:rPr b="0" lang="fi-FI" sz="3200" spc="-1" strike="noStrike">
                <a:solidFill>
                  <a:srgbClr val="000000"/>
                </a:solidFill>
                <a:latin typeface="Arial"/>
                <a:ea typeface="DejaVu Sans"/>
              </a:rPr>
              <a:t>Tero Kivinen</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CustomShape 1"/>
          <p:cNvSpPr/>
          <p:nvPr/>
        </p:nvSpPr>
        <p:spPr>
          <a:xfrm>
            <a:off x="685800" y="685440"/>
            <a:ext cx="7760520" cy="1055160"/>
          </a:xfrm>
          <a:prstGeom prst="rect">
            <a:avLst/>
          </a:prstGeom>
          <a:noFill/>
          <a:ln>
            <a:noFill/>
          </a:ln>
        </p:spPr>
        <p:style>
          <a:lnRef idx="0"/>
          <a:fillRef idx="0"/>
          <a:effectRef idx="0"/>
          <a:fontRef idx="minor"/>
        </p:style>
      </p:sp>
      <p:sp>
        <p:nvSpPr>
          <p:cNvPr id="234" name="CustomShape 2"/>
          <p:cNvSpPr/>
          <p:nvPr/>
        </p:nvSpPr>
        <p:spPr>
          <a:xfrm>
            <a:off x="438120" y="602280"/>
            <a:ext cx="82191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802.15.4 2020 Cor1 Scope</a:t>
            </a:r>
            <a:endParaRPr b="0" lang="fi-FI" sz="4400" spc="-1" strike="noStrike">
              <a:latin typeface="Arial"/>
            </a:endParaRPr>
          </a:p>
        </p:txBody>
      </p:sp>
      <p:sp>
        <p:nvSpPr>
          <p:cNvPr id="235" name="CustomShape 3"/>
          <p:cNvSpPr/>
          <p:nvPr/>
        </p:nvSpPr>
        <p:spPr>
          <a:xfrm>
            <a:off x="457200" y="1604520"/>
            <a:ext cx="8219160" cy="3967200"/>
          </a:xfrm>
          <a:prstGeom prst="rect">
            <a:avLst/>
          </a:prstGeom>
          <a:noFill/>
          <a:ln>
            <a:noFill/>
          </a:ln>
        </p:spPr>
        <p:style>
          <a:lnRef idx="0"/>
          <a:fillRef idx="0"/>
          <a:effectRef idx="0"/>
          <a:fontRef idx="minor"/>
        </p:style>
        <p:txBody>
          <a:bodyPr lIns="0" rIns="0" tIns="0" bIns="0">
            <a:normAutofit/>
          </a:bodyPr>
          <a:p>
            <a:pPr marL="432000" indent="-3164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Project:</a:t>
            </a:r>
            <a:endParaRPr b="0" lang="fi-FI" sz="3200" spc="-1" strike="noStrike">
              <a:latin typeface="Arial"/>
            </a:endParaRPr>
          </a:p>
          <a:p>
            <a:pPr lvl="2" marL="648000" indent="-2145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This corrigendum addresses significant errors found in IEEE Std 802.15.4-2020 and its amendments.</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CustomShape 1"/>
          <p:cNvSpPr/>
          <p:nvPr/>
        </p:nvSpPr>
        <p:spPr>
          <a:xfrm>
            <a:off x="685800" y="685440"/>
            <a:ext cx="7760520" cy="1055160"/>
          </a:xfrm>
          <a:prstGeom prst="rect">
            <a:avLst/>
          </a:prstGeom>
          <a:noFill/>
          <a:ln>
            <a:noFill/>
          </a:ln>
        </p:spPr>
        <p:style>
          <a:lnRef idx="0"/>
          <a:fillRef idx="0"/>
          <a:effectRef idx="0"/>
          <a:fontRef idx="minor"/>
        </p:style>
      </p:sp>
      <p:sp>
        <p:nvSpPr>
          <p:cNvPr id="237" name="CustomShape 2"/>
          <p:cNvSpPr/>
          <p:nvPr/>
        </p:nvSpPr>
        <p:spPr>
          <a:xfrm>
            <a:off x="438120" y="602280"/>
            <a:ext cx="82191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Meeting Achievements</a:t>
            </a:r>
            <a:endParaRPr b="0" lang="fi-FI" sz="4400" spc="-1" strike="noStrike">
              <a:latin typeface="Arial"/>
            </a:endParaRPr>
          </a:p>
        </p:txBody>
      </p:sp>
      <p:sp>
        <p:nvSpPr>
          <p:cNvPr id="238" name="CustomShape 3"/>
          <p:cNvSpPr/>
          <p:nvPr/>
        </p:nvSpPr>
        <p:spPr>
          <a:xfrm>
            <a:off x="457200" y="1604520"/>
            <a:ext cx="8219160" cy="3967200"/>
          </a:xfrm>
          <a:prstGeom prst="rect">
            <a:avLst/>
          </a:prstGeom>
          <a:noFill/>
          <a:ln>
            <a:noFill/>
          </a:ln>
        </p:spPr>
        <p:style>
          <a:lnRef idx="0"/>
          <a:fillRef idx="0"/>
          <a:effectRef idx="0"/>
          <a:fontRef idx="minor"/>
        </p:style>
        <p:txBody>
          <a:bodyPr lIns="0" rIns="0" tIns="0" bIns="0">
            <a:normAutofit/>
          </a:bodyPr>
          <a:p>
            <a:pPr marL="432000" indent="-3164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Approved agenda, and minutes. </a:t>
            </a:r>
            <a:endParaRPr b="0" lang="fi-FI" sz="3200" spc="-1" strike="noStrike">
              <a:latin typeface="Arial"/>
            </a:endParaRPr>
          </a:p>
          <a:p>
            <a:pPr marL="432000" indent="-3164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Processed all comments received in SA ballot</a:t>
            </a:r>
            <a:endParaRPr b="0" lang="fi-FI" sz="3200" spc="-1" strike="noStrike">
              <a:latin typeface="Arial"/>
            </a:endParaRPr>
          </a:p>
          <a:p>
            <a:pPr marL="432000" indent="-3164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New draft ready for recirculation.</a:t>
            </a:r>
            <a:endParaRPr b="0" lang="fi-FI" sz="3200" spc="-1" strike="noStrike">
              <a:latin typeface="Arial"/>
            </a:endParaRPr>
          </a:p>
          <a:p>
            <a:pPr marL="432000" indent="-3164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Formed a CRG</a:t>
            </a:r>
            <a:endParaRPr b="0" lang="fi-FI" sz="3200" spc="-1" strike="noStrike">
              <a:latin typeface="Arial"/>
            </a:endParaRPr>
          </a:p>
          <a:p>
            <a:pPr marL="432000" indent="-3164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Reviewed timeline</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
          <p:cNvSpPr/>
          <p:nvPr/>
        </p:nvSpPr>
        <p:spPr>
          <a:xfrm>
            <a:off x="457200" y="273600"/>
            <a:ext cx="8225640" cy="1141200"/>
          </a:xfrm>
          <a:prstGeom prst="rect">
            <a:avLst/>
          </a:prstGeom>
          <a:noFill/>
          <a:ln>
            <a:noFill/>
          </a:ln>
        </p:spPr>
        <p:style>
          <a:lnRef idx="0"/>
          <a:fillRef idx="0"/>
          <a:effectRef idx="0"/>
          <a:fontRef idx="minor"/>
        </p:style>
        <p:txBody>
          <a:bodyPr lIns="0" rIns="0" tIns="0" bIns="0" anchor="ctr">
            <a:noAutofit/>
          </a:bodyPr>
          <a:p>
            <a:pPr algn="ctr">
              <a:lnSpc>
                <a:spcPct val="100000"/>
              </a:lnSpc>
            </a:pPr>
            <a:r>
              <a:rPr b="0" lang="fi-FI" sz="4400" spc="-1" strike="noStrike">
                <a:solidFill>
                  <a:srgbClr val="000000"/>
                </a:solidFill>
                <a:latin typeface="Arial"/>
                <a:ea typeface="DejaVu Sans"/>
              </a:rPr>
              <a:t>Initial SA ballot results</a:t>
            </a:r>
            <a:endParaRPr b="0" lang="fi-FI" sz="4400" spc="-1" strike="noStrike">
              <a:latin typeface="Arial"/>
            </a:endParaRPr>
          </a:p>
        </p:txBody>
      </p:sp>
      <p:sp>
        <p:nvSpPr>
          <p:cNvPr id="240" name="CustomShape 2"/>
          <p:cNvSpPr/>
          <p:nvPr/>
        </p:nvSpPr>
        <p:spPr>
          <a:xfrm>
            <a:off x="457200" y="1604520"/>
            <a:ext cx="8225640" cy="2171880"/>
          </a:xfrm>
          <a:prstGeom prst="rect">
            <a:avLst/>
          </a:prstGeom>
          <a:noFill/>
          <a:ln>
            <a:noFill/>
          </a:ln>
        </p:spPr>
        <p:style>
          <a:lnRef idx="0"/>
          <a:fillRef idx="0"/>
          <a:effectRef idx="0"/>
          <a:fontRef idx="minor"/>
        </p:style>
        <p:txBody>
          <a:bodyPr lIns="0" rIns="0" tIns="0" bIns="0">
            <a:normAutofit/>
          </a:bodyPr>
          <a:p>
            <a:pPr marL="432000" indent="-32256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Started 12th of April, 2022</a:t>
            </a:r>
            <a:endParaRPr b="0" lang="fi-FI" sz="2800" spc="-1" strike="noStrike">
              <a:latin typeface="Arial"/>
            </a:endParaRPr>
          </a:p>
          <a:p>
            <a:pPr marL="432000" indent="-32256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closed 12th of May, 2022</a:t>
            </a:r>
            <a:endParaRPr b="0" lang="fi-FI" sz="2800" spc="-1" strike="noStrike">
              <a:latin typeface="Arial"/>
            </a:endParaRPr>
          </a:p>
          <a:p>
            <a:pPr>
              <a:lnSpc>
                <a:spcPct val="100000"/>
              </a:lnSpc>
              <a:spcBef>
                <a:spcPts val="1417"/>
              </a:spcBef>
            </a:pPr>
            <a:endParaRPr b="0" lang="fi-FI" sz="2800" spc="-1" strike="noStrike">
              <a:latin typeface="Arial"/>
            </a:endParaRPr>
          </a:p>
        </p:txBody>
      </p:sp>
      <p:graphicFrame>
        <p:nvGraphicFramePr>
          <p:cNvPr id="241"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fi-FI" sz="1800" spc="-1" strike="noStrike">
                          <a:latin typeface="Arial"/>
                        </a:rPr>
                        <a:t>Voters: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fi-FI" sz="1800" spc="-1" strike="noStrike">
                          <a:latin typeface="Arial"/>
                        </a:rPr>
                        <a:t>68</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fi-FI" sz="1800" spc="-1" strike="noStrike">
                          <a:latin typeface="Arial"/>
                        </a:rPr>
                        <a:t>Voted:</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52</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77%</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Approve:</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98%</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Disapprove</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2%</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Abstain:</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Comments:</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Technical</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Editorial</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2</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12</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CustomShape 1"/>
          <p:cNvSpPr/>
          <p:nvPr/>
        </p:nvSpPr>
        <p:spPr>
          <a:xfrm>
            <a:off x="457200" y="582120"/>
            <a:ext cx="82220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for CRG</a:t>
            </a:r>
            <a:endParaRPr b="0" lang="fi-FI" sz="4400" spc="-1" strike="noStrike">
              <a:latin typeface="Arial"/>
            </a:endParaRPr>
          </a:p>
        </p:txBody>
      </p:sp>
      <p:sp>
        <p:nvSpPr>
          <p:cNvPr id="243" name="CustomShape 2"/>
          <p:cNvSpPr/>
          <p:nvPr/>
        </p:nvSpPr>
        <p:spPr>
          <a:xfrm>
            <a:off x="457200" y="1604520"/>
            <a:ext cx="8222040" cy="3970080"/>
          </a:xfrm>
          <a:prstGeom prst="rect">
            <a:avLst/>
          </a:prstGeom>
          <a:noFill/>
          <a:ln>
            <a:noFill/>
          </a:ln>
        </p:spPr>
        <p:style>
          <a:lnRef idx="0"/>
          <a:fillRef idx="0"/>
          <a:effectRef idx="0"/>
          <a:fontRef idx="minor"/>
        </p:style>
        <p:txBody>
          <a:bodyPr lIns="0" rIns="0" tIns="0" bIns="0">
            <a:normAutofit fontScale="26000"/>
          </a:bodyPr>
          <a:p>
            <a:pPr>
              <a:lnSpc>
                <a:spcPct val="100000"/>
              </a:lnSpc>
              <a:spcBef>
                <a:spcPts val="1417"/>
              </a:spcBef>
            </a:pPr>
            <a:r>
              <a:rPr b="0" lang="fi-FI" sz="3200" spc="-1" strike="noStrike">
                <a:solidFill>
                  <a:srgbClr val="000000"/>
                </a:solidFill>
                <a:latin typeface="Arial"/>
                <a:ea typeface="DejaVu Sans"/>
              </a:rPr>
              <a:t>Move that TG4 2020 Cor 1 formally requests that the 802.15 WG approve the formation of a Comment Resolution Group (CRG) for the Standards Association balloting of the P802.15.4-2020-Cor1-D05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3200" spc="-1" strike="noStrike">
              <a:latin typeface="Arial"/>
            </a:endParaRPr>
          </a:p>
          <a:p>
            <a:pPr marL="432000" indent="-3193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Ben Rolfe</a:t>
            </a:r>
            <a:endParaRPr b="0" lang="fi-FI" sz="3200" spc="-1" strike="noStrike">
              <a:latin typeface="Arial"/>
            </a:endParaRPr>
          </a:p>
          <a:p>
            <a:pPr marL="432000" indent="-3193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Ruben Salazar</a:t>
            </a:r>
            <a:endParaRPr b="0" lang="fi-FI" sz="3200" spc="-1" strike="noStrike">
              <a:latin typeface="Arial"/>
            </a:endParaRPr>
          </a:p>
          <a:p>
            <a:pPr marL="432000" indent="-3193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CustomShape 1"/>
          <p:cNvSpPr/>
          <p:nvPr/>
        </p:nvSpPr>
        <p:spPr>
          <a:xfrm>
            <a:off x="457200" y="582120"/>
            <a:ext cx="82220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for CRG</a:t>
            </a:r>
            <a:endParaRPr b="0" lang="fi-FI" sz="4400" spc="-1" strike="noStrike">
              <a:latin typeface="Arial"/>
            </a:endParaRPr>
          </a:p>
        </p:txBody>
      </p:sp>
      <p:sp>
        <p:nvSpPr>
          <p:cNvPr id="245" name="CustomShape 2"/>
          <p:cNvSpPr/>
          <p:nvPr/>
        </p:nvSpPr>
        <p:spPr>
          <a:xfrm>
            <a:off x="457200" y="1604520"/>
            <a:ext cx="8222040" cy="3970080"/>
          </a:xfrm>
          <a:prstGeom prst="rect">
            <a:avLst/>
          </a:prstGeom>
          <a:noFill/>
          <a:ln>
            <a:noFill/>
          </a:ln>
        </p:spPr>
        <p:style>
          <a:lnRef idx="0"/>
          <a:fillRef idx="0"/>
          <a:effectRef idx="0"/>
          <a:fontRef idx="minor"/>
        </p:style>
        <p:txBody>
          <a:bodyPr lIns="0" rIns="0" tIns="0" bIns="0">
            <a:normAutofit fontScale="39000"/>
          </a:bodyPr>
          <a:p>
            <a:pPr>
              <a:lnSpc>
                <a:spcPct val="100000"/>
              </a:lnSpc>
              <a:spcBef>
                <a:spcPts val="1417"/>
              </a:spcBef>
            </a:pPr>
            <a:r>
              <a:rPr b="0" lang="fi-FI" sz="3200" spc="-1" strike="noStrike">
                <a:solidFill>
                  <a:srgbClr val="000000"/>
                </a:solidFill>
                <a:latin typeface="Arial"/>
                <a:ea typeface="DejaVu Sans"/>
              </a:rPr>
              <a:t>Move that 802.15 WG approve the formation of a Comment Resolution Group (CRG) for the Standards Association balloting of the P802.15.4-2020-Cor1-D05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CustomShape 1"/>
          <p:cNvSpPr/>
          <p:nvPr/>
        </p:nvSpPr>
        <p:spPr>
          <a:xfrm>
            <a:off x="457200" y="582120"/>
            <a:ext cx="82220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for Recirculation</a:t>
            </a:r>
            <a:endParaRPr b="0" lang="fi-FI" sz="4400" spc="-1" strike="noStrike">
              <a:latin typeface="Arial"/>
            </a:endParaRPr>
          </a:p>
        </p:txBody>
      </p:sp>
      <p:sp>
        <p:nvSpPr>
          <p:cNvPr id="247" name="CustomShape 2"/>
          <p:cNvSpPr/>
          <p:nvPr/>
        </p:nvSpPr>
        <p:spPr>
          <a:xfrm>
            <a:off x="457200" y="1604520"/>
            <a:ext cx="8222040" cy="3970080"/>
          </a:xfrm>
          <a:prstGeom prst="rect">
            <a:avLst/>
          </a:prstGeom>
          <a:noFill/>
          <a:ln>
            <a:noFill/>
          </a:ln>
        </p:spPr>
        <p:style>
          <a:lnRef idx="0"/>
          <a:fillRef idx="0"/>
          <a:effectRef idx="0"/>
          <a:fontRef idx="minor"/>
        </p:style>
        <p:txBody>
          <a:bodyPr lIns="0" rIns="0" tIns="0" bIns="0">
            <a:normAutofit/>
          </a:bodyPr>
          <a:p>
            <a:pPr>
              <a:lnSpc>
                <a:spcPct val="100000"/>
              </a:lnSpc>
              <a:spcBef>
                <a:spcPts val="1417"/>
              </a:spcBef>
            </a:pPr>
            <a:r>
              <a:rPr b="0" lang="fi-FI" sz="3200" spc="-1" strike="noStrike">
                <a:solidFill>
                  <a:srgbClr val="000000"/>
                </a:solidFill>
                <a:latin typeface="Arial"/>
                <a:ea typeface="DejaVu Sans"/>
              </a:rPr>
              <a:t>Move that TG4 2020 Cor 1 formally requests that 802.15 WG to start a Standards Association Recirculation Ballot of document P802.15.4-2020-Cor1-D05.</a:t>
            </a:r>
            <a:endParaRPr b="0" lang="fi-FI" sz="3200" spc="-1" strike="noStrike">
              <a:latin typeface="Arial"/>
            </a:endParaRPr>
          </a:p>
          <a:p>
            <a:pPr marL="432000" indent="-3193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Ben Rolfe</a:t>
            </a:r>
            <a:endParaRPr b="0" lang="fi-FI" sz="3200" spc="-1" strike="noStrike">
              <a:latin typeface="Arial"/>
            </a:endParaRPr>
          </a:p>
          <a:p>
            <a:pPr marL="432000" indent="-3193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Joerg Robert</a:t>
            </a:r>
            <a:endParaRPr b="0" lang="fi-FI" sz="3200" spc="-1" strike="noStrike">
              <a:latin typeface="Arial"/>
            </a:endParaRPr>
          </a:p>
          <a:p>
            <a:pPr marL="432000" indent="-3193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CustomShape 1"/>
          <p:cNvSpPr/>
          <p:nvPr/>
        </p:nvSpPr>
        <p:spPr>
          <a:xfrm>
            <a:off x="457200" y="582120"/>
            <a:ext cx="82220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for Recirculation</a:t>
            </a:r>
            <a:endParaRPr b="0" lang="fi-FI" sz="4400" spc="-1" strike="noStrike">
              <a:latin typeface="Arial"/>
            </a:endParaRPr>
          </a:p>
        </p:txBody>
      </p:sp>
      <p:sp>
        <p:nvSpPr>
          <p:cNvPr id="249" name="CustomShape 2"/>
          <p:cNvSpPr/>
          <p:nvPr/>
        </p:nvSpPr>
        <p:spPr>
          <a:xfrm>
            <a:off x="457200" y="1604520"/>
            <a:ext cx="8222040" cy="3970080"/>
          </a:xfrm>
          <a:prstGeom prst="rect">
            <a:avLst/>
          </a:prstGeom>
          <a:noFill/>
          <a:ln>
            <a:noFill/>
          </a:ln>
        </p:spPr>
        <p:style>
          <a:lnRef idx="0"/>
          <a:fillRef idx="0"/>
          <a:effectRef idx="0"/>
          <a:fontRef idx="minor"/>
        </p:style>
        <p:txBody>
          <a:bodyPr lIns="0" rIns="0" tIns="0" bIns="0">
            <a:normAutofit/>
          </a:bodyPr>
          <a:p>
            <a:pPr>
              <a:lnSpc>
                <a:spcPct val="100000"/>
              </a:lnSpc>
              <a:spcBef>
                <a:spcPts val="1417"/>
              </a:spcBef>
            </a:pPr>
            <a:r>
              <a:rPr b="0" lang="fi-FI" sz="3200" spc="-1" strike="noStrike">
                <a:solidFill>
                  <a:srgbClr val="000000"/>
                </a:solidFill>
                <a:latin typeface="Arial"/>
                <a:ea typeface="DejaVu Sans"/>
              </a:rPr>
              <a:t>Move that 802.15 WG start a Standards Association Recirculation Ballot of document P802.15.4-2020-Cor1-D05.</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3339</TotalTime>
  <Application>LibreOffice/6.2.3.2$Windows_X86_64 LibreOffice_project/aecc05fe267cc68dde00352a451aa867b3b546ac</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2022-05-17T20:47:59Z</dcterms:modified>
  <cp:revision>114</cp:revision>
  <dc:subject>IEEE 802.15.9ma</dc:subject>
  <dc:title>Closing for November</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ies>
</file>