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presProps.xml" ContentType="application/vnd.openxmlformats-officedocument.presentationml.presProps+xml"/>
  <Override PartName="/ppt/slides/slide1.xml" ContentType="application/vnd.openxmlformats-officedocument.presentationml.slide+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49"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51"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5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5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5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6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4"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8"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70"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1"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7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6"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78"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9"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0"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1"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2"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3"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95"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97"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9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0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0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0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0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0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0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0"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4"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16"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7"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1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2"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24"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5"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6"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7"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8"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9"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1040" cy="20196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fi-FI" sz="1400" spc="-1" strike="noStrike">
                <a:solidFill>
                  <a:srgbClr val="000000"/>
                </a:solidFill>
                <a:latin typeface="Times New Roman"/>
                <a:ea typeface="DejaVu Sans"/>
              </a:rPr>
              <a:t>doc.: 802-15-22-0252-03</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7280" cy="29376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fi-FI"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7280" cy="29376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fi-FI" sz="2000" spc="-1" strike="noStrike">
                <a:solidFill>
                  <a:srgbClr val="000000"/>
                </a:solidFill>
                <a:latin typeface="Times New Roman"/>
                <a:ea typeface="DejaVu Sans"/>
              </a:rPr>
              <a:t>Page </a:t>
            </a:r>
            <a:fld id="{83440BB3-E416-4B4E-A0C9-C7BDE4A44B63}"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27280" cy="29376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fi-FI"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2840" cy="20196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fi-FI" sz="1400" spc="-1" strike="noStrike">
                <a:solidFill>
                  <a:srgbClr val="000000"/>
                </a:solidFill>
                <a:latin typeface="Times New Roman"/>
                <a:ea typeface="DejaVu Sans"/>
              </a:rPr>
              <a:t>May 2022</a:t>
            </a:r>
            <a:endParaRPr b="0" lang="en-IE" sz="1400" spc="-1" strike="noStrike">
              <a:latin typeface="Arial"/>
            </a:endParaRPr>
          </a:p>
        </p:txBody>
      </p:sp>
      <p:sp>
        <p:nvSpPr>
          <p:cNvPr id="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r>
              <a:rPr b="0" lang="en-IE" sz="1800" spc="-1" strike="noStrike">
                <a:latin typeface="Arial"/>
              </a:rPr>
              <a:t>Click to edit the title text format</a:t>
            </a:r>
            <a:endParaRPr b="0" lang="en-IE" sz="18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1040" cy="20196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fi-FI" sz="1400" spc="-1" strike="noStrike">
                <a:solidFill>
                  <a:srgbClr val="000000"/>
                </a:solidFill>
                <a:latin typeface="Times New Roman"/>
                <a:ea typeface="DejaVu Sans"/>
              </a:rPr>
              <a:t>doc.: 802-15-22-0252-03</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7280" cy="29376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fi-FI"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7280" cy="29376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fi-FI" sz="2000" spc="-1" strike="noStrike">
                <a:solidFill>
                  <a:srgbClr val="000000"/>
                </a:solidFill>
                <a:latin typeface="Times New Roman"/>
                <a:ea typeface="DejaVu Sans"/>
              </a:rPr>
              <a:t>Page </a:t>
            </a:r>
            <a:fld id="{F94C6B7B-3C13-41A6-BD55-FCA069936593}"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27280" cy="29376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fi-FI"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2840" cy="20196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fi-FI" sz="1400" spc="-1" strike="noStrike">
                <a:solidFill>
                  <a:srgbClr val="000000"/>
                </a:solidFill>
                <a:latin typeface="Times New Roman"/>
                <a:ea typeface="DejaVu Sans"/>
              </a:rPr>
              <a:t>May 2022</a:t>
            </a:r>
            <a:endParaRPr b="0" lang="en-IE" sz="1400" spc="-1" strike="noStrike">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1040" cy="20196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fi-FI" sz="1400" spc="-1" strike="noStrike">
                <a:solidFill>
                  <a:srgbClr val="000000"/>
                </a:solidFill>
                <a:latin typeface="Times New Roman"/>
                <a:ea typeface="DejaVu Sans"/>
              </a:rPr>
              <a:t>doc.: 802-15-22-0252-03</a:t>
            </a:r>
            <a:endParaRPr b="0" lang="en-IE"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7280" cy="29376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fi-FI" sz="2000" spc="-1" strike="noStrike">
                <a:solidFill>
                  <a:srgbClr val="000000"/>
                </a:solidFill>
                <a:latin typeface="Times New Roman"/>
                <a:ea typeface="DejaVu Sans"/>
              </a:rPr>
              <a:t>Submission</a:t>
            </a:r>
            <a:endParaRPr b="0" lang="en-IE"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7280" cy="29376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fi-FI" sz="2000" spc="-1" strike="noStrike">
                <a:solidFill>
                  <a:srgbClr val="000000"/>
                </a:solidFill>
                <a:latin typeface="Times New Roman"/>
                <a:ea typeface="DejaVu Sans"/>
              </a:rPr>
              <a:t>Page </a:t>
            </a:r>
            <a:fld id="{2ECB5529-1E8E-4397-9974-5EC16F54DA1D}"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IE" sz="2000" spc="-1" strike="noStrike">
              <a:latin typeface="Arial"/>
            </a:endParaRPr>
          </a:p>
        </p:txBody>
      </p:sp>
      <p:sp>
        <p:nvSpPr>
          <p:cNvPr id="98" name="CustomShape 7"/>
          <p:cNvSpPr/>
          <p:nvPr/>
        </p:nvSpPr>
        <p:spPr>
          <a:xfrm>
            <a:off x="7040160" y="6490080"/>
            <a:ext cx="1727280" cy="29376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fi-FI" sz="2000" spc="-1" strike="noStrike">
                <a:solidFill>
                  <a:srgbClr val="000000"/>
                </a:solidFill>
                <a:latin typeface="Times New Roman"/>
                <a:ea typeface="DejaVu Sans"/>
              </a:rPr>
              <a:t>Tero Kivinen</a:t>
            </a:r>
            <a:endParaRPr b="0" lang="en-IE" sz="2000" spc="-1" strike="noStrike">
              <a:latin typeface="Arial"/>
            </a:endParaRPr>
          </a:p>
        </p:txBody>
      </p:sp>
      <p:sp>
        <p:nvSpPr>
          <p:cNvPr id="99" name="CustomShape 8"/>
          <p:cNvSpPr/>
          <p:nvPr/>
        </p:nvSpPr>
        <p:spPr>
          <a:xfrm>
            <a:off x="685800" y="365760"/>
            <a:ext cx="2562840" cy="20196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fi-FI" sz="1400" spc="-1" strike="noStrike">
                <a:solidFill>
                  <a:srgbClr val="000000"/>
                </a:solidFill>
                <a:latin typeface="Times New Roman"/>
                <a:ea typeface="DejaVu Sans"/>
              </a:rPr>
              <a:t>May 2022</a:t>
            </a:r>
            <a:endParaRPr b="0" lang="en-IE" sz="1400" spc="-1" strike="noStrike">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2840" cy="20376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fi-FI" sz="1400" spc="-1" strike="noStrike">
                <a:solidFill>
                  <a:srgbClr val="000000"/>
                </a:solidFill>
                <a:latin typeface="Times New Roman"/>
                <a:ea typeface="DejaVu Sans"/>
              </a:rPr>
              <a:t>doc.: 802-15-22-0252-03</a:t>
            </a:r>
            <a:endParaRPr b="0" lang="en-IE"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29080" cy="29556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fi-FI" sz="2000" spc="-1" strike="noStrike">
                <a:solidFill>
                  <a:srgbClr val="000000"/>
                </a:solidFill>
                <a:latin typeface="Times New Roman"/>
                <a:ea typeface="DejaVu Sans"/>
              </a:rPr>
              <a:t>Submission</a:t>
            </a:r>
            <a:endParaRPr b="0" lang="en-IE"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29080" cy="29556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fi-FI" sz="2000" spc="-1" strike="noStrike">
                <a:solidFill>
                  <a:srgbClr val="000000"/>
                </a:solidFill>
                <a:latin typeface="Times New Roman"/>
                <a:ea typeface="DejaVu Sans"/>
              </a:rPr>
              <a:t>Page </a:t>
            </a:r>
            <a:fld id="{65BB74D8-D377-4235-A66D-E70D90253310}"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IE" sz="2000" spc="-1" strike="noStrike">
              <a:latin typeface="Arial"/>
            </a:endParaRPr>
          </a:p>
        </p:txBody>
      </p:sp>
      <p:sp>
        <p:nvSpPr>
          <p:cNvPr id="144" name="CustomShape 7"/>
          <p:cNvSpPr/>
          <p:nvPr/>
        </p:nvSpPr>
        <p:spPr>
          <a:xfrm>
            <a:off x="7040160" y="6490080"/>
            <a:ext cx="1729080" cy="29556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fi-FI" sz="2000" spc="-1" strike="noStrike">
                <a:solidFill>
                  <a:srgbClr val="000000"/>
                </a:solidFill>
                <a:latin typeface="Times New Roman"/>
                <a:ea typeface="DejaVu Sans"/>
              </a:rPr>
              <a:t>Tero Kivinen</a:t>
            </a:r>
            <a:endParaRPr b="0" lang="en-IE" sz="2000" spc="-1" strike="noStrike">
              <a:latin typeface="Arial"/>
            </a:endParaRPr>
          </a:p>
        </p:txBody>
      </p:sp>
      <p:sp>
        <p:nvSpPr>
          <p:cNvPr id="145" name="CustomShape 8"/>
          <p:cNvSpPr/>
          <p:nvPr/>
        </p:nvSpPr>
        <p:spPr>
          <a:xfrm>
            <a:off x="685800" y="365760"/>
            <a:ext cx="2564640" cy="20376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fi-FI" sz="1400" spc="-1" strike="noStrike">
                <a:solidFill>
                  <a:srgbClr val="000000"/>
                </a:solidFill>
                <a:latin typeface="Times New Roman"/>
                <a:ea typeface="DejaVu Sans"/>
              </a:rPr>
              <a:t>May 2022</a:t>
            </a:r>
            <a:endParaRPr b="0" lang="en-IE" sz="1400" spc="-1" strike="noStrike">
              <a:latin typeface="Arial"/>
            </a:endParaRPr>
          </a:p>
        </p:txBody>
      </p:sp>
      <p:sp>
        <p:nvSpPr>
          <p:cNvPr id="1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147"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3095640" y="396000"/>
            <a:ext cx="5351040" cy="20196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fi-FI" sz="1400" spc="-1" strike="noStrike">
                <a:solidFill>
                  <a:srgbClr val="000000"/>
                </a:solidFill>
                <a:latin typeface="Times New Roman"/>
                <a:ea typeface="DejaVu Sans"/>
              </a:rPr>
              <a:t>doc.: 802-15-22-0252-03</a:t>
            </a:r>
            <a:endParaRPr b="0" lang="en-IE" sz="1400" spc="-1" strike="noStrike">
              <a:latin typeface="Arial"/>
            </a:endParaRPr>
          </a:p>
        </p:txBody>
      </p:sp>
      <p:sp>
        <p:nvSpPr>
          <p:cNvPr id="1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86" name="CustomShape 3"/>
          <p:cNvSpPr/>
          <p:nvPr/>
        </p:nvSpPr>
        <p:spPr>
          <a:xfrm>
            <a:off x="685800" y="6475320"/>
            <a:ext cx="1727280" cy="29376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fi-FI" sz="2000" spc="-1" strike="noStrike">
                <a:solidFill>
                  <a:srgbClr val="000000"/>
                </a:solidFill>
                <a:latin typeface="Times New Roman"/>
                <a:ea typeface="DejaVu Sans"/>
              </a:rPr>
              <a:t>Submission</a:t>
            </a:r>
            <a:endParaRPr b="0" lang="en-IE" sz="2000" spc="-1" strike="noStrike">
              <a:latin typeface="Arial"/>
            </a:endParaRPr>
          </a:p>
        </p:txBody>
      </p:sp>
      <p:sp>
        <p:nvSpPr>
          <p:cNvPr id="1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88"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89" name="CustomShape 6"/>
          <p:cNvSpPr/>
          <p:nvPr/>
        </p:nvSpPr>
        <p:spPr>
          <a:xfrm>
            <a:off x="3749040" y="6475320"/>
            <a:ext cx="1727280" cy="29376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fi-FI" sz="2000" spc="-1" strike="noStrike">
                <a:solidFill>
                  <a:srgbClr val="000000"/>
                </a:solidFill>
                <a:latin typeface="Times New Roman"/>
                <a:ea typeface="DejaVu Sans"/>
              </a:rPr>
              <a:t>Page </a:t>
            </a:r>
            <a:fld id="{4C13BB23-A6C3-4AD4-A0EF-BDB45BD9647D}"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IE" sz="2000" spc="-1" strike="noStrike">
              <a:latin typeface="Arial"/>
            </a:endParaRPr>
          </a:p>
        </p:txBody>
      </p:sp>
      <p:sp>
        <p:nvSpPr>
          <p:cNvPr id="190" name="CustomShape 7"/>
          <p:cNvSpPr/>
          <p:nvPr/>
        </p:nvSpPr>
        <p:spPr>
          <a:xfrm>
            <a:off x="7040160" y="6490080"/>
            <a:ext cx="1727280" cy="29376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fi-FI" sz="2000" spc="-1" strike="noStrike">
                <a:solidFill>
                  <a:srgbClr val="000000"/>
                </a:solidFill>
                <a:latin typeface="Times New Roman"/>
                <a:ea typeface="DejaVu Sans"/>
              </a:rPr>
              <a:t>Tero Kivinen</a:t>
            </a:r>
            <a:endParaRPr b="0" lang="en-IE" sz="2000" spc="-1" strike="noStrike">
              <a:latin typeface="Arial"/>
            </a:endParaRPr>
          </a:p>
        </p:txBody>
      </p:sp>
      <p:sp>
        <p:nvSpPr>
          <p:cNvPr id="191" name="CustomShape 8"/>
          <p:cNvSpPr/>
          <p:nvPr/>
        </p:nvSpPr>
        <p:spPr>
          <a:xfrm>
            <a:off x="685800" y="365760"/>
            <a:ext cx="2562840" cy="20196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fi-FI" sz="1400" spc="-1" strike="noStrike">
                <a:solidFill>
                  <a:srgbClr val="000000"/>
                </a:solidFill>
                <a:latin typeface="Times New Roman"/>
                <a:ea typeface="DejaVu Sans"/>
              </a:rPr>
              <a:t>May 2022</a:t>
            </a:r>
            <a:endParaRPr b="0" lang="en-IE" sz="1400" spc="-1" strike="noStrike">
              <a:latin typeface="Arial"/>
            </a:endParaRPr>
          </a:p>
        </p:txBody>
      </p:sp>
      <p:sp>
        <p:nvSpPr>
          <p:cNvPr id="19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193"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4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0" name="CustomShape 1"/>
          <p:cNvSpPr/>
          <p:nvPr/>
        </p:nvSpPr>
        <p:spPr>
          <a:xfrm>
            <a:off x="152280" y="609480"/>
            <a:ext cx="8980200" cy="46148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buNone/>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buNone/>
            </a:pPr>
            <a:endParaRPr b="0" lang="en-IE" sz="1800" spc="-1" strike="noStrike">
              <a:latin typeface="Arial"/>
            </a:endParaRPr>
          </a:p>
          <a:p>
            <a:pPr>
              <a:lnSpc>
                <a:spcPct val="100000"/>
              </a:lnSpc>
              <a:buNone/>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TG4 2020 Cor1 Closing Report for May Meeting</a:t>
            </a:r>
            <a:r>
              <a:rPr b="0" lang="fi-FI" sz="1600" spc="-1" strike="noStrike">
                <a:solidFill>
                  <a:srgbClr val="000000"/>
                </a:solidFill>
                <a:latin typeface="Times New Roman"/>
                <a:ea typeface="DejaVu Sans"/>
              </a:rPr>
              <a:t>	</a:t>
            </a:r>
            <a:endParaRPr b="0" lang="en-IE" sz="1600" spc="-1" strike="noStrike">
              <a:latin typeface="Arial"/>
            </a:endParaRPr>
          </a:p>
          <a:p>
            <a:pPr>
              <a:lnSpc>
                <a:spcPct val="100000"/>
              </a:lnSpc>
              <a:buNone/>
            </a:pPr>
            <a:r>
              <a:rPr b="1" lang="fi-FI" sz="1600" spc="-1" strike="noStrike">
                <a:solidFill>
                  <a:srgbClr val="000000"/>
                </a:solidFill>
                <a:latin typeface="Times New Roman"/>
                <a:ea typeface="DejaVu Sans"/>
              </a:rPr>
              <a:t>Date Submitted: 10th of May, 2022</a:t>
            </a:r>
            <a:r>
              <a:rPr b="0" lang="fi-FI" sz="1600" spc="-1" strike="noStrike">
                <a:solidFill>
                  <a:srgbClr val="000000"/>
                </a:solidFill>
                <a:latin typeface="Times New Roman"/>
                <a:ea typeface="DejaVu Sans"/>
              </a:rPr>
              <a:t>	</a:t>
            </a:r>
            <a:endParaRPr b="0" lang="en-IE" sz="1600" spc="-1" strike="noStrike">
              <a:latin typeface="Arial"/>
            </a:endParaRPr>
          </a:p>
          <a:p>
            <a:pPr>
              <a:lnSpc>
                <a:spcPct val="100000"/>
              </a:lnSpc>
              <a:buNone/>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en-IE" sz="1600" spc="-1" strike="noStrike">
              <a:latin typeface="Arial"/>
            </a:endParaRPr>
          </a:p>
          <a:p>
            <a:pPr>
              <a:lnSpc>
                <a:spcPct val="100000"/>
              </a:lnSpc>
              <a:buNone/>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buNone/>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TG4 2020 Cor 1 Closing for May Meeting</a:t>
            </a:r>
            <a:endParaRPr b="0" lang="en-IE" sz="1600" spc="-1" strike="noStrike">
              <a:latin typeface="Arial"/>
            </a:endParaRPr>
          </a:p>
          <a:p>
            <a:pPr>
              <a:lnSpc>
                <a:spcPct val="100000"/>
              </a:lnSpc>
              <a:spcBef>
                <a:spcPts val="598"/>
              </a:spcBef>
              <a:spcAft>
                <a:spcPts val="598"/>
              </a:spcAft>
              <a:buNone/>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buNone/>
            </a:pPr>
            <a:r>
              <a:rPr b="0" lang="fi-FI" sz="1600" spc="-1" strike="noStrike">
                <a:solidFill>
                  <a:srgbClr val="000000"/>
                </a:solidFill>
                <a:latin typeface="Times New Roman"/>
                <a:ea typeface="DejaVu Sans"/>
              </a:rPr>
              <a:t>Closing Report for TG4 2020 Cor 1 meeting for May Meeting.</a:t>
            </a:r>
            <a:endParaRPr b="0" lang="en-IE" sz="1600" spc="-1" strike="noStrike">
              <a:latin typeface="Arial"/>
            </a:endParaRPr>
          </a:p>
          <a:p>
            <a:pPr>
              <a:lnSpc>
                <a:spcPct val="100000"/>
              </a:lnSpc>
              <a:spcBef>
                <a:spcPts val="598"/>
              </a:spcBef>
              <a:spcAft>
                <a:spcPts val="598"/>
              </a:spcAft>
              <a:buNone/>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buNone/>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buNone/>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CustomShape 1"/>
          <p:cNvSpPr/>
          <p:nvPr/>
        </p:nvSpPr>
        <p:spPr>
          <a:xfrm>
            <a:off x="685800" y="685440"/>
            <a:ext cx="7760880" cy="1055520"/>
          </a:xfrm>
          <a:prstGeom prst="rect">
            <a:avLst/>
          </a:prstGeom>
          <a:noFill/>
          <a:ln w="0">
            <a:noFill/>
          </a:ln>
        </p:spPr>
        <p:style>
          <a:lnRef idx="0"/>
          <a:fillRef idx="0"/>
          <a:effectRef idx="0"/>
          <a:fontRef idx="minor"/>
        </p:style>
      </p:sp>
      <p:sp>
        <p:nvSpPr>
          <p:cNvPr id="251" name="CustomShape 2"/>
          <p:cNvSpPr/>
          <p:nvPr/>
        </p:nvSpPr>
        <p:spPr>
          <a:xfrm>
            <a:off x="438120" y="602280"/>
            <a:ext cx="821952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Agenda for Next Meeting</a:t>
            </a:r>
            <a:endParaRPr b="0" lang="en-IE" sz="4400" spc="-1" strike="noStrike">
              <a:latin typeface="Arial"/>
            </a:endParaRPr>
          </a:p>
        </p:txBody>
      </p:sp>
      <p:sp>
        <p:nvSpPr>
          <p:cNvPr id="252"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chor="t">
            <a:normAutofit/>
          </a:bodyPr>
          <a:p>
            <a:pPr marL="216000" indent="-212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Process standard association ballot comments</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CustomShape 1"/>
          <p:cNvSpPr/>
          <p:nvPr/>
        </p:nvSpPr>
        <p:spPr>
          <a:xfrm>
            <a:off x="685800" y="685440"/>
            <a:ext cx="7760880" cy="1055520"/>
          </a:xfrm>
          <a:prstGeom prst="rect">
            <a:avLst/>
          </a:prstGeom>
          <a:noFill/>
          <a:ln w="0">
            <a:noFill/>
          </a:ln>
        </p:spPr>
        <p:style>
          <a:lnRef idx="0"/>
          <a:fillRef idx="0"/>
          <a:effectRef idx="0"/>
          <a:fontRef idx="minor"/>
        </p:style>
      </p:sp>
      <p:sp>
        <p:nvSpPr>
          <p:cNvPr id="254" name="CustomShape 2"/>
          <p:cNvSpPr/>
          <p:nvPr/>
        </p:nvSpPr>
        <p:spPr>
          <a:xfrm>
            <a:off x="438120" y="602280"/>
            <a:ext cx="821952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CRG Conference Call</a:t>
            </a:r>
            <a:endParaRPr b="0" lang="en-IE" sz="4400" spc="-1" strike="noStrike">
              <a:latin typeface="Arial"/>
            </a:endParaRPr>
          </a:p>
        </p:txBody>
      </p:sp>
      <p:graphicFrame>
        <p:nvGraphicFramePr>
          <p:cNvPr id="255" name="Table 3"/>
          <p:cNvGraphicFramePr/>
          <p:nvPr/>
        </p:nvGraphicFramePr>
        <p:xfrm>
          <a:off x="518760" y="1780920"/>
          <a:ext cx="8002080" cy="2098440"/>
        </p:xfrm>
        <a:graphic>
          <a:graphicData uri="http://schemas.openxmlformats.org/drawingml/2006/table">
            <a:tbl>
              <a:tblPr/>
              <a:tblGrid>
                <a:gridCol w="2268360"/>
                <a:gridCol w="3412800"/>
                <a:gridCol w="1055160"/>
                <a:gridCol w="1266120"/>
              </a:tblGrid>
              <a:tr h="322560">
                <a:tc>
                  <a:txBody>
                    <a:bodyPr lIns="90000" rIns="90000" anchor="t">
                      <a:noAutofit/>
                    </a:bodyPr>
                    <a:p>
                      <a:pPr>
                        <a:lnSpc>
                          <a:spcPct val="100000"/>
                        </a:lnSpc>
                        <a:buNone/>
                      </a:pPr>
                      <a:r>
                        <a:rPr b="0" lang="fi-FI" sz="1300" spc="-1" strike="noStrike">
                          <a:latin typeface="Arial"/>
                        </a:rPr>
                        <a:t>Location</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buNone/>
                      </a:pPr>
                      <a:r>
                        <a:rPr b="0" lang="fi-FI" sz="1300" spc="-1" strike="noStrike">
                          <a:latin typeface="Arial"/>
                        </a:rPr>
                        <a:t>Local Time</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buNone/>
                      </a:pPr>
                      <a:r>
                        <a:rPr b="0" lang="fi-FI" sz="1300" spc="-1" strike="noStrike">
                          <a:latin typeface="Arial"/>
                        </a:rPr>
                        <a:t>Time Zone</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buNone/>
                      </a:pPr>
                      <a:r>
                        <a:rPr b="0" lang="fi-FI" sz="1300" spc="-1" strike="noStrike">
                          <a:latin typeface="Arial"/>
                        </a:rPr>
                        <a:t>UTC Offset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487800">
                <a:tc>
                  <a:txBody>
                    <a:bodyPr lIns="90000" rIns="90000" anchor="t">
                      <a:noAutofit/>
                    </a:bodyPr>
                    <a:p>
                      <a:pPr>
                        <a:lnSpc>
                          <a:spcPct val="100000"/>
                        </a:lnSpc>
                        <a:buNone/>
                      </a:pPr>
                      <a:r>
                        <a:rPr b="0" lang="fi-FI" sz="1300" spc="-1" strike="noStrike">
                          <a:latin typeface="Arial"/>
                        </a:rPr>
                        <a:t>Los Angeles (USA - California)</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rPr>
                        <a:t>Wednesday, 25 May, 2022, 15:00:00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rPr>
                        <a:t>PDT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rPr>
                        <a:t>UTC-7 hours</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chor="t">
                      <a:noAutofit/>
                    </a:bodyPr>
                    <a:p>
                      <a:pPr>
                        <a:lnSpc>
                          <a:spcPct val="100000"/>
                        </a:lnSpc>
                        <a:buNone/>
                      </a:pPr>
                      <a:r>
                        <a:rPr b="0" lang="fi-FI" sz="1300" spc="-1" strike="noStrike">
                          <a:latin typeface="Arial"/>
                        </a:rPr>
                        <a:t>Helsinki (Finland)</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ea typeface="Noto Sans CJK SC"/>
                        </a:rPr>
                        <a:t>Thursday, 26 May 2022, 01:00:00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rPr>
                        <a:t>EEST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rPr>
                        <a:t>UTC+3 hours</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2560">
                <a:tc>
                  <a:txBody>
                    <a:bodyPr lIns="90000" rIns="90000" anchor="t">
                      <a:noAutofit/>
                    </a:bodyPr>
                    <a:p>
                      <a:pPr>
                        <a:lnSpc>
                          <a:spcPct val="100000"/>
                        </a:lnSpc>
                        <a:buNone/>
                      </a:pPr>
                      <a:r>
                        <a:rPr b="0" lang="fi-FI" sz="1300" spc="-1" strike="noStrike">
                          <a:latin typeface="Arial"/>
                        </a:rPr>
                        <a:t>Tokyo (Japan)</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ea typeface="Noto Sans CJK SC"/>
                        </a:rPr>
                        <a:t>Thursday, 26 May 2022, 07:00:00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rPr>
                        <a:t>JST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rPr>
                        <a:t>UTC+9 hours</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chor="t">
                      <a:noAutofit/>
                    </a:bodyPr>
                    <a:p>
                      <a:pPr>
                        <a:lnSpc>
                          <a:spcPct val="100000"/>
                        </a:lnSpc>
                        <a:buNone/>
                      </a:pPr>
                      <a:r>
                        <a:rPr b="0" lang="fi-FI" sz="1300" spc="-1" strike="noStrike">
                          <a:latin typeface="Arial"/>
                        </a:rPr>
                        <a:t>New York (USA – New York)</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ea typeface="Noto Sans CJK SC"/>
                        </a:rPr>
                        <a:t>Wednesday, 25 May 2022, 18:00:00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rPr>
                        <a:t>EDT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rPr>
                        <a:t>UTC-4 hours</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0760">
                <a:tc>
                  <a:txBody>
                    <a:bodyPr lIns="90000" rIns="90000" anchor="t">
                      <a:noAutofit/>
                    </a:bodyPr>
                    <a:p>
                      <a:pPr>
                        <a:lnSpc>
                          <a:spcPct val="100000"/>
                        </a:lnSpc>
                        <a:buNone/>
                      </a:pPr>
                      <a:r>
                        <a:rPr b="0" lang="fi-FI" sz="1300" spc="-1" strike="noStrike">
                          <a:latin typeface="Arial"/>
                        </a:rPr>
                        <a:t>UTC (GMT)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ea typeface="Microsoft YaHei"/>
                        </a:rPr>
                        <a:t>Wednesday, 25 May 2022, 22:00:00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256" name="CustomShape 4"/>
          <p:cNvSpPr/>
          <p:nvPr/>
        </p:nvSpPr>
        <p:spPr>
          <a:xfrm>
            <a:off x="417960" y="4140000"/>
            <a:ext cx="8219520" cy="12729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buNone/>
            </a:pPr>
            <a:r>
              <a:rPr b="0" lang="fi-FI" sz="3200" spc="-1" strike="noStrike">
                <a:solidFill>
                  <a:srgbClr val="000000"/>
                </a:solidFill>
                <a:latin typeface="Arial"/>
                <a:ea typeface="DejaVu Sans"/>
              </a:rPr>
              <a:t>Continuing our week meetings, and these weekly meetings will go on unless canceled.</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CustomShape 1"/>
          <p:cNvSpPr/>
          <p:nvPr/>
        </p:nvSpPr>
        <p:spPr>
          <a:xfrm>
            <a:off x="685800" y="685440"/>
            <a:ext cx="7760880" cy="1055520"/>
          </a:xfrm>
          <a:prstGeom prst="rect">
            <a:avLst/>
          </a:prstGeom>
          <a:noFill/>
          <a:ln w="0">
            <a:noFill/>
          </a:ln>
        </p:spPr>
        <p:style>
          <a:lnRef idx="0"/>
          <a:fillRef idx="0"/>
          <a:effectRef idx="0"/>
          <a:fontRef idx="minor"/>
        </p:style>
      </p:sp>
      <p:sp>
        <p:nvSpPr>
          <p:cNvPr id="258" name="CustomShape 2"/>
          <p:cNvSpPr/>
          <p:nvPr/>
        </p:nvSpPr>
        <p:spPr>
          <a:xfrm>
            <a:off x="438120" y="602280"/>
            <a:ext cx="821952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Timeline</a:t>
            </a:r>
            <a:endParaRPr b="0" lang="en-IE" sz="4400" spc="-1" strike="noStrike">
              <a:latin typeface="Arial"/>
            </a:endParaRPr>
          </a:p>
        </p:txBody>
      </p:sp>
      <p:sp>
        <p:nvSpPr>
          <p:cNvPr id="259" name="CustomShape 3"/>
          <p:cNvSpPr/>
          <p:nvPr/>
        </p:nvSpPr>
        <p:spPr>
          <a:xfrm>
            <a:off x="457200" y="1604520"/>
            <a:ext cx="8219520" cy="3967560"/>
          </a:xfrm>
          <a:prstGeom prst="rect">
            <a:avLst/>
          </a:prstGeom>
          <a:noFill/>
          <a:ln w="0">
            <a:noFill/>
          </a:ln>
        </p:spPr>
        <p:style>
          <a:lnRef idx="0"/>
          <a:fillRef idx="0"/>
          <a:effectRef idx="0"/>
          <a:fontRef idx="minor"/>
        </p:style>
      </p:sp>
      <p:graphicFrame>
        <p:nvGraphicFramePr>
          <p:cNvPr id="260" name="Table 4"/>
          <p:cNvGraphicFramePr/>
          <p:nvPr/>
        </p:nvGraphicFramePr>
        <p:xfrm>
          <a:off x="879120" y="1440000"/>
          <a:ext cx="7616520" cy="4860360"/>
        </p:xfrm>
        <a:graphic>
          <a:graphicData uri="http://schemas.openxmlformats.org/drawingml/2006/table">
            <a:tbl>
              <a:tblPr/>
              <a:tblGrid>
                <a:gridCol w="5550120"/>
                <a:gridCol w="2066760"/>
              </a:tblGrid>
              <a:tr h="348120">
                <a:tc>
                  <a:txBody>
                    <a:bodyPr lIns="90000" rIns="90000" anchor="t">
                      <a:noAutofit/>
                    </a:bodyPr>
                    <a:p>
                      <a:pPr>
                        <a:lnSpc>
                          <a:spcPct val="100000"/>
                        </a:lnSpc>
                        <a:buNone/>
                      </a:pPr>
                      <a:r>
                        <a:rPr b="0" lang="fi-FI" sz="1600" spc="-1" strike="noStrike">
                          <a:latin typeface="Arial"/>
                        </a:rPr>
                        <a:t>TG formation</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buNone/>
                      </a:pPr>
                      <a:r>
                        <a:rPr b="0" lang="fi-FI" sz="1600" spc="-1" strike="noStrike">
                          <a:latin typeface="Arial"/>
                        </a:rPr>
                        <a:t>Sep 2020</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8120">
                <a:tc>
                  <a:txBody>
                    <a:bodyPr lIns="90000" rIns="90000" anchor="t">
                      <a:noAutofit/>
                    </a:bodyPr>
                    <a:p>
                      <a:pPr>
                        <a:lnSpc>
                          <a:spcPct val="100000"/>
                        </a:lnSpc>
                        <a:buNone/>
                      </a:pPr>
                      <a:r>
                        <a:rPr b="0" lang="fi-FI" sz="1600" spc="-1" strike="noStrike">
                          <a:latin typeface="Arial"/>
                        </a:rPr>
                        <a:t>Call for proposals</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Oct 2020</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chor="t">
                      <a:noAutofit/>
                    </a:bodyPr>
                    <a:p>
                      <a:pPr>
                        <a:lnSpc>
                          <a:spcPct val="100000"/>
                        </a:lnSpc>
                        <a:buNone/>
                      </a:pPr>
                      <a:r>
                        <a:rPr b="0" lang="fi-FI" sz="1600" spc="-1" strike="noStrike">
                          <a:latin typeface="Arial"/>
                        </a:rPr>
                        <a:t>Presentation of proposals</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Nov 2020</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chor="t">
                      <a:noAutofit/>
                    </a:bodyPr>
                    <a:p>
                      <a:pPr>
                        <a:lnSpc>
                          <a:spcPct val="100000"/>
                        </a:lnSpc>
                        <a:buNone/>
                      </a:pPr>
                      <a:r>
                        <a:rPr b="0" lang="fi-FI" sz="1600" spc="-1" strike="noStrike">
                          <a:latin typeface="Arial"/>
                        </a:rPr>
                        <a:t>Hear additional proposals</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Jan 2021</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chor="t">
                      <a:noAutofit/>
                    </a:bodyPr>
                    <a:p>
                      <a:pPr>
                        <a:lnSpc>
                          <a:spcPct val="100000"/>
                        </a:lnSpc>
                        <a:buNone/>
                      </a:pPr>
                      <a:r>
                        <a:rPr b="0" lang="fi-FI" sz="1600" spc="-1" strike="noStrike">
                          <a:latin typeface="Arial"/>
                        </a:rPr>
                        <a:t>Consolidate proposals and develop draft</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Mar 2021</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chor="t">
                      <a:noAutofit/>
                    </a:bodyPr>
                    <a:p>
                      <a:pPr>
                        <a:lnSpc>
                          <a:spcPct val="100000"/>
                        </a:lnSpc>
                        <a:buNone/>
                      </a:pPr>
                      <a:r>
                        <a:rPr b="0" lang="fi-FI" sz="1600" spc="-1" strike="noStrike">
                          <a:latin typeface="Arial"/>
                        </a:rPr>
                        <a:t>Update PAR and hear proposals</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May 2021</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chor="t">
                      <a:noAutofit/>
                    </a:bodyPr>
                    <a:p>
                      <a:pPr>
                        <a:lnSpc>
                          <a:spcPct val="100000"/>
                        </a:lnSpc>
                        <a:buNone/>
                      </a:pPr>
                      <a:r>
                        <a:rPr b="0" lang="fi-FI" sz="1600" spc="-1" strike="noStrike">
                          <a:latin typeface="Arial"/>
                        </a:rPr>
                        <a:t>Resolve PAR comments and draft review</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July 2021</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chor="t">
                      <a:noAutofit/>
                    </a:bodyPr>
                    <a:p>
                      <a:pPr>
                        <a:lnSpc>
                          <a:spcPct val="100000"/>
                        </a:lnSpc>
                        <a:buNone/>
                      </a:pPr>
                      <a:r>
                        <a:rPr b="0" lang="fi-FI" sz="1600" spc="-1" strike="noStrike">
                          <a:latin typeface="Arial"/>
                        </a:rPr>
                        <a:t>Review draft and initiate LB</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Sep 2021</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chor="t">
                      <a:noAutofit/>
                    </a:bodyPr>
                    <a:p>
                      <a:pPr>
                        <a:lnSpc>
                          <a:spcPct val="100000"/>
                        </a:lnSpc>
                        <a:buNone/>
                      </a:pPr>
                      <a:r>
                        <a:rPr b="0" lang="fi-FI" sz="1600" spc="-1" strike="noStrike">
                          <a:latin typeface="Arial"/>
                        </a:rPr>
                        <a:t>LB comment resolution and start recirculation</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Nov 2021</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chor="t">
                      <a:noAutofit/>
                    </a:bodyPr>
                    <a:p>
                      <a:pPr>
                        <a:lnSpc>
                          <a:spcPct val="100000"/>
                        </a:lnSpc>
                        <a:buNone/>
                      </a:pPr>
                      <a:r>
                        <a:rPr b="0" lang="fi-FI" sz="1600" spc="-1" strike="noStrike">
                          <a:latin typeface="Arial"/>
                        </a:rPr>
                        <a:t>Additional LB recirculation</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Dec 2021</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chor="t">
                      <a:noAutofit/>
                    </a:bodyPr>
                    <a:p>
                      <a:pPr>
                        <a:lnSpc>
                          <a:spcPct val="100000"/>
                        </a:lnSpc>
                        <a:buNone/>
                      </a:pPr>
                      <a:r>
                        <a:rPr b="0" lang="fi-FI" sz="1600" spc="-1" strike="noStrike">
                          <a:latin typeface="Arial"/>
                        </a:rPr>
                        <a:t>Start Standard Association ballot</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Apr 2022</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chor="t">
                      <a:noAutofit/>
                    </a:bodyPr>
                    <a:p>
                      <a:pPr>
                        <a:lnSpc>
                          <a:spcPct val="100000"/>
                        </a:lnSpc>
                        <a:buNone/>
                      </a:pPr>
                      <a:r>
                        <a:rPr b="0" lang="fi-FI" sz="1600" spc="-1" strike="noStrike">
                          <a:latin typeface="Arial"/>
                        </a:rPr>
                        <a:t>SA ballot comment resolution and 2 recirculations</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May 2022</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chor="t">
                      <a:noAutofit/>
                    </a:bodyPr>
                    <a:p>
                      <a:pPr>
                        <a:lnSpc>
                          <a:spcPct val="100000"/>
                        </a:lnSpc>
                        <a:buNone/>
                      </a:pPr>
                      <a:r>
                        <a:rPr b="0" lang="fi-FI" sz="1600" spc="-1" strike="noStrike">
                          <a:latin typeface="Arial"/>
                        </a:rPr>
                        <a:t>EC Approval</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Jul 2022</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35160">
                <a:tc>
                  <a:txBody>
                    <a:bodyPr lIns="90000" rIns="90000" anchor="t">
                      <a:noAutofit/>
                    </a:bodyPr>
                    <a:p>
                      <a:pPr>
                        <a:lnSpc>
                          <a:spcPct val="100000"/>
                        </a:lnSpc>
                        <a:buNone/>
                      </a:pPr>
                      <a:r>
                        <a:rPr b="0" lang="fi-FI" sz="1600" spc="-1" strike="noStrike">
                          <a:latin typeface="Arial"/>
                        </a:rPr>
                        <a:t>RevCom submission (August 11th is the submission date)</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Sep 2022</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457200" y="273600"/>
            <a:ext cx="8220240" cy="1135800"/>
          </a:xfrm>
          <a:prstGeom prst="rect">
            <a:avLst/>
          </a:prstGeom>
          <a:noFill/>
          <a:ln w="0">
            <a:noFill/>
          </a:ln>
        </p:spPr>
        <p:style>
          <a:lnRef idx="0"/>
          <a:fillRef idx="0"/>
          <a:effectRef idx="0"/>
          <a:fontRef idx="minor"/>
        </p:style>
      </p:sp>
      <p:sp>
        <p:nvSpPr>
          <p:cNvPr id="232" name="CustomShape 2"/>
          <p:cNvSpPr/>
          <p:nvPr/>
        </p:nvSpPr>
        <p:spPr>
          <a:xfrm>
            <a:off x="457200" y="2617560"/>
            <a:ext cx="8220240" cy="194904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3200" spc="-1" strike="noStrike">
                <a:solidFill>
                  <a:srgbClr val="000000"/>
                </a:solidFill>
                <a:latin typeface="Arial"/>
                <a:ea typeface="DejaVu Sans"/>
              </a:rPr>
              <a:t>Closing report for TG4 2020 Cor1</a:t>
            </a:r>
            <a:endParaRPr b="0" lang="en-IE" sz="3200" spc="-1" strike="noStrike">
              <a:latin typeface="Arial"/>
            </a:endParaRPr>
          </a:p>
          <a:p>
            <a:pPr algn="ctr">
              <a:lnSpc>
                <a:spcPct val="100000"/>
              </a:lnSpc>
              <a:buNone/>
            </a:pPr>
            <a:endParaRPr b="0" lang="en-IE" sz="3200" spc="-1" strike="noStrike">
              <a:latin typeface="Arial"/>
            </a:endParaRPr>
          </a:p>
          <a:p>
            <a:pPr algn="ctr">
              <a:lnSpc>
                <a:spcPct val="100000"/>
              </a:lnSpc>
              <a:buNone/>
            </a:pPr>
            <a:r>
              <a:rPr b="0" lang="fi-FI" sz="3200" spc="-1" strike="noStrike">
                <a:solidFill>
                  <a:srgbClr val="000000"/>
                </a:solidFill>
                <a:latin typeface="Arial"/>
                <a:ea typeface="DejaVu Sans"/>
              </a:rPr>
              <a:t>May 10, 2021</a:t>
            </a:r>
            <a:endParaRPr b="0" lang="en-IE" sz="3200" spc="-1" strike="noStrike">
              <a:latin typeface="Arial"/>
            </a:endParaRPr>
          </a:p>
          <a:p>
            <a:pPr algn="ctr">
              <a:lnSpc>
                <a:spcPct val="100000"/>
              </a:lnSpc>
              <a:buNone/>
            </a:pPr>
            <a:r>
              <a:rPr b="0" lang="fi-FI" sz="3200" spc="-1" strike="noStrike">
                <a:solidFill>
                  <a:srgbClr val="000000"/>
                </a:solidFill>
                <a:latin typeface="Arial"/>
                <a:ea typeface="DejaVu Sans"/>
              </a:rPr>
              <a:t>Tero Kivinen</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1"/>
          <p:cNvSpPr/>
          <p:nvPr/>
        </p:nvSpPr>
        <p:spPr>
          <a:xfrm>
            <a:off x="685800" y="685440"/>
            <a:ext cx="7760880" cy="1055520"/>
          </a:xfrm>
          <a:prstGeom prst="rect">
            <a:avLst/>
          </a:prstGeom>
          <a:noFill/>
          <a:ln w="0">
            <a:noFill/>
          </a:ln>
        </p:spPr>
        <p:style>
          <a:lnRef idx="0"/>
          <a:fillRef idx="0"/>
          <a:effectRef idx="0"/>
          <a:fontRef idx="minor"/>
        </p:style>
      </p:sp>
      <p:sp>
        <p:nvSpPr>
          <p:cNvPr id="234" name="CustomShape 2"/>
          <p:cNvSpPr/>
          <p:nvPr/>
        </p:nvSpPr>
        <p:spPr>
          <a:xfrm>
            <a:off x="438120" y="602280"/>
            <a:ext cx="821952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802.15.4 2020 Cor1 Scope</a:t>
            </a:r>
            <a:endParaRPr b="0" lang="en-IE" sz="4400" spc="-1" strike="noStrike">
              <a:latin typeface="Arial"/>
            </a:endParaRPr>
          </a:p>
        </p:txBody>
      </p:sp>
      <p:sp>
        <p:nvSpPr>
          <p:cNvPr id="235"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chor="t">
            <a:normAutofit/>
          </a:bodyPr>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Project:</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This corrigendum addresses significant errors found in IEEE Std 802.15.4-2020 and its amendments.</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CustomShape 1"/>
          <p:cNvSpPr/>
          <p:nvPr/>
        </p:nvSpPr>
        <p:spPr>
          <a:xfrm>
            <a:off x="685800" y="685440"/>
            <a:ext cx="7760880" cy="1055520"/>
          </a:xfrm>
          <a:prstGeom prst="rect">
            <a:avLst/>
          </a:prstGeom>
          <a:noFill/>
          <a:ln w="0">
            <a:noFill/>
          </a:ln>
        </p:spPr>
        <p:style>
          <a:lnRef idx="0"/>
          <a:fillRef idx="0"/>
          <a:effectRef idx="0"/>
          <a:fontRef idx="minor"/>
        </p:style>
      </p:sp>
      <p:sp>
        <p:nvSpPr>
          <p:cNvPr id="237" name="CustomShape 2"/>
          <p:cNvSpPr/>
          <p:nvPr/>
        </p:nvSpPr>
        <p:spPr>
          <a:xfrm>
            <a:off x="438120" y="602280"/>
            <a:ext cx="821952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Meeting Achievements</a:t>
            </a:r>
            <a:endParaRPr b="0" lang="en-IE" sz="4400" spc="-1" strike="noStrike">
              <a:latin typeface="Arial"/>
            </a:endParaRPr>
          </a:p>
        </p:txBody>
      </p:sp>
      <p:sp>
        <p:nvSpPr>
          <p:cNvPr id="238" name="CustomShape 3"/>
          <p:cNvSpPr/>
          <p:nvPr/>
        </p:nvSpPr>
        <p:spPr>
          <a:xfrm>
            <a:off x="457200" y="1604520"/>
            <a:ext cx="8219520" cy="3967560"/>
          </a:xfrm>
          <a:prstGeom prst="rect">
            <a:avLst/>
          </a:prstGeom>
          <a:noFill/>
          <a:ln w="0">
            <a:noFill/>
          </a:ln>
        </p:spPr>
        <p:style>
          <a:lnRef idx="0"/>
          <a:fillRef idx="0"/>
          <a:effectRef idx="0"/>
          <a:fontRef idx="minor"/>
        </p:style>
        <p:txBody>
          <a:bodyPr lIns="0" rIns="0" tIns="0" bIns="0" anchor="t">
            <a:normAutofit/>
          </a:bodyPr>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Approved agenda, and minutes. </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Processed all comments received in SA ballot</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New draft ready for recirculation.</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Formed a CRG</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Reviewed timeline</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
          <p:cNvSpPr/>
          <p:nvPr/>
        </p:nvSpPr>
        <p:spPr>
          <a:xfrm>
            <a:off x="457200" y="273600"/>
            <a:ext cx="8226000" cy="1141560"/>
          </a:xfrm>
          <a:prstGeom prst="rect">
            <a:avLst/>
          </a:prstGeom>
          <a:noFill/>
          <a:ln w="0">
            <a:noFill/>
          </a:ln>
        </p:spPr>
        <p:style>
          <a:lnRef idx="0"/>
          <a:fillRef idx="0"/>
          <a:effectRef idx="0"/>
          <a:fontRef idx="minor"/>
        </p:style>
        <p:txBody>
          <a:bodyPr lIns="0" rIns="0" tIns="0" bIns="0" anchor="ctr">
            <a:noAutofit/>
          </a:bodyPr>
          <a:p>
            <a:pPr algn="ctr">
              <a:lnSpc>
                <a:spcPct val="100000"/>
              </a:lnSpc>
              <a:buNone/>
            </a:pPr>
            <a:r>
              <a:rPr b="0" lang="fi-FI" sz="4400" spc="-1" strike="noStrike">
                <a:solidFill>
                  <a:srgbClr val="000000"/>
                </a:solidFill>
                <a:latin typeface="Arial"/>
                <a:ea typeface="DejaVu Sans"/>
              </a:rPr>
              <a:t>Initial SA ballot results</a:t>
            </a:r>
            <a:endParaRPr b="0" lang="en-IE" sz="4400" spc="-1" strike="noStrike">
              <a:latin typeface="Arial"/>
            </a:endParaRPr>
          </a:p>
        </p:txBody>
      </p:sp>
      <p:sp>
        <p:nvSpPr>
          <p:cNvPr id="240" name="CustomShape 2"/>
          <p:cNvSpPr/>
          <p:nvPr/>
        </p:nvSpPr>
        <p:spPr>
          <a:xfrm>
            <a:off x="457200" y="1604520"/>
            <a:ext cx="8226000" cy="2172240"/>
          </a:xfrm>
          <a:prstGeom prst="rect">
            <a:avLst/>
          </a:prstGeom>
          <a:noFill/>
          <a:ln w="0">
            <a:noFill/>
          </a:ln>
        </p:spPr>
        <p:style>
          <a:lnRef idx="0"/>
          <a:fillRef idx="0"/>
          <a:effectRef idx="0"/>
          <a:fontRef idx="minor"/>
        </p:style>
        <p:txBody>
          <a:bodyPr lIns="0" rIns="0" tIns="0" bIns="0" anchor="t">
            <a:normAutofit/>
          </a:bodyPr>
          <a:p>
            <a:pPr marL="432000" indent="-32292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Started 12th of April, 2022</a:t>
            </a:r>
            <a:endParaRPr b="0" lang="en-IE" sz="2800" spc="-1" strike="noStrike">
              <a:latin typeface="Arial"/>
            </a:endParaRPr>
          </a:p>
          <a:p>
            <a:pPr marL="432000" indent="-32292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closed 12th of May, 2022</a:t>
            </a:r>
            <a:endParaRPr b="0" lang="en-IE" sz="2800" spc="-1" strike="noStrike">
              <a:latin typeface="Arial"/>
            </a:endParaRPr>
          </a:p>
          <a:p>
            <a:pPr>
              <a:lnSpc>
                <a:spcPct val="100000"/>
              </a:lnSpc>
              <a:spcBef>
                <a:spcPts val="1417"/>
              </a:spcBef>
              <a:buNone/>
            </a:pPr>
            <a:endParaRPr b="0" lang="en-IE" sz="2800" spc="-1" strike="noStrike">
              <a:latin typeface="Arial"/>
            </a:endParaRPr>
          </a:p>
        </p:txBody>
      </p:sp>
      <p:graphicFrame>
        <p:nvGraphicFramePr>
          <p:cNvPr id="241"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chor="t">
                      <a:noAutofit/>
                    </a:bodyPr>
                    <a:p>
                      <a:pPr algn="r">
                        <a:lnSpc>
                          <a:spcPct val="100000"/>
                        </a:lnSpc>
                        <a:buNone/>
                      </a:pPr>
                      <a:r>
                        <a:rPr b="0" lang="fi-FI" sz="1800" spc="-1" strike="noStrike">
                          <a:latin typeface="Arial"/>
                        </a:rPr>
                        <a:t>Voters: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buNone/>
                      </a:pPr>
                      <a:r>
                        <a:rPr b="0" lang="fi-FI" sz="1800" spc="-1" strike="noStrike">
                          <a:latin typeface="Arial"/>
                        </a:rPr>
                        <a:t>68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chor="t">
                      <a:noAutofit/>
                    </a:bodyPr>
                    <a:p>
                      <a:pPr algn="r">
                        <a:lnSpc>
                          <a:spcPct val="100000"/>
                        </a:lnSpc>
                        <a:buNone/>
                      </a:pPr>
                      <a:r>
                        <a:rPr b="0" lang="fi-FI" sz="1800" spc="-1" strike="noStrike">
                          <a:latin typeface="Arial"/>
                        </a:rPr>
                        <a:t>Voted:</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52</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77%</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buNone/>
                      </a:pPr>
                      <a:r>
                        <a:rPr b="0" lang="fi-FI" sz="1800" spc="-1" strike="noStrike">
                          <a:latin typeface="Arial"/>
                        </a:rPr>
                        <a:t>Approve:</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51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98%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buNone/>
                      </a:pPr>
                      <a:r>
                        <a:rPr b="0" lang="fi-FI" sz="1800" spc="-1" strike="noStrike">
                          <a:latin typeface="Arial"/>
                        </a:rPr>
                        <a:t>Disapprove</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buNone/>
                      </a:pPr>
                      <a:r>
                        <a:rPr b="0" lang="fi-FI"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buNone/>
                      </a:pPr>
                      <a:r>
                        <a:rPr b="0" lang="fi-FI" sz="1800" spc="-1" strike="noStrike">
                          <a:latin typeface="Arial"/>
                        </a:rPr>
                        <a:t>2%</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chor="t">
                      <a:noAutofit/>
                    </a:bodyPr>
                    <a:p>
                      <a:pPr algn="r">
                        <a:lnSpc>
                          <a:spcPct val="100000"/>
                        </a:lnSpc>
                        <a:buNone/>
                      </a:pPr>
                      <a:r>
                        <a:rPr b="0" lang="fi-FI" sz="1800" spc="-1" strike="noStrike">
                          <a:latin typeface="Arial"/>
                        </a:rPr>
                        <a:t>Abstain: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buNone/>
                      </a:pPr>
                      <a:r>
                        <a:rPr b="0" lang="fi-FI" sz="1800" spc="-1" strike="noStrike">
                          <a:latin typeface="Arial"/>
                        </a:rPr>
                        <a:t>Comments: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buNone/>
                      </a:pPr>
                      <a:r>
                        <a:rPr b="0" lang="fi-FI" sz="1800" spc="-1" strike="noStrike">
                          <a:latin typeface="Arial"/>
                        </a:rPr>
                        <a:t>Technical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buNone/>
                      </a:pPr>
                      <a:r>
                        <a:rPr b="0" lang="fi-FI" sz="1800" spc="-1" strike="noStrike">
                          <a:latin typeface="Arial"/>
                        </a:rPr>
                        <a:t>Editorial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2</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12</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CustomShape 1"/>
          <p:cNvSpPr/>
          <p:nvPr/>
        </p:nvSpPr>
        <p:spPr>
          <a:xfrm>
            <a:off x="457200" y="582120"/>
            <a:ext cx="822240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TG Motion for CRG</a:t>
            </a:r>
            <a:endParaRPr b="0" lang="en-IE" sz="4400" spc="-1" strike="noStrike">
              <a:latin typeface="Arial"/>
            </a:endParaRPr>
          </a:p>
        </p:txBody>
      </p:sp>
      <p:sp>
        <p:nvSpPr>
          <p:cNvPr id="243" name="CustomShape 2"/>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fontScale="57000"/>
          </a:bodyPr>
          <a:p>
            <a:pPr>
              <a:lnSpc>
                <a:spcPct val="100000"/>
              </a:lnSpc>
              <a:spcBef>
                <a:spcPts val="1417"/>
              </a:spcBef>
              <a:buNone/>
            </a:pPr>
            <a:r>
              <a:rPr b="0" lang="fi-FI" sz="3200" spc="-1" strike="noStrike">
                <a:solidFill>
                  <a:srgbClr val="000000"/>
                </a:solidFill>
                <a:latin typeface="Arial"/>
                <a:ea typeface="DejaVu Sans"/>
              </a:rPr>
              <a:t>Move that TG4 2020 Cor 1 formally requests that the 802.15 WG approve the formation of a Comment Resolution Group (CRG) for the Standards Association balloting of the P802.15.4-2020-Cor1-D05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IE"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Ben Rolfe</a:t>
            </a:r>
            <a:endParaRPr b="0" lang="en-IE"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Ruben Salazar</a:t>
            </a:r>
            <a:endParaRPr b="0" lang="en-IE"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CustomShape 1"/>
          <p:cNvSpPr/>
          <p:nvPr/>
        </p:nvSpPr>
        <p:spPr>
          <a:xfrm>
            <a:off x="457200" y="582120"/>
            <a:ext cx="822240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WG Motion for CRG</a:t>
            </a:r>
            <a:endParaRPr b="0" lang="en-IE" sz="4400" spc="-1" strike="noStrike">
              <a:latin typeface="Arial"/>
            </a:endParaRPr>
          </a:p>
        </p:txBody>
      </p:sp>
      <p:sp>
        <p:nvSpPr>
          <p:cNvPr id="245" name="CustomShape 2"/>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fontScale="71000"/>
          </a:bodyPr>
          <a:p>
            <a:pPr>
              <a:lnSpc>
                <a:spcPct val="100000"/>
              </a:lnSpc>
              <a:spcBef>
                <a:spcPts val="1417"/>
              </a:spcBef>
              <a:buNone/>
            </a:pPr>
            <a:r>
              <a:rPr b="0" lang="fi-FI" sz="3200" spc="-1" strike="noStrike">
                <a:solidFill>
                  <a:srgbClr val="000000"/>
                </a:solidFill>
                <a:latin typeface="Arial"/>
                <a:ea typeface="DejaVu Sans"/>
              </a:rPr>
              <a:t>Move that 802.15 WG approve the formation of a Comment Resolution Group (CRG) for the Standards Association balloting of the P802.15.4-2020-Cor1-D05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CustomShape 5"/>
          <p:cNvSpPr/>
          <p:nvPr/>
        </p:nvSpPr>
        <p:spPr>
          <a:xfrm>
            <a:off x="457200" y="582120"/>
            <a:ext cx="822240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TG Motion for Recirculation</a:t>
            </a:r>
            <a:endParaRPr b="0" lang="en-IE" sz="4400" spc="-1" strike="noStrike">
              <a:latin typeface="Arial"/>
            </a:endParaRPr>
          </a:p>
        </p:txBody>
      </p:sp>
      <p:sp>
        <p:nvSpPr>
          <p:cNvPr id="247" name="CustomShape 7"/>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buNone/>
            </a:pPr>
            <a:r>
              <a:rPr b="0" lang="fi-FI" sz="3200" spc="-1" strike="noStrike">
                <a:solidFill>
                  <a:srgbClr val="000000"/>
                </a:solidFill>
                <a:latin typeface="Arial"/>
                <a:ea typeface="DejaVu Sans"/>
              </a:rPr>
              <a:t>Move that TG4 2020 Cor 1 formally requests that 802.15 WG to start a Standards Association Recirculation Ballot of document P802.15.4-2020-Cor1-D05.</a:t>
            </a:r>
            <a:endParaRPr b="0" lang="en-IE"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a:t>
            </a:r>
            <a:endParaRPr b="0" lang="en-IE"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a:t>
            </a:r>
            <a:endParaRPr b="0" lang="en-IE"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CustomShape 6"/>
          <p:cNvSpPr/>
          <p:nvPr/>
        </p:nvSpPr>
        <p:spPr>
          <a:xfrm>
            <a:off x="457200" y="582120"/>
            <a:ext cx="822240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WG Motion for Recirculation</a:t>
            </a:r>
            <a:endParaRPr b="0" lang="en-IE" sz="4400" spc="-1" strike="noStrike">
              <a:latin typeface="Arial"/>
            </a:endParaRPr>
          </a:p>
        </p:txBody>
      </p:sp>
      <p:sp>
        <p:nvSpPr>
          <p:cNvPr id="249" name="CustomShape 8"/>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buNone/>
            </a:pPr>
            <a:r>
              <a:rPr b="0" lang="fi-FI" sz="3200" spc="-1" strike="noStrike">
                <a:solidFill>
                  <a:srgbClr val="000000"/>
                </a:solidFill>
                <a:latin typeface="Arial"/>
                <a:ea typeface="DejaVu Sans"/>
              </a:rPr>
              <a:t>Move that 802.15 WG start a Standards Association Recirculation Ballot of document P802.15.4-2020-Cor1-D05.</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3297</TotalTime>
  <Application>LibreOffice/7.3.1.3$Linux_X86_64 LibreOffice_project/30$Build-3</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2022-05-16T23:41:44Z</dcterms:modified>
  <cp:revision>112</cp:revision>
  <dc:subject>IEEE 802.15.9ma</dc:subject>
  <dc:title>Closing for November</dc:title>
</cp:coreProperties>
</file>

<file path=docProps/custom.xml><?xml version="1.0" encoding="utf-8"?>
<Properties xmlns="http://schemas.openxmlformats.org/officeDocument/2006/custom-properties" xmlns:vt="http://schemas.openxmlformats.org/officeDocument/2006/docPropsVTypes"/>
</file>