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fi-FI"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fi-FI"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5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6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16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6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6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7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7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17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7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8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8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8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18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fi-FI"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fi-FI"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fi-FI"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802-15-22-0252-02</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37B68B63-29CA-4DAC-AE7A-B08EF39D2D5F}"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fi-FI" sz="4400" spc="-1" strike="noStrike">
                <a:latin typeface="Arial"/>
              </a:rPr>
              <a:t>Click to edit the title text format</a:t>
            </a:r>
            <a:endParaRPr b="0" lang="fi-FI"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802-15-22-0252-02</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F5870476-4908-41CE-BC9B-ED19E2FAF07B}"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fi-FI" sz="4400" spc="-1" strike="noStrike">
                <a:latin typeface="Arial"/>
              </a:rPr>
              <a:t>Click to edit the title text format</a:t>
            </a:r>
            <a:endParaRPr b="0" lang="fi-FI"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200" cy="20412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802-15-22-0028-00</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9440" cy="29592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9440" cy="29592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801F3DC3-C817-44F8-8871-4D269E3C362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29440" cy="29592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5000" cy="20412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fi-FI" sz="4400" spc="-1" strike="noStrike">
                <a:latin typeface="Arial"/>
              </a:rPr>
              <a:t>Click to edit the title text format</a:t>
            </a:r>
            <a:endParaRPr b="0" lang="fi-FI"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802-15-22-0252-02</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5810C928-AB37-4FCC-A802-6181E3184795}"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1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fi-FI" sz="4400" spc="-1" strike="noStrike">
                <a:latin typeface="Arial"/>
              </a:rPr>
              <a:t>Click to edit the title text format</a:t>
            </a:r>
            <a:endParaRPr b="0" lang="fi-FI" sz="4400" spc="-1" strike="noStrike">
              <a:latin typeface="Arial"/>
            </a:endParaRPr>
          </a:p>
        </p:txBody>
      </p:sp>
      <p:sp>
        <p:nvSpPr>
          <p:cNvPr id="14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0560" cy="46152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buNone/>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buNone/>
            </a:pPr>
            <a:endParaRPr b="0" lang="fi-FI" sz="1800" spc="-1" strike="noStrike">
              <a:latin typeface="Arial"/>
            </a:endParaRPr>
          </a:p>
          <a:p>
            <a:pPr>
              <a:lnSpc>
                <a:spcPct val="100000"/>
              </a:lnSpc>
              <a:buNone/>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May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buNone/>
            </a:pPr>
            <a:r>
              <a:rPr b="1" lang="fi-FI" sz="1600" spc="-1" strike="noStrike">
                <a:solidFill>
                  <a:srgbClr val="000000"/>
                </a:solidFill>
                <a:latin typeface="Times New Roman"/>
                <a:ea typeface="DejaVu Sans"/>
              </a:rPr>
              <a:t>Date Submitted: 10th of May, 2022</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buNone/>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buNone/>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May Meeting</a:t>
            </a:r>
            <a:endParaRPr b="0" lang="fi-FI"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buNone/>
            </a:pPr>
            <a:r>
              <a:rPr b="0" lang="fi-FI" sz="1600" spc="-1" strike="noStrike">
                <a:solidFill>
                  <a:srgbClr val="000000"/>
                </a:solidFill>
                <a:latin typeface="Times New Roman"/>
                <a:ea typeface="DejaVu Sans"/>
              </a:rPr>
              <a:t>Closing Report for TG4 2020 Cor 1 meeting for May Meeting.</a:t>
            </a:r>
            <a:endParaRPr b="0" lang="fi-FI"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buNone/>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buNone/>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685800" y="685440"/>
            <a:ext cx="7761240" cy="1055880"/>
          </a:xfrm>
          <a:prstGeom prst="rect">
            <a:avLst/>
          </a:prstGeom>
          <a:noFill/>
          <a:ln w="0">
            <a:noFill/>
          </a:ln>
        </p:spPr>
        <p:style>
          <a:lnRef idx="0"/>
          <a:fillRef idx="0"/>
          <a:effectRef idx="0"/>
          <a:fontRef idx="minor"/>
        </p:style>
      </p:sp>
      <p:sp>
        <p:nvSpPr>
          <p:cNvPr id="205"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06"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marL="216000" indent="-212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standard association ballot comments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685440"/>
            <a:ext cx="7761240" cy="1055880"/>
          </a:xfrm>
          <a:prstGeom prst="rect">
            <a:avLst/>
          </a:prstGeom>
          <a:noFill/>
          <a:ln w="0">
            <a:noFill/>
          </a:ln>
        </p:spPr>
        <p:style>
          <a:lnRef idx="0"/>
          <a:fillRef idx="0"/>
          <a:effectRef idx="0"/>
          <a:fontRef idx="minor"/>
        </p:style>
      </p:sp>
      <p:sp>
        <p:nvSpPr>
          <p:cNvPr id="208"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CRG Conference Call</a:t>
            </a:r>
            <a:endParaRPr b="0" lang="fi-FI" sz="4400" spc="-1" strike="noStrike">
              <a:latin typeface="Arial"/>
            </a:endParaRPr>
          </a:p>
        </p:txBody>
      </p:sp>
      <p:graphicFrame>
        <p:nvGraphicFramePr>
          <p:cNvPr id="209" name="Table 3"/>
          <p:cNvGraphicFramePr/>
          <p:nvPr/>
        </p:nvGraphicFramePr>
        <p:xfrm>
          <a:off x="518760" y="1780920"/>
          <a:ext cx="8002080" cy="2098440"/>
        </p:xfrm>
        <a:graphic>
          <a:graphicData uri="http://schemas.openxmlformats.org/drawingml/2006/table">
            <a:tbl>
              <a:tblPr/>
              <a:tblGrid>
                <a:gridCol w="2268360"/>
                <a:gridCol w="3412800"/>
                <a:gridCol w="1055160"/>
                <a:gridCol w="1266120"/>
              </a:tblGrid>
              <a:tr h="322560">
                <a:tc>
                  <a:txBody>
                    <a:bodyPr lIns="90000" rIns="90000" anchor="t">
                      <a:noAutofit/>
                    </a:bodyPr>
                    <a:p>
                      <a:pPr>
                        <a:lnSpc>
                          <a:spcPct val="100000"/>
                        </a:lnSpc>
                        <a:buNone/>
                      </a:pPr>
                      <a:r>
                        <a:rPr b="0" lang="fi-FI" sz="1300" spc="-1" strike="noStrike">
                          <a:latin typeface="Arial"/>
                        </a:rPr>
                        <a:t>Location</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Local Time</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Time Zone</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UTC Offset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chor="t">
                      <a:noAutofit/>
                    </a:bodyPr>
                    <a:p>
                      <a:pPr>
                        <a:lnSpc>
                          <a:spcPct val="100000"/>
                        </a:lnSpc>
                        <a:buNone/>
                      </a:pPr>
                      <a:r>
                        <a:rPr b="0" lang="fi-FI" sz="1300" spc="-1" strike="noStrike">
                          <a:latin typeface="Arial"/>
                        </a:rPr>
                        <a:t>Los Angeles (USA - California)</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Wednesday, 25 May, 2022, 15:00:00</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PDT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UTC-7 hours</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Helsinki (Finland)</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Thursday, 26 May 2022, 01:00:00</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EEST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UTC+3 hours</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chor="t">
                      <a:noAutofit/>
                    </a:bodyPr>
                    <a:p>
                      <a:pPr>
                        <a:lnSpc>
                          <a:spcPct val="100000"/>
                        </a:lnSpc>
                        <a:buNone/>
                      </a:pPr>
                      <a:r>
                        <a:rPr b="0" lang="fi-FI" sz="1300" spc="-1" strike="noStrike">
                          <a:latin typeface="Arial"/>
                        </a:rPr>
                        <a:t>Tokyo (Japan)</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Noto Sans CJK SC"/>
                        </a:rPr>
                        <a:t>Thursday, 26 May 2022, 07:00:00</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JST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UTC+9 hours</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New York (USA – New York)</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Wednesday, 25 May 2022, 18:00:00</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EDT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UTC-4 hours</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760">
                <a:tc>
                  <a:txBody>
                    <a:bodyPr lIns="90000" rIns="90000" anchor="t">
                      <a:noAutofit/>
                    </a:bodyPr>
                    <a:p>
                      <a:pPr>
                        <a:lnSpc>
                          <a:spcPct val="100000"/>
                        </a:lnSpc>
                        <a:buNone/>
                      </a:pPr>
                      <a:r>
                        <a:rPr b="0" lang="fi-FI" sz="1300" spc="-1" strike="noStrike">
                          <a:latin typeface="Arial"/>
                        </a:rPr>
                        <a:t>UTC (GMT)</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Microsoft YaHei"/>
                        </a:rPr>
                        <a:t>Wednesday, 25 May 2022, 22:00:00</a:t>
                      </a:r>
                      <a:endParaRPr b="0" lang="fi-FI"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10" name="CustomShape 4"/>
          <p:cNvSpPr/>
          <p:nvPr/>
        </p:nvSpPr>
        <p:spPr>
          <a:xfrm>
            <a:off x="417960" y="4140000"/>
            <a:ext cx="8219880" cy="12733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Continuing our week meetings, and these weekly meetings will go on unless canceled.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685440"/>
            <a:ext cx="7761240" cy="1055880"/>
          </a:xfrm>
          <a:prstGeom prst="rect">
            <a:avLst/>
          </a:prstGeom>
          <a:noFill/>
          <a:ln w="0">
            <a:noFill/>
          </a:ln>
        </p:spPr>
        <p:style>
          <a:lnRef idx="0"/>
          <a:fillRef idx="0"/>
          <a:effectRef idx="0"/>
          <a:fontRef idx="minor"/>
        </p:style>
      </p:sp>
      <p:sp>
        <p:nvSpPr>
          <p:cNvPr id="212"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Timeline</a:t>
            </a:r>
            <a:endParaRPr b="0" lang="fi-FI" sz="4400" spc="-1" strike="noStrike">
              <a:latin typeface="Arial"/>
            </a:endParaRPr>
          </a:p>
        </p:txBody>
      </p:sp>
      <p:sp>
        <p:nvSpPr>
          <p:cNvPr id="213" name="CustomShape 3"/>
          <p:cNvSpPr/>
          <p:nvPr/>
        </p:nvSpPr>
        <p:spPr>
          <a:xfrm>
            <a:off x="457200" y="1604520"/>
            <a:ext cx="8219880" cy="3967920"/>
          </a:xfrm>
          <a:prstGeom prst="rect">
            <a:avLst/>
          </a:prstGeom>
          <a:noFill/>
          <a:ln w="0">
            <a:noFill/>
          </a:ln>
        </p:spPr>
        <p:style>
          <a:lnRef idx="0"/>
          <a:fillRef idx="0"/>
          <a:effectRef idx="0"/>
          <a:fontRef idx="minor"/>
        </p:style>
      </p:sp>
      <p:graphicFrame>
        <p:nvGraphicFramePr>
          <p:cNvPr id="214"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chor="t">
                      <a:noAutofit/>
                    </a:bodyPr>
                    <a:p>
                      <a:pPr>
                        <a:lnSpc>
                          <a:spcPct val="100000"/>
                        </a:lnSpc>
                        <a:buNone/>
                      </a:pPr>
                      <a:r>
                        <a:rPr b="0" lang="fi-FI" sz="1600" spc="-1" strike="noStrike">
                          <a:latin typeface="Arial"/>
                        </a:rPr>
                        <a:t>TG formation</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600" spc="-1" strike="noStrike">
                          <a:latin typeface="Arial"/>
                        </a:rPr>
                        <a:t>Sep 2020</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chor="t">
                      <a:noAutofit/>
                    </a:bodyPr>
                    <a:p>
                      <a:pPr>
                        <a:lnSpc>
                          <a:spcPct val="100000"/>
                        </a:lnSpc>
                        <a:buNone/>
                      </a:pPr>
                      <a:r>
                        <a:rPr b="0" lang="fi-FI" sz="1600" spc="-1" strike="noStrike">
                          <a:latin typeface="Arial"/>
                        </a:rPr>
                        <a:t>Call for proposals</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Oct 2020</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Presentation of proposals</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2020</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Hear additional proposals</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Jan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Consolidate proposals and develop draft</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Mar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Update PAR and hear proposals</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Resolve PAR comments and draft review</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July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Review draft and initiate LB</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LB comment resolution and start recirculation</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Additional LB recirculation</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Dec 2021</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Start Standard Association ballot</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Apr 2022</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SA ballot comment resolution and 2 recirculations</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2022</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EC Approval</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 2022</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chor="t">
                      <a:noAutofit/>
                    </a:bodyPr>
                    <a:p>
                      <a:pPr>
                        <a:lnSpc>
                          <a:spcPct val="100000"/>
                        </a:lnSpc>
                        <a:buNone/>
                      </a:pPr>
                      <a:r>
                        <a:rPr b="0" lang="fi-FI" sz="1600" spc="-1" strike="noStrike">
                          <a:latin typeface="Arial"/>
                        </a:rPr>
                        <a:t>RevCom submission (August 11th is the submission date)</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2022</a:t>
                      </a:r>
                      <a:endParaRPr b="0" lang="fi-FI"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0600" cy="1136160"/>
          </a:xfrm>
          <a:prstGeom prst="rect">
            <a:avLst/>
          </a:prstGeom>
          <a:noFill/>
          <a:ln w="0">
            <a:noFill/>
          </a:ln>
        </p:spPr>
        <p:style>
          <a:lnRef idx="0"/>
          <a:fillRef idx="0"/>
          <a:effectRef idx="0"/>
          <a:fontRef idx="minor"/>
        </p:style>
      </p:sp>
      <p:sp>
        <p:nvSpPr>
          <p:cNvPr id="186" name="CustomShape 2"/>
          <p:cNvSpPr/>
          <p:nvPr/>
        </p:nvSpPr>
        <p:spPr>
          <a:xfrm>
            <a:off x="457200" y="2617560"/>
            <a:ext cx="8220600" cy="194904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3200" spc="-1" strike="noStrike">
                <a:solidFill>
                  <a:srgbClr val="000000"/>
                </a:solidFill>
                <a:latin typeface="Arial"/>
                <a:ea typeface="DejaVu Sans"/>
              </a:rPr>
              <a:t>Closing report for TG4 2020 Cor1</a:t>
            </a:r>
            <a:endParaRPr b="0" lang="fi-FI" sz="3200" spc="-1" strike="noStrike">
              <a:latin typeface="Arial"/>
            </a:endParaRPr>
          </a:p>
          <a:p>
            <a:pPr algn="ctr">
              <a:lnSpc>
                <a:spcPct val="100000"/>
              </a:lnSpc>
              <a:buNone/>
            </a:pPr>
            <a:endParaRPr b="0" lang="fi-FI" sz="3200" spc="-1" strike="noStrike">
              <a:latin typeface="Arial"/>
            </a:endParaRPr>
          </a:p>
          <a:p>
            <a:pPr algn="ctr">
              <a:lnSpc>
                <a:spcPct val="100000"/>
              </a:lnSpc>
              <a:buNone/>
            </a:pPr>
            <a:r>
              <a:rPr b="0" lang="fi-FI" sz="3200" spc="-1" strike="noStrike">
                <a:solidFill>
                  <a:srgbClr val="000000"/>
                </a:solidFill>
                <a:latin typeface="Arial"/>
                <a:ea typeface="DejaVu Sans"/>
              </a:rPr>
              <a:t>May 10, 2021</a:t>
            </a:r>
            <a:endParaRPr b="0" lang="fi-FI" sz="3200" spc="-1" strike="noStrike">
              <a:latin typeface="Arial"/>
            </a:endParaRPr>
          </a:p>
          <a:p>
            <a:pPr algn="ctr">
              <a:lnSpc>
                <a:spcPct val="100000"/>
              </a:lnSpc>
              <a:buNone/>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1240" cy="1055880"/>
          </a:xfrm>
          <a:prstGeom prst="rect">
            <a:avLst/>
          </a:prstGeom>
          <a:noFill/>
          <a:ln w="0">
            <a:noFill/>
          </a:ln>
        </p:spPr>
        <p:style>
          <a:lnRef idx="0"/>
          <a:fillRef idx="0"/>
          <a:effectRef idx="0"/>
          <a:fontRef idx="minor"/>
        </p:style>
      </p:sp>
      <p:sp>
        <p:nvSpPr>
          <p:cNvPr id="188"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802.15.4 2020 Cor1 Scope</a:t>
            </a:r>
            <a:endParaRPr b="0" lang="fi-FI" sz="4400" spc="-1" strike="noStrike">
              <a:latin typeface="Arial"/>
            </a:endParaRPr>
          </a:p>
        </p:txBody>
      </p:sp>
      <p:sp>
        <p:nvSpPr>
          <p:cNvPr id="189"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fi-FI"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1240" cy="1055880"/>
          </a:xfrm>
          <a:prstGeom prst="rect">
            <a:avLst/>
          </a:prstGeom>
          <a:noFill/>
          <a:ln w="0">
            <a:noFill/>
          </a:ln>
        </p:spPr>
        <p:style>
          <a:lnRef idx="0"/>
          <a:fillRef idx="0"/>
          <a:effectRef idx="0"/>
          <a:fontRef idx="minor"/>
        </p:style>
      </p:sp>
      <p:sp>
        <p:nvSpPr>
          <p:cNvPr id="191"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92"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Processed all comments received in SA ballot</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draft ready for recirculation.</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Reviewed timeline</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273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buNone/>
            </a:pPr>
            <a:r>
              <a:rPr b="0" lang="fi-FI" sz="4400" spc="-1" strike="noStrike">
                <a:solidFill>
                  <a:srgbClr val="000000"/>
                </a:solidFill>
                <a:latin typeface="Arial"/>
                <a:ea typeface="DejaVu Sans"/>
              </a:rPr>
              <a:t>Initial SA ballot results</a:t>
            </a:r>
            <a:endParaRPr b="0" lang="fi-FI" sz="4400" spc="-1" strike="noStrike">
              <a:latin typeface="Arial"/>
            </a:endParaRPr>
          </a:p>
        </p:txBody>
      </p:sp>
      <p:sp>
        <p:nvSpPr>
          <p:cNvPr id="194" name="CustomShape 2"/>
          <p:cNvSpPr/>
          <p:nvPr/>
        </p:nvSpPr>
        <p:spPr>
          <a:xfrm>
            <a:off x="457200" y="1604520"/>
            <a:ext cx="8226360" cy="2172600"/>
          </a:xfrm>
          <a:prstGeom prst="rect">
            <a:avLst/>
          </a:prstGeom>
          <a:noFill/>
          <a:ln w="0">
            <a:noFill/>
          </a:ln>
        </p:spPr>
        <p:style>
          <a:lnRef idx="0"/>
          <a:fillRef idx="0"/>
          <a:effectRef idx="0"/>
          <a:fontRef idx="minor"/>
        </p:style>
        <p:txBody>
          <a:bodyPr lIns="0" rIns="0" tIns="0" bIns="0" anchor="t">
            <a:normAutofit/>
          </a:bodyPr>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fi-FI" sz="2800" spc="-1" strike="noStrike">
              <a:latin typeface="Arial"/>
            </a:endParaRPr>
          </a:p>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fi-FI" sz="2800" spc="-1" strike="noStrike">
              <a:latin typeface="Arial"/>
            </a:endParaRPr>
          </a:p>
          <a:p>
            <a:pPr>
              <a:lnSpc>
                <a:spcPct val="100000"/>
              </a:lnSpc>
              <a:spcBef>
                <a:spcPts val="1417"/>
              </a:spcBef>
              <a:buNone/>
            </a:pPr>
            <a:endParaRPr b="0" lang="fi-FI" sz="2800" spc="-1" strike="noStrike">
              <a:latin typeface="Arial"/>
            </a:endParaRPr>
          </a:p>
        </p:txBody>
      </p:sp>
      <p:graphicFrame>
        <p:nvGraphicFramePr>
          <p:cNvPr id="195"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buNone/>
                      </a:pPr>
                      <a:r>
                        <a:rPr b="0" lang="fi-FI" sz="1800" spc="-1" strike="noStrike">
                          <a:latin typeface="Arial"/>
                        </a:rPr>
                        <a:t>Voters:</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0" lang="fi-FI" sz="1800" spc="-1" strike="noStrike">
                          <a:latin typeface="Arial"/>
                        </a:rPr>
                        <a:t>68</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buNone/>
                      </a:pPr>
                      <a:r>
                        <a:rPr b="0" lang="fi-FI" sz="1800" spc="-1" strike="noStrike">
                          <a:latin typeface="Arial"/>
                        </a:rPr>
                        <a:t>Voted:</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Yes:</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Abstain:</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buNone/>
                      </a:pPr>
                      <a:r>
                        <a:rPr b="0" lang="fi-FI" sz="1800" spc="-1" strike="noStrike">
                          <a:latin typeface="Arial"/>
                        </a:rPr>
                        <a:t>No</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1</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Comments:</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Technical</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Editorial</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fi-FI"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457200" y="58212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197" name="Custom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fontScale="57000"/>
          </a:bodyPr>
          <a:p>
            <a:pPr>
              <a:lnSpc>
                <a:spcPct val="100000"/>
              </a:lnSpc>
              <a:spcBef>
                <a:spcPts val="1417"/>
              </a:spcBef>
              <a:buNone/>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Ben Rolfe</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Ruben Salazar</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457200" y="58212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199" name="Custom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fontScale="71000"/>
          </a:bodyPr>
          <a:p>
            <a:pPr>
              <a:lnSpc>
                <a:spcPct val="100000"/>
              </a:lnSpc>
              <a:spcBef>
                <a:spcPts val="1417"/>
              </a:spcBef>
              <a:buNone/>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5"/>
          <p:cNvSpPr/>
          <p:nvPr/>
        </p:nvSpPr>
        <p:spPr>
          <a:xfrm>
            <a:off x="457200" y="58212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TG Motion for Recirculation</a:t>
            </a:r>
            <a:endParaRPr b="0" lang="fi-FI" sz="4400" spc="-1" strike="noStrike">
              <a:latin typeface="Arial"/>
            </a:endParaRPr>
          </a:p>
        </p:txBody>
      </p:sp>
      <p:sp>
        <p:nvSpPr>
          <p:cNvPr id="201" name="CustomShape 7"/>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Move that TG4 2020 Cor 1 formally requests that 802.15 WG to start a Standards Association Recirculation Ballot of document P802.15.4-2020-Cor1-D05.</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6"/>
          <p:cNvSpPr/>
          <p:nvPr/>
        </p:nvSpPr>
        <p:spPr>
          <a:xfrm>
            <a:off x="457200" y="58212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WG Motion for Recirculation</a:t>
            </a:r>
            <a:endParaRPr b="0" lang="fi-FI" sz="4400" spc="-1" strike="noStrike">
              <a:latin typeface="Arial"/>
            </a:endParaRPr>
          </a:p>
        </p:txBody>
      </p:sp>
      <p:sp>
        <p:nvSpPr>
          <p:cNvPr id="203" name="CustomShape 8"/>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Move that 802.15 WG start a Standards Association Recirculation Ballot of document P802.15.4-2020-Cor1-D05.</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3293</TotalTime>
  <Application>LibreOffice/7.3.1.3$Linux_X86_64 LibreOffice_project/30$Build-3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2022-05-16T18:52:56Z</dcterms:modified>
  <cp:revision>111</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