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presProps.xml" ContentType="application/vnd.openxmlformats-officedocument.presentationml.presProps+xml"/>
  <Override PartName="/ppt/slides/slide1.xml" ContentType="application/vnd.openxmlformats-officedocument.presentationml.slide+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5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5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6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4"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8"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0"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1"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6"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8"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9"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0"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1"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2"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3"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95"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9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9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0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0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0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0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0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0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0"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4"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16"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7"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1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2"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24"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5"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6"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7"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8"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9"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802-15-22-0252-00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A34703DA-AF6B-4B7F-A13B-2ED5AC268A79}"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en-IE" sz="1400" spc="-1" strike="noStrike">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802-15-22-0252-00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EC4645D3-818F-48FE-ACC6-314628CFB3A2}"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en-IE" sz="1400" spc="-1" strike="noStrike">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3560" cy="20448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802-15-22-0028-00</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9800" cy="29628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9800" cy="29628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A5D9E4C2-47CE-4C08-9541-80E13469376B}"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29800" cy="29628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5360" cy="20448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en-IE" sz="1400" spc="-1" strike="noStrike">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3920" cy="20484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en-IE" sz="1400" spc="-1" strike="noStrike">
                <a:solidFill>
                  <a:srgbClr val="000000"/>
                </a:solidFill>
                <a:latin typeface="Times New Roman"/>
                <a:ea typeface="DejaVu Sans"/>
              </a:rPr>
              <a:t>doc.: 802-15-22-0140-00</a:t>
            </a:r>
            <a:endParaRPr b="0" lang="en-IE"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30160" cy="29664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30160" cy="29664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en-IE" sz="2000" spc="-1" strike="noStrike">
                <a:solidFill>
                  <a:srgbClr val="000000"/>
                </a:solidFill>
                <a:latin typeface="Times New Roman"/>
                <a:ea typeface="DejaVu Sans"/>
              </a:rPr>
              <a:t>Page </a:t>
            </a:r>
            <a:fld id="{AA48FAE6-8B1F-40F5-B9AE-81F471DDB03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144" name="CustomShape 7"/>
          <p:cNvSpPr/>
          <p:nvPr/>
        </p:nvSpPr>
        <p:spPr>
          <a:xfrm>
            <a:off x="7040160" y="6490080"/>
            <a:ext cx="1730160" cy="29664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145" name="CustomShape 8"/>
          <p:cNvSpPr/>
          <p:nvPr/>
        </p:nvSpPr>
        <p:spPr>
          <a:xfrm>
            <a:off x="685800" y="365760"/>
            <a:ext cx="2565720" cy="20484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en-IE" sz="1400" spc="-1" strike="noStrike">
                <a:solidFill>
                  <a:srgbClr val="000000"/>
                </a:solidFill>
                <a:latin typeface="Times New Roman"/>
                <a:ea typeface="DejaVu Sans"/>
              </a:rPr>
              <a:t>May 2022</a:t>
            </a:r>
            <a:endParaRPr b="0" lang="en-IE" sz="1400" spc="-1" strike="noStrike">
              <a:latin typeface="Arial"/>
            </a:endParaRPr>
          </a:p>
        </p:txBody>
      </p:sp>
      <p:sp>
        <p:nvSpPr>
          <p:cNvPr id="1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147"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802-15-22-0252-00</a:t>
            </a:r>
            <a:endParaRPr b="0" lang="en-IE" sz="1400" spc="-1" strike="noStrike">
              <a:latin typeface="Arial"/>
            </a:endParaRPr>
          </a:p>
        </p:txBody>
      </p:sp>
      <p:sp>
        <p:nvSpPr>
          <p:cNvPr id="1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6"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en-IE" sz="2000" spc="-1" strike="noStrike">
              <a:latin typeface="Arial"/>
            </a:endParaRPr>
          </a:p>
        </p:txBody>
      </p:sp>
      <p:sp>
        <p:nvSpPr>
          <p:cNvPr id="1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8"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89"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D2026A9A-C6C2-4ACD-BD4A-BB4EB714AA18}"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IE" sz="2000" spc="-1" strike="noStrike">
              <a:latin typeface="Arial"/>
            </a:endParaRPr>
          </a:p>
        </p:txBody>
      </p:sp>
      <p:sp>
        <p:nvSpPr>
          <p:cNvPr id="190"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en-IE" sz="2000" spc="-1" strike="noStrike">
              <a:latin typeface="Arial"/>
            </a:endParaRPr>
          </a:p>
        </p:txBody>
      </p:sp>
      <p:sp>
        <p:nvSpPr>
          <p:cNvPr id="191"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en-IE" sz="1400" spc="-1" strike="noStrike">
              <a:latin typeface="Arial"/>
            </a:endParaRPr>
          </a:p>
        </p:txBody>
      </p:sp>
      <p:sp>
        <p:nvSpPr>
          <p:cNvPr id="19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193"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609480"/>
            <a:ext cx="8980920" cy="46155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buNone/>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buNone/>
            </a:pPr>
            <a:endParaRPr b="0" lang="en-IE" sz="1800" spc="-1" strike="noStrike">
              <a:latin typeface="Arial"/>
            </a:endParaRPr>
          </a:p>
          <a:p>
            <a:pPr>
              <a:lnSpc>
                <a:spcPct val="100000"/>
              </a:lnSpc>
              <a:buNone/>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May Meeting</a:t>
            </a:r>
            <a:r>
              <a:rPr b="0" lang="fi-FI" sz="1600" spc="-1" strike="noStrike">
                <a:solidFill>
                  <a:srgbClr val="000000"/>
                </a:solidFill>
                <a:latin typeface="Times New Roman"/>
                <a:ea typeface="DejaVu Sans"/>
              </a:rPr>
              <a:t>	</a:t>
            </a:r>
            <a:endParaRPr b="0" lang="en-IE" sz="1600" spc="-1" strike="noStrike">
              <a:latin typeface="Arial"/>
            </a:endParaRPr>
          </a:p>
          <a:p>
            <a:pPr>
              <a:lnSpc>
                <a:spcPct val="100000"/>
              </a:lnSpc>
              <a:buNone/>
            </a:pPr>
            <a:r>
              <a:rPr b="1" lang="fi-FI" sz="1600" spc="-1" strike="noStrike">
                <a:solidFill>
                  <a:srgbClr val="000000"/>
                </a:solidFill>
                <a:latin typeface="Times New Roman"/>
                <a:ea typeface="DejaVu Sans"/>
              </a:rPr>
              <a:t>Date Submitted: 10th of May, 2022</a:t>
            </a:r>
            <a:r>
              <a:rPr b="0" lang="fi-FI" sz="1600" spc="-1" strike="noStrike">
                <a:solidFill>
                  <a:srgbClr val="000000"/>
                </a:solidFill>
                <a:latin typeface="Times New Roman"/>
                <a:ea typeface="DejaVu Sans"/>
              </a:rPr>
              <a:t>	</a:t>
            </a:r>
            <a:endParaRPr b="0" lang="en-IE" sz="1600" spc="-1" strike="noStrike">
              <a:latin typeface="Arial"/>
            </a:endParaRPr>
          </a:p>
          <a:p>
            <a:pPr>
              <a:lnSpc>
                <a:spcPct val="100000"/>
              </a:lnSpc>
              <a:buNone/>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en-IE" sz="1600" spc="-1" strike="noStrike">
              <a:latin typeface="Arial"/>
            </a:endParaRPr>
          </a:p>
          <a:p>
            <a:pPr>
              <a:lnSpc>
                <a:spcPct val="100000"/>
              </a:lnSpc>
              <a:buNone/>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buNone/>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May Meeting</a:t>
            </a:r>
            <a:endParaRPr b="0" lang="en-IE" sz="1600" spc="-1" strike="noStrike">
              <a:latin typeface="Arial"/>
            </a:endParaRPr>
          </a:p>
          <a:p>
            <a:pPr>
              <a:lnSpc>
                <a:spcPct val="100000"/>
              </a:lnSpc>
              <a:spcBef>
                <a:spcPts val="598"/>
              </a:spcBef>
              <a:spcAft>
                <a:spcPts val="598"/>
              </a:spcAft>
              <a:buNone/>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buNone/>
            </a:pPr>
            <a:r>
              <a:rPr b="0" lang="fi-FI" sz="1600" spc="-1" strike="noStrike">
                <a:solidFill>
                  <a:srgbClr val="000000"/>
                </a:solidFill>
                <a:latin typeface="Times New Roman"/>
                <a:ea typeface="DejaVu Sans"/>
              </a:rPr>
              <a:t>Closing Report for TG4 2020 Cor 1 meeting for May Meeting.</a:t>
            </a:r>
            <a:endParaRPr b="0" lang="en-IE" sz="1600" spc="-1" strike="noStrike">
              <a:latin typeface="Arial"/>
            </a:endParaRPr>
          </a:p>
          <a:p>
            <a:pPr>
              <a:lnSpc>
                <a:spcPct val="100000"/>
              </a:lnSpc>
              <a:spcBef>
                <a:spcPts val="598"/>
              </a:spcBef>
              <a:spcAft>
                <a:spcPts val="598"/>
              </a:spcAft>
              <a:buNone/>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buNone/>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buNone/>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CustomShape 1"/>
          <p:cNvSpPr/>
          <p:nvPr/>
        </p:nvSpPr>
        <p:spPr>
          <a:xfrm>
            <a:off x="685800" y="685440"/>
            <a:ext cx="7761600" cy="1056240"/>
          </a:xfrm>
          <a:prstGeom prst="rect">
            <a:avLst/>
          </a:prstGeom>
          <a:noFill/>
          <a:ln w="0">
            <a:noFill/>
          </a:ln>
        </p:spPr>
        <p:style>
          <a:lnRef idx="0"/>
          <a:fillRef idx="0"/>
          <a:effectRef idx="0"/>
          <a:fontRef idx="minor"/>
        </p:style>
      </p:sp>
      <p:sp>
        <p:nvSpPr>
          <p:cNvPr id="254" name="CustomShape 2"/>
          <p:cNvSpPr/>
          <p:nvPr/>
        </p:nvSpPr>
        <p:spPr>
          <a:xfrm>
            <a:off x="438120" y="602280"/>
            <a:ext cx="8220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Timeline</a:t>
            </a:r>
            <a:endParaRPr b="0" lang="en-IE" sz="4400" spc="-1" strike="noStrike">
              <a:latin typeface="Arial"/>
            </a:endParaRPr>
          </a:p>
        </p:txBody>
      </p:sp>
      <p:sp>
        <p:nvSpPr>
          <p:cNvPr id="255" name="CustomShape 3"/>
          <p:cNvSpPr/>
          <p:nvPr/>
        </p:nvSpPr>
        <p:spPr>
          <a:xfrm>
            <a:off x="457200" y="1604520"/>
            <a:ext cx="8220240" cy="3968280"/>
          </a:xfrm>
          <a:prstGeom prst="rect">
            <a:avLst/>
          </a:prstGeom>
          <a:noFill/>
          <a:ln w="0">
            <a:noFill/>
          </a:ln>
        </p:spPr>
        <p:style>
          <a:lnRef idx="0"/>
          <a:fillRef idx="0"/>
          <a:effectRef idx="0"/>
          <a:fontRef idx="minor"/>
        </p:style>
      </p:sp>
      <p:graphicFrame>
        <p:nvGraphicFramePr>
          <p:cNvPr id="256" name="Table 4"/>
          <p:cNvGraphicFramePr/>
          <p:nvPr/>
        </p:nvGraphicFramePr>
        <p:xfrm>
          <a:off x="879120" y="1440000"/>
          <a:ext cx="7616520" cy="4856760"/>
        </p:xfrm>
        <a:graphic>
          <a:graphicData uri="http://schemas.openxmlformats.org/drawingml/2006/table">
            <a:tbl>
              <a:tblPr/>
              <a:tblGrid>
                <a:gridCol w="5550120"/>
                <a:gridCol w="2066760"/>
              </a:tblGrid>
              <a:tr h="349200">
                <a:tc>
                  <a:txBody>
                    <a:bodyPr lIns="90000" rIns="90000" anchor="t">
                      <a:noAutofit/>
                    </a:bodyPr>
                    <a:p>
                      <a:pPr>
                        <a:lnSpc>
                          <a:spcPct val="100000"/>
                        </a:lnSpc>
                        <a:buNone/>
                      </a:pPr>
                      <a:r>
                        <a:rPr b="0" lang="fi-FI" sz="1600" spc="-1" strike="noStrike">
                          <a:latin typeface="Arial"/>
                        </a:rPr>
                        <a:t>TG formation</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600" spc="-1" strike="noStrike">
                          <a:latin typeface="Arial"/>
                        </a:rPr>
                        <a:t>Sep 2020</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9200">
                <a:tc>
                  <a:txBody>
                    <a:bodyPr lIns="90000" rIns="90000" anchor="t">
                      <a:noAutofit/>
                    </a:bodyPr>
                    <a:p>
                      <a:pPr>
                        <a:lnSpc>
                          <a:spcPct val="100000"/>
                        </a:lnSpc>
                        <a:buNone/>
                      </a:pPr>
                      <a:r>
                        <a:rPr b="0" lang="fi-FI" sz="1600" spc="-1" strike="noStrike">
                          <a:latin typeface="Arial"/>
                        </a:rPr>
                        <a:t>Call for proposals</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Oct 2020</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chor="t">
                      <a:noAutofit/>
                    </a:bodyPr>
                    <a:p>
                      <a:pPr>
                        <a:lnSpc>
                          <a:spcPct val="100000"/>
                        </a:lnSpc>
                        <a:buNone/>
                      </a:pPr>
                      <a:r>
                        <a:rPr b="0" lang="fi-FI" sz="1600" spc="-1" strike="noStrike">
                          <a:latin typeface="Arial"/>
                        </a:rPr>
                        <a:t>Presentation of proposals</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Nov 2020</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chor="t">
                      <a:noAutofit/>
                    </a:bodyPr>
                    <a:p>
                      <a:pPr>
                        <a:lnSpc>
                          <a:spcPct val="100000"/>
                        </a:lnSpc>
                        <a:buNone/>
                      </a:pPr>
                      <a:r>
                        <a:rPr b="0" lang="fi-FI" sz="1600" spc="-1" strike="noStrike">
                          <a:latin typeface="Arial"/>
                        </a:rPr>
                        <a:t>Hear additional proposals</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Jan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chor="t">
                      <a:noAutofit/>
                    </a:bodyPr>
                    <a:p>
                      <a:pPr>
                        <a:lnSpc>
                          <a:spcPct val="100000"/>
                        </a:lnSpc>
                        <a:buNone/>
                      </a:pPr>
                      <a:r>
                        <a:rPr b="0" lang="fi-FI" sz="1600" spc="-1" strike="noStrike">
                          <a:latin typeface="Arial"/>
                        </a:rPr>
                        <a:t>Consolidate proposals and develop draft</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Mar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chor="t">
                      <a:noAutofit/>
                    </a:bodyPr>
                    <a:p>
                      <a:pPr>
                        <a:lnSpc>
                          <a:spcPct val="100000"/>
                        </a:lnSpc>
                        <a:buNone/>
                      </a:pPr>
                      <a:r>
                        <a:rPr b="0" lang="fi-FI" sz="1600" spc="-1" strike="noStrike">
                          <a:latin typeface="Arial"/>
                        </a:rPr>
                        <a:t>Update PAR and hear proposals</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May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chor="t">
                      <a:noAutofit/>
                    </a:bodyPr>
                    <a:p>
                      <a:pPr>
                        <a:lnSpc>
                          <a:spcPct val="100000"/>
                        </a:lnSpc>
                        <a:buNone/>
                      </a:pPr>
                      <a:r>
                        <a:rPr b="0" lang="fi-FI" sz="1600" spc="-1" strike="noStrike">
                          <a:latin typeface="Arial"/>
                        </a:rPr>
                        <a:t>Resolve PAR comments and draft review</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July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chor="t">
                      <a:noAutofit/>
                    </a:bodyPr>
                    <a:p>
                      <a:pPr>
                        <a:lnSpc>
                          <a:spcPct val="100000"/>
                        </a:lnSpc>
                        <a:buNone/>
                      </a:pPr>
                      <a:r>
                        <a:rPr b="0" lang="fi-FI" sz="1600" spc="-1" strike="noStrike">
                          <a:latin typeface="Arial"/>
                        </a:rPr>
                        <a:t>Review draft and initiate LB</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Sep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chor="t">
                      <a:noAutofit/>
                    </a:bodyPr>
                    <a:p>
                      <a:pPr>
                        <a:lnSpc>
                          <a:spcPct val="100000"/>
                        </a:lnSpc>
                        <a:buNone/>
                      </a:pPr>
                      <a:r>
                        <a:rPr b="0" lang="fi-FI" sz="1600" spc="-1" strike="noStrike">
                          <a:latin typeface="Arial"/>
                        </a:rPr>
                        <a:t>LB comment resolution and start recirculation</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Nov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chor="t">
                      <a:noAutofit/>
                    </a:bodyPr>
                    <a:p>
                      <a:pPr>
                        <a:lnSpc>
                          <a:spcPct val="100000"/>
                        </a:lnSpc>
                        <a:buNone/>
                      </a:pPr>
                      <a:r>
                        <a:rPr b="0" lang="fi-FI" sz="1600" spc="-1" strike="noStrike">
                          <a:latin typeface="Arial"/>
                        </a:rPr>
                        <a:t>Additional LB recirculation</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Dec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chor="t">
                      <a:noAutofit/>
                    </a:bodyPr>
                    <a:p>
                      <a:pPr>
                        <a:lnSpc>
                          <a:spcPct val="100000"/>
                        </a:lnSpc>
                        <a:buNone/>
                      </a:pPr>
                      <a:r>
                        <a:rPr b="0" lang="fi-FI" sz="1600" spc="-1" strike="noStrike">
                          <a:latin typeface="Arial"/>
                        </a:rPr>
                        <a:t>Start Standard Association ballot</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Apr 2022</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chor="t">
                      <a:noAutofit/>
                    </a:bodyPr>
                    <a:p>
                      <a:pPr>
                        <a:lnSpc>
                          <a:spcPct val="100000"/>
                        </a:lnSpc>
                        <a:buNone/>
                      </a:pPr>
                      <a:r>
                        <a:rPr b="0" lang="fi-FI" sz="1600" spc="-1" strike="noStrike">
                          <a:latin typeface="Arial"/>
                        </a:rPr>
                        <a:t>SA ballot comment resolution and 2 recirculations</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May 2022</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chor="t">
                      <a:noAutofit/>
                    </a:bodyPr>
                    <a:p>
                      <a:pPr>
                        <a:lnSpc>
                          <a:spcPct val="100000"/>
                        </a:lnSpc>
                        <a:buNone/>
                      </a:pPr>
                      <a:r>
                        <a:rPr b="0" lang="fi-FI" sz="1600" spc="-1" strike="noStrike">
                          <a:latin typeface="Arial"/>
                        </a:rPr>
                        <a:t>EC Approval</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Jul 2022</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17520">
                <a:tc>
                  <a:txBody>
                    <a:bodyPr lIns="90000" rIns="90000" anchor="t">
                      <a:noAutofit/>
                    </a:bodyPr>
                    <a:p>
                      <a:pPr>
                        <a:lnSpc>
                          <a:spcPct val="100000"/>
                        </a:lnSpc>
                        <a:buNone/>
                      </a:pPr>
                      <a:r>
                        <a:rPr b="0" lang="fi-FI" sz="1600" spc="-1" strike="noStrike">
                          <a:latin typeface="Arial"/>
                        </a:rPr>
                        <a:t>RevCom submission (August 11th is the submission date)</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Sep 2022</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457200" y="273600"/>
            <a:ext cx="8220960" cy="1136520"/>
          </a:xfrm>
          <a:prstGeom prst="rect">
            <a:avLst/>
          </a:prstGeom>
          <a:noFill/>
          <a:ln w="0">
            <a:noFill/>
          </a:ln>
        </p:spPr>
        <p:style>
          <a:lnRef idx="0"/>
          <a:fillRef idx="0"/>
          <a:effectRef idx="0"/>
          <a:fontRef idx="minor"/>
        </p:style>
      </p:sp>
      <p:sp>
        <p:nvSpPr>
          <p:cNvPr id="232" name="CustomShape 2"/>
          <p:cNvSpPr/>
          <p:nvPr/>
        </p:nvSpPr>
        <p:spPr>
          <a:xfrm>
            <a:off x="457200" y="2617560"/>
            <a:ext cx="8220960" cy="194904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3200" spc="-1" strike="noStrike">
                <a:solidFill>
                  <a:srgbClr val="000000"/>
                </a:solidFill>
                <a:latin typeface="Arial"/>
                <a:ea typeface="DejaVu Sans"/>
              </a:rPr>
              <a:t>Closing report for TG4 2020 Cor1</a:t>
            </a:r>
            <a:endParaRPr b="0" lang="en-IE" sz="3200" spc="-1" strike="noStrike">
              <a:latin typeface="Arial"/>
            </a:endParaRPr>
          </a:p>
          <a:p>
            <a:pPr algn="ctr">
              <a:lnSpc>
                <a:spcPct val="100000"/>
              </a:lnSpc>
              <a:buNone/>
            </a:pPr>
            <a:endParaRPr b="0" lang="en-IE" sz="3200" spc="-1" strike="noStrike">
              <a:latin typeface="Arial"/>
            </a:endParaRPr>
          </a:p>
          <a:p>
            <a:pPr algn="ctr">
              <a:lnSpc>
                <a:spcPct val="100000"/>
              </a:lnSpc>
              <a:buNone/>
            </a:pPr>
            <a:r>
              <a:rPr b="0" lang="fi-FI" sz="3200" spc="-1" strike="noStrike">
                <a:solidFill>
                  <a:srgbClr val="000000"/>
                </a:solidFill>
                <a:latin typeface="Arial"/>
                <a:ea typeface="DejaVu Sans"/>
              </a:rPr>
              <a:t>May 10, 2021</a:t>
            </a:r>
            <a:endParaRPr b="0" lang="en-IE" sz="3200" spc="-1" strike="noStrike">
              <a:latin typeface="Arial"/>
            </a:endParaRPr>
          </a:p>
          <a:p>
            <a:pPr algn="ctr">
              <a:lnSpc>
                <a:spcPct val="100000"/>
              </a:lnSpc>
              <a:buNone/>
            </a:pPr>
            <a:r>
              <a:rPr b="0" lang="fi-FI" sz="3200" spc="-1" strike="noStrike">
                <a:solidFill>
                  <a:srgbClr val="000000"/>
                </a:solidFill>
                <a:latin typeface="Arial"/>
                <a:ea typeface="DejaVu Sans"/>
              </a:rPr>
              <a:t>Tero Kivinen</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685800" y="685440"/>
            <a:ext cx="7761600" cy="1056240"/>
          </a:xfrm>
          <a:prstGeom prst="rect">
            <a:avLst/>
          </a:prstGeom>
          <a:noFill/>
          <a:ln w="0">
            <a:noFill/>
          </a:ln>
        </p:spPr>
        <p:style>
          <a:lnRef idx="0"/>
          <a:fillRef idx="0"/>
          <a:effectRef idx="0"/>
          <a:fontRef idx="minor"/>
        </p:style>
      </p:sp>
      <p:sp>
        <p:nvSpPr>
          <p:cNvPr id="234" name="CustomShape 2"/>
          <p:cNvSpPr/>
          <p:nvPr/>
        </p:nvSpPr>
        <p:spPr>
          <a:xfrm>
            <a:off x="438120" y="602280"/>
            <a:ext cx="8220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802.15.4 2020 Cor1 Scope</a:t>
            </a:r>
            <a:endParaRPr b="0" lang="en-IE" sz="4400" spc="-1" strike="noStrike">
              <a:latin typeface="Arial"/>
            </a:endParaRPr>
          </a:p>
        </p:txBody>
      </p:sp>
      <p:sp>
        <p:nvSpPr>
          <p:cNvPr id="235" name="CustomShape 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en-IE"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685800" y="685440"/>
            <a:ext cx="7761600" cy="1056240"/>
          </a:xfrm>
          <a:prstGeom prst="rect">
            <a:avLst/>
          </a:prstGeom>
          <a:noFill/>
          <a:ln w="0">
            <a:noFill/>
          </a:ln>
        </p:spPr>
        <p:style>
          <a:lnRef idx="0"/>
          <a:fillRef idx="0"/>
          <a:effectRef idx="0"/>
          <a:fontRef idx="minor"/>
        </p:style>
      </p:sp>
      <p:sp>
        <p:nvSpPr>
          <p:cNvPr id="237" name="CustomShape 2"/>
          <p:cNvSpPr/>
          <p:nvPr/>
        </p:nvSpPr>
        <p:spPr>
          <a:xfrm>
            <a:off x="438120" y="602280"/>
            <a:ext cx="8220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Meeting Achievements</a:t>
            </a:r>
            <a:endParaRPr b="0" lang="en-IE" sz="4400" spc="-1" strike="noStrike">
              <a:latin typeface="Arial"/>
            </a:endParaRPr>
          </a:p>
        </p:txBody>
      </p:sp>
      <p:sp>
        <p:nvSpPr>
          <p:cNvPr id="238" name="CustomShape 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a:t>
            </a:r>
            <a:endParaRPr b="0" lang="en-IE"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Processed all comments received in SA ballot</a:t>
            </a:r>
            <a:endParaRPr b="0" lang="en-IE"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New draft ready for recirculation.</a:t>
            </a:r>
            <a:endParaRPr b="0" lang="en-IE"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a:t>
            </a:r>
            <a:endParaRPr b="0" lang="en-IE"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Reviewed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457200" y="273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buNone/>
            </a:pPr>
            <a:r>
              <a:rPr b="0" lang="fi-FI" sz="4400" spc="-1" strike="noStrike">
                <a:solidFill>
                  <a:srgbClr val="000000"/>
                </a:solidFill>
                <a:latin typeface="Arial"/>
                <a:ea typeface="DejaVu Sans"/>
              </a:rPr>
              <a:t>Initial SA ballot results</a:t>
            </a:r>
            <a:endParaRPr b="0" lang="en-IE" sz="4400" spc="-1" strike="noStrike">
              <a:latin typeface="Arial"/>
            </a:endParaRPr>
          </a:p>
        </p:txBody>
      </p:sp>
      <p:sp>
        <p:nvSpPr>
          <p:cNvPr id="240" name="CustomShape 2"/>
          <p:cNvSpPr/>
          <p:nvPr/>
        </p:nvSpPr>
        <p:spPr>
          <a:xfrm>
            <a:off x="457200" y="1604520"/>
            <a:ext cx="8226720" cy="2172960"/>
          </a:xfrm>
          <a:prstGeom prst="rect">
            <a:avLst/>
          </a:prstGeom>
          <a:noFill/>
          <a:ln w="0">
            <a:noFill/>
          </a:ln>
        </p:spPr>
        <p:style>
          <a:lnRef idx="0"/>
          <a:fillRef idx="0"/>
          <a:effectRef idx="0"/>
          <a:fontRef idx="minor"/>
        </p:style>
        <p:txBody>
          <a:bodyPr lIns="0" rIns="0" tIns="0" bIns="0" anchor="t">
            <a:normAutofit/>
          </a:bodyPr>
          <a:p>
            <a:pPr marL="432000" indent="-3232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12th of April, 2022</a:t>
            </a:r>
            <a:endParaRPr b="0" lang="en-IE" sz="2800" spc="-1" strike="noStrike">
              <a:latin typeface="Arial"/>
            </a:endParaRPr>
          </a:p>
          <a:p>
            <a:pPr marL="432000" indent="-3232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12th of May, 2022</a:t>
            </a:r>
            <a:endParaRPr b="0" lang="en-IE" sz="2800" spc="-1" strike="noStrike">
              <a:latin typeface="Arial"/>
            </a:endParaRPr>
          </a:p>
          <a:p>
            <a:pPr>
              <a:lnSpc>
                <a:spcPct val="100000"/>
              </a:lnSpc>
              <a:spcBef>
                <a:spcPts val="1417"/>
              </a:spcBef>
              <a:buNone/>
            </a:pPr>
            <a:endParaRPr b="0" lang="en-IE" sz="2800" spc="-1" strike="noStrike">
              <a:latin typeface="Arial"/>
            </a:endParaRPr>
          </a:p>
        </p:txBody>
      </p:sp>
      <p:graphicFrame>
        <p:nvGraphicFramePr>
          <p:cNvPr id="241"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chor="t">
                      <a:noAutofit/>
                    </a:bodyPr>
                    <a:p>
                      <a:pPr algn="r">
                        <a:lnSpc>
                          <a:spcPct val="100000"/>
                        </a:lnSpc>
                        <a:buNone/>
                      </a:pPr>
                      <a:r>
                        <a:rPr b="0" lang="fi-FI" sz="1800" spc="-1" strike="noStrike">
                          <a:latin typeface="Arial"/>
                        </a:rPr>
                        <a:t>Voters: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0" lang="fi-FI" sz="1800" spc="-1" strike="noStrike">
                          <a:latin typeface="Arial"/>
                        </a:rPr>
                        <a:t>68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chor="t">
                      <a:noAutofit/>
                    </a:bodyPr>
                    <a:p>
                      <a:pPr algn="r">
                        <a:lnSpc>
                          <a:spcPct val="100000"/>
                        </a:lnSpc>
                        <a:buNone/>
                      </a:pPr>
                      <a:r>
                        <a:rPr b="0" lang="fi-FI" sz="1800" spc="-1" strike="noStrike">
                          <a:latin typeface="Arial"/>
                        </a:rPr>
                        <a:t>Voted:</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buNone/>
                      </a:pPr>
                      <a:r>
                        <a:rPr b="0" lang="fi-FI" sz="1800" spc="-1" strike="noStrike">
                          <a:latin typeface="Arial"/>
                        </a:rPr>
                        <a:t>Yes: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buNone/>
                      </a:pPr>
                      <a:r>
                        <a:rPr b="0" lang="fi-FI" sz="1800" spc="-1" strike="noStrike">
                          <a:latin typeface="Arial"/>
                        </a:rPr>
                        <a:t>Abstain: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chor="t">
                      <a:noAutofit/>
                    </a:bodyPr>
                    <a:p>
                      <a:pPr algn="r">
                        <a:lnSpc>
                          <a:spcPct val="100000"/>
                        </a:lnSpc>
                        <a:buNone/>
                      </a:pPr>
                      <a:r>
                        <a:rPr b="0" lang="fi-FI" sz="1800" spc="-1" strike="noStrike">
                          <a:latin typeface="Arial"/>
                        </a:rPr>
                        <a:t>No</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buNone/>
                      </a:pPr>
                      <a:r>
                        <a:rPr b="0" lang="fi-FI" sz="1800" spc="-1" strike="noStrike">
                          <a:latin typeface="Arial"/>
                        </a:rPr>
                        <a:t>Comments: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Technical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Editorial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457200" y="582120"/>
            <a:ext cx="822312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TG Motion for CRG</a:t>
            </a:r>
            <a:endParaRPr b="0" lang="en-IE" sz="4400" spc="-1" strike="noStrike">
              <a:latin typeface="Arial"/>
            </a:endParaRPr>
          </a:p>
        </p:txBody>
      </p:sp>
      <p:sp>
        <p:nvSpPr>
          <p:cNvPr id="243" name="CustomShape 2"/>
          <p:cNvSpPr/>
          <p:nvPr/>
        </p:nvSpPr>
        <p:spPr>
          <a:xfrm>
            <a:off x="457200" y="1604520"/>
            <a:ext cx="8223120" cy="3971160"/>
          </a:xfrm>
          <a:prstGeom prst="rect">
            <a:avLst/>
          </a:prstGeom>
          <a:noFill/>
          <a:ln w="0">
            <a:noFill/>
          </a:ln>
        </p:spPr>
        <p:style>
          <a:lnRef idx="0"/>
          <a:fillRef idx="0"/>
          <a:effectRef idx="0"/>
          <a:fontRef idx="minor"/>
        </p:style>
        <p:txBody>
          <a:bodyPr lIns="0" rIns="0" tIns="0" bIns="0" anchor="t">
            <a:normAutofit fontScale="57000"/>
          </a:bodyPr>
          <a:p>
            <a:pPr>
              <a:lnSpc>
                <a:spcPct val="100000"/>
              </a:lnSpc>
              <a:spcBef>
                <a:spcPts val="1417"/>
              </a:spcBef>
              <a:buNone/>
            </a:pPr>
            <a:r>
              <a:rPr b="0" lang="fi-FI" sz="3200" spc="-1" strike="noStrike">
                <a:solidFill>
                  <a:srgbClr val="000000"/>
                </a:solidFill>
                <a:latin typeface="Arial"/>
                <a:ea typeface="DejaVu Sans"/>
              </a:rPr>
              <a:t>Move that TG4 2020 Cor 1 formally requests that the 802.15 WG approve the formation of a Comment Resolution Group (CRG) for the Standards Association balloting of the P802.15.4-2020-Cor1-D04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IE"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en-IE"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Phil Beecher</a:t>
            </a:r>
            <a:endParaRPr b="0" lang="en-IE"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457200" y="582120"/>
            <a:ext cx="822312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WG Motion for CRG</a:t>
            </a:r>
            <a:endParaRPr b="0" lang="en-IE" sz="4400" spc="-1" strike="noStrike">
              <a:latin typeface="Arial"/>
            </a:endParaRPr>
          </a:p>
        </p:txBody>
      </p:sp>
      <p:sp>
        <p:nvSpPr>
          <p:cNvPr id="245" name="CustomShape 2"/>
          <p:cNvSpPr/>
          <p:nvPr/>
        </p:nvSpPr>
        <p:spPr>
          <a:xfrm>
            <a:off x="457200" y="1604520"/>
            <a:ext cx="8223120" cy="3971160"/>
          </a:xfrm>
          <a:prstGeom prst="rect">
            <a:avLst/>
          </a:prstGeom>
          <a:noFill/>
          <a:ln w="0">
            <a:noFill/>
          </a:ln>
        </p:spPr>
        <p:style>
          <a:lnRef idx="0"/>
          <a:fillRef idx="0"/>
          <a:effectRef idx="0"/>
          <a:fontRef idx="minor"/>
        </p:style>
        <p:txBody>
          <a:bodyPr lIns="0" rIns="0" tIns="0" bIns="0" anchor="t">
            <a:normAutofit fontScale="71000"/>
          </a:bodyPr>
          <a:p>
            <a:pPr>
              <a:lnSpc>
                <a:spcPct val="100000"/>
              </a:lnSpc>
              <a:spcBef>
                <a:spcPts val="1417"/>
              </a:spcBef>
              <a:buNone/>
            </a:pPr>
            <a:r>
              <a:rPr b="0" lang="fi-FI" sz="3200" spc="-1" strike="noStrike">
                <a:solidFill>
                  <a:srgbClr val="000000"/>
                </a:solidFill>
                <a:latin typeface="Arial"/>
                <a:ea typeface="DejaVu Sans"/>
              </a:rPr>
              <a:t>Move that 802.15 WG approve the formation of a Comment Resolution Group (CRG) for the Standards Association balloting of the P802.15.4-2020-Cor1-D04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1"/>
          <p:cNvSpPr/>
          <p:nvPr/>
        </p:nvSpPr>
        <p:spPr>
          <a:xfrm>
            <a:off x="685800" y="685440"/>
            <a:ext cx="7761600" cy="1056240"/>
          </a:xfrm>
          <a:prstGeom prst="rect">
            <a:avLst/>
          </a:prstGeom>
          <a:noFill/>
          <a:ln w="0">
            <a:noFill/>
          </a:ln>
        </p:spPr>
        <p:style>
          <a:lnRef idx="0"/>
          <a:fillRef idx="0"/>
          <a:effectRef idx="0"/>
          <a:fontRef idx="minor"/>
        </p:style>
      </p:sp>
      <p:sp>
        <p:nvSpPr>
          <p:cNvPr id="247" name="CustomShape 2"/>
          <p:cNvSpPr/>
          <p:nvPr/>
        </p:nvSpPr>
        <p:spPr>
          <a:xfrm>
            <a:off x="438120" y="602280"/>
            <a:ext cx="8220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Agenda for Next Meeting</a:t>
            </a:r>
            <a:endParaRPr b="0" lang="en-IE" sz="4400" spc="-1" strike="noStrike">
              <a:latin typeface="Arial"/>
            </a:endParaRPr>
          </a:p>
        </p:txBody>
      </p:sp>
      <p:sp>
        <p:nvSpPr>
          <p:cNvPr id="248" name="CustomShape 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marL="216000" indent="-212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 standard association ballot comments</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CustomShape 1"/>
          <p:cNvSpPr/>
          <p:nvPr/>
        </p:nvSpPr>
        <p:spPr>
          <a:xfrm>
            <a:off x="685800" y="685440"/>
            <a:ext cx="7761600" cy="1056240"/>
          </a:xfrm>
          <a:prstGeom prst="rect">
            <a:avLst/>
          </a:prstGeom>
          <a:noFill/>
          <a:ln w="0">
            <a:noFill/>
          </a:ln>
        </p:spPr>
        <p:style>
          <a:lnRef idx="0"/>
          <a:fillRef idx="0"/>
          <a:effectRef idx="0"/>
          <a:fontRef idx="minor"/>
        </p:style>
      </p:sp>
      <p:sp>
        <p:nvSpPr>
          <p:cNvPr id="250" name="CustomShape 2"/>
          <p:cNvSpPr/>
          <p:nvPr/>
        </p:nvSpPr>
        <p:spPr>
          <a:xfrm>
            <a:off x="438120" y="602280"/>
            <a:ext cx="8220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CRG Conference Call</a:t>
            </a:r>
            <a:endParaRPr b="0" lang="en-IE" sz="4400" spc="-1" strike="noStrike">
              <a:latin typeface="Arial"/>
            </a:endParaRPr>
          </a:p>
        </p:txBody>
      </p:sp>
      <p:graphicFrame>
        <p:nvGraphicFramePr>
          <p:cNvPr id="251" name="Table 3"/>
          <p:cNvGraphicFramePr/>
          <p:nvPr/>
        </p:nvGraphicFramePr>
        <p:xfrm>
          <a:off x="518760" y="1780920"/>
          <a:ext cx="8002080" cy="2098800"/>
        </p:xfrm>
        <a:graphic>
          <a:graphicData uri="http://schemas.openxmlformats.org/drawingml/2006/table">
            <a:tbl>
              <a:tblPr/>
              <a:tblGrid>
                <a:gridCol w="2268360"/>
                <a:gridCol w="3412800"/>
                <a:gridCol w="1055160"/>
                <a:gridCol w="1266120"/>
              </a:tblGrid>
              <a:tr h="322560">
                <a:tc>
                  <a:txBody>
                    <a:bodyPr lIns="90000" rIns="90000" anchor="t">
                      <a:noAutofit/>
                    </a:bodyPr>
                    <a:p>
                      <a:pPr>
                        <a:lnSpc>
                          <a:spcPct val="100000"/>
                        </a:lnSpc>
                        <a:buNone/>
                      </a:pPr>
                      <a:r>
                        <a:rPr b="0" lang="fi-FI" sz="1300" spc="-1" strike="noStrike">
                          <a:latin typeface="Arial"/>
                        </a:rPr>
                        <a:t>Location</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300" spc="-1" strike="noStrike">
                          <a:latin typeface="Arial"/>
                        </a:rPr>
                        <a:t>Local Time</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300" spc="-1" strike="noStrike">
                          <a:latin typeface="Arial"/>
                        </a:rPr>
                        <a:t>Time Zone</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300" spc="-1" strike="noStrike">
                          <a:latin typeface="Arial"/>
                        </a:rPr>
                        <a:t>UTC Offset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chor="t">
                      <a:noAutofit/>
                    </a:bodyPr>
                    <a:p>
                      <a:pPr>
                        <a:lnSpc>
                          <a:spcPct val="100000"/>
                        </a:lnSpc>
                        <a:buNone/>
                      </a:pPr>
                      <a:r>
                        <a:rPr b="0" lang="fi-FI" sz="1300" spc="-1" strike="noStrike">
                          <a:latin typeface="Arial"/>
                        </a:rPr>
                        <a:t>Los Angeles (USA - California)</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Wednesday, 25 May, 2022, 15:00:00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PDT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UTC-7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chor="t">
                      <a:noAutofit/>
                    </a:bodyPr>
                    <a:p>
                      <a:pPr>
                        <a:lnSpc>
                          <a:spcPct val="100000"/>
                        </a:lnSpc>
                        <a:buNone/>
                      </a:pPr>
                      <a:r>
                        <a:rPr b="0" lang="fi-FI" sz="1300" spc="-1" strike="noStrike">
                          <a:latin typeface="Arial"/>
                        </a:rPr>
                        <a:t>Helsinki (Finland)</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ea typeface="Noto Sans CJK SC"/>
                        </a:rPr>
                        <a:t>Thursday, 26 May 2022, 01:00:00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EEST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UTC+3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chor="t">
                      <a:noAutofit/>
                    </a:bodyPr>
                    <a:p>
                      <a:pPr>
                        <a:lnSpc>
                          <a:spcPct val="100000"/>
                        </a:lnSpc>
                        <a:buNone/>
                      </a:pPr>
                      <a:r>
                        <a:rPr b="0" lang="fi-FI" sz="1300" spc="-1" strike="noStrike">
                          <a:latin typeface="Arial"/>
                        </a:rPr>
                        <a:t>Tokyo (Japan)</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ea typeface="Noto Sans CJK SC"/>
                        </a:rPr>
                        <a:t>Thursday, 26 May 2022, 07:00:00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JST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UTC+9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chor="t">
                      <a:noAutofit/>
                    </a:bodyPr>
                    <a:p>
                      <a:pPr>
                        <a:lnSpc>
                          <a:spcPct val="100000"/>
                        </a:lnSpc>
                        <a:buNone/>
                      </a:pPr>
                      <a:r>
                        <a:rPr b="0" lang="fi-FI" sz="1300" spc="-1" strike="noStrike">
                          <a:latin typeface="Arial"/>
                        </a:rPr>
                        <a:t>New York (USA – New York)</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ea typeface="Noto Sans CJK SC"/>
                        </a:rPr>
                        <a:t>Wednesday, 25 May 2022, 18:00:00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EDT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UTC-4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1120">
                <a:tc>
                  <a:txBody>
                    <a:bodyPr lIns="90000" rIns="90000" anchor="t">
                      <a:noAutofit/>
                    </a:bodyPr>
                    <a:p>
                      <a:pPr>
                        <a:lnSpc>
                          <a:spcPct val="100000"/>
                        </a:lnSpc>
                        <a:buNone/>
                      </a:pPr>
                      <a:r>
                        <a:rPr b="0" lang="fi-FI" sz="1300" spc="-1" strike="noStrike">
                          <a:latin typeface="Arial"/>
                        </a:rPr>
                        <a:t>UTC (GMT)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ea typeface="Microsoft YaHei"/>
                        </a:rPr>
                        <a:t>Wednesday, 25 May 2022, 22:00:00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52" name="CustomShape 4"/>
          <p:cNvSpPr/>
          <p:nvPr/>
        </p:nvSpPr>
        <p:spPr>
          <a:xfrm>
            <a:off x="417960" y="4140000"/>
            <a:ext cx="8220240" cy="12736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buNone/>
            </a:pPr>
            <a:r>
              <a:rPr b="0" lang="fi-FI" sz="3200" spc="-1" strike="noStrike">
                <a:solidFill>
                  <a:srgbClr val="000000"/>
                </a:solidFill>
                <a:latin typeface="Arial"/>
                <a:ea typeface="DejaVu Sans"/>
              </a:rPr>
              <a:t>Continuing our week meetings, and these weekly meetings will go on unless canceled.</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3213</TotalTime>
  <Application>LibreOffice/7.3.1.3$Linux_X86_64 LibreOffice_project/30$Build-3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2022-05-10T16:07:32Z</dcterms:modified>
  <cp:revision>107</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file>