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22.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19.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en-IE" sz="4400" spc="-1" strike="noStrike">
                <a:latin typeface="Arial"/>
              </a:rPr>
              <a:t>Click to move the slide</a:t>
            </a:r>
            <a:endParaRPr b="0" lang="en-IE" sz="4400" spc="-1" strike="noStrike">
              <a:latin typeface="Arial"/>
            </a:endParaRPr>
          </a:p>
        </p:txBody>
      </p:sp>
      <p:sp>
        <p:nvSpPr>
          <p:cNvPr id="139"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en-IE" sz="2000" spc="-1" strike="noStrike">
                <a:latin typeface="Arial"/>
              </a:rPr>
              <a:t>Click to edit the notes format</a:t>
            </a:r>
            <a:endParaRPr b="0" lang="en-IE" sz="2000" spc="-1" strike="noStrike">
              <a:latin typeface="Arial"/>
            </a:endParaRPr>
          </a:p>
        </p:txBody>
      </p:sp>
      <p:sp>
        <p:nvSpPr>
          <p:cNvPr id="140"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en-IE" sz="1400" spc="-1" strike="noStrike">
                <a:latin typeface="Times New Roman"/>
              </a:rPr>
              <a:t>&lt;header&gt;</a:t>
            </a:r>
            <a:endParaRPr b="0" lang="en-IE" sz="1400" spc="-1" strike="noStrike">
              <a:latin typeface="Times New Roman"/>
            </a:endParaRPr>
          </a:p>
        </p:txBody>
      </p:sp>
      <p:sp>
        <p:nvSpPr>
          <p:cNvPr id="141"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algn="r">
              <a:buNone/>
              <a:defRPr b="0" lang="en-IE" sz="1400" spc="-1" strike="noStrike">
                <a:latin typeface="Times New Roman"/>
              </a:defRPr>
            </a:lvl1pPr>
          </a:lstStyle>
          <a:p>
            <a:pPr algn="r">
              <a:buNone/>
            </a:pPr>
            <a:r>
              <a:rPr b="0" lang="en-IE" sz="1400" spc="-1" strike="noStrike">
                <a:latin typeface="Times New Roman"/>
              </a:rPr>
              <a:t>&lt;date/time&gt;</a:t>
            </a:r>
            <a:endParaRPr b="0" lang="en-IE" sz="1400" spc="-1" strike="noStrike">
              <a:latin typeface="Times New Roman"/>
            </a:endParaRPr>
          </a:p>
        </p:txBody>
      </p:sp>
      <p:sp>
        <p:nvSpPr>
          <p:cNvPr id="142"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a:defRPr b="0" lang="en-IE" sz="1400" spc="-1" strike="noStrike">
                <a:latin typeface="Times New Roman"/>
              </a:defRPr>
            </a:lvl1pPr>
          </a:lstStyle>
          <a:p>
            <a:r>
              <a:rPr b="0" lang="en-IE" sz="1400" spc="-1" strike="noStrike">
                <a:latin typeface="Times New Roman"/>
              </a:rPr>
              <a:t>&lt;footer&gt;</a:t>
            </a:r>
            <a:endParaRPr b="0" lang="en-IE" sz="1400" spc="-1" strike="noStrike">
              <a:latin typeface="Times New Roman"/>
            </a:endParaRPr>
          </a:p>
        </p:txBody>
      </p:sp>
      <p:sp>
        <p:nvSpPr>
          <p:cNvPr id="143"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algn="r">
              <a:buNone/>
              <a:defRPr b="0" lang="en-IE" sz="1400" spc="-1" strike="noStrike">
                <a:latin typeface="Times New Roman"/>
              </a:defRPr>
            </a:lvl1pPr>
          </a:lstStyle>
          <a:p>
            <a:pPr algn="r">
              <a:buNone/>
            </a:pPr>
            <a:fld id="{274C2B21-B671-44CC-BFEA-DC6657F69275}" type="slidenum">
              <a:rPr b="0" lang="en-IE" sz="1400" spc="-1" strike="noStrike">
                <a:latin typeface="Times New Roman"/>
              </a:rPr>
              <a:t>&lt;number&gt;</a:t>
            </a:fld>
            <a:endParaRPr b="0" lang="en-I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3288600" y="9736920"/>
            <a:ext cx="879120" cy="785520"/>
          </a:xfrm>
          <a:prstGeom prst="rect">
            <a:avLst/>
          </a:prstGeom>
          <a:noFill/>
          <a:ln w="0">
            <a:noFill/>
          </a:ln>
        </p:spPr>
        <p:style>
          <a:lnRef idx="0"/>
          <a:fillRef idx="0"/>
          <a:effectRef idx="0"/>
          <a:fontRef idx="minor"/>
        </p:style>
        <p:txBody>
          <a:bodyPr lIns="0" rIns="0" tIns="0" bIns="0" anchor="t">
            <a:noAutofit/>
          </a:bodyPr>
          <a:p>
            <a:pPr algn="r">
              <a:lnSpc>
                <a:spcPct val="100000"/>
              </a:lnSpc>
              <a:buNone/>
            </a:pPr>
            <a:fld id="{DCC4A666-3A78-447C-847B-E329D55EF013}" type="slidenum">
              <a:rPr b="0" lang="en-IE" sz="1300" spc="-1" strike="noStrike">
                <a:solidFill>
                  <a:srgbClr val="000000"/>
                </a:solidFill>
                <a:latin typeface="Times New Roman"/>
                <a:ea typeface="MS PGothic"/>
              </a:rPr>
              <a:t>&lt;number&gt;</a:t>
            </a:fld>
            <a:endParaRPr b="0" lang="en-IE" sz="1300" spc="-1" strike="noStrike">
              <a:latin typeface="Arial"/>
            </a:endParaRPr>
          </a:p>
        </p:txBody>
      </p:sp>
      <p:sp>
        <p:nvSpPr>
          <p:cNvPr id="205" name="PlaceHolder 1"/>
          <p:cNvSpPr>
            <a:spLocks noGrp="1"/>
          </p:cNvSpPr>
          <p:nvPr>
            <p:ph type="body"/>
          </p:nvPr>
        </p:nvSpPr>
        <p:spPr>
          <a:xfrm>
            <a:off x="1036080" y="4777200"/>
            <a:ext cx="5681520" cy="4507560"/>
          </a:xfrm>
          <a:prstGeom prst="rect">
            <a:avLst/>
          </a:prstGeom>
          <a:noFill/>
          <a:ln w="0">
            <a:noFill/>
          </a:ln>
        </p:spPr>
        <p:txBody>
          <a:bodyPr lIns="95760" rIns="95760" tIns="47160" bIns="47160" anchor="t">
            <a:noAutofit/>
          </a:bodyPr>
          <a:p>
            <a:endParaRPr b="0" lang="en-IE" sz="2000" spc="-1" strike="noStrike">
              <a:latin typeface="Arial"/>
            </a:endParaRPr>
          </a:p>
        </p:txBody>
      </p:sp>
      <p:sp>
        <p:nvSpPr>
          <p:cNvPr id="206" name="PlaceHolder 2"/>
          <p:cNvSpPr>
            <a:spLocks noGrp="1"/>
          </p:cNvSpPr>
          <p:nvPr>
            <p:ph type="sldImg"/>
          </p:nvPr>
        </p:nvSpPr>
        <p:spPr>
          <a:xfrm>
            <a:off x="1282680" y="760320"/>
            <a:ext cx="5193720" cy="37400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1760" cy="20268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en-IE" sz="1400" spc="-1" strike="noStrike">
                <a:solidFill>
                  <a:srgbClr val="000000"/>
                </a:solidFill>
                <a:latin typeface="Times New Roman"/>
                <a:ea typeface="DejaVu Sans"/>
              </a:rPr>
              <a:t>doc.: 802-15-22-0250-00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8000" cy="29448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8000" cy="29448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en-IE" sz="2000" spc="-1" strike="noStrike">
                <a:solidFill>
                  <a:srgbClr val="000000"/>
                </a:solidFill>
                <a:latin typeface="Times New Roman"/>
                <a:ea typeface="DejaVu Sans"/>
              </a:rPr>
              <a:t>Page </a:t>
            </a:r>
            <a:fld id="{4D6116CE-8F7E-42CC-A15F-EC62B49C495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28000" cy="29448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3560" cy="20268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en-IE" sz="1400" spc="-1" strike="noStrike">
                <a:solidFill>
                  <a:srgbClr val="000000"/>
                </a:solidFill>
                <a:latin typeface="Times New Roman"/>
                <a:ea typeface="DejaVu Sans"/>
              </a:rPr>
              <a:t>May 2022</a:t>
            </a:r>
            <a:endParaRPr b="0" lang="en-IE" sz="1400" spc="-1" strike="noStrike">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1760" cy="20268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en-IE" sz="1400" spc="-1" strike="noStrike">
                <a:solidFill>
                  <a:srgbClr val="000000"/>
                </a:solidFill>
                <a:latin typeface="Times New Roman"/>
                <a:ea typeface="DejaVu Sans"/>
              </a:rPr>
              <a:t>doc.: 802-15-22-0250-00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8000" cy="29448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8000" cy="29448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en-IE" sz="2000" spc="-1" strike="noStrike">
                <a:solidFill>
                  <a:srgbClr val="000000"/>
                </a:solidFill>
                <a:latin typeface="Times New Roman"/>
                <a:ea typeface="DejaVu Sans"/>
              </a:rPr>
              <a:t>Page </a:t>
            </a:r>
            <a:fld id="{F7BD1668-0A8F-4E8B-8C86-5D74DBF960F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28000" cy="29448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3560" cy="20268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en-IE" sz="1400" spc="-1" strike="noStrike">
                <a:solidFill>
                  <a:srgbClr val="000000"/>
                </a:solidFill>
                <a:latin typeface="Times New Roman"/>
                <a:ea typeface="DejaVu Sans"/>
              </a:rPr>
              <a:t>May 2022</a:t>
            </a:r>
            <a:endParaRPr b="0" lang="en-IE" sz="1400" spc="-1" strike="noStrike">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1760" cy="20268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en-IE" sz="1400" spc="-1" strike="noStrike">
                <a:solidFill>
                  <a:srgbClr val="000000"/>
                </a:solidFill>
                <a:latin typeface="Times New Roman"/>
                <a:ea typeface="DejaVu Sans"/>
              </a:rPr>
              <a:t>doc.: 802-15-22-0250-00</a:t>
            </a:r>
            <a:endParaRPr b="0" lang="en-IE"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8000" cy="29448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8000" cy="29448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en-IE" sz="2000" spc="-1" strike="noStrike">
                <a:solidFill>
                  <a:srgbClr val="000000"/>
                </a:solidFill>
                <a:latin typeface="Times New Roman"/>
                <a:ea typeface="DejaVu Sans"/>
              </a:rPr>
              <a:t>Page </a:t>
            </a:r>
            <a:fld id="{24B6B6D2-4EBA-45CF-BFD9-CC9AB845E79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98" name="CustomShape 7"/>
          <p:cNvSpPr/>
          <p:nvPr/>
        </p:nvSpPr>
        <p:spPr>
          <a:xfrm>
            <a:off x="7040160" y="6490080"/>
            <a:ext cx="1728000" cy="29448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99" name="CustomShape 8"/>
          <p:cNvSpPr/>
          <p:nvPr/>
        </p:nvSpPr>
        <p:spPr>
          <a:xfrm>
            <a:off x="685800" y="365760"/>
            <a:ext cx="2563560" cy="20268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en-IE" sz="1400" spc="-1" strike="noStrike">
                <a:solidFill>
                  <a:srgbClr val="000000"/>
                </a:solidFill>
                <a:latin typeface="Times New Roman"/>
                <a:ea typeface="DejaVu Sans"/>
              </a:rPr>
              <a:t>May 2022</a:t>
            </a:r>
            <a:endParaRPr b="0" lang="en-IE" sz="1400" spc="-1" strike="noStrike">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registration.ietf.org/"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hyperlink" Target="https://datatracker.ietf.org/meeting/113/materials/minutes-113-raw-00.html" TargetMode="External"/><Relationship Id="rId2" Type="http://schemas.openxmlformats.org/officeDocument/2006/relationships/hyperlink" Target="https://play.conf.meetecho.com/Playout/?session=IETF113-RAW-20220321-0900" TargetMode="External"/><Relationship Id="rId3" Type="http://schemas.openxmlformats.org/officeDocument/2006/relationships/hyperlink" Target="https://datatracker.ietf.org/doc/draft-ietf-raw-ldacs/" TargetMode="External"/><Relationship Id="rId4" Type="http://schemas.openxmlformats.org/officeDocument/2006/relationships/hyperlink" Target="https://datatracker.ietf.org/doc/draft-ietf-raw-technologies/" TargetMode="External"/><Relationship Id="rId5" Type="http://schemas.openxmlformats.org/officeDocument/2006/relationships/hyperlink" Target="https://datatracker.ietf.org/doc/draft-ietf-raw-architecture/" TargetMode="External"/><Relationship Id="rId6" Type="http://schemas.openxmlformats.org/officeDocument/2006/relationships/hyperlink" Target="https://datatracker.ietf.org/doc/draft-ietf-raw-use-cases/" TargetMode="External"/><Relationship Id="rId7" Type="http://schemas.openxmlformats.org/officeDocument/2006/relationships/hyperlink" Target="https://datatracker.ietf.org/doc/draft-ietf-raw-oam-support/" TargetMode="External"/><Relationship Id="rId8"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hyperlink" Target="https://datatracker.ietf.org/doc/minutes-113-6lo/" TargetMode="External"/><Relationship Id="rId2" Type="http://schemas.openxmlformats.org/officeDocument/2006/relationships/hyperlink" Target="https://play.conf.meetecho.com/Playout/?session=IETF113-6LO-20220323-0900" TargetMode="External"/><Relationship Id="rId3" Type="http://schemas.openxmlformats.org/officeDocument/2006/relationships/hyperlink" Target="https://datatracker.ietf.org/doc/draft-gomez-6lo-schc-15dot4/" TargetMode="External"/><Relationship Id="rId4"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hyperlink" Target="https://datatracker.ietf.org/doc/minutes-113-suit/" TargetMode="External"/><Relationship Id="rId2" Type="http://schemas.openxmlformats.org/officeDocument/2006/relationships/hyperlink" Target="https://play.conf.meetecho.com/Playout/?session=IETF113-SUIT-20220324-1200" TargetMode="External"/><Relationship Id="rId3"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doc/minutes-113-lpwan/" TargetMode="External"/><Relationship Id="rId2" Type="http://schemas.openxmlformats.org/officeDocument/2006/relationships/hyperlink" Target="https://play.conf.meetecho.com/Playout/?session=IETF113-LPWAN-20220322-1200" TargetMode="External"/><Relationship Id="rId3"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hyperlink" Target="https://datatracker.ietf.org/doc/minutes-113-lake/" TargetMode="External"/><Relationship Id="rId2" Type="http://schemas.openxmlformats.org/officeDocument/2006/relationships/hyperlink" Target="https://play.conf.meetecho.com/Playout/?session=IETF113-LAKE-20220321-1330" TargetMode="External"/><Relationship Id="rId3" Type="http://schemas.openxmlformats.org/officeDocument/2006/relationships/hyperlink" Target="https://datatracker.ietf.org/doc/draft-ietf-lake-edhoc/" TargetMode="External"/><Relationship Id="rId4" Type="http://schemas.openxmlformats.org/officeDocument/2006/relationships/hyperlink" Target="https://datatracker.ietf.org/doc/draft-ietf-6tisch-minimal-security/" TargetMode="External"/><Relationship Id="rId5"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hyperlink" Target="https://datatracker.ietf.org/doc/minutes-113-anima/" TargetMode="External"/><Relationship Id="rId2" Type="http://schemas.openxmlformats.org/officeDocument/2006/relationships/hyperlink" Target="https://play.conf.meetecho.com/Playout/?session=IETF113-ANIMA-20220325-1130" TargetMode="External"/><Relationship Id="rId3"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hyperlink" Target="https://datatracker.ietf.org/wg/bofs/" TargetMode="External"/><Relationship Id="rId3"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hyperlink" Target="https://datatracker.ietf.org/doc/minutes-113-can/" TargetMode="External"/><Relationship Id="rId2" Type="http://schemas.openxmlformats.org/officeDocument/2006/relationships/hyperlink" Target="https://play.conf.meetecho.com/Playout/?session=IETF113-CAN-20220322-0900" TargetMode="External"/><Relationship Id="rId3"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hyperlink" Target="https://datatracker.ietf.org/doc/minutes-113-moq/" TargetMode="External"/><Relationship Id="rId2" Type="http://schemas.openxmlformats.org/officeDocument/2006/relationships/hyperlink" Target="https://play.conf.meetecho.com/Playout/?session=IETF113-MOQ-20220323-0900" TargetMode="External"/><Relationship Id="rId3"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hyperlink" Target="https://datatracker.ietf.org/doc/minutes-113-savnet/" TargetMode="External"/><Relationship Id="rId2" Type="http://schemas.openxmlformats.org/officeDocument/2006/relationships/hyperlink" Target="https://play.conf.meetecho.com/Playout/?session=IETF113-SAVNET-20220324-0900" TargetMode="External"/><Relationship Id="rId3"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0920" cy="46155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buNone/>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buNone/>
            </a:pPr>
            <a:endParaRPr b="0" lang="en-IE" sz="1800" spc="-1" strike="noStrike">
              <a:latin typeface="Arial"/>
            </a:endParaRPr>
          </a:p>
          <a:p>
            <a:pPr>
              <a:lnSpc>
                <a:spcPct val="100000"/>
              </a:lnSpc>
              <a:buNone/>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May Slides</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buNone/>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May, 2022</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buNone/>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buNone/>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buNone/>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May Slides</a:t>
            </a:r>
            <a:endParaRPr b="0" lang="en-IE" sz="1600" spc="-1" strike="noStrike">
              <a:latin typeface="Arial"/>
            </a:endParaRPr>
          </a:p>
          <a:p>
            <a:pPr>
              <a:lnSpc>
                <a:spcPct val="100000"/>
              </a:lnSpc>
              <a:spcBef>
                <a:spcPts val="598"/>
              </a:spcBef>
              <a:spcAft>
                <a:spcPts val="598"/>
              </a:spcAft>
              <a:buNone/>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buNone/>
            </a:pPr>
            <a:r>
              <a:rPr b="0" lang="en-IE" sz="1600" spc="-1" strike="noStrike">
                <a:solidFill>
                  <a:srgbClr val="000000"/>
                </a:solidFill>
                <a:latin typeface="Times New Roman"/>
                <a:ea typeface="DejaVu Sans"/>
              </a:rPr>
              <a:t>Opening Report and slides for SC IETF May Meeting.</a:t>
            </a:r>
            <a:endParaRPr b="0" lang="en-IE" sz="1600" spc="-1" strike="noStrike">
              <a:latin typeface="Arial"/>
            </a:endParaRPr>
          </a:p>
          <a:p>
            <a:pPr>
              <a:lnSpc>
                <a:spcPct val="100000"/>
              </a:lnSpc>
              <a:spcBef>
                <a:spcPts val="598"/>
              </a:spcBef>
              <a:spcAft>
                <a:spcPts val="598"/>
              </a:spcAft>
              <a:buNone/>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buNone/>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buNone/>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685800" y="685440"/>
            <a:ext cx="7761600" cy="1056240"/>
          </a:xfrm>
          <a:prstGeom prst="rect">
            <a:avLst/>
          </a:prstGeom>
          <a:noFill/>
          <a:ln w="0">
            <a:noFill/>
          </a:ln>
        </p:spPr>
        <p:style>
          <a:lnRef idx="0"/>
          <a:fillRef idx="0"/>
          <a:effectRef idx="0"/>
          <a:fontRef idx="minor"/>
        </p:style>
      </p:sp>
      <p:sp>
        <p:nvSpPr>
          <p:cNvPr id="164" name="CustomShape 2"/>
          <p:cNvSpPr/>
          <p:nvPr/>
        </p:nvSpPr>
        <p:spPr>
          <a:xfrm>
            <a:off x="438120" y="602280"/>
            <a:ext cx="822024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4400" spc="-1" strike="noStrike">
                <a:solidFill>
                  <a:srgbClr val="000000"/>
                </a:solidFill>
                <a:latin typeface="Arial"/>
                <a:ea typeface="DejaVu Sans"/>
              </a:rPr>
              <a:t>Agenda for May</a:t>
            </a:r>
            <a:endParaRPr b="0" lang="en-IE" sz="4400" spc="-1" strike="noStrike">
              <a:latin typeface="Arial"/>
            </a:endParaRPr>
          </a:p>
        </p:txBody>
      </p:sp>
      <p:sp>
        <p:nvSpPr>
          <p:cNvPr id="165" name="CustomShape 3"/>
          <p:cNvSpPr/>
          <p:nvPr/>
        </p:nvSpPr>
        <p:spPr>
          <a:xfrm>
            <a:off x="457200" y="1604520"/>
            <a:ext cx="8220240" cy="3968280"/>
          </a:xfrm>
          <a:prstGeom prst="rect">
            <a:avLst/>
          </a:prstGeom>
          <a:noFill/>
          <a:ln w="0">
            <a:noFill/>
          </a:ln>
        </p:spPr>
        <p:style>
          <a:lnRef idx="0"/>
          <a:fillRef idx="0"/>
          <a:effectRef idx="0"/>
          <a:fontRef idx="minor"/>
        </p:style>
      </p:sp>
      <p:sp>
        <p:nvSpPr>
          <p:cNvPr id="166" name="CustomShape 4"/>
          <p:cNvSpPr/>
          <p:nvPr/>
        </p:nvSpPr>
        <p:spPr>
          <a:xfrm>
            <a:off x="457200" y="1604520"/>
            <a:ext cx="8218800" cy="39668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buNone/>
            </a:pPr>
            <a:r>
              <a:rPr b="0" lang="en-IE" sz="3200" spc="-1" strike="noStrike">
                <a:solidFill>
                  <a:srgbClr val="000000"/>
                </a:solidFill>
                <a:latin typeface="Arial"/>
                <a:ea typeface="DejaVu Sans"/>
              </a:rPr>
              <a:t>Discuss what happened in IETF 113 Vienna (March 21 </a:t>
            </a:r>
            <a:r>
              <a:rPr b="0" lang="en-IE" sz="3200" spc="-1" strike="noStrike">
                <a:solidFill>
                  <a:srgbClr val="000000"/>
                </a:solidFill>
                <a:latin typeface="Arial"/>
                <a:ea typeface="DejaVu Sans"/>
              </a:rPr>
              <a:t>– 25, 2022)</a:t>
            </a:r>
            <a:endParaRPr b="0" lang="en-IE" sz="3200" spc="-1" strike="noStrike">
              <a:latin typeface="Arial"/>
            </a:endParaRPr>
          </a:p>
          <a:p>
            <a:pPr>
              <a:lnSpc>
                <a:spcPct val="100000"/>
              </a:lnSpc>
              <a:spcBef>
                <a:spcPts val="1417"/>
              </a:spcBef>
              <a:buNone/>
            </a:pPr>
            <a:r>
              <a:rPr b="0" lang="en-IE" sz="3200" spc="-1" strike="noStrike">
                <a:solidFill>
                  <a:srgbClr val="000000"/>
                </a:solidFill>
                <a:latin typeface="Arial"/>
                <a:ea typeface="DejaVu Sans"/>
              </a:rPr>
              <a:t>Discuss what will happen in IETF 114 Philadelphia (July 23 – 29, 2022)</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685800" y="685440"/>
            <a:ext cx="7761600" cy="1056240"/>
          </a:xfrm>
          <a:prstGeom prst="rect">
            <a:avLst/>
          </a:prstGeom>
          <a:noFill/>
          <a:ln w="0">
            <a:noFill/>
          </a:ln>
        </p:spPr>
        <p:style>
          <a:lnRef idx="0"/>
          <a:fillRef idx="0"/>
          <a:effectRef idx="0"/>
          <a:fontRef idx="minor"/>
        </p:style>
      </p:sp>
      <p:sp>
        <p:nvSpPr>
          <p:cNvPr id="168" name="CustomShape 2"/>
          <p:cNvSpPr/>
          <p:nvPr/>
        </p:nvSpPr>
        <p:spPr>
          <a:xfrm>
            <a:off x="438120" y="602280"/>
            <a:ext cx="822024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4400" spc="-1" strike="noStrike">
                <a:solidFill>
                  <a:srgbClr val="000000"/>
                </a:solidFill>
                <a:latin typeface="Arial"/>
                <a:ea typeface="DejaVu Sans"/>
              </a:rPr>
              <a:t>IETF 114</a:t>
            </a:r>
            <a:endParaRPr b="0" lang="en-IE" sz="4400" spc="-1" strike="noStrike">
              <a:latin typeface="Arial"/>
            </a:endParaRPr>
          </a:p>
        </p:txBody>
      </p:sp>
      <p:sp>
        <p:nvSpPr>
          <p:cNvPr id="169" name="CustomShape 3"/>
          <p:cNvSpPr/>
          <p:nvPr/>
        </p:nvSpPr>
        <p:spPr>
          <a:xfrm>
            <a:off x="457200" y="1604520"/>
            <a:ext cx="8220240" cy="3968280"/>
          </a:xfrm>
          <a:prstGeom prst="rect">
            <a:avLst/>
          </a:prstGeom>
          <a:noFill/>
          <a:ln w="0">
            <a:noFill/>
          </a:ln>
        </p:spPr>
        <p:style>
          <a:lnRef idx="0"/>
          <a:fillRef idx="0"/>
          <a:effectRef idx="0"/>
          <a:fontRef idx="minor"/>
        </p:style>
      </p:sp>
      <p:sp>
        <p:nvSpPr>
          <p:cNvPr id="170" name="CustomShape 4"/>
          <p:cNvSpPr/>
          <p:nvPr/>
        </p:nvSpPr>
        <p:spPr>
          <a:xfrm>
            <a:off x="457200" y="1604520"/>
            <a:ext cx="8218800" cy="396684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buClr>
                <a:srgbClr val="000000"/>
              </a:buClr>
              <a:buSzPct val="45000"/>
              <a:buFont typeface="Wingdings" charset="2"/>
              <a:buChar char=""/>
            </a:pPr>
            <a:r>
              <a:rPr b="0" lang="en-IE" sz="3200" spc="-1" strike="noStrike">
                <a:solidFill>
                  <a:srgbClr val="000000"/>
                </a:solidFill>
                <a:latin typeface="Arial"/>
                <a:ea typeface="DejaVu Sans"/>
              </a:rPr>
              <a:t>IETF 114 will be held between Monday 23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and Friday 29</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a:t>
            </a:r>
            <a:endParaRPr b="0" lang="en-IE" sz="3200" spc="-1" strike="noStrike">
              <a:latin typeface="Arial"/>
            </a:endParaRPr>
          </a:p>
          <a:p>
            <a:pPr marL="216000" indent="-216000">
              <a:lnSpc>
                <a:spcPct val="100000"/>
              </a:lnSpc>
              <a:buClr>
                <a:srgbClr val="000000"/>
              </a:buClr>
              <a:buSzPct val="45000"/>
              <a:buFont typeface="Wingdings" charset="2"/>
              <a:buChar char=""/>
            </a:pPr>
            <a:r>
              <a:rPr b="0" lang="en-IE" sz="3200" spc="-1" strike="noStrike">
                <a:solidFill>
                  <a:srgbClr val="000000"/>
                </a:solidFill>
                <a:latin typeface="Arial"/>
                <a:ea typeface="DejaVu Sans"/>
              </a:rPr>
              <a:t>This hybrid meeting will be held in Philadelphia.</a:t>
            </a:r>
            <a:endParaRPr b="0" lang="en-IE" sz="3200" spc="-1" strike="noStrike">
              <a:latin typeface="Arial"/>
            </a:endParaRPr>
          </a:p>
          <a:p>
            <a:pPr marL="216000" indent="-216000">
              <a:lnSpc>
                <a:spcPct val="100000"/>
              </a:lnSpc>
              <a:buClr>
                <a:srgbClr val="000000"/>
              </a:buClr>
              <a:buSzPct val="45000"/>
              <a:buFont typeface="Wingdings" charset="2"/>
              <a:buChar char=""/>
            </a:pPr>
            <a:r>
              <a:rPr b="0" lang="en-IE" sz="3200" spc="-1" strike="noStrike">
                <a:solidFill>
                  <a:srgbClr val="000000"/>
                </a:solidFill>
                <a:latin typeface="Arial"/>
                <a:ea typeface="DejaVu Sans"/>
              </a:rPr>
              <a:t>Registration is already open:</a:t>
            </a:r>
            <a:endParaRPr b="0" lang="en-IE" sz="3200" spc="-1" strike="noStrike">
              <a:latin typeface="Arial"/>
            </a:endParaRPr>
          </a:p>
          <a:p>
            <a:pPr lvl="1" marL="432000" indent="-216000">
              <a:lnSpc>
                <a:spcPct val="100000"/>
              </a:lnSpc>
              <a:buClr>
                <a:srgbClr val="000000"/>
              </a:buClr>
              <a:buSzPct val="45000"/>
              <a:buFont typeface="Wingdings" charset="2"/>
              <a:buChar char=""/>
            </a:pPr>
            <a:r>
              <a:rPr b="0" lang="en-IE" sz="3200" spc="-1" strike="noStrike" u="sng">
                <a:solidFill>
                  <a:srgbClr val="0000ff"/>
                </a:solidFill>
                <a:uFillTx/>
                <a:latin typeface="Arial"/>
                <a:ea typeface="DejaVu Sans"/>
                <a:hlinkClick r:id="rId1"/>
              </a:rPr>
              <a:t>https://registration.ietf.org/</a:t>
            </a:r>
            <a:endParaRPr b="0" lang="en-IE" sz="3200" spc="-1" strike="noStrike">
              <a:latin typeface="Arial"/>
            </a:endParaRPr>
          </a:p>
          <a:p>
            <a:pPr>
              <a:lnSpc>
                <a:spcPct val="100000"/>
              </a:lnSpc>
              <a:buNone/>
            </a:pP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685800" y="685440"/>
            <a:ext cx="7761600" cy="1056240"/>
          </a:xfrm>
          <a:prstGeom prst="rect">
            <a:avLst/>
          </a:prstGeom>
          <a:noFill/>
          <a:ln w="0">
            <a:noFill/>
          </a:ln>
        </p:spPr>
        <p:style>
          <a:lnRef idx="0"/>
          <a:fillRef idx="0"/>
          <a:effectRef idx="0"/>
          <a:fontRef idx="minor"/>
        </p:style>
      </p:sp>
      <p:sp>
        <p:nvSpPr>
          <p:cNvPr id="172" name="CustomShape 2"/>
          <p:cNvSpPr/>
          <p:nvPr/>
        </p:nvSpPr>
        <p:spPr>
          <a:xfrm>
            <a:off x="438120" y="602280"/>
            <a:ext cx="822024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4400" spc="-1" strike="noStrike">
                <a:solidFill>
                  <a:srgbClr val="000000"/>
                </a:solidFill>
                <a:latin typeface="Arial"/>
                <a:ea typeface="DejaVu Sans"/>
              </a:rPr>
              <a:t>Working groups to cover</a:t>
            </a:r>
            <a:endParaRPr b="0" lang="en-IE" sz="4400" spc="-1" strike="noStrike">
              <a:latin typeface="Arial"/>
            </a:endParaRPr>
          </a:p>
        </p:txBody>
      </p:sp>
      <p:sp>
        <p:nvSpPr>
          <p:cNvPr id="173" name="CustomShape 3"/>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fontScale="81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Raw - Reliable and Available Wireless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6lo - IPv6 over Networks of Resource-constrained Nodes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Suit - Software Updates for Internet of Things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Lpwan - IPv6 over Low Power Wide-Area Networks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Lake - Lightweight Authenticated Key Exchange</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Anima – Autonomic Networking Integrated Model and Approach</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CustomShape 1"/>
          <p:cNvSpPr/>
          <p:nvPr/>
        </p:nvSpPr>
        <p:spPr>
          <a:xfrm>
            <a:off x="685800" y="685440"/>
            <a:ext cx="7761600" cy="1056240"/>
          </a:xfrm>
          <a:prstGeom prst="rect">
            <a:avLst/>
          </a:prstGeom>
          <a:noFill/>
          <a:ln w="0">
            <a:noFill/>
          </a:ln>
        </p:spPr>
        <p:style>
          <a:lnRef idx="0"/>
          <a:fillRef idx="0"/>
          <a:effectRef idx="0"/>
          <a:fontRef idx="minor"/>
        </p:style>
      </p:sp>
      <p:sp>
        <p:nvSpPr>
          <p:cNvPr id="175" name="CustomShape 2"/>
          <p:cNvSpPr/>
          <p:nvPr/>
        </p:nvSpPr>
        <p:spPr>
          <a:xfrm>
            <a:off x="438120" y="692280"/>
            <a:ext cx="8220240" cy="48816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3200" spc="-1" strike="noStrike">
                <a:solidFill>
                  <a:srgbClr val="000000"/>
                </a:solidFill>
                <a:latin typeface="Arial"/>
                <a:ea typeface="DejaVu Sans"/>
              </a:rPr>
              <a:t>Raw - reliable and Available Wireless</a:t>
            </a:r>
            <a:endParaRPr b="0" lang="en-IE" sz="3200" spc="-1" strike="noStrike">
              <a:latin typeface="Arial"/>
            </a:endParaRPr>
          </a:p>
        </p:txBody>
      </p:sp>
      <p:sp>
        <p:nvSpPr>
          <p:cNvPr id="176" name="CustomShape 3"/>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fontScale="36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in IETF 113</a:t>
            </a:r>
            <a:endParaRPr b="0" lang="en-IE"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Meeting minutes</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Meetecho recording</a:t>
            </a:r>
            <a:endParaRPr b="0" lang="en-IE" sz="3200" spc="-1" strike="noStrike">
              <a:latin typeface="Arial"/>
            </a:endParaRPr>
          </a:p>
          <a:p>
            <a:pPr lvl="1" marL="432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L-Band Digital Aeronautical Communications System (publication requested)</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Air-to-Ground and Air-to-Air plane communications</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3"/>
              </a:rPr>
              <a:t>draft-ietf-raw-ldacs</a:t>
            </a:r>
            <a:endParaRPr b="0" lang="en-IE" sz="3200" spc="-1" strike="noStrike">
              <a:latin typeface="Arial"/>
            </a:endParaRPr>
          </a:p>
          <a:p>
            <a:pPr lvl="1" marL="432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Raw Technologies</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Wi-Fi 6, IEEE Std 802.15.4 TSCH, 3GPP 5G, LDACS</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4"/>
              </a:rPr>
              <a:t>draft-ietf-raw-technologies</a:t>
            </a:r>
            <a:r>
              <a:rPr b="0" lang="en-IE" sz="3200" spc="-1" strike="noStrike" u="sng">
                <a:solidFill>
                  <a:srgbClr val="0000ff"/>
                </a:solidFill>
                <a:uFillTx/>
                <a:latin typeface="Arial"/>
                <a:ea typeface="DejaVu Sans"/>
              </a:rPr>
              <a:t> </a:t>
            </a:r>
            <a:r>
              <a:rPr b="0" lang="en-IE" sz="3200" spc="-1" strike="noStrike">
                <a:solidFill>
                  <a:srgbClr val="000000"/>
                </a:solidFill>
                <a:latin typeface="Arial"/>
                <a:ea typeface="DejaVu Sans"/>
              </a:rPr>
              <a:t>(passed WG last call</a:t>
            </a:r>
            <a:r>
              <a:rPr b="0" lang="en-IE" sz="3200" spc="-1" strike="noStrike">
                <a:solidFill>
                  <a:srgbClr val="000000"/>
                </a:solidFill>
                <a:latin typeface="Arial"/>
                <a:ea typeface="DejaVu Sans"/>
              </a:rPr>
              <a:t>), </a:t>
            </a:r>
            <a:r>
              <a:rPr b="0" lang="en-IE" sz="3200" spc="-1" strike="noStrike" u="sng">
                <a:solidFill>
                  <a:srgbClr val="0000ff"/>
                </a:solidFill>
                <a:uFillTx/>
                <a:latin typeface="Arial"/>
                <a:ea typeface="DejaVu Sans"/>
                <a:hlinkClick r:id="rId5"/>
              </a:rPr>
              <a:t>draft-ietf-raw-architecture/</a:t>
            </a:r>
            <a:endParaRPr b="0" lang="en-IE" sz="3200" spc="-1" strike="noStrike">
              <a:latin typeface="Arial"/>
            </a:endParaRPr>
          </a:p>
          <a:p>
            <a:pPr lvl="1" marL="432000" indent="-212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Use Cases (publication requested)</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Aeronautical Communications, Amusement Parks, Wireless for Industrial Applications, Pro Audio and Video, Wireless gaming, UAV platooning and control, Edge Robotics control, Emergencies: Instrumented emergency vehicle</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6"/>
              </a:rPr>
              <a:t>draft-ietf-raw-use-cases</a:t>
            </a:r>
            <a:endParaRPr b="0" lang="en-IE" sz="3200" spc="-1" strike="noStrike">
              <a:latin typeface="Arial"/>
            </a:endParaRPr>
          </a:p>
          <a:p>
            <a:pPr lvl="2" marL="648000" indent="-214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Operations, Adminstration and Maintenance features for RAW</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New draft listing the requirements of the operation, adminstration and maintenance features recommended to construct a predictable communications infrastructure on top of a collection of wireless segments.</a:t>
            </a:r>
            <a:endParaRPr b="0" lang="en-IE" sz="3200" spc="-1" strike="noStrike">
              <a:latin typeface="Arial"/>
            </a:endParaRPr>
          </a:p>
          <a:p>
            <a:pPr lvl="3" marL="864000" indent="-2134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7"/>
              </a:rPr>
              <a:t>draft-ietf-raw-oam-support</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CustomShape 1"/>
          <p:cNvSpPr/>
          <p:nvPr/>
        </p:nvSpPr>
        <p:spPr>
          <a:xfrm>
            <a:off x="685800" y="685440"/>
            <a:ext cx="7761600" cy="1056240"/>
          </a:xfrm>
          <a:prstGeom prst="rect">
            <a:avLst/>
          </a:prstGeom>
          <a:noFill/>
          <a:ln w="0">
            <a:noFill/>
          </a:ln>
        </p:spPr>
        <p:style>
          <a:lnRef idx="0"/>
          <a:fillRef idx="0"/>
          <a:effectRef idx="0"/>
          <a:fontRef idx="minor"/>
        </p:style>
      </p:sp>
      <p:sp>
        <p:nvSpPr>
          <p:cNvPr id="178" name="CustomShape 2"/>
          <p:cNvSpPr/>
          <p:nvPr/>
        </p:nvSpPr>
        <p:spPr>
          <a:xfrm>
            <a:off x="438120" y="557280"/>
            <a:ext cx="8220240" cy="97416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3200" spc="-1" strike="noStrike">
                <a:solidFill>
                  <a:srgbClr val="000000"/>
                </a:solidFill>
                <a:latin typeface="Arial"/>
                <a:ea typeface="DejaVu Sans"/>
              </a:rPr>
              <a:t>6lo - IPv6 over Networks of Resource-constrained Nodes</a:t>
            </a:r>
            <a:endParaRPr b="0" lang="en-IE" sz="3200" spc="-1" strike="noStrike">
              <a:latin typeface="Arial"/>
            </a:endParaRPr>
          </a:p>
        </p:txBody>
      </p:sp>
      <p:sp>
        <p:nvSpPr>
          <p:cNvPr id="179" name="CustomShape 3"/>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fontScale="92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in IETF 113</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Meeting minutes</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Meetecho recording</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Most of stuff submitted for publication.</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New work on SCHC-compressed packets over IEEE 802.15.4 networks:</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3"/>
              </a:rPr>
              <a:t>draft-gomez-6lo-schc-15dot4/</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CustomShape 1"/>
          <p:cNvSpPr/>
          <p:nvPr/>
        </p:nvSpPr>
        <p:spPr>
          <a:xfrm>
            <a:off x="685800" y="685440"/>
            <a:ext cx="7761600" cy="1056240"/>
          </a:xfrm>
          <a:prstGeom prst="rect">
            <a:avLst/>
          </a:prstGeom>
          <a:noFill/>
          <a:ln w="0">
            <a:noFill/>
          </a:ln>
        </p:spPr>
        <p:style>
          <a:lnRef idx="0"/>
          <a:fillRef idx="0"/>
          <a:effectRef idx="0"/>
          <a:fontRef idx="minor"/>
        </p:style>
      </p:sp>
      <p:sp>
        <p:nvSpPr>
          <p:cNvPr id="181" name="CustomShape 2"/>
          <p:cNvSpPr/>
          <p:nvPr/>
        </p:nvSpPr>
        <p:spPr>
          <a:xfrm>
            <a:off x="438120" y="693000"/>
            <a:ext cx="8220240" cy="48672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3200" spc="-1" strike="noStrike">
                <a:solidFill>
                  <a:srgbClr val="000000"/>
                </a:solidFill>
                <a:latin typeface="Arial"/>
                <a:ea typeface="DejaVu Sans"/>
              </a:rPr>
              <a:t>Suit - Software Updates for Internet of Things</a:t>
            </a:r>
            <a:endParaRPr b="0" lang="en-IE" sz="3200" spc="-1" strike="noStrike">
              <a:latin typeface="Arial"/>
            </a:endParaRPr>
          </a:p>
        </p:txBody>
      </p:sp>
      <p:sp>
        <p:nvSpPr>
          <p:cNvPr id="182" name="CustomShape 3"/>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fontScale="69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meet in IETF 114</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in IETF 113</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Meeting minutes</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Meetecho recording</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Discussion about mandatory to implement algorithms and post quantum crypto.</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Working on manifest, new work on firmware encryption, secure reporting of update status, Manifest extensions for multiple trust domains, and management extensions for SUIT manifests.</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CustomShape 1"/>
          <p:cNvSpPr/>
          <p:nvPr/>
        </p:nvSpPr>
        <p:spPr>
          <a:xfrm>
            <a:off x="685800" y="685440"/>
            <a:ext cx="7761600" cy="1056240"/>
          </a:xfrm>
          <a:prstGeom prst="rect">
            <a:avLst/>
          </a:prstGeom>
          <a:noFill/>
          <a:ln w="0">
            <a:noFill/>
          </a:ln>
        </p:spPr>
        <p:style>
          <a:lnRef idx="0"/>
          <a:fillRef idx="0"/>
          <a:effectRef idx="0"/>
          <a:fontRef idx="minor"/>
        </p:style>
      </p:sp>
      <p:sp>
        <p:nvSpPr>
          <p:cNvPr id="184" name="CustomShape 2"/>
          <p:cNvSpPr/>
          <p:nvPr/>
        </p:nvSpPr>
        <p:spPr>
          <a:xfrm>
            <a:off x="438120" y="558000"/>
            <a:ext cx="8220240" cy="97416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3200" spc="-1" strike="noStrike">
                <a:solidFill>
                  <a:srgbClr val="000000"/>
                </a:solidFill>
                <a:latin typeface="Arial"/>
                <a:ea typeface="DejaVu Sans"/>
              </a:rPr>
              <a:t>Lpwan - IPv6 over Low Power Wide-Area Networks</a:t>
            </a:r>
            <a:endParaRPr b="0" lang="en-IE" sz="3200" spc="-1" strike="noStrike">
              <a:latin typeface="Arial"/>
            </a:endParaRPr>
          </a:p>
        </p:txBody>
      </p:sp>
      <p:sp>
        <p:nvSpPr>
          <p:cNvPr id="185" name="CustomShape 3"/>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fontScale="79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meet in IETF 114</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in IETF 113</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Meeting minutes</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Meetecho recording</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Do have lots of interim meetings.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SCHC for NB-IoT and SigFox in progress.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There was presentation about the SCHC for 802.15.4 in IETF 113.</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CustomShape 1"/>
          <p:cNvSpPr/>
          <p:nvPr/>
        </p:nvSpPr>
        <p:spPr>
          <a:xfrm>
            <a:off x="685800" y="685440"/>
            <a:ext cx="7761600" cy="1056240"/>
          </a:xfrm>
          <a:prstGeom prst="rect">
            <a:avLst/>
          </a:prstGeom>
          <a:noFill/>
          <a:ln w="0">
            <a:noFill/>
          </a:ln>
        </p:spPr>
        <p:style>
          <a:lnRef idx="0"/>
          <a:fillRef idx="0"/>
          <a:effectRef idx="0"/>
          <a:fontRef idx="minor"/>
        </p:style>
      </p:sp>
      <p:sp>
        <p:nvSpPr>
          <p:cNvPr id="187" name="CustomShape 2"/>
          <p:cNvSpPr/>
          <p:nvPr/>
        </p:nvSpPr>
        <p:spPr>
          <a:xfrm>
            <a:off x="438120" y="558000"/>
            <a:ext cx="8220240" cy="97416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3200" spc="-1" strike="noStrike">
                <a:solidFill>
                  <a:srgbClr val="000000"/>
                </a:solidFill>
                <a:latin typeface="Arial"/>
                <a:ea typeface="DejaVu Sans"/>
              </a:rPr>
              <a:t>Lake - Lightweight Authenticated Key Exchange</a:t>
            </a:r>
            <a:endParaRPr b="0" lang="en-IE" sz="3200" spc="-1" strike="noStrike">
              <a:latin typeface="Arial"/>
            </a:endParaRPr>
          </a:p>
        </p:txBody>
      </p:sp>
      <p:sp>
        <p:nvSpPr>
          <p:cNvPr id="188" name="CustomShape 3"/>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fontScale="69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in IETF 113</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Meeting minutes</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Meetecho recording</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Working on the Ephemeral Diffie-Hellman over COSE (EDHOC)</a:t>
            </a:r>
            <a:endParaRPr b="0" lang="en-IE" sz="3200" spc="-1" strike="noStrike">
              <a:latin typeface="Arial"/>
            </a:endParaRPr>
          </a:p>
          <a:p>
            <a:pPr lvl="2" marL="648000" indent="-21348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3"/>
              </a:rPr>
              <a:t>draft-ietf-lake-edhoc</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EDHOC/OSCORE is something that is interesting for </a:t>
            </a:r>
            <a:r>
              <a:rPr b="0" lang="en-IE" sz="3200" spc="-1" strike="noStrike" u="sng">
                <a:solidFill>
                  <a:srgbClr val="0000ff"/>
                </a:solidFill>
                <a:uFillTx/>
                <a:latin typeface="Arial"/>
                <a:ea typeface="DejaVu Sans"/>
                <a:hlinkClick r:id="rId4"/>
              </a:rPr>
              <a:t>draft-ietf-6tisch-minimal-security</a:t>
            </a:r>
            <a:r>
              <a:rPr b="0" lang="en-IE" sz="3200" spc="-1" strike="noStrike">
                <a:solidFill>
                  <a:srgbClr val="000000"/>
                </a:solidFill>
                <a:latin typeface="Arial"/>
                <a:ea typeface="DejaVu Sans"/>
              </a:rPr>
              <a:t> </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have several developers providing feedback, and they have received some security analysis etc and went through those.</a:t>
            </a:r>
            <a:endParaRPr b="0" lang="en-IE" sz="3200" spc="-1" strike="noStrike">
              <a:latin typeface="Arial"/>
            </a:endParaRPr>
          </a:p>
          <a:p>
            <a:pPr>
              <a:lnSpc>
                <a:spcPct val="100000"/>
              </a:lnSpc>
              <a:spcBef>
                <a:spcPts val="1417"/>
              </a:spcBef>
              <a:buNone/>
            </a:pP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CustomShape 1"/>
          <p:cNvSpPr/>
          <p:nvPr/>
        </p:nvSpPr>
        <p:spPr>
          <a:xfrm>
            <a:off x="685800" y="685440"/>
            <a:ext cx="7761600" cy="1056240"/>
          </a:xfrm>
          <a:prstGeom prst="rect">
            <a:avLst/>
          </a:prstGeom>
          <a:noFill/>
          <a:ln w="0">
            <a:noFill/>
          </a:ln>
        </p:spPr>
        <p:style>
          <a:lnRef idx="0"/>
          <a:fillRef idx="0"/>
          <a:effectRef idx="0"/>
          <a:fontRef idx="minor"/>
        </p:style>
      </p:sp>
      <p:sp>
        <p:nvSpPr>
          <p:cNvPr id="190" name="CustomShape 2"/>
          <p:cNvSpPr/>
          <p:nvPr/>
        </p:nvSpPr>
        <p:spPr>
          <a:xfrm>
            <a:off x="438120" y="558000"/>
            <a:ext cx="8220240" cy="97416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3200" spc="-1" strike="noStrike">
                <a:solidFill>
                  <a:srgbClr val="000000"/>
                </a:solidFill>
                <a:latin typeface="Arial"/>
                <a:ea typeface="DejaVu Sans"/>
              </a:rPr>
              <a:t>Anima – Autonomic Networking Integrated Model and Approach </a:t>
            </a:r>
            <a:endParaRPr b="0" lang="en-IE" sz="3200" spc="-1" strike="noStrike">
              <a:latin typeface="Arial"/>
            </a:endParaRPr>
          </a:p>
        </p:txBody>
      </p:sp>
      <p:sp>
        <p:nvSpPr>
          <p:cNvPr id="191" name="CustomShape 3"/>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Did meet in IETF 113</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Meeting minutes</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Meetecho recording</a:t>
            </a:r>
            <a:endParaRPr b="0" lang="en-IE" sz="3200" spc="-1" strike="noStrike">
              <a:latin typeface="Arial"/>
            </a:endParaRPr>
          </a:p>
          <a:p>
            <a:pPr>
              <a:lnSpc>
                <a:spcPct val="100000"/>
              </a:lnSpc>
              <a:spcBef>
                <a:spcPts val="1417"/>
              </a:spcBef>
              <a:buNone/>
            </a:pP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685800" y="685440"/>
            <a:ext cx="7761600" cy="1056240"/>
          </a:xfrm>
          <a:prstGeom prst="rect">
            <a:avLst/>
          </a:prstGeom>
          <a:noFill/>
          <a:ln w="0">
            <a:noFill/>
          </a:ln>
        </p:spPr>
        <p:style>
          <a:lnRef idx="0"/>
          <a:fillRef idx="0"/>
          <a:effectRef idx="0"/>
          <a:fontRef idx="minor"/>
        </p:style>
      </p:sp>
      <p:sp>
        <p:nvSpPr>
          <p:cNvPr id="193" name="CustomShape 2"/>
          <p:cNvSpPr/>
          <p:nvPr/>
        </p:nvSpPr>
        <p:spPr>
          <a:xfrm>
            <a:off x="438120" y="602280"/>
            <a:ext cx="822024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4400" spc="-1" strike="noStrike">
                <a:solidFill>
                  <a:srgbClr val="000000"/>
                </a:solidFill>
                <a:latin typeface="Arial"/>
                <a:ea typeface="DejaVu Sans"/>
              </a:rPr>
              <a:t>BoFs in IETF 113</a:t>
            </a:r>
            <a:endParaRPr b="0" lang="en-IE" sz="4400" spc="-1" strike="noStrike">
              <a:latin typeface="Arial"/>
            </a:endParaRPr>
          </a:p>
        </p:txBody>
      </p:sp>
      <p:sp>
        <p:nvSpPr>
          <p:cNvPr id="194" name="CustomShape 3"/>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fontScale="85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List of requested BoFs can be found from </a:t>
            </a:r>
            <a:r>
              <a:rPr b="0" lang="en-IE" sz="3200" spc="-1" strike="noStrike" u="sng">
                <a:solidFill>
                  <a:srgbClr val="0000ff"/>
                </a:solidFill>
                <a:uFillTx/>
                <a:latin typeface="Arial"/>
                <a:ea typeface="DejaVu Sans"/>
                <a:hlinkClick r:id="rId1"/>
              </a:rPr>
              <a:t>https://datatracker.ietf.org/doc/bof-requests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List of approved BoFs can be found from </a:t>
            </a:r>
            <a:r>
              <a:rPr b="0" lang="en-IE" sz="3200" spc="-1" strike="noStrike" u="sng">
                <a:solidFill>
                  <a:srgbClr val="0000ff"/>
                </a:solidFill>
                <a:uFillTx/>
                <a:latin typeface="Arial"/>
                <a:ea typeface="DejaVu Sans"/>
                <a:hlinkClick r:id="rId2"/>
              </a:rPr>
              <a:t>https://datatracker.ietf.org/wg/bofs/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Savnet - Source Address Validation in Intra-domain and Inter-domain Networks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Can - Computing-Aware Networking</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Moq - Media Over QUIC</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3760" cy="5540400"/>
          </a:xfrm>
          <a:prstGeom prst="rect">
            <a:avLst/>
          </a:prstGeom>
          <a:noFill/>
          <a:ln w="0">
            <a:noFill/>
          </a:ln>
        </p:spPr>
        <p:style>
          <a:lnRef idx="0"/>
          <a:fillRef idx="0"/>
          <a:effectRef idx="0"/>
          <a:fontRef idx="minor"/>
        </p:style>
        <p:txBody>
          <a:bodyPr lIns="90000" rIns="90000" tIns="45000" bIns="45000" anchor="t">
            <a:noAutofit/>
          </a:bodyPr>
          <a:p>
            <a:pPr marL="216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latin typeface="Arial"/>
            </a:endParaRPr>
          </a:p>
          <a:p>
            <a:pPr lvl="1" marL="432000" indent="-21276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latin typeface="Arial"/>
            </a:endParaRPr>
          </a:p>
          <a:p>
            <a:pPr lvl="1" marL="432000" indent="-21276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IE" sz="1200" spc="-1" strike="noStrike">
              <a:latin typeface="Arial"/>
            </a:endParaRPr>
          </a:p>
          <a:p>
            <a:pPr lvl="1" marL="432000" indent="-21276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latin typeface="Arial"/>
            </a:endParaRPr>
          </a:p>
          <a:p>
            <a:pPr lvl="2" marL="648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latin typeface="Arial"/>
            </a:endParaRPr>
          </a:p>
          <a:p>
            <a:pPr lvl="1" marL="432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latin typeface="Arial"/>
            </a:endParaRPr>
          </a:p>
          <a:p>
            <a:pPr lvl="1" marL="432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latin typeface="Arial"/>
            </a:endParaRPr>
          </a:p>
          <a:p>
            <a:pPr>
              <a:lnSpc>
                <a:spcPct val="100000"/>
              </a:lnSpc>
              <a:buNone/>
            </a:pPr>
            <a:endParaRPr b="0" lang="en-IE" sz="1200" spc="-1" strike="noStrike">
              <a:latin typeface="Arial"/>
            </a:endParaRPr>
          </a:p>
          <a:p>
            <a:pPr marL="216000" indent="-21276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latin typeface="Arial"/>
            </a:endParaRPr>
          </a:p>
        </p:txBody>
      </p:sp>
      <p:sp>
        <p:nvSpPr>
          <p:cNvPr id="146" name="CustomShape 2"/>
          <p:cNvSpPr/>
          <p:nvPr/>
        </p:nvSpPr>
        <p:spPr>
          <a:xfrm>
            <a:off x="685800" y="533520"/>
            <a:ext cx="7763040" cy="6001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buNone/>
            </a:pPr>
            <a:r>
              <a:rPr b="0" lang="en-IE" sz="2800" spc="-1" strike="noStrike" u="sng">
                <a:solidFill>
                  <a:srgbClr val="000000"/>
                </a:solidFill>
                <a:uFillTx/>
                <a:latin typeface="Calibri"/>
                <a:ea typeface="Calibri"/>
              </a:rPr>
              <a:t>Instructions for the WG Chair</a:t>
            </a:r>
            <a:endParaRPr b="0" lang="en-IE" sz="2800" spc="-1" strike="noStrike">
              <a:latin typeface="Arial"/>
            </a:endParaRPr>
          </a:p>
        </p:txBody>
      </p:sp>
      <p:sp>
        <p:nvSpPr>
          <p:cNvPr id="147" name="CustomShape 3"/>
          <p:cNvSpPr/>
          <p:nvPr/>
        </p:nvSpPr>
        <p:spPr>
          <a:xfrm>
            <a:off x="685800" y="-228600"/>
            <a:ext cx="7763040" cy="1060560"/>
          </a:xfrm>
          <a:prstGeom prst="rect">
            <a:avLst/>
          </a:prstGeom>
          <a:noFill/>
          <a:ln w="0">
            <a:noFill/>
          </a:ln>
        </p:spPr>
        <p:style>
          <a:lnRef idx="0"/>
          <a:fillRef idx="0"/>
          <a:effectRef idx="0"/>
          <a:fontRef idx="minor"/>
        </p:style>
      </p:sp>
      <p:sp>
        <p:nvSpPr>
          <p:cNvPr id="148" name="CustomShape 4"/>
          <p:cNvSpPr/>
          <p:nvPr/>
        </p:nvSpPr>
        <p:spPr>
          <a:xfrm>
            <a:off x="380880" y="838080"/>
            <a:ext cx="8448840" cy="555336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CustomShape 7"/>
          <p:cNvSpPr/>
          <p:nvPr/>
        </p:nvSpPr>
        <p:spPr>
          <a:xfrm>
            <a:off x="685800" y="685440"/>
            <a:ext cx="7761600" cy="1056240"/>
          </a:xfrm>
          <a:prstGeom prst="rect">
            <a:avLst/>
          </a:prstGeom>
          <a:noFill/>
          <a:ln w="0">
            <a:noFill/>
          </a:ln>
        </p:spPr>
        <p:style>
          <a:lnRef idx="0"/>
          <a:fillRef idx="0"/>
          <a:effectRef idx="0"/>
          <a:fontRef idx="minor"/>
        </p:style>
      </p:sp>
      <p:sp>
        <p:nvSpPr>
          <p:cNvPr id="196" name="CustomShape 12"/>
          <p:cNvSpPr/>
          <p:nvPr/>
        </p:nvSpPr>
        <p:spPr>
          <a:xfrm>
            <a:off x="416520" y="799920"/>
            <a:ext cx="8220240" cy="42588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2800" spc="-1" strike="noStrike">
                <a:solidFill>
                  <a:srgbClr val="000000"/>
                </a:solidFill>
                <a:latin typeface="Arial"/>
                <a:ea typeface="DejaVu Sans"/>
              </a:rPr>
              <a:t>Can – Computing-Aware Networking</a:t>
            </a:r>
            <a:endParaRPr b="0" lang="en-IE" sz="2800" spc="-1" strike="noStrike">
              <a:latin typeface="Arial"/>
            </a:endParaRPr>
          </a:p>
        </p:txBody>
      </p:sp>
      <p:sp>
        <p:nvSpPr>
          <p:cNvPr id="197" name="CustomShape 13"/>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fontScale="46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Service providers are exploring edge computing. From an operator’s perspective, edge computing changes the architecture of their networks, but provides them with the ability to offer more flexible and cost-effective services.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Providing services by sharing computing resources located at multiple edges is an emerging concept that is becoming more useful for computationally intensive tasks. Ideally, services would be computationally balanced using service-specific metrics instead of simply dispatching the service in a static way. We have named this kind of network with dynamic sharing of edge compute resources “Computing-Aware Networking” (CAN), though other names would be acceptable.</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objective of the BOF is to increase awareness on this topic and increase participation so that the existing contributions can be organized into a coherent effort to address specific use cases. </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1" lang="en-IE" sz="3200" spc="-1" strike="noStrike">
                <a:solidFill>
                  <a:srgbClr val="000000"/>
                </a:solidFill>
                <a:latin typeface="Arial"/>
                <a:ea typeface="DejaVu Sans"/>
              </a:rPr>
              <a:t>Summary of BoF: The next hop of this work (WG to land in) is still not clear, please continue working.</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Meeting minutes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Meetecho recording</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CustomShape 14"/>
          <p:cNvSpPr/>
          <p:nvPr/>
        </p:nvSpPr>
        <p:spPr>
          <a:xfrm>
            <a:off x="685800" y="685440"/>
            <a:ext cx="7761600" cy="1056240"/>
          </a:xfrm>
          <a:prstGeom prst="rect">
            <a:avLst/>
          </a:prstGeom>
          <a:noFill/>
          <a:ln w="0">
            <a:noFill/>
          </a:ln>
        </p:spPr>
        <p:style>
          <a:lnRef idx="0"/>
          <a:fillRef idx="0"/>
          <a:effectRef idx="0"/>
          <a:fontRef idx="minor"/>
        </p:style>
      </p:sp>
      <p:sp>
        <p:nvSpPr>
          <p:cNvPr id="199" name="CustomShape 15"/>
          <p:cNvSpPr/>
          <p:nvPr/>
        </p:nvSpPr>
        <p:spPr>
          <a:xfrm>
            <a:off x="416520" y="799920"/>
            <a:ext cx="8220240" cy="42588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2800" spc="-1" strike="noStrike">
                <a:solidFill>
                  <a:srgbClr val="000000"/>
                </a:solidFill>
                <a:latin typeface="Arial"/>
                <a:ea typeface="DejaVu Sans"/>
              </a:rPr>
              <a:t>Moq – Media Over QUIC</a:t>
            </a:r>
            <a:endParaRPr b="0" lang="en-IE" sz="2800" spc="-1" strike="noStrike">
              <a:latin typeface="Arial"/>
            </a:endParaRPr>
          </a:p>
        </p:txBody>
      </p:sp>
      <p:sp>
        <p:nvSpPr>
          <p:cNvPr id="200" name="CustomShape 16"/>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fontScale="52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There are video/media related use-cases that do not appear to be well met by existing protocols.</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Example: live stream broadcast, with later video-on-demand playback.</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Large-scale Media Playback Use Case</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The purpose of this BoF is to:Determine if there is an existing protocol that can meet these use cases and requirements. If not, is there an existing protocol that could be easily extended to meet these use cases. If not, is there agreement we should forge a new protocol to meet these use cases. If so, determine whether an existing working group or a new working group is best suited to work on this protocol.</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1" lang="en-IE" sz="3200" spc="-1" strike="noStrike">
                <a:solidFill>
                  <a:srgbClr val="000000"/>
                </a:solidFill>
                <a:latin typeface="Arial"/>
                <a:ea typeface="DejaVu Sans"/>
              </a:rPr>
              <a:t>Summary of BoF: There was significant interest in doing something on this topic. Next steps is to scope the work.</a:t>
            </a:r>
            <a:r>
              <a:rPr b="0" lang="en-IE" sz="3200" spc="-1" strike="noStrike">
                <a:solidFill>
                  <a:srgbClr val="000000"/>
                </a:solidFill>
                <a:latin typeface="Arial"/>
                <a:ea typeface="DejaVu Sans"/>
              </a:rPr>
              <a:t> </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Meeting minutes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Meetecho recording</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CustomShape 8"/>
          <p:cNvSpPr/>
          <p:nvPr/>
        </p:nvSpPr>
        <p:spPr>
          <a:xfrm>
            <a:off x="685800" y="685440"/>
            <a:ext cx="7761600" cy="1056240"/>
          </a:xfrm>
          <a:prstGeom prst="rect">
            <a:avLst/>
          </a:prstGeom>
          <a:noFill/>
          <a:ln w="0">
            <a:noFill/>
          </a:ln>
        </p:spPr>
        <p:style>
          <a:lnRef idx="0"/>
          <a:fillRef idx="0"/>
          <a:effectRef idx="0"/>
          <a:fontRef idx="minor"/>
        </p:style>
      </p:sp>
      <p:sp>
        <p:nvSpPr>
          <p:cNvPr id="202" name="CustomShape 9"/>
          <p:cNvSpPr/>
          <p:nvPr/>
        </p:nvSpPr>
        <p:spPr>
          <a:xfrm>
            <a:off x="416520" y="799920"/>
            <a:ext cx="8220240" cy="42588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en-IE" sz="2800" spc="-1" strike="noStrike">
                <a:solidFill>
                  <a:srgbClr val="000000"/>
                </a:solidFill>
                <a:latin typeface="Arial"/>
                <a:ea typeface="DejaVu Sans"/>
              </a:rPr>
              <a:t>SAVNET - SAV for intra- and inter-domain networks</a:t>
            </a:r>
            <a:endParaRPr b="0" lang="en-IE" sz="2800" spc="-1" strike="noStrike">
              <a:latin typeface="Arial"/>
            </a:endParaRPr>
          </a:p>
        </p:txBody>
      </p:sp>
      <p:sp>
        <p:nvSpPr>
          <p:cNvPr id="203" name="CustomShape 10"/>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fontScale="51000"/>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Source address validation (SAV) is important for mitigating source address spoofing attacks and accurately tracing back to the attackers. Recently, the Mutually Agreed Norms for Routing Security (MANRS) initiative is calling on network operators to implement SAV to prevent source address spoofing.</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Entirely new protocols or extensions of existing protocols are needed to meet the following requirements of SAV in intra-domain and inter-domain networks: - High accuracy, High scalability, High security.</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In this BoF, we are going to focus on the gap analysis of existing SAV mechanisms and a brief overview of possible protocols. The main goal of this BoF is to solicit suggestions.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1" lang="en-IE" sz="3200" spc="-1" strike="noStrike">
                <a:solidFill>
                  <a:srgbClr val="000000"/>
                </a:solidFill>
                <a:latin typeface="Arial"/>
                <a:ea typeface="DejaVu Sans"/>
              </a:rPr>
              <a:t>Summary of BoF: Good discussion but needs more work, continue discussion in the mailing list.</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Meeting Minutes</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2"/>
              </a:rPr>
              <a:t>Meetecho recording</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29720" cy="387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0" lang="en-IE" sz="2800" spc="-1" strike="noStrike" u="sng">
                <a:solidFill>
                  <a:srgbClr val="000000"/>
                </a:solidFill>
                <a:uFillTx/>
                <a:latin typeface="Calibri"/>
                <a:ea typeface="Calibri"/>
              </a:rPr>
              <a:t>Participants have a duty to inform the IEEE</a:t>
            </a:r>
            <a:endParaRPr b="0" lang="en-IE" sz="2800" spc="-1" strike="noStrike">
              <a:latin typeface="Arial"/>
            </a:endParaRPr>
          </a:p>
        </p:txBody>
      </p:sp>
      <p:sp>
        <p:nvSpPr>
          <p:cNvPr id="150" name="CustomShape 2"/>
          <p:cNvSpPr/>
          <p:nvPr/>
        </p:nvSpPr>
        <p:spPr>
          <a:xfrm>
            <a:off x="34920" y="1413000"/>
            <a:ext cx="9134640" cy="4867560"/>
          </a:xfrm>
          <a:prstGeom prst="rect">
            <a:avLst/>
          </a:prstGeom>
          <a:noFill/>
          <a:ln w="0">
            <a:noFill/>
          </a:ln>
        </p:spPr>
        <p:style>
          <a:lnRef idx="0"/>
          <a:fillRef idx="0"/>
          <a:effectRef idx="0"/>
          <a:fontRef idx="minor"/>
        </p:style>
        <p:txBody>
          <a:bodyPr lIns="90000" rIns="90000" tIns="45000" bIns="45000" anchor="t">
            <a:noAutofit/>
          </a:bodyPr>
          <a:p>
            <a:pPr lvl="1" marL="432000" indent="-21276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latin typeface="Arial"/>
            </a:endParaRPr>
          </a:p>
          <a:p>
            <a:pPr>
              <a:lnSpc>
                <a:spcPct val="100000"/>
              </a:lnSpc>
              <a:buNone/>
            </a:pPr>
            <a:endParaRPr b="0" lang="en-IE" sz="1800" spc="-1" strike="noStrike">
              <a:latin typeface="Arial"/>
            </a:endParaRPr>
          </a:p>
          <a:p>
            <a:pPr lvl="1" marL="432000" indent="-21276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latin typeface="Arial"/>
            </a:endParaRPr>
          </a:p>
          <a:p>
            <a:pPr>
              <a:lnSpc>
                <a:spcPct val="100000"/>
              </a:lnSpc>
              <a:buNone/>
            </a:pPr>
            <a:endParaRPr b="0" lang="en-IE" sz="1800" spc="-1" strike="noStrike">
              <a:latin typeface="Arial"/>
            </a:endParaRPr>
          </a:p>
          <a:p>
            <a:pPr lvl="1" marL="432000" indent="-21276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3040" cy="819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0" lang="en-IE" sz="3200" spc="-1" strike="noStrike" u="sng">
                <a:solidFill>
                  <a:srgbClr val="000000"/>
                </a:solidFill>
                <a:uFillTx/>
                <a:latin typeface="Calibri"/>
                <a:ea typeface="Calibri"/>
              </a:rPr>
              <a:t>Ways to inform IEEE</a:t>
            </a:r>
            <a:endParaRPr b="0" lang="en-IE" sz="3200" spc="-1" strike="noStrike">
              <a:latin typeface="Arial"/>
            </a:endParaRPr>
          </a:p>
        </p:txBody>
      </p:sp>
      <p:sp>
        <p:nvSpPr>
          <p:cNvPr id="152" name="CustomShape 2"/>
          <p:cNvSpPr/>
          <p:nvPr/>
        </p:nvSpPr>
        <p:spPr>
          <a:xfrm>
            <a:off x="0" y="1557360"/>
            <a:ext cx="8982360" cy="3375360"/>
          </a:xfrm>
          <a:prstGeom prst="rect">
            <a:avLst/>
          </a:prstGeom>
          <a:noFill/>
          <a:ln w="0">
            <a:noFill/>
          </a:ln>
        </p:spPr>
        <p:style>
          <a:lnRef idx="0"/>
          <a:fillRef idx="0"/>
          <a:effectRef idx="0"/>
          <a:fontRef idx="minor"/>
        </p:style>
        <p:txBody>
          <a:bodyPr lIns="90000" rIns="90000" tIns="45000" bIns="45000" anchor="t">
            <a:noAutofit/>
          </a:bodyPr>
          <a:p>
            <a:pPr lvl="1" marL="432000" indent="-21276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latin typeface="Arial"/>
            </a:endParaRPr>
          </a:p>
          <a:p>
            <a:pPr>
              <a:lnSpc>
                <a:spcPct val="100000"/>
              </a:lnSpc>
              <a:buNone/>
            </a:pPr>
            <a:endParaRPr b="0" lang="en-IE" sz="2000" spc="-1" strike="noStrike">
              <a:latin typeface="Arial"/>
            </a:endParaRPr>
          </a:p>
          <a:p>
            <a:pPr lvl="1" marL="432000" indent="-21276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latin typeface="Arial"/>
            </a:endParaRPr>
          </a:p>
          <a:p>
            <a:pPr>
              <a:lnSpc>
                <a:spcPct val="100000"/>
              </a:lnSpc>
              <a:buNone/>
            </a:pPr>
            <a:endParaRPr b="0" lang="en-IE" sz="2000" spc="-1" strike="noStrike">
              <a:latin typeface="Arial"/>
            </a:endParaRPr>
          </a:p>
          <a:p>
            <a:pPr lvl="1" marL="432000" indent="-21276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latin typeface="Arial"/>
            </a:endParaRPr>
          </a:p>
          <a:p>
            <a:pPr lvl="1" marL="432000" indent="-21276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IE"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324000" y="630360"/>
            <a:ext cx="8677440" cy="1133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0" lang="en-IE" sz="3200" spc="-1" strike="noStrike" u="sng">
                <a:solidFill>
                  <a:srgbClr val="000000"/>
                </a:solidFill>
                <a:uFillTx/>
                <a:latin typeface="Calibri"/>
                <a:ea typeface="Calibri"/>
              </a:rPr>
              <a:t>Other guidelines for IEEE WG meetings</a:t>
            </a:r>
            <a:endParaRPr b="0" lang="en-IE" sz="3200" spc="-1" strike="noStrike">
              <a:latin typeface="Arial"/>
            </a:endParaRPr>
          </a:p>
        </p:txBody>
      </p:sp>
      <p:sp>
        <p:nvSpPr>
          <p:cNvPr id="154" name="CustomShape 2"/>
          <p:cNvSpPr/>
          <p:nvPr/>
        </p:nvSpPr>
        <p:spPr>
          <a:xfrm>
            <a:off x="609480" y="1773360"/>
            <a:ext cx="7755120" cy="4457880"/>
          </a:xfrm>
          <a:prstGeom prst="rect">
            <a:avLst/>
          </a:prstGeom>
          <a:noFill/>
          <a:ln w="0">
            <a:noFill/>
          </a:ln>
        </p:spPr>
        <p:style>
          <a:lnRef idx="0"/>
          <a:fillRef idx="0"/>
          <a:effectRef idx="0"/>
          <a:fontRef idx="minor"/>
        </p:style>
        <p:txBody>
          <a:bodyPr lIns="90000" rIns="90000" tIns="45000" bIns="45000" anchor="t">
            <a:noAutofit/>
          </a:bodyPr>
          <a:p>
            <a:pPr marL="216000" indent="-21276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latin typeface="Arial"/>
            </a:endParaRPr>
          </a:p>
          <a:p>
            <a:pPr lvl="2" marL="648000" indent="-21276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latin typeface="Arial"/>
            </a:endParaRPr>
          </a:p>
          <a:p>
            <a:pPr lvl="3" marL="864000" indent="-21276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latin typeface="Arial"/>
            </a:endParaRPr>
          </a:p>
          <a:p>
            <a:pPr lvl="1" marL="432000" indent="-21276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latin typeface="Arial"/>
            </a:endParaRPr>
          </a:p>
          <a:p>
            <a:pPr marL="216000" indent="-21276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latin typeface="Arial"/>
            </a:endParaRPr>
          </a:p>
          <a:p>
            <a:pPr marL="216000" indent="-21276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324000" y="630360"/>
            <a:ext cx="8677440" cy="1133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0" lang="en-IE" sz="3200" spc="-1" strike="noStrike" u="sng">
                <a:solidFill>
                  <a:srgbClr val="000000"/>
                </a:solidFill>
                <a:uFillTx/>
                <a:latin typeface="Calibri"/>
                <a:ea typeface="Calibri"/>
              </a:rPr>
              <a:t>Patent-related information</a:t>
            </a:r>
            <a:endParaRPr b="0" lang="en-IE" sz="3200" spc="-1" strike="noStrike">
              <a:latin typeface="Arial"/>
            </a:endParaRPr>
          </a:p>
        </p:txBody>
      </p:sp>
      <p:sp>
        <p:nvSpPr>
          <p:cNvPr id="156" name="CustomShape 2"/>
          <p:cNvSpPr/>
          <p:nvPr/>
        </p:nvSpPr>
        <p:spPr>
          <a:xfrm>
            <a:off x="609480" y="1773360"/>
            <a:ext cx="7755120" cy="4457880"/>
          </a:xfrm>
          <a:prstGeom prst="rect">
            <a:avLst/>
          </a:prstGeom>
          <a:noFill/>
          <a:ln w="0">
            <a:noFill/>
          </a:ln>
        </p:spPr>
        <p:style>
          <a:lnRef idx="0"/>
          <a:fillRef idx="0"/>
          <a:effectRef idx="0"/>
          <a:fontRef idx="minor"/>
        </p:style>
        <p:txBody>
          <a:bodyPr lIns="90000" rIns="90000" tIns="45000" bIns="45000" anchor="t">
            <a:noAutofit/>
          </a:bodyPr>
          <a:p>
            <a:pPr marL="216000" indent="-21276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latin typeface="Arial"/>
            </a:endParaRPr>
          </a:p>
          <a:p>
            <a:pPr lvl="1" marL="432000" indent="-21276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latin typeface="Arial"/>
            </a:endParaRPr>
          </a:p>
          <a:p>
            <a:pPr lvl="1" marL="432000" indent="-21276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latin typeface="Arial"/>
            </a:endParaRPr>
          </a:p>
          <a:p>
            <a:pPr>
              <a:lnSpc>
                <a:spcPct val="90000"/>
              </a:lnSpc>
              <a:spcBef>
                <a:spcPts val="400"/>
              </a:spcBef>
              <a:buNone/>
            </a:pPr>
            <a:endParaRPr b="0" lang="en-IE" sz="1500" spc="-1" strike="noStrike">
              <a:latin typeface="Arial"/>
            </a:endParaRPr>
          </a:p>
          <a:p>
            <a:pPr marL="216000" indent="-21276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u="sng">
                <a:solidFill>
                  <a:srgbClr val="0000ff"/>
                </a:solidFill>
                <a:uFillTx/>
                <a:latin typeface="Calibri"/>
                <a:ea typeface="Calibri"/>
                <a:hlinkClick r:id="rId2"/>
              </a:rPr>
              <a:t>http://standards.ieee.org/about/sasb/patcom/materials.html</a:t>
            </a:r>
            <a:endParaRPr b="0" lang="en-IE" sz="1600" spc="-1" strike="noStrike">
              <a:latin typeface="Arial"/>
            </a:endParaRPr>
          </a:p>
          <a:p>
            <a:pPr>
              <a:lnSpc>
                <a:spcPct val="90000"/>
              </a:lnSpc>
              <a:buNone/>
            </a:pPr>
            <a:endParaRPr b="0" lang="en-IE" sz="1600" spc="-1" strike="noStrike">
              <a:latin typeface="Arial"/>
            </a:endParaRPr>
          </a:p>
          <a:p>
            <a:pPr marL="630000" indent="-28260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324000" y="630360"/>
            <a:ext cx="8677440" cy="1133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IE" sz="2600" spc="-1" strike="noStrike">
              <a:latin typeface="Arial"/>
            </a:endParaRPr>
          </a:p>
        </p:txBody>
      </p:sp>
      <p:sp>
        <p:nvSpPr>
          <p:cNvPr id="158" name="CustomShape 2"/>
          <p:cNvSpPr/>
          <p:nvPr/>
        </p:nvSpPr>
        <p:spPr>
          <a:xfrm>
            <a:off x="609480" y="1773360"/>
            <a:ext cx="7755120" cy="4457880"/>
          </a:xfrm>
          <a:prstGeom prst="rect">
            <a:avLst/>
          </a:prstGeom>
          <a:noFill/>
          <a:ln w="0">
            <a:noFill/>
          </a:ln>
        </p:spPr>
        <p:style>
          <a:lnRef idx="0"/>
          <a:fillRef idx="0"/>
          <a:effectRef idx="0"/>
          <a:fontRef idx="minor"/>
        </p:style>
        <p:txBody>
          <a:bodyPr lIns="90000" rIns="90000" tIns="45000" bIns="45000" anchor="t">
            <a:noAutofit/>
          </a:bodyPr>
          <a:p>
            <a:pPr marL="216000" indent="-21276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latin typeface="Arial"/>
            </a:endParaRPr>
          </a:p>
          <a:p>
            <a:pPr>
              <a:lnSpc>
                <a:spcPct val="90000"/>
              </a:lnSpc>
              <a:buNone/>
            </a:pPr>
            <a:endParaRPr b="0" lang="en-IE" sz="20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latin typeface="Arial"/>
            </a:endParaRPr>
          </a:p>
          <a:p>
            <a:pPr lvl="1" marL="432000" indent="-21276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324000" y="630360"/>
            <a:ext cx="8677440" cy="1133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160" name="CustomShape 2"/>
          <p:cNvSpPr/>
          <p:nvPr/>
        </p:nvSpPr>
        <p:spPr>
          <a:xfrm>
            <a:off x="609480" y="1773360"/>
            <a:ext cx="7755120" cy="4457880"/>
          </a:xfrm>
          <a:prstGeom prst="rect">
            <a:avLst/>
          </a:prstGeom>
          <a:noFill/>
          <a:ln w="0">
            <a:noFill/>
          </a:ln>
        </p:spPr>
        <p:style>
          <a:lnRef idx="0"/>
          <a:fillRef idx="0"/>
          <a:effectRef idx="0"/>
          <a:fontRef idx="minor"/>
        </p:style>
        <p:txBody>
          <a:bodyPr lIns="90000" rIns="90000" tIns="45000" bIns="45000" anchor="t">
            <a:noAutofit/>
          </a:bodyPr>
          <a:p>
            <a:pPr marL="216000" indent="-21276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latin typeface="Arial"/>
            </a:endParaRPr>
          </a:p>
          <a:p>
            <a:pPr>
              <a:lnSpc>
                <a:spcPct val="90000"/>
              </a:lnSpc>
              <a:buNone/>
            </a:pPr>
            <a:endParaRPr b="0" lang="en-IE" sz="20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latin typeface="Arial"/>
            </a:endParaRPr>
          </a:p>
          <a:p>
            <a:pPr lvl="1" marL="432000" indent="-21276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324000" y="630360"/>
            <a:ext cx="8677440" cy="1133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buNone/>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162" name="CustomShape 2"/>
          <p:cNvSpPr/>
          <p:nvPr/>
        </p:nvSpPr>
        <p:spPr>
          <a:xfrm>
            <a:off x="335880" y="1828800"/>
            <a:ext cx="8712360" cy="4457880"/>
          </a:xfrm>
          <a:prstGeom prst="rect">
            <a:avLst/>
          </a:prstGeom>
          <a:noFill/>
          <a:ln w="0">
            <a:noFill/>
          </a:ln>
        </p:spPr>
        <p:style>
          <a:lnRef idx="0"/>
          <a:fillRef idx="0"/>
          <a:effectRef idx="0"/>
          <a:fontRef idx="minor"/>
        </p:style>
        <p:txBody>
          <a:bodyPr lIns="90000" rIns="90000" tIns="45000" bIns="45000" anchor="t">
            <a:noAutofit/>
          </a:bodyPr>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IE"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2"/>
              </a:rPr>
              <a:t>https://standards.ieee.org/about/policies/opman/sect6.html</a:t>
            </a:r>
            <a:endParaRPr b="0" lang="en-IE" sz="1200" spc="-1" strike="noStrike">
              <a:latin typeface="Arial"/>
            </a:endParaRPr>
          </a:p>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3"/>
              </a:rPr>
              <a:t>https://standards.ieee.org/content/dam/ieee-standards/standards/web/documents/other/permissionltrs.zip</a:t>
            </a:r>
            <a:endParaRPr b="0" lang="en-IE" sz="1200" spc="-1" strike="noStrike">
              <a:latin typeface="Arial"/>
            </a:endParaRPr>
          </a:p>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4"/>
              </a:rPr>
              <a:t>http://standards.ieee.org/faqs/copyrights.html/</a:t>
            </a:r>
            <a:endParaRPr b="0" lang="en-IE" sz="1200" spc="-1" strike="noStrike">
              <a:latin typeface="Arial"/>
            </a:endParaRPr>
          </a:p>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https://standards.ieee.org/develop/policies/best_practices_for_ieee_standards_development_051215.pdf</a:t>
            </a:r>
            <a:endParaRPr b="0" lang="en-IE" sz="1200" spc="-1" strike="noStrike">
              <a:latin typeface="Arial"/>
            </a:endParaRPr>
          </a:p>
          <a:p>
            <a:pPr marL="216000" indent="-21276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latin typeface="Arial"/>
            </a:endParaRPr>
          </a:p>
          <a:p>
            <a:pPr lvl="1" marL="432000" indent="-21276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6"/>
              </a:rPr>
              <a:t>https://standards.ieee.org/about/policies/opman/sect6.html</a:t>
            </a:r>
            <a:endParaRPr b="0" lang="en-IE" sz="1200" spc="-1" strike="noStrike">
              <a:latin typeface="Arial"/>
            </a:endParaRPr>
          </a:p>
          <a:p>
            <a:pPr>
              <a:lnSpc>
                <a:spcPct val="90000"/>
              </a:lnSpc>
              <a:spcBef>
                <a:spcPts val="564"/>
              </a:spcBef>
              <a:buNone/>
            </a:pPr>
            <a:endParaRPr b="0" lang="en-IE"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2551</TotalTime>
  <Application>LibreOffice/7.3.1.3$Linux_X86_64 LibreOffice_project/30$Build-3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2022-05-10T20:47:43Z</dcterms:modified>
  <cp:revision>111</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