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handoutMasterIdLst>
    <p:handoutMasterId r:id="rId20"/>
  </p:handoutMasterIdLst>
  <p:sldIdLst>
    <p:sldId id="287" r:id="rId2"/>
    <p:sldId id="2366" r:id="rId3"/>
    <p:sldId id="2372" r:id="rId4"/>
    <p:sldId id="393" r:id="rId5"/>
    <p:sldId id="2369" r:id="rId6"/>
    <p:sldId id="395" r:id="rId7"/>
    <p:sldId id="340" r:id="rId8"/>
    <p:sldId id="2375" r:id="rId9"/>
    <p:sldId id="2377" r:id="rId10"/>
    <p:sldId id="2378" r:id="rId11"/>
    <p:sldId id="2379" r:id="rId12"/>
    <p:sldId id="2371" r:id="rId13"/>
    <p:sldId id="2376" r:id="rId14"/>
    <p:sldId id="2373" r:id="rId15"/>
    <p:sldId id="2374" r:id="rId16"/>
    <p:sldId id="332" r:id="rId17"/>
    <p:sldId id="366" r:id="rId18"/>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70ABD2-579B-49C8-A5A8-AB39E036D171}" v="1" dt="2022-05-18T12:48:18.9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82" d="100"/>
          <a:sy n="82" d="100"/>
        </p:scale>
        <p:origin x="643"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85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7F70ABD2-579B-49C8-A5A8-AB39E036D171}"/>
    <pc:docChg chg="modSld">
      <pc:chgData name="Phil Beecher" userId="8e59e9d451c39ba5" providerId="LiveId" clId="{7F70ABD2-579B-49C8-A5A8-AB39E036D171}" dt="2022-05-18T12:49:10.161" v="66" actId="20577"/>
      <pc:docMkLst>
        <pc:docMk/>
      </pc:docMkLst>
      <pc:sldChg chg="modSp mod">
        <pc:chgData name="Phil Beecher" userId="8e59e9d451c39ba5" providerId="LiveId" clId="{7F70ABD2-579B-49C8-A5A8-AB39E036D171}" dt="2022-05-18T12:49:10.161" v="66" actId="20577"/>
        <pc:sldMkLst>
          <pc:docMk/>
          <pc:sldMk cId="1946630976" sldId="2371"/>
        </pc:sldMkLst>
        <pc:spChg chg="mod">
          <ac:chgData name="Phil Beecher" userId="8e59e9d451c39ba5" providerId="LiveId" clId="{7F70ABD2-579B-49C8-A5A8-AB39E036D171}" dt="2022-05-18T12:49:10.161" v="66" actId="20577"/>
          <ac:spMkLst>
            <pc:docMk/>
            <pc:sldMk cId="1946630976" sldId="2371"/>
            <ac:spMk id="9219" creationId="{F8A5F01F-52D6-47BD-9336-35C5CE265C1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30937E2-56AD-6EA8-96F3-7C73F2EB6E5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19B36F13-18AE-2BF2-CFD4-A5307C3302DB}"/>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71FF90F5-0484-449B-9BE7-207122AEFE15}" type="datetimeFigureOut">
              <a:rPr lang="en-GB" smtClean="0"/>
              <a:t>18/05/2022</a:t>
            </a:fld>
            <a:endParaRPr lang="en-GB"/>
          </a:p>
        </p:txBody>
      </p:sp>
      <p:sp>
        <p:nvSpPr>
          <p:cNvPr id="4" name="Footer Placeholder 3">
            <a:extLst>
              <a:ext uri="{FF2B5EF4-FFF2-40B4-BE49-F238E27FC236}">
                <a16:creationId xmlns:a16="http://schemas.microsoft.com/office/drawing/2014/main" id="{E0F269B5-B674-FE94-92FE-E6D99EDA84C7}"/>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7FF720C8-596B-F554-1020-F1AAA9B92999}"/>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EED8D199-863A-4FE3-A3A0-0685E3080A1D}" type="slidenum">
              <a:rPr lang="en-GB" smtClean="0"/>
              <a:t>‹#›</a:t>
            </a:fld>
            <a:endParaRPr lang="en-GB"/>
          </a:p>
        </p:txBody>
      </p:sp>
    </p:spTree>
    <p:extLst>
      <p:ext uri="{BB962C8B-B14F-4D97-AF65-F5344CB8AC3E}">
        <p14:creationId xmlns:p14="http://schemas.microsoft.com/office/powerpoint/2010/main" val="17874154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dirty="0">
                <a:solidFill>
                  <a:schemeClr val="tx1"/>
                </a:solidFill>
                <a:latin typeface="Times New Roman" panose="02020603050405020304" pitchFamily="18" charset="0"/>
                <a:cs typeface="Times New Roman" panose="02020603050405020304" pitchFamily="18" charset="0"/>
              </a:rPr>
              <a:t>IEEE 802.</a:t>
            </a:r>
            <a:r>
              <a:rPr lang="en-GB" sz="1200" b="1" i="0" dirty="0">
                <a:solidFill>
                  <a:srgbClr val="000000"/>
                </a:solidFill>
                <a:effectLst/>
                <a:latin typeface="Times New Roman" panose="02020603050405020304" pitchFamily="18" charset="0"/>
                <a:cs typeface="Times New Roman" panose="02020603050405020304" pitchFamily="18" charset="0"/>
              </a:rPr>
              <a:t>15-22-0249-01-0015</a:t>
            </a:r>
            <a:endParaRPr lang="en-GB" altLang="en-US" sz="1200"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16001"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812801"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ocuments?is_dcn=278&amp;is_group=0014" TargetMode="External"/><Relationship Id="rId2" Type="http://schemas.openxmlformats.org/officeDocument/2006/relationships/hyperlink" Target="https://mentor.ieee.org/802.15/dcn/21/15-21-0301-01-0015-sg15-draft-csd-for-ns-nb.docx"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project-web/public/view.html#pardetail/9254"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2/15-22-0152-00-0015-tg15-march-minutes.docx" TargetMode="External"/><Relationship Id="rId2" Type="http://schemas.openxmlformats.org/officeDocument/2006/relationships/hyperlink" Target="https://mentor.ieee.org/802.15/dcn/22/15-22-0200-00-0014-2022-march-plenary-tg14-mtg-min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ieeesa.io/802-15-4-Webina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057400" y="762001"/>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May 2022 Interim TG14/TG15 Opening/Closing 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a:latin typeface="Times New Roman" panose="02020603050405020304" pitchFamily="18" charset="0"/>
              </a:rPr>
              <a:t>May 18, </a:t>
            </a:r>
            <a:r>
              <a:rPr lang="en-US" altLang="en-US" sz="1600" dirty="0">
                <a:latin typeface="Times New Roman" panose="02020603050405020304" pitchFamily="18" charset="0"/>
              </a:rPr>
              <a:t>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14: NS-UWB 802.15 “Ad-hoc wireless”</a:t>
            </a:r>
          </a:p>
          <a:p>
            <a:pPr eaLnBrk="1" hangingPunct="1">
              <a:spcBef>
                <a:spcPct val="0"/>
              </a:spcBef>
              <a:buClrTx/>
              <a:buFontTx/>
              <a:buNone/>
              <a:defRPr/>
            </a:pPr>
            <a:r>
              <a:rPr lang="en-US" altLang="en-US" sz="1600" b="1" dirty="0">
                <a:latin typeface="Times New Roman" panose="02020603050405020304" pitchFamily="18" charset="0"/>
              </a:rPr>
              <a:t>	Task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this study group</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2"/>
            <a:ext cx="10352617" cy="438942"/>
          </a:xfrm>
        </p:spPr>
        <p:txBody>
          <a:bodyPr/>
          <a:lstStyle/>
          <a:p>
            <a:pPr marL="685800" lvl="1">
              <a:spcBef>
                <a:spcPts val="300"/>
              </a:spcBef>
            </a:pPr>
            <a:r>
              <a:rPr lang="en-US" altLang="en-US" sz="3600" dirty="0">
                <a:latin typeface="Calibri" panose="020F0502020204030204" pitchFamily="34" charset="0"/>
                <a:cs typeface="Calibri" panose="020F0502020204030204" pitchFamily="34" charset="0"/>
              </a:rPr>
              <a:t>Next Steps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91344" y="1340768"/>
            <a:ext cx="11737304" cy="5214020"/>
          </a:xfrm>
        </p:spPr>
        <p:txBody>
          <a:bodyPr/>
          <a:lstStyle/>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No contributions received for TG14 or TG15</a:t>
            </a:r>
          </a:p>
          <a:p>
            <a:pPr marL="685800" lvl="1">
              <a:spcBef>
                <a:spcPts val="600"/>
              </a:spcBef>
              <a:buFont typeface="Arial" panose="020B0604020202020204" pitchFamily="34" charset="0"/>
              <a:buChar char="•"/>
            </a:pPr>
            <a:r>
              <a:rPr lang="en-GB"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No volunteers for officer roles</a:t>
            </a:r>
            <a:endPar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endParaRPr>
          </a:p>
          <a:p>
            <a:pPr marL="685800" lvl="1">
              <a:spcBef>
                <a:spcPts val="600"/>
              </a:spcBef>
              <a:buFont typeface="Arial" panose="020B0604020202020204" pitchFamily="34" charset="0"/>
              <a:buChar char="•"/>
            </a:pPr>
            <a:r>
              <a:rPr lang="en-GB"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TG14 stakeholders are mostly engaged in TG4ab</a:t>
            </a:r>
          </a:p>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TG15 stakeholders are likely to becom</a:t>
            </a:r>
            <a:r>
              <a:rPr lang="en-GB"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e engaged in 802.15.4 Revision</a:t>
            </a:r>
          </a:p>
          <a:p>
            <a:pPr marL="400050" lvl="1" indent="0">
              <a:spcBef>
                <a:spcPts val="600"/>
              </a:spcBef>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Therefore:</a:t>
            </a:r>
          </a:p>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Propose deferring TG14 / TG15 activity pending approval of 802.15.4 Revision PAR  (roll up) and work on revision starting</a:t>
            </a:r>
          </a:p>
          <a:p>
            <a:pPr marL="685800" lvl="1">
              <a:spcBef>
                <a:spcPts val="600"/>
              </a:spcBef>
              <a:buFont typeface="Arial" panose="020B0604020202020204" pitchFamily="34" charset="0"/>
              <a:buChar char="•"/>
            </a:pPr>
            <a:r>
              <a:rPr lang="en-GB" altLang="en-US"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Hold TG14/TG15 joint meeting in July Plenary to further discuss next steps</a:t>
            </a:r>
          </a:p>
          <a:p>
            <a:pPr marL="685800" lvl="1">
              <a:spcBef>
                <a:spcPts val="600"/>
              </a:spcBef>
              <a:buFont typeface="Arial" panose="020B0604020202020204" pitchFamily="34" charset="0"/>
              <a:buChar char="•"/>
            </a:pPr>
            <a:r>
              <a:rPr lang="en-GB" altLang="en-US"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Approve March and May minutes in July Plenary</a:t>
            </a:r>
            <a:endParaRPr lang="en-US" altLang="en-US" sz="2000" dirty="0">
              <a:latin typeface="Calibri" panose="020F0502020204030204" pitchFamily="34" charset="0"/>
              <a:cs typeface="Calibri" panose="020F0502020204030204" pitchFamily="34" charset="0"/>
            </a:endParaRP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1329988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911424" y="1124744"/>
            <a:ext cx="10457194" cy="438942"/>
          </a:xfrm>
        </p:spPr>
        <p:txBody>
          <a:bodyPr/>
          <a:lstStyle/>
          <a:p>
            <a:pPr marL="685800" lvl="1">
              <a:spcBef>
                <a:spcPts val="300"/>
              </a:spcBef>
            </a:pPr>
            <a:r>
              <a:rPr lang="en-US" altLang="en-US" sz="3600" dirty="0">
                <a:latin typeface="Calibri" panose="020F0502020204030204" pitchFamily="34" charset="0"/>
                <a:cs typeface="Calibri" panose="020F0502020204030204" pitchFamily="34" charset="0"/>
              </a:rPr>
              <a:t>Any Other Business ?</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911424" y="2348880"/>
            <a:ext cx="10457194" cy="4205908"/>
          </a:xfrm>
        </p:spPr>
        <p:txBody>
          <a:bodyPr/>
          <a:lstStyle/>
          <a:p>
            <a:pPr marL="685800" lvl="1">
              <a:spcBef>
                <a:spcPts val="6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3894345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908720"/>
            <a:ext cx="10352617" cy="504056"/>
          </a:xfrm>
        </p:spPr>
        <p:txBody>
          <a:bodyPr/>
          <a:lstStyle/>
          <a:p>
            <a:r>
              <a:rPr lang="en-US" altLang="en-US" sz="3600" dirty="0"/>
              <a:t>Achievements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407368" y="1568137"/>
            <a:ext cx="11377264" cy="4853980"/>
          </a:xfrm>
        </p:spPr>
        <p:txBody>
          <a:bodyPr/>
          <a:lstStyle/>
          <a:p>
            <a:pPr marL="685800" lvl="1">
              <a:spcBef>
                <a:spcPts val="300"/>
              </a:spcBef>
              <a:buFont typeface="Arial" panose="020B0604020202020204" pitchFamily="34" charset="0"/>
              <a:buChar char="•"/>
            </a:pPr>
            <a:r>
              <a:rPr lang="en-US" altLang="en-US" sz="2400" dirty="0">
                <a:latin typeface="Calibri" panose="020F0502020204030204" pitchFamily="34" charset="0"/>
                <a:cs typeface="Calibri" panose="020F0502020204030204" pitchFamily="34" charset="0"/>
              </a:rPr>
              <a:t>Gave Status Update</a:t>
            </a:r>
          </a:p>
          <a:p>
            <a:pPr marL="685800" lvl="1">
              <a:spcBef>
                <a:spcPts val="300"/>
              </a:spcBef>
              <a:buFont typeface="Arial" panose="020B0604020202020204" pitchFamily="34" charset="0"/>
              <a:buChar char="•"/>
            </a:pPr>
            <a:r>
              <a:rPr lang="en-US" altLang="en-US" sz="2400" dirty="0">
                <a:latin typeface="Calibri" panose="020F0502020204030204" pitchFamily="34" charset="0"/>
                <a:cs typeface="Calibri" panose="020F0502020204030204" pitchFamily="34" charset="0"/>
              </a:rPr>
              <a:t>No Presentations </a:t>
            </a:r>
            <a:endParaRPr lang="en-GB" sz="2400" i="0" dirty="0">
              <a:solidFill>
                <a:schemeClr val="tx1"/>
              </a:solidFill>
              <a:effectLst/>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400" dirty="0">
                <a:latin typeface="Calibri" panose="020F0502020204030204" pitchFamily="34" charset="0"/>
                <a:cs typeface="Calibri" panose="020F0502020204030204" pitchFamily="34" charset="0"/>
              </a:rPr>
              <a:t>SC Maintenance working on PAR for 802.15.4 Revision</a:t>
            </a:r>
          </a:p>
          <a:p>
            <a:pPr marL="685800" lvl="1">
              <a:spcBef>
                <a:spcPts val="300"/>
              </a:spcBef>
              <a:buFont typeface="Arial" panose="020B0604020202020204" pitchFamily="34" charset="0"/>
              <a:buChar char="•"/>
            </a:pPr>
            <a:r>
              <a:rPr lang="en-GB" altLang="en-US"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Hold TG14/TG15 joint meeting in July Plenary to further discuss next steps</a:t>
            </a:r>
            <a:endParaRPr lang="en-US" altLang="en-US" sz="2400" dirty="0">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400">
                <a:latin typeface="Calibri" panose="020F0502020204030204" pitchFamily="34" charset="0"/>
                <a:cs typeface="Calibri" panose="020F0502020204030204" pitchFamily="34" charset="0"/>
              </a:rPr>
              <a:t>(note: TG14/TG </a:t>
            </a:r>
            <a:r>
              <a:rPr lang="en-US" altLang="en-US" sz="2400" dirty="0">
                <a:latin typeface="Calibri" panose="020F0502020204030204" pitchFamily="34" charset="0"/>
                <a:cs typeface="Calibri" panose="020F0502020204030204" pitchFamily="34" charset="0"/>
              </a:rPr>
              <a:t>15 March session minutes will be approved </a:t>
            </a:r>
            <a:r>
              <a:rPr lang="en-US" altLang="en-US" sz="2400">
                <a:latin typeface="Calibri" panose="020F0502020204030204" pitchFamily="34" charset="0"/>
                <a:cs typeface="Calibri" panose="020F0502020204030204" pitchFamily="34" charset="0"/>
              </a:rPr>
              <a:t>in July)</a:t>
            </a:r>
            <a:endParaRPr lang="en-US" altLang="en-US" sz="2400" dirty="0">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400" dirty="0">
                <a:latin typeface="Calibri" panose="020F0502020204030204" pitchFamily="34" charset="0"/>
                <a:cs typeface="Calibri" panose="020F0502020204030204" pitchFamily="34" charset="0"/>
              </a:rPr>
              <a:t>No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1946630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983432" y="2636912"/>
            <a:ext cx="10352617" cy="438942"/>
          </a:xfrm>
        </p:spPr>
        <p:txBody>
          <a:bodyPr/>
          <a:lstStyle/>
          <a:p>
            <a:pPr marL="685800" lvl="1">
              <a:spcBef>
                <a:spcPts val="300"/>
              </a:spcBef>
            </a:pPr>
            <a:r>
              <a:rPr lang="en-US" altLang="en-US" sz="3600" dirty="0">
                <a:latin typeface="Calibri" panose="020F0502020204030204" pitchFamily="34" charset="0"/>
                <a:cs typeface="Calibri" panose="020F0502020204030204" pitchFamily="34" charset="0"/>
              </a:rPr>
              <a:t>Supporting Slides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770703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TG14 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2235832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TG14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749007"/>
          </a:xfrm>
        </p:spPr>
        <p:txBody>
          <a:bodyPr/>
          <a:lstStyle/>
          <a:p>
            <a:pPr marL="0" indent="0"/>
            <a:r>
              <a:rPr lang="en-US" sz="1800" dirty="0">
                <a:latin typeface="Verdana" panose="020B0604030504040204" pitchFamily="34" charset="0"/>
              </a:rPr>
              <a:t>SCOPE</a:t>
            </a:r>
            <a:br>
              <a:rPr lang="en-US" sz="1800" dirty="0">
                <a:latin typeface="Verdana" panose="020B0604030504040204" pitchFamily="34" charset="0"/>
              </a:rPr>
            </a:br>
            <a:r>
              <a:rPr lang="en-US" sz="1600" dirty="0">
                <a:latin typeface="Verdana" panose="020B0604030504040204" pitchFamily="34" charset="0"/>
              </a:rPr>
              <a:t>This standard specifies the physical layer (PHY) and media access control sublayer (MAC) for impulse radio ultra wideband (UWB) wireless ad hoc connectivity with fixed, portable, and moving devices with limited energy consumption requirements, and supports real time precision ranging capability that is accurate to within a few centimeters. PHYs are defined for devices operating in a variety of regulatory domains.</a:t>
            </a:r>
          </a:p>
          <a:p>
            <a:pPr marL="0" indent="0">
              <a:spcBef>
                <a:spcPts val="0"/>
              </a:spcBef>
            </a:pPr>
            <a:endParaRPr lang="en-US" altLang="en-US" sz="1800" dirty="0">
              <a:latin typeface="Verdana" panose="020B0604030504040204" pitchFamily="34" charset="0"/>
            </a:endParaRPr>
          </a:p>
          <a:p>
            <a:pPr marL="0" indent="0"/>
            <a:r>
              <a:rPr lang="en-US" altLang="en-US" sz="1800" dirty="0">
                <a:latin typeface="Verdana" panose="020B0604030504040204" pitchFamily="34" charset="0"/>
              </a:rPr>
              <a:t>NEED</a:t>
            </a:r>
            <a:br>
              <a:rPr lang="en-US" altLang="en-US" sz="1800" dirty="0">
                <a:latin typeface="Verdana" panose="020B0604030504040204" pitchFamily="34" charset="0"/>
              </a:rPr>
            </a:br>
            <a:r>
              <a:rPr lang="en-US" altLang="en-US" sz="1600" dirty="0">
                <a:latin typeface="Verdana" panose="020B0604030504040204" pitchFamily="34" charset="0"/>
              </a:rPr>
              <a:t>… Recently it has become clear that the impulse radio ultra wideband functionality and features have become increasingly complex to support inside the framework of IEEE Std 802.15.4. The end-users (industry) will benefit by including (via. referencing) the impulse radio ultra wideband functionality into a simple focused specification, enabling improved multi-vendor interoperability and further technology adoption. Furthermore, the new standard (802.15.14) will improve the accessibility and comprehension of the standard and more easily enable further amendments and enhancements.</a:t>
            </a:r>
            <a:endParaRPr lang="en-US" altLang="en-US" sz="1600" dirty="0"/>
          </a:p>
          <a:p>
            <a:pPr marL="346075" indent="0"/>
            <a:endParaRPr lang="en-US" altLang="en-US" dirty="0"/>
          </a:p>
          <a:p>
            <a:pPr marL="0" indent="0"/>
            <a:endParaRPr lang="en-US" altLang="en-US" dirty="0"/>
          </a:p>
          <a:p>
            <a:pPr marL="0" indent="0"/>
            <a:endParaRPr lang="en-US" altLang="en-US" sz="3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685268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TG15 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r>
              <a:rPr lang="en-US" altLang="en-US" sz="2400" dirty="0"/>
              <a:t>CSD </a:t>
            </a:r>
          </a:p>
          <a:p>
            <a:pPr marL="400050" lvl="1" indent="0"/>
            <a:r>
              <a:rPr lang="en-US" altLang="en-US" sz="2400" dirty="0">
                <a:hlinkClick r:id="rId2"/>
              </a:rPr>
              <a:t>https://mentor.ieee.org/802.15/dcn/21/15-21-0301-01-0015-sg15-draft-csd-for-ns-nb.docx</a:t>
            </a:r>
            <a:r>
              <a:rPr lang="en-US" altLang="en-US" sz="2400" dirty="0"/>
              <a:t> </a:t>
            </a:r>
            <a:endParaRPr lang="en-US" altLang="en-US" sz="1800" dirty="0">
              <a:hlinkClick r:id="rId3"/>
            </a:endParaRPr>
          </a:p>
          <a:p>
            <a:pPr marL="0" indent="0">
              <a:spcBef>
                <a:spcPts val="1800"/>
              </a:spcBef>
            </a:pPr>
            <a:r>
              <a:rPr lang="en-US" altLang="en-US" sz="2400" dirty="0"/>
              <a:t>Approved PAR</a:t>
            </a:r>
          </a:p>
          <a:p>
            <a:pPr marL="346075" indent="0"/>
            <a:r>
              <a:rPr lang="en-US" altLang="en-US" sz="2400" dirty="0">
                <a:hlinkClick r:id="rId4"/>
              </a:rPr>
              <a:t>https://development.standards.ieee.org/myproject-web/public/view.html#pardetail/9254</a:t>
            </a:r>
            <a:r>
              <a:rPr lang="en-US" altLang="en-US" sz="2400" dirty="0"/>
              <a:t> </a:t>
            </a:r>
            <a:endParaRPr lang="en-US" altLang="en-US" sz="1800" dirty="0"/>
          </a:p>
          <a:p>
            <a:pPr marL="346075"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127448" y="1340767"/>
            <a:ext cx="10241170" cy="5214021"/>
          </a:xfrm>
        </p:spPr>
        <p:txBody>
          <a:bodyPr/>
          <a:lstStyle/>
          <a:p>
            <a:pPr marL="346075" indent="0"/>
            <a:endParaRPr lang="en-GB" sz="1400" b="0" i="0" dirty="0">
              <a:solidFill>
                <a:srgbClr val="006993"/>
              </a:solidFill>
              <a:effectLst/>
              <a:latin typeface="Open Sans" panose="020B0606030504020204" pitchFamily="34" charset="0"/>
            </a:endParaRPr>
          </a:p>
          <a:p>
            <a:pPr marL="346075" indent="0"/>
            <a:r>
              <a:rPr lang="en-GB" sz="1400" b="0" i="0" dirty="0">
                <a:solidFill>
                  <a:srgbClr val="006993"/>
                </a:solidFill>
                <a:effectLst/>
                <a:latin typeface="Open Sans" panose="020B0606030504020204" pitchFamily="34" charset="0"/>
              </a:rPr>
              <a:t>5.2 </a:t>
            </a:r>
            <a:r>
              <a:rPr lang="en-GB" sz="1400" b="1" i="0" dirty="0">
                <a:solidFill>
                  <a:srgbClr val="333333"/>
                </a:solidFill>
                <a:effectLst/>
                <a:latin typeface="Open Sans" panose="020B0606030504020204" pitchFamily="34" charset="0"/>
              </a:rPr>
              <a:t>Scope of proposed standard:</a:t>
            </a:r>
            <a:r>
              <a:rPr lang="en-GB" sz="1400" b="0" i="0" dirty="0">
                <a:solidFill>
                  <a:srgbClr val="333333"/>
                </a:solidFill>
                <a:effectLst/>
                <a:latin typeface="Open Sans" panose="020B0606030504020204" pitchFamily="34" charset="0"/>
              </a:rPr>
              <a:t> This standard specifies the physical layer (PHY) and medium access control (MAC) sublayer for wireless ad hoc network connectivity with fixed, portable, and moving devices with very low energy consumption requirements. PHYs are defined for devices operating in a variety of regulatory domains.</a:t>
            </a:r>
          </a:p>
          <a:p>
            <a:pPr marL="346075" indent="0"/>
            <a:r>
              <a:rPr lang="en-GB" sz="1400" b="0" i="0" dirty="0">
                <a:solidFill>
                  <a:srgbClr val="006993"/>
                </a:solidFill>
                <a:effectLst/>
                <a:latin typeface="Open Sans" panose="020B0606030504020204" pitchFamily="34" charset="0"/>
              </a:rPr>
              <a:t>5.4 </a:t>
            </a:r>
            <a:r>
              <a:rPr lang="en-GB" sz="1400" b="1" i="0" dirty="0">
                <a:solidFill>
                  <a:srgbClr val="333333"/>
                </a:solidFill>
                <a:effectLst/>
                <a:latin typeface="Open Sans" panose="020B0606030504020204" pitchFamily="34" charset="0"/>
              </a:rPr>
              <a:t>Purpose: </a:t>
            </a:r>
            <a:r>
              <a:rPr lang="en-GB" sz="1400" b="0" i="0" dirty="0">
                <a:solidFill>
                  <a:srgbClr val="333333"/>
                </a:solidFill>
                <a:effectLst/>
                <a:latin typeface="Open Sans" panose="020B0606030504020204" pitchFamily="34" charset="0"/>
              </a:rPr>
              <a:t>The standard provides for low complexity, low cost, low power consumption, low energy consumption wireless connectivity among inexpensive devices, with PHY and MAC sublayer using frequency shift keying (FSK), direct sequence spread spectrum (DSSS), and orthogonal frequency division multiplexing (OFDM) modulation, especially targeting the communications requirements of what is now commonly referred to as the Internet of Things.</a:t>
            </a:r>
          </a:p>
          <a:p>
            <a:pPr marL="346075" indent="0"/>
            <a:r>
              <a:rPr lang="en-GB" sz="1400" b="0" i="0" dirty="0">
                <a:solidFill>
                  <a:srgbClr val="006993"/>
                </a:solidFill>
                <a:effectLst/>
                <a:latin typeface="Open Sans" panose="020B0606030504020204" pitchFamily="34" charset="0"/>
              </a:rPr>
              <a:t>5.5 </a:t>
            </a:r>
            <a:r>
              <a:rPr lang="en-GB" sz="1400" b="1" i="0" dirty="0">
                <a:solidFill>
                  <a:srgbClr val="333333"/>
                </a:solidFill>
                <a:effectLst/>
                <a:latin typeface="Open Sans" panose="020B0606030504020204" pitchFamily="34" charset="0"/>
              </a:rPr>
              <a:t>Need for the Project:</a:t>
            </a:r>
            <a:r>
              <a:rPr lang="en-GB" sz="1400" b="0" i="0" dirty="0">
                <a:solidFill>
                  <a:srgbClr val="333333"/>
                </a:solidFill>
                <a:effectLst/>
                <a:latin typeface="Open Sans" panose="020B0606030504020204" pitchFamily="34" charset="0"/>
              </a:rPr>
              <a:t> The 802.15.4-2020 standard, including the 802.15.4w-2020, 802.15.4y-2021, and 802.15.4z-2020 amendments, hereafter referred to collectively as 802.15.4-2020, is extensively implemented and has been adopted for an increasingly diverse range of applications commonly referred to as the Internet of Things.</a:t>
            </a:r>
            <a:br>
              <a:rPr lang="en-GB" sz="1400" b="0" i="0" dirty="0">
                <a:solidFill>
                  <a:srgbClr val="333333"/>
                </a:solidFill>
                <a:effectLst/>
                <a:latin typeface="Open Sans" panose="020B0606030504020204" pitchFamily="34" charset="0"/>
              </a:rPr>
            </a:br>
            <a:br>
              <a:rPr lang="en-GB" sz="1400" b="0" i="0" dirty="0">
                <a:solidFill>
                  <a:srgbClr val="333333"/>
                </a:solidFill>
                <a:effectLst/>
                <a:latin typeface="Open Sans" panose="020B0606030504020204" pitchFamily="34" charset="0"/>
              </a:rPr>
            </a:br>
            <a:r>
              <a:rPr lang="en-GB" sz="1400" b="0" i="0" dirty="0">
                <a:solidFill>
                  <a:srgbClr val="333333"/>
                </a:solidFill>
                <a:effectLst/>
                <a:latin typeface="Open Sans" panose="020B0606030504020204" pitchFamily="34" charset="0"/>
              </a:rPr>
              <a:t>However, 802.15.4-2020 has become extremely difficult to understand, amend or enhance. Recently it has become clear that the wireless ad hoc network functionality and features have become increasingly complex to support inside the framework of 802.15.4-2020. The inclusion by reference of wireless ad hoc network functionality and features into a new standard (802.15.15) improves the accessibility and comprehension of the standard and more easily enables further amendments and enhancements.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17</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2"/>
              </a:rPr>
              <a:t>https://touchpoint.eventsair.com/2022-may-ieee-802-wireless-interim-session</a:t>
            </a:r>
            <a:endParaRPr lang="en-US" sz="2000" dirty="0"/>
          </a:p>
          <a:p>
            <a:pPr>
              <a:buFont typeface="Arial" panose="020B0604020202020204" pitchFamily="34" charset="0"/>
              <a:buChar char="•"/>
            </a:pPr>
            <a:r>
              <a:rPr lang="en-US" sz="2000" dirty="0"/>
              <a:t> 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85000" lnSpcReduction="10000"/>
          </a:bodyPr>
          <a:lstStyle/>
          <a:p>
            <a:pPr marL="457200" indent="-457200">
              <a:buFont typeface="Arial" panose="020B0604020202020204" pitchFamily="34" charset="0"/>
              <a:buChar char="•"/>
            </a:pPr>
            <a:r>
              <a:rPr lang="en-US" sz="2800" dirty="0"/>
              <a:t>Attendees are required to register to attend the 802 Plenary Session</a:t>
            </a:r>
          </a:p>
          <a:p>
            <a:pPr marL="0" indent="0"/>
            <a:endParaRPr lang="en-US" sz="2800" dirty="0"/>
          </a:p>
          <a:p>
            <a:pPr marL="457200" indent="-457200">
              <a:buFont typeface="Arial" panose="020B0604020202020204" pitchFamily="34" charset="0"/>
              <a:buChar char="•"/>
            </a:pPr>
            <a:r>
              <a:rPr lang="en-US" sz="2800" dirty="0"/>
              <a:t>Discussion: Everyone present is welcome</a:t>
            </a:r>
          </a:p>
          <a:p>
            <a:pPr marL="457200" indent="-457200">
              <a:buFont typeface="Arial" panose="020B0604020202020204" pitchFamily="34" charset="0"/>
              <a:buChar char="•"/>
            </a:pPr>
            <a:r>
              <a:rPr lang="en-US" sz="2800" dirty="0"/>
              <a:t>Straw polls: Everyone present may vote</a:t>
            </a:r>
          </a:p>
          <a:p>
            <a:pPr marL="457200" indent="-457200">
              <a:buFont typeface="Arial" panose="020B0604020202020204" pitchFamily="34" charset="0"/>
              <a:buChar char="•"/>
            </a:pPr>
            <a:r>
              <a:rPr lang="en-US" sz="2800" dirty="0"/>
              <a:t>Formal motions: WG voters only:</a:t>
            </a:r>
          </a:p>
          <a:p>
            <a:pPr marL="857250" lvl="1" indent="-457200">
              <a:buFont typeface="Arial" panose="020B0604020202020204" pitchFamily="34" charset="0"/>
              <a:buChar char="•"/>
            </a:pPr>
            <a:r>
              <a:rPr lang="en-US" sz="2400" dirty="0">
                <a:hlinkClick r:id="rId2"/>
              </a:rPr>
              <a:t>https://grouper.ieee.org/groups/802/15/member_status.html</a:t>
            </a:r>
            <a:r>
              <a:rPr lang="en-US" sz="2400" dirty="0"/>
              <a:t> </a:t>
            </a:r>
          </a:p>
          <a:p>
            <a:pPr marL="457200" indent="-457200">
              <a:buFont typeface="Arial" panose="020B0604020202020204" pitchFamily="34" charset="0"/>
              <a:buChar char="•"/>
            </a:pPr>
            <a:r>
              <a:rPr lang="en-US" sz="2800" dirty="0"/>
              <a:t>Patent policy for PAR activities applies</a:t>
            </a:r>
          </a:p>
          <a:p>
            <a:pPr marL="457200" indent="-457200">
              <a:buFont typeface="Arial" panose="020B0604020202020204" pitchFamily="34" charset="0"/>
              <a:buChar char="•"/>
            </a:pPr>
            <a:r>
              <a:rPr lang="en-US" sz="2800"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1199456" y="1641923"/>
            <a:ext cx="10225135"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550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685901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795E069-B7E0-890F-A21F-1B40DF185391}"/>
              </a:ext>
            </a:extLst>
          </p:cNvPr>
          <p:cNvGraphicFramePr>
            <a:graphicFrameLocks noGrp="1"/>
          </p:cNvGraphicFramePr>
          <p:nvPr>
            <p:extLst>
              <p:ext uri="{D42A27DB-BD31-4B8C-83A1-F6EECF244321}">
                <p14:modId xmlns:p14="http://schemas.microsoft.com/office/powerpoint/2010/main" val="1803897489"/>
              </p:ext>
            </p:extLst>
          </p:nvPr>
        </p:nvGraphicFramePr>
        <p:xfrm>
          <a:off x="919954" y="1628800"/>
          <a:ext cx="10352091" cy="2550243"/>
        </p:xfrm>
        <a:graphic>
          <a:graphicData uri="http://schemas.openxmlformats.org/drawingml/2006/table">
            <a:tbl>
              <a:tblPr/>
              <a:tblGrid>
                <a:gridCol w="313360">
                  <a:extLst>
                    <a:ext uri="{9D8B030D-6E8A-4147-A177-3AD203B41FA5}">
                      <a16:colId xmlns:a16="http://schemas.microsoft.com/office/drawing/2014/main" val="3171551792"/>
                    </a:ext>
                  </a:extLst>
                </a:gridCol>
                <a:gridCol w="313360">
                  <a:extLst>
                    <a:ext uri="{9D8B030D-6E8A-4147-A177-3AD203B41FA5}">
                      <a16:colId xmlns:a16="http://schemas.microsoft.com/office/drawing/2014/main" val="326517861"/>
                    </a:ext>
                  </a:extLst>
                </a:gridCol>
                <a:gridCol w="313360">
                  <a:extLst>
                    <a:ext uri="{9D8B030D-6E8A-4147-A177-3AD203B41FA5}">
                      <a16:colId xmlns:a16="http://schemas.microsoft.com/office/drawing/2014/main" val="2965825682"/>
                    </a:ext>
                  </a:extLst>
                </a:gridCol>
                <a:gridCol w="330148">
                  <a:extLst>
                    <a:ext uri="{9D8B030D-6E8A-4147-A177-3AD203B41FA5}">
                      <a16:colId xmlns:a16="http://schemas.microsoft.com/office/drawing/2014/main" val="2732264770"/>
                    </a:ext>
                  </a:extLst>
                </a:gridCol>
                <a:gridCol w="634182">
                  <a:extLst>
                    <a:ext uri="{9D8B030D-6E8A-4147-A177-3AD203B41FA5}">
                      <a16:colId xmlns:a16="http://schemas.microsoft.com/office/drawing/2014/main" val="1860931836"/>
                    </a:ext>
                  </a:extLst>
                </a:gridCol>
                <a:gridCol w="634182">
                  <a:extLst>
                    <a:ext uri="{9D8B030D-6E8A-4147-A177-3AD203B41FA5}">
                      <a16:colId xmlns:a16="http://schemas.microsoft.com/office/drawing/2014/main" val="2931838065"/>
                    </a:ext>
                  </a:extLst>
                </a:gridCol>
                <a:gridCol w="531594">
                  <a:extLst>
                    <a:ext uri="{9D8B030D-6E8A-4147-A177-3AD203B41FA5}">
                      <a16:colId xmlns:a16="http://schemas.microsoft.com/office/drawing/2014/main" val="3288688340"/>
                    </a:ext>
                  </a:extLst>
                </a:gridCol>
                <a:gridCol w="531594">
                  <a:extLst>
                    <a:ext uri="{9D8B030D-6E8A-4147-A177-3AD203B41FA5}">
                      <a16:colId xmlns:a16="http://schemas.microsoft.com/office/drawing/2014/main" val="653361899"/>
                    </a:ext>
                  </a:extLst>
                </a:gridCol>
                <a:gridCol w="531594">
                  <a:extLst>
                    <a:ext uri="{9D8B030D-6E8A-4147-A177-3AD203B41FA5}">
                      <a16:colId xmlns:a16="http://schemas.microsoft.com/office/drawing/2014/main" val="3868282994"/>
                    </a:ext>
                  </a:extLst>
                </a:gridCol>
                <a:gridCol w="531594">
                  <a:extLst>
                    <a:ext uri="{9D8B030D-6E8A-4147-A177-3AD203B41FA5}">
                      <a16:colId xmlns:a16="http://schemas.microsoft.com/office/drawing/2014/main" val="3439496344"/>
                    </a:ext>
                  </a:extLst>
                </a:gridCol>
                <a:gridCol w="531594">
                  <a:extLst>
                    <a:ext uri="{9D8B030D-6E8A-4147-A177-3AD203B41FA5}">
                      <a16:colId xmlns:a16="http://schemas.microsoft.com/office/drawing/2014/main" val="3098694922"/>
                    </a:ext>
                  </a:extLst>
                </a:gridCol>
                <a:gridCol w="531594">
                  <a:extLst>
                    <a:ext uri="{9D8B030D-6E8A-4147-A177-3AD203B41FA5}">
                      <a16:colId xmlns:a16="http://schemas.microsoft.com/office/drawing/2014/main" val="2054188043"/>
                    </a:ext>
                  </a:extLst>
                </a:gridCol>
                <a:gridCol w="531594">
                  <a:extLst>
                    <a:ext uri="{9D8B030D-6E8A-4147-A177-3AD203B41FA5}">
                      <a16:colId xmlns:a16="http://schemas.microsoft.com/office/drawing/2014/main" val="897205876"/>
                    </a:ext>
                  </a:extLst>
                </a:gridCol>
                <a:gridCol w="531594">
                  <a:extLst>
                    <a:ext uri="{9D8B030D-6E8A-4147-A177-3AD203B41FA5}">
                      <a16:colId xmlns:a16="http://schemas.microsoft.com/office/drawing/2014/main" val="3391450218"/>
                    </a:ext>
                  </a:extLst>
                </a:gridCol>
                <a:gridCol w="464445">
                  <a:extLst>
                    <a:ext uri="{9D8B030D-6E8A-4147-A177-3AD203B41FA5}">
                      <a16:colId xmlns:a16="http://schemas.microsoft.com/office/drawing/2014/main" val="2942943944"/>
                    </a:ext>
                  </a:extLst>
                </a:gridCol>
                <a:gridCol w="531594">
                  <a:extLst>
                    <a:ext uri="{9D8B030D-6E8A-4147-A177-3AD203B41FA5}">
                      <a16:colId xmlns:a16="http://schemas.microsoft.com/office/drawing/2014/main" val="1534667866"/>
                    </a:ext>
                  </a:extLst>
                </a:gridCol>
                <a:gridCol w="531594">
                  <a:extLst>
                    <a:ext uri="{9D8B030D-6E8A-4147-A177-3AD203B41FA5}">
                      <a16:colId xmlns:a16="http://schemas.microsoft.com/office/drawing/2014/main" val="1124310631"/>
                    </a:ext>
                  </a:extLst>
                </a:gridCol>
                <a:gridCol w="531594">
                  <a:extLst>
                    <a:ext uri="{9D8B030D-6E8A-4147-A177-3AD203B41FA5}">
                      <a16:colId xmlns:a16="http://schemas.microsoft.com/office/drawing/2014/main" val="1839975372"/>
                    </a:ext>
                  </a:extLst>
                </a:gridCol>
                <a:gridCol w="531594">
                  <a:extLst>
                    <a:ext uri="{9D8B030D-6E8A-4147-A177-3AD203B41FA5}">
                      <a16:colId xmlns:a16="http://schemas.microsoft.com/office/drawing/2014/main" val="3647449075"/>
                    </a:ext>
                  </a:extLst>
                </a:gridCol>
                <a:gridCol w="484963">
                  <a:extLst>
                    <a:ext uri="{9D8B030D-6E8A-4147-A177-3AD203B41FA5}">
                      <a16:colId xmlns:a16="http://schemas.microsoft.com/office/drawing/2014/main" val="679507510"/>
                    </a:ext>
                  </a:extLst>
                </a:gridCol>
                <a:gridCol w="484963">
                  <a:extLst>
                    <a:ext uri="{9D8B030D-6E8A-4147-A177-3AD203B41FA5}">
                      <a16:colId xmlns:a16="http://schemas.microsoft.com/office/drawing/2014/main" val="2584912451"/>
                    </a:ext>
                  </a:extLst>
                </a:gridCol>
              </a:tblGrid>
              <a:tr h="117807">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GB" sz="700" b="1" i="0" u="none" strike="noStrike">
                          <a:effectLst/>
                          <a:latin typeface="Arial" panose="020B0604020202020204" pitchFamily="34" charset="0"/>
                        </a:rPr>
                        <a:t>Wednesday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GB" sz="700" b="1" i="0" u="none" strike="noStrike">
                          <a:effectLst/>
                          <a:latin typeface="Arial" panose="020B0604020202020204" pitchFamily="34" charset="0"/>
                        </a:rPr>
                        <a:t>Friday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GB" sz="700" b="1" i="0" u="none" strike="noStrike">
                          <a:effectLst/>
                          <a:latin typeface="Arial" panose="020B0604020202020204" pitchFamily="34" charset="0"/>
                        </a:rPr>
                        <a:t>Tuesday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Wednesday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Thursday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Friday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a:txBody>
                    <a:bodyPr/>
                    <a:lstStyle/>
                    <a:p>
                      <a:pPr algn="ctr" fontAlgn="b"/>
                      <a:r>
                        <a:rPr lang="en-GB" sz="700" b="1" i="0" u="none" strike="noStrike">
                          <a:effectLst/>
                          <a:latin typeface="Arial" panose="020B0604020202020204" pitchFamily="34" charset="0"/>
                        </a:rPr>
                        <a:t>Sunday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GB" sz="700" b="1" i="0" u="none" strike="noStrike">
                          <a:effectLst/>
                          <a:latin typeface="Arial" panose="020B0604020202020204" pitchFamily="34" charset="0"/>
                        </a:rPr>
                        <a:t>Monday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Tuesday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 Wednesday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extLst>
                  <a:ext uri="{0D108BD9-81ED-4DB2-BD59-A6C34878D82A}">
                    <a16:rowId xmlns:a16="http://schemas.microsoft.com/office/drawing/2014/main" val="2681612430"/>
                  </a:ext>
                </a:extLst>
              </a:tr>
              <a:tr h="123417">
                <a:tc>
                  <a:txBody>
                    <a:bodyPr/>
                    <a:lstStyle/>
                    <a:p>
                      <a:pPr algn="r" fontAlgn="b"/>
                      <a:r>
                        <a:rPr lang="en-GB" sz="700" b="1" i="0" u="none" strike="noStrike">
                          <a:effectLst/>
                          <a:latin typeface="Arial" panose="020B0604020202020204" pitchFamily="34" charset="0"/>
                        </a:rPr>
                        <a:t>EDT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700" b="1" i="0" u="none" strike="noStrike">
                          <a:effectLst/>
                          <a:latin typeface="Arial" panose="020B0604020202020204" pitchFamily="34" charset="0"/>
                        </a:rPr>
                        <a:t>PDT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700" b="1" i="0" u="none" strike="noStrike">
                          <a:effectLst/>
                          <a:latin typeface="Arial" panose="020B0604020202020204" pitchFamily="34" charset="0"/>
                        </a:rPr>
                        <a:t>UTC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700" b="1" i="0" u="none" strike="noStrike">
                          <a:effectLst/>
                          <a:latin typeface="Arial" panose="020B0604020202020204" pitchFamily="34" charset="0"/>
                        </a:rPr>
                        <a:t>JST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700" b="1" i="0" u="none" strike="noStrike">
                          <a:effectLst/>
                          <a:latin typeface="Arial" panose="020B0604020202020204" pitchFamily="34" charset="0"/>
                        </a:rPr>
                        <a:t>4-May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GB" sz="700" b="1" i="0" u="none" strike="noStrike">
                          <a:effectLst/>
                          <a:latin typeface="Arial" panose="020B0604020202020204" pitchFamily="34" charset="0"/>
                        </a:rPr>
                        <a:t>6-May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GB" sz="700" b="1" i="0" u="none" strike="noStrike">
                          <a:effectLst/>
                          <a:latin typeface="Arial" panose="020B0604020202020204" pitchFamily="34" charset="0"/>
                        </a:rPr>
                        <a:t>10-May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11-May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12-May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13-May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fontAlgn="b"/>
                      <a:r>
                        <a:rPr lang="en-GB" sz="700" b="1" i="0" u="none" strike="noStrike">
                          <a:effectLst/>
                          <a:latin typeface="Arial" panose="020B0604020202020204" pitchFamily="34" charset="0"/>
                        </a:rPr>
                        <a:t>15-May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GB" sz="700" b="1" i="0" u="none" strike="noStrike">
                          <a:effectLst/>
                          <a:latin typeface="Arial" panose="020B0604020202020204" pitchFamily="34" charset="0"/>
                        </a:rPr>
                        <a:t>16-May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17-May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700" b="1" i="0" u="none" strike="noStrike">
                          <a:effectLst/>
                          <a:latin typeface="Arial" panose="020B0604020202020204" pitchFamily="34" charset="0"/>
                        </a:rPr>
                        <a:t>18-May</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82352917"/>
                  </a:ext>
                </a:extLst>
              </a:tr>
              <a:tr h="117807">
                <a:tc>
                  <a:txBody>
                    <a:bodyPr/>
                    <a:lstStyle/>
                    <a:p>
                      <a:pPr algn="r" fontAlgn="b"/>
                      <a:r>
                        <a:rPr lang="en-GB" sz="700" b="1" i="0" u="none" strike="noStrike">
                          <a:effectLst/>
                          <a:latin typeface="Arial" panose="020B0604020202020204" pitchFamily="34" charset="0"/>
                        </a:rPr>
                        <a:t>5:00</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GB" sz="700" b="1" i="0" u="none" strike="noStrike">
                          <a:effectLst/>
                          <a:latin typeface="Arial" panose="020B0604020202020204" pitchFamily="34" charset="0"/>
                        </a:rPr>
                        <a:t>2:00</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700" b="1" i="0" u="none" strike="noStrike">
                          <a:effectLst/>
                          <a:latin typeface="Arial" panose="020B0604020202020204" pitchFamily="34" charset="0"/>
                        </a:rPr>
                        <a:t>9:00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GB" sz="700" b="1" i="0" u="none" strike="noStrike">
                          <a:effectLst/>
                          <a:latin typeface="Arial" panose="020B0604020202020204" pitchFamily="34" charset="0"/>
                        </a:rPr>
                        <a:t>18:00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rowSpan="4" gridSpan="2">
                  <a:txBody>
                    <a:bodyPr/>
                    <a:lstStyle/>
                    <a:p>
                      <a:pPr algn="ctr" fontAlgn="ctr"/>
                      <a:r>
                        <a:rPr lang="en-GB" sz="700" b="0"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h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1090548244"/>
                  </a:ext>
                </a:extLst>
              </a:tr>
              <a:tr h="116685">
                <a:tc>
                  <a:txBody>
                    <a:bodyPr/>
                    <a:lstStyle/>
                    <a:p>
                      <a:pPr algn="r" fontAlgn="b"/>
                      <a:r>
                        <a:rPr lang="en-GB" sz="700" b="1" i="0" u="none" strike="noStrike">
                          <a:effectLst/>
                          <a:latin typeface="Arial" panose="020B0604020202020204" pitchFamily="34" charset="0"/>
                        </a:rPr>
                        <a:t>6:00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3:00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19:00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GB"/>
                    </a:p>
                  </a:txBody>
                  <a:tcPr/>
                </a:tc>
                <a:tc hMerge="1"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GB" sz="700" b="1" i="0" u="none" strike="noStrike" dirty="0">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GB" sz="700" b="1"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172242645"/>
                  </a:ext>
                </a:extLst>
              </a:tr>
              <a:tr h="116685">
                <a:tc>
                  <a:txBody>
                    <a:bodyPr/>
                    <a:lstStyle/>
                    <a:p>
                      <a:pPr algn="r" fontAlgn="b"/>
                      <a:r>
                        <a:rPr lang="en-GB" sz="700" b="1" i="0" u="none" strike="noStrike">
                          <a:effectLst/>
                          <a:latin typeface="Arial" panose="020B0604020202020204" pitchFamily="34" charset="0"/>
                        </a:rPr>
                        <a:t>7:00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4:00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11:00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GB"/>
                    </a:p>
                  </a:txBody>
                  <a:tcPr/>
                </a:tc>
                <a:tc hMerge="1" vMerge="1">
                  <a:txBody>
                    <a:bodyPr/>
                    <a:lstStyle/>
                    <a:p>
                      <a:endParaRPr lang="en-GB"/>
                    </a:p>
                  </a:txBody>
                  <a:tcPr/>
                </a:tc>
                <a:tc rowSpan="2">
                  <a:txBody>
                    <a:bodyPr/>
                    <a:lstStyle/>
                    <a:p>
                      <a:pPr algn="ctr" fontAlgn="ctr"/>
                      <a:r>
                        <a:rPr lang="en-GB" sz="700" b="1" i="0" u="none" strike="noStrike">
                          <a:effectLst/>
                          <a:latin typeface="Arial" panose="020B0604020202020204" pitchFamily="34" charset="0"/>
                        </a:rPr>
                        <a:t>TG7a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TG13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TG7a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TG13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SC THz</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0" i="0" u="none" strike="noStrike">
                          <a:effectLst/>
                          <a:latin typeface="Arial" panose="020B0604020202020204" pitchFamily="34" charset="0"/>
                        </a:rPr>
                        <a:t>AM0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1" i="0" u="none" strike="noStrike">
                          <a:effectLst/>
                          <a:latin typeface="Arial" panose="020B0604020202020204" pitchFamily="34" charset="0"/>
                        </a:rPr>
                        <a:t>TG7a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TG13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TG7a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TG13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369428928"/>
                  </a:ext>
                </a:extLst>
              </a:tr>
              <a:tr h="120799">
                <a:tc>
                  <a:txBody>
                    <a:bodyPr/>
                    <a:lstStyle/>
                    <a:p>
                      <a:pPr algn="r" fontAlgn="b"/>
                      <a:r>
                        <a:rPr lang="en-GB" sz="700" b="1" i="0" u="none" strike="noStrike">
                          <a:effectLst/>
                          <a:latin typeface="Arial" panose="020B0604020202020204" pitchFamily="34" charset="0"/>
                        </a:rPr>
                        <a:t>8:00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5:00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12:00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21:00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3689440892"/>
                  </a:ext>
                </a:extLst>
              </a:tr>
              <a:tr h="120799">
                <a:tc>
                  <a:txBody>
                    <a:bodyPr/>
                    <a:lstStyle/>
                    <a:p>
                      <a:pPr algn="r" fontAlgn="b"/>
                      <a:r>
                        <a:rPr lang="en-GB" sz="700" b="1" i="0" u="none" strike="noStrike">
                          <a:effectLst/>
                          <a:latin typeface="Arial" panose="020B0604020202020204" pitchFamily="34" charset="0"/>
                        </a:rPr>
                        <a:t>9:00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6:00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13:00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22:00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GB" sz="800" b="1" i="0" u="none" strike="noStrike">
                          <a:solidFill>
                            <a:srgbClr val="0000FF"/>
                          </a:solidFill>
                          <a:effectLst/>
                          <a:latin typeface="Calibri" panose="020F0502020204030204" pitchFamily="34" charset="0"/>
                        </a:rPr>
                        <a:t>802 Wireless</a:t>
                      </a:r>
                      <a:br>
                        <a:rPr lang="en-GB" sz="800" b="1" i="0" u="none" strike="noStrike">
                          <a:solidFill>
                            <a:srgbClr val="0000FF"/>
                          </a:solidFill>
                          <a:effectLst/>
                          <a:latin typeface="Calibri" panose="020F0502020204030204" pitchFamily="34" charset="0"/>
                        </a:rPr>
                      </a:br>
                      <a:r>
                        <a:rPr lang="en-GB" sz="800" b="1" i="0" u="none" strike="noStrike">
                          <a:solidFill>
                            <a:srgbClr val="0000FF"/>
                          </a:solidFill>
                          <a:effectLst/>
                          <a:latin typeface="Calibri" panose="020F0502020204030204" pitchFamily="34" charset="0"/>
                        </a:rPr>
                        <a:t>Joint Opening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rowSpan="2" gridSpan="2">
                  <a:txBody>
                    <a:bodyPr/>
                    <a:lstStyle/>
                    <a:p>
                      <a:pPr algn="ctr" fontAlgn="ctr"/>
                      <a:r>
                        <a:rPr lang="en-GB" sz="700" b="1" i="0" u="sng" strike="noStrike">
                          <a:solidFill>
                            <a:srgbClr val="000000"/>
                          </a:solidFill>
                          <a:effectLst/>
                          <a:latin typeface="Arial" panose="020B0604020202020204" pitchFamily="34" charset="0"/>
                        </a:rPr>
                        <a:t>WG Opening</a:t>
                      </a:r>
                      <a:br>
                        <a:rPr lang="en-GB" sz="700" b="1" i="0" u="sng" strike="noStrike">
                          <a:solidFill>
                            <a:srgbClr val="000000"/>
                          </a:solidFill>
                          <a:effectLst/>
                          <a:latin typeface="Arial" panose="020B0604020202020204" pitchFamily="34" charset="0"/>
                        </a:rPr>
                      </a:br>
                      <a:r>
                        <a:rPr lang="en-GB" sz="700" b="1" i="0" u="sng" strike="noStrike">
                          <a:solidFill>
                            <a:srgbClr val="000000"/>
                          </a:solidFill>
                          <a:effectLst/>
                          <a:latin typeface="Arial" panose="020B0604020202020204" pitchFamily="34" charset="0"/>
                        </a:rPr>
                        <a:t>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a:txBody>
                    <a:bodyPr/>
                    <a:lstStyle/>
                    <a:p>
                      <a:pPr algn="ctr" fontAlgn="ctr"/>
                      <a:r>
                        <a:rPr lang="en-GB" sz="700" b="1" i="0" u="none" strike="noStrike">
                          <a:effectLst/>
                          <a:latin typeface="Arial" panose="020B0604020202020204" pitchFamily="34" charset="0"/>
                        </a:rPr>
                        <a:t>TG6a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TG3ma</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TG6a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TG3ma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1" i="0" u="none" strike="noStrike">
                          <a:effectLst/>
                          <a:latin typeface="Arial" panose="020B0604020202020204" pitchFamily="34" charset="0"/>
                        </a:rPr>
                        <a:t>Joint</a:t>
                      </a:r>
                      <a:br>
                        <a:rPr lang="en-GB" sz="700" b="1" i="0" u="none" strike="noStrike">
                          <a:effectLst/>
                          <a:latin typeface="Arial" panose="020B0604020202020204" pitchFamily="34" charset="0"/>
                        </a:rPr>
                      </a:br>
                      <a:r>
                        <a:rPr lang="en-GB" sz="700" b="1" i="0" u="none" strike="noStrike">
                          <a:effectLst/>
                          <a:latin typeface="Arial" panose="020B0604020202020204" pitchFamily="34" charset="0"/>
                        </a:rPr>
                        <a:t>6a/4ab/14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1" i="0" u="none" strike="noStrike">
                          <a:effectLst/>
                          <a:latin typeface="Arial" panose="020B0604020202020204" pitchFamily="34" charset="0"/>
                        </a:rPr>
                        <a:t>TG3ma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TG6a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GB" sz="700" b="1" i="0" u="sng" strike="noStrike">
                          <a:solidFill>
                            <a:srgbClr val="000000"/>
                          </a:solidFill>
                          <a:effectLst/>
                          <a:latin typeface="Arial" panose="020B0604020202020204" pitchFamily="34" charset="0"/>
                        </a:rPr>
                        <a:t>WG Closing</a:t>
                      </a:r>
                      <a:br>
                        <a:rPr lang="en-GB" sz="700" b="1" i="0" u="sng" strike="noStrike">
                          <a:solidFill>
                            <a:srgbClr val="000000"/>
                          </a:solidFill>
                          <a:effectLst/>
                          <a:latin typeface="Arial" panose="020B0604020202020204" pitchFamily="34" charset="0"/>
                        </a:rPr>
                      </a:br>
                      <a:r>
                        <a:rPr lang="en-GB" sz="700" b="1" i="0" u="sng" strike="noStrike">
                          <a:solidFill>
                            <a:srgbClr val="000000"/>
                          </a:solidFill>
                          <a:effectLst/>
                          <a:latin typeface="Arial" panose="020B0604020202020204" pitchFamily="34" charset="0"/>
                        </a:rPr>
                        <a:t>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extLst>
                  <a:ext uri="{0D108BD9-81ED-4DB2-BD59-A6C34878D82A}">
                    <a16:rowId xmlns:a16="http://schemas.microsoft.com/office/drawing/2014/main" val="1453548760"/>
                  </a:ext>
                </a:extLst>
              </a:tr>
              <a:tr h="130523">
                <a:tc>
                  <a:txBody>
                    <a:bodyPr/>
                    <a:lstStyle/>
                    <a:p>
                      <a:pPr algn="r" fontAlgn="b"/>
                      <a:r>
                        <a:rPr lang="en-GB" sz="700" b="1" i="0" u="none" strike="noStrike">
                          <a:effectLst/>
                          <a:latin typeface="Arial" panose="020B0604020202020204" pitchFamily="34" charset="0"/>
                        </a:rPr>
                        <a:t>10:00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7:00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14:00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23:00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GB" sz="800" b="1" i="0" u="none" strike="noStrike">
                          <a:solidFill>
                            <a:srgbClr val="0000FF"/>
                          </a:solidFill>
                          <a:effectLst/>
                          <a:latin typeface="Calibri" panose="020F0502020204030204" pitchFamily="34" charset="0"/>
                        </a:rPr>
                        <a:t>802.15 CAC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vMerge="1">
                  <a:txBody>
                    <a:bodyPr/>
                    <a:lstStyle/>
                    <a:p>
                      <a:endParaRPr lang="en-GB"/>
                    </a:p>
                  </a:txBody>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2"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840364140"/>
                  </a:ext>
                </a:extLst>
              </a:tr>
              <a:tr h="120799">
                <a:tc>
                  <a:txBody>
                    <a:bodyPr/>
                    <a:lstStyle/>
                    <a:p>
                      <a:pPr algn="r" fontAlgn="b"/>
                      <a:r>
                        <a:rPr lang="en-GB" sz="700" b="1" i="0" u="none" strike="noStrike">
                          <a:effectLst/>
                          <a:latin typeface="Arial" panose="020B0604020202020204" pitchFamily="34" charset="0"/>
                        </a:rPr>
                        <a:t>11:00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8:00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gridSpan="2">
                  <a:txBody>
                    <a:bodyPr/>
                    <a:lstStyle/>
                    <a:p>
                      <a:pPr algn="ctr" fontAlgn="ctr"/>
                      <a:r>
                        <a:rPr lang="en-GB" sz="700" b="1" i="0" u="none" strike="noStrike">
                          <a:effectLst/>
                          <a:latin typeface="Arial" panose="020B0604020202020204" pitchFamily="34" charset="0"/>
                        </a:rPr>
                        <a:t>SC Maint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gridSpan="2">
                  <a:txBody>
                    <a:bodyPr/>
                    <a:lstStyle/>
                    <a:p>
                      <a:pPr algn="ctr" fontAlgn="ctr"/>
                      <a:r>
                        <a:rPr lang="en-GB" sz="700" b="1" i="0" u="none" strike="noStrike">
                          <a:effectLst/>
                          <a:latin typeface="Arial" panose="020B0604020202020204" pitchFamily="34" charset="0"/>
                        </a:rPr>
                        <a:t>Joint 802.15/802.1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gridSpan="2">
                  <a:txBody>
                    <a:bodyPr/>
                    <a:lstStyle/>
                    <a:p>
                      <a:pPr algn="ctr" fontAlgn="ctr"/>
                      <a:r>
                        <a:rPr lang="en-GB" sz="700" b="1" i="0" u="none" strike="noStrike">
                          <a:effectLst/>
                          <a:latin typeface="Arial" panose="020B0604020202020204" pitchFamily="34" charset="0"/>
                        </a:rPr>
                        <a:t>SC Maint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gridSpan="2">
                  <a:txBody>
                    <a:bodyPr/>
                    <a:lstStyle/>
                    <a:p>
                      <a:pPr algn="ctr" fontAlgn="ctr"/>
                      <a:r>
                        <a:rPr lang="en-GB" sz="700" b="1" i="0" u="none" strike="noStrike">
                          <a:effectLst/>
                          <a:latin typeface="Arial" panose="020B0604020202020204" pitchFamily="34" charset="0"/>
                        </a:rPr>
                        <a:t>SC IETF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h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GB" sz="700" b="1" i="0" u="none" strike="noStrike">
                          <a:effectLst/>
                          <a:latin typeface="Arial" panose="020B0604020202020204" pitchFamily="34" charset="0"/>
                        </a:rPr>
                        <a:t>SC Maint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gridSpan="2">
                  <a:txBody>
                    <a:bodyPr/>
                    <a:lstStyle/>
                    <a:p>
                      <a:pPr algn="ctr" fontAlgn="ctr"/>
                      <a:r>
                        <a:rPr lang="en-GB" sz="700" b="1" i="0" u="none" strike="noStrike">
                          <a:effectLst/>
                          <a:latin typeface="Arial" panose="020B0604020202020204" pitchFamily="34" charset="0"/>
                        </a:rPr>
                        <a:t>SC WNG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1716268447"/>
                  </a:ext>
                </a:extLst>
              </a:tr>
              <a:tr h="120799">
                <a:tc>
                  <a:txBody>
                    <a:bodyPr/>
                    <a:lstStyle/>
                    <a:p>
                      <a:pPr algn="r" fontAlgn="b"/>
                      <a:r>
                        <a:rPr lang="en-GB" sz="700" b="1" i="0" u="none" strike="noStrike">
                          <a:effectLst/>
                          <a:latin typeface="Arial" panose="020B0604020202020204" pitchFamily="34" charset="0"/>
                        </a:rPr>
                        <a:t>12:00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9:00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16:00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5703803"/>
                  </a:ext>
                </a:extLst>
              </a:tr>
              <a:tr h="120799">
                <a:tc>
                  <a:txBody>
                    <a:bodyPr/>
                    <a:lstStyle/>
                    <a:p>
                      <a:pPr algn="r" fontAlgn="b"/>
                      <a:r>
                        <a:rPr lang="en-GB" sz="700" b="1" i="0" u="none" strike="noStrike">
                          <a:effectLst/>
                          <a:latin typeface="Arial" panose="020B0604020202020204" pitchFamily="34" charset="0"/>
                        </a:rPr>
                        <a:t>13:00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10:00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17:00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1" i="0" u="none" strike="noStrike">
                          <a:effectLst/>
                          <a:latin typeface="Arial" panose="020B0604020202020204" pitchFamily="34" charset="0"/>
                        </a:rPr>
                        <a:t>TG16t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Joint</a:t>
                      </a:r>
                      <a:br>
                        <a:rPr lang="en-GB" sz="700" b="1" i="0" u="none" strike="noStrike">
                          <a:effectLst/>
                          <a:latin typeface="Arial" panose="020B0604020202020204" pitchFamily="34" charset="0"/>
                        </a:rPr>
                      </a:br>
                      <a:r>
                        <a:rPr lang="en-GB" sz="700" b="1" i="0" u="none" strike="noStrike">
                          <a:effectLst/>
                          <a:latin typeface="Arial" panose="020B0604020202020204" pitchFamily="34" charset="0"/>
                        </a:rPr>
                        <a:t>4ab/14/15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1" i="0" u="none" strike="noStrike">
                          <a:effectLst/>
                          <a:latin typeface="Arial" panose="020B0604020202020204" pitchFamily="34" charset="0"/>
                        </a:rPr>
                        <a:t>TG4cor1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0" i="0" u="none" strike="noStrike">
                          <a:effectLst/>
                          <a:latin typeface="Arial" panose="020B0604020202020204" pitchFamily="34" charset="0"/>
                        </a:rPr>
                        <a:t>PM1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1" i="0" u="none" strike="noStrike">
                          <a:effectLst/>
                          <a:latin typeface="Arial" panose="020B0604020202020204" pitchFamily="34" charset="0"/>
                        </a:rPr>
                        <a:t>Joint</a:t>
                      </a:r>
                      <a:br>
                        <a:rPr lang="en-GB" sz="700" b="1" i="0" u="none" strike="noStrike">
                          <a:effectLst/>
                          <a:latin typeface="Arial" panose="020B0604020202020204" pitchFamily="34" charset="0"/>
                        </a:rPr>
                      </a:br>
                      <a:r>
                        <a:rPr lang="en-GB" sz="700" b="1" i="0" u="none" strike="noStrike">
                          <a:effectLst/>
                          <a:latin typeface="Arial" panose="020B0604020202020204" pitchFamily="34" charset="0"/>
                        </a:rPr>
                        <a:t>14/15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0" i="0" u="none" strike="noStrike">
                          <a:effectLst/>
                          <a:latin typeface="Arial" panose="020B0604020202020204" pitchFamily="34" charset="0"/>
                        </a:rPr>
                        <a:t>PM1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1" i="0" u="none" strike="noStrike">
                          <a:effectLst/>
                          <a:latin typeface="Arial" panose="020B0604020202020204" pitchFamily="34" charset="0"/>
                        </a:rPr>
                        <a:t>TG16t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0" i="0" u="none" strike="noStrike">
                          <a:effectLst/>
                          <a:latin typeface="Arial" panose="020B0604020202020204" pitchFamily="34" charset="0"/>
                        </a:rPr>
                        <a:t>PM1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1" i="0" u="none" strike="noStrike">
                          <a:effectLst/>
                          <a:latin typeface="Arial" panose="020B0604020202020204" pitchFamily="34" charset="0"/>
                        </a:rPr>
                        <a:t>TG4cor1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700" b="0" i="0" u="none" strike="noStrike">
                          <a:effectLst/>
                          <a:latin typeface="Arial" panose="020B0604020202020204" pitchFamily="34" charset="0"/>
                        </a:rPr>
                        <a:t>PM1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615286785"/>
                  </a:ext>
                </a:extLst>
              </a:tr>
              <a:tr h="116685">
                <a:tc>
                  <a:txBody>
                    <a:bodyPr/>
                    <a:lstStyle/>
                    <a:p>
                      <a:pPr algn="r" fontAlgn="b"/>
                      <a:r>
                        <a:rPr lang="en-GB" sz="700" b="1" i="0" u="none" strike="noStrike">
                          <a:effectLst/>
                          <a:latin typeface="Arial" panose="020B0604020202020204" pitchFamily="34" charset="0"/>
                        </a:rPr>
                        <a:t>14:00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11:00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18:00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3:00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35461423"/>
                  </a:ext>
                </a:extLst>
              </a:tr>
              <a:tr h="116685">
                <a:tc>
                  <a:txBody>
                    <a:bodyPr/>
                    <a:lstStyle/>
                    <a:p>
                      <a:pPr algn="r" fontAlgn="b"/>
                      <a:r>
                        <a:rPr lang="en-GB" sz="700" b="1" i="0" u="none" strike="noStrike">
                          <a:effectLst/>
                          <a:latin typeface="Arial" panose="020B0604020202020204" pitchFamily="34" charset="0"/>
                        </a:rPr>
                        <a:t>15:00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12:00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19:00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4:00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PM2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471342898"/>
                  </a:ext>
                </a:extLst>
              </a:tr>
              <a:tr h="126409">
                <a:tc>
                  <a:txBody>
                    <a:bodyPr/>
                    <a:lstStyle/>
                    <a:p>
                      <a:pPr algn="r" fontAlgn="b"/>
                      <a:r>
                        <a:rPr lang="en-GB" sz="700" b="1" i="0" u="none" strike="noStrike">
                          <a:effectLst/>
                          <a:latin typeface="Arial" panose="020B0604020202020204" pitchFamily="34" charset="0"/>
                        </a:rPr>
                        <a:t>16:00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13:00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892270999"/>
                  </a:ext>
                </a:extLst>
              </a:tr>
              <a:tr h="126409">
                <a:tc>
                  <a:txBody>
                    <a:bodyPr/>
                    <a:lstStyle/>
                    <a:p>
                      <a:pPr algn="r" fontAlgn="b"/>
                      <a:r>
                        <a:rPr lang="en-GB" sz="700" b="1" i="0" u="none" strike="noStrike">
                          <a:effectLst/>
                          <a:latin typeface="Arial" panose="020B0604020202020204" pitchFamily="34" charset="0"/>
                        </a:rPr>
                        <a:t>17:00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14:00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21:00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6:00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0" i="0" u="none" strike="noStrike">
                          <a:effectLst/>
                          <a:latin typeface="Arial" panose="020B0604020202020204" pitchFamily="34" charset="0"/>
                        </a:rPr>
                        <a:t>EV1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0" i="0" u="none" strike="noStrike">
                          <a:effectLst/>
                          <a:latin typeface="Arial" panose="020B0604020202020204" pitchFamily="34" charset="0"/>
                        </a:rPr>
                        <a:t>EV1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0" i="0" u="none" strike="noStrike">
                          <a:effectLst/>
                          <a:latin typeface="Arial" panose="020B0604020202020204" pitchFamily="34" charset="0"/>
                        </a:rPr>
                        <a:t>EV1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0" i="0" u="none" strike="noStrike" dirty="0">
                          <a:effectLst/>
                          <a:latin typeface="Arial" panose="020B0604020202020204" pitchFamily="34" charset="0"/>
                        </a:rPr>
                        <a:t>EV1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1" i="0" u="none" strike="noStrike">
                          <a:effectLst/>
                          <a:latin typeface="Arial" panose="020B0604020202020204" pitchFamily="34" charset="0"/>
                        </a:rPr>
                        <a:t>TG4ab</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GB" sz="700" b="0" i="0" u="none" strike="noStrike">
                          <a:effectLst/>
                          <a:latin typeface="Arial" panose="020B0604020202020204" pitchFamily="34" charset="0"/>
                        </a:rPr>
                        <a:t>EV1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838922613"/>
                  </a:ext>
                </a:extLst>
              </a:tr>
              <a:tr h="126409">
                <a:tc>
                  <a:txBody>
                    <a:bodyPr/>
                    <a:lstStyle/>
                    <a:p>
                      <a:pPr algn="r" fontAlgn="b"/>
                      <a:r>
                        <a:rPr lang="en-GB" sz="700" b="1" i="0" u="none" strike="noStrike">
                          <a:effectLst/>
                          <a:latin typeface="Arial" panose="020B0604020202020204" pitchFamily="34" charset="0"/>
                        </a:rPr>
                        <a:t>18:00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15:00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22:00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7:00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501751872"/>
                  </a:ext>
                </a:extLst>
              </a:tr>
              <a:tr h="126409">
                <a:tc>
                  <a:txBody>
                    <a:bodyPr/>
                    <a:lstStyle/>
                    <a:p>
                      <a:pPr algn="r" fontAlgn="b"/>
                      <a:r>
                        <a:rPr lang="en-GB" sz="700" b="1" i="0" u="none" strike="noStrike">
                          <a:effectLst/>
                          <a:latin typeface="Arial" panose="020B0604020202020204" pitchFamily="34" charset="0"/>
                        </a:rPr>
                        <a:t>19:00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16:00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23:00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8:00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700" b="0" i="0" u="none" strike="noStrike">
                          <a:effectLst/>
                          <a:latin typeface="Arial" panose="020B0604020202020204" pitchFamily="34" charset="0"/>
                        </a:rPr>
                        <a:t>EV2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700" b="0" i="0" u="none" strike="noStrike">
                          <a:effectLst/>
                          <a:latin typeface="Courier"/>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Courier"/>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063280064"/>
                  </a:ext>
                </a:extLst>
              </a:tr>
              <a:tr h="126409">
                <a:tc>
                  <a:txBody>
                    <a:bodyPr/>
                    <a:lstStyle/>
                    <a:p>
                      <a:pPr algn="r" fontAlgn="b"/>
                      <a:r>
                        <a:rPr lang="en-GB" sz="700" b="1" i="0" u="none" strike="noStrike">
                          <a:effectLst/>
                          <a:latin typeface="Arial" panose="020B0604020202020204" pitchFamily="34" charset="0"/>
                        </a:rPr>
                        <a:t>20:00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17:00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GB" sz="700" b="1" i="0" u="none" strike="noStrike">
                          <a:effectLst/>
                          <a:latin typeface="Arial" panose="020B0604020202020204" pitchFamily="34" charset="0"/>
                        </a:rPr>
                        <a:t>9:00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01975539"/>
                  </a:ext>
                </a:extLst>
              </a:tr>
              <a:tr h="117807">
                <a:tc>
                  <a:txBody>
                    <a:bodyPr/>
                    <a:lstStyle/>
                    <a:p>
                      <a:pPr algn="r" fontAlgn="b"/>
                      <a:r>
                        <a:rPr lang="en-GB" sz="700" b="1" i="0" u="none" strike="noStrike">
                          <a:effectLst/>
                          <a:latin typeface="Arial" panose="020B0604020202020204" pitchFamily="34" charset="0"/>
                        </a:rPr>
                        <a:t>21:00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18:00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1:00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GB" sz="700" b="1" i="0" u="none" strike="noStrike">
                          <a:effectLst/>
                          <a:latin typeface="Arial" panose="020B0604020202020204" pitchFamily="34" charset="0"/>
                        </a:rPr>
                        <a:t>10:00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890299436"/>
                  </a:ext>
                </a:extLst>
              </a:tr>
              <a:tr h="116685">
                <a:tc>
                  <a:txBody>
                    <a:bodyPr/>
                    <a:lstStyle/>
                    <a:p>
                      <a:pPr algn="r" fontAlgn="b"/>
                      <a:r>
                        <a:rPr lang="en-GB" sz="700" b="1" i="0" u="none" strike="noStrike">
                          <a:effectLst/>
                          <a:latin typeface="Arial" panose="020B0604020202020204" pitchFamily="34" charset="0"/>
                        </a:rPr>
                        <a:t>22:00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700" b="1" i="0" u="none" strike="noStrike">
                          <a:effectLst/>
                          <a:latin typeface="Arial" panose="020B0604020202020204" pitchFamily="34" charset="0"/>
                        </a:rPr>
                        <a:t>19:00</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GB" sz="700" b="1" i="0" u="none" strike="noStrike">
                          <a:effectLst/>
                          <a:latin typeface="Arial" panose="020B0604020202020204" pitchFamily="34" charset="0"/>
                        </a:rPr>
                        <a:t>2:00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GB" sz="700" b="1" i="0" u="none" strike="noStrike">
                          <a:effectLst/>
                          <a:latin typeface="Arial" panose="020B0604020202020204" pitchFamily="34" charset="0"/>
                        </a:rPr>
                        <a:t>11:00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225802398"/>
                  </a:ext>
                </a:extLst>
              </a:tr>
              <a:tr h="123417">
                <a:tc>
                  <a:txBody>
                    <a:bodyPr/>
                    <a:lstStyle/>
                    <a:p>
                      <a:pPr algn="r" fontAlgn="b"/>
                      <a:r>
                        <a:rPr lang="en-GB" sz="700" b="1" i="0" u="none" strike="noStrike">
                          <a:effectLst/>
                          <a:latin typeface="Arial" panose="020B0604020202020204" pitchFamily="34" charset="0"/>
                        </a:rPr>
                        <a:t>23:00</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GB" sz="700" b="1" i="0" u="none" strike="noStrike">
                          <a:effectLst/>
                          <a:latin typeface="Arial" panose="020B0604020202020204" pitchFamily="34" charset="0"/>
                        </a:rPr>
                        <a:t>20:00</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700" b="1" i="0" u="none" strike="noStrike">
                          <a:effectLst/>
                          <a:latin typeface="Arial" panose="020B0604020202020204" pitchFamily="34" charset="0"/>
                        </a:rPr>
                        <a:t>3:00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r" fontAlgn="b"/>
                      <a:r>
                        <a:rPr lang="en-GB" sz="700" b="1" i="0" u="none" strike="noStrike">
                          <a:effectLst/>
                          <a:latin typeface="Arial" panose="020B0604020202020204" pitchFamily="34" charset="0"/>
                        </a:rPr>
                        <a:t>12:00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700" b="0" i="0" u="none" strike="noStrike" dirty="0">
                          <a:effectLst/>
                          <a:latin typeface="Arial" panose="020B060402020202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3073076948"/>
                  </a:ext>
                </a:extLst>
              </a:tr>
            </a:tbl>
          </a:graphicData>
        </a:graphic>
      </p:graphicFrame>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2170377" y="683708"/>
            <a:ext cx="7764463" cy="646991"/>
          </a:xfrm>
        </p:spPr>
        <p:txBody>
          <a:bodyPr/>
          <a:lstStyle/>
          <a:p>
            <a:pPr marL="0" algn="ctr">
              <a:spcBef>
                <a:spcPts val="600"/>
              </a:spcBef>
              <a:spcAft>
                <a:spcPts val="0"/>
              </a:spcAft>
            </a:pPr>
            <a:r>
              <a:rPr lang="en-US" altLang="en-US" dirty="0"/>
              <a:t>TG14/15 Meeting Slots - May 10-18,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2"/>
          <a:srcRect l="7881" t="23118" r="73249" b="71523"/>
          <a:stretch/>
        </p:blipFill>
        <p:spPr>
          <a:xfrm>
            <a:off x="2025436" y="5012633"/>
            <a:ext cx="3331055" cy="1224136"/>
          </a:xfrm>
          <a:prstGeom prst="rect">
            <a:avLst/>
          </a:prstGeom>
        </p:spPr>
      </p:pic>
      <p:sp>
        <p:nvSpPr>
          <p:cNvPr id="13" name="Oval 12">
            <a:extLst>
              <a:ext uri="{FF2B5EF4-FFF2-40B4-BE49-F238E27FC236}">
                <a16:creationId xmlns:a16="http://schemas.microsoft.com/office/drawing/2014/main" id="{D8C0F020-7DC0-4132-AA59-2FC344F92A0E}"/>
              </a:ext>
            </a:extLst>
          </p:cNvPr>
          <p:cNvSpPr/>
          <p:nvPr/>
        </p:nvSpPr>
        <p:spPr bwMode="auto">
          <a:xfrm>
            <a:off x="5592516" y="2789844"/>
            <a:ext cx="623194" cy="422931"/>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
        <p:nvSpPr>
          <p:cNvPr id="11" name="Oval 10">
            <a:extLst>
              <a:ext uri="{FF2B5EF4-FFF2-40B4-BE49-F238E27FC236}">
                <a16:creationId xmlns:a16="http://schemas.microsoft.com/office/drawing/2014/main" id="{E0DCF925-8AC1-4EFE-BA70-33D8199B766D}"/>
              </a:ext>
            </a:extLst>
          </p:cNvPr>
          <p:cNvSpPr/>
          <p:nvPr/>
        </p:nvSpPr>
        <p:spPr bwMode="auto">
          <a:xfrm>
            <a:off x="3963685" y="2789843"/>
            <a:ext cx="623194" cy="422931"/>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2"/>
            <a:ext cx="10352617" cy="438942"/>
          </a:xfrm>
        </p:spPr>
        <p:txBody>
          <a:bodyPr/>
          <a:lstStyle/>
          <a:p>
            <a:r>
              <a:rPr lang="en-US" altLang="en-US" sz="3600" dirty="0"/>
              <a:t>Goals -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91344" y="1340768"/>
            <a:ext cx="11737304" cy="5214020"/>
          </a:xfrm>
        </p:spPr>
        <p:txBody>
          <a:bodyPr/>
          <a:lstStyle/>
          <a:p>
            <a:pPr marL="0" indent="0">
              <a:spcBef>
                <a:spcPts val="300"/>
              </a:spcBef>
              <a:spcAft>
                <a:spcPts val="600"/>
              </a:spcAft>
            </a:pPr>
            <a:r>
              <a:rPr lang="en-US" altLang="en-US" sz="2400" dirty="0">
                <a:latin typeface="Calibri" panose="020F0502020204030204" pitchFamily="34" charset="0"/>
                <a:cs typeface="Calibri" panose="020F0502020204030204" pitchFamily="34" charset="0"/>
              </a:rPr>
              <a:t>Tuesday May 10 / Thursday May 12</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Open, P&amp;P, TG14/15 Mtgs. this week</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Approve Agenda</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Approve March 2022 Minutes:</a:t>
            </a:r>
          </a:p>
          <a:p>
            <a:pPr marL="1085850" lvl="2">
              <a:spcBef>
                <a:spcPts val="300"/>
              </a:spcBef>
              <a:buFont typeface="Arial" panose="020B0604020202020204" pitchFamily="34" charset="0"/>
              <a:buChar char="•"/>
            </a:pPr>
            <a:r>
              <a:rPr lang="en-US" altLang="en-US" sz="1600" dirty="0">
                <a:latin typeface="Calibri" panose="020F0502020204030204" pitchFamily="34" charset="0"/>
                <a:cs typeface="Calibri" panose="020F0502020204030204" pitchFamily="34" charset="0"/>
              </a:rPr>
              <a:t>TG14:  </a:t>
            </a:r>
            <a:r>
              <a:rPr lang="en-US" altLang="en-US" sz="1600" dirty="0">
                <a:latin typeface="Calibri" panose="020F0502020204030204" pitchFamily="34" charset="0"/>
                <a:cs typeface="Calibri" panose="020F0502020204030204" pitchFamily="34" charset="0"/>
                <a:hlinkClick r:id="rId2"/>
              </a:rPr>
              <a:t>https://mentor.ieee.org/802.15/dcn/22/15-22-0200-00-0014-2022-march-plenary-tg14-mtg-mins.docx</a:t>
            </a:r>
            <a:r>
              <a:rPr lang="en-US" altLang="en-US" sz="1600" dirty="0">
                <a:latin typeface="Calibri" panose="020F0502020204030204" pitchFamily="34" charset="0"/>
                <a:cs typeface="Calibri" panose="020F0502020204030204" pitchFamily="34" charset="0"/>
              </a:rPr>
              <a:t> </a:t>
            </a:r>
          </a:p>
          <a:p>
            <a:pPr marL="1085850" lvl="2">
              <a:spcBef>
                <a:spcPts val="300"/>
              </a:spcBef>
              <a:buFont typeface="Arial" panose="020B0604020202020204" pitchFamily="34" charset="0"/>
              <a:buChar char="•"/>
            </a:pPr>
            <a:r>
              <a:rPr lang="en-US" altLang="en-US" sz="1600" dirty="0">
                <a:latin typeface="Calibri" panose="020F0502020204030204" pitchFamily="34" charset="0"/>
                <a:cs typeface="Calibri" panose="020F0502020204030204" pitchFamily="34" charset="0"/>
              </a:rPr>
              <a:t>TG15: </a:t>
            </a:r>
            <a:r>
              <a:rPr lang="en-GB"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3"/>
              </a:rPr>
              <a:t>https://mentor.ieee.org/802.15/dcn/22/15-22-0152-00-0015-tg15-march-minutes.docx</a:t>
            </a:r>
            <a:r>
              <a:rPr lang="en-GB"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altLang="en-US" sz="1600" dirty="0">
              <a:solidFill>
                <a:schemeClr val="tx1"/>
              </a:solidFill>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Status Update (include call for officers)</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Report back on IEEE Webinar</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Any Presentations? </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Next Steps</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Any other Business </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Adjourn</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2499050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2"/>
            <a:ext cx="10352617" cy="438942"/>
          </a:xfrm>
        </p:spPr>
        <p:txBody>
          <a:bodyPr/>
          <a:lstStyle/>
          <a:p>
            <a:pPr marL="685800" lvl="1">
              <a:spcBef>
                <a:spcPts val="300"/>
              </a:spcBef>
            </a:pPr>
            <a:r>
              <a:rPr lang="en-US" altLang="en-US" sz="3600" dirty="0">
                <a:latin typeface="Calibri" panose="020F0502020204030204" pitchFamily="34" charset="0"/>
                <a:cs typeface="Calibri" panose="020F0502020204030204" pitchFamily="34" charset="0"/>
              </a:rPr>
              <a:t>Report back on IEEE Webinar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91344" y="1340768"/>
            <a:ext cx="11737304" cy="5214020"/>
          </a:xfrm>
        </p:spPr>
        <p:txBody>
          <a:bodyPr/>
          <a:lstStyle/>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“IEEE 802.15.4 - The Evolving Wireless IoT Standard: Narrow Band and Ultra Wide Band Ad-Hoc Networks” - </a:t>
            </a:r>
            <a:r>
              <a:rPr lang="en-GB" sz="2400" u="sng" dirty="0">
                <a:solidFill>
                  <a:srgbClr val="0000FF"/>
                </a:solidFill>
                <a:effectLst/>
                <a:latin typeface="Calibri" panose="020F0502020204030204" pitchFamily="34" charset="0"/>
                <a:ea typeface="Yu Gothic" panose="020B0400000000000000" pitchFamily="34" charset="-128"/>
                <a:cs typeface="Calibri" panose="020F0502020204030204" pitchFamily="34" charset="0"/>
                <a:hlinkClick r:id="rId2">
                  <a:extLst>
                    <a:ext uri="{A12FA001-AC4F-418D-AE19-62706E023703}">
                      <ahyp:hlinkClr xmlns:ahyp="http://schemas.microsoft.com/office/drawing/2018/hyperlinkcolor" val="tx"/>
                    </a:ext>
                  </a:extLst>
                </a:hlinkClick>
              </a:rPr>
              <a:t>https://ieeesa.io/802-15-4-Webinar</a:t>
            </a:r>
            <a:endParaRPr lang="en-US" sz="2400" dirty="0">
              <a:solidFill>
                <a:srgbClr val="0000FF"/>
              </a:solidFill>
              <a:latin typeface="Calibri" panose="020F0502020204030204" pitchFamily="34" charset="0"/>
              <a:ea typeface="Yu Gothic" panose="020B0400000000000000" pitchFamily="34" charset="-128"/>
              <a:cs typeface="Calibri" panose="020F0502020204030204" pitchFamily="34" charset="0"/>
            </a:endParaRPr>
          </a:p>
          <a:p>
            <a:pPr marL="1085850" lvl="2">
              <a:buFont typeface="Arial" panose="020B0604020202020204" pitchFamily="34" charset="0"/>
              <a:buChar char="•"/>
            </a:pPr>
            <a:r>
              <a:rPr lang="en-GB" sz="2000" i="0" dirty="0">
                <a:solidFill>
                  <a:schemeClr val="tx1"/>
                </a:solidFill>
                <a:effectLst/>
                <a:latin typeface="Calibri" panose="020F0502020204030204" pitchFamily="34" charset="0"/>
                <a:cs typeface="Calibri" panose="020F0502020204030204" pitchFamily="34" charset="0"/>
              </a:rPr>
              <a:t>Wednesday, 20 April 2022  |  19:00 UTC 3:00 PM EDT</a:t>
            </a:r>
          </a:p>
          <a:p>
            <a:pPr marL="1085850" lvl="2">
              <a:buFont typeface="Arial" panose="020B0604020202020204" pitchFamily="34" charset="0"/>
              <a:buChar char="•"/>
            </a:pPr>
            <a:r>
              <a:rPr lang="en-GB" sz="2000" i="0" dirty="0">
                <a:solidFill>
                  <a:schemeClr val="tx1"/>
                </a:solidFill>
                <a:effectLst/>
                <a:latin typeface="Calibri" panose="020F0502020204030204" pitchFamily="34" charset="0"/>
                <a:cs typeface="Calibri" panose="020F0502020204030204" pitchFamily="34" charset="0"/>
              </a:rPr>
              <a:t>Friday, 22 April 2022  |  05:00 UTC. 1:00 AM EDT</a:t>
            </a:r>
            <a:endParaRPr lang="en-US" altLang="en-US" dirty="0">
              <a:latin typeface="Calibri" panose="020F0502020204030204" pitchFamily="34" charset="0"/>
              <a:cs typeface="Calibri" panose="020F0502020204030204" pitchFamily="34" charset="0"/>
            </a:endParaRPr>
          </a:p>
          <a:p>
            <a:pPr marL="1085850" lvl="2">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Presenters: Beecher, Powell, Rolfe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19744314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31854</TotalTime>
  <Words>1898</Words>
  <Application>Microsoft Office PowerPoint</Application>
  <PresentationFormat>Widescreen</PresentationFormat>
  <Paragraphs>466</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Courier</vt:lpstr>
      <vt:lpstr>Arial</vt:lpstr>
      <vt:lpstr>Calibri</vt:lpstr>
      <vt:lpstr>Open Sans</vt:lpstr>
      <vt:lpstr>Times New Roman</vt:lpstr>
      <vt:lpstr>Verdana</vt:lpstr>
      <vt:lpstr>Office Theme</vt:lpstr>
      <vt:lpstr>PowerPoint Presentation</vt:lpstr>
      <vt:lpstr>Registration for 802 LMSC Plenaries and 802 Wireless Interims</vt:lpstr>
      <vt:lpstr>Deadbeat Consequences (Deadbeat: in default of paying registration fee for a prior mtg.)</vt:lpstr>
      <vt:lpstr>Task Group Rules</vt:lpstr>
      <vt:lpstr>IEEE-SA Patent, Copyright, and Participation Policies</vt:lpstr>
      <vt:lpstr>IEEE 802 Ground Rules</vt:lpstr>
      <vt:lpstr>PowerPoint Presentation</vt:lpstr>
      <vt:lpstr>Goals - Agenda</vt:lpstr>
      <vt:lpstr>Report back on IEEE Webinar</vt:lpstr>
      <vt:lpstr>Next Steps</vt:lpstr>
      <vt:lpstr>Any Other Business ?</vt:lpstr>
      <vt:lpstr>Achievements</vt:lpstr>
      <vt:lpstr>Supporting Slides</vt:lpstr>
      <vt:lpstr>TG14 CSD and PAR</vt:lpstr>
      <vt:lpstr>802.15 TG14 PAR</vt:lpstr>
      <vt:lpstr>TG15 CSD and PAR</vt:lpstr>
      <vt:lpstr>802.15 TG15 PAR</vt:lpstr>
    </vt:vector>
  </TitlesOfParts>
  <Manager/>
  <Company>IEEE802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TG15 Opening / Closing Report</dc:title>
  <dc:subject>IEEE802.15</dc:subject>
  <dc:creator>phil@beecher.co.uk</dc:creator>
  <cp:keywords/>
  <dc:description/>
  <cp:lastModifiedBy>Phil Beecher</cp:lastModifiedBy>
  <cp:revision>170</cp:revision>
  <cp:lastPrinted>2000-03-07T00:55:37Z</cp:lastPrinted>
  <dcterms:created xsi:type="dcterms:W3CDTF">2016-01-17T22:48:36Z</dcterms:created>
  <dcterms:modified xsi:type="dcterms:W3CDTF">2022-05-18T12:49:10Z</dcterms:modified>
  <cp:category>TG15 Opening / Closing Report -July 2021</cp:category>
</cp:coreProperties>
</file>