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480" r:id="rId3"/>
    <p:sldId id="596" r:id="rId4"/>
    <p:sldId id="571" r:id="rId5"/>
    <p:sldId id="606" r:id="rId6"/>
    <p:sldId id="607" r:id="rId7"/>
    <p:sldId id="610" r:id="rId8"/>
    <p:sldId id="611" r:id="rId9"/>
    <p:sldId id="614" r:id="rId10"/>
    <p:sldId id="613" r:id="rId11"/>
    <p:sldId id="549" r:id="rId1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87428" autoAdjust="0"/>
  </p:normalViewPr>
  <p:slideViewPr>
    <p:cSldViewPr>
      <p:cViewPr varScale="1">
        <p:scale>
          <a:sx n="96" d="100"/>
          <a:sy n="96" d="100"/>
        </p:scale>
        <p:origin x="1056"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5/10/2022</a:t>
            </a:fld>
            <a:endParaRPr lang="en-US" dirty="0"/>
          </a:p>
        </p:txBody>
      </p:sp>
      <p:sp>
        <p:nvSpPr>
          <p:cNvPr id="4" name="Footer Placeholder 3">
            <a:extLst>
              <a:ext uri="{FF2B5EF4-FFF2-40B4-BE49-F238E27FC236}">
                <a16:creationId xmlns=""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 xmlns:a16="http://schemas.microsoft.com/office/drawing/2014/main" id="{E122C960-2A54-40F5-A908-87971E0C7034}"/>
              </a:ext>
            </a:extLst>
          </p:cNvPr>
          <p:cNvSpPr>
            <a:spLocks noGrp="1" noRot="1" noChangeAspect="1" noChangeArrowheads="1"/>
          </p:cNvSpPr>
          <p:nvPr>
            <p:ph type="sldImg"/>
          </p:nvPr>
        </p:nvSpPr>
        <p:spPr bwMode="auto">
          <a:xfrm>
            <a:off x="1131888" y="698500"/>
            <a:ext cx="459105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7190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2198541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3218881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807958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234300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227412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9</a:t>
            </a:fld>
            <a:endParaRPr lang="en-US" altLang="en-US" dirty="0"/>
          </a:p>
        </p:txBody>
      </p:sp>
    </p:spTree>
    <p:extLst>
      <p:ext uri="{BB962C8B-B14F-4D97-AF65-F5344CB8AC3E}">
        <p14:creationId xmlns:p14="http://schemas.microsoft.com/office/powerpoint/2010/main" val="4020429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10</a:t>
            </a:fld>
            <a:endParaRPr lang="en-US" altLang="en-US" dirty="0"/>
          </a:p>
        </p:txBody>
      </p:sp>
    </p:spTree>
    <p:extLst>
      <p:ext uri="{BB962C8B-B14F-4D97-AF65-F5344CB8AC3E}">
        <p14:creationId xmlns:p14="http://schemas.microsoft.com/office/powerpoint/2010/main" val="376654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GB"/>
              <a:t>Click to edit Master subtitle style</a:t>
            </a:r>
            <a:endParaRPr lang="en-US"/>
          </a:p>
        </p:txBody>
      </p:sp>
      <p:sp>
        <p:nvSpPr>
          <p:cNvPr id="4" name="Rectangle 9">
            <a:extLst>
              <a:ext uri="{FF2B5EF4-FFF2-40B4-BE49-F238E27FC236}">
                <a16:creationId xmlns=""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42" y="685804"/>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1" y="685804"/>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GB"/>
              <a:t>Click to edit Master text styles</a:t>
            </a:r>
          </a:p>
        </p:txBody>
      </p:sp>
      <p:sp>
        <p:nvSpPr>
          <p:cNvPr id="4" name="Rectangle 9">
            <a:extLst>
              <a:ext uri="{FF2B5EF4-FFF2-40B4-BE49-F238E27FC236}">
                <a16:creationId xmlns=""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1" y="1371608"/>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42" y="1371608"/>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DDB69A1-11BC-41B0-8884-BE90EB602636}"/>
              </a:ext>
            </a:extLst>
          </p:cNvPr>
          <p:cNvSpPr>
            <a:spLocks noGrp="1" noChangeArrowheads="1"/>
          </p:cNvSpPr>
          <p:nvPr>
            <p:ph type="sldNum" idx="10"/>
          </p:nvPr>
        </p:nvSpPr>
        <p:spPr>
          <a:xfrm>
            <a:off x="4244977" y="6538921"/>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 xmlns:a16="http://schemas.microsoft.com/office/drawing/2014/main" id="{8AF5D4AB-E353-4EAB-9E5C-B82B00CB74A2}"/>
              </a:ext>
            </a:extLst>
          </p:cNvPr>
          <p:cNvSpPr>
            <a:spLocks noChangeArrowheads="1"/>
          </p:cNvSpPr>
          <p:nvPr/>
        </p:nvSpPr>
        <p:spPr bwMode="auto">
          <a:xfrm>
            <a:off x="4572000" y="412239"/>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smtClean="0">
                <a:solidFill>
                  <a:schemeClr val="tx1"/>
                </a:solidFill>
              </a:rPr>
              <a:t>15-22-0248-00-04ab</a:t>
            </a:r>
            <a:endParaRPr lang="en-GB" altLang="en-US" sz="1200" b="1" dirty="0">
              <a:solidFill>
                <a:schemeClr val="tx1"/>
              </a:solidFill>
            </a:endParaRPr>
          </a:p>
        </p:txBody>
      </p:sp>
      <p:sp>
        <p:nvSpPr>
          <p:cNvPr id="1027" name="Line 2">
            <a:extLst>
              <a:ext uri="{FF2B5EF4-FFF2-40B4-BE49-F238E27FC236}">
                <a16:creationId xmlns=""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 xmlns:a16="http://schemas.microsoft.com/office/drawing/2014/main" id="{7274DC08-9B8C-464E-97F8-9AF419E7B8D9}"/>
              </a:ext>
            </a:extLst>
          </p:cNvPr>
          <p:cNvSpPr txBox="1">
            <a:spLocks noChangeArrowheads="1"/>
          </p:cNvSpPr>
          <p:nvPr/>
        </p:nvSpPr>
        <p:spPr bwMode="auto">
          <a:xfrm>
            <a:off x="685800" y="304805"/>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smtClean="0"/>
              <a:t>May </a:t>
            </a:r>
            <a:r>
              <a:rPr lang="en-GB" sz="1200" dirty="0"/>
              <a:t>2022</a:t>
            </a:r>
          </a:p>
        </p:txBody>
      </p:sp>
      <p:sp>
        <p:nvSpPr>
          <p:cNvPr id="1031" name="Rectangle 7">
            <a:extLst>
              <a:ext uri="{FF2B5EF4-FFF2-40B4-BE49-F238E27FC236}">
                <a16:creationId xmlns="" xmlns:a16="http://schemas.microsoft.com/office/drawing/2014/main" id="{5D51B55C-069B-4D75-9B4D-246CDA06270D}"/>
              </a:ext>
            </a:extLst>
          </p:cNvPr>
          <p:cNvSpPr>
            <a:spLocks noGrp="1" noChangeArrowheads="1"/>
          </p:cNvSpPr>
          <p:nvPr>
            <p:ph type="title"/>
          </p:nvPr>
        </p:nvSpPr>
        <p:spPr bwMode="auto">
          <a:xfrm>
            <a:off x="762004" y="685808"/>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 xmlns:a16="http://schemas.microsoft.com/office/drawing/2014/main" id="{5CF464D6-905A-4259-BFB1-449C29AED4FE}"/>
              </a:ext>
            </a:extLst>
          </p:cNvPr>
          <p:cNvSpPr>
            <a:spLocks noGrp="1" noChangeArrowheads="1"/>
          </p:cNvSpPr>
          <p:nvPr>
            <p:ph type="body" idx="1"/>
          </p:nvPr>
        </p:nvSpPr>
        <p:spPr bwMode="auto">
          <a:xfrm>
            <a:off x="609604" y="1371608"/>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 xmlns:a16="http://schemas.microsoft.com/office/drawing/2014/main" id="{0B2EF45E-69B5-4D61-ACC6-817BA12ACDB0}"/>
              </a:ext>
            </a:extLst>
          </p:cNvPr>
          <p:cNvSpPr>
            <a:spLocks noGrp="1" noChangeArrowheads="1"/>
          </p:cNvSpPr>
          <p:nvPr>
            <p:ph type="sldNum"/>
          </p:nvPr>
        </p:nvSpPr>
        <p:spPr bwMode="auto">
          <a:xfrm>
            <a:off x="4211642"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63" algn="l"/>
                <a:tab pos="896916" algn="l"/>
                <a:tab pos="1346166" algn="l"/>
                <a:tab pos="1795418" algn="l"/>
                <a:tab pos="2244669" algn="l"/>
                <a:tab pos="2693921" algn="l"/>
                <a:tab pos="3143172" algn="l"/>
                <a:tab pos="3592424" algn="l"/>
                <a:tab pos="4041674" algn="l"/>
                <a:tab pos="4490926" algn="l"/>
                <a:tab pos="4940176" algn="l"/>
                <a:tab pos="5389428" algn="l"/>
                <a:tab pos="5838679" algn="l"/>
                <a:tab pos="6287931" algn="l"/>
                <a:tab pos="6737182" algn="l"/>
                <a:tab pos="7186434" algn="l"/>
                <a:tab pos="7635684" algn="l"/>
                <a:tab pos="8084937" algn="l"/>
                <a:tab pos="8534187" algn="l"/>
                <a:tab pos="8983438"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 xmlns:a16="http://schemas.microsoft.com/office/drawing/2014/main" id="{CF9A1B2C-4192-481E-A881-0EFC31D99970}"/>
              </a:ext>
            </a:extLst>
          </p:cNvPr>
          <p:cNvSpPr txBox="1"/>
          <p:nvPr userDrawn="1"/>
        </p:nvSpPr>
        <p:spPr>
          <a:xfrm>
            <a:off x="7092283" y="6517504"/>
            <a:ext cx="1220206" cy="276999"/>
          </a:xfrm>
          <a:prstGeom prst="rect">
            <a:avLst/>
          </a:prstGeom>
          <a:noFill/>
        </p:spPr>
        <p:txBody>
          <a:bodyPr wrap="none" rtlCol="0">
            <a:spAutoFit/>
          </a:bodyPr>
          <a:lstStyle/>
          <a:p>
            <a:r>
              <a:rPr lang="en-US" sz="1200"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51"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537"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726"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8914"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103" indent="-228594" algn="ctr" defTabSz="449251"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891" indent="-342891" algn="l" defTabSz="449251"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32" indent="-285744" algn="l" defTabSz="449251"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2971" indent="-228594" algn="l" defTabSz="449251"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160" indent="-228594" algn="l" defTabSz="449251"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349" indent="-228594" algn="l" defTabSz="449251"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537"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726"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8914"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103" indent="-228594" algn="l" defTabSz="449251"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0.png"/><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10.png"/><Relationship Id="rId5" Type="http://schemas.openxmlformats.org/officeDocument/2006/relationships/image" Target="../media/image20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10.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0.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3.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160.png"/><Relationship Id="rId3" Type="http://schemas.openxmlformats.org/officeDocument/2006/relationships/image" Target="../media/image22.png"/><Relationship Id="rId7" Type="http://schemas.openxmlformats.org/officeDocument/2006/relationships/image" Target="../media/image15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0.png"/><Relationship Id="rId5" Type="http://schemas.openxmlformats.org/officeDocument/2006/relationships/image" Target="../media/image130.png"/><Relationship Id="rId10" Type="http://schemas.openxmlformats.org/officeDocument/2006/relationships/image" Target="../media/image180.png"/><Relationship Id="rId4" Type="http://schemas.openxmlformats.org/officeDocument/2006/relationships/image" Target="../media/image120.png"/><Relationship Id="rId9" Type="http://schemas.openxmlformats.org/officeDocument/2006/relationships/image" Target="../media/image17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2"/>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b="1" dirty="0" smtClean="0">
                <a:latin typeface="Times New Roman" panose="02020603050405020304" pitchFamily="18" charset="0"/>
              </a:rPr>
              <a:t>Privacy Preserving and Performance Enhancement for UWB Sensing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Li Sun, Peng Liu, </a:t>
            </a:r>
            <a:r>
              <a:rPr lang="en-US" altLang="en-US" sz="1600" dirty="0" err="1" smtClean="0">
                <a:latin typeface="Times New Roman" panose="02020603050405020304" pitchFamily="18" charset="0"/>
              </a:rPr>
              <a:t>Y</a:t>
            </a:r>
            <a:r>
              <a:rPr lang="en-US" altLang="zh-CN" sz="1600" dirty="0" err="1" smtClean="0">
                <a:latin typeface="Times New Roman" panose="02020603050405020304" pitchFamily="18" charset="0"/>
              </a:rPr>
              <a:t>uwei</a:t>
            </a:r>
            <a:r>
              <a:rPr lang="en-US" altLang="zh-CN" sz="1600" dirty="0" smtClean="0">
                <a:latin typeface="Times New Roman" panose="02020603050405020304" pitchFamily="18" charset="0"/>
              </a:rPr>
              <a:t> Wang, </a:t>
            </a:r>
            <a:r>
              <a:rPr lang="en-US" altLang="zh-CN" sz="1600" dirty="0" err="1" smtClean="0">
                <a:latin typeface="Times New Roman" panose="02020603050405020304" pitchFamily="18" charset="0"/>
              </a:rPr>
              <a:t>Kuan</a:t>
            </a:r>
            <a:r>
              <a:rPr lang="en-US" altLang="zh-CN" sz="1600" dirty="0" smtClean="0">
                <a:latin typeface="Times New Roman" panose="02020603050405020304" pitchFamily="18" charset="0"/>
              </a:rPr>
              <a:t> Wu, Bin Qian, and David </a:t>
            </a:r>
            <a:r>
              <a:rPr lang="en-US" altLang="zh-CN" sz="1600" dirty="0" err="1" smtClean="0">
                <a:latin typeface="Times New Roman" panose="02020603050405020304" pitchFamily="18" charset="0"/>
              </a:rPr>
              <a:t>Xun</a:t>
            </a:r>
            <a:r>
              <a:rPr lang="en-US" altLang="zh-CN" sz="1600" dirty="0" smtClean="0">
                <a:latin typeface="Times New Roman" panose="02020603050405020304" pitchFamily="18" charset="0"/>
              </a:rPr>
              <a:t> Yang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[sunli50@huawei.com]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a:t>
            </a:r>
            <a:r>
              <a:rPr lang="en-US" altLang="en-US" sz="1600" dirty="0" smtClean="0">
                <a:solidFill>
                  <a:schemeClr val="tx1"/>
                </a:solidFill>
                <a:latin typeface="Times New Roman" panose="02020603050405020304" pitchFamily="18" charset="0"/>
                <a:cs typeface="Times New Roman" panose="02020603050405020304" pitchFamily="18" charset="0"/>
              </a:rPr>
              <a:t>S</a:t>
            </a:r>
            <a:r>
              <a:rPr lang="en-US" altLang="zh-CN" sz="1600" dirty="0" smtClean="0">
                <a:solidFill>
                  <a:schemeClr val="tx1"/>
                </a:solidFill>
                <a:latin typeface="Times New Roman" panose="02020603050405020304" pitchFamily="18" charset="0"/>
                <a:cs typeface="Times New Roman" panose="02020603050405020304" pitchFamily="18" charset="0"/>
              </a:rPr>
              <a:t>ensing</a:t>
            </a:r>
            <a:r>
              <a:rPr lang="en-US" altLang="en-US" sz="1600" dirty="0" smtClean="0">
                <a:solidFill>
                  <a:schemeClr val="tx1"/>
                </a:solidFill>
                <a:latin typeface="Times New Roman" panose="02020603050405020304" pitchFamily="18" charset="0"/>
                <a:cs typeface="Times New Roman" panose="02020603050405020304" pitchFamily="18" charset="0"/>
              </a:rPr>
              <a:t>, </a:t>
            </a:r>
            <a:r>
              <a:rPr lang="en-US" altLang="en-US" sz="1600" dirty="0">
                <a:solidFill>
                  <a:schemeClr val="tx1"/>
                </a:solidFill>
                <a:latin typeface="Times New Roman" panose="02020603050405020304" pitchFamily="18" charset="0"/>
                <a:cs typeface="Times New Roman" panose="02020603050405020304" pitchFamily="18" charset="0"/>
              </a:rPr>
              <a:t>privacy, </a:t>
            </a:r>
            <a:r>
              <a:rPr lang="en-US" altLang="en-US" sz="1600" dirty="0" smtClean="0">
                <a:solidFill>
                  <a:schemeClr val="tx1"/>
                </a:solidFill>
                <a:latin typeface="Times New Roman" panose="02020603050405020304" pitchFamily="18" charset="0"/>
                <a:cs typeface="Times New Roman" panose="02020603050405020304" pitchFamily="18" charset="0"/>
              </a:rPr>
              <a:t>performance enhancement, UWB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161733" y="565171"/>
            <a:ext cx="8701619" cy="754063"/>
          </a:xfrm>
        </p:spPr>
        <p:txBody>
          <a:bodyPr/>
          <a:lstStyle/>
          <a:p>
            <a:r>
              <a:rPr lang="en-US" sz="3200" dirty="0" smtClean="0"/>
              <a:t>Details of Initialization Step</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19"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333898" y="1174175"/>
            <a:ext cx="6624736" cy="176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spcBef>
                <a:spcPts val="0"/>
              </a:spcBef>
              <a:spcAft>
                <a:spcPts val="400"/>
              </a:spcAft>
              <a:buFont typeface="Wingdings" panose="05000000000000000000" pitchFamily="2" charset="2"/>
              <a:buChar char="Ø"/>
            </a:pPr>
            <a:r>
              <a:rPr lang="en-US" sz="2000" kern="0" dirty="0" smtClean="0">
                <a:solidFill>
                  <a:schemeClr val="tx1"/>
                </a:solidFill>
              </a:rPr>
              <a:t>Initiator transmits </a:t>
            </a:r>
            <a:r>
              <a:rPr lang="en-US" sz="2000" i="1" kern="0" dirty="0" smtClean="0">
                <a:solidFill>
                  <a:srgbClr val="FF0000"/>
                </a:solidFill>
              </a:rPr>
              <a:t>sensing request</a:t>
            </a:r>
          </a:p>
          <a:p>
            <a:pPr>
              <a:spcBef>
                <a:spcPts val="0"/>
              </a:spcBef>
              <a:spcAft>
                <a:spcPts val="400"/>
              </a:spcAft>
              <a:buFont typeface="Wingdings" panose="05000000000000000000" pitchFamily="2" charset="2"/>
              <a:buChar char="Ø"/>
            </a:pPr>
            <a:r>
              <a:rPr lang="en-US" sz="2000" kern="0" dirty="0" smtClean="0">
                <a:solidFill>
                  <a:schemeClr val="tx1"/>
                </a:solidFill>
              </a:rPr>
              <a:t>Responder 1 &amp; 2 responds to the initiator by sending </a:t>
            </a:r>
            <a:r>
              <a:rPr lang="en-US" sz="2000" i="1" kern="0" dirty="0" smtClean="0">
                <a:solidFill>
                  <a:srgbClr val="FF0000"/>
                </a:solidFill>
              </a:rPr>
              <a:t>sensing request confirmation</a:t>
            </a:r>
            <a:r>
              <a:rPr lang="en-US" sz="2000" kern="0" dirty="0" smtClean="0">
                <a:solidFill>
                  <a:schemeClr val="tx1"/>
                </a:solidFill>
              </a:rPr>
              <a:t> </a:t>
            </a:r>
          </a:p>
          <a:p>
            <a:pPr>
              <a:spcBef>
                <a:spcPts val="0"/>
              </a:spcBef>
              <a:spcAft>
                <a:spcPts val="400"/>
              </a:spcAft>
              <a:buFont typeface="Wingdings" panose="05000000000000000000" pitchFamily="2" charset="2"/>
              <a:buChar char="Ø"/>
            </a:pPr>
            <a:r>
              <a:rPr lang="en-US" sz="2000" kern="0" dirty="0" smtClean="0">
                <a:solidFill>
                  <a:schemeClr val="tx1"/>
                </a:solidFill>
              </a:rPr>
              <a:t>Initiator estimates the round-trip time between the two responders and itself, denoted by TRT</a:t>
            </a:r>
            <a:r>
              <a:rPr lang="en-US" sz="2000" kern="0" baseline="-25000" dirty="0" smtClean="0">
                <a:solidFill>
                  <a:schemeClr val="tx1"/>
                </a:solidFill>
              </a:rPr>
              <a:t>1</a:t>
            </a:r>
            <a:r>
              <a:rPr lang="en-US" sz="2000" kern="0" dirty="0" smtClean="0">
                <a:solidFill>
                  <a:schemeClr val="tx1"/>
                </a:solidFill>
              </a:rPr>
              <a:t> and TRT</a:t>
            </a:r>
            <a:r>
              <a:rPr lang="en-US" sz="2000" kern="0" baseline="-25000" dirty="0" smtClean="0">
                <a:solidFill>
                  <a:schemeClr val="tx1"/>
                </a:solidFill>
              </a:rPr>
              <a:t>2</a:t>
            </a:r>
          </a:p>
        </p:txBody>
      </p:sp>
      <mc:AlternateContent xmlns:mc="http://schemas.openxmlformats.org/markup-compatibility/2006" xmlns:a14="http://schemas.microsoft.com/office/drawing/2010/main">
        <mc:Choice Requires="a14">
          <p:sp>
            <p:nvSpPr>
              <p:cNvPr id="6" name="矩形 5"/>
              <p:cNvSpPr/>
              <p:nvPr/>
            </p:nvSpPr>
            <p:spPr>
              <a:xfrm>
                <a:off x="299080" y="2886514"/>
                <a:ext cx="8702293" cy="2323713"/>
              </a:xfrm>
              <a:prstGeom prst="rect">
                <a:avLst/>
              </a:prstGeom>
            </p:spPr>
            <p:txBody>
              <a:bodyPr wrap="square">
                <a:spAutoFit/>
              </a:bodyPr>
              <a:lstStyle/>
              <a:p>
                <a:pPr>
                  <a:buFont typeface="Wingdings" panose="05000000000000000000" pitchFamily="2" charset="2"/>
                  <a:buChar char="Ø"/>
                </a:pPr>
                <a:r>
                  <a:rPr lang="en-US" altLang="zh-CN" sz="2000" kern="0" dirty="0" smtClean="0">
                    <a:solidFill>
                      <a:schemeClr val="tx1"/>
                    </a:solidFill>
                    <a:latin typeface="+mn-lt"/>
                  </a:rPr>
                  <a:t>  Initiator </a:t>
                </a:r>
                <a:r>
                  <a:rPr lang="en-US" altLang="zh-CN" sz="2000" kern="0" dirty="0">
                    <a:solidFill>
                      <a:schemeClr val="tx1"/>
                    </a:solidFill>
                    <a:latin typeface="+mn-lt"/>
                  </a:rPr>
                  <a:t>broadcasts </a:t>
                </a:r>
                <a:r>
                  <a:rPr lang="en-US" altLang="zh-CN" sz="2000" kern="0" dirty="0" smtClean="0">
                    <a:solidFill>
                      <a:schemeClr val="tx1"/>
                    </a:solidFill>
                    <a:latin typeface="+mn-lt"/>
                  </a:rPr>
                  <a:t>an </a:t>
                </a:r>
                <a:r>
                  <a:rPr lang="en-US" altLang="zh-CN" sz="2000" i="1" kern="0" dirty="0">
                    <a:solidFill>
                      <a:srgbClr val="FF0000"/>
                    </a:solidFill>
                    <a:latin typeface="+mn-lt"/>
                  </a:rPr>
                  <a:t>activation packet </a:t>
                </a:r>
                <a:r>
                  <a:rPr lang="en-US" altLang="zh-CN" sz="2000" kern="0" dirty="0" smtClean="0">
                    <a:solidFill>
                      <a:schemeClr val="tx1"/>
                    </a:solidFill>
                    <a:latin typeface="+mn-lt"/>
                  </a:rPr>
                  <a:t>to</a:t>
                </a:r>
                <a:r>
                  <a:rPr lang="en-US" altLang="zh-CN" sz="2000" i="1" kern="0" dirty="0" smtClean="0">
                    <a:solidFill>
                      <a:srgbClr val="FF0000"/>
                    </a:solidFill>
                    <a:latin typeface="+mn-lt"/>
                  </a:rPr>
                  <a:t> </a:t>
                </a:r>
                <a:r>
                  <a:rPr lang="en-US" altLang="zh-CN" sz="2000" kern="0" dirty="0">
                    <a:solidFill>
                      <a:schemeClr val="tx1"/>
                    </a:solidFill>
                    <a:latin typeface="+mn-lt"/>
                  </a:rPr>
                  <a:t>start the </a:t>
                </a:r>
                <a:r>
                  <a:rPr lang="en-US" altLang="zh-CN" sz="2000" kern="0" dirty="0" smtClean="0">
                    <a:solidFill>
                      <a:schemeClr val="tx1"/>
                    </a:solidFill>
                    <a:latin typeface="+mn-lt"/>
                  </a:rPr>
                  <a:t>sensing procedure.</a:t>
                </a:r>
              </a:p>
              <a:p>
                <a:r>
                  <a:rPr lang="en-US" altLang="zh-CN" sz="2000" kern="0" dirty="0" smtClean="0">
                    <a:solidFill>
                      <a:schemeClr val="tx1"/>
                    </a:solidFill>
                    <a:latin typeface="+mn-lt"/>
                  </a:rPr>
                  <a:t>     The activation packet, sent at </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𝑡</m:t>
                        </m:r>
                      </m:e>
                      <m:sub>
                        <m:r>
                          <a:rPr lang="en-US" altLang="zh-CN" sz="2000" i="1">
                            <a:solidFill>
                              <a:srgbClr val="000000"/>
                            </a:solidFill>
                            <a:latin typeface="Cambria Math" panose="02040503050406030204" pitchFamily="18" charset="0"/>
                          </a:rPr>
                          <m:t>𝑠𝑡𝑎𝑟𝑡</m:t>
                        </m:r>
                      </m:sub>
                    </m:sSub>
                  </m:oMath>
                </a14:m>
                <a:r>
                  <a:rPr lang="en-US" altLang="zh-CN" sz="2000" kern="0" dirty="0" smtClean="0">
                    <a:solidFill>
                      <a:schemeClr val="tx1"/>
                    </a:solidFill>
                    <a:latin typeface="+mn-lt"/>
                  </a:rPr>
                  <a:t>, includes the following:</a:t>
                </a:r>
                <a:endParaRPr lang="en-US" altLang="zh-CN" sz="2000" kern="0" dirty="0">
                  <a:solidFill>
                    <a:schemeClr val="tx1"/>
                  </a:solidFill>
                  <a:latin typeface="+mn-lt"/>
                </a:endParaRPr>
              </a:p>
              <a:p>
                <a:pPr lvl="1">
                  <a:spcBef>
                    <a:spcPts val="600"/>
                  </a:spcBef>
                  <a:spcAft>
                    <a:spcPts val="600"/>
                  </a:spcAft>
                  <a:buFont typeface="Arial" panose="020B0604020202020204" pitchFamily="34" charset="0"/>
                  <a:buChar char="•"/>
                </a:pPr>
                <a:r>
                  <a:rPr lang="en-US" altLang="zh-CN" sz="1400" kern="0" dirty="0">
                    <a:solidFill>
                      <a:schemeClr val="tx1"/>
                    </a:solidFill>
                    <a:latin typeface="+mn-lt"/>
                  </a:rPr>
                  <a:t>Timing information: a fixed </a:t>
                </a:r>
                <a:r>
                  <a:rPr lang="en-US" altLang="zh-CN" sz="1400" kern="0" dirty="0" smtClean="0">
                    <a:solidFill>
                      <a:schemeClr val="tx1"/>
                    </a:solidFill>
                    <a:latin typeface="+mn-lt"/>
                  </a:rPr>
                  <a:t>delay </a:t>
                </a:r>
                <a14:m>
                  <m:oMath xmlns:m="http://schemas.openxmlformats.org/officeDocument/2006/math">
                    <m:r>
                      <a:rPr lang="zh-CN" altLang="en-US" sz="1400" i="1">
                        <a:solidFill>
                          <a:srgbClr val="000000"/>
                        </a:solidFill>
                        <a:latin typeface="Cambria Math" panose="02040503050406030204" pitchFamily="18" charset="0"/>
                      </a:rPr>
                      <m:t>∆</m:t>
                    </m:r>
                  </m:oMath>
                </a14:m>
                <a:r>
                  <a:rPr lang="en-US" altLang="zh-CN" sz="1400" kern="0" dirty="0" smtClean="0">
                    <a:solidFill>
                      <a:schemeClr val="tx1"/>
                    </a:solidFill>
                    <a:latin typeface="+mn-lt"/>
                  </a:rPr>
                  <a:t>, </a:t>
                </a:r>
                <a:r>
                  <a:rPr lang="en-US" altLang="zh-CN" sz="1400" kern="0" dirty="0">
                    <a:solidFill>
                      <a:schemeClr val="tx1"/>
                    </a:solidFill>
                    <a:latin typeface="+mn-lt"/>
                  </a:rPr>
                  <a:t>TRT</a:t>
                </a:r>
                <a:r>
                  <a:rPr lang="en-US" altLang="zh-CN" sz="1400" kern="0" baseline="-25000" dirty="0">
                    <a:solidFill>
                      <a:schemeClr val="tx1"/>
                    </a:solidFill>
                    <a:latin typeface="+mn-lt"/>
                  </a:rPr>
                  <a:t>1</a:t>
                </a:r>
                <a:r>
                  <a:rPr lang="en-US" altLang="zh-CN" sz="1400" kern="0" dirty="0">
                    <a:solidFill>
                      <a:schemeClr val="tx1"/>
                    </a:solidFill>
                    <a:latin typeface="+mn-lt"/>
                  </a:rPr>
                  <a:t>, TRT</a:t>
                </a:r>
                <a:r>
                  <a:rPr lang="en-US" altLang="zh-CN" sz="1400" kern="0" baseline="-25000" dirty="0">
                    <a:solidFill>
                      <a:schemeClr val="tx1"/>
                    </a:solidFill>
                    <a:latin typeface="+mn-lt"/>
                  </a:rPr>
                  <a:t>2</a:t>
                </a:r>
              </a:p>
              <a:p>
                <a:pPr lvl="1">
                  <a:spcAft>
                    <a:spcPts val="600"/>
                  </a:spcAft>
                  <a:buFont typeface="Arial" panose="020B0604020202020204" pitchFamily="34" charset="0"/>
                  <a:buChar char="•"/>
                </a:pPr>
                <a:r>
                  <a:rPr lang="en-US" altLang="zh-CN" sz="1400" kern="0" dirty="0" err="1" smtClean="0">
                    <a:solidFill>
                      <a:schemeClr val="tx1"/>
                    </a:solidFill>
                    <a:latin typeface="+mn-lt"/>
                  </a:rPr>
                  <a:t>Codeword</a:t>
                </a:r>
                <a:r>
                  <a:rPr lang="en-US" altLang="zh-CN" sz="1400" kern="0" dirty="0" smtClean="0">
                    <a:solidFill>
                      <a:schemeClr val="tx1"/>
                    </a:solidFill>
                    <a:latin typeface="+mn-lt"/>
                  </a:rPr>
                  <a:t> </a:t>
                </a:r>
                <a:r>
                  <a:rPr lang="en-US" altLang="zh-CN" sz="1400" kern="0" dirty="0">
                    <a:solidFill>
                      <a:schemeClr val="tx1"/>
                    </a:solidFill>
                    <a:latin typeface="+mn-lt"/>
                  </a:rPr>
                  <a:t>indices for each round (</a:t>
                </a:r>
                <a:r>
                  <a:rPr lang="en-US" altLang="zh-CN" sz="1400" kern="0" dirty="0" smtClean="0">
                    <a:solidFill>
                      <a:schemeClr val="tx1"/>
                    </a:solidFill>
                    <a:latin typeface="+mn-lt"/>
                  </a:rPr>
                  <a:t>encryption is applied prior to transmission)</a:t>
                </a:r>
                <a:endParaRPr lang="en-US" altLang="zh-CN" sz="1400" kern="0" dirty="0">
                  <a:solidFill>
                    <a:schemeClr val="tx1"/>
                  </a:solidFill>
                  <a:latin typeface="+mn-lt"/>
                </a:endParaRPr>
              </a:p>
              <a:p>
                <a:pPr>
                  <a:buFont typeface="Wingdings" panose="05000000000000000000" pitchFamily="2" charset="2"/>
                  <a:buChar char="Ø"/>
                </a:pPr>
                <a:r>
                  <a:rPr lang="en-US" altLang="zh-CN" sz="2000" kern="0" dirty="0" smtClean="0">
                    <a:solidFill>
                      <a:schemeClr val="tx1"/>
                    </a:solidFill>
                    <a:latin typeface="+mn-lt"/>
                  </a:rPr>
                  <a:t>  Responders </a:t>
                </a:r>
                <a:r>
                  <a:rPr lang="en-US" altLang="zh-CN" sz="2000" kern="0" dirty="0">
                    <a:solidFill>
                      <a:schemeClr val="tx1"/>
                    </a:solidFill>
                    <a:latin typeface="+mn-lt"/>
                  </a:rPr>
                  <a:t>determine the time </a:t>
                </a:r>
                <a:r>
                  <a:rPr lang="en-US" altLang="zh-CN" sz="2000" kern="0" dirty="0" smtClean="0">
                    <a:solidFill>
                      <a:schemeClr val="tx1"/>
                    </a:solidFill>
                    <a:latin typeface="+mn-lt"/>
                  </a:rPr>
                  <a:t>instants </a:t>
                </a:r>
                <a:r>
                  <a:rPr lang="en-US" altLang="zh-CN" sz="2000" kern="0" dirty="0">
                    <a:solidFill>
                      <a:schemeClr val="tx1"/>
                    </a:solidFill>
                    <a:latin typeface="+mn-lt"/>
                  </a:rPr>
                  <a:t>to transmit sensing packets: </a:t>
                </a:r>
              </a:p>
              <a:p>
                <a:pPr lvl="1">
                  <a:spcBef>
                    <a:spcPts val="600"/>
                  </a:spcBef>
                  <a:spcAft>
                    <a:spcPts val="600"/>
                  </a:spcAft>
                  <a:buFont typeface="Arial" panose="020B0604020202020204" pitchFamily="34" charset="0"/>
                  <a:buChar char="•"/>
                </a:pPr>
                <a:r>
                  <a:rPr lang="en-US" altLang="zh-CN" sz="1400" kern="0" dirty="0">
                    <a:solidFill>
                      <a:schemeClr val="tx1"/>
                    </a:solidFill>
                    <a:latin typeface="+mn-lt"/>
                  </a:rPr>
                  <a:t>Responder 1</a:t>
                </a:r>
                <a:r>
                  <a:rPr lang="en-US" altLang="zh-CN" sz="1400" kern="0" dirty="0" smtClean="0">
                    <a:solidFill>
                      <a:schemeClr val="tx1"/>
                    </a:solidFill>
                    <a:latin typeface="+mn-lt"/>
                  </a:rPr>
                  <a:t>: </a:t>
                </a:r>
                <a:r>
                  <a:rPr lang="en-US" altLang="zh-CN" sz="1400" dirty="0">
                    <a:solidFill>
                      <a:srgbClr val="000000"/>
                    </a:solidFill>
                    <a:latin typeface="Arial" panose="020B0604020202020204" pitchFamily="34" charset="0"/>
                    <a:ea typeface="宋体" panose="02010600030101010101" pitchFamily="2" charset="-122"/>
                  </a:rPr>
                  <a:t>t</a:t>
                </a:r>
                <a:r>
                  <a:rPr lang="en-US" altLang="zh-CN" sz="1400" baseline="-25000" dirty="0">
                    <a:solidFill>
                      <a:srgbClr val="000000"/>
                    </a:solidFill>
                    <a:latin typeface="Arial" panose="020B0604020202020204" pitchFamily="34" charset="0"/>
                    <a:ea typeface="宋体" panose="02010600030101010101" pitchFamily="2" charset="-122"/>
                  </a:rPr>
                  <a:t>1</a:t>
                </a:r>
                <a:r>
                  <a:rPr lang="en-US" altLang="zh-CN" sz="1400" dirty="0">
                    <a:solidFill>
                      <a:srgbClr val="000000"/>
                    </a:solidFill>
                    <a:latin typeface="Arial" panose="020B0604020202020204" pitchFamily="34" charset="0"/>
                    <a:ea typeface="宋体" panose="02010600030101010101" pitchFamily="2" charset="-122"/>
                  </a:rPr>
                  <a:t>+</a:t>
                </a:r>
                <a:r>
                  <a:rPr lang="zh-CN" altLang="en-US" sz="1400" dirty="0">
                    <a:solidFill>
                      <a:srgbClr val="000000"/>
                    </a:solidFill>
                    <a:latin typeface="Arial" panose="020B0604020202020204" pitchFamily="34" charset="0"/>
                    <a:ea typeface="宋体" panose="02010600030101010101" pitchFamily="2" charset="-122"/>
                  </a:rPr>
                  <a:t> </a:t>
                </a:r>
                <a14:m>
                  <m:oMath xmlns:m="http://schemas.openxmlformats.org/officeDocument/2006/math">
                    <m:r>
                      <a:rPr lang="zh-CN" altLang="en-US" sz="1400" i="1">
                        <a:solidFill>
                          <a:srgbClr val="000000"/>
                        </a:solidFill>
                        <a:latin typeface="Cambria Math" panose="02040503050406030204" pitchFamily="18" charset="0"/>
                      </a:rPr>
                      <m:t>∆</m:t>
                    </m:r>
                  </m:oMath>
                </a14:m>
                <a:r>
                  <a:rPr lang="en-US" altLang="zh-CN" sz="1400" dirty="0">
                    <a:solidFill>
                      <a:srgbClr val="000000"/>
                    </a:solidFill>
                    <a:latin typeface="Arial" panose="020B0604020202020204" pitchFamily="34" charset="0"/>
                    <a:ea typeface="宋体" panose="02010600030101010101" pitchFamily="2" charset="-122"/>
                  </a:rPr>
                  <a:t> </a:t>
                </a:r>
                <a:r>
                  <a:rPr lang="en-US" altLang="zh-CN" sz="1400" dirty="0" smtClean="0">
                    <a:solidFill>
                      <a:srgbClr val="000000"/>
                    </a:solidFill>
                    <a:latin typeface="Arial" panose="020B0604020202020204" pitchFamily="34" charset="0"/>
                    <a:ea typeface="宋体" panose="02010600030101010101" pitchFamily="2" charset="-122"/>
                  </a:rPr>
                  <a:t>(t</a:t>
                </a:r>
                <a:r>
                  <a:rPr lang="en-US" altLang="zh-CN" sz="1400" baseline="-25000" dirty="0" smtClean="0">
                    <a:solidFill>
                      <a:srgbClr val="000000"/>
                    </a:solidFill>
                    <a:latin typeface="Arial" panose="020B0604020202020204" pitchFamily="34" charset="0"/>
                    <a:ea typeface="宋体" panose="02010600030101010101" pitchFamily="2" charset="-122"/>
                  </a:rPr>
                  <a:t>1 </a:t>
                </a:r>
                <a:r>
                  <a:rPr lang="en-US" altLang="zh-CN" sz="1400" dirty="0" smtClean="0">
                    <a:solidFill>
                      <a:srgbClr val="000000"/>
                    </a:solidFill>
                    <a:latin typeface="Arial" panose="020B0604020202020204" pitchFamily="34" charset="0"/>
                    <a:ea typeface="宋体" panose="02010600030101010101" pitchFamily="2" charset="-122"/>
                  </a:rPr>
                  <a:t>is the time inst. at which activation packet is received by resp. 1)</a:t>
                </a:r>
                <a:endParaRPr lang="en-US" altLang="zh-CN" sz="1400" dirty="0">
                  <a:latin typeface="+mn-lt"/>
                </a:endParaRPr>
              </a:p>
              <a:p>
                <a:pPr lvl="1">
                  <a:spcBef>
                    <a:spcPts val="0"/>
                  </a:spcBef>
                  <a:spcAft>
                    <a:spcPts val="600"/>
                  </a:spcAft>
                  <a:buFont typeface="Arial" panose="020B0604020202020204" pitchFamily="34" charset="0"/>
                  <a:buChar char="•"/>
                </a:pPr>
                <a:r>
                  <a:rPr lang="en-US" altLang="zh-CN" sz="1400" kern="0" dirty="0">
                    <a:solidFill>
                      <a:schemeClr val="tx1"/>
                    </a:solidFill>
                    <a:latin typeface="+mn-lt"/>
                  </a:rPr>
                  <a:t>Responder 2: </a:t>
                </a:r>
                <a:r>
                  <a:rPr lang="en-US" altLang="zh-CN" sz="1400" dirty="0" smtClean="0">
                    <a:solidFill>
                      <a:srgbClr val="000000"/>
                    </a:solidFill>
                    <a:latin typeface="Arial" panose="020B0604020202020204" pitchFamily="34" charset="0"/>
                    <a:ea typeface="宋体" panose="02010600030101010101" pitchFamily="2" charset="-122"/>
                  </a:rPr>
                  <a:t>t</a:t>
                </a:r>
                <a:r>
                  <a:rPr lang="en-US" altLang="zh-CN" sz="1400" baseline="-25000" dirty="0" smtClean="0">
                    <a:solidFill>
                      <a:srgbClr val="000000"/>
                    </a:solidFill>
                    <a:latin typeface="Arial" panose="020B0604020202020204" pitchFamily="34" charset="0"/>
                    <a:ea typeface="宋体" panose="02010600030101010101" pitchFamily="2" charset="-122"/>
                  </a:rPr>
                  <a:t>2</a:t>
                </a:r>
                <a:r>
                  <a:rPr lang="en-US" altLang="zh-CN" sz="1400" dirty="0">
                    <a:solidFill>
                      <a:srgbClr val="000000"/>
                    </a:solidFill>
                    <a:latin typeface="Arial" panose="020B0604020202020204" pitchFamily="34" charset="0"/>
                    <a:ea typeface="宋体" panose="02010600030101010101" pitchFamily="2" charset="-122"/>
                  </a:rPr>
                  <a:t>+</a:t>
                </a:r>
                <a:r>
                  <a:rPr lang="zh-CN" altLang="en-US" sz="1400" dirty="0">
                    <a:solidFill>
                      <a:srgbClr val="000000"/>
                    </a:solidFill>
                    <a:latin typeface="Arial" panose="020B0604020202020204" pitchFamily="34" charset="0"/>
                    <a:ea typeface="宋体" panose="02010600030101010101" pitchFamily="2" charset="-122"/>
                  </a:rPr>
                  <a:t> </a:t>
                </a:r>
                <a14:m>
                  <m:oMath xmlns:m="http://schemas.openxmlformats.org/officeDocument/2006/math">
                    <m:r>
                      <a:rPr lang="zh-CN" altLang="en-US" sz="1400" i="1">
                        <a:solidFill>
                          <a:srgbClr val="000000"/>
                        </a:solidFill>
                        <a:latin typeface="Cambria Math" panose="02040503050406030204" pitchFamily="18" charset="0"/>
                      </a:rPr>
                      <m:t>∆</m:t>
                    </m:r>
                  </m:oMath>
                </a14:m>
                <a:r>
                  <a:rPr lang="en-US" altLang="zh-CN" sz="1400" dirty="0">
                    <a:solidFill>
                      <a:srgbClr val="000000"/>
                    </a:solidFill>
                    <a:latin typeface="Arial" panose="020B0604020202020204" pitchFamily="34" charset="0"/>
                    <a:ea typeface="宋体" panose="02010600030101010101" pitchFamily="2" charset="-122"/>
                  </a:rPr>
                  <a:t>+TRT</a:t>
                </a:r>
                <a:r>
                  <a:rPr lang="en-US" altLang="zh-CN" sz="1400" baseline="-25000" dirty="0">
                    <a:solidFill>
                      <a:srgbClr val="000000"/>
                    </a:solidFill>
                    <a:latin typeface="Arial" panose="020B0604020202020204" pitchFamily="34" charset="0"/>
                    <a:ea typeface="宋体" panose="02010600030101010101" pitchFamily="2" charset="-122"/>
                  </a:rPr>
                  <a:t>1</a:t>
                </a:r>
                <a:r>
                  <a:rPr lang="en-US" altLang="zh-CN" sz="1400" dirty="0">
                    <a:solidFill>
                      <a:srgbClr val="000000"/>
                    </a:solidFill>
                    <a:latin typeface="Arial" panose="020B0604020202020204" pitchFamily="34" charset="0"/>
                    <a:ea typeface="宋体" panose="02010600030101010101" pitchFamily="2" charset="-122"/>
                  </a:rPr>
                  <a:t>-TRT</a:t>
                </a:r>
                <a:r>
                  <a:rPr lang="en-US" altLang="zh-CN" sz="1400" baseline="-25000" dirty="0">
                    <a:solidFill>
                      <a:srgbClr val="000000"/>
                    </a:solidFill>
                    <a:latin typeface="Arial" panose="020B0604020202020204" pitchFamily="34" charset="0"/>
                    <a:ea typeface="宋体" panose="02010600030101010101" pitchFamily="2" charset="-122"/>
                  </a:rPr>
                  <a:t>2</a:t>
                </a:r>
                <a:r>
                  <a:rPr lang="en-US" altLang="zh-CN" sz="1400" baseline="-25000" dirty="0" smtClean="0">
                    <a:solidFill>
                      <a:srgbClr val="000000"/>
                    </a:solidFill>
                    <a:latin typeface="Arial" panose="020B0604020202020204" pitchFamily="34" charset="0"/>
                    <a:ea typeface="宋体" panose="02010600030101010101" pitchFamily="2" charset="-122"/>
                  </a:rPr>
                  <a:t> </a:t>
                </a:r>
                <a14:m>
                  <m:oMath xmlns:m="http://schemas.openxmlformats.org/officeDocument/2006/math">
                    <m:r>
                      <m:rPr>
                        <m:nor/>
                      </m:rPr>
                      <a:rPr lang="en-US" altLang="zh-CN" sz="1400" dirty="0">
                        <a:solidFill>
                          <a:srgbClr val="000000"/>
                        </a:solidFill>
                        <a:latin typeface="Arial" panose="020B0604020202020204" pitchFamily="34" charset="0"/>
                        <a:ea typeface="宋体" panose="02010600030101010101" pitchFamily="2" charset="-122"/>
                      </a:rPr>
                      <m:t>(</m:t>
                    </m:r>
                    <m:r>
                      <m:rPr>
                        <m:nor/>
                      </m:rPr>
                      <a:rPr lang="en-US" altLang="zh-CN" sz="1400" dirty="0">
                        <a:solidFill>
                          <a:srgbClr val="000000"/>
                        </a:solidFill>
                        <a:latin typeface="Arial" panose="020B0604020202020204" pitchFamily="34" charset="0"/>
                        <a:ea typeface="宋体" panose="02010600030101010101" pitchFamily="2" charset="-122"/>
                      </a:rPr>
                      <m:t>t</m:t>
                    </m:r>
                    <m:r>
                      <m:rPr>
                        <m:nor/>
                      </m:rPr>
                      <a:rPr lang="en-US" altLang="zh-CN" sz="1400" b="0" i="0" baseline="-25000" dirty="0" smtClean="0">
                        <a:solidFill>
                          <a:srgbClr val="000000"/>
                        </a:solidFill>
                        <a:latin typeface="Arial" panose="020B0604020202020204" pitchFamily="34" charset="0"/>
                        <a:ea typeface="宋体" panose="02010600030101010101" pitchFamily="2" charset="-122"/>
                      </a:rPr>
                      <m:t>2</m:t>
                    </m:r>
                  </m:oMath>
                </a14:m>
                <a:r>
                  <a:rPr lang="en-US" altLang="zh-CN" sz="1600" kern="0" dirty="0" smtClean="0">
                    <a:solidFill>
                      <a:schemeClr val="tx1"/>
                    </a:solidFill>
                  </a:rPr>
                  <a:t> </a:t>
                </a:r>
                <a14:m>
                  <m:oMath xmlns:m="http://schemas.openxmlformats.org/officeDocument/2006/math">
                    <m:r>
                      <m:rPr>
                        <m:nor/>
                      </m:rPr>
                      <a:rPr lang="en-US" altLang="zh-CN" sz="1400" dirty="0">
                        <a:solidFill>
                          <a:srgbClr val="000000"/>
                        </a:solidFill>
                        <a:latin typeface="Arial" panose="020B0604020202020204" pitchFamily="34" charset="0"/>
                        <a:ea typeface="宋体" panose="02010600030101010101" pitchFamily="2" charset="-122"/>
                      </a:rPr>
                      <m:t>is</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the</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time</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inst</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at</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which</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activation</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packet</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is</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received</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by</m:t>
                    </m:r>
                    <m:r>
                      <m:rPr>
                        <m:nor/>
                      </m:rPr>
                      <a:rPr lang="en-US" altLang="zh-CN" sz="1400" dirty="0">
                        <a:solidFill>
                          <a:srgbClr val="000000"/>
                        </a:solidFill>
                        <a:latin typeface="Arial" panose="020B0604020202020204" pitchFamily="34" charset="0"/>
                        <a:ea typeface="宋体" panose="02010600030101010101" pitchFamily="2" charset="-122"/>
                      </a:rPr>
                      <m:t> </m:t>
                    </m:r>
                    <m:r>
                      <m:rPr>
                        <m:nor/>
                      </m:rPr>
                      <a:rPr lang="en-US" altLang="zh-CN" sz="1400" dirty="0">
                        <a:solidFill>
                          <a:srgbClr val="000000"/>
                        </a:solidFill>
                        <a:latin typeface="Arial" panose="020B0604020202020204" pitchFamily="34" charset="0"/>
                        <a:ea typeface="宋体" panose="02010600030101010101" pitchFamily="2" charset="-122"/>
                      </a:rPr>
                      <m:t>resp</m:t>
                    </m:r>
                    <m:r>
                      <m:rPr>
                        <m:nor/>
                      </m:rPr>
                      <a:rPr lang="en-US" altLang="zh-CN" sz="1400" dirty="0">
                        <a:solidFill>
                          <a:srgbClr val="000000"/>
                        </a:solidFill>
                        <a:latin typeface="Arial" panose="020B0604020202020204" pitchFamily="34" charset="0"/>
                        <a:ea typeface="宋体" panose="02010600030101010101" pitchFamily="2" charset="-122"/>
                      </a:rPr>
                      <m:t>. 2)</m:t>
                    </m:r>
                  </m:oMath>
                </a14:m>
                <a:endParaRPr lang="en-US" altLang="zh-CN" sz="1600" kern="0" dirty="0">
                  <a:solidFill>
                    <a:schemeClr val="tx1"/>
                  </a:solidFill>
                </a:endParaRPr>
              </a:p>
            </p:txBody>
          </p:sp>
        </mc:Choice>
        <mc:Fallback xmlns="">
          <p:sp>
            <p:nvSpPr>
              <p:cNvPr id="6" name="矩形 5"/>
              <p:cNvSpPr>
                <a:spLocks noRot="1" noChangeAspect="1" noMove="1" noResize="1" noEditPoints="1" noAdjustHandles="1" noChangeArrowheads="1" noChangeShapeType="1" noTextEdit="1"/>
              </p:cNvSpPr>
              <p:nvPr/>
            </p:nvSpPr>
            <p:spPr>
              <a:xfrm>
                <a:off x="299080" y="2886514"/>
                <a:ext cx="8702293" cy="2323713"/>
              </a:xfrm>
              <a:prstGeom prst="rect">
                <a:avLst/>
              </a:prstGeom>
              <a:blipFill rotWithShape="0">
                <a:blip r:embed="rId3"/>
                <a:stretch>
                  <a:fillRect l="-630" t="-1312" b="-262"/>
                </a:stretch>
              </a:blipFill>
            </p:spPr>
            <p:txBody>
              <a:bodyPr/>
              <a:lstStyle/>
              <a:p>
                <a:r>
                  <a:rPr lang="zh-CN" altLang="en-US">
                    <a:noFill/>
                  </a:rPr>
                  <a:t> </a:t>
                </a:r>
              </a:p>
            </p:txBody>
          </p:sp>
        </mc:Fallback>
      </mc:AlternateContent>
      <p:sp>
        <p:nvSpPr>
          <p:cNvPr id="20"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299080" y="5132866"/>
            <a:ext cx="7992888" cy="394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000" kern="0" dirty="0" smtClean="0">
                <a:solidFill>
                  <a:schemeClr val="tx1"/>
                </a:solidFill>
              </a:rPr>
              <a:t>The time instant of receiving sensing packet 1 at the initiator:</a:t>
            </a:r>
            <a:endParaRPr lang="en-US" sz="2000" i="1" kern="0" dirty="0" smtClean="0">
              <a:solidFill>
                <a:srgbClr val="FF0000"/>
              </a:solidFill>
            </a:endParaRPr>
          </a:p>
        </p:txBody>
      </p:sp>
      <mc:AlternateContent xmlns:mc="http://schemas.openxmlformats.org/markup-compatibility/2006" xmlns:a14="http://schemas.microsoft.com/office/drawing/2010/main">
        <mc:Choice Requires="a14">
          <p:sp>
            <p:nvSpPr>
              <p:cNvPr id="8" name="矩形 7"/>
              <p:cNvSpPr/>
              <p:nvPr/>
            </p:nvSpPr>
            <p:spPr>
              <a:xfrm>
                <a:off x="2351308" y="5464801"/>
                <a:ext cx="3888432" cy="40011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 </a:t>
                </a:r>
                <a14:m>
                  <m:oMath xmlns:m="http://schemas.openxmlformats.org/officeDocument/2006/math">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m:t>
                    </m:r>
                    <m:sSub>
                      <m:sSubPr>
                        <m:ctrlP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𝑡</m:t>
                        </m:r>
                      </m:e>
                      <m:sub>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𝑠𝑡𝑎𝑟𝑡</m:t>
                        </m:r>
                      </m:sub>
                    </m:sSub>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m:t>
                    </m:r>
                    <m:f>
                      <m:fPr>
                        <m:ctrlP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ctrlPr>
                      </m:fPr>
                      <m:num>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smtClean="0">
                            <a:ln>
                              <a:noFill/>
                            </a:ln>
                            <a:solidFill>
                              <a:srgbClr val="000000"/>
                            </a:solidFill>
                            <a:effectLst/>
                            <a:uLnTx/>
                            <a:uFillTx/>
                            <a:latin typeface="Cambria Math" panose="02040503050406030204" pitchFamily="18" charset="0"/>
                          </a:rPr>
                          <m:t>1</m:t>
                        </m:r>
                      </m:num>
                      <m:den>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2</m:t>
                        </m:r>
                      </m:den>
                    </m:f>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zh-CN" altLang="en-US" sz="1400" b="0" i="1" u="none" strike="noStrike" kern="0" cap="none" spc="0" normalizeH="0" baseline="0" noProof="0">
                        <a:ln>
                          <a:noFill/>
                        </a:ln>
                        <a:solidFill>
                          <a:srgbClr val="000000"/>
                        </a:solidFill>
                        <a:effectLst/>
                        <a:uLnTx/>
                        <a:uFillTx/>
                        <a:latin typeface="Cambria Math" panose="02040503050406030204" pitchFamily="18" charset="0"/>
                      </a:rPr>
                      <m:t>∆</m:t>
                    </m:r>
                  </m:oMath>
                </a14:m>
                <a:r>
                  <a:rPr kumimoji="0" lang="en-US" altLang="zh-CN" sz="14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 + </a:t>
                </a:r>
                <a14:m>
                  <m:oMath xmlns:m="http://schemas.openxmlformats.org/officeDocument/2006/math">
                    <m:f>
                      <m:f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fPr>
                      <m:num>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a:ln>
                              <a:noFill/>
                            </a:ln>
                            <a:solidFill>
                              <a:srgbClr val="000000"/>
                            </a:solidFill>
                            <a:effectLst/>
                            <a:uLnTx/>
                            <a:uFillTx/>
                            <a:latin typeface="Cambria Math" panose="02040503050406030204" pitchFamily="18" charset="0"/>
                          </a:rPr>
                          <m:t>1</m:t>
                        </m:r>
                      </m:num>
                      <m:den>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2</m:t>
                        </m:r>
                      </m:den>
                    </m:f>
                  </m:oMath>
                </a14:m>
                <a:r>
                  <a:rPr kumimoji="0" lang="en-US" altLang="zh-CN" sz="14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 = </a:t>
                </a:r>
                <a14:m>
                  <m:oMath xmlns:m="http://schemas.openxmlformats.org/officeDocument/2006/math">
                    <m:sSub>
                      <m:sSub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sSubPr>
                      <m:e>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𝑡</m:t>
                        </m:r>
                      </m:e>
                      <m: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𝑠𝑡𝑎𝑟𝑡</m:t>
                        </m:r>
                      </m:sub>
                    </m:s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a:ln>
                          <a:noFill/>
                        </a:ln>
                        <a:solidFill>
                          <a:srgbClr val="000000"/>
                        </a:solidFill>
                        <a:effectLst/>
                        <a:uLnTx/>
                        <a:uFillTx/>
                        <a:latin typeface="Cambria Math" panose="02040503050406030204" pitchFamily="18" charset="0"/>
                      </a:rPr>
                      <m:t>1</m:t>
                    </m:r>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r>
                      <a:rPr kumimoji="0" lang="zh-CN" altLang="en-US" sz="1400" b="0" i="1" u="none" strike="noStrike" kern="0" cap="none" spc="0" normalizeH="0" baseline="0" noProof="0">
                        <a:ln>
                          <a:noFill/>
                        </a:ln>
                        <a:solidFill>
                          <a:srgbClr val="000000"/>
                        </a:solidFill>
                        <a:effectLst/>
                        <a:uLnTx/>
                        <a:uFillTx/>
                        <a:latin typeface="Cambria Math" panose="02040503050406030204" pitchFamily="18" charset="0"/>
                      </a:rPr>
                      <m:t>∆</m:t>
                    </m:r>
                  </m:oMath>
                </a14:m>
                <a:endParaRPr kumimoji="0" lang="zh-CN" altLang="en-US" b="0" i="0" u="none" strike="noStrike" kern="0" cap="none" spc="0" normalizeH="0" baseline="0" noProof="0" dirty="0" smtClean="0">
                  <a:ln>
                    <a:noFill/>
                  </a:ln>
                  <a:solidFill>
                    <a:sysClr val="windowText" lastClr="000000"/>
                  </a:solidFill>
                  <a:effectLst/>
                  <a:uLnTx/>
                  <a:uFillTx/>
                </a:endParaRPr>
              </a:p>
            </p:txBody>
          </p:sp>
        </mc:Choice>
        <mc:Fallback xmlns="">
          <p:sp>
            <p:nvSpPr>
              <p:cNvPr id="8" name="矩形 7"/>
              <p:cNvSpPr>
                <a:spLocks noRot="1" noChangeAspect="1" noMove="1" noResize="1" noEditPoints="1" noAdjustHandles="1" noChangeArrowheads="1" noChangeShapeType="1" noTextEdit="1"/>
              </p:cNvSpPr>
              <p:nvPr/>
            </p:nvSpPr>
            <p:spPr>
              <a:xfrm>
                <a:off x="2351308" y="5464801"/>
                <a:ext cx="3888432" cy="400110"/>
              </a:xfrm>
              <a:prstGeom prst="rect">
                <a:avLst/>
              </a:prstGeom>
              <a:blipFill rotWithShape="0">
                <a:blip r:embed="rId5"/>
                <a:stretch>
                  <a:fillRect b="-6061"/>
                </a:stretch>
              </a:blipFill>
            </p:spPr>
            <p:txBody>
              <a:bodyPr/>
              <a:lstStyle/>
              <a:p>
                <a:r>
                  <a:rPr lang="zh-CN" altLang="en-US">
                    <a:noFill/>
                  </a:rPr>
                  <a:t> </a:t>
                </a:r>
              </a:p>
            </p:txBody>
          </p:sp>
        </mc:Fallback>
      </mc:AlternateContent>
      <p:sp>
        <p:nvSpPr>
          <p:cNvPr id="23"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299080" y="5766943"/>
            <a:ext cx="7992888" cy="394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000" kern="0" dirty="0" smtClean="0">
                <a:solidFill>
                  <a:schemeClr val="tx1"/>
                </a:solidFill>
              </a:rPr>
              <a:t>The time instant of receiving sensing packet 2 at the initiator:</a:t>
            </a:r>
            <a:endParaRPr lang="en-US" sz="2000" i="1" kern="0" dirty="0" smtClean="0">
              <a:solidFill>
                <a:srgbClr val="FF0000"/>
              </a:solidFill>
            </a:endParaRPr>
          </a:p>
        </p:txBody>
      </p:sp>
      <mc:AlternateContent xmlns:mc="http://schemas.openxmlformats.org/markup-compatibility/2006" xmlns:a14="http://schemas.microsoft.com/office/drawing/2010/main">
        <mc:Choice Requires="a14">
          <p:sp>
            <p:nvSpPr>
              <p:cNvPr id="10" name="矩形 9"/>
              <p:cNvSpPr/>
              <p:nvPr/>
            </p:nvSpPr>
            <p:spPr>
              <a:xfrm>
                <a:off x="1961456" y="6074711"/>
                <a:ext cx="7182544" cy="40011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 </a:t>
                </a:r>
                <a14:m>
                  <m:oMath xmlns:m="http://schemas.openxmlformats.org/officeDocument/2006/math">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𝑡</m:t>
                    </m:r>
                    <m:r>
                      <a:rPr kumimoji="0" lang="en-US" altLang="zh-CN"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sSub>
                      <m:sSub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sSubPr>
                      <m:e>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𝑡</m:t>
                        </m:r>
                      </m:e>
                      <m: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𝑠𝑡𝑎𝑟𝑡</m:t>
                        </m:r>
                      </m:sub>
                    </m:s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f>
                      <m:f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fPr>
                      <m:num>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smtClean="0">
                            <a:ln>
                              <a:noFill/>
                            </a:ln>
                            <a:solidFill>
                              <a:srgbClr val="000000"/>
                            </a:solidFill>
                            <a:effectLst/>
                            <a:uLnTx/>
                            <a:uFillTx/>
                            <a:latin typeface="Cambria Math" panose="02040503050406030204" pitchFamily="18" charset="0"/>
                          </a:rPr>
                          <m:t>2</m:t>
                        </m:r>
                      </m:num>
                      <m:den>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2</m:t>
                        </m:r>
                      </m:den>
                    </m:f>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r>
                      <a:rPr kumimoji="0" lang="zh-CN" altLang="en-US" sz="1400" b="0" i="1" u="none" strike="noStrike" kern="0" cap="none" spc="0" normalizeH="0" baseline="0" noProof="0">
                        <a:ln>
                          <a:noFill/>
                        </a:ln>
                        <a:solidFill>
                          <a:srgbClr val="000000"/>
                        </a:solidFill>
                        <a:effectLst/>
                        <a:uLnTx/>
                        <a:uFillTx/>
                        <a:latin typeface="Cambria Math" panose="02040503050406030204" pitchFamily="18" charset="0"/>
                      </a:rPr>
                      <m:t>∆</m:t>
                    </m:r>
                  </m:oMath>
                </a14:m>
                <a:r>
                  <a:rPr kumimoji="0" lang="en-US" altLang="zh-CN" sz="14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rPr>
                  <a:t> + </a:t>
                </a:r>
                <a14:m>
                  <m:oMath xmlns:m="http://schemas.openxmlformats.org/officeDocument/2006/math">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a:ln>
                          <a:noFill/>
                        </a:ln>
                        <a:solidFill>
                          <a:srgbClr val="000000"/>
                        </a:solidFill>
                        <a:effectLst/>
                        <a:uLnTx/>
                        <a:uFillTx/>
                        <a:latin typeface="Cambria Math" panose="02040503050406030204" pitchFamily="18" charset="0"/>
                      </a:rPr>
                      <m:t>1</m:t>
                    </m:r>
                  </m:oMath>
                </a14:m>
                <a:r>
                  <a:rPr kumimoji="0" lang="en-US" altLang="zh-CN" sz="14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a:t>
                </a:r>
                <a:r>
                  <a:rPr kumimoji="0" lang="en-US" altLang="zh-CN" sz="14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rPr>
                  <a:t> </a:t>
                </a:r>
                <a14:m>
                  <m:oMath xmlns:m="http://schemas.openxmlformats.org/officeDocument/2006/math">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smtClean="0">
                        <a:ln>
                          <a:noFill/>
                        </a:ln>
                        <a:solidFill>
                          <a:srgbClr val="000000"/>
                        </a:solidFill>
                        <a:effectLst/>
                        <a:uLnTx/>
                        <a:uFillTx/>
                        <a:latin typeface="Cambria Math" panose="02040503050406030204" pitchFamily="18" charset="0"/>
                      </a:rPr>
                      <m:t>2</m:t>
                    </m:r>
                  </m:oMath>
                </a14:m>
                <a:r>
                  <a:rPr kumimoji="0" lang="en-US" altLang="zh-CN" sz="14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rPr>
                  <a:t> </a:t>
                </a:r>
                <a:r>
                  <a:rPr kumimoji="0" lang="en-US" altLang="zh-CN" sz="1400" b="0" i="0" u="none" strike="noStrike" kern="0" cap="none" spc="0" normalizeH="0" baseline="0" noProof="0" dirty="0" smtClean="0">
                    <a:ln>
                      <a:noFill/>
                    </a:ln>
                    <a:solidFill>
                      <a:srgbClr val="000000"/>
                    </a:solidFill>
                    <a:effectLst/>
                    <a:uLnTx/>
                    <a:uFillTx/>
                    <a:latin typeface="Arial" panose="020B0604020202020204" pitchFamily="34" charset="0"/>
                    <a:ea typeface="宋体" panose="02010600030101010101" pitchFamily="2" charset="-122"/>
                  </a:rPr>
                  <a:t>+ </a:t>
                </a:r>
                <a14:m>
                  <m:oMath xmlns:m="http://schemas.openxmlformats.org/officeDocument/2006/math">
                    <m:f>
                      <m:f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fPr>
                      <m:num>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smtClean="0">
                            <a:ln>
                              <a:noFill/>
                            </a:ln>
                            <a:solidFill>
                              <a:srgbClr val="000000"/>
                            </a:solidFill>
                            <a:effectLst/>
                            <a:uLnTx/>
                            <a:uFillTx/>
                            <a:latin typeface="Cambria Math" panose="02040503050406030204" pitchFamily="18" charset="0"/>
                          </a:rPr>
                          <m:t>2</m:t>
                        </m:r>
                      </m:num>
                      <m:den>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2</m:t>
                        </m:r>
                      </m:den>
                    </m:f>
                  </m:oMath>
                </a14:m>
                <a:r>
                  <a:rPr kumimoji="0" lang="en-US" altLang="zh-CN" sz="14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rPr>
                  <a:t> = </a:t>
                </a:r>
                <a14:m>
                  <m:oMath xmlns:m="http://schemas.openxmlformats.org/officeDocument/2006/math">
                    <m:sSub>
                      <m:sSubPr>
                        <m:ctrlP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ctrlPr>
                      </m:sSubPr>
                      <m:e>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𝑡</m:t>
                        </m:r>
                      </m:e>
                      <m: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𝑠𝑡𝑎𝑟𝑡</m:t>
                        </m:r>
                      </m:sub>
                    </m:sSub>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𝑇𝑅𝑇</m:t>
                    </m:r>
                    <m:r>
                      <a:rPr kumimoji="0" lang="en-US" altLang="zh-CN" sz="1400" b="0" i="1" u="none" strike="noStrike" kern="0" cap="none" spc="0" normalizeH="0" baseline="-25000" noProof="0">
                        <a:ln>
                          <a:noFill/>
                        </a:ln>
                        <a:solidFill>
                          <a:srgbClr val="000000"/>
                        </a:solidFill>
                        <a:effectLst/>
                        <a:uLnTx/>
                        <a:uFillTx/>
                        <a:latin typeface="Cambria Math" panose="02040503050406030204" pitchFamily="18" charset="0"/>
                      </a:rPr>
                      <m:t>1</m:t>
                    </m:r>
                    <m:r>
                      <a:rPr kumimoji="0" lang="en-US" altLang="zh-CN" sz="1400" b="0" i="1" u="none" strike="noStrike" kern="0" cap="none" spc="0" normalizeH="0" baseline="0" noProof="0">
                        <a:ln>
                          <a:noFill/>
                        </a:ln>
                        <a:solidFill>
                          <a:srgbClr val="000000"/>
                        </a:solidFill>
                        <a:effectLst/>
                        <a:uLnTx/>
                        <a:uFillTx/>
                        <a:latin typeface="Cambria Math" panose="02040503050406030204" pitchFamily="18" charset="0"/>
                      </a:rPr>
                      <m:t>+</m:t>
                    </m:r>
                    <m:r>
                      <a:rPr kumimoji="0" lang="zh-CN" altLang="en-US" sz="1400" b="0" i="1" u="none" strike="noStrike" kern="0" cap="none" spc="0" normalizeH="0" baseline="0" noProof="0">
                        <a:ln>
                          <a:noFill/>
                        </a:ln>
                        <a:solidFill>
                          <a:srgbClr val="000000"/>
                        </a:solidFill>
                        <a:effectLst/>
                        <a:uLnTx/>
                        <a:uFillTx/>
                        <a:latin typeface="Cambria Math" panose="02040503050406030204" pitchFamily="18" charset="0"/>
                      </a:rPr>
                      <m:t>∆</m:t>
                    </m:r>
                  </m:oMath>
                </a14:m>
                <a:endParaRPr kumimoji="0" lang="zh-CN" altLang="en-US" b="0" i="0" u="none" strike="noStrike" kern="0" cap="none" spc="0" normalizeH="0" baseline="0" noProof="0" dirty="0" smtClean="0">
                  <a:ln>
                    <a:noFill/>
                  </a:ln>
                  <a:solidFill>
                    <a:sysClr val="windowText" lastClr="000000"/>
                  </a:solidFill>
                  <a:effectLst/>
                  <a:uLnTx/>
                  <a:uFillTx/>
                </a:endParaRPr>
              </a:p>
            </p:txBody>
          </p:sp>
        </mc:Choice>
        <mc:Fallback xmlns="">
          <p:sp>
            <p:nvSpPr>
              <p:cNvPr id="10" name="矩形 9"/>
              <p:cNvSpPr>
                <a:spLocks noRot="1" noChangeAspect="1" noMove="1" noResize="1" noEditPoints="1" noAdjustHandles="1" noChangeArrowheads="1" noChangeShapeType="1" noTextEdit="1"/>
              </p:cNvSpPr>
              <p:nvPr/>
            </p:nvSpPr>
            <p:spPr>
              <a:xfrm>
                <a:off x="1961456" y="6074711"/>
                <a:ext cx="7182544" cy="400110"/>
              </a:xfrm>
              <a:prstGeom prst="rect">
                <a:avLst/>
              </a:prstGeom>
              <a:blipFill rotWithShape="0">
                <a:blip r:embed="rId6"/>
                <a:stretch>
                  <a:fillRect b="-6154"/>
                </a:stretch>
              </a:blipFill>
            </p:spPr>
            <p:txBody>
              <a:bodyPr/>
              <a:lstStyle/>
              <a:p>
                <a:r>
                  <a:rPr lang="zh-CN" altLang="en-US">
                    <a:noFill/>
                  </a:rPr>
                  <a:t> </a:t>
                </a:r>
              </a:p>
            </p:txBody>
          </p:sp>
        </mc:Fallback>
      </mc:AlternateContent>
      <p:pic>
        <p:nvPicPr>
          <p:cNvPr id="11" name="图片 10"/>
          <p:cNvPicPr>
            <a:picLocks noChangeAspect="1"/>
          </p:cNvPicPr>
          <p:nvPr/>
        </p:nvPicPr>
        <p:blipFill rotWithShape="1">
          <a:blip r:embed="rId7"/>
          <a:srcRect b="2544"/>
          <a:stretch/>
        </p:blipFill>
        <p:spPr>
          <a:xfrm>
            <a:off x="6889060" y="1330029"/>
            <a:ext cx="2092955" cy="1556485"/>
          </a:xfrm>
          <a:prstGeom prst="rect">
            <a:avLst/>
          </a:prstGeom>
        </p:spPr>
      </p:pic>
    </p:spTree>
    <p:extLst>
      <p:ext uri="{BB962C8B-B14F-4D97-AF65-F5344CB8AC3E}">
        <p14:creationId xmlns:p14="http://schemas.microsoft.com/office/powerpoint/2010/main" val="3364724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810960" y="621398"/>
            <a:ext cx="7764463" cy="754063"/>
          </a:xfrm>
        </p:spPr>
        <p:txBody>
          <a:bodyPr/>
          <a:lstStyle/>
          <a:p>
            <a:r>
              <a:rPr lang="en-US" dirty="0" smtClean="0"/>
              <a:t>Summary</a:t>
            </a:r>
            <a:endParaRPr lang="en-US" dirty="0"/>
          </a:p>
        </p:txBody>
      </p:sp>
      <p:sp>
        <p:nvSpPr>
          <p:cNvPr id="3" name="Content Placeholder 2">
            <a:extLst>
              <a:ext uri="{FF2B5EF4-FFF2-40B4-BE49-F238E27FC236}">
                <a16:creationId xmlns="" xmlns:a16="http://schemas.microsoft.com/office/drawing/2014/main" id="{DE438863-EAF3-4687-AE83-5A203AD3EF0B}"/>
              </a:ext>
            </a:extLst>
          </p:cNvPr>
          <p:cNvSpPr>
            <a:spLocks noGrp="1"/>
          </p:cNvSpPr>
          <p:nvPr>
            <p:ph idx="1"/>
          </p:nvPr>
        </p:nvSpPr>
        <p:spPr>
          <a:xfrm>
            <a:off x="611560" y="1484784"/>
            <a:ext cx="8280920" cy="4824536"/>
          </a:xfrm>
        </p:spPr>
        <p:txBody>
          <a:bodyPr/>
          <a:lstStyle/>
          <a:p>
            <a:pPr marL="457189" indent="-457189">
              <a:buFont typeface="Wingdings" panose="05000000000000000000" pitchFamily="2" charset="2"/>
              <a:buChar char="Ø"/>
            </a:pPr>
            <a:r>
              <a:rPr lang="en-US" sz="2400" dirty="0" smtClean="0"/>
              <a:t>A new sensing paradigm called </a:t>
            </a:r>
            <a:r>
              <a:rPr lang="en-US" sz="2400" i="1" dirty="0" smtClean="0"/>
              <a:t>collaborative sensing </a:t>
            </a:r>
            <a:r>
              <a:rPr lang="en-US" sz="2400" dirty="0" smtClean="0"/>
              <a:t>is proposed, where two responders perform joint sensing in a collaborative way</a:t>
            </a:r>
            <a:endParaRPr lang="en-US" sz="2400" dirty="0"/>
          </a:p>
          <a:p>
            <a:pPr marL="457189" indent="-457189">
              <a:buFont typeface="Wingdings" panose="05000000000000000000" pitchFamily="2" charset="2"/>
              <a:buChar char="Ø"/>
            </a:pPr>
            <a:r>
              <a:rPr lang="en-US" sz="2400" dirty="0" smtClean="0"/>
              <a:t>A coding method is developed at </a:t>
            </a:r>
            <a:r>
              <a:rPr lang="en-US" sz="2400" dirty="0" smtClean="0"/>
              <a:t>TX sides </a:t>
            </a:r>
            <a:r>
              <a:rPr lang="en-US" sz="2400" dirty="0" smtClean="0"/>
              <a:t>to pre-process the sensing signals, and a low-complexity signal combining approach is applied at RX side</a:t>
            </a:r>
            <a:endParaRPr lang="en-US" sz="2400" dirty="0"/>
          </a:p>
          <a:p>
            <a:pPr marL="457189" indent="-457189">
              <a:buFont typeface="Wingdings" panose="05000000000000000000" pitchFamily="2" charset="2"/>
              <a:buChar char="Ø"/>
            </a:pPr>
            <a:r>
              <a:rPr lang="en-US" sz="2400" dirty="0" smtClean="0"/>
              <a:t>The </a:t>
            </a:r>
            <a:r>
              <a:rPr lang="en-US" altLang="zh-CN" sz="2400" dirty="0" smtClean="0"/>
              <a:t>proposed </a:t>
            </a:r>
            <a:r>
              <a:rPr lang="en-US" altLang="zh-CN" sz="2400" dirty="0"/>
              <a:t>method prevents the </a:t>
            </a:r>
            <a:r>
              <a:rPr lang="en-US" altLang="zh-CN" sz="2400" dirty="0" smtClean="0"/>
              <a:t>unauthorized </a:t>
            </a:r>
            <a:r>
              <a:rPr lang="en-US" altLang="zh-CN" sz="2400" dirty="0"/>
              <a:t>users deciphering the CIR from its received sensing packets, thus protecting user </a:t>
            </a:r>
            <a:r>
              <a:rPr lang="en-US" altLang="zh-CN" sz="2400" dirty="0" smtClean="0"/>
              <a:t>privacy</a:t>
            </a:r>
          </a:p>
          <a:p>
            <a:pPr marL="457189" indent="-457189">
              <a:buFont typeface="Wingdings" panose="05000000000000000000" pitchFamily="2" charset="2"/>
              <a:buChar char="Ø"/>
            </a:pPr>
            <a:r>
              <a:rPr lang="en-US" sz="2400" dirty="0" smtClean="0"/>
              <a:t>Moreover, by using the proposed method, the CIR can be estimated with higher accuracy, and a more complete characterization of the object can be obtained  </a:t>
            </a:r>
            <a:endParaRPr lang="en-US" sz="24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Tree>
    <p:extLst>
      <p:ext uri="{BB962C8B-B14F-4D97-AF65-F5344CB8AC3E}">
        <p14:creationId xmlns:p14="http://schemas.microsoft.com/office/powerpoint/2010/main" val="2591689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573112828"/>
              </p:ext>
            </p:extLst>
          </p:nvPr>
        </p:nvGraphicFramePr>
        <p:xfrm>
          <a:off x="467544" y="908721"/>
          <a:ext cx="8280920" cy="5392792"/>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587121">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391415">
                <a:tc>
                  <a:txBody>
                    <a:bodyPr/>
                    <a:lstStyle/>
                    <a:p>
                      <a:pPr>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586995">
                <a:tc>
                  <a:txBody>
                    <a:bodyPr/>
                    <a:lstStyle/>
                    <a:p>
                      <a:pPr>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This</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contribution proposes a novel sensing mode called collaborative sensing, which can preserve user privacy and improve sensing performance as well.</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39141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2709052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a:xfrm>
            <a:off x="146968" y="673739"/>
            <a:ext cx="8784976" cy="754063"/>
          </a:xfrm>
        </p:spPr>
        <p:txBody>
          <a:bodyPr/>
          <a:lstStyle/>
          <a:p>
            <a:r>
              <a:rPr lang="en-US" dirty="0" smtClean="0"/>
              <a:t>Related Contributions</a:t>
            </a:r>
            <a:endParaRPr lang="en-US" dirty="0"/>
          </a:p>
        </p:txBody>
      </p:sp>
      <p:sp>
        <p:nvSpPr>
          <p:cNvPr id="3"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492921" y="1556799"/>
            <a:ext cx="8392392" cy="3974167"/>
          </a:xfrm>
        </p:spPr>
        <p:txBody>
          <a:bodyPr/>
          <a:lstStyle/>
          <a:p>
            <a:pPr marL="457189" indent="-457189">
              <a:buFont typeface="Wingdings" panose="05000000000000000000" pitchFamily="2" charset="2"/>
              <a:buChar char="Ø"/>
              <a:defRPr sz="2000"/>
            </a:pPr>
            <a:r>
              <a:rPr lang="en-US" altLang="zh-CN" sz="2000" dirty="0">
                <a:sym typeface="Calibri" panose="020F0502020204030204"/>
              </a:rPr>
              <a:t>UWB sensing in 802.15 &lt;15-21-0399-00-04ab&gt;, Jul. 2021, Frank Leong, et. al. </a:t>
            </a:r>
          </a:p>
          <a:p>
            <a:pPr marL="457189" indent="-457189">
              <a:buFont typeface="Wingdings" panose="05000000000000000000" pitchFamily="2" charset="2"/>
              <a:buChar char="Ø"/>
            </a:pPr>
            <a:r>
              <a:rPr lang="en-US" altLang="zh-CN" sz="2000" dirty="0">
                <a:sym typeface="Calibri" panose="020F0502020204030204"/>
              </a:rPr>
              <a:t>UWB sensing scenarios for 802.15.4ab &lt;15-22-0012-01-04ab&gt;, Jan. 2022, Pooria </a:t>
            </a:r>
            <a:r>
              <a:rPr lang="en-US" altLang="zh-CN" sz="2000" dirty="0" err="1">
                <a:sym typeface="Calibri" panose="020F0502020204030204"/>
              </a:rPr>
              <a:t>Pakrooh</a:t>
            </a:r>
            <a:r>
              <a:rPr lang="en-US" altLang="zh-CN" sz="2000" dirty="0">
                <a:sym typeface="Calibri" panose="020F0502020204030204"/>
              </a:rPr>
              <a:t>, et. al. </a:t>
            </a:r>
          </a:p>
          <a:p>
            <a:pPr marL="457189" indent="-457189">
              <a:buFont typeface="Wingdings" panose="05000000000000000000" pitchFamily="2" charset="2"/>
              <a:buChar char="Ø"/>
            </a:pPr>
            <a:r>
              <a:rPr lang="en-US" altLang="zh-CN" sz="2000" dirty="0">
                <a:sym typeface="Calibri" panose="020F0502020204030204"/>
              </a:rPr>
              <a:t>Sensing – continued &lt;15-22-0061-00-04ab&gt;, Jan. 2022, Frank Leong, et. al.</a:t>
            </a:r>
          </a:p>
          <a:p>
            <a:pPr marL="457189" indent="-457189">
              <a:buFont typeface="Wingdings" panose="05000000000000000000" pitchFamily="2" charset="2"/>
              <a:buChar char="Ø"/>
            </a:pPr>
            <a:r>
              <a:rPr lang="en-US" altLang="zh-CN" sz="2000" dirty="0" smtClean="0">
                <a:sym typeface="Calibri" panose="020F0502020204030204"/>
              </a:rPr>
              <a:t>Sensing </a:t>
            </a:r>
            <a:r>
              <a:rPr lang="en-US" altLang="zh-CN" sz="2000" dirty="0">
                <a:sym typeface="Calibri" panose="020F0502020204030204"/>
              </a:rPr>
              <a:t>device &lt;15-22-0175-00-04ab&gt;, March. 2022, Dag T. </a:t>
            </a:r>
            <a:r>
              <a:rPr lang="en-US" altLang="zh-CN" sz="2000" dirty="0" err="1">
                <a:sym typeface="Calibri" panose="020F0502020204030204"/>
              </a:rPr>
              <a:t>Wisland</a:t>
            </a:r>
            <a:r>
              <a:rPr lang="en-US" altLang="zh-CN" sz="2000" dirty="0">
                <a:sym typeface="Calibri" panose="020F0502020204030204"/>
              </a:rPr>
              <a:t>, et al</a:t>
            </a:r>
            <a:r>
              <a:rPr lang="en-US" altLang="zh-CN" sz="2000" dirty="0" smtClean="0">
                <a:sym typeface="Calibri" panose="020F0502020204030204"/>
              </a:rPr>
              <a:t>.</a:t>
            </a:r>
          </a:p>
          <a:p>
            <a:pPr marL="457189" indent="-457189">
              <a:buFont typeface="Wingdings" panose="05000000000000000000" pitchFamily="2" charset="2"/>
              <a:buChar char="Ø"/>
            </a:pPr>
            <a:r>
              <a:rPr lang="en-GB" altLang="zh-CN" sz="2000" dirty="0" smtClean="0"/>
              <a:t>Privacy </a:t>
            </a:r>
            <a:r>
              <a:rPr lang="en-GB" altLang="zh-CN" sz="2000" dirty="0"/>
              <a:t>issues in UWB sensing &lt;15-22-0177-00-04ab&gt;, Mar. 2022, Li Sun, et al.</a:t>
            </a:r>
            <a:endParaRPr lang="zh-CN" altLang="zh-CN" sz="2000" dirty="0"/>
          </a:p>
          <a:p>
            <a:pPr marL="457189" indent="-457189">
              <a:buFont typeface="Wingdings" panose="05000000000000000000" pitchFamily="2" charset="2"/>
              <a:buChar char="ü"/>
            </a:pPr>
            <a:endParaRPr lang="en-US" altLang="zh-CN" sz="2000" dirty="0">
              <a:solidFill>
                <a:schemeClr val="tx1"/>
              </a:solidFill>
              <a:latin typeface="Arial" panose="020B0604020202020204" pitchFamily="34" charset="0"/>
              <a:cs typeface="Arial" panose="020B0604020202020204" pitchFamily="34" charset="0"/>
              <a:sym typeface="Calibri" panose="020F0502020204030204"/>
            </a:endParaRPr>
          </a:p>
          <a:p>
            <a:pPr marL="457189" indent="-457189">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4153523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1" y="685808"/>
            <a:ext cx="8701619" cy="754063"/>
          </a:xfrm>
        </p:spPr>
        <p:txBody>
          <a:bodyPr/>
          <a:lstStyle/>
          <a:p>
            <a:r>
              <a:rPr lang="en-US" sz="3200" dirty="0" smtClean="0"/>
              <a:t>Privacy Issues in Sensing (Recap)</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
        <p:nvSpPr>
          <p:cNvPr id="52"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539552" y="1370674"/>
            <a:ext cx="8310080" cy="4671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200" kern="0" dirty="0" smtClean="0"/>
              <a:t>Two privacy issues in UWB sensing have been identified in [1].</a:t>
            </a:r>
            <a:endParaRPr lang="en-US" sz="2200" kern="100" dirty="0">
              <a:latin typeface="Cambria Math" panose="02040503050406030204" pitchFamily="18" charset="0"/>
              <a:ea typeface="宋体" panose="02010600030101010101" pitchFamily="2" charset="-122"/>
              <a:cs typeface="Times New Roman" panose="02020603050405020304" pitchFamily="18" charset="0"/>
            </a:endParaRPr>
          </a:p>
          <a:p>
            <a:pPr>
              <a:buFont typeface="Wingdings" panose="05000000000000000000" pitchFamily="2" charset="2"/>
              <a:buChar char="Ø"/>
            </a:pPr>
            <a:r>
              <a:rPr lang="en-US" sz="2200" kern="0" dirty="0" smtClean="0">
                <a:solidFill>
                  <a:srgbClr val="FF0000"/>
                </a:solidFill>
              </a:rPr>
              <a:t>Privacy issue #1: </a:t>
            </a:r>
            <a:r>
              <a:rPr lang="en-US" sz="2200" kern="0" dirty="0" smtClean="0"/>
              <a:t>CIR report fed back from receiver to transmitter may be overheard by unauthorized or malicious users, which incurs privacy concerns </a:t>
            </a:r>
            <a:r>
              <a:rPr lang="en-US" altLang="zh-CN" sz="2200" kern="0" dirty="0" smtClean="0"/>
              <a:t>—— </a:t>
            </a:r>
            <a:r>
              <a:rPr lang="en-US" altLang="zh-CN" sz="2200" kern="0" dirty="0" smtClean="0">
                <a:solidFill>
                  <a:srgbClr val="0000FF"/>
                </a:solidFill>
              </a:rPr>
              <a:t>This issue can be easily dealt with using encryption approaches</a:t>
            </a:r>
            <a:endParaRPr lang="en-US" sz="2200" kern="0" dirty="0">
              <a:solidFill>
                <a:srgbClr val="0000FF"/>
              </a:solidFill>
            </a:endParaRPr>
          </a:p>
          <a:p>
            <a:pPr>
              <a:buFont typeface="Wingdings" panose="05000000000000000000" pitchFamily="2" charset="2"/>
              <a:buChar char="Ø"/>
            </a:pPr>
            <a:r>
              <a:rPr lang="en-US" altLang="zh-CN" sz="2200" kern="0" dirty="0" smtClean="0">
                <a:solidFill>
                  <a:srgbClr val="FF0000"/>
                </a:solidFill>
              </a:rPr>
              <a:t>Privacy issue #2: </a:t>
            </a:r>
            <a:r>
              <a:rPr lang="en-US" altLang="zh-CN" sz="2200" kern="0" dirty="0" smtClean="0"/>
              <a:t>Sensing packets/preamble can </a:t>
            </a:r>
            <a:r>
              <a:rPr lang="en-US" altLang="zh-CN" sz="2200" kern="0" dirty="0"/>
              <a:t>be </a:t>
            </a:r>
            <a:r>
              <a:rPr lang="en-US" altLang="zh-CN" sz="2200" kern="0" dirty="0" smtClean="0"/>
              <a:t>received and decoded by </a:t>
            </a:r>
            <a:r>
              <a:rPr lang="en-US" altLang="zh-CN" sz="2200" kern="0" dirty="0"/>
              <a:t>anyone. By capturing legitimate transmitter’s sensing </a:t>
            </a:r>
            <a:r>
              <a:rPr lang="en-US" altLang="zh-CN" sz="2200" kern="0" dirty="0" smtClean="0"/>
              <a:t>packets/preamble </a:t>
            </a:r>
            <a:r>
              <a:rPr lang="en-US" altLang="zh-CN" sz="2200" kern="0" dirty="0"/>
              <a:t>and measuring CIR, </a:t>
            </a:r>
            <a:r>
              <a:rPr lang="en-US" altLang="zh-CN" sz="2200" kern="0" dirty="0" smtClean="0"/>
              <a:t>unauthorized </a:t>
            </a:r>
            <a:r>
              <a:rPr lang="en-US" altLang="zh-CN" sz="2200" kern="0" dirty="0"/>
              <a:t>entities </a:t>
            </a:r>
            <a:r>
              <a:rPr lang="en-US" altLang="zh-CN" sz="2200" kern="0" dirty="0" smtClean="0"/>
              <a:t>can infer </a:t>
            </a:r>
            <a:r>
              <a:rPr lang="en-US" altLang="zh-CN" sz="2200" kern="0" dirty="0"/>
              <a:t>the presence and locations of the objects, analyze the behaviors of users, </a:t>
            </a:r>
            <a:r>
              <a:rPr lang="en-US" altLang="zh-CN" sz="2200" kern="0" dirty="0" smtClean="0"/>
              <a:t>do </a:t>
            </a:r>
            <a:r>
              <a:rPr lang="en-US" altLang="zh-CN" sz="2200" kern="0" dirty="0"/>
              <a:t>environmental mapping, </a:t>
            </a:r>
            <a:r>
              <a:rPr lang="en-US" altLang="zh-CN" sz="2200" kern="0" dirty="0" smtClean="0"/>
              <a:t>etc., which violates users’ privacy requirement —— </a:t>
            </a:r>
            <a:r>
              <a:rPr lang="en-US" altLang="zh-CN" sz="2200" kern="0" dirty="0" smtClean="0">
                <a:solidFill>
                  <a:srgbClr val="0000FF"/>
                </a:solidFill>
              </a:rPr>
              <a:t>This issue is more challenging than issue #1, because it cannot be solved by simply using encryption techniques. </a:t>
            </a:r>
            <a:endParaRPr lang="en-US" altLang="zh-CN" sz="2200" kern="0" dirty="0">
              <a:solidFill>
                <a:srgbClr val="0000FF"/>
              </a:solidFill>
            </a:endParaRPr>
          </a:p>
          <a:p>
            <a:pPr>
              <a:buFont typeface="Wingdings" panose="05000000000000000000" pitchFamily="2" charset="2"/>
              <a:buChar char="ü"/>
            </a:pPr>
            <a:endParaRPr lang="en-US" sz="2200" kern="0" dirty="0">
              <a:solidFill>
                <a:srgbClr val="FF0000"/>
              </a:solidFill>
            </a:endParaRPr>
          </a:p>
        </p:txBody>
      </p:sp>
      <p:sp>
        <p:nvSpPr>
          <p:cNvPr id="5" name="矩形 4"/>
          <p:cNvSpPr/>
          <p:nvPr/>
        </p:nvSpPr>
        <p:spPr>
          <a:xfrm>
            <a:off x="713898" y="6049803"/>
            <a:ext cx="7776864" cy="338554"/>
          </a:xfrm>
          <a:prstGeom prst="rect">
            <a:avLst/>
          </a:prstGeom>
        </p:spPr>
        <p:txBody>
          <a:bodyPr wrap="square">
            <a:spAutoFit/>
          </a:bodyPr>
          <a:lstStyle/>
          <a:p>
            <a:pPr lvl="0" defTabSz="449251">
              <a:spcBef>
                <a:spcPts val="800"/>
              </a:spcBef>
              <a:buClr>
                <a:srgbClr val="000000"/>
              </a:buClr>
              <a:buSzPct val="100000"/>
            </a:pPr>
            <a:r>
              <a:rPr lang="en-GB" altLang="zh-CN" sz="1600" kern="0" dirty="0" smtClean="0">
                <a:solidFill>
                  <a:srgbClr val="000000"/>
                </a:solidFill>
                <a:latin typeface="Arial"/>
              </a:rPr>
              <a:t>[1] Privacy </a:t>
            </a:r>
            <a:r>
              <a:rPr lang="en-GB" altLang="zh-CN" sz="1600" kern="0" dirty="0">
                <a:solidFill>
                  <a:srgbClr val="000000"/>
                </a:solidFill>
                <a:latin typeface="Arial"/>
              </a:rPr>
              <a:t>issues in UWB sensing &lt;15-22-0177-00-04ab&gt;, Mar. 2022, Li Sun, et al.</a:t>
            </a:r>
            <a:endParaRPr lang="zh-CN" altLang="zh-CN" sz="1600" kern="0" dirty="0">
              <a:solidFill>
                <a:srgbClr val="000000"/>
              </a:solidFill>
              <a:latin typeface="Arial"/>
            </a:endParaRPr>
          </a:p>
        </p:txBody>
      </p:sp>
    </p:spTree>
    <p:extLst>
      <p:ext uri="{BB962C8B-B14F-4D97-AF65-F5344CB8AC3E}">
        <p14:creationId xmlns:p14="http://schemas.microsoft.com/office/powerpoint/2010/main" val="848497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105754" y="669136"/>
            <a:ext cx="8701619" cy="754063"/>
          </a:xfrm>
        </p:spPr>
        <p:txBody>
          <a:bodyPr/>
          <a:lstStyle/>
          <a:p>
            <a:r>
              <a:rPr lang="en-US" sz="3200" dirty="0"/>
              <a:t>Collaborative </a:t>
            </a:r>
            <a:r>
              <a:rPr lang="en-US" sz="3200" dirty="0" smtClean="0"/>
              <a:t>Sensing: Framework</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grpSp>
        <p:nvGrpSpPr>
          <p:cNvPr id="26" name="组合 25"/>
          <p:cNvGrpSpPr/>
          <p:nvPr/>
        </p:nvGrpSpPr>
        <p:grpSpPr>
          <a:xfrm>
            <a:off x="572489" y="1669805"/>
            <a:ext cx="4614427" cy="3559395"/>
            <a:chOff x="372748" y="1158489"/>
            <a:chExt cx="4614426" cy="3559394"/>
          </a:xfrm>
        </p:grpSpPr>
        <p:sp>
          <p:nvSpPr>
            <p:cNvPr id="27" name="Freeform: Shape 54">
              <a:extLst>
                <a:ext uri="{FF2B5EF4-FFF2-40B4-BE49-F238E27FC236}">
                  <a16:creationId xmlns:a16="http://schemas.microsoft.com/office/drawing/2014/main" xmlns="" id="{D2336A8D-77EE-4979-889B-1EFC2CD8A4AE}"/>
                </a:ext>
              </a:extLst>
            </p:cNvPr>
            <p:cNvSpPr/>
            <p:nvPr/>
          </p:nvSpPr>
          <p:spPr>
            <a:xfrm rot="10800000">
              <a:off x="1847528" y="3990931"/>
              <a:ext cx="1572769" cy="3931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pPr defTabSz="914377" eaLnBrk="1" fontAlgn="auto" hangingPunct="1">
                <a:spcBef>
                  <a:spcPts val="0"/>
                </a:spcBef>
                <a:spcAft>
                  <a:spcPts val="0"/>
                </a:spcAft>
              </a:pPr>
              <a:endParaRPr lang="en-US" sz="2000" kern="0">
                <a:solidFill>
                  <a:srgbClr val="000000"/>
                </a:solidFill>
                <a:latin typeface="Arial" panose="020B0604020202020204" pitchFamily="34" charset="0"/>
                <a:ea typeface="宋体" panose="02010600030101010101" pitchFamily="2" charset="-122"/>
              </a:endParaRPr>
            </a:p>
          </p:txBody>
        </p:sp>
        <p:sp>
          <p:nvSpPr>
            <p:cNvPr id="28" name="TextBox 55">
              <a:extLst>
                <a:ext uri="{FF2B5EF4-FFF2-40B4-BE49-F238E27FC236}">
                  <a16:creationId xmlns:a16="http://schemas.microsoft.com/office/drawing/2014/main" xmlns="" id="{03B15DF6-6B0D-46C5-A409-D69724B71A14}"/>
                </a:ext>
              </a:extLst>
            </p:cNvPr>
            <p:cNvSpPr txBox="1"/>
            <p:nvPr/>
          </p:nvSpPr>
          <p:spPr>
            <a:xfrm>
              <a:off x="2260186" y="4054573"/>
              <a:ext cx="751809"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Initiator</a:t>
              </a:r>
            </a:p>
          </p:txBody>
        </p:sp>
        <p:sp>
          <p:nvSpPr>
            <p:cNvPr id="29" name="Freeform: Shape 51">
              <a:extLst>
                <a:ext uri="{FF2B5EF4-FFF2-40B4-BE49-F238E27FC236}">
                  <a16:creationId xmlns:a16="http://schemas.microsoft.com/office/drawing/2014/main" xmlns="" id="{734E9E7B-F1AB-4065-BFC6-F5BB25E78730}"/>
                </a:ext>
              </a:extLst>
            </p:cNvPr>
            <p:cNvSpPr/>
            <p:nvPr/>
          </p:nvSpPr>
          <p:spPr>
            <a:xfrm rot="10800000">
              <a:off x="569757" y="1164467"/>
              <a:ext cx="1572770" cy="39319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pPr defTabSz="914377" eaLnBrk="1" fontAlgn="auto" hangingPunct="1">
                <a:spcBef>
                  <a:spcPts val="0"/>
                </a:spcBef>
                <a:spcAft>
                  <a:spcPts val="0"/>
                </a:spcAft>
              </a:pPr>
              <a:endParaRPr lang="en-US" sz="2000" kern="0">
                <a:solidFill>
                  <a:srgbClr val="000000"/>
                </a:solidFill>
                <a:latin typeface="Arial" panose="020B0604020202020204" pitchFamily="34" charset="0"/>
                <a:ea typeface="宋体" panose="02010600030101010101" pitchFamily="2" charset="-122"/>
              </a:endParaRPr>
            </a:p>
          </p:txBody>
        </p:sp>
        <p:sp>
          <p:nvSpPr>
            <p:cNvPr id="30" name="TextBox 52">
              <a:extLst>
                <a:ext uri="{FF2B5EF4-FFF2-40B4-BE49-F238E27FC236}">
                  <a16:creationId xmlns:a16="http://schemas.microsoft.com/office/drawing/2014/main" xmlns="" id="{51BEF76C-0767-4EA0-BC3D-331F25613054}"/>
                </a:ext>
              </a:extLst>
            </p:cNvPr>
            <p:cNvSpPr txBox="1"/>
            <p:nvPr/>
          </p:nvSpPr>
          <p:spPr>
            <a:xfrm>
              <a:off x="793103" y="1225725"/>
              <a:ext cx="1130118"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Responder1</a:t>
              </a:r>
            </a:p>
          </p:txBody>
        </p:sp>
        <p:sp>
          <p:nvSpPr>
            <p:cNvPr id="31" name="Freeform: Shape 47">
              <a:extLst>
                <a:ext uri="{FF2B5EF4-FFF2-40B4-BE49-F238E27FC236}">
                  <a16:creationId xmlns:a16="http://schemas.microsoft.com/office/drawing/2014/main" xmlns="" id="{0D5C0970-A7CF-4F9C-8946-C0CC0A1556D2}"/>
                </a:ext>
              </a:extLst>
            </p:cNvPr>
            <p:cNvSpPr/>
            <p:nvPr/>
          </p:nvSpPr>
          <p:spPr>
            <a:xfrm rot="10800000">
              <a:off x="2063552" y="2348880"/>
              <a:ext cx="1135745" cy="78638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pPr defTabSz="914377" eaLnBrk="1" fontAlgn="auto" hangingPunct="1">
                <a:spcBef>
                  <a:spcPts val="0"/>
                </a:spcBef>
                <a:spcAft>
                  <a:spcPts val="0"/>
                </a:spcAft>
              </a:pPr>
              <a:endParaRPr lang="en-US" sz="2000" kern="0">
                <a:solidFill>
                  <a:srgbClr val="000000"/>
                </a:solidFill>
                <a:latin typeface="Arial" panose="020B0604020202020204" pitchFamily="34" charset="0"/>
                <a:ea typeface="宋体" panose="02010600030101010101" pitchFamily="2" charset="-122"/>
              </a:endParaRPr>
            </a:p>
          </p:txBody>
        </p:sp>
        <p:sp>
          <p:nvSpPr>
            <p:cNvPr id="32" name="TextBox 48">
              <a:extLst>
                <a:ext uri="{FF2B5EF4-FFF2-40B4-BE49-F238E27FC236}">
                  <a16:creationId xmlns:a16="http://schemas.microsoft.com/office/drawing/2014/main" xmlns="" id="{AD508E3F-BCF4-4F94-8A9F-E9EB36870EC3}"/>
                </a:ext>
              </a:extLst>
            </p:cNvPr>
            <p:cNvSpPr txBox="1"/>
            <p:nvPr/>
          </p:nvSpPr>
          <p:spPr>
            <a:xfrm>
              <a:off x="2264982" y="2583950"/>
              <a:ext cx="732881" cy="265907"/>
            </a:xfrm>
            <a:prstGeom prst="rect">
              <a:avLst/>
            </a:prstGeom>
            <a:noFill/>
          </p:spPr>
          <p:txBody>
            <a:bodyPr wrap="square" lIns="0" tIns="0" rIns="0" bIns="0" rtlCol="0">
              <a:spAutoFit/>
            </a:bodyPr>
            <a:lstStyle/>
            <a:p>
              <a:pPr algn="ct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Object</a:t>
              </a:r>
            </a:p>
          </p:txBody>
        </p:sp>
        <p:sp>
          <p:nvSpPr>
            <p:cNvPr id="33" name="Freeform: Shape 36">
              <a:extLst>
                <a:ext uri="{FF2B5EF4-FFF2-40B4-BE49-F238E27FC236}">
                  <a16:creationId xmlns:a16="http://schemas.microsoft.com/office/drawing/2014/main" xmlns="" id="{92890D61-4467-47C4-BB9E-C1B8F330B89E}"/>
                </a:ext>
              </a:extLst>
            </p:cNvPr>
            <p:cNvSpPr/>
            <p:nvPr/>
          </p:nvSpPr>
          <p:spPr>
            <a:xfrm rot="10800000">
              <a:off x="2831580" y="1158489"/>
              <a:ext cx="1572768" cy="3931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pPr defTabSz="914377" eaLnBrk="1" fontAlgn="auto" hangingPunct="1">
                <a:spcBef>
                  <a:spcPts val="0"/>
                </a:spcBef>
                <a:spcAft>
                  <a:spcPts val="0"/>
                </a:spcAft>
              </a:pPr>
              <a:endParaRPr lang="en-US" sz="2000" kern="0">
                <a:solidFill>
                  <a:srgbClr val="000000"/>
                </a:solidFill>
                <a:latin typeface="Arial" panose="020B0604020202020204" pitchFamily="34" charset="0"/>
                <a:ea typeface="宋体" panose="02010600030101010101" pitchFamily="2" charset="-122"/>
              </a:endParaRPr>
            </a:p>
          </p:txBody>
        </p:sp>
        <p:sp>
          <p:nvSpPr>
            <p:cNvPr id="34" name="TextBox 37">
              <a:extLst>
                <a:ext uri="{FF2B5EF4-FFF2-40B4-BE49-F238E27FC236}">
                  <a16:creationId xmlns:a16="http://schemas.microsoft.com/office/drawing/2014/main" xmlns="" id="{A8F34A15-9BAD-433B-817B-72F47AE5E562}"/>
                </a:ext>
              </a:extLst>
            </p:cNvPr>
            <p:cNvSpPr txBox="1"/>
            <p:nvPr/>
          </p:nvSpPr>
          <p:spPr>
            <a:xfrm>
              <a:off x="3054925" y="1222132"/>
              <a:ext cx="1130118"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Responder2</a:t>
              </a:r>
            </a:p>
          </p:txBody>
        </p:sp>
        <p:cxnSp>
          <p:nvCxnSpPr>
            <p:cNvPr id="35" name="Straight Arrow Connector 38">
              <a:extLst>
                <a:ext uri="{FF2B5EF4-FFF2-40B4-BE49-F238E27FC236}">
                  <a16:creationId xmlns:a16="http://schemas.microsoft.com/office/drawing/2014/main" xmlns="" id="{86C7236D-9558-4A8B-8018-BB76197CF345}"/>
                </a:ext>
              </a:extLst>
            </p:cNvPr>
            <p:cNvCxnSpPr>
              <a:cxnSpLocks/>
            </p:cNvCxnSpPr>
            <p:nvPr/>
          </p:nvCxnSpPr>
          <p:spPr>
            <a:xfrm flipH="1">
              <a:off x="3054925" y="1623342"/>
              <a:ext cx="783023" cy="817002"/>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cxnSp>
          <p:nvCxnSpPr>
            <p:cNvPr id="36" name="Straight Arrow Connector 39">
              <a:extLst>
                <a:ext uri="{FF2B5EF4-FFF2-40B4-BE49-F238E27FC236}">
                  <a16:creationId xmlns:a16="http://schemas.microsoft.com/office/drawing/2014/main" xmlns="" id="{0EE33AC6-F5B6-4788-B8D8-F6A10F375640}"/>
                </a:ext>
              </a:extLst>
            </p:cNvPr>
            <p:cNvCxnSpPr>
              <a:cxnSpLocks/>
            </p:cNvCxnSpPr>
            <p:nvPr/>
          </p:nvCxnSpPr>
          <p:spPr>
            <a:xfrm>
              <a:off x="1623000" y="1658772"/>
              <a:ext cx="519527" cy="837195"/>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cxnSp>
          <p:nvCxnSpPr>
            <p:cNvPr id="37" name="Straight Arrow Connector 34">
              <a:extLst>
                <a:ext uri="{FF2B5EF4-FFF2-40B4-BE49-F238E27FC236}">
                  <a16:creationId xmlns:a16="http://schemas.microsoft.com/office/drawing/2014/main" xmlns="" id="{2BE39C57-DD9E-4322-B42E-76ABCDED2644}"/>
                </a:ext>
              </a:extLst>
            </p:cNvPr>
            <p:cNvCxnSpPr>
              <a:cxnSpLocks/>
            </p:cNvCxnSpPr>
            <p:nvPr/>
          </p:nvCxnSpPr>
          <p:spPr>
            <a:xfrm>
              <a:off x="2260187" y="3095087"/>
              <a:ext cx="0" cy="841558"/>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cxnSp>
          <p:nvCxnSpPr>
            <p:cNvPr id="38" name="Straight Arrow Connector 35">
              <a:extLst>
                <a:ext uri="{FF2B5EF4-FFF2-40B4-BE49-F238E27FC236}">
                  <a16:creationId xmlns:a16="http://schemas.microsoft.com/office/drawing/2014/main" xmlns="" id="{5414E42B-D0B1-4A1E-8CD0-63033AA55F9F}"/>
                </a:ext>
              </a:extLst>
            </p:cNvPr>
            <p:cNvCxnSpPr>
              <a:cxnSpLocks/>
            </p:cNvCxnSpPr>
            <p:nvPr/>
          </p:nvCxnSpPr>
          <p:spPr>
            <a:xfrm>
              <a:off x="2987438" y="3092814"/>
              <a:ext cx="12218" cy="809945"/>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sp>
          <p:nvSpPr>
            <p:cNvPr id="39" name="TextBox 52">
              <a:extLst>
                <a:ext uri="{FF2B5EF4-FFF2-40B4-BE49-F238E27FC236}">
                  <a16:creationId xmlns:a16="http://schemas.microsoft.com/office/drawing/2014/main" xmlns="" id="{51BEF76C-0767-4EA0-BC3D-331F25613054}"/>
                </a:ext>
              </a:extLst>
            </p:cNvPr>
            <p:cNvSpPr txBox="1"/>
            <p:nvPr/>
          </p:nvSpPr>
          <p:spPr>
            <a:xfrm>
              <a:off x="1181413" y="1632502"/>
              <a:ext cx="349455"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TX1</a:t>
              </a:r>
            </a:p>
          </p:txBody>
        </p:sp>
        <p:sp>
          <p:nvSpPr>
            <p:cNvPr id="40" name="TextBox 52">
              <a:extLst>
                <a:ext uri="{FF2B5EF4-FFF2-40B4-BE49-F238E27FC236}">
                  <a16:creationId xmlns:a16="http://schemas.microsoft.com/office/drawing/2014/main" xmlns="" id="{51BEF76C-0767-4EA0-BC3D-331F25613054}"/>
                </a:ext>
              </a:extLst>
            </p:cNvPr>
            <p:cNvSpPr txBox="1"/>
            <p:nvPr/>
          </p:nvSpPr>
          <p:spPr>
            <a:xfrm>
              <a:off x="3199297" y="1587533"/>
              <a:ext cx="349455"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TX2</a:t>
              </a:r>
            </a:p>
          </p:txBody>
        </p:sp>
        <p:sp>
          <p:nvSpPr>
            <p:cNvPr id="41" name="TextBox 52">
              <a:extLst>
                <a:ext uri="{FF2B5EF4-FFF2-40B4-BE49-F238E27FC236}">
                  <a16:creationId xmlns:a16="http://schemas.microsoft.com/office/drawing/2014/main" xmlns="" id="{51BEF76C-0767-4EA0-BC3D-331F25613054}"/>
                </a:ext>
              </a:extLst>
            </p:cNvPr>
            <p:cNvSpPr txBox="1"/>
            <p:nvPr/>
          </p:nvSpPr>
          <p:spPr>
            <a:xfrm>
              <a:off x="2529606" y="4451976"/>
              <a:ext cx="245260" cy="265907"/>
            </a:xfrm>
            <a:prstGeom prst="rect">
              <a:avLst/>
            </a:prstGeom>
            <a:noFill/>
          </p:spPr>
          <p:txBody>
            <a:bodyPr wrap="none" lIns="0" tIns="0" rIns="0" bIns="0" rtlCol="0">
              <a:spAutoFit/>
            </a:bodyPr>
            <a:lstStyle/>
            <a:p>
              <a:pPr defTabSz="914377" eaLnBrk="1" fontAlgn="auto" hangingPunct="1">
                <a:lnSpc>
                  <a:spcPct val="96000"/>
                </a:lnSpc>
                <a:spcBef>
                  <a:spcPts val="0"/>
                </a:spcBef>
                <a:spcAft>
                  <a:spcPts val="0"/>
                </a:spcAft>
              </a:pPr>
              <a:r>
                <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RX</a:t>
              </a:r>
            </a:p>
          </p:txBody>
        </p:sp>
        <p:sp>
          <p:nvSpPr>
            <p:cNvPr id="42" name="矩形 41"/>
            <p:cNvSpPr/>
            <p:nvPr/>
          </p:nvSpPr>
          <p:spPr>
            <a:xfrm>
              <a:off x="1645614" y="2615473"/>
              <a:ext cx="341760" cy="400110"/>
            </a:xfrm>
            <a:prstGeom prst="rect">
              <a:avLst/>
            </a:prstGeom>
          </p:spPr>
          <p:txBody>
            <a:bodyPr wrap="none">
              <a:spAutoFit/>
            </a:bodyPr>
            <a:lstStyle/>
            <a:p>
              <a:pPr algn="ctr" defTabSz="914377" eaLnBrk="1" fontAlgn="auto" hangingPunct="1">
                <a:spcBef>
                  <a:spcPts val="0"/>
                </a:spcBef>
                <a:spcAft>
                  <a:spcPts val="0"/>
                </a:spcAft>
              </a:pPr>
              <a:r>
                <a:rPr lang="en-US" altLang="zh-CN" sz="2000" b="1" kern="0" dirty="0">
                  <a:solidFill>
                    <a:srgbClr val="FF0000"/>
                  </a:solidFill>
                  <a:latin typeface="Arial" panose="020B0604020202020204" pitchFamily="34" charset="0"/>
                  <a:ea typeface="宋体" panose="02010600030101010101" pitchFamily="2" charset="-122"/>
                </a:rPr>
                <a:t>h</a:t>
              </a:r>
              <a:endParaRPr lang="zh-CN" altLang="en-US" sz="2000" b="1" kern="0" dirty="0">
                <a:solidFill>
                  <a:srgbClr val="FF0000"/>
                </a:solidFill>
                <a:latin typeface="Arial" panose="020B0604020202020204" pitchFamily="34" charset="0"/>
                <a:ea typeface="宋体" panose="02010600030101010101" pitchFamily="2" charset="-122"/>
              </a:endParaRPr>
            </a:p>
          </p:txBody>
        </p:sp>
        <p:sp>
          <p:nvSpPr>
            <p:cNvPr id="43" name="矩形 42"/>
            <p:cNvSpPr/>
            <p:nvPr/>
          </p:nvSpPr>
          <p:spPr>
            <a:xfrm>
              <a:off x="3262821" y="2591211"/>
              <a:ext cx="341760" cy="400110"/>
            </a:xfrm>
            <a:prstGeom prst="rect">
              <a:avLst/>
            </a:prstGeom>
          </p:spPr>
          <p:txBody>
            <a:bodyPr wrap="none">
              <a:spAutoFit/>
            </a:bodyPr>
            <a:lstStyle/>
            <a:p>
              <a:pPr algn="ctr" defTabSz="914377" eaLnBrk="1" fontAlgn="auto" hangingPunct="1">
                <a:spcBef>
                  <a:spcPts val="0"/>
                </a:spcBef>
                <a:spcAft>
                  <a:spcPts val="0"/>
                </a:spcAft>
              </a:pPr>
              <a:r>
                <a:rPr lang="en-US" altLang="zh-CN" sz="2000" b="1" kern="0" dirty="0">
                  <a:solidFill>
                    <a:srgbClr val="FF0000"/>
                  </a:solidFill>
                  <a:latin typeface="Arial" panose="020B0604020202020204" pitchFamily="34" charset="0"/>
                  <a:ea typeface="宋体" panose="02010600030101010101" pitchFamily="2" charset="-122"/>
                </a:rPr>
                <a:t>g</a:t>
              </a:r>
              <a:endParaRPr lang="zh-CN" altLang="en-US" sz="2000" b="1" kern="0" dirty="0">
                <a:solidFill>
                  <a:srgbClr val="FF0000"/>
                </a:solidFill>
                <a:latin typeface="Arial" panose="020B0604020202020204" pitchFamily="34" charset="0"/>
                <a:ea typeface="宋体" panose="02010600030101010101" pitchFamily="2" charset="-122"/>
              </a:endParaRPr>
            </a:p>
          </p:txBody>
        </p:sp>
        <p:sp>
          <p:nvSpPr>
            <p:cNvPr id="44" name="TextBox 55">
              <a:extLst>
                <a:ext uri="{FF2B5EF4-FFF2-40B4-BE49-F238E27FC236}">
                  <a16:creationId xmlns:a16="http://schemas.microsoft.com/office/drawing/2014/main" xmlns="" id="{03B15DF6-6B0D-46C5-A409-D69724B71A14}"/>
                </a:ext>
              </a:extLst>
            </p:cNvPr>
            <p:cNvSpPr txBox="1"/>
            <p:nvPr/>
          </p:nvSpPr>
          <p:spPr>
            <a:xfrm>
              <a:off x="372748" y="2059400"/>
              <a:ext cx="1391407" cy="531812"/>
            </a:xfrm>
            <a:prstGeom prst="rect">
              <a:avLst/>
            </a:prstGeom>
            <a:noFill/>
          </p:spPr>
          <p:txBody>
            <a:bodyPr wrap="none" lIns="0" tIns="0" rIns="0" bIns="0" rtlCol="0">
              <a:spAutoFit/>
            </a:bodyPr>
            <a:lstStyle/>
            <a:p>
              <a:pPr marL="285744" indent="-285744" defTabSz="914377" eaLnBrk="1" fontAlgn="auto" hangingPunct="1">
                <a:lnSpc>
                  <a:spcPct val="96000"/>
                </a:lnSpc>
                <a:spcBef>
                  <a:spcPts val="0"/>
                </a:spcBef>
                <a:spcAft>
                  <a:spcPts val="0"/>
                </a:spcAft>
                <a:buFont typeface="Wingdings" panose="05000000000000000000" pitchFamily="2" charset="2"/>
                <a:buChar char="ü"/>
              </a:pPr>
              <a:r>
                <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Slot1: +</a:t>
              </a:r>
              <a:r>
                <a:rPr lang="en-US" altLang="zh-CN" sz="1800" kern="0" dirty="0" smtClean="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s[n]</a:t>
              </a:r>
              <a:endPar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endParaRPr>
            </a:p>
            <a:p>
              <a:pPr marL="285744" indent="-285744" defTabSz="914377" eaLnBrk="1" fontAlgn="auto" hangingPunct="1">
                <a:lnSpc>
                  <a:spcPct val="96000"/>
                </a:lnSpc>
                <a:spcBef>
                  <a:spcPts val="0"/>
                </a:spcBef>
                <a:spcAft>
                  <a:spcPts val="0"/>
                </a:spcAft>
                <a:buFont typeface="Wingdings" panose="05000000000000000000" pitchFamily="2" charset="2"/>
                <a:buChar char="ü"/>
              </a:pPr>
              <a:r>
                <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Slot2: +</a:t>
              </a:r>
              <a:r>
                <a:rPr lang="en-US" altLang="zh-CN" sz="1800" kern="0" dirty="0" smtClean="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s[n] </a:t>
              </a:r>
              <a:endPar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endParaRPr>
            </a:p>
          </p:txBody>
        </p:sp>
        <p:sp>
          <p:nvSpPr>
            <p:cNvPr id="45" name="TextBox 55">
              <a:extLst>
                <a:ext uri="{FF2B5EF4-FFF2-40B4-BE49-F238E27FC236}">
                  <a16:creationId xmlns:a16="http://schemas.microsoft.com/office/drawing/2014/main" xmlns="" id="{03B15DF6-6B0D-46C5-A409-D69724B71A14}"/>
                </a:ext>
              </a:extLst>
            </p:cNvPr>
            <p:cNvSpPr txBox="1"/>
            <p:nvPr/>
          </p:nvSpPr>
          <p:spPr>
            <a:xfrm>
              <a:off x="3640652" y="2028892"/>
              <a:ext cx="1346522" cy="531812"/>
            </a:xfrm>
            <a:prstGeom prst="rect">
              <a:avLst/>
            </a:prstGeom>
            <a:noFill/>
          </p:spPr>
          <p:txBody>
            <a:bodyPr wrap="none" lIns="0" tIns="0" rIns="0" bIns="0" rtlCol="0">
              <a:spAutoFit/>
            </a:bodyPr>
            <a:lstStyle/>
            <a:p>
              <a:pPr marL="285744" indent="-285744" defTabSz="914377" eaLnBrk="1" fontAlgn="auto" hangingPunct="1">
                <a:lnSpc>
                  <a:spcPct val="96000"/>
                </a:lnSpc>
                <a:spcBef>
                  <a:spcPts val="0"/>
                </a:spcBef>
                <a:spcAft>
                  <a:spcPts val="0"/>
                </a:spcAft>
                <a:buFont typeface="Wingdings" panose="05000000000000000000" pitchFamily="2" charset="2"/>
                <a:buChar char="ü"/>
              </a:pPr>
              <a:r>
                <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Slot1: +</a:t>
              </a:r>
              <a:r>
                <a:rPr lang="en-US" altLang="zh-CN" sz="1800" kern="0" dirty="0" smtClean="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s[n]</a:t>
              </a:r>
              <a:endPar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endParaRPr>
            </a:p>
            <a:p>
              <a:pPr marL="285744" indent="-285744" defTabSz="914377" eaLnBrk="1" fontAlgn="auto" hangingPunct="1">
                <a:lnSpc>
                  <a:spcPct val="96000"/>
                </a:lnSpc>
                <a:spcBef>
                  <a:spcPts val="0"/>
                </a:spcBef>
                <a:spcAft>
                  <a:spcPts val="0"/>
                </a:spcAft>
                <a:buFont typeface="Wingdings" panose="05000000000000000000" pitchFamily="2" charset="2"/>
                <a:buChar char="ü"/>
              </a:pPr>
              <a:r>
                <a:rPr lang="en-US" altLang="zh-CN"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Slot2: -</a:t>
              </a:r>
              <a:r>
                <a:rPr lang="en-US" altLang="zh-CN" sz="1800" kern="0" dirty="0" smtClean="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rPr>
                <a:t>s[n] </a:t>
              </a:r>
              <a:endParaRPr lang="en-US" sz="1800" kern="0" dirty="0">
                <a:solidFill>
                  <a:srgbClr val="000000"/>
                </a:solidFill>
                <a:latin typeface="Calibri" panose="020F0502020204030204" pitchFamily="34" charset="0"/>
                <a:ea typeface="宋体" panose="02010600030101010101" pitchFamily="2" charset="-122"/>
                <a:cs typeface="Calibri" panose="020F0502020204030204" pitchFamily="34" charset="0"/>
                <a:sym typeface="Arial"/>
                <a:rtl val="0"/>
              </a:endParaRPr>
            </a:p>
          </p:txBody>
        </p:sp>
      </p:grpSp>
      <p:grpSp>
        <p:nvGrpSpPr>
          <p:cNvPr id="46" name="组合 45"/>
          <p:cNvGrpSpPr/>
          <p:nvPr/>
        </p:nvGrpSpPr>
        <p:grpSpPr>
          <a:xfrm>
            <a:off x="1931557" y="5165889"/>
            <a:ext cx="4752528" cy="1295398"/>
            <a:chOff x="137043" y="4866387"/>
            <a:chExt cx="4752528" cy="1295396"/>
          </a:xfrm>
        </p:grpSpPr>
        <p:sp>
          <p:nvSpPr>
            <p:cNvPr id="47" name="Freeform: Shape 54">
              <a:extLst>
                <a:ext uri="{FF2B5EF4-FFF2-40B4-BE49-F238E27FC236}">
                  <a16:creationId xmlns:a16="http://schemas.microsoft.com/office/drawing/2014/main" xmlns="" id="{D2336A8D-77EE-4979-889B-1EFC2CD8A4AE}"/>
                </a:ext>
              </a:extLst>
            </p:cNvPr>
            <p:cNvSpPr/>
            <p:nvPr/>
          </p:nvSpPr>
          <p:spPr>
            <a:xfrm rot="10800000">
              <a:off x="137043" y="5156219"/>
              <a:ext cx="1508300" cy="547796"/>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9050" cap="flat">
              <a:solidFill>
                <a:srgbClr val="FF0000"/>
              </a:solidFill>
              <a:prstDash val="solid"/>
              <a:round/>
            </a:ln>
          </p:spPr>
          <p:txBody>
            <a:bodyPr rtlCol="0" anchor="ctr"/>
            <a:lstStyle/>
            <a:p>
              <a:endParaRPr lang="en-US"/>
            </a:p>
          </p:txBody>
        </p:sp>
        <p:sp>
          <p:nvSpPr>
            <p:cNvPr id="48" name="TextBox 55">
              <a:extLst>
                <a:ext uri="{FF2B5EF4-FFF2-40B4-BE49-F238E27FC236}">
                  <a16:creationId xmlns:a16="http://schemas.microsoft.com/office/drawing/2014/main" xmlns="" id="{03B15DF6-6B0D-46C5-A409-D69724B71A14}"/>
                </a:ext>
              </a:extLst>
            </p:cNvPr>
            <p:cNvSpPr txBox="1"/>
            <p:nvPr/>
          </p:nvSpPr>
          <p:spPr>
            <a:xfrm>
              <a:off x="398038" y="5311942"/>
              <a:ext cx="1095108" cy="236347"/>
            </a:xfrm>
            <a:prstGeom prst="rect">
              <a:avLst/>
            </a:prstGeom>
            <a:noFill/>
          </p:spPr>
          <p:txBody>
            <a:bodyPr wrap="none" lIns="0" tIns="0" rIns="0" bIns="0" rtlCol="0">
              <a:spAutoFit/>
            </a:bodyPr>
            <a:lstStyle/>
            <a:p>
              <a:pPr algn="l">
                <a:lnSpc>
                  <a:spcPct val="96000"/>
                </a:lnSpc>
              </a:pPr>
              <a:r>
                <a:rPr lang="en-US" altLang="zh-CN" sz="1600" dirty="0" smtClean="0">
                  <a:solidFill>
                    <a:srgbClr val="000000"/>
                  </a:solidFill>
                  <a:latin typeface="Calibri" panose="020F0502020204030204" pitchFamily="34" charset="0"/>
                  <a:cs typeface="Calibri" panose="020F0502020204030204" pitchFamily="34" charset="0"/>
                  <a:sym typeface="Arial"/>
                  <a:rtl val="0"/>
                </a:rPr>
                <a:t>Initialization</a:t>
              </a:r>
              <a:r>
                <a:rPr lang="en-US" altLang="zh-CN" sz="1400" dirty="0" smtClean="0">
                  <a:solidFill>
                    <a:srgbClr val="000000"/>
                  </a:solidFill>
                  <a:latin typeface="Calibri" panose="020F0502020204030204" pitchFamily="34" charset="0"/>
                  <a:cs typeface="Calibri" panose="020F0502020204030204" pitchFamily="34" charset="0"/>
                  <a:sym typeface="Arial"/>
                  <a:rtl val="0"/>
                </a:rPr>
                <a:t> </a:t>
              </a:r>
              <a:endParaRPr lang="en-US" sz="1400" dirty="0">
                <a:solidFill>
                  <a:srgbClr val="000000"/>
                </a:solidFill>
                <a:latin typeface="Calibri" panose="020F0502020204030204" pitchFamily="34" charset="0"/>
                <a:cs typeface="Calibri" panose="020F0502020204030204" pitchFamily="34" charset="0"/>
                <a:sym typeface="Arial"/>
                <a:rtl val="0"/>
              </a:endParaRPr>
            </a:p>
          </p:txBody>
        </p:sp>
        <p:sp>
          <p:nvSpPr>
            <p:cNvPr id="49" name="Freeform: Shape 54">
              <a:extLst>
                <a:ext uri="{FF2B5EF4-FFF2-40B4-BE49-F238E27FC236}">
                  <a16:creationId xmlns:a16="http://schemas.microsoft.com/office/drawing/2014/main" xmlns="" id="{D2336A8D-77EE-4979-889B-1EFC2CD8A4AE}"/>
                </a:ext>
              </a:extLst>
            </p:cNvPr>
            <p:cNvSpPr/>
            <p:nvPr/>
          </p:nvSpPr>
          <p:spPr>
            <a:xfrm rot="10800000">
              <a:off x="1636071" y="5156218"/>
              <a:ext cx="3253500" cy="547796"/>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9050" cap="flat">
              <a:solidFill>
                <a:srgbClr val="FF0000"/>
              </a:solidFill>
              <a:prstDash val="solid"/>
              <a:round/>
            </a:ln>
          </p:spPr>
          <p:txBody>
            <a:bodyPr rtlCol="0" anchor="ctr"/>
            <a:lstStyle/>
            <a:p>
              <a:endParaRPr lang="en-US"/>
            </a:p>
          </p:txBody>
        </p:sp>
        <p:cxnSp>
          <p:nvCxnSpPr>
            <p:cNvPr id="50" name="直接连接符 49"/>
            <p:cNvCxnSpPr/>
            <p:nvPr/>
          </p:nvCxnSpPr>
          <p:spPr>
            <a:xfrm>
              <a:off x="2797600" y="5156218"/>
              <a:ext cx="0" cy="54779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3953468" y="5156218"/>
              <a:ext cx="0" cy="54779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53" name="TextBox 55">
              <a:extLst>
                <a:ext uri="{FF2B5EF4-FFF2-40B4-BE49-F238E27FC236}">
                  <a16:creationId xmlns:a16="http://schemas.microsoft.com/office/drawing/2014/main" xmlns="" id="{03B15DF6-6B0D-46C5-A409-D69724B71A14}"/>
                </a:ext>
              </a:extLst>
            </p:cNvPr>
            <p:cNvSpPr txBox="1"/>
            <p:nvPr/>
          </p:nvSpPr>
          <p:spPr>
            <a:xfrm>
              <a:off x="2263924" y="5895876"/>
              <a:ext cx="1759521" cy="265907"/>
            </a:xfrm>
            <a:prstGeom prst="rect">
              <a:avLst/>
            </a:prstGeom>
            <a:noFill/>
          </p:spPr>
          <p:txBody>
            <a:bodyPr wrap="none" lIns="0" tIns="0" rIns="0" bIns="0" rtlCol="0">
              <a:spAutoFit/>
            </a:bodyPr>
            <a:lstStyle/>
            <a:p>
              <a:pPr algn="ctr">
                <a:lnSpc>
                  <a:spcPct val="96000"/>
                </a:lnSpc>
              </a:pPr>
              <a:r>
                <a:rPr lang="en-US" altLang="zh-CN" sz="1800" dirty="0" smtClean="0">
                  <a:solidFill>
                    <a:srgbClr val="000000"/>
                  </a:solidFill>
                  <a:latin typeface="Calibri" panose="020F0502020204030204" pitchFamily="34" charset="0"/>
                  <a:cs typeface="Calibri" panose="020F0502020204030204" pitchFamily="34" charset="0"/>
                  <a:sym typeface="Arial"/>
                  <a:rtl val="0"/>
                </a:rPr>
                <a:t>Sensing Procedure</a:t>
              </a:r>
              <a:endParaRPr lang="en-US" sz="1800" dirty="0">
                <a:solidFill>
                  <a:srgbClr val="000000"/>
                </a:solidFill>
                <a:latin typeface="Calibri" panose="020F0502020204030204" pitchFamily="34" charset="0"/>
                <a:cs typeface="Calibri" panose="020F0502020204030204" pitchFamily="34" charset="0"/>
                <a:sym typeface="Arial"/>
                <a:rtl val="0"/>
              </a:endParaRPr>
            </a:p>
          </p:txBody>
        </p:sp>
        <p:sp>
          <p:nvSpPr>
            <p:cNvPr id="54" name="TextBox 55">
              <a:extLst>
                <a:ext uri="{FF2B5EF4-FFF2-40B4-BE49-F238E27FC236}">
                  <a16:creationId xmlns:a16="http://schemas.microsoft.com/office/drawing/2014/main" xmlns="" id="{03B15DF6-6B0D-46C5-A409-D69724B71A14}"/>
                </a:ext>
              </a:extLst>
            </p:cNvPr>
            <p:cNvSpPr txBox="1"/>
            <p:nvPr/>
          </p:nvSpPr>
          <p:spPr>
            <a:xfrm>
              <a:off x="1895834" y="4866388"/>
              <a:ext cx="704937"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Round 1</a:t>
              </a:r>
            </a:p>
          </p:txBody>
        </p:sp>
        <p:sp>
          <p:nvSpPr>
            <p:cNvPr id="55" name="TextBox 55">
              <a:extLst>
                <a:ext uri="{FF2B5EF4-FFF2-40B4-BE49-F238E27FC236}">
                  <a16:creationId xmlns:a16="http://schemas.microsoft.com/office/drawing/2014/main" xmlns="" id="{03B15DF6-6B0D-46C5-A409-D69724B71A14}"/>
                </a:ext>
              </a:extLst>
            </p:cNvPr>
            <p:cNvSpPr txBox="1"/>
            <p:nvPr/>
          </p:nvSpPr>
          <p:spPr>
            <a:xfrm>
              <a:off x="3016963" y="4866387"/>
              <a:ext cx="704937"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Round 2</a:t>
              </a:r>
            </a:p>
          </p:txBody>
        </p:sp>
        <p:sp>
          <p:nvSpPr>
            <p:cNvPr id="56" name="TextBox 55">
              <a:extLst>
                <a:ext uri="{FF2B5EF4-FFF2-40B4-BE49-F238E27FC236}">
                  <a16:creationId xmlns:a16="http://schemas.microsoft.com/office/drawing/2014/main" xmlns="" id="{03B15DF6-6B0D-46C5-A409-D69724B71A14}"/>
                </a:ext>
              </a:extLst>
            </p:cNvPr>
            <p:cNvSpPr txBox="1"/>
            <p:nvPr/>
          </p:nvSpPr>
          <p:spPr>
            <a:xfrm>
              <a:off x="4334958" y="5235505"/>
              <a:ext cx="173124" cy="265907"/>
            </a:xfrm>
            <a:prstGeom prst="rect">
              <a:avLst/>
            </a:prstGeom>
            <a:noFill/>
          </p:spPr>
          <p:txBody>
            <a:bodyPr wrap="none" lIns="0" tIns="0" rIns="0" bIns="0" rtlCol="0">
              <a:spAutoFit/>
            </a:bodyPr>
            <a:lstStyle/>
            <a:p>
              <a:pPr algn="ctr">
                <a:lnSpc>
                  <a:spcPct val="96000"/>
                </a:lnSpc>
              </a:pPr>
              <a:r>
                <a:rPr lang="en-US" sz="1800" dirty="0">
                  <a:solidFill>
                    <a:srgbClr val="000000"/>
                  </a:solidFill>
                  <a:latin typeface="Calibri" panose="020F0502020204030204" pitchFamily="34" charset="0"/>
                  <a:cs typeface="Calibri" panose="020F0502020204030204" pitchFamily="34" charset="0"/>
                  <a:sym typeface="Arial"/>
                  <a:rtl val="0"/>
                </a:rPr>
                <a:t>...</a:t>
              </a:r>
            </a:p>
          </p:txBody>
        </p:sp>
        <p:cxnSp>
          <p:nvCxnSpPr>
            <p:cNvPr id="57" name="直接连接符 56"/>
            <p:cNvCxnSpPr/>
            <p:nvPr/>
          </p:nvCxnSpPr>
          <p:spPr>
            <a:xfrm>
              <a:off x="2243467" y="5156218"/>
              <a:ext cx="0" cy="547797"/>
            </a:xfrm>
            <a:prstGeom prst="line">
              <a:avLst/>
            </a:prstGeom>
            <a:ln w="28575">
              <a:solidFill>
                <a:srgbClr val="00CC00"/>
              </a:solidFill>
              <a:prstDash val="dash"/>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3408244" y="5156218"/>
              <a:ext cx="0" cy="547797"/>
            </a:xfrm>
            <a:prstGeom prst="line">
              <a:avLst/>
            </a:prstGeom>
            <a:ln w="28575">
              <a:solidFill>
                <a:srgbClr val="00CC00"/>
              </a:solidFill>
              <a:prstDash val="dash"/>
            </a:ln>
          </p:spPr>
          <p:style>
            <a:lnRef idx="1">
              <a:schemeClr val="accent1"/>
            </a:lnRef>
            <a:fillRef idx="0">
              <a:schemeClr val="accent1"/>
            </a:fillRef>
            <a:effectRef idx="0">
              <a:schemeClr val="accent1"/>
            </a:effectRef>
            <a:fontRef idx="minor">
              <a:schemeClr val="tx1"/>
            </a:fontRef>
          </p:style>
        </p:cxnSp>
        <p:sp>
          <p:nvSpPr>
            <p:cNvPr id="59" name="TextBox 55">
              <a:extLst>
                <a:ext uri="{FF2B5EF4-FFF2-40B4-BE49-F238E27FC236}">
                  <a16:creationId xmlns:a16="http://schemas.microsoft.com/office/drawing/2014/main" xmlns="" id="{03B15DF6-6B0D-46C5-A409-D69724B71A14}"/>
                </a:ext>
              </a:extLst>
            </p:cNvPr>
            <p:cNvSpPr txBox="1"/>
            <p:nvPr/>
          </p:nvSpPr>
          <p:spPr>
            <a:xfrm>
              <a:off x="1744419" y="5305476"/>
              <a:ext cx="432811"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Slot1</a:t>
              </a:r>
            </a:p>
          </p:txBody>
        </p:sp>
        <p:sp>
          <p:nvSpPr>
            <p:cNvPr id="60" name="TextBox 55">
              <a:extLst>
                <a:ext uri="{FF2B5EF4-FFF2-40B4-BE49-F238E27FC236}">
                  <a16:creationId xmlns:a16="http://schemas.microsoft.com/office/drawing/2014/main" xmlns="" id="{03B15DF6-6B0D-46C5-A409-D69724B71A14}"/>
                </a:ext>
              </a:extLst>
            </p:cNvPr>
            <p:cNvSpPr txBox="1"/>
            <p:nvPr/>
          </p:nvSpPr>
          <p:spPr>
            <a:xfrm>
              <a:off x="2325482" y="5305476"/>
              <a:ext cx="432811"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Slot2</a:t>
              </a:r>
            </a:p>
          </p:txBody>
        </p:sp>
        <p:sp>
          <p:nvSpPr>
            <p:cNvPr id="61" name="TextBox 55">
              <a:extLst>
                <a:ext uri="{FF2B5EF4-FFF2-40B4-BE49-F238E27FC236}">
                  <a16:creationId xmlns:a16="http://schemas.microsoft.com/office/drawing/2014/main" xmlns="" id="{03B15DF6-6B0D-46C5-A409-D69724B71A14}"/>
                </a:ext>
              </a:extLst>
            </p:cNvPr>
            <p:cNvSpPr txBox="1"/>
            <p:nvPr/>
          </p:nvSpPr>
          <p:spPr>
            <a:xfrm>
              <a:off x="2887324" y="5305476"/>
              <a:ext cx="432811"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Slot1</a:t>
              </a:r>
            </a:p>
          </p:txBody>
        </p:sp>
        <p:sp>
          <p:nvSpPr>
            <p:cNvPr id="62" name="TextBox 55">
              <a:extLst>
                <a:ext uri="{FF2B5EF4-FFF2-40B4-BE49-F238E27FC236}">
                  <a16:creationId xmlns:a16="http://schemas.microsoft.com/office/drawing/2014/main" xmlns="" id="{03B15DF6-6B0D-46C5-A409-D69724B71A14}"/>
                </a:ext>
              </a:extLst>
            </p:cNvPr>
            <p:cNvSpPr txBox="1"/>
            <p:nvPr/>
          </p:nvSpPr>
          <p:spPr>
            <a:xfrm>
              <a:off x="3486582" y="5305476"/>
              <a:ext cx="432811" cy="236347"/>
            </a:xfrm>
            <a:prstGeom prst="rect">
              <a:avLst/>
            </a:prstGeom>
            <a:noFill/>
          </p:spPr>
          <p:txBody>
            <a:bodyPr wrap="none" lIns="0" tIns="0" rIns="0" bIns="0" rtlCol="0">
              <a:spAutoFit/>
            </a:bodyPr>
            <a:lstStyle/>
            <a:p>
              <a:pPr algn="l">
                <a:lnSpc>
                  <a:spcPct val="96000"/>
                </a:lnSpc>
              </a:pPr>
              <a:r>
                <a:rPr lang="en-US" sz="1600" dirty="0">
                  <a:solidFill>
                    <a:srgbClr val="000000"/>
                  </a:solidFill>
                  <a:latin typeface="Calibri" panose="020F0502020204030204" pitchFamily="34" charset="0"/>
                  <a:cs typeface="Calibri" panose="020F0502020204030204" pitchFamily="34" charset="0"/>
                  <a:sym typeface="Arial"/>
                  <a:rtl val="0"/>
                </a:rPr>
                <a:t>Slot2</a:t>
              </a:r>
            </a:p>
          </p:txBody>
        </p:sp>
        <p:sp>
          <p:nvSpPr>
            <p:cNvPr id="63" name="左大括号 62"/>
            <p:cNvSpPr/>
            <p:nvPr/>
          </p:nvSpPr>
          <p:spPr>
            <a:xfrm rot="16200000">
              <a:off x="3185096" y="4217745"/>
              <a:ext cx="155448" cy="323088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52"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5143409" y="1557816"/>
            <a:ext cx="3821079" cy="359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000" kern="0" dirty="0" smtClean="0">
                <a:solidFill>
                  <a:srgbClr val="FF0000"/>
                </a:solidFill>
              </a:rPr>
              <a:t>Basic Idea:</a:t>
            </a:r>
          </a:p>
          <a:p>
            <a:pPr lvl="1">
              <a:buFont typeface="Arial" panose="020B0604020202020204" pitchFamily="34" charset="0"/>
              <a:buChar char="•"/>
            </a:pPr>
            <a:r>
              <a:rPr lang="en-US" altLang="zh-CN" sz="1400" kern="0" dirty="0" smtClean="0">
                <a:solidFill>
                  <a:schemeClr val="tx1"/>
                </a:solidFill>
              </a:rPr>
              <a:t>Each sensing round is divided into two slots</a:t>
            </a:r>
          </a:p>
          <a:p>
            <a:pPr lvl="1">
              <a:buFont typeface="Arial" panose="020B0604020202020204" pitchFamily="34" charset="0"/>
              <a:buChar char="•"/>
            </a:pPr>
            <a:r>
              <a:rPr lang="en-US" altLang="zh-CN" sz="1400" kern="0" dirty="0" smtClean="0">
                <a:solidFill>
                  <a:schemeClr val="tx1"/>
                </a:solidFill>
              </a:rPr>
              <a:t>In each slot, two responders transmit sensing packets collaboratively, where the sensing packets are generated from a public sequence and a secret </a:t>
            </a:r>
            <a:r>
              <a:rPr lang="en-US" altLang="zh-CN" sz="1400" kern="0" dirty="0" err="1" smtClean="0">
                <a:solidFill>
                  <a:schemeClr val="tx1"/>
                </a:solidFill>
              </a:rPr>
              <a:t>codeword</a:t>
            </a:r>
            <a:endParaRPr lang="en-US" altLang="zh-CN" sz="1400" kern="0" dirty="0" smtClean="0">
              <a:solidFill>
                <a:schemeClr val="tx1"/>
              </a:solidFill>
            </a:endParaRPr>
          </a:p>
          <a:p>
            <a:pPr lvl="1">
              <a:buFont typeface="Arial" panose="020B0604020202020204" pitchFamily="34" charset="0"/>
              <a:buChar char="•"/>
            </a:pPr>
            <a:r>
              <a:rPr lang="en-US" altLang="zh-CN" sz="1400" kern="0" dirty="0" smtClean="0">
                <a:solidFill>
                  <a:schemeClr val="tx1"/>
                </a:solidFill>
              </a:rPr>
              <a:t>The initiator combines the received signals from two slots to produce the sensing result</a:t>
            </a:r>
            <a:endParaRPr lang="en-US" altLang="zh-CN" sz="1400" kern="0" dirty="0">
              <a:solidFill>
                <a:schemeClr val="tx1"/>
              </a:solidFill>
            </a:endParaRPr>
          </a:p>
          <a:p>
            <a:pPr lvl="1">
              <a:buFont typeface="Arial" panose="020B0604020202020204" pitchFamily="34" charset="0"/>
              <a:buChar char="•"/>
            </a:pPr>
            <a:r>
              <a:rPr lang="en-US" altLang="zh-CN" sz="1400" kern="0" dirty="0" smtClean="0">
                <a:solidFill>
                  <a:schemeClr val="tx1"/>
                </a:solidFill>
              </a:rPr>
              <a:t>Due to the ignorance of the </a:t>
            </a:r>
            <a:r>
              <a:rPr lang="en-US" altLang="zh-CN" sz="1400" kern="0" dirty="0" err="1" smtClean="0">
                <a:solidFill>
                  <a:schemeClr val="tx1"/>
                </a:solidFill>
              </a:rPr>
              <a:t>codewords</a:t>
            </a:r>
            <a:r>
              <a:rPr lang="en-US" altLang="zh-CN" sz="1400" kern="0" dirty="0" smtClean="0">
                <a:solidFill>
                  <a:schemeClr val="tx1"/>
                </a:solidFill>
              </a:rPr>
              <a:t>, the unauthorized </a:t>
            </a:r>
            <a:r>
              <a:rPr lang="en-US" altLang="zh-CN" sz="1400" kern="0" dirty="0" smtClean="0">
                <a:solidFill>
                  <a:schemeClr val="tx1"/>
                </a:solidFill>
              </a:rPr>
              <a:t>users are </a:t>
            </a:r>
            <a:r>
              <a:rPr lang="en-US" altLang="zh-CN" sz="1400" kern="0" dirty="0" smtClean="0">
                <a:solidFill>
                  <a:schemeClr val="tx1"/>
                </a:solidFill>
              </a:rPr>
              <a:t>unable to infer the correct CIRs</a:t>
            </a:r>
          </a:p>
          <a:p>
            <a:pPr>
              <a:buFont typeface="Wingdings" panose="05000000000000000000" pitchFamily="2" charset="2"/>
              <a:buChar char="Ø"/>
            </a:pPr>
            <a:endParaRPr lang="en-US" altLang="zh-CN" sz="2000" kern="0" dirty="0" smtClean="0"/>
          </a:p>
          <a:p>
            <a:pPr marL="0" indent="0"/>
            <a:endParaRPr lang="en-US" altLang="zh-CN" sz="2400" kern="0" dirty="0"/>
          </a:p>
        </p:txBody>
      </p:sp>
    </p:spTree>
    <p:extLst>
      <p:ext uri="{BB962C8B-B14F-4D97-AF65-F5344CB8AC3E}">
        <p14:creationId xmlns:p14="http://schemas.microsoft.com/office/powerpoint/2010/main" val="3589097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1" y="685808"/>
            <a:ext cx="8701619" cy="754063"/>
          </a:xfrm>
        </p:spPr>
        <p:txBody>
          <a:bodyPr/>
          <a:lstStyle/>
          <a:p>
            <a:r>
              <a:rPr lang="en-US" altLang="zh-CN" sz="3200" dirty="0"/>
              <a:t>Collaborative </a:t>
            </a:r>
            <a:r>
              <a:rPr lang="en-US" altLang="zh-CN" sz="3200" dirty="0" smtClean="0"/>
              <a:t>Sensing: Implementation</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539552" y="1430702"/>
                <a:ext cx="8064896" cy="4320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000" kern="0" dirty="0" smtClean="0">
                    <a:solidFill>
                      <a:srgbClr val="0000FF"/>
                    </a:solidFill>
                  </a:rPr>
                  <a:t>Step 1: </a:t>
                </a:r>
                <a:r>
                  <a:rPr lang="en-US" sz="2000" kern="0" dirty="0" smtClean="0"/>
                  <a:t>Initialization and synchronization setup (details will be discussed later)</a:t>
                </a:r>
              </a:p>
              <a:p>
                <a:pPr>
                  <a:buFont typeface="Wingdings" panose="05000000000000000000" pitchFamily="2" charset="2"/>
                  <a:buChar char="Ø"/>
                </a:pPr>
                <a:r>
                  <a:rPr lang="en-US" altLang="zh-CN" sz="2000" kern="0" dirty="0">
                    <a:solidFill>
                      <a:srgbClr val="0000FF"/>
                    </a:solidFill>
                  </a:rPr>
                  <a:t>Step 2</a:t>
                </a:r>
                <a:r>
                  <a:rPr lang="en-US" altLang="zh-CN" sz="2000" kern="0" dirty="0" smtClean="0">
                    <a:solidFill>
                      <a:srgbClr val="0000FF"/>
                    </a:solidFill>
                  </a:rPr>
                  <a:t>: </a:t>
                </a:r>
                <a:r>
                  <a:rPr lang="en-US" altLang="zh-CN" sz="2000" kern="0" dirty="0" smtClean="0"/>
                  <a:t>Sensing protocol within any round </a:t>
                </a:r>
                <a14:m>
                  <m:oMath xmlns:m="http://schemas.openxmlformats.org/officeDocument/2006/math">
                    <m:r>
                      <a:rPr lang="en-US" altLang="zh-CN" sz="2000" i="1" smtClean="0">
                        <a:solidFill>
                          <a:schemeClr val="tx1"/>
                        </a:solidFill>
                        <a:latin typeface="Cambria Math" panose="02040503050406030204" pitchFamily="18" charset="0"/>
                      </a:rPr>
                      <m:t>𝑚</m:t>
                    </m:r>
                  </m:oMath>
                </a14:m>
                <a:r>
                  <a:rPr lang="en-US" altLang="zh-CN" sz="2000" kern="0" dirty="0" smtClean="0"/>
                  <a:t>:</a:t>
                </a:r>
              </a:p>
              <a:p>
                <a:pPr marL="0" indent="0"/>
                <a:endParaRPr lang="en-US" altLang="zh-CN" sz="2400" kern="0" dirty="0"/>
              </a:p>
            </p:txBody>
          </p:sp>
        </mc:Choice>
        <mc:Fallback>
          <p:sp>
            <p:nvSpPr>
              <p:cNvPr id="5"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539552" y="1430702"/>
                <a:ext cx="8064896" cy="432048"/>
              </a:xfrm>
              <a:prstGeom prst="rect">
                <a:avLst/>
              </a:prstGeom>
              <a:blipFill rotWithShape="0">
                <a:blip r:embed="rId3"/>
                <a:stretch>
                  <a:fillRect l="-681" t="-7042" b="-18169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p:cNvSpPr/>
              <p:nvPr/>
            </p:nvSpPr>
            <p:spPr>
              <a:xfrm>
                <a:off x="1902767" y="2636528"/>
                <a:ext cx="3896644" cy="784830"/>
              </a:xfrm>
              <a:prstGeom prst="rect">
                <a:avLst/>
              </a:prstGeom>
            </p:spPr>
            <p:txBody>
              <a:bodyPr wrap="none">
                <a:spAutoFit/>
              </a:bodyPr>
              <a:lstStyle/>
              <a:p>
                <a:pPr algn="ctr" defTabSz="914400">
                  <a:spcAft>
                    <a:spcPts val="600"/>
                  </a:spcAft>
                </a:pPr>
                <a:r>
                  <a:rPr lang="en-US" altLang="zh-CN" sz="2000" dirty="0" smtClean="0">
                    <a:solidFill>
                      <a:srgbClr val="000000"/>
                    </a:solidFill>
                    <a:latin typeface="Arial" panose="020B0604020202020204" pitchFamily="34" charset="0"/>
                    <a:ea typeface="宋体" panose="02010600030101010101" pitchFamily="2" charset="-122"/>
                  </a:rPr>
                  <a:t>Slot 1: TX1: </a:t>
                </a:r>
                <a14:m>
                  <m:oMath xmlns:m="http://schemas.openxmlformats.org/officeDocument/2006/math">
                    <m:sSub>
                      <m:sSubPr>
                        <m:ctrlPr>
                          <a:rPr lang="en-US" altLang="zh-CN" sz="2000" b="0" i="1" smtClean="0">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a</m:t>
                        </m:r>
                      </m:e>
                      <m:sub>
                        <m:r>
                          <a:rPr lang="en-US" altLang="zh-CN" sz="2000" b="0" i="1" smtClean="0">
                            <a:solidFill>
                              <a:srgbClr val="FF0000"/>
                            </a:solidFill>
                            <a:latin typeface="Cambria Math" panose="02040503050406030204" pitchFamily="18" charset="0"/>
                          </a:rPr>
                          <m:t>𝑚</m:t>
                        </m:r>
                      </m:sub>
                    </m:sSub>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 TX2: </a:t>
                </a:r>
                <a14:m>
                  <m:oMath xmlns:m="http://schemas.openxmlformats.org/officeDocument/2006/math">
                    <m:sSub>
                      <m:sSubPr>
                        <m:ctrlPr>
                          <a:rPr lang="en-US" altLang="zh-CN" sz="2000" b="0" i="1" smtClean="0">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b</m:t>
                        </m:r>
                      </m:e>
                      <m:sub>
                        <m:r>
                          <a:rPr lang="en-US" altLang="zh-CN" sz="2000" b="0" i="1" smtClean="0">
                            <a:solidFill>
                              <a:srgbClr val="FF0000"/>
                            </a:solidFill>
                            <a:latin typeface="Cambria Math" panose="02040503050406030204" pitchFamily="18" charset="0"/>
                          </a:rPr>
                          <m:t>𝑚</m:t>
                        </m:r>
                      </m:sub>
                    </m:sSub>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en-US" altLang="zh-CN" sz="2000" dirty="0" smtClean="0">
                  <a:solidFill>
                    <a:srgbClr val="000000"/>
                  </a:solidFill>
                  <a:latin typeface="Arial" panose="020B0604020202020204" pitchFamily="34" charset="0"/>
                  <a:ea typeface="宋体" panose="02010600030101010101" pitchFamily="2" charset="-122"/>
                </a:endParaRPr>
              </a:p>
              <a:p>
                <a:pPr algn="ctr" defTabSz="914400">
                  <a:spcAft>
                    <a:spcPts val="600"/>
                  </a:spcAft>
                </a:pPr>
                <a:r>
                  <a:rPr lang="en-US" altLang="zh-CN" sz="2000" dirty="0">
                    <a:solidFill>
                      <a:srgbClr val="000000"/>
                    </a:solidFill>
                    <a:latin typeface="Arial" panose="020B0604020202020204" pitchFamily="34" charset="0"/>
                    <a:ea typeface="宋体" panose="02010600030101010101" pitchFamily="2" charset="-122"/>
                  </a:rPr>
                  <a:t>Slot </a:t>
                </a:r>
                <a:r>
                  <a:rPr lang="en-US" altLang="zh-CN" sz="2000" dirty="0" smtClean="0">
                    <a:solidFill>
                      <a:srgbClr val="000000"/>
                    </a:solidFill>
                    <a:latin typeface="Arial" panose="020B0604020202020204" pitchFamily="34" charset="0"/>
                    <a:ea typeface="宋体" panose="02010600030101010101" pitchFamily="2" charset="-122"/>
                  </a:rPr>
                  <a:t>2: </a:t>
                </a:r>
                <a:r>
                  <a:rPr lang="en-US" altLang="zh-CN" sz="2000" dirty="0">
                    <a:solidFill>
                      <a:srgbClr val="000000"/>
                    </a:solidFill>
                    <a:latin typeface="Arial" panose="020B0604020202020204" pitchFamily="34" charset="0"/>
                    <a:ea typeface="宋体" panose="02010600030101010101" pitchFamily="2" charset="-122"/>
                  </a:rPr>
                  <a:t>TX1: </a:t>
                </a:r>
                <a14:m>
                  <m:oMath xmlns:m="http://schemas.openxmlformats.org/officeDocument/2006/math">
                    <m:sSub>
                      <m:sSubPr>
                        <m:ctrlPr>
                          <a:rPr lang="en-US" altLang="zh-CN" sz="2000" b="0" i="1" smtClean="0">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c</m:t>
                        </m:r>
                      </m:e>
                      <m:sub>
                        <m:r>
                          <a:rPr lang="en-US" altLang="zh-CN" sz="2000" b="0" i="1" smtClean="0">
                            <a:solidFill>
                              <a:srgbClr val="FF0000"/>
                            </a:solidFill>
                            <a:latin typeface="Cambria Math" panose="02040503050406030204" pitchFamily="18" charset="0"/>
                          </a:rPr>
                          <m:t>𝑚</m:t>
                        </m:r>
                      </m:sub>
                    </m:sSub>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a:solidFill>
                      <a:srgbClr val="000000"/>
                    </a:solidFill>
                    <a:latin typeface="Arial" panose="020B0604020202020204" pitchFamily="34" charset="0"/>
                    <a:ea typeface="宋体" panose="02010600030101010101" pitchFamily="2" charset="-122"/>
                  </a:rPr>
                  <a:t>, TX2: </a:t>
                </a:r>
                <a14:m>
                  <m:oMath xmlns:m="http://schemas.openxmlformats.org/officeDocument/2006/math">
                    <m:sSub>
                      <m:sSubPr>
                        <m:ctrlPr>
                          <a:rPr lang="en-US" altLang="zh-CN" sz="2000" b="0" i="1" smtClean="0">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d</m:t>
                        </m:r>
                      </m:e>
                      <m:sub>
                        <m:r>
                          <a:rPr lang="en-US" altLang="zh-CN" sz="2000" b="0" i="1" smtClean="0">
                            <a:solidFill>
                              <a:srgbClr val="FF0000"/>
                            </a:solidFill>
                            <a:latin typeface="Cambria Math" panose="02040503050406030204" pitchFamily="18" charset="0"/>
                          </a:rPr>
                          <m:t>𝑚</m:t>
                        </m:r>
                      </m:sub>
                    </m:sSub>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en-US" altLang="zh-CN" sz="2000" dirty="0">
                  <a:solidFill>
                    <a:srgbClr val="000000"/>
                  </a:solidFill>
                  <a:latin typeface="Arial" panose="020B0604020202020204" pitchFamily="34" charset="0"/>
                  <a:ea typeface="宋体" panose="02010600030101010101" pitchFamily="2" charset="-122"/>
                </a:endParaRPr>
              </a:p>
            </p:txBody>
          </p:sp>
        </mc:Choice>
        <mc:Fallback xmlns="">
          <p:sp>
            <p:nvSpPr>
              <p:cNvPr id="7" name="矩形 6"/>
              <p:cNvSpPr>
                <a:spLocks noRot="1" noChangeAspect="1" noMove="1" noResize="1" noEditPoints="1" noAdjustHandles="1" noChangeArrowheads="1" noChangeShapeType="1" noTextEdit="1"/>
              </p:cNvSpPr>
              <p:nvPr/>
            </p:nvSpPr>
            <p:spPr>
              <a:xfrm>
                <a:off x="1902767" y="2636528"/>
                <a:ext cx="3896644" cy="784830"/>
              </a:xfrm>
              <a:prstGeom prst="rect">
                <a:avLst/>
              </a:prstGeom>
              <a:blipFill rotWithShape="0">
                <a:blip r:embed="rId4"/>
                <a:stretch>
                  <a:fillRect l="-1252" t="-3906" b="-1406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827585" y="3501008"/>
                <a:ext cx="8208912" cy="28460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pPr>
                <a:r>
                  <a:rPr lang="en-US" altLang="zh-CN" sz="2000" kern="100" dirty="0" smtClean="0">
                    <a:ea typeface="宋体" panose="02010600030101010101" pitchFamily="2" charset="-122"/>
                    <a:cs typeface="Times New Roman" panose="02020603050405020304" pitchFamily="18" charset="0"/>
                  </a:rPr>
                  <a:t>s[n] is a public sequence known by everyone (e.g., </a:t>
                </a:r>
                <a:r>
                  <a:rPr lang="en-US" altLang="zh-CN" sz="2000" kern="100" dirty="0" err="1" smtClean="0">
                    <a:ea typeface="宋体" panose="02010600030101010101" pitchFamily="2" charset="-122"/>
                    <a:cs typeface="Times New Roman" panose="02020603050405020304" pitchFamily="18" charset="0"/>
                  </a:rPr>
                  <a:t>Ipatov</a:t>
                </a:r>
                <a:r>
                  <a:rPr lang="en-US" altLang="zh-CN" sz="2000" kern="100" dirty="0" smtClean="0">
                    <a:ea typeface="宋体" panose="02010600030101010101" pitchFamily="2" charset="-122"/>
                    <a:cs typeface="Times New Roman" panose="02020603050405020304" pitchFamily="18" charset="0"/>
                  </a:rPr>
                  <a:t> preamble)</a:t>
                </a:r>
              </a:p>
              <a:p>
                <a:pPr>
                  <a:buFont typeface="Arial" panose="020B0604020202020204" pitchFamily="34" charset="0"/>
                  <a:buChar char="•"/>
                </a:pPr>
                <a:r>
                  <a:rPr lang="en-US" altLang="zh-CN" sz="2000" kern="100" dirty="0" smtClean="0">
                    <a:ea typeface="宋体" panose="02010600030101010101" pitchFamily="2" charset="-122"/>
                    <a:cs typeface="Times New Roman" panose="02020603050405020304" pitchFamily="18" charset="0"/>
                  </a:rPr>
                  <a:t>{{</a:t>
                </a:r>
                <a14:m>
                  <m:oMath xmlns:m="http://schemas.openxmlformats.org/officeDocument/2006/math">
                    <m:sSub>
                      <m:sSubPr>
                        <m:ctrlPr>
                          <a:rPr lang="en-US" altLang="zh-CN" sz="2000" i="1" smtClean="0">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a</m:t>
                        </m:r>
                      </m:e>
                      <m:sub>
                        <m:r>
                          <a:rPr lang="en-US" altLang="zh-CN" sz="2000" i="1">
                            <a:solidFill>
                              <a:schemeClr val="tx1"/>
                            </a:solidFill>
                            <a:latin typeface="Cambria Math" panose="02040503050406030204" pitchFamily="18" charset="0"/>
                          </a:rPr>
                          <m:t>𝑚</m:t>
                        </m:r>
                      </m:sub>
                    </m:sSub>
                  </m:oMath>
                </a14:m>
                <a:r>
                  <a:rPr lang="en-US" altLang="zh-CN" sz="2000" kern="100" dirty="0" smtClean="0">
                    <a:solidFill>
                      <a:schemeClr val="tx1"/>
                    </a:solidFill>
                    <a:ea typeface="宋体" panose="02010600030101010101" pitchFamily="2" charset="-122"/>
                    <a:cs typeface="Times New Roman" panose="02020603050405020304" pitchFamily="18" charset="0"/>
                  </a:rPr>
                  <a:t>, </a:t>
                </a:r>
                <a14:m>
                  <m:oMath xmlns:m="http://schemas.openxmlformats.org/officeDocument/2006/math">
                    <m:sSub>
                      <m:sSubPr>
                        <m:ctrlPr>
                          <a:rPr lang="en-US" altLang="zh-CN" sz="2000" i="1">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c</m:t>
                        </m:r>
                      </m:e>
                      <m:sub>
                        <m:r>
                          <a:rPr lang="en-US" altLang="zh-CN" sz="2000" i="1">
                            <a:solidFill>
                              <a:schemeClr val="tx1"/>
                            </a:solidFill>
                            <a:latin typeface="Cambria Math" panose="02040503050406030204" pitchFamily="18" charset="0"/>
                          </a:rPr>
                          <m:t>𝑚</m:t>
                        </m:r>
                      </m:sub>
                    </m:sSub>
                  </m:oMath>
                </a14:m>
                <a:r>
                  <a:rPr lang="en-US" altLang="zh-CN" sz="2000" kern="100" dirty="0" smtClean="0">
                    <a:solidFill>
                      <a:schemeClr val="tx1"/>
                    </a:solidFill>
                    <a:ea typeface="宋体" panose="02010600030101010101" pitchFamily="2" charset="-122"/>
                    <a:cs typeface="Times New Roman" panose="02020603050405020304" pitchFamily="18" charset="0"/>
                  </a:rPr>
                  <a:t>}, {</a:t>
                </a:r>
                <a14:m>
                  <m:oMath xmlns:m="http://schemas.openxmlformats.org/officeDocument/2006/math">
                    <m:sSub>
                      <m:sSubPr>
                        <m:ctrlPr>
                          <a:rPr lang="en-US" altLang="zh-CN" sz="2000" i="1">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b</m:t>
                        </m:r>
                      </m:e>
                      <m:sub>
                        <m:r>
                          <a:rPr lang="en-US" altLang="zh-CN" sz="2000" i="1">
                            <a:solidFill>
                              <a:schemeClr val="tx1"/>
                            </a:solidFill>
                            <a:latin typeface="Cambria Math" panose="02040503050406030204" pitchFamily="18" charset="0"/>
                          </a:rPr>
                          <m:t>𝑚</m:t>
                        </m:r>
                      </m:sub>
                    </m:sSub>
                  </m:oMath>
                </a14:m>
                <a:r>
                  <a:rPr lang="en-US" altLang="zh-CN" sz="2000" kern="100" dirty="0" smtClean="0">
                    <a:solidFill>
                      <a:schemeClr val="tx1"/>
                    </a:solidFill>
                    <a:ea typeface="宋体" panose="02010600030101010101" pitchFamily="2" charset="-122"/>
                    <a:cs typeface="Times New Roman" panose="02020603050405020304" pitchFamily="18" charset="0"/>
                  </a:rPr>
                  <a:t>, </a:t>
                </a:r>
                <a14:m>
                  <m:oMath xmlns:m="http://schemas.openxmlformats.org/officeDocument/2006/math">
                    <m:sSub>
                      <m:sSubPr>
                        <m:ctrlPr>
                          <a:rPr lang="en-US" altLang="zh-CN" sz="2000" i="1">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d</m:t>
                        </m:r>
                      </m:e>
                      <m:sub>
                        <m:r>
                          <a:rPr lang="en-US" altLang="zh-CN" sz="2000" i="1">
                            <a:solidFill>
                              <a:schemeClr val="tx1"/>
                            </a:solidFill>
                            <a:latin typeface="Cambria Math" panose="02040503050406030204" pitchFamily="18" charset="0"/>
                          </a:rPr>
                          <m:t>𝑚</m:t>
                        </m:r>
                      </m:sub>
                    </m:sSub>
                  </m:oMath>
                </a14:m>
                <a:r>
                  <a:rPr lang="en-US" altLang="zh-CN" sz="2000" kern="100" dirty="0" smtClean="0">
                    <a:ea typeface="宋体" panose="02010600030101010101" pitchFamily="2" charset="-122"/>
                    <a:cs typeface="Times New Roman" panose="02020603050405020304" pitchFamily="18" charset="0"/>
                  </a:rPr>
                  <a:t>}} constitutes the </a:t>
                </a:r>
                <a:r>
                  <a:rPr lang="en-US" altLang="zh-CN" sz="2000" kern="100" dirty="0" err="1" smtClean="0">
                    <a:solidFill>
                      <a:srgbClr val="FF0000"/>
                    </a:solidFill>
                    <a:ea typeface="宋体" panose="02010600030101010101" pitchFamily="2" charset="-122"/>
                    <a:cs typeface="Times New Roman" panose="02020603050405020304" pitchFamily="18" charset="0"/>
                  </a:rPr>
                  <a:t>codeword</a:t>
                </a:r>
                <a:r>
                  <a:rPr lang="en-US" altLang="zh-CN" sz="2000" kern="100" dirty="0" smtClean="0">
                    <a:solidFill>
                      <a:srgbClr val="FF0000"/>
                    </a:solidFill>
                    <a:ea typeface="宋体" panose="02010600030101010101" pitchFamily="2" charset="-122"/>
                    <a:cs typeface="Times New Roman" panose="02020603050405020304" pitchFamily="18" charset="0"/>
                  </a:rPr>
                  <a:t> </a:t>
                </a:r>
                <a:r>
                  <a:rPr lang="en-US" altLang="zh-CN" sz="2000" kern="100" dirty="0" smtClean="0">
                    <a:solidFill>
                      <a:schemeClr val="tx1"/>
                    </a:solidFill>
                    <a:ea typeface="宋体" panose="02010600030101010101" pitchFamily="2" charset="-122"/>
                    <a:cs typeface="Times New Roman" panose="02020603050405020304" pitchFamily="18" charset="0"/>
                  </a:rPr>
                  <a:t>used for round m, which is chosen randomly from the following </a:t>
                </a:r>
                <a:r>
                  <a:rPr lang="en-US" altLang="zh-CN" sz="2000" kern="100" dirty="0" smtClean="0">
                    <a:solidFill>
                      <a:srgbClr val="FF0000"/>
                    </a:solidFill>
                    <a:ea typeface="宋体" panose="02010600030101010101" pitchFamily="2" charset="-122"/>
                    <a:cs typeface="Times New Roman" panose="02020603050405020304" pitchFamily="18" charset="0"/>
                  </a:rPr>
                  <a:t>codebook</a:t>
                </a:r>
                <a:r>
                  <a:rPr lang="en-US" altLang="zh-CN" sz="2000" kern="100" dirty="0" smtClean="0">
                    <a:solidFill>
                      <a:schemeClr val="tx1"/>
                    </a:solidFill>
                    <a:ea typeface="宋体" panose="02010600030101010101" pitchFamily="2" charset="-122"/>
                    <a:cs typeface="Times New Roman" panose="02020603050405020304" pitchFamily="18" charset="0"/>
                  </a:rPr>
                  <a:t>: </a:t>
                </a:r>
                <a:r>
                  <a:rPr lang="en-US" altLang="zh-CN" sz="2000" dirty="0" smtClean="0">
                    <a:cs typeface="Times New Roman" panose="02020603050405020304" pitchFamily="18" charset="0"/>
                    <a:sym typeface="Arial"/>
                    <a:rtl val="0"/>
                  </a:rPr>
                  <a:t>{{+</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,-1},{+1</a:t>
                </a:r>
                <a:r>
                  <a:rPr lang="en-US" altLang="zh-CN" sz="2000" dirty="0">
                    <a:cs typeface="Times New Roman" panose="02020603050405020304" pitchFamily="18" charset="0"/>
                    <a:sym typeface="Arial"/>
                    <a:rtl val="0"/>
                  </a:rPr>
                  <a:t>,+</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,+1},{-1</a:t>
                </a:r>
                <a:r>
                  <a:rPr lang="en-US" altLang="zh-CN" sz="2000" dirty="0">
                    <a:cs typeface="Times New Roman" panose="02020603050405020304" pitchFamily="18" charset="0"/>
                    <a:sym typeface="Arial"/>
                    <a:rtl val="0"/>
                  </a:rPr>
                  <a:t>,+</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,-1},{+1</a:t>
                </a:r>
                <a:r>
                  <a:rPr lang="en-US" altLang="zh-CN" sz="2000" dirty="0">
                    <a:cs typeface="Times New Roman" panose="02020603050405020304" pitchFamily="18" charset="0"/>
                    <a:sym typeface="Arial"/>
                    <a:rtl val="0"/>
                  </a:rPr>
                  <a:t>,-</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,+1},{-1</a:t>
                </a:r>
                <a:r>
                  <a:rPr lang="en-US" altLang="zh-CN" sz="2000" dirty="0">
                    <a:cs typeface="Times New Roman" panose="02020603050405020304" pitchFamily="18" charset="0"/>
                    <a:sym typeface="Arial"/>
                    <a:rtl val="0"/>
                  </a:rPr>
                  <a:t>,-</a:t>
                </a:r>
                <a:r>
                  <a:rPr lang="en-US" altLang="zh-CN" sz="2000" dirty="0" smtClean="0">
                    <a:cs typeface="Times New Roman" panose="02020603050405020304" pitchFamily="18" charset="0"/>
                    <a:sym typeface="Arial"/>
                    <a:rtl val="0"/>
                  </a:rPr>
                  <a:t>1}}, {{-</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a:t>
                </a:r>
                <a:r>
                  <a:rPr lang="en-US" altLang="zh-CN" sz="2000" dirty="0">
                    <a:cs typeface="Times New Roman" panose="02020603050405020304" pitchFamily="18" charset="0"/>
                    <a:sym typeface="Arial"/>
                    <a:rtl val="0"/>
                  </a:rPr>
                  <a:t>1,+</a:t>
                </a:r>
                <a:r>
                  <a:rPr lang="en-US" altLang="zh-CN" sz="2000" dirty="0" smtClean="0">
                    <a:cs typeface="Times New Roman" panose="02020603050405020304" pitchFamily="18" charset="0"/>
                    <a:sym typeface="Arial"/>
                    <a:rtl val="0"/>
                  </a:rPr>
                  <a:t>1}}</a:t>
                </a:r>
              </a:p>
              <a:p>
                <a:pPr>
                  <a:buFont typeface="Arial" panose="020B0604020202020204" pitchFamily="34" charset="0"/>
                  <a:buChar char="•"/>
                </a:pPr>
                <a:r>
                  <a:rPr lang="en-US" altLang="zh-CN" sz="2000" dirty="0" smtClean="0">
                    <a:cs typeface="Times New Roman" panose="02020603050405020304" pitchFamily="18" charset="0"/>
                    <a:sym typeface="Arial"/>
                    <a:rtl val="0"/>
                  </a:rPr>
                  <a:t>The </a:t>
                </a:r>
                <a:r>
                  <a:rPr lang="en-US" altLang="zh-CN" sz="2000" dirty="0" err="1" smtClean="0">
                    <a:cs typeface="Times New Roman" panose="02020603050405020304" pitchFamily="18" charset="0"/>
                    <a:sym typeface="Arial"/>
                    <a:rtl val="0"/>
                  </a:rPr>
                  <a:t>codeword</a:t>
                </a:r>
                <a:r>
                  <a:rPr lang="en-US" altLang="zh-CN" sz="2000" dirty="0" smtClean="0">
                    <a:cs typeface="Times New Roman" panose="02020603050405020304" pitchFamily="18" charset="0"/>
                    <a:sym typeface="Arial"/>
                    <a:rtl val="0"/>
                  </a:rPr>
                  <a:t> indices </a:t>
                </a:r>
                <a:r>
                  <a:rPr lang="en-US" altLang="zh-CN" sz="2000" dirty="0">
                    <a:cs typeface="Times New Roman" panose="02020603050405020304" pitchFamily="18" charset="0"/>
                    <a:sym typeface="Arial"/>
                    <a:rtl val="0"/>
                  </a:rPr>
                  <a:t>(i.e., 1~8) used </a:t>
                </a:r>
                <a:r>
                  <a:rPr lang="en-US" altLang="zh-CN" sz="2000" dirty="0" smtClean="0">
                    <a:cs typeface="Times New Roman" panose="02020603050405020304" pitchFamily="18" charset="0"/>
                    <a:sym typeface="Arial"/>
                    <a:rtl val="0"/>
                  </a:rPr>
                  <a:t>for each round are only shared among the legitimate parties during Step 1 and are unknown to other devices (many approaches can be utilized to realize this, such as encryption)</a:t>
                </a:r>
                <a:endParaRPr lang="en-US" altLang="zh-CN" sz="2000" dirty="0">
                  <a:cs typeface="Times New Roman" panose="02020603050405020304" pitchFamily="18" charset="0"/>
                  <a:sym typeface="Arial"/>
                  <a:rtl val="0"/>
                </a:endParaRPr>
              </a:p>
              <a:p>
                <a:pPr>
                  <a:buFont typeface="Wingdings" panose="05000000000000000000" pitchFamily="2" charset="2"/>
                  <a:buChar char="Ø"/>
                </a:pPr>
                <a:endParaRPr lang="en-US" altLang="zh-CN" sz="2000" kern="100" dirty="0">
                  <a:solidFill>
                    <a:schemeClr val="tx1"/>
                  </a:solidFill>
                  <a:ea typeface="宋体" panose="02010600030101010101" pitchFamily="2" charset="-122"/>
                  <a:cs typeface="Times New Roman" panose="02020603050405020304" pitchFamily="18" charset="0"/>
                </a:endParaRPr>
              </a:p>
            </p:txBody>
          </p:sp>
        </mc:Choice>
        <mc:Fallback xmlns="">
          <p:sp>
            <p:nvSpPr>
              <p:cNvPr id="8"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827585" y="3501008"/>
                <a:ext cx="8208912" cy="2846026"/>
              </a:xfrm>
              <a:prstGeom prst="rect">
                <a:avLst/>
              </a:prstGeom>
              <a:blipFill rotWithShape="0">
                <a:blip r:embed="rId5"/>
                <a:stretch>
                  <a:fillRect l="-669" t="-857" r="-966" b="-1070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pic>
        <p:nvPicPr>
          <p:cNvPr id="6" name="图片 5"/>
          <p:cNvPicPr>
            <a:picLocks noChangeAspect="1"/>
          </p:cNvPicPr>
          <p:nvPr/>
        </p:nvPicPr>
        <p:blipFill>
          <a:blip r:embed="rId6"/>
          <a:stretch>
            <a:fillRect/>
          </a:stretch>
        </p:blipFill>
        <p:spPr>
          <a:xfrm>
            <a:off x="6372200" y="1937694"/>
            <a:ext cx="2150828" cy="1641280"/>
          </a:xfrm>
          <a:prstGeom prst="rect">
            <a:avLst/>
          </a:prstGeom>
        </p:spPr>
      </p:pic>
    </p:spTree>
    <p:extLst>
      <p:ext uri="{BB962C8B-B14F-4D97-AF65-F5344CB8AC3E}">
        <p14:creationId xmlns:p14="http://schemas.microsoft.com/office/powerpoint/2010/main" val="2289125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1" y="685808"/>
            <a:ext cx="8701619" cy="754063"/>
          </a:xfrm>
        </p:spPr>
        <p:txBody>
          <a:bodyPr/>
          <a:lstStyle/>
          <a:p>
            <a:r>
              <a:rPr lang="en-US" altLang="zh-CN" sz="3200" dirty="0"/>
              <a:t>Collaborative </a:t>
            </a:r>
            <a:r>
              <a:rPr lang="en-US" altLang="zh-CN" sz="3200" dirty="0" smtClean="0"/>
              <a:t>Sensing: Implementation</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
        <p:nvSpPr>
          <p:cNvPr id="5"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539552" y="1430702"/>
            <a:ext cx="806489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400" kern="0" dirty="0" smtClean="0">
                <a:solidFill>
                  <a:srgbClr val="0000FF"/>
                </a:solidFill>
              </a:rPr>
              <a:t>Step 3</a:t>
            </a:r>
            <a:r>
              <a:rPr lang="en-US" sz="2400" kern="0" dirty="0" smtClean="0"/>
              <a:t>: CIR estimation by joint processing </a:t>
            </a:r>
          </a:p>
        </p:txBody>
      </p:sp>
      <mc:AlternateContent xmlns:mc="http://schemas.openxmlformats.org/markup-compatibility/2006" xmlns:a14="http://schemas.microsoft.com/office/drawing/2010/main">
        <mc:Choice Requires="a14">
          <p:sp>
            <p:nvSpPr>
              <p:cNvPr id="11" name="文本框 10"/>
              <p:cNvSpPr txBox="1"/>
              <p:nvPr/>
            </p:nvSpPr>
            <p:spPr>
              <a:xfrm>
                <a:off x="2583488" y="1934118"/>
                <a:ext cx="5344668"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b="0" i="1" smtClean="0">
                              <a:solidFill>
                                <a:srgbClr val="000000"/>
                              </a:solidFill>
                              <a:latin typeface="Cambria Math" panose="02040503050406030204" pitchFamily="18" charset="0"/>
                            </a:rPr>
                            <m:t>𝑔</m:t>
                          </m:r>
                        </m:e>
                        <m:sub>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𝑤</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𝑛</m:t>
                      </m:r>
                      <m:r>
                        <a:rPr lang="en-US" altLang="zh-CN" sz="2000" i="1" smtClean="0">
                          <a:solidFill>
                            <a:srgbClr val="000000"/>
                          </a:solidFill>
                          <a:latin typeface="Cambria Math" panose="02040503050406030204" pitchFamily="18" charset="0"/>
                        </a:rPr>
                        <m:t>]</m:t>
                      </m:r>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11" name="文本框 10"/>
              <p:cNvSpPr txBox="1">
                <a:spLocks noRot="1" noChangeAspect="1" noMove="1" noResize="1" noEditPoints="1" noAdjustHandles="1" noChangeArrowheads="1" noChangeShapeType="1" noTextEdit="1"/>
              </p:cNvSpPr>
              <p:nvPr/>
            </p:nvSpPr>
            <p:spPr>
              <a:xfrm>
                <a:off x="2583488" y="1934118"/>
                <a:ext cx="5344668" cy="321178"/>
              </a:xfrm>
              <a:prstGeom prst="rect">
                <a:avLst/>
              </a:prstGeom>
              <a:blipFill rotWithShape="0">
                <a:blip r:embed="rId3"/>
                <a:stretch>
                  <a:fillRect l="-1026" r="-1596" b="-3018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2592184" y="2341765"/>
                <a:ext cx="5344668"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,2</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i="1">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i="1">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𝑛</m:t>
                      </m:r>
                      <m:r>
                        <a:rPr lang="en-US" altLang="zh-CN" sz="2000" i="1" smtClean="0">
                          <a:solidFill>
                            <a:srgbClr val="000000"/>
                          </a:solidFill>
                          <a:latin typeface="Cambria Math" panose="02040503050406030204" pitchFamily="18" charset="0"/>
                        </a:rPr>
                        <m:t>]</m:t>
                      </m:r>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12" name="文本框 11"/>
              <p:cNvSpPr txBox="1">
                <a:spLocks noRot="1" noChangeAspect="1" noMove="1" noResize="1" noEditPoints="1" noAdjustHandles="1" noChangeArrowheads="1" noChangeShapeType="1" noTextEdit="1"/>
              </p:cNvSpPr>
              <p:nvPr/>
            </p:nvSpPr>
            <p:spPr>
              <a:xfrm>
                <a:off x="2592184" y="2341765"/>
                <a:ext cx="5344668" cy="321178"/>
              </a:xfrm>
              <a:prstGeom prst="rect">
                <a:avLst/>
              </a:prstGeom>
              <a:blipFill rotWithShape="0">
                <a:blip r:embed="rId4"/>
                <a:stretch>
                  <a:fillRect l="-1026" r="-1596" b="-30189"/>
                </a:stretch>
              </a:blipFill>
            </p:spPr>
            <p:txBody>
              <a:bodyPr/>
              <a:lstStyle/>
              <a:p>
                <a:r>
                  <a:rPr lang="zh-CN" altLang="en-US">
                    <a:noFill/>
                  </a:rPr>
                  <a:t> </a:t>
                </a:r>
              </a:p>
            </p:txBody>
          </p:sp>
        </mc:Fallback>
      </mc:AlternateContent>
      <p:sp>
        <p:nvSpPr>
          <p:cNvPr id="13" name="矩形 12"/>
          <p:cNvSpPr/>
          <p:nvPr/>
        </p:nvSpPr>
        <p:spPr>
          <a:xfrm>
            <a:off x="1657934" y="1942457"/>
            <a:ext cx="981359" cy="784830"/>
          </a:xfrm>
          <a:prstGeom prst="rect">
            <a:avLst/>
          </a:prstGeom>
        </p:spPr>
        <p:txBody>
          <a:bodyPr wrap="none">
            <a:spAutoFit/>
          </a:bodyPr>
          <a:lstStyle/>
          <a:p>
            <a:pPr defTabSz="914400">
              <a:spcAft>
                <a:spcPts val="600"/>
              </a:spcAft>
            </a:pPr>
            <a:r>
              <a:rPr lang="en-US" altLang="zh-CN" sz="2000" dirty="0" smtClean="0">
                <a:solidFill>
                  <a:srgbClr val="000000"/>
                </a:solidFill>
                <a:latin typeface="Arial" panose="020B0604020202020204" pitchFamily="34" charset="0"/>
                <a:ea typeface="宋体" panose="02010600030101010101" pitchFamily="2" charset="-122"/>
              </a:rPr>
              <a:t>Slot 1: </a:t>
            </a:r>
          </a:p>
          <a:p>
            <a:pPr defTabSz="914400">
              <a:spcAft>
                <a:spcPts val="600"/>
              </a:spcAft>
            </a:pPr>
            <a:r>
              <a:rPr lang="en-US" altLang="zh-CN" sz="2000" dirty="0" smtClean="0">
                <a:solidFill>
                  <a:srgbClr val="000000"/>
                </a:solidFill>
                <a:latin typeface="Arial" panose="020B0604020202020204" pitchFamily="34" charset="0"/>
                <a:ea typeface="宋体" panose="02010600030101010101" pitchFamily="2" charset="-122"/>
              </a:rPr>
              <a:t>Slot 2:</a:t>
            </a:r>
            <a:endParaRPr lang="en-US" altLang="zh-CN" sz="2000" dirty="0">
              <a:solidFill>
                <a:srgbClr val="000000"/>
              </a:solidFill>
              <a:latin typeface="Arial" panose="020B0604020202020204" pitchFamily="34" charset="0"/>
              <a:ea typeface="宋体" panose="02010600030101010101" pitchFamily="2" charset="-122"/>
            </a:endParaRPr>
          </a:p>
        </p:txBody>
      </p:sp>
      <p:sp>
        <p:nvSpPr>
          <p:cNvPr id="15" name="矩形 14"/>
          <p:cNvSpPr/>
          <p:nvPr/>
        </p:nvSpPr>
        <p:spPr>
          <a:xfrm>
            <a:off x="847115" y="2737850"/>
            <a:ext cx="7973357" cy="830997"/>
          </a:xfrm>
          <a:prstGeom prst="rect">
            <a:avLst/>
          </a:prstGeom>
        </p:spPr>
        <p:txBody>
          <a:bodyPr wrap="square">
            <a:spAutoFit/>
          </a:bodyPr>
          <a:lstStyle/>
          <a:p>
            <a:r>
              <a:rPr lang="en-US" altLang="zh-CN" sz="1600" dirty="0" smtClean="0">
                <a:solidFill>
                  <a:schemeClr val="tx1"/>
                </a:solidFill>
                <a:latin typeface="+mn-lt"/>
                <a:cs typeface="Times New Roman" panose="02020603050405020304" pitchFamily="18" charset="0"/>
                <a:sym typeface="Arial"/>
                <a:rtl val="0"/>
              </a:rPr>
              <a:t>where </a:t>
            </a:r>
            <a:r>
              <a:rPr lang="en-US" altLang="zh-CN" sz="1600" i="1" dirty="0" smtClean="0">
                <a:solidFill>
                  <a:schemeClr val="tx1"/>
                </a:solidFill>
                <a:latin typeface="+mn-lt"/>
                <a:cs typeface="Times New Roman" panose="02020603050405020304" pitchFamily="18" charset="0"/>
                <a:sym typeface="Arial"/>
                <a:rtl val="0"/>
              </a:rPr>
              <a:t>m</a:t>
            </a:r>
            <a:r>
              <a:rPr lang="en-US" altLang="zh-CN" sz="1600" dirty="0" smtClean="0">
                <a:solidFill>
                  <a:schemeClr val="tx1"/>
                </a:solidFill>
                <a:latin typeface="+mn-lt"/>
                <a:cs typeface="Times New Roman" panose="02020603050405020304" pitchFamily="18" charset="0"/>
                <a:sym typeface="Arial"/>
                <a:rtl val="0"/>
              </a:rPr>
              <a:t> is the round index and the </a:t>
            </a:r>
            <a:r>
              <a:rPr lang="en-US" altLang="zh-CN" sz="1600" dirty="0" err="1" smtClean="0">
                <a:solidFill>
                  <a:schemeClr val="tx1"/>
                </a:solidFill>
                <a:latin typeface="+mn-lt"/>
                <a:cs typeface="Times New Roman" panose="02020603050405020304" pitchFamily="18" charset="0"/>
                <a:sym typeface="Arial"/>
                <a:rtl val="0"/>
              </a:rPr>
              <a:t>codeword</a:t>
            </a:r>
            <a:r>
              <a:rPr lang="en-US" altLang="zh-CN" sz="1600" dirty="0" smtClean="0">
                <a:solidFill>
                  <a:schemeClr val="tx1"/>
                </a:solidFill>
                <a:latin typeface="+mn-lt"/>
                <a:cs typeface="Times New Roman" panose="02020603050405020304" pitchFamily="18" charset="0"/>
                <a:sym typeface="Arial"/>
                <a:rtl val="0"/>
              </a:rPr>
              <a:t> is assumed to be {{+</a:t>
            </a:r>
            <a:r>
              <a:rPr lang="en-US" altLang="zh-CN" sz="1600" dirty="0">
                <a:solidFill>
                  <a:schemeClr val="tx1"/>
                </a:solidFill>
                <a:latin typeface="+mn-lt"/>
                <a:cs typeface="Times New Roman" panose="02020603050405020304" pitchFamily="18" charset="0"/>
                <a:sym typeface="Arial"/>
                <a:rtl val="0"/>
              </a:rPr>
              <a:t>1,+</a:t>
            </a:r>
            <a:r>
              <a:rPr lang="en-US" altLang="zh-CN" sz="1600" dirty="0" smtClean="0">
                <a:solidFill>
                  <a:schemeClr val="tx1"/>
                </a:solidFill>
                <a:latin typeface="+mn-lt"/>
                <a:cs typeface="Times New Roman" panose="02020603050405020304" pitchFamily="18" charset="0"/>
                <a:sym typeface="Arial"/>
                <a:rtl val="0"/>
              </a:rPr>
              <a:t>1},{+</a:t>
            </a:r>
            <a:r>
              <a:rPr lang="en-US" altLang="zh-CN" sz="1600" dirty="0">
                <a:solidFill>
                  <a:schemeClr val="tx1"/>
                </a:solidFill>
                <a:latin typeface="+mn-lt"/>
                <a:cs typeface="Times New Roman" panose="02020603050405020304" pitchFamily="18" charset="0"/>
                <a:sym typeface="Arial"/>
                <a:rtl val="0"/>
              </a:rPr>
              <a:t>1,-</a:t>
            </a:r>
            <a:r>
              <a:rPr lang="en-US" altLang="zh-CN" sz="1600" dirty="0" smtClean="0">
                <a:solidFill>
                  <a:schemeClr val="tx1"/>
                </a:solidFill>
                <a:latin typeface="+mn-lt"/>
                <a:cs typeface="Times New Roman" panose="02020603050405020304" pitchFamily="18" charset="0"/>
                <a:sym typeface="Arial"/>
                <a:rtl val="0"/>
              </a:rPr>
              <a:t>1}}. Here, perfect synchronization is assumed between the two responders (how to realize this will be discussed later) </a:t>
            </a:r>
            <a:endParaRPr lang="zh-CN" altLang="en-US" sz="1050" dirty="0">
              <a:solidFill>
                <a:schemeClr val="tx1"/>
              </a:solidFill>
              <a:latin typeface="+mn-lt"/>
            </a:endParaRPr>
          </a:p>
        </p:txBody>
      </p:sp>
      <mc:AlternateContent xmlns:mc="http://schemas.openxmlformats.org/markup-compatibility/2006" xmlns:a14="http://schemas.microsoft.com/office/drawing/2010/main">
        <mc:Choice Requires="a14">
          <p:sp>
            <p:nvSpPr>
              <p:cNvPr id="20" name="文本框 19"/>
              <p:cNvSpPr txBox="1"/>
              <p:nvPr/>
            </p:nvSpPr>
            <p:spPr>
              <a:xfrm>
                <a:off x="971600" y="3970569"/>
                <a:ext cx="2653868"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rgbClr val="000000"/>
                            </a:solidFill>
                            <a:latin typeface="Cambria Math" panose="02040503050406030204" pitchFamily="18" charset="0"/>
                          </a:rPr>
                        </m:ctrlPr>
                      </m:sSubPr>
                      <m:e>
                        <m:r>
                          <m:rPr>
                            <m:sty m:val="p"/>
                          </m:rPr>
                          <a:rPr lang="en-US" altLang="zh-CN" sz="2000" i="1">
                            <a:solidFill>
                              <a:srgbClr val="000000"/>
                            </a:solidFill>
                            <a:latin typeface="Cambria Math" panose="02040503050406030204" pitchFamily="18" charset="0"/>
                          </a:rPr>
                          <m:t>z</m:t>
                        </m:r>
                      </m:e>
                      <m:sub>
                        <m:r>
                          <a:rPr lang="en-US" altLang="zh-CN" sz="2000" i="1" smtClean="0">
                            <a:solidFill>
                              <a:srgbClr val="000000"/>
                            </a:solidFill>
                            <a:latin typeface="Cambria Math" panose="02040503050406030204" pitchFamily="18" charset="0"/>
                          </a:rPr>
                          <m:t>1</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,2</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en-US" altLang="zh-CN" sz="2000" dirty="0" smtClean="0">
                  <a:solidFill>
                    <a:srgbClr val="000000"/>
                  </a:solidFill>
                  <a:latin typeface="Arial" panose="020B0604020202020204" pitchFamily="34" charset="0"/>
                  <a:ea typeface="宋体" panose="02010600030101010101" pitchFamily="2" charset="-122"/>
                </a:endParaRPr>
              </a:p>
            </p:txBody>
          </p:sp>
        </mc:Choice>
        <mc:Fallback xmlns="">
          <p:sp>
            <p:nvSpPr>
              <p:cNvPr id="20" name="文本框 19"/>
              <p:cNvSpPr txBox="1">
                <a:spLocks noRot="1" noChangeAspect="1" noMove="1" noResize="1" noEditPoints="1" noAdjustHandles="1" noChangeArrowheads="1" noChangeShapeType="1" noTextEdit="1"/>
              </p:cNvSpPr>
              <p:nvPr/>
            </p:nvSpPr>
            <p:spPr>
              <a:xfrm>
                <a:off x="971600" y="3970569"/>
                <a:ext cx="2653868" cy="321178"/>
              </a:xfrm>
              <a:prstGeom prst="rect">
                <a:avLst/>
              </a:prstGeom>
              <a:blipFill rotWithShape="0">
                <a:blip r:embed="rId5"/>
                <a:stretch>
                  <a:fillRect l="-2294" t="-24528" b="-43396"/>
                </a:stretch>
              </a:blipFill>
            </p:spPr>
            <p:txBody>
              <a:bodyPr/>
              <a:lstStyle/>
              <a:p>
                <a:r>
                  <a:rPr lang="zh-CN" altLang="en-US">
                    <a:noFill/>
                  </a:rPr>
                  <a:t> </a:t>
                </a:r>
              </a:p>
            </p:txBody>
          </p:sp>
        </mc:Fallback>
      </mc:AlternateContent>
      <p:cxnSp>
        <p:nvCxnSpPr>
          <p:cNvPr id="21" name="Straight Arrow Connector 38">
            <a:extLst>
              <a:ext uri="{FF2B5EF4-FFF2-40B4-BE49-F238E27FC236}">
                <a16:creationId xmlns:a16="http://schemas.microsoft.com/office/drawing/2014/main" xmlns="" id="{86C7236D-9558-4A8B-8018-BB76197CF345}"/>
              </a:ext>
            </a:extLst>
          </p:cNvPr>
          <p:cNvCxnSpPr>
            <a:cxnSpLocks/>
          </p:cNvCxnSpPr>
          <p:nvPr/>
        </p:nvCxnSpPr>
        <p:spPr>
          <a:xfrm flipV="1">
            <a:off x="3236944" y="5013196"/>
            <a:ext cx="775664" cy="551"/>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mc:AlternateContent xmlns:mc="http://schemas.openxmlformats.org/markup-compatibility/2006" xmlns:a14="http://schemas.microsoft.com/office/drawing/2010/main">
        <mc:Choice Requires="a14">
          <p:sp>
            <p:nvSpPr>
              <p:cNvPr id="22" name="文本框 21"/>
              <p:cNvSpPr txBox="1"/>
              <p:nvPr/>
            </p:nvSpPr>
            <p:spPr>
              <a:xfrm>
                <a:off x="4104910" y="4835245"/>
                <a:ext cx="733149" cy="337849"/>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acc>
                        <m:accPr>
                          <m:chr m:val="̂"/>
                          <m:ctrlPr>
                            <a:rPr lang="en-US" altLang="zh-CN" sz="2000" i="1" smtClean="0">
                              <a:solidFill>
                                <a:srgbClr val="000000"/>
                              </a:solidFill>
                              <a:latin typeface="Cambria Math" panose="02040503050406030204" pitchFamily="18" charset="0"/>
                            </a:rPr>
                          </m:ctrlPr>
                        </m:accPr>
                        <m:e>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e>
                      </m:acc>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2" name="文本框 21"/>
              <p:cNvSpPr txBox="1">
                <a:spLocks noRot="1" noChangeAspect="1" noMove="1" noResize="1" noEditPoints="1" noAdjustHandles="1" noChangeArrowheads="1" noChangeShapeType="1" noTextEdit="1"/>
              </p:cNvSpPr>
              <p:nvPr/>
            </p:nvSpPr>
            <p:spPr>
              <a:xfrm>
                <a:off x="4104910" y="4835245"/>
                <a:ext cx="733149" cy="337849"/>
              </a:xfrm>
              <a:prstGeom prst="rect">
                <a:avLst/>
              </a:prstGeom>
              <a:blipFill rotWithShape="0">
                <a:blip r:embed="rId6"/>
                <a:stretch>
                  <a:fillRect l="-7438" t="-23214" r="-29752" b="-10714"/>
                </a:stretch>
              </a:blipFill>
            </p:spPr>
            <p:txBody>
              <a:bodyPr/>
              <a:lstStyle/>
              <a:p>
                <a:r>
                  <a:rPr lang="zh-CN" altLang="en-US">
                    <a:noFill/>
                  </a:rPr>
                  <a:t> </a:t>
                </a:r>
              </a:p>
            </p:txBody>
          </p:sp>
        </mc:Fallback>
      </mc:AlternateContent>
      <p:sp>
        <p:nvSpPr>
          <p:cNvPr id="23" name="矩形 22"/>
          <p:cNvSpPr/>
          <p:nvPr/>
        </p:nvSpPr>
        <p:spPr>
          <a:xfrm>
            <a:off x="827778" y="3525617"/>
            <a:ext cx="1736373" cy="400110"/>
          </a:xfrm>
          <a:prstGeom prst="rect">
            <a:avLst/>
          </a:prstGeom>
        </p:spPr>
        <p:txBody>
          <a:bodyPr wrap="none">
            <a:spAutoFit/>
          </a:bodyPr>
          <a:lstStyle/>
          <a:p>
            <a:pPr defTabSz="914400">
              <a:spcAft>
                <a:spcPts val="600"/>
              </a:spcAft>
            </a:pPr>
            <a:r>
              <a:rPr lang="en-US" altLang="zh-CN" sz="2000" dirty="0" smtClean="0">
                <a:solidFill>
                  <a:srgbClr val="FF0000"/>
                </a:solidFill>
                <a:latin typeface="Arial" panose="020B0604020202020204" pitchFamily="34" charset="0"/>
                <a:ea typeface="宋体" panose="02010600030101010101" pitchFamily="2" charset="-122"/>
              </a:rPr>
              <a:t>CIR estimate:</a:t>
            </a:r>
            <a:endParaRPr lang="en-US" altLang="zh-CN" sz="2000" dirty="0">
              <a:solidFill>
                <a:srgbClr val="FF0000"/>
              </a:solidFill>
              <a:latin typeface="Arial" panose="020B06040202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24" name="文本框 23"/>
              <p:cNvSpPr txBox="1"/>
              <p:nvPr/>
            </p:nvSpPr>
            <p:spPr>
              <a:xfrm>
                <a:off x="1619672" y="4421753"/>
                <a:ext cx="3913123" cy="321178"/>
              </a:xfrm>
              <a:prstGeom prst="rect">
                <a:avLst/>
              </a:prstGeom>
              <a:noFill/>
            </p:spPr>
            <p:txBody>
              <a:bodyPr wrap="none" lIns="0" tIns="0" rIns="0" bIns="0" rtlCol="0">
                <a:spAutoFit/>
              </a:bodyPr>
              <a:lstStyle/>
              <a:p>
                <a:pPr defTabSz="914400"/>
                <a14:m>
                  <m:oMath xmlns:m="http://schemas.openxmlformats.org/officeDocument/2006/math">
                    <m:r>
                      <a:rPr lang="en-US" altLang="zh-CN" sz="200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2</m:t>
                    </m:r>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i="1">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b="0" i="0"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𝑛</m:t>
                    </m:r>
                    <m:r>
                      <a:rPr lang="en-US" altLang="zh-CN" sz="2000" i="1">
                        <a:solidFill>
                          <a:srgbClr val="000000"/>
                        </a:solidFill>
                        <a:latin typeface="Cambria Math" panose="02040503050406030204" pitchFamily="18" charset="0"/>
                      </a:rPr>
                      <m:t>]</m:t>
                    </m:r>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1619672" y="4421753"/>
                <a:ext cx="3913123" cy="321178"/>
              </a:xfrm>
              <a:prstGeom prst="rect">
                <a:avLst/>
              </a:prstGeom>
              <a:blipFill rotWithShape="0">
                <a:blip r:embed="rId7"/>
                <a:stretch>
                  <a:fillRect l="-1558" t="-24528" r="-2336" b="-4339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文本框 25"/>
              <p:cNvSpPr txBox="1"/>
              <p:nvPr/>
            </p:nvSpPr>
            <p:spPr>
              <a:xfrm>
                <a:off x="971600" y="5227510"/>
                <a:ext cx="2595711"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rgbClr val="000000"/>
                            </a:solidFill>
                            <a:latin typeface="Cambria Math" panose="02040503050406030204" pitchFamily="18" charset="0"/>
                          </a:rPr>
                        </m:ctrlPr>
                      </m:sSubPr>
                      <m:e>
                        <m:r>
                          <m:rPr>
                            <m:sty m:val="p"/>
                          </m:rPr>
                          <a:rPr lang="en-US" altLang="zh-CN" sz="2000" i="1">
                            <a:solidFill>
                              <a:srgbClr val="000000"/>
                            </a:solidFill>
                            <a:latin typeface="Cambria Math" panose="02040503050406030204" pitchFamily="18" charset="0"/>
                          </a:rPr>
                          <m:t>z</m:t>
                        </m:r>
                      </m:e>
                      <m:sub>
                        <m:r>
                          <a:rPr lang="en-US" altLang="zh-CN" sz="2000" i="1" smtClean="0">
                            <a:solidFill>
                              <a:srgbClr val="000000"/>
                            </a:solidFill>
                            <a:latin typeface="Cambria Math" panose="02040503050406030204" pitchFamily="18" charset="0"/>
                          </a:rPr>
                          <m:t>2</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6" name="文本框 25"/>
              <p:cNvSpPr txBox="1">
                <a:spLocks noRot="1" noChangeAspect="1" noMove="1" noResize="1" noEditPoints="1" noAdjustHandles="1" noChangeArrowheads="1" noChangeShapeType="1" noTextEdit="1"/>
              </p:cNvSpPr>
              <p:nvPr/>
            </p:nvSpPr>
            <p:spPr>
              <a:xfrm>
                <a:off x="971600" y="5227510"/>
                <a:ext cx="2595711" cy="321178"/>
              </a:xfrm>
              <a:prstGeom prst="rect">
                <a:avLst/>
              </a:prstGeom>
              <a:blipFill rotWithShape="0">
                <a:blip r:embed="rId8"/>
                <a:stretch>
                  <a:fillRect l="-2347" t="-25000" b="-4423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文本框 26"/>
              <p:cNvSpPr txBox="1"/>
              <p:nvPr/>
            </p:nvSpPr>
            <p:spPr>
              <a:xfrm>
                <a:off x="1619672" y="5689611"/>
                <a:ext cx="3918765" cy="321178"/>
              </a:xfrm>
              <a:prstGeom prst="rect">
                <a:avLst/>
              </a:prstGeom>
              <a:noFill/>
            </p:spPr>
            <p:txBody>
              <a:bodyPr wrap="none" lIns="0" tIns="0" rIns="0" bIns="0" rtlCol="0">
                <a:spAutoFit/>
              </a:bodyPr>
              <a:lstStyle/>
              <a:p>
                <a:pPr defTabSz="914400"/>
                <a14:m>
                  <m:oMath xmlns:m="http://schemas.openxmlformats.org/officeDocument/2006/math">
                    <m:r>
                      <a:rPr lang="en-US" altLang="zh-CN" sz="200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2</m:t>
                    </m:r>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i="1">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b="0" i="0"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𝑛</m:t>
                    </m:r>
                    <m:r>
                      <a:rPr lang="en-US" altLang="zh-CN" sz="2000" i="1">
                        <a:solidFill>
                          <a:srgbClr val="000000"/>
                        </a:solidFill>
                        <a:latin typeface="Cambria Math" panose="02040503050406030204" pitchFamily="18" charset="0"/>
                      </a:rPr>
                      <m:t>]</m:t>
                    </m:r>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7" name="文本框 26"/>
              <p:cNvSpPr txBox="1">
                <a:spLocks noRot="1" noChangeAspect="1" noMove="1" noResize="1" noEditPoints="1" noAdjustHandles="1" noChangeArrowheads="1" noChangeShapeType="1" noTextEdit="1"/>
              </p:cNvSpPr>
              <p:nvPr/>
            </p:nvSpPr>
            <p:spPr>
              <a:xfrm>
                <a:off x="1619672" y="5689611"/>
                <a:ext cx="3918765" cy="321178"/>
              </a:xfrm>
              <a:prstGeom prst="rect">
                <a:avLst/>
              </a:prstGeom>
              <a:blipFill rotWithShape="0">
                <a:blip r:embed="rId9"/>
                <a:stretch>
                  <a:fillRect l="-1555" t="-24528" r="-2333" b="-43396"/>
                </a:stretch>
              </a:blipFill>
            </p:spPr>
            <p:txBody>
              <a:bodyPr/>
              <a:lstStyle/>
              <a:p>
                <a:r>
                  <a:rPr lang="zh-CN" altLang="en-US">
                    <a:noFill/>
                  </a:rPr>
                  <a:t> </a:t>
                </a:r>
              </a:p>
            </p:txBody>
          </p:sp>
        </mc:Fallback>
      </mc:AlternateContent>
      <p:cxnSp>
        <p:nvCxnSpPr>
          <p:cNvPr id="30" name="Straight Arrow Connector 38">
            <a:extLst>
              <a:ext uri="{FF2B5EF4-FFF2-40B4-BE49-F238E27FC236}">
                <a16:creationId xmlns:a16="http://schemas.microsoft.com/office/drawing/2014/main" xmlns="" id="{86C7236D-9558-4A8B-8018-BB76197CF345}"/>
              </a:ext>
            </a:extLst>
          </p:cNvPr>
          <p:cNvCxnSpPr>
            <a:cxnSpLocks/>
          </p:cNvCxnSpPr>
          <p:nvPr/>
        </p:nvCxnSpPr>
        <p:spPr>
          <a:xfrm flipV="1">
            <a:off x="3252846" y="6285487"/>
            <a:ext cx="775664" cy="551"/>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mc:AlternateContent xmlns:mc="http://schemas.openxmlformats.org/markup-compatibility/2006" xmlns:a14="http://schemas.microsoft.com/office/drawing/2010/main">
        <mc:Choice Requires="a14">
          <p:sp>
            <p:nvSpPr>
              <p:cNvPr id="31" name="文本框 30"/>
              <p:cNvSpPr txBox="1"/>
              <p:nvPr/>
            </p:nvSpPr>
            <p:spPr>
              <a:xfrm>
                <a:off x="4104910" y="6091634"/>
                <a:ext cx="738792" cy="337849"/>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acc>
                        <m:accPr>
                          <m:chr m:val="̂"/>
                          <m:ctrlPr>
                            <a:rPr lang="en-US" altLang="zh-CN" sz="2000" i="1" smtClean="0">
                              <a:solidFill>
                                <a:srgbClr val="000000"/>
                              </a:solidFill>
                              <a:latin typeface="Cambria Math" panose="02040503050406030204" pitchFamily="18" charset="0"/>
                            </a:rPr>
                          </m:ctrlPr>
                        </m:accPr>
                        <m:e>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e>
                      </m:acc>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31" name="文本框 30"/>
              <p:cNvSpPr txBox="1">
                <a:spLocks noRot="1" noChangeAspect="1" noMove="1" noResize="1" noEditPoints="1" noAdjustHandles="1" noChangeArrowheads="1" noChangeShapeType="1" noTextEdit="1"/>
              </p:cNvSpPr>
              <p:nvPr/>
            </p:nvSpPr>
            <p:spPr>
              <a:xfrm>
                <a:off x="4104910" y="6091634"/>
                <a:ext cx="738792" cy="337849"/>
              </a:xfrm>
              <a:prstGeom prst="rect">
                <a:avLst/>
              </a:prstGeom>
              <a:blipFill rotWithShape="0">
                <a:blip r:embed="rId10"/>
                <a:stretch>
                  <a:fillRect l="-7377" t="-23214" r="-30328" b="-23214"/>
                </a:stretch>
              </a:blipFill>
            </p:spPr>
            <p:txBody>
              <a:bodyPr/>
              <a:lstStyle/>
              <a:p>
                <a:r>
                  <a:rPr lang="zh-CN" altLang="en-US">
                    <a:noFill/>
                  </a:rPr>
                  <a:t> </a:t>
                </a:r>
              </a:p>
            </p:txBody>
          </p:sp>
        </mc:Fallback>
      </mc:AlternateContent>
      <p:pic>
        <p:nvPicPr>
          <p:cNvPr id="19" name="图片 18"/>
          <p:cNvPicPr>
            <a:picLocks noChangeAspect="1"/>
          </p:cNvPicPr>
          <p:nvPr/>
        </p:nvPicPr>
        <p:blipFill rotWithShape="1">
          <a:blip r:embed="rId11"/>
          <a:srcRect b="2544"/>
          <a:stretch/>
        </p:blipFill>
        <p:spPr>
          <a:xfrm>
            <a:off x="5625097" y="3979236"/>
            <a:ext cx="3252003" cy="2418443"/>
          </a:xfrm>
          <a:prstGeom prst="rect">
            <a:avLst/>
          </a:prstGeom>
        </p:spPr>
      </p:pic>
    </p:spTree>
    <p:extLst>
      <p:ext uri="{BB962C8B-B14F-4D97-AF65-F5344CB8AC3E}">
        <p14:creationId xmlns:p14="http://schemas.microsoft.com/office/powerpoint/2010/main" val="3411939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1" y="685808"/>
            <a:ext cx="8701619" cy="754063"/>
          </a:xfrm>
        </p:spPr>
        <p:txBody>
          <a:bodyPr/>
          <a:lstStyle/>
          <a:p>
            <a:r>
              <a:rPr lang="en-US" altLang="zh-CN" sz="3200" dirty="0"/>
              <a:t>Collaborative </a:t>
            </a:r>
            <a:r>
              <a:rPr lang="en-US" altLang="zh-CN" sz="3200" dirty="0" smtClean="0"/>
              <a:t>Sensing: Implementation</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a:xfrm>
            <a:off x="4274511" y="6538687"/>
            <a:ext cx="655637" cy="239712"/>
          </a:xfrm>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5"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539552" y="1430702"/>
            <a:ext cx="806489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400" kern="0" dirty="0" smtClean="0">
                <a:solidFill>
                  <a:srgbClr val="0000FF"/>
                </a:solidFill>
              </a:rPr>
              <a:t>Benefits of Collaborative Sensing</a:t>
            </a:r>
            <a:endParaRPr lang="en-US" sz="2400" kern="0" dirty="0" smtClean="0"/>
          </a:p>
        </p:txBody>
      </p:sp>
      <mc:AlternateContent xmlns:mc="http://schemas.openxmlformats.org/markup-compatibility/2006">
        <mc:Choice xmlns:a14="http://schemas.microsoft.com/office/drawing/2010/main" Requires="a14">
          <p:sp>
            <p:nvSpPr>
              <p:cNvPr id="40"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827584" y="1967710"/>
                <a:ext cx="7920880" cy="1664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pPr>
                <a:r>
                  <a:rPr lang="en-US" sz="2000" kern="0" dirty="0" smtClean="0">
                    <a:solidFill>
                      <a:srgbClr val="FF0000"/>
                    </a:solidFill>
                  </a:rPr>
                  <a:t>Privacy preserving capability: </a:t>
                </a:r>
                <a:r>
                  <a:rPr lang="en-US" sz="2000" kern="0" dirty="0" smtClean="0">
                    <a:solidFill>
                      <a:schemeClr val="tx1"/>
                    </a:solidFill>
                  </a:rPr>
                  <a:t>Based on the received signals within each round, the unauthorized user is only able to estimate </a:t>
                </a:r>
                <a:r>
                  <a:rPr lang="en-US" sz="2000" kern="0" dirty="0" smtClean="0">
                    <a:solidFill>
                      <a:schemeClr val="tx1"/>
                    </a:solidFill>
                  </a:rPr>
                  <a:t>the linear combinations of </a:t>
                </a:r>
                <a14:m>
                  <m:oMath xmlns:m="http://schemas.openxmlformats.org/officeDocument/2006/math">
                    <m:sSub>
                      <m:sSubPr>
                        <m:ctrlPr>
                          <a:rPr lang="en-US" altLang="zh-CN" sz="2000" i="1">
                            <a:latin typeface="Cambria Math" panose="02040503050406030204" pitchFamily="18" charset="0"/>
                          </a:rPr>
                        </m:ctrlPr>
                      </m:sSubPr>
                      <m:e>
                        <m:r>
                          <a:rPr lang="en-US" altLang="zh-CN" sz="2000" i="1" dirty="0">
                            <a:latin typeface="Cambria Math" panose="02040503050406030204" pitchFamily="18" charset="0"/>
                          </a:rPr>
                          <m:t>h</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and </a:t>
                </a:r>
                <a14:m>
                  <m:oMath xmlns:m="http://schemas.openxmlformats.org/officeDocument/2006/math">
                    <m:sSub>
                      <m:sSubPr>
                        <m:ctrlPr>
                          <a:rPr lang="en-US" altLang="zh-CN" sz="2000" i="1">
                            <a:latin typeface="Cambria Math" panose="02040503050406030204" pitchFamily="18" charset="0"/>
                          </a:rPr>
                        </m:ctrlPr>
                      </m:sSubPr>
                      <m:e>
                        <m:r>
                          <a:rPr lang="en-US" altLang="zh-CN" sz="2000" b="0" i="1" dirty="0" smtClean="0">
                            <a:latin typeface="Cambria Math" panose="02040503050406030204" pitchFamily="18" charset="0"/>
                          </a:rPr>
                          <m:t>𝑔</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where the combination coefficients are determined by the </a:t>
                </a:r>
                <a:r>
                  <a:rPr lang="en-US" sz="2000" kern="0" dirty="0" err="1" smtClean="0">
                    <a:solidFill>
                      <a:schemeClr val="tx1"/>
                    </a:solidFill>
                  </a:rPr>
                  <a:t>codewords</a:t>
                </a:r>
                <a:r>
                  <a:rPr lang="en-US" sz="2000" kern="0" dirty="0" smtClean="0">
                    <a:solidFill>
                      <a:schemeClr val="tx1"/>
                    </a:solidFill>
                  </a:rPr>
                  <a:t>. Thus, it is very difficult for the unauthorized user to estimate the CIR correctly, thereby protecting user privacy</a:t>
                </a:r>
              </a:p>
            </p:txBody>
          </p:sp>
        </mc:Choice>
        <mc:Fallback>
          <p:sp>
            <p:nvSpPr>
              <p:cNvPr id="40"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827584" y="1967710"/>
                <a:ext cx="7920880" cy="1664712"/>
              </a:xfrm>
              <a:prstGeom prst="rect">
                <a:avLst/>
              </a:prstGeom>
              <a:blipFill rotWithShape="0">
                <a:blip r:embed="rId3"/>
                <a:stretch>
                  <a:fillRect l="-693" t="-1832" r="-693" b="-2234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5" name="矩形 24"/>
              <p:cNvSpPr/>
              <p:nvPr/>
            </p:nvSpPr>
            <p:spPr>
              <a:xfrm>
                <a:off x="1110055" y="3903529"/>
                <a:ext cx="6696744" cy="338554"/>
              </a:xfrm>
              <a:prstGeom prst="rect">
                <a:avLst/>
              </a:prstGeom>
            </p:spPr>
            <p:txBody>
              <a:bodyPr wrap="square">
                <a:spAutoFit/>
              </a:bodyPr>
              <a:lstStyle/>
              <a:p>
                <a:r>
                  <a:rPr lang="en-US" altLang="zh-CN" sz="1600" dirty="0" smtClean="0">
                    <a:solidFill>
                      <a:schemeClr val="tx1"/>
                    </a:solidFill>
                    <a:latin typeface="+mn-lt"/>
                    <a:cs typeface="Times New Roman" panose="02020603050405020304" pitchFamily="18" charset="0"/>
                    <a:sym typeface="Arial"/>
                    <a:rtl val="0"/>
                  </a:rPr>
                  <a:t>Within any round </a:t>
                </a:r>
                <a14:m>
                  <m:oMath xmlns:m="http://schemas.openxmlformats.org/officeDocument/2006/math">
                    <m:r>
                      <a:rPr lang="en-US" altLang="zh-CN" sz="1600" i="1">
                        <a:solidFill>
                          <a:srgbClr val="000000"/>
                        </a:solidFill>
                        <a:latin typeface="Cambria Math" panose="02040503050406030204" pitchFamily="18" charset="0"/>
                      </a:rPr>
                      <m:t>𝑚</m:t>
                    </m:r>
                  </m:oMath>
                </a14:m>
                <a:r>
                  <a:rPr lang="en-US" altLang="zh-CN" sz="1600" dirty="0" smtClean="0">
                    <a:solidFill>
                      <a:schemeClr val="tx1"/>
                    </a:solidFill>
                    <a:latin typeface="+mn-lt"/>
                    <a:cs typeface="Times New Roman" panose="02020603050405020304" pitchFamily="18" charset="0"/>
                    <a:sym typeface="Arial"/>
                    <a:rtl val="0"/>
                  </a:rPr>
                  <a:t>, the received signals at the unauthorized user: </a:t>
                </a:r>
                <a:endParaRPr lang="zh-CN" altLang="en-US" sz="1050" dirty="0">
                  <a:solidFill>
                    <a:schemeClr val="tx1"/>
                  </a:solidFill>
                  <a:latin typeface="+mn-lt"/>
                </a:endParaRPr>
              </a:p>
            </p:txBody>
          </p:sp>
        </mc:Choice>
        <mc:Fallback>
          <p:sp>
            <p:nvSpPr>
              <p:cNvPr id="25" name="矩形 24"/>
              <p:cNvSpPr>
                <a:spLocks noRot="1" noChangeAspect="1" noMove="1" noResize="1" noEditPoints="1" noAdjustHandles="1" noChangeArrowheads="1" noChangeShapeType="1" noTextEdit="1"/>
              </p:cNvSpPr>
              <p:nvPr/>
            </p:nvSpPr>
            <p:spPr>
              <a:xfrm>
                <a:off x="1110055" y="3903529"/>
                <a:ext cx="6696744" cy="338554"/>
              </a:xfrm>
              <a:prstGeom prst="rect">
                <a:avLst/>
              </a:prstGeom>
              <a:blipFill rotWithShape="0">
                <a:blip r:embed="rId4"/>
                <a:stretch>
                  <a:fillRect l="-455" t="-5357" b="-21429"/>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7" name="文本框 26"/>
              <p:cNvSpPr txBox="1"/>
              <p:nvPr/>
            </p:nvSpPr>
            <p:spPr>
              <a:xfrm>
                <a:off x="1164480" y="4264939"/>
                <a:ext cx="6635599"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a</m:t>
                          </m:r>
                        </m:e>
                        <m:sub>
                          <m:r>
                            <a:rPr lang="en-US" altLang="zh-CN" sz="2000" i="1">
                              <a:solidFill>
                                <a:srgbClr val="FF0000"/>
                              </a:solidFill>
                              <a:latin typeface="Cambria Math" panose="02040503050406030204" pitchFamily="18" charset="0"/>
                            </a:rPr>
                            <m:t>𝑚</m:t>
                          </m:r>
                        </m:sub>
                      </m:sSub>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b="0" i="1" dirty="0" smtClean="0">
                              <a:solidFill>
                                <a:srgbClr val="000000"/>
                              </a:solidFill>
                              <a:latin typeface="Cambria Math" panose="02040503050406030204" pitchFamily="18" charset="0"/>
                            </a:rPr>
                            <m:t>𝑢</m:t>
                          </m:r>
                          <m:r>
                            <a:rPr lang="en-US" altLang="zh-CN" sz="2000" b="0" i="1" dirty="0"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𝑏</m:t>
                          </m:r>
                        </m:e>
                        <m:sub>
                          <m:r>
                            <a:rPr lang="en-US" altLang="zh-CN" sz="2000" i="1">
                              <a:solidFill>
                                <a:srgbClr val="FF0000"/>
                              </a:solidFill>
                              <a:latin typeface="Cambria Math" panose="02040503050406030204" pitchFamily="18" charset="0"/>
                            </a:rPr>
                            <m:t>𝑚</m:t>
                          </m:r>
                        </m:sub>
                      </m:sSub>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b="0" i="1" smtClean="0">
                              <a:solidFill>
                                <a:srgbClr val="000000"/>
                              </a:solidFill>
                              <a:latin typeface="Cambria Math" panose="02040503050406030204" pitchFamily="18" charset="0"/>
                            </a:rPr>
                            <m:t>𝑔</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𝑤</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𝑛</m:t>
                      </m:r>
                      <m:r>
                        <a:rPr lang="en-US" altLang="zh-CN" sz="2000" i="1" smtClean="0">
                          <a:solidFill>
                            <a:srgbClr val="000000"/>
                          </a:solidFill>
                          <a:latin typeface="Cambria Math" panose="02040503050406030204" pitchFamily="18" charset="0"/>
                        </a:rPr>
                        <m:t>]</m:t>
                      </m:r>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p:sp>
            <p:nvSpPr>
              <p:cNvPr id="27" name="文本框 26"/>
              <p:cNvSpPr txBox="1">
                <a:spLocks noRot="1" noChangeAspect="1" noMove="1" noResize="1" noEditPoints="1" noAdjustHandles="1" noChangeArrowheads="1" noChangeShapeType="1" noTextEdit="1"/>
              </p:cNvSpPr>
              <p:nvPr/>
            </p:nvSpPr>
            <p:spPr>
              <a:xfrm>
                <a:off x="1164480" y="4264939"/>
                <a:ext cx="6635599" cy="321178"/>
              </a:xfrm>
              <a:prstGeom prst="rect">
                <a:avLst/>
              </a:prstGeom>
              <a:blipFill rotWithShape="0">
                <a:blip r:embed="rId5"/>
                <a:stretch>
                  <a:fillRect l="-735" t="-1923" r="-1194" b="-32692"/>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8" name="文本框 27"/>
              <p:cNvSpPr txBox="1"/>
              <p:nvPr/>
            </p:nvSpPr>
            <p:spPr>
              <a:xfrm>
                <a:off x="1162813" y="5057779"/>
                <a:ext cx="6637266"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,2</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𝑐</m:t>
                          </m:r>
                        </m:e>
                        <m:sub>
                          <m:r>
                            <a:rPr lang="en-US" altLang="zh-CN" sz="2000" i="1">
                              <a:solidFill>
                                <a:srgbClr val="FF0000"/>
                              </a:solidFill>
                              <a:latin typeface="Cambria Math" panose="02040503050406030204" pitchFamily="18" charset="0"/>
                            </a:rPr>
                            <m:t>𝑚</m:t>
                          </m:r>
                        </m:sub>
                      </m:sSub>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b="0" i="1" dirty="0" smtClean="0">
                              <a:solidFill>
                                <a:srgbClr val="000000"/>
                              </a:solidFill>
                              <a:latin typeface="Cambria Math" panose="02040503050406030204" pitchFamily="18" charset="0"/>
                            </a:rPr>
                            <m:t>𝑢</m:t>
                          </m:r>
                          <m:r>
                            <a:rPr lang="en-US" altLang="zh-CN" sz="2000" b="0" i="1" dirty="0" smtClean="0">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b="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𝑑</m:t>
                          </m:r>
                        </m:e>
                        <m:sub>
                          <m:r>
                            <a:rPr lang="en-US" altLang="zh-CN" sz="2000" i="1">
                              <a:solidFill>
                                <a:srgbClr val="FF0000"/>
                              </a:solidFill>
                              <a:latin typeface="Cambria Math" panose="02040503050406030204" pitchFamily="18" charset="0"/>
                            </a:rPr>
                            <m:t>𝑚</m:t>
                          </m:r>
                        </m:sub>
                      </m:sSub>
                      <m:r>
                        <a:rPr lang="en-US" altLang="zh-CN" sz="2000" i="1" smtClean="0">
                          <a:solidFill>
                            <a:srgbClr val="000000"/>
                          </a:solidFill>
                          <a:latin typeface="Cambria Math" panose="02040503050406030204" pitchFamily="18" charset="0"/>
                        </a:rPr>
                        <m:t>𝑠</m:t>
                      </m:r>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smtClean="0">
                              <a:solidFill>
                                <a:srgbClr val="000000"/>
                              </a:solidFill>
                              <a:latin typeface="Cambria Math" panose="02040503050406030204" pitchFamily="18" charset="0"/>
                            </a:rPr>
                          </m:ctrlPr>
                        </m:sSubPr>
                        <m:e>
                          <m:r>
                            <a:rPr lang="en-US" altLang="zh-CN" sz="2000" i="1" smtClean="0">
                              <a:solidFill>
                                <a:srgbClr val="000000"/>
                              </a:solidFill>
                              <a:latin typeface="Cambria Math" panose="02040503050406030204" pitchFamily="18" charset="0"/>
                            </a:rPr>
                            <m:t>𝑤</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smtClean="0">
                          <a:solidFill>
                            <a:srgbClr val="000000"/>
                          </a:solidFill>
                          <a:latin typeface="Cambria Math" panose="02040503050406030204" pitchFamily="18" charset="0"/>
                        </a:rPr>
                        <m:t>[</m:t>
                      </m:r>
                      <m:r>
                        <a:rPr lang="en-US" altLang="zh-CN" sz="2000" i="1" smtClean="0">
                          <a:solidFill>
                            <a:srgbClr val="000000"/>
                          </a:solidFill>
                          <a:latin typeface="Cambria Math" panose="02040503050406030204" pitchFamily="18" charset="0"/>
                        </a:rPr>
                        <m:t>𝑛</m:t>
                      </m:r>
                      <m:r>
                        <a:rPr lang="en-US" altLang="zh-CN" sz="2000" i="1" smtClean="0">
                          <a:solidFill>
                            <a:srgbClr val="000000"/>
                          </a:solidFill>
                          <a:latin typeface="Cambria Math" panose="02040503050406030204" pitchFamily="18" charset="0"/>
                        </a:rPr>
                        <m:t>]</m:t>
                      </m:r>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p:sp>
            <p:nvSpPr>
              <p:cNvPr id="28" name="文本框 27"/>
              <p:cNvSpPr txBox="1">
                <a:spLocks noRot="1" noChangeAspect="1" noMove="1" noResize="1" noEditPoints="1" noAdjustHandles="1" noChangeArrowheads="1" noChangeShapeType="1" noTextEdit="1"/>
              </p:cNvSpPr>
              <p:nvPr/>
            </p:nvSpPr>
            <p:spPr>
              <a:xfrm>
                <a:off x="1162813" y="5057779"/>
                <a:ext cx="6637266" cy="321178"/>
              </a:xfrm>
              <a:prstGeom prst="rect">
                <a:avLst/>
              </a:prstGeom>
              <a:blipFill rotWithShape="0">
                <a:blip r:embed="rId6"/>
                <a:stretch>
                  <a:fillRect l="-735" t="-1923" r="-1194" b="-32692"/>
                </a:stretch>
              </a:blipFill>
            </p:spPr>
            <p:txBody>
              <a:bodyPr/>
              <a:lstStyle/>
              <a:p>
                <a:r>
                  <a:rPr lang="zh-CN" altLang="en-US">
                    <a:noFill/>
                  </a:rPr>
                  <a:t> </a:t>
                </a:r>
              </a:p>
            </p:txBody>
          </p:sp>
        </mc:Fallback>
      </mc:AlternateContent>
      <p:cxnSp>
        <p:nvCxnSpPr>
          <p:cNvPr id="29" name="Straight Arrow Connector 38">
            <a:extLst>
              <a:ext uri="{FF2B5EF4-FFF2-40B4-BE49-F238E27FC236}">
                <a16:creationId xmlns:a16="http://schemas.microsoft.com/office/drawing/2014/main" xmlns="" id="{86C7236D-9558-4A8B-8018-BB76197CF345}"/>
              </a:ext>
            </a:extLst>
          </p:cNvPr>
          <p:cNvCxnSpPr>
            <a:cxnSpLocks/>
          </p:cNvCxnSpPr>
          <p:nvPr/>
        </p:nvCxnSpPr>
        <p:spPr>
          <a:xfrm>
            <a:off x="5724128" y="4845307"/>
            <a:ext cx="565200" cy="0"/>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mc:AlternateContent xmlns:mc="http://schemas.openxmlformats.org/markup-compatibility/2006">
        <mc:Choice xmlns:a14="http://schemas.microsoft.com/office/drawing/2010/main" Requires="a14">
          <p:sp>
            <p:nvSpPr>
              <p:cNvPr id="30" name="文本框 29"/>
              <p:cNvSpPr txBox="1"/>
              <p:nvPr/>
            </p:nvSpPr>
            <p:spPr>
              <a:xfrm>
                <a:off x="6372200" y="4649918"/>
                <a:ext cx="2671693"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a:solidFill>
                                <a:srgbClr val="FF0000"/>
                              </a:solidFill>
                              <a:latin typeface="Cambria Math" panose="02040503050406030204" pitchFamily="18" charset="0"/>
                            </a:rPr>
                          </m:ctrlPr>
                        </m:sSubPr>
                        <m:e>
                          <m:r>
                            <m:rPr>
                              <m:sty m:val="p"/>
                            </m:rPr>
                            <a:rPr lang="en-US" altLang="zh-CN" sz="2000" i="1">
                              <a:solidFill>
                                <a:srgbClr val="FF0000"/>
                              </a:solidFill>
                              <a:latin typeface="Cambria Math" panose="02040503050406030204" pitchFamily="18" charset="0"/>
                            </a:rPr>
                            <m:t>a</m:t>
                          </m:r>
                        </m:e>
                        <m:sub>
                          <m:r>
                            <a:rPr lang="en-US" altLang="zh-CN" sz="2000" i="1">
                              <a:solidFill>
                                <a:srgbClr val="FF0000"/>
                              </a:solidFill>
                              <a:latin typeface="Cambria Math" panose="02040503050406030204" pitchFamily="18" charset="0"/>
                            </a:rPr>
                            <m:t>𝑚</m:t>
                          </m:r>
                        </m:sub>
                      </m:sSub>
                      <m:sSub>
                        <m:sSubPr>
                          <m:ctrlPr>
                            <a:rPr lang="en-US" altLang="zh-CN" sz="2000" i="1" smtClean="0">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b="0" i="1" dirty="0" smtClean="0">
                              <a:solidFill>
                                <a:srgbClr val="000000"/>
                              </a:solidFill>
                              <a:latin typeface="Cambria Math" panose="02040503050406030204" pitchFamily="18" charset="0"/>
                            </a:rPr>
                            <m:t>𝑢</m:t>
                          </m:r>
                          <m:r>
                            <a:rPr lang="en-US" altLang="zh-CN" sz="2000" b="0" i="1" dirty="0"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𝑏</m:t>
                          </m:r>
                        </m:e>
                        <m:sub>
                          <m:r>
                            <a:rPr lang="en-US" altLang="zh-CN" sz="2000" i="1">
                              <a:solidFill>
                                <a:srgbClr val="FF0000"/>
                              </a:solidFill>
                              <a:latin typeface="Cambria Math" panose="02040503050406030204" pitchFamily="18" charset="0"/>
                            </a:rPr>
                            <m:t>𝑚</m:t>
                          </m:r>
                        </m:sub>
                      </m:sSub>
                      <m:sSub>
                        <m:sSubPr>
                          <m:ctrlPr>
                            <a:rPr lang="en-US" altLang="zh-CN" sz="2000" i="1" smtClean="0">
                              <a:solidFill>
                                <a:srgbClr val="000000"/>
                              </a:solidFill>
                              <a:latin typeface="Cambria Math" panose="02040503050406030204" pitchFamily="18" charset="0"/>
                            </a:rPr>
                          </m:ctrlPr>
                        </m:sSubPr>
                        <m:e>
                          <m:r>
                            <a:rPr lang="en-US" altLang="zh-CN" sz="2000" b="0" i="1" smtClean="0">
                              <a:solidFill>
                                <a:srgbClr val="000000"/>
                              </a:solidFill>
                              <a:latin typeface="Cambria Math" panose="02040503050406030204" pitchFamily="18" charset="0"/>
                            </a:rPr>
                            <m:t>𝑔</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p:sp>
            <p:nvSpPr>
              <p:cNvPr id="30" name="文本框 29"/>
              <p:cNvSpPr txBox="1">
                <a:spLocks noRot="1" noChangeAspect="1" noMove="1" noResize="1" noEditPoints="1" noAdjustHandles="1" noChangeArrowheads="1" noChangeShapeType="1" noTextEdit="1"/>
              </p:cNvSpPr>
              <p:nvPr/>
            </p:nvSpPr>
            <p:spPr>
              <a:xfrm>
                <a:off x="6372200" y="4649918"/>
                <a:ext cx="2671693" cy="321178"/>
              </a:xfrm>
              <a:prstGeom prst="rect">
                <a:avLst/>
              </a:prstGeom>
              <a:blipFill rotWithShape="0">
                <a:blip r:embed="rId7"/>
                <a:stretch>
                  <a:fillRect l="-456" b="-23077"/>
                </a:stretch>
              </a:blipFill>
            </p:spPr>
            <p:txBody>
              <a:bodyPr/>
              <a:lstStyle/>
              <a:p>
                <a:r>
                  <a:rPr lang="zh-CN" altLang="en-US">
                    <a:noFill/>
                  </a:rPr>
                  <a:t> </a:t>
                </a:r>
              </a:p>
            </p:txBody>
          </p:sp>
        </mc:Fallback>
      </mc:AlternateContent>
      <p:cxnSp>
        <p:nvCxnSpPr>
          <p:cNvPr id="31" name="Straight Arrow Connector 38">
            <a:extLst>
              <a:ext uri="{FF2B5EF4-FFF2-40B4-BE49-F238E27FC236}">
                <a16:creationId xmlns:a16="http://schemas.microsoft.com/office/drawing/2014/main" xmlns="" id="{86C7236D-9558-4A8B-8018-BB76197CF345}"/>
              </a:ext>
            </a:extLst>
          </p:cNvPr>
          <p:cNvCxnSpPr>
            <a:cxnSpLocks/>
          </p:cNvCxnSpPr>
          <p:nvPr/>
        </p:nvCxnSpPr>
        <p:spPr>
          <a:xfrm>
            <a:off x="5751479" y="5661248"/>
            <a:ext cx="565200" cy="0"/>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mc:AlternateContent xmlns:mc="http://schemas.openxmlformats.org/markup-compatibility/2006">
        <mc:Choice xmlns:a14="http://schemas.microsoft.com/office/drawing/2010/main" Requires="a14">
          <p:sp>
            <p:nvSpPr>
              <p:cNvPr id="32" name="文本框 31"/>
              <p:cNvSpPr txBox="1"/>
              <p:nvPr/>
            </p:nvSpPr>
            <p:spPr>
              <a:xfrm>
                <a:off x="6372200" y="5473880"/>
                <a:ext cx="2671693" cy="321178"/>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altLang="zh-CN" sz="2000" i="1" smtClean="0">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𝑐</m:t>
                          </m:r>
                        </m:e>
                        <m:sub>
                          <m:r>
                            <a:rPr lang="en-US" altLang="zh-CN" sz="2000" i="1">
                              <a:solidFill>
                                <a:srgbClr val="FF0000"/>
                              </a:solidFill>
                              <a:latin typeface="Cambria Math" panose="02040503050406030204" pitchFamily="18" charset="0"/>
                            </a:rPr>
                            <m:t>𝑚</m:t>
                          </m:r>
                        </m:sub>
                      </m:sSub>
                      <m:sSub>
                        <m:sSubPr>
                          <m:ctrlPr>
                            <a:rPr lang="en-US" altLang="zh-CN" sz="2000" i="1" smtClean="0">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b="0" i="1" dirty="0" smtClean="0">
                              <a:solidFill>
                                <a:srgbClr val="000000"/>
                              </a:solidFill>
                              <a:latin typeface="Cambria Math" panose="02040503050406030204" pitchFamily="18" charset="0"/>
                            </a:rPr>
                            <m:t>𝑢</m:t>
                          </m:r>
                          <m:r>
                            <a:rPr lang="en-US" altLang="zh-CN" sz="2000" b="0" i="1" dirty="0"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FF0000"/>
                              </a:solidFill>
                              <a:latin typeface="Cambria Math" panose="02040503050406030204" pitchFamily="18" charset="0"/>
                            </a:rPr>
                          </m:ctrlPr>
                        </m:sSubPr>
                        <m:e>
                          <m:r>
                            <a:rPr lang="en-US" altLang="zh-CN" sz="2000" b="0" i="1" smtClean="0">
                              <a:solidFill>
                                <a:srgbClr val="FF0000"/>
                              </a:solidFill>
                              <a:latin typeface="Cambria Math" panose="02040503050406030204" pitchFamily="18" charset="0"/>
                            </a:rPr>
                            <m:t>𝑑</m:t>
                          </m:r>
                        </m:e>
                        <m:sub>
                          <m:r>
                            <a:rPr lang="en-US" altLang="zh-CN" sz="2000" i="1">
                              <a:solidFill>
                                <a:srgbClr val="FF0000"/>
                              </a:solidFill>
                              <a:latin typeface="Cambria Math" panose="02040503050406030204" pitchFamily="18" charset="0"/>
                            </a:rPr>
                            <m:t>𝑚</m:t>
                          </m:r>
                        </m:sub>
                      </m:sSub>
                      <m:sSub>
                        <m:sSubPr>
                          <m:ctrlPr>
                            <a:rPr lang="en-US" altLang="zh-CN" sz="2000" i="1" smtClean="0">
                              <a:solidFill>
                                <a:srgbClr val="000000"/>
                              </a:solidFill>
                              <a:latin typeface="Cambria Math" panose="02040503050406030204" pitchFamily="18" charset="0"/>
                            </a:rPr>
                          </m:ctrlPr>
                        </m:sSubPr>
                        <m:e>
                          <m:r>
                            <a:rPr lang="en-US" altLang="zh-CN" sz="2000" b="0" i="1" smtClean="0">
                              <a:solidFill>
                                <a:srgbClr val="000000"/>
                              </a:solidFill>
                              <a:latin typeface="Cambria Math" panose="02040503050406030204" pitchFamily="18" charset="0"/>
                            </a:rPr>
                            <m:t>𝑔</m:t>
                          </m:r>
                        </m:e>
                        <m:sub>
                          <m:r>
                            <a:rPr lang="en-US" altLang="zh-CN" sz="2000" b="0" i="1" smtClean="0">
                              <a:solidFill>
                                <a:srgbClr val="000000"/>
                              </a:solidFill>
                              <a:latin typeface="Cambria Math" panose="02040503050406030204" pitchFamily="18" charset="0"/>
                            </a:rPr>
                            <m:t>𝑢</m:t>
                          </m:r>
                          <m:r>
                            <a:rPr lang="en-US" altLang="zh-CN" sz="2000" b="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𝑚</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p:sp>
            <p:nvSpPr>
              <p:cNvPr id="32" name="文本框 31"/>
              <p:cNvSpPr txBox="1">
                <a:spLocks noRot="1" noChangeAspect="1" noMove="1" noResize="1" noEditPoints="1" noAdjustHandles="1" noChangeArrowheads="1" noChangeShapeType="1" noTextEdit="1"/>
              </p:cNvSpPr>
              <p:nvPr/>
            </p:nvSpPr>
            <p:spPr>
              <a:xfrm>
                <a:off x="6372200" y="5473880"/>
                <a:ext cx="2671693" cy="321178"/>
              </a:xfrm>
              <a:prstGeom prst="rect">
                <a:avLst/>
              </a:prstGeom>
              <a:blipFill rotWithShape="0">
                <a:blip r:embed="rId8"/>
                <a:stretch>
                  <a:fillRect l="-456" b="-20755"/>
                </a:stretch>
              </a:blipFill>
            </p:spPr>
            <p:txBody>
              <a:bodyPr/>
              <a:lstStyle/>
              <a:p>
                <a:r>
                  <a:rPr lang="zh-CN" altLang="en-US">
                    <a:noFill/>
                  </a:rPr>
                  <a:t> </a:t>
                </a:r>
              </a:p>
            </p:txBody>
          </p:sp>
        </mc:Fallback>
      </mc:AlternateContent>
      <p:sp>
        <p:nvSpPr>
          <p:cNvPr id="33" name="矩形 32"/>
          <p:cNvSpPr/>
          <p:nvPr/>
        </p:nvSpPr>
        <p:spPr>
          <a:xfrm>
            <a:off x="1103335" y="5684628"/>
            <a:ext cx="6696744" cy="338554"/>
          </a:xfrm>
          <a:prstGeom prst="rect">
            <a:avLst/>
          </a:prstGeom>
        </p:spPr>
        <p:txBody>
          <a:bodyPr wrap="square">
            <a:spAutoFit/>
          </a:bodyPr>
          <a:lstStyle/>
          <a:p>
            <a:r>
              <a:rPr lang="en-US" altLang="zh-CN" sz="1600" dirty="0" smtClean="0">
                <a:solidFill>
                  <a:schemeClr val="tx1"/>
                </a:solidFill>
                <a:latin typeface="+mn-lt"/>
                <a:cs typeface="Times New Roman" panose="02020603050405020304" pitchFamily="18" charset="0"/>
                <a:sym typeface="Arial"/>
                <a:rtl val="0"/>
              </a:rPr>
              <a:t>The CIRs available at the unauthorized user: </a:t>
            </a:r>
            <a:endParaRPr lang="zh-CN" altLang="en-US" sz="1050" dirty="0">
              <a:solidFill>
                <a:schemeClr val="tx1"/>
              </a:solidFill>
              <a:latin typeface="+mn-lt"/>
            </a:endParaRPr>
          </a:p>
        </p:txBody>
      </p:sp>
      <mc:AlternateContent xmlns:mc="http://schemas.openxmlformats.org/markup-compatibility/2006">
        <mc:Choice xmlns:a14="http://schemas.microsoft.com/office/drawing/2010/main" Requires="a14">
          <p:sp>
            <p:nvSpPr>
              <p:cNvPr id="34" name="文本框 33"/>
              <p:cNvSpPr txBox="1"/>
              <p:nvPr/>
            </p:nvSpPr>
            <p:spPr>
              <a:xfrm>
                <a:off x="1150116" y="6058210"/>
                <a:ext cx="1721304"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a</m:t>
                        </m:r>
                      </m:e>
                      <m:sub>
                        <m:r>
                          <a:rPr lang="en-US" altLang="zh-CN" sz="2000" b="0" i="1" smtClean="0">
                            <a:solidFill>
                              <a:schemeClr val="tx1"/>
                            </a:solidFill>
                            <a:latin typeface="Cambria Math" panose="02040503050406030204" pitchFamily="18" charset="0"/>
                          </a:rPr>
                          <m:t>1</m:t>
                        </m:r>
                      </m:sub>
                    </m:sSub>
                    <m:sSub>
                      <m:sSubPr>
                        <m:ctrlPr>
                          <a:rPr lang="en-US" altLang="zh-CN" sz="2000" i="1" smtClean="0">
                            <a:solidFill>
                              <a:schemeClr val="tx1"/>
                            </a:solidFill>
                            <a:latin typeface="Cambria Math" panose="02040503050406030204" pitchFamily="18" charset="0"/>
                          </a:rPr>
                        </m:ctrlPr>
                      </m:sSubPr>
                      <m:e>
                        <m:r>
                          <a:rPr lang="en-US" altLang="zh-CN" sz="2000" i="1" dirty="0">
                            <a:solidFill>
                              <a:schemeClr val="tx1"/>
                            </a:solidFill>
                            <a:latin typeface="Cambria Math" panose="02040503050406030204" pitchFamily="18" charset="0"/>
                          </a:rPr>
                          <m:t>h</m:t>
                        </m:r>
                      </m:e>
                      <m:sub>
                        <m:r>
                          <a:rPr lang="en-US" altLang="zh-CN" sz="2000" b="0" i="1" dirty="0" smtClean="0">
                            <a:solidFill>
                              <a:schemeClr val="tx1"/>
                            </a:solidFill>
                            <a:latin typeface="Cambria Math" panose="02040503050406030204" pitchFamily="18" charset="0"/>
                          </a:rPr>
                          <m:t>𝑢</m:t>
                        </m:r>
                        <m:r>
                          <a:rPr lang="en-US" altLang="zh-CN" sz="2000" b="0" i="1" dirty="0" smtClean="0">
                            <a:solidFill>
                              <a:schemeClr val="tx1"/>
                            </a:solidFill>
                            <a:latin typeface="Cambria Math" panose="02040503050406030204" pitchFamily="18" charset="0"/>
                          </a:rPr>
                          <m:t>,1</m:t>
                        </m:r>
                      </m:sub>
                    </m:sSub>
                    <m:r>
                      <a:rPr lang="en-US" altLang="zh-CN" sz="2000" i="1" smtClean="0">
                        <a:solidFill>
                          <a:schemeClr val="tx1"/>
                        </a:solidFill>
                        <a:latin typeface="Cambria Math" panose="02040503050406030204" pitchFamily="18" charset="0"/>
                      </a:rPr>
                      <m:t>+</m:t>
                    </m:r>
                    <m:sSub>
                      <m:sSubPr>
                        <m:ctrlPr>
                          <a:rPr lang="en-US" altLang="zh-CN" sz="2000" i="1">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𝑏</m:t>
                        </m:r>
                      </m:e>
                      <m:sub>
                        <m:r>
                          <a:rPr lang="en-US" altLang="zh-CN" sz="2000" b="0" i="1" smtClean="0">
                            <a:solidFill>
                              <a:schemeClr val="tx1"/>
                            </a:solidFill>
                            <a:latin typeface="Cambria Math" panose="02040503050406030204" pitchFamily="18" charset="0"/>
                          </a:rPr>
                          <m:t>1</m:t>
                        </m:r>
                      </m:sub>
                    </m:sSub>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𝑔</m:t>
                        </m:r>
                      </m:e>
                      <m:sub>
                        <m:r>
                          <a:rPr lang="en-US" altLang="zh-CN" sz="2000" b="0" i="1" smtClean="0">
                            <a:solidFill>
                              <a:schemeClr val="tx1"/>
                            </a:solidFill>
                            <a:latin typeface="Cambria Math" panose="02040503050406030204" pitchFamily="18" charset="0"/>
                          </a:rPr>
                          <m:t>𝑢</m:t>
                        </m:r>
                        <m:r>
                          <a:rPr lang="en-US" altLang="zh-CN" sz="2000" b="0" i="1" smtClean="0">
                            <a:solidFill>
                              <a:schemeClr val="tx1"/>
                            </a:solidFill>
                            <a:latin typeface="Cambria Math" panose="02040503050406030204" pitchFamily="18" charset="0"/>
                          </a:rPr>
                          <m:t>,1</m:t>
                        </m:r>
                      </m:sub>
                    </m:sSub>
                  </m:oMath>
                </a14:m>
                <a:r>
                  <a:rPr lang="en-US" altLang="zh-CN" sz="2000" dirty="0" smtClean="0">
                    <a:solidFill>
                      <a:schemeClr val="tx1"/>
                    </a:solidFill>
                    <a:latin typeface="Arial" panose="020B0604020202020204" pitchFamily="34" charset="0"/>
                    <a:ea typeface="宋体" panose="02010600030101010101" pitchFamily="2" charset="-122"/>
                  </a:rPr>
                  <a:t>,</a:t>
                </a:r>
                <a:endParaRPr lang="zh-CN" altLang="en-US" sz="2000" dirty="0">
                  <a:solidFill>
                    <a:schemeClr val="tx1"/>
                  </a:solidFill>
                  <a:latin typeface="Arial" panose="020B0604020202020204" pitchFamily="34" charset="0"/>
                  <a:ea typeface="宋体" panose="02010600030101010101" pitchFamily="2" charset="-122"/>
                </a:endParaRPr>
              </a:p>
            </p:txBody>
          </p:sp>
        </mc:Choice>
        <mc:Fallback>
          <p:sp>
            <p:nvSpPr>
              <p:cNvPr id="34" name="文本框 33"/>
              <p:cNvSpPr txBox="1">
                <a:spLocks noRot="1" noChangeAspect="1" noMove="1" noResize="1" noEditPoints="1" noAdjustHandles="1" noChangeArrowheads="1" noChangeShapeType="1" noTextEdit="1"/>
              </p:cNvSpPr>
              <p:nvPr/>
            </p:nvSpPr>
            <p:spPr>
              <a:xfrm>
                <a:off x="1150116" y="6058210"/>
                <a:ext cx="1721304" cy="321178"/>
              </a:xfrm>
              <a:prstGeom prst="rect">
                <a:avLst/>
              </a:prstGeom>
              <a:blipFill rotWithShape="0">
                <a:blip r:embed="rId9"/>
                <a:stretch>
                  <a:fillRect l="-3901" t="-25000" r="-8156" b="-44231"/>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6" name="文本框 35"/>
              <p:cNvSpPr txBox="1"/>
              <p:nvPr/>
            </p:nvSpPr>
            <p:spPr>
              <a:xfrm>
                <a:off x="2882779" y="6077349"/>
                <a:ext cx="1721304"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𝑐</m:t>
                        </m:r>
                      </m:e>
                      <m:sub>
                        <m:r>
                          <a:rPr lang="en-US" altLang="zh-CN" sz="2000" b="0" i="1" smtClean="0">
                            <a:solidFill>
                              <a:schemeClr val="tx1"/>
                            </a:solidFill>
                            <a:latin typeface="Cambria Math" panose="02040503050406030204" pitchFamily="18" charset="0"/>
                          </a:rPr>
                          <m:t>1</m:t>
                        </m:r>
                      </m:sub>
                    </m:sSub>
                    <m:sSub>
                      <m:sSubPr>
                        <m:ctrlPr>
                          <a:rPr lang="en-US" altLang="zh-CN" sz="2000" i="1" smtClean="0">
                            <a:solidFill>
                              <a:schemeClr val="tx1"/>
                            </a:solidFill>
                            <a:latin typeface="Cambria Math" panose="02040503050406030204" pitchFamily="18" charset="0"/>
                          </a:rPr>
                        </m:ctrlPr>
                      </m:sSubPr>
                      <m:e>
                        <m:r>
                          <a:rPr lang="en-US" altLang="zh-CN" sz="2000" i="1" dirty="0">
                            <a:solidFill>
                              <a:schemeClr val="tx1"/>
                            </a:solidFill>
                            <a:latin typeface="Cambria Math" panose="02040503050406030204" pitchFamily="18" charset="0"/>
                          </a:rPr>
                          <m:t>h</m:t>
                        </m:r>
                      </m:e>
                      <m:sub>
                        <m:r>
                          <a:rPr lang="en-US" altLang="zh-CN" sz="2000" b="0" i="1" dirty="0" smtClean="0">
                            <a:solidFill>
                              <a:schemeClr val="tx1"/>
                            </a:solidFill>
                            <a:latin typeface="Cambria Math" panose="02040503050406030204" pitchFamily="18" charset="0"/>
                          </a:rPr>
                          <m:t>𝑢</m:t>
                        </m:r>
                        <m:r>
                          <a:rPr lang="en-US" altLang="zh-CN" sz="2000" b="0" i="1" dirty="0" smtClean="0">
                            <a:solidFill>
                              <a:schemeClr val="tx1"/>
                            </a:solidFill>
                            <a:latin typeface="Cambria Math" panose="02040503050406030204" pitchFamily="18" charset="0"/>
                          </a:rPr>
                          <m:t>,1</m:t>
                        </m:r>
                      </m:sub>
                    </m:sSub>
                    <m:r>
                      <a:rPr lang="en-US" altLang="zh-CN" sz="2000" i="1" smtClean="0">
                        <a:solidFill>
                          <a:schemeClr val="tx1"/>
                        </a:solidFill>
                        <a:latin typeface="Cambria Math" panose="02040503050406030204" pitchFamily="18" charset="0"/>
                      </a:rPr>
                      <m:t>+</m:t>
                    </m:r>
                    <m:sSub>
                      <m:sSubPr>
                        <m:ctrlPr>
                          <a:rPr lang="en-US" altLang="zh-CN" sz="2000" i="1">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𝑑</m:t>
                        </m:r>
                      </m:e>
                      <m:sub>
                        <m:r>
                          <a:rPr lang="en-US" altLang="zh-CN" sz="2000" b="0" i="1" smtClean="0">
                            <a:solidFill>
                              <a:schemeClr val="tx1"/>
                            </a:solidFill>
                            <a:latin typeface="Cambria Math" panose="02040503050406030204" pitchFamily="18" charset="0"/>
                          </a:rPr>
                          <m:t>1</m:t>
                        </m:r>
                      </m:sub>
                    </m:sSub>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𝑔</m:t>
                        </m:r>
                      </m:e>
                      <m:sub>
                        <m:r>
                          <a:rPr lang="en-US" altLang="zh-CN" sz="2000" b="0" i="1" smtClean="0">
                            <a:solidFill>
                              <a:schemeClr val="tx1"/>
                            </a:solidFill>
                            <a:latin typeface="Cambria Math" panose="02040503050406030204" pitchFamily="18" charset="0"/>
                          </a:rPr>
                          <m:t>𝑢</m:t>
                        </m:r>
                        <m:r>
                          <a:rPr lang="en-US" altLang="zh-CN" sz="2000" b="0" i="1" smtClean="0">
                            <a:solidFill>
                              <a:schemeClr val="tx1"/>
                            </a:solidFill>
                            <a:latin typeface="Cambria Math" panose="02040503050406030204" pitchFamily="18" charset="0"/>
                          </a:rPr>
                          <m:t>,1</m:t>
                        </m:r>
                      </m:sub>
                    </m:sSub>
                  </m:oMath>
                </a14:m>
                <a:r>
                  <a:rPr lang="en-US" altLang="zh-CN" sz="2000" dirty="0" smtClean="0">
                    <a:solidFill>
                      <a:schemeClr val="tx1"/>
                    </a:solidFill>
                    <a:latin typeface="Arial" panose="020B0604020202020204" pitchFamily="34" charset="0"/>
                    <a:ea typeface="宋体" panose="02010600030101010101" pitchFamily="2" charset="-122"/>
                  </a:rPr>
                  <a:t>,</a:t>
                </a:r>
                <a:endParaRPr lang="zh-CN" altLang="en-US" sz="2000" dirty="0">
                  <a:solidFill>
                    <a:schemeClr val="tx1"/>
                  </a:solidFill>
                  <a:latin typeface="Arial" panose="020B0604020202020204" pitchFamily="34" charset="0"/>
                  <a:ea typeface="宋体" panose="02010600030101010101" pitchFamily="2" charset="-122"/>
                </a:endParaRPr>
              </a:p>
            </p:txBody>
          </p:sp>
        </mc:Choice>
        <mc:Fallback>
          <p:sp>
            <p:nvSpPr>
              <p:cNvPr id="36" name="文本框 35"/>
              <p:cNvSpPr txBox="1">
                <a:spLocks noRot="1" noChangeAspect="1" noMove="1" noResize="1" noEditPoints="1" noAdjustHandles="1" noChangeArrowheads="1" noChangeShapeType="1" noTextEdit="1"/>
              </p:cNvSpPr>
              <p:nvPr/>
            </p:nvSpPr>
            <p:spPr>
              <a:xfrm>
                <a:off x="2882779" y="6077349"/>
                <a:ext cx="1721304" cy="321178"/>
              </a:xfrm>
              <a:prstGeom prst="rect">
                <a:avLst/>
              </a:prstGeom>
              <a:blipFill rotWithShape="0">
                <a:blip r:embed="rId10"/>
                <a:stretch>
                  <a:fillRect l="-3901" t="-24528" r="-8156" b="-41509"/>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41" name="文本框 40"/>
              <p:cNvSpPr txBox="1"/>
              <p:nvPr/>
            </p:nvSpPr>
            <p:spPr>
              <a:xfrm>
                <a:off x="4640387" y="6069186"/>
                <a:ext cx="1721304"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chemeClr val="tx1"/>
                            </a:solidFill>
                            <a:latin typeface="Cambria Math" panose="02040503050406030204" pitchFamily="18" charset="0"/>
                          </a:rPr>
                        </m:ctrlPr>
                      </m:sSubPr>
                      <m:e>
                        <m:r>
                          <m:rPr>
                            <m:sty m:val="p"/>
                          </m:rPr>
                          <a:rPr lang="en-US" altLang="zh-CN" sz="2000" i="1">
                            <a:solidFill>
                              <a:schemeClr val="tx1"/>
                            </a:solidFill>
                            <a:latin typeface="Cambria Math" panose="02040503050406030204" pitchFamily="18" charset="0"/>
                          </a:rPr>
                          <m:t>a</m:t>
                        </m:r>
                      </m:e>
                      <m:sub>
                        <m:r>
                          <a:rPr lang="en-US" altLang="zh-CN" sz="2000" b="0" i="1" smtClean="0">
                            <a:solidFill>
                              <a:schemeClr val="tx1"/>
                            </a:solidFill>
                            <a:latin typeface="Cambria Math" panose="02040503050406030204" pitchFamily="18" charset="0"/>
                          </a:rPr>
                          <m:t>2</m:t>
                        </m:r>
                      </m:sub>
                    </m:sSub>
                    <m:sSub>
                      <m:sSubPr>
                        <m:ctrlPr>
                          <a:rPr lang="en-US" altLang="zh-CN" sz="2000" i="1" smtClean="0">
                            <a:solidFill>
                              <a:schemeClr val="tx1"/>
                            </a:solidFill>
                            <a:latin typeface="Cambria Math" panose="02040503050406030204" pitchFamily="18" charset="0"/>
                          </a:rPr>
                        </m:ctrlPr>
                      </m:sSubPr>
                      <m:e>
                        <m:r>
                          <a:rPr lang="en-US" altLang="zh-CN" sz="2000" i="1" dirty="0">
                            <a:solidFill>
                              <a:schemeClr val="tx1"/>
                            </a:solidFill>
                            <a:latin typeface="Cambria Math" panose="02040503050406030204" pitchFamily="18" charset="0"/>
                          </a:rPr>
                          <m:t>h</m:t>
                        </m:r>
                      </m:e>
                      <m:sub>
                        <m:r>
                          <a:rPr lang="en-US" altLang="zh-CN" sz="2000" b="0" i="1" dirty="0" smtClean="0">
                            <a:solidFill>
                              <a:schemeClr val="tx1"/>
                            </a:solidFill>
                            <a:latin typeface="Cambria Math" panose="02040503050406030204" pitchFamily="18" charset="0"/>
                          </a:rPr>
                          <m:t>𝑢</m:t>
                        </m:r>
                        <m:r>
                          <a:rPr lang="en-US" altLang="zh-CN" sz="2000" b="0" i="1" dirty="0" smtClean="0">
                            <a:solidFill>
                              <a:schemeClr val="tx1"/>
                            </a:solidFill>
                            <a:latin typeface="Cambria Math" panose="02040503050406030204" pitchFamily="18" charset="0"/>
                          </a:rPr>
                          <m:t>,2</m:t>
                        </m:r>
                      </m:sub>
                    </m:sSub>
                    <m:r>
                      <a:rPr lang="en-US" altLang="zh-CN" sz="2000" i="1" smtClean="0">
                        <a:solidFill>
                          <a:schemeClr val="tx1"/>
                        </a:solidFill>
                        <a:latin typeface="Cambria Math" panose="02040503050406030204" pitchFamily="18" charset="0"/>
                      </a:rPr>
                      <m:t>+</m:t>
                    </m:r>
                    <m:sSub>
                      <m:sSubPr>
                        <m:ctrlPr>
                          <a:rPr lang="en-US" altLang="zh-CN" sz="2000" i="1">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𝑏</m:t>
                        </m:r>
                      </m:e>
                      <m:sub>
                        <m:r>
                          <a:rPr lang="en-US" altLang="zh-CN" sz="2000" b="0" i="1" smtClean="0">
                            <a:solidFill>
                              <a:schemeClr val="tx1"/>
                            </a:solidFill>
                            <a:latin typeface="Cambria Math" panose="02040503050406030204" pitchFamily="18" charset="0"/>
                          </a:rPr>
                          <m:t>2</m:t>
                        </m:r>
                      </m:sub>
                    </m:sSub>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𝑔</m:t>
                        </m:r>
                      </m:e>
                      <m:sub>
                        <m:r>
                          <a:rPr lang="en-US" altLang="zh-CN" sz="2000" b="0" i="1" smtClean="0">
                            <a:solidFill>
                              <a:schemeClr val="tx1"/>
                            </a:solidFill>
                            <a:latin typeface="Cambria Math" panose="02040503050406030204" pitchFamily="18" charset="0"/>
                          </a:rPr>
                          <m:t>𝑢</m:t>
                        </m:r>
                        <m:r>
                          <a:rPr lang="en-US" altLang="zh-CN" sz="2000" b="0" i="1" smtClean="0">
                            <a:solidFill>
                              <a:schemeClr val="tx1"/>
                            </a:solidFill>
                            <a:latin typeface="Cambria Math" panose="02040503050406030204" pitchFamily="18" charset="0"/>
                          </a:rPr>
                          <m:t>,2</m:t>
                        </m:r>
                      </m:sub>
                    </m:sSub>
                  </m:oMath>
                </a14:m>
                <a:r>
                  <a:rPr lang="en-US" altLang="zh-CN" sz="2000" dirty="0" smtClean="0">
                    <a:solidFill>
                      <a:schemeClr val="tx1"/>
                    </a:solidFill>
                    <a:latin typeface="Arial" panose="020B0604020202020204" pitchFamily="34" charset="0"/>
                    <a:ea typeface="宋体" panose="02010600030101010101" pitchFamily="2" charset="-122"/>
                  </a:rPr>
                  <a:t>,</a:t>
                </a:r>
                <a:endParaRPr lang="zh-CN" altLang="en-US" sz="2000" dirty="0">
                  <a:solidFill>
                    <a:schemeClr val="tx1"/>
                  </a:solidFill>
                  <a:latin typeface="Arial" panose="020B0604020202020204" pitchFamily="34" charset="0"/>
                  <a:ea typeface="宋体" panose="02010600030101010101" pitchFamily="2" charset="-122"/>
                </a:endParaRPr>
              </a:p>
            </p:txBody>
          </p:sp>
        </mc:Choice>
        <mc:Fallback>
          <p:sp>
            <p:nvSpPr>
              <p:cNvPr id="41" name="文本框 40"/>
              <p:cNvSpPr txBox="1">
                <a:spLocks noRot="1" noChangeAspect="1" noMove="1" noResize="1" noEditPoints="1" noAdjustHandles="1" noChangeArrowheads="1" noChangeShapeType="1" noTextEdit="1"/>
              </p:cNvSpPr>
              <p:nvPr/>
            </p:nvSpPr>
            <p:spPr>
              <a:xfrm>
                <a:off x="4640387" y="6069186"/>
                <a:ext cx="1721304" cy="321178"/>
              </a:xfrm>
              <a:prstGeom prst="rect">
                <a:avLst/>
              </a:prstGeom>
              <a:blipFill rotWithShape="0">
                <a:blip r:embed="rId11"/>
                <a:stretch>
                  <a:fillRect l="-3534" t="-25000" r="-8834" b="-44231"/>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42" name="文本框 41"/>
              <p:cNvSpPr txBox="1"/>
              <p:nvPr/>
            </p:nvSpPr>
            <p:spPr>
              <a:xfrm>
                <a:off x="6416962" y="6077349"/>
                <a:ext cx="1721304"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𝑐</m:t>
                        </m:r>
                      </m:e>
                      <m:sub>
                        <m:r>
                          <a:rPr lang="en-US" altLang="zh-CN" sz="2000" b="0" i="1" smtClean="0">
                            <a:solidFill>
                              <a:schemeClr val="tx1"/>
                            </a:solidFill>
                            <a:latin typeface="Cambria Math" panose="02040503050406030204" pitchFamily="18" charset="0"/>
                          </a:rPr>
                          <m:t>2</m:t>
                        </m:r>
                      </m:sub>
                    </m:sSub>
                    <m:sSub>
                      <m:sSubPr>
                        <m:ctrlPr>
                          <a:rPr lang="en-US" altLang="zh-CN" sz="2000" i="1" smtClean="0">
                            <a:solidFill>
                              <a:schemeClr val="tx1"/>
                            </a:solidFill>
                            <a:latin typeface="Cambria Math" panose="02040503050406030204" pitchFamily="18" charset="0"/>
                          </a:rPr>
                        </m:ctrlPr>
                      </m:sSubPr>
                      <m:e>
                        <m:r>
                          <a:rPr lang="en-US" altLang="zh-CN" sz="2000" i="1" dirty="0">
                            <a:solidFill>
                              <a:schemeClr val="tx1"/>
                            </a:solidFill>
                            <a:latin typeface="Cambria Math" panose="02040503050406030204" pitchFamily="18" charset="0"/>
                          </a:rPr>
                          <m:t>h</m:t>
                        </m:r>
                      </m:e>
                      <m:sub>
                        <m:r>
                          <a:rPr lang="en-US" altLang="zh-CN" sz="2000" b="0" i="1" dirty="0" smtClean="0">
                            <a:solidFill>
                              <a:schemeClr val="tx1"/>
                            </a:solidFill>
                            <a:latin typeface="Cambria Math" panose="02040503050406030204" pitchFamily="18" charset="0"/>
                          </a:rPr>
                          <m:t>𝑢</m:t>
                        </m:r>
                        <m:r>
                          <a:rPr lang="en-US" altLang="zh-CN" sz="2000" b="0" i="1" dirty="0" smtClean="0">
                            <a:solidFill>
                              <a:schemeClr val="tx1"/>
                            </a:solidFill>
                            <a:latin typeface="Cambria Math" panose="02040503050406030204" pitchFamily="18" charset="0"/>
                          </a:rPr>
                          <m:t>,2</m:t>
                        </m:r>
                      </m:sub>
                    </m:sSub>
                    <m:r>
                      <a:rPr lang="en-US" altLang="zh-CN" sz="2000" i="1" smtClean="0">
                        <a:solidFill>
                          <a:schemeClr val="tx1"/>
                        </a:solidFill>
                        <a:latin typeface="Cambria Math" panose="02040503050406030204" pitchFamily="18" charset="0"/>
                      </a:rPr>
                      <m:t>+</m:t>
                    </m:r>
                    <m:sSub>
                      <m:sSubPr>
                        <m:ctrlPr>
                          <a:rPr lang="en-US" altLang="zh-CN" sz="2000" i="1">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𝑑</m:t>
                        </m:r>
                      </m:e>
                      <m:sub>
                        <m:r>
                          <a:rPr lang="en-US" altLang="zh-CN" sz="2000" b="0" i="1" smtClean="0">
                            <a:solidFill>
                              <a:schemeClr val="tx1"/>
                            </a:solidFill>
                            <a:latin typeface="Cambria Math" panose="02040503050406030204" pitchFamily="18" charset="0"/>
                          </a:rPr>
                          <m:t>2</m:t>
                        </m:r>
                      </m:sub>
                    </m:sSub>
                    <m:sSub>
                      <m:sSubPr>
                        <m:ctrlPr>
                          <a:rPr lang="en-US" altLang="zh-CN" sz="200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𝑔</m:t>
                        </m:r>
                      </m:e>
                      <m:sub>
                        <m:r>
                          <a:rPr lang="en-US" altLang="zh-CN" sz="2000" b="0" i="1" smtClean="0">
                            <a:solidFill>
                              <a:schemeClr val="tx1"/>
                            </a:solidFill>
                            <a:latin typeface="Cambria Math" panose="02040503050406030204" pitchFamily="18" charset="0"/>
                          </a:rPr>
                          <m:t>𝑢</m:t>
                        </m:r>
                        <m:r>
                          <a:rPr lang="en-US" altLang="zh-CN" sz="2000" b="0" i="1" smtClean="0">
                            <a:solidFill>
                              <a:schemeClr val="tx1"/>
                            </a:solidFill>
                            <a:latin typeface="Cambria Math" panose="02040503050406030204" pitchFamily="18" charset="0"/>
                          </a:rPr>
                          <m:t>,2</m:t>
                        </m:r>
                      </m:sub>
                    </m:sSub>
                  </m:oMath>
                </a14:m>
                <a:r>
                  <a:rPr lang="en-US" altLang="zh-CN" sz="2000" dirty="0" smtClean="0">
                    <a:solidFill>
                      <a:schemeClr val="tx1"/>
                    </a:solidFill>
                    <a:latin typeface="Arial" panose="020B0604020202020204" pitchFamily="34" charset="0"/>
                    <a:ea typeface="宋体" panose="02010600030101010101" pitchFamily="2" charset="-122"/>
                  </a:rPr>
                  <a:t>,</a:t>
                </a:r>
                <a:endParaRPr lang="zh-CN" altLang="en-US" sz="2000" dirty="0">
                  <a:solidFill>
                    <a:schemeClr val="tx1"/>
                  </a:solidFill>
                  <a:latin typeface="Arial" panose="020B0604020202020204" pitchFamily="34" charset="0"/>
                  <a:ea typeface="宋体" panose="02010600030101010101" pitchFamily="2" charset="-122"/>
                </a:endParaRPr>
              </a:p>
            </p:txBody>
          </p:sp>
        </mc:Choice>
        <mc:Fallback>
          <p:sp>
            <p:nvSpPr>
              <p:cNvPr id="42" name="文本框 41"/>
              <p:cNvSpPr txBox="1">
                <a:spLocks noRot="1" noChangeAspect="1" noMove="1" noResize="1" noEditPoints="1" noAdjustHandles="1" noChangeArrowheads="1" noChangeShapeType="1" noTextEdit="1"/>
              </p:cNvSpPr>
              <p:nvPr/>
            </p:nvSpPr>
            <p:spPr>
              <a:xfrm>
                <a:off x="6416962" y="6077349"/>
                <a:ext cx="1721304" cy="321178"/>
              </a:xfrm>
              <a:prstGeom prst="rect">
                <a:avLst/>
              </a:prstGeom>
              <a:blipFill rotWithShape="0">
                <a:blip r:embed="rId12"/>
                <a:stretch>
                  <a:fillRect l="-3901" t="-24528" r="-8865" b="-41509"/>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43" name="文本框 42"/>
              <p:cNvSpPr txBox="1"/>
              <p:nvPr/>
            </p:nvSpPr>
            <p:spPr>
              <a:xfrm>
                <a:off x="8193537" y="6093010"/>
                <a:ext cx="290144" cy="307777"/>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r>
                        <a:rPr lang="en-US" altLang="zh-CN" sz="2000" b="0" i="1" smtClean="0">
                          <a:solidFill>
                            <a:schemeClr val="tx1"/>
                          </a:solidFill>
                          <a:latin typeface="Cambria Math" panose="02040503050406030204" pitchFamily="18" charset="0"/>
                          <a:ea typeface="Cambria Math" panose="02040503050406030204" pitchFamily="18" charset="0"/>
                        </a:rPr>
                        <m:t>⋯</m:t>
                      </m:r>
                    </m:oMath>
                  </m:oMathPara>
                </a14:m>
                <a:endParaRPr lang="zh-CN" altLang="en-US" sz="2000" dirty="0">
                  <a:solidFill>
                    <a:schemeClr val="tx1"/>
                  </a:solidFill>
                  <a:latin typeface="Arial" panose="020B0604020202020204" pitchFamily="34" charset="0"/>
                  <a:ea typeface="宋体" panose="02010600030101010101" pitchFamily="2" charset="-122"/>
                </a:endParaRPr>
              </a:p>
            </p:txBody>
          </p:sp>
        </mc:Choice>
        <mc:Fallback>
          <p:sp>
            <p:nvSpPr>
              <p:cNvPr id="43" name="文本框 42"/>
              <p:cNvSpPr txBox="1">
                <a:spLocks noRot="1" noChangeAspect="1" noMove="1" noResize="1" noEditPoints="1" noAdjustHandles="1" noChangeArrowheads="1" noChangeShapeType="1" noTextEdit="1"/>
              </p:cNvSpPr>
              <p:nvPr/>
            </p:nvSpPr>
            <p:spPr>
              <a:xfrm>
                <a:off x="8193537" y="6093010"/>
                <a:ext cx="290144" cy="307777"/>
              </a:xfrm>
              <a:prstGeom prst="rect">
                <a:avLst/>
              </a:prstGeom>
              <a:blipFill rotWithShape="0">
                <a:blip r:embed="rId13"/>
                <a:stretch>
                  <a:fillRect l="-2083" r="-416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34111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1" y="685808"/>
            <a:ext cx="8701619" cy="754063"/>
          </a:xfrm>
        </p:spPr>
        <p:txBody>
          <a:bodyPr/>
          <a:lstStyle/>
          <a:p>
            <a:r>
              <a:rPr lang="en-US" altLang="zh-CN" sz="3200" dirty="0"/>
              <a:t>Collaborative </a:t>
            </a:r>
            <a:r>
              <a:rPr lang="en-US" altLang="zh-CN" sz="3200" dirty="0" smtClean="0"/>
              <a:t>Sensing: Implementation</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a:xfrm>
            <a:off x="4274511" y="6538687"/>
            <a:ext cx="655637" cy="239712"/>
          </a:xfrm>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
        <p:nvSpPr>
          <p:cNvPr id="5"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539552" y="1430702"/>
            <a:ext cx="806489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Wingdings" panose="05000000000000000000" pitchFamily="2" charset="2"/>
              <a:buChar char="Ø"/>
            </a:pPr>
            <a:r>
              <a:rPr lang="en-US" sz="2400" kern="0" dirty="0" smtClean="0">
                <a:solidFill>
                  <a:srgbClr val="0000FF"/>
                </a:solidFill>
              </a:rPr>
              <a:t>Benefits of Collaborative Sensing</a:t>
            </a:r>
            <a:endParaRPr lang="en-US" sz="2400" kern="0" dirty="0" smtClean="0"/>
          </a:p>
        </p:txBody>
      </p:sp>
      <p:sp>
        <p:nvSpPr>
          <p:cNvPr id="19" name="Content Placeholder 2">
            <a:extLst>
              <a:ext uri="{FF2B5EF4-FFF2-40B4-BE49-F238E27FC236}">
                <a16:creationId xmlns="" xmlns:a16="http://schemas.microsoft.com/office/drawing/2014/main" xmlns:a14="http://schemas.microsoft.com/office/drawing/2010/main" xmlns:mc="http://schemas.openxmlformats.org/markup-compatibility/2006" id="{81ECE919-6272-4101-84F8-BDC63393FA69}"/>
              </a:ext>
            </a:extLst>
          </p:cNvPr>
          <p:cNvSpPr txBox="1">
            <a:spLocks/>
          </p:cNvSpPr>
          <p:nvPr/>
        </p:nvSpPr>
        <p:spPr bwMode="auto">
          <a:xfrm>
            <a:off x="827135" y="3989162"/>
            <a:ext cx="792088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pPr>
            <a:r>
              <a:rPr lang="en-US" sz="2000" kern="0" dirty="0" smtClean="0">
                <a:solidFill>
                  <a:srgbClr val="FF0000"/>
                </a:solidFill>
              </a:rPr>
              <a:t>Improved sensing accuracy: </a:t>
            </a:r>
            <a:r>
              <a:rPr lang="en-US" sz="2000" kern="0" dirty="0" smtClean="0">
                <a:solidFill>
                  <a:schemeClr val="tx1"/>
                </a:solidFill>
              </a:rPr>
              <a:t>3dB SNR boost in CIR estimates</a:t>
            </a:r>
          </a:p>
        </p:txBody>
      </p:sp>
      <p:cxnSp>
        <p:nvCxnSpPr>
          <p:cNvPr id="35" name="Straight Arrow Connector 38">
            <a:extLst>
              <a:ext uri="{FF2B5EF4-FFF2-40B4-BE49-F238E27FC236}">
                <a16:creationId xmlns:a16="http://schemas.microsoft.com/office/drawing/2014/main" xmlns="" id="{86C7236D-9558-4A8B-8018-BB76197CF345}"/>
              </a:ext>
            </a:extLst>
          </p:cNvPr>
          <p:cNvCxnSpPr>
            <a:cxnSpLocks/>
          </p:cNvCxnSpPr>
          <p:nvPr/>
        </p:nvCxnSpPr>
        <p:spPr>
          <a:xfrm flipV="1">
            <a:off x="7325248" y="5215208"/>
            <a:ext cx="775664" cy="551"/>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p:sp>
        <p:nvSpPr>
          <p:cNvPr id="37" name="椭圆 36"/>
          <p:cNvSpPr/>
          <p:nvPr/>
        </p:nvSpPr>
        <p:spPr>
          <a:xfrm>
            <a:off x="3612771" y="4440293"/>
            <a:ext cx="545273" cy="44739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612770" y="4999369"/>
            <a:ext cx="545274" cy="44227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mc:Choice xmlns:a14="http://schemas.microsoft.com/office/drawing/2010/main" Requires="a14">
          <p:sp>
            <p:nvSpPr>
              <p:cNvPr id="39"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825262" y="5555840"/>
                <a:ext cx="8056421" cy="7484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pPr>
                <a:r>
                  <a:rPr lang="en-US" sz="2000" kern="0" dirty="0" smtClean="0">
                    <a:solidFill>
                      <a:schemeClr val="tx1"/>
                    </a:solidFill>
                  </a:rPr>
                  <a:t>Both </a:t>
                </a:r>
                <a14:m>
                  <m:oMath xmlns:m="http://schemas.openxmlformats.org/officeDocument/2006/math">
                    <m:sSub>
                      <m:sSubPr>
                        <m:ctrlPr>
                          <a:rPr lang="en-US" altLang="zh-CN" sz="2000" i="1">
                            <a:latin typeface="Cambria Math" panose="02040503050406030204" pitchFamily="18" charset="0"/>
                          </a:rPr>
                        </m:ctrlPr>
                      </m:sSubPr>
                      <m:e>
                        <m:r>
                          <a:rPr lang="en-US" altLang="zh-CN" sz="2000" i="1" dirty="0">
                            <a:latin typeface="Cambria Math" panose="02040503050406030204" pitchFamily="18" charset="0"/>
                          </a:rPr>
                          <m:t>h</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and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𝑔</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can be estimated, thus obtaining a more accurate and complete characterization of the object being sensed</a:t>
                </a:r>
              </a:p>
            </p:txBody>
          </p:sp>
        </mc:Choice>
        <mc:Fallback>
          <p:sp>
            <p:nvSpPr>
              <p:cNvPr id="39"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825262" y="5555840"/>
                <a:ext cx="8056421" cy="748409"/>
              </a:xfrm>
              <a:prstGeom prst="rect">
                <a:avLst/>
              </a:prstGeom>
              <a:blipFill rotWithShape="0">
                <a:blip r:embed="rId3"/>
                <a:stretch>
                  <a:fillRect l="-681" t="-3252" b="-894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0"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827584" y="1967710"/>
                <a:ext cx="7920880" cy="1664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pPr>
                <a:r>
                  <a:rPr lang="en-US" sz="2000" kern="0" dirty="0" smtClean="0">
                    <a:solidFill>
                      <a:srgbClr val="FF0000"/>
                    </a:solidFill>
                  </a:rPr>
                  <a:t>Privacy preserving capability: </a:t>
                </a:r>
                <a:r>
                  <a:rPr lang="en-US" sz="2000" kern="0" dirty="0" smtClean="0">
                    <a:solidFill>
                      <a:schemeClr val="tx1"/>
                    </a:solidFill>
                  </a:rPr>
                  <a:t>Based on the received signals within each round, the unauthorized user is only able to estimate the linear combinations of </a:t>
                </a:r>
                <a14:m>
                  <m:oMath xmlns:m="http://schemas.openxmlformats.org/officeDocument/2006/math">
                    <m:sSub>
                      <m:sSubPr>
                        <m:ctrlPr>
                          <a:rPr lang="en-US" altLang="zh-CN" sz="2000" i="1">
                            <a:latin typeface="Cambria Math" panose="02040503050406030204" pitchFamily="18" charset="0"/>
                          </a:rPr>
                        </m:ctrlPr>
                      </m:sSubPr>
                      <m:e>
                        <m:r>
                          <a:rPr lang="en-US" altLang="zh-CN" sz="2000" i="1" dirty="0">
                            <a:latin typeface="Cambria Math" panose="02040503050406030204" pitchFamily="18" charset="0"/>
                          </a:rPr>
                          <m:t>h</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and </a:t>
                </a:r>
                <a14:m>
                  <m:oMath xmlns:m="http://schemas.openxmlformats.org/officeDocument/2006/math">
                    <m:sSub>
                      <m:sSubPr>
                        <m:ctrlPr>
                          <a:rPr lang="en-US" altLang="zh-CN" sz="2000" i="1">
                            <a:latin typeface="Cambria Math" panose="02040503050406030204" pitchFamily="18" charset="0"/>
                          </a:rPr>
                        </m:ctrlPr>
                      </m:sSubPr>
                      <m:e>
                        <m:r>
                          <a:rPr lang="en-US" altLang="zh-CN" sz="2000" b="0" i="1" dirty="0" smtClean="0">
                            <a:latin typeface="Cambria Math" panose="02040503050406030204" pitchFamily="18" charset="0"/>
                          </a:rPr>
                          <m:t>𝑔</m:t>
                        </m:r>
                      </m:e>
                      <m:sub>
                        <m:r>
                          <a:rPr lang="en-US" altLang="zh-CN" sz="2000" i="1">
                            <a:latin typeface="Cambria Math" panose="02040503050406030204" pitchFamily="18" charset="0"/>
                          </a:rPr>
                          <m:t>𝑚</m:t>
                        </m:r>
                      </m:sub>
                    </m:sSub>
                    <m:d>
                      <m:dPr>
                        <m:begChr m:val="["/>
                        <m:endChr m:val="]"/>
                        <m:ctrlPr>
                          <a:rPr lang="en-US" altLang="zh-CN" sz="2000" i="1">
                            <a:latin typeface="Cambria Math" panose="02040503050406030204" pitchFamily="18" charset="0"/>
                          </a:rPr>
                        </m:ctrlPr>
                      </m:dPr>
                      <m:e>
                        <m:r>
                          <a:rPr lang="en-US" altLang="zh-CN" sz="2000" i="1">
                            <a:latin typeface="Cambria Math" panose="02040503050406030204" pitchFamily="18" charset="0"/>
                          </a:rPr>
                          <m:t>𝑛</m:t>
                        </m:r>
                      </m:e>
                    </m:d>
                  </m:oMath>
                </a14:m>
                <a:r>
                  <a:rPr lang="en-US" sz="2000" kern="0" dirty="0" smtClean="0">
                    <a:solidFill>
                      <a:schemeClr val="tx1"/>
                    </a:solidFill>
                  </a:rPr>
                  <a:t>, where the combination coefficients are determined by the </a:t>
                </a:r>
                <a:r>
                  <a:rPr lang="en-US" sz="2000" kern="0" dirty="0" err="1" smtClean="0">
                    <a:solidFill>
                      <a:schemeClr val="tx1"/>
                    </a:solidFill>
                  </a:rPr>
                  <a:t>codewords</a:t>
                </a:r>
                <a:r>
                  <a:rPr lang="en-US" sz="2000" kern="0" dirty="0" smtClean="0">
                    <a:solidFill>
                      <a:schemeClr val="tx1"/>
                    </a:solidFill>
                  </a:rPr>
                  <a:t>. Thus, it is very difficult for the unauthorized user to estimate the CIR correctly, thereby protecting user privacy</a:t>
                </a:r>
              </a:p>
            </p:txBody>
          </p:sp>
        </mc:Choice>
        <mc:Fallback xmlns="">
          <p:sp>
            <p:nvSpPr>
              <p:cNvPr id="40" name="Content Placeholder 2">
                <a:extLst>
                  <a:ext uri="{FF2B5EF4-FFF2-40B4-BE49-F238E27FC236}">
                    <a16:creationId xmlns:a16="http://schemas.microsoft.com/office/drawing/2014/main" xmlns=""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827584" y="1967710"/>
                <a:ext cx="7920880" cy="1664712"/>
              </a:xfrm>
              <a:prstGeom prst="rect">
                <a:avLst/>
              </a:prstGeom>
              <a:blipFill rotWithShape="0">
                <a:blip r:embed="rId4"/>
                <a:stretch>
                  <a:fillRect l="-693" t="-1832" r="-693" b="-2234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文本框 17"/>
              <p:cNvSpPr txBox="1"/>
              <p:nvPr/>
            </p:nvSpPr>
            <p:spPr>
              <a:xfrm>
                <a:off x="665955" y="4518676"/>
                <a:ext cx="2653868"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rgbClr val="000000"/>
                            </a:solidFill>
                            <a:latin typeface="Cambria Math" panose="02040503050406030204" pitchFamily="18" charset="0"/>
                          </a:rPr>
                        </m:ctrlPr>
                      </m:sSubPr>
                      <m:e>
                        <m:r>
                          <m:rPr>
                            <m:sty m:val="p"/>
                          </m:rPr>
                          <a:rPr lang="en-US" altLang="zh-CN" sz="2000" i="1">
                            <a:solidFill>
                              <a:srgbClr val="000000"/>
                            </a:solidFill>
                            <a:latin typeface="Cambria Math" panose="02040503050406030204" pitchFamily="18" charset="0"/>
                          </a:rPr>
                          <m:t>z</m:t>
                        </m:r>
                      </m:e>
                      <m:sub>
                        <m:r>
                          <a:rPr lang="en-US" altLang="zh-CN" sz="2000" i="1" smtClean="0">
                            <a:solidFill>
                              <a:srgbClr val="000000"/>
                            </a:solidFill>
                            <a:latin typeface="Cambria Math" panose="02040503050406030204" pitchFamily="18" charset="0"/>
                          </a:rPr>
                          <m:t>1</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b="0" i="1" smtClean="0">
                            <a:solidFill>
                              <a:srgbClr val="000000"/>
                            </a:solidFill>
                            <a:latin typeface="Cambria Math" panose="02040503050406030204" pitchFamily="18" charset="0"/>
                          </a:rPr>
                          <m:t>𝑚</m:t>
                        </m:r>
                        <m:r>
                          <a:rPr lang="en-US" altLang="zh-CN" sz="2000" b="0" i="1" smtClean="0">
                            <a:solidFill>
                              <a:srgbClr val="000000"/>
                            </a:solidFill>
                            <a:latin typeface="Cambria Math" panose="02040503050406030204" pitchFamily="18" charset="0"/>
                          </a:rPr>
                          <m:t>,2</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en-US" altLang="zh-CN" sz="2000" dirty="0" smtClean="0">
                  <a:solidFill>
                    <a:srgbClr val="000000"/>
                  </a:solidFill>
                  <a:latin typeface="Arial" panose="020B0604020202020204" pitchFamily="34" charset="0"/>
                  <a:ea typeface="宋体" panose="02010600030101010101" pitchFamily="2" charset="-122"/>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665955" y="4518676"/>
                <a:ext cx="2653868" cy="321178"/>
              </a:xfrm>
              <a:prstGeom prst="rect">
                <a:avLst/>
              </a:prstGeom>
              <a:blipFill rotWithShape="0">
                <a:blip r:embed="rId5"/>
                <a:stretch>
                  <a:fillRect l="-2294" t="-24528" b="-4339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文本框 19"/>
              <p:cNvSpPr txBox="1"/>
              <p:nvPr/>
            </p:nvSpPr>
            <p:spPr>
              <a:xfrm>
                <a:off x="3319823" y="4518676"/>
                <a:ext cx="3913123" cy="321178"/>
              </a:xfrm>
              <a:prstGeom prst="rect">
                <a:avLst/>
              </a:prstGeom>
              <a:noFill/>
            </p:spPr>
            <p:txBody>
              <a:bodyPr wrap="none" lIns="0" tIns="0" rIns="0" bIns="0" rtlCol="0">
                <a:spAutoFit/>
              </a:bodyPr>
              <a:lstStyle/>
              <a:p>
                <a:pPr defTabSz="914400"/>
                <a14:m>
                  <m:oMath xmlns:m="http://schemas.openxmlformats.org/officeDocument/2006/math">
                    <m:r>
                      <a:rPr lang="en-US" altLang="zh-CN" sz="200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2</m:t>
                    </m:r>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i="1">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b="0" i="0"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𝑛</m:t>
                    </m:r>
                    <m:r>
                      <a:rPr lang="en-US" altLang="zh-CN" sz="2000" i="1">
                        <a:solidFill>
                          <a:srgbClr val="000000"/>
                        </a:solidFill>
                        <a:latin typeface="Cambria Math" panose="02040503050406030204" pitchFamily="18" charset="0"/>
                      </a:rPr>
                      <m:t>]</m:t>
                    </m:r>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0" name="文本框 19"/>
              <p:cNvSpPr txBox="1">
                <a:spLocks noRot="1" noChangeAspect="1" noMove="1" noResize="1" noEditPoints="1" noAdjustHandles="1" noChangeArrowheads="1" noChangeShapeType="1" noTextEdit="1"/>
              </p:cNvSpPr>
              <p:nvPr/>
            </p:nvSpPr>
            <p:spPr>
              <a:xfrm>
                <a:off x="3319823" y="4518676"/>
                <a:ext cx="3913123" cy="321178"/>
              </a:xfrm>
              <a:prstGeom prst="rect">
                <a:avLst/>
              </a:prstGeom>
              <a:blipFill rotWithShape="0">
                <a:blip r:embed="rId6"/>
                <a:stretch>
                  <a:fillRect l="-1558" t="-24528" r="-2336" b="-43396"/>
                </a:stretch>
              </a:blipFill>
            </p:spPr>
            <p:txBody>
              <a:bodyPr/>
              <a:lstStyle/>
              <a:p>
                <a:r>
                  <a:rPr lang="zh-CN" altLang="en-US">
                    <a:noFill/>
                  </a:rPr>
                  <a:t> </a:t>
                </a:r>
              </a:p>
            </p:txBody>
          </p:sp>
        </mc:Fallback>
      </mc:AlternateContent>
      <p:cxnSp>
        <p:nvCxnSpPr>
          <p:cNvPr id="21" name="Straight Arrow Connector 38">
            <a:extLst>
              <a:ext uri="{FF2B5EF4-FFF2-40B4-BE49-F238E27FC236}">
                <a16:creationId xmlns:a16="http://schemas.microsoft.com/office/drawing/2014/main" xmlns="" id="{86C7236D-9558-4A8B-8018-BB76197CF345}"/>
              </a:ext>
            </a:extLst>
          </p:cNvPr>
          <p:cNvCxnSpPr>
            <a:cxnSpLocks/>
          </p:cNvCxnSpPr>
          <p:nvPr/>
        </p:nvCxnSpPr>
        <p:spPr>
          <a:xfrm flipV="1">
            <a:off x="7325248" y="4695858"/>
            <a:ext cx="775664" cy="551"/>
          </a:xfrm>
          <a:prstGeom prst="straightConnector1">
            <a:avLst/>
          </a:prstGeom>
          <a:noFill/>
          <a:ln w="9525" cap="flat" cmpd="sng" algn="ctr">
            <a:solidFill>
              <a:srgbClr val="000000">
                <a:shade val="95000"/>
                <a:satMod val="105000"/>
              </a:srgbClr>
            </a:solidFill>
            <a:prstDash val="solid"/>
            <a:headEnd type="none" w="sm" len="sm"/>
            <a:tailEnd type="triangle"/>
          </a:ln>
          <a:effectLst/>
        </p:spPr>
      </p:cxnSp>
      <mc:AlternateContent xmlns:mc="http://schemas.openxmlformats.org/markup-compatibility/2006" xmlns:a14="http://schemas.microsoft.com/office/drawing/2010/main">
        <mc:Choice Requires="a14">
          <p:sp>
            <p:nvSpPr>
              <p:cNvPr id="22" name="文本框 21"/>
              <p:cNvSpPr txBox="1"/>
              <p:nvPr/>
            </p:nvSpPr>
            <p:spPr>
              <a:xfrm>
                <a:off x="8193214" y="4502005"/>
                <a:ext cx="733149" cy="337849"/>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acc>
                        <m:accPr>
                          <m:chr m:val="̂"/>
                          <m:ctrlPr>
                            <a:rPr lang="en-US" altLang="zh-CN" sz="2000" i="1" smtClean="0">
                              <a:solidFill>
                                <a:srgbClr val="000000"/>
                              </a:solidFill>
                              <a:latin typeface="Cambria Math" panose="02040503050406030204" pitchFamily="18" charset="0"/>
                            </a:rPr>
                          </m:ctrlPr>
                        </m:accPr>
                        <m:e>
                          <m:sSub>
                            <m:sSubPr>
                              <m:ctrlPr>
                                <a:rPr lang="en-US" altLang="zh-CN" sz="2000" i="1">
                                  <a:solidFill>
                                    <a:srgbClr val="000000"/>
                                  </a:solidFill>
                                  <a:latin typeface="Cambria Math" panose="02040503050406030204" pitchFamily="18" charset="0"/>
                                </a:rPr>
                              </m:ctrlPr>
                            </m:sSubPr>
                            <m:e>
                              <m:r>
                                <a:rPr lang="en-US" altLang="zh-CN" sz="2000" i="1" dirty="0">
                                  <a:solidFill>
                                    <a:srgbClr val="000000"/>
                                  </a:solidFill>
                                  <a:latin typeface="Cambria Math" panose="02040503050406030204" pitchFamily="18" charset="0"/>
                                </a:rPr>
                                <m:t>h</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e>
                      </m:acc>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2" name="文本框 21"/>
              <p:cNvSpPr txBox="1">
                <a:spLocks noRot="1" noChangeAspect="1" noMove="1" noResize="1" noEditPoints="1" noAdjustHandles="1" noChangeArrowheads="1" noChangeShapeType="1" noTextEdit="1"/>
              </p:cNvSpPr>
              <p:nvPr/>
            </p:nvSpPr>
            <p:spPr>
              <a:xfrm>
                <a:off x="8193214" y="4502005"/>
                <a:ext cx="733149" cy="337849"/>
              </a:xfrm>
              <a:prstGeom prst="rect">
                <a:avLst/>
              </a:prstGeom>
              <a:blipFill rotWithShape="0">
                <a:blip r:embed="rId7"/>
                <a:stretch>
                  <a:fillRect l="-7500" t="-25455" r="-30833" b="-1272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文本框 22"/>
              <p:cNvSpPr txBox="1"/>
              <p:nvPr/>
            </p:nvSpPr>
            <p:spPr>
              <a:xfrm>
                <a:off x="675168" y="4999369"/>
                <a:ext cx="2595711" cy="321178"/>
              </a:xfrm>
              <a:prstGeom prst="rect">
                <a:avLst/>
              </a:prstGeom>
              <a:noFill/>
            </p:spPr>
            <p:txBody>
              <a:bodyPr wrap="none" lIns="0" tIns="0" rIns="0" bIns="0" rtlCol="0">
                <a:spAutoFit/>
              </a:bodyPr>
              <a:lstStyle/>
              <a:p>
                <a:pPr defTabSz="914400"/>
                <a14:m>
                  <m:oMath xmlns:m="http://schemas.openxmlformats.org/officeDocument/2006/math">
                    <m:sSub>
                      <m:sSubPr>
                        <m:ctrlPr>
                          <a:rPr lang="en-US" altLang="zh-CN" sz="2000" i="1" smtClean="0">
                            <a:solidFill>
                              <a:srgbClr val="000000"/>
                            </a:solidFill>
                            <a:latin typeface="Cambria Math" panose="02040503050406030204" pitchFamily="18" charset="0"/>
                          </a:rPr>
                        </m:ctrlPr>
                      </m:sSubPr>
                      <m:e>
                        <m:r>
                          <m:rPr>
                            <m:sty m:val="p"/>
                          </m:rPr>
                          <a:rPr lang="en-US" altLang="zh-CN" sz="2000" i="1">
                            <a:solidFill>
                              <a:srgbClr val="000000"/>
                            </a:solidFill>
                            <a:latin typeface="Cambria Math" panose="02040503050406030204" pitchFamily="18" charset="0"/>
                          </a:rPr>
                          <m:t>z</m:t>
                        </m:r>
                      </m:e>
                      <m:sub>
                        <m:r>
                          <a:rPr lang="en-US" altLang="zh-CN" sz="2000" i="1" smtClean="0">
                            <a:solidFill>
                              <a:srgbClr val="000000"/>
                            </a:solidFill>
                            <a:latin typeface="Cambria Math" panose="02040503050406030204" pitchFamily="18" charset="0"/>
                          </a:rPr>
                          <m:t>2</m:t>
                        </m:r>
                      </m:sub>
                    </m:sSub>
                    <m:d>
                      <m:dPr>
                        <m:begChr m:val="["/>
                        <m:endChr m:val="]"/>
                        <m:ctrlPr>
                          <a:rPr lang="en-US" altLang="zh-CN" sz="2000" i="1" smtClean="0">
                            <a:solidFill>
                              <a:srgbClr val="000000"/>
                            </a:solidFill>
                            <a:latin typeface="Cambria Math" panose="02040503050406030204" pitchFamily="18" charset="0"/>
                          </a:rPr>
                        </m:ctrlPr>
                      </m:dPr>
                      <m:e>
                        <m:r>
                          <a:rPr lang="en-US" altLang="zh-CN" sz="2000" i="1" smtClean="0">
                            <a:solidFill>
                              <a:srgbClr val="000000"/>
                            </a:solidFill>
                            <a:latin typeface="Cambria Math" panose="02040503050406030204" pitchFamily="18" charset="0"/>
                          </a:rPr>
                          <m:t>𝑛</m:t>
                        </m:r>
                      </m:e>
                    </m:d>
                    <m:r>
                      <a:rPr lang="en-US" altLang="zh-CN" sz="2000" i="1"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𝑦</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3" name="文本框 22"/>
              <p:cNvSpPr txBox="1">
                <a:spLocks noRot="1" noChangeAspect="1" noMove="1" noResize="1" noEditPoints="1" noAdjustHandles="1" noChangeArrowheads="1" noChangeShapeType="1" noTextEdit="1"/>
              </p:cNvSpPr>
              <p:nvPr/>
            </p:nvSpPr>
            <p:spPr>
              <a:xfrm>
                <a:off x="675168" y="4999369"/>
                <a:ext cx="2595711" cy="321178"/>
              </a:xfrm>
              <a:prstGeom prst="rect">
                <a:avLst/>
              </a:prstGeom>
              <a:blipFill rotWithShape="0">
                <a:blip r:embed="rId8"/>
                <a:stretch>
                  <a:fillRect l="-2582" t="-24528" b="-4339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3306230" y="5016462"/>
                <a:ext cx="3918765" cy="321178"/>
              </a:xfrm>
              <a:prstGeom prst="rect">
                <a:avLst/>
              </a:prstGeom>
              <a:noFill/>
            </p:spPr>
            <p:txBody>
              <a:bodyPr wrap="none" lIns="0" tIns="0" rIns="0" bIns="0" rtlCol="0">
                <a:spAutoFit/>
              </a:bodyPr>
              <a:lstStyle/>
              <a:p>
                <a:pPr defTabSz="914400"/>
                <a14:m>
                  <m:oMath xmlns:m="http://schemas.openxmlformats.org/officeDocument/2006/math">
                    <m:r>
                      <a:rPr lang="en-US" altLang="zh-CN" sz="2000" i="1" smtClean="0">
                        <a:solidFill>
                          <a:srgbClr val="000000"/>
                        </a:solidFill>
                        <a:latin typeface="Cambria Math" panose="02040503050406030204" pitchFamily="18" charset="0"/>
                      </a:rPr>
                      <m:t>=</m:t>
                    </m:r>
                    <m:r>
                      <a:rPr lang="en-US" altLang="zh-CN" sz="2000" b="0" i="1" smtClean="0">
                        <a:solidFill>
                          <a:srgbClr val="000000"/>
                        </a:solidFill>
                        <a:latin typeface="Cambria Math" panose="02040503050406030204" pitchFamily="18" charset="0"/>
                      </a:rPr>
                      <m:t>2</m:t>
                    </m:r>
                    <m:r>
                      <a:rPr lang="en-US" altLang="zh-CN" sz="2000" i="1">
                        <a:solidFill>
                          <a:srgbClr val="000000"/>
                        </a:solidFill>
                        <a:latin typeface="Cambria Math" panose="02040503050406030204" pitchFamily="18" charset="0"/>
                      </a:rPr>
                      <m:t>𝑠</m:t>
                    </m:r>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i="1">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oMath>
                </a14:m>
                <a:r>
                  <a:rPr lang="en-US" altLang="zh-CN" sz="2000" dirty="0" smtClean="0">
                    <a:solidFill>
                      <a:srgbClr val="000000"/>
                    </a:solidFill>
                    <a:latin typeface="Arial" panose="020B0604020202020204" pitchFamily="34" charset="0"/>
                    <a:ea typeface="宋体" panose="02010600030101010101" pitchFamily="2" charset="-122"/>
                  </a:rPr>
                  <a:t>+</a:t>
                </a:r>
                <a14:m>
                  <m:oMath xmlns:m="http://schemas.openxmlformats.org/officeDocument/2006/math">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,1</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r>
                      <a:rPr lang="en-US" altLang="zh-CN" sz="2000" b="0" i="0" smtClean="0">
                        <a:solidFill>
                          <a:srgbClr val="000000"/>
                        </a:solidFill>
                        <a:latin typeface="Cambria Math" panose="02040503050406030204" pitchFamily="18" charset="0"/>
                      </a:rPr>
                      <m:t>−</m:t>
                    </m:r>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𝑤</m:t>
                        </m:r>
                      </m:e>
                      <m:sub>
                        <m:r>
                          <a:rPr lang="en-US" altLang="zh-CN" sz="2000" i="1">
                            <a:solidFill>
                              <a:srgbClr val="000000"/>
                            </a:solidFill>
                            <a:latin typeface="Cambria Math" panose="02040503050406030204" pitchFamily="18" charset="0"/>
                          </a:rPr>
                          <m:t>𝑚</m:t>
                        </m:r>
                        <m:r>
                          <a:rPr lang="en-US" altLang="zh-CN" sz="2000" i="1">
                            <a:solidFill>
                              <a:srgbClr val="000000"/>
                            </a:solidFill>
                            <a:latin typeface="Cambria Math" panose="02040503050406030204" pitchFamily="18" charset="0"/>
                          </a:rPr>
                          <m:t>,2</m:t>
                        </m:r>
                      </m:sub>
                    </m:sSub>
                    <m:r>
                      <a:rPr lang="en-US" altLang="zh-CN" sz="2000" i="1">
                        <a:solidFill>
                          <a:srgbClr val="000000"/>
                        </a:solidFill>
                        <a:latin typeface="Cambria Math" panose="02040503050406030204" pitchFamily="18" charset="0"/>
                      </a:rPr>
                      <m:t>[</m:t>
                    </m:r>
                    <m:r>
                      <a:rPr lang="en-US" altLang="zh-CN" sz="2000" i="1">
                        <a:solidFill>
                          <a:srgbClr val="000000"/>
                        </a:solidFill>
                        <a:latin typeface="Cambria Math" panose="02040503050406030204" pitchFamily="18" charset="0"/>
                      </a:rPr>
                      <m:t>𝑛</m:t>
                    </m:r>
                    <m:r>
                      <a:rPr lang="en-US" altLang="zh-CN" sz="2000" i="1">
                        <a:solidFill>
                          <a:srgbClr val="000000"/>
                        </a:solidFill>
                        <a:latin typeface="Cambria Math" panose="02040503050406030204" pitchFamily="18" charset="0"/>
                      </a:rPr>
                      <m:t>]</m:t>
                    </m:r>
                  </m:oMath>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3306230" y="5016462"/>
                <a:ext cx="3918765" cy="321178"/>
              </a:xfrm>
              <a:prstGeom prst="rect">
                <a:avLst/>
              </a:prstGeom>
              <a:blipFill rotWithShape="0">
                <a:blip r:embed="rId9"/>
                <a:stretch>
                  <a:fillRect l="-1400" t="-24528" r="-2333" b="-4150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文本框 25"/>
              <p:cNvSpPr txBox="1"/>
              <p:nvPr/>
            </p:nvSpPr>
            <p:spPr>
              <a:xfrm>
                <a:off x="8193214" y="5020972"/>
                <a:ext cx="738792" cy="337849"/>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acc>
                        <m:accPr>
                          <m:chr m:val="̂"/>
                          <m:ctrlPr>
                            <a:rPr lang="en-US" altLang="zh-CN" sz="2000" i="1" smtClean="0">
                              <a:solidFill>
                                <a:srgbClr val="000000"/>
                              </a:solidFill>
                              <a:latin typeface="Cambria Math" panose="02040503050406030204" pitchFamily="18" charset="0"/>
                            </a:rPr>
                          </m:ctrlPr>
                        </m:accPr>
                        <m:e>
                          <m:sSub>
                            <m:sSubPr>
                              <m:ctrlPr>
                                <a:rPr lang="en-US" altLang="zh-CN" sz="2000" i="1">
                                  <a:solidFill>
                                    <a:srgbClr val="000000"/>
                                  </a:solidFill>
                                  <a:latin typeface="Cambria Math" panose="02040503050406030204" pitchFamily="18" charset="0"/>
                                </a:rPr>
                              </m:ctrlPr>
                            </m:sSubPr>
                            <m:e>
                              <m:r>
                                <a:rPr lang="en-US" altLang="zh-CN" sz="2000" i="1">
                                  <a:solidFill>
                                    <a:srgbClr val="000000"/>
                                  </a:solidFill>
                                  <a:latin typeface="Cambria Math" panose="02040503050406030204" pitchFamily="18" charset="0"/>
                                </a:rPr>
                                <m:t>𝑔</m:t>
                              </m:r>
                            </m:e>
                            <m:sub>
                              <m:r>
                                <a:rPr lang="en-US" altLang="zh-CN" sz="2000" i="1">
                                  <a:solidFill>
                                    <a:srgbClr val="000000"/>
                                  </a:solidFill>
                                  <a:latin typeface="Cambria Math" panose="02040503050406030204" pitchFamily="18" charset="0"/>
                                </a:rPr>
                                <m:t>𝑚</m:t>
                              </m:r>
                            </m:sub>
                          </m:sSub>
                          <m:d>
                            <m:dPr>
                              <m:begChr m:val="["/>
                              <m:endChr m:val="]"/>
                              <m:ctrlPr>
                                <a:rPr lang="en-US" altLang="zh-CN" sz="2000" i="1">
                                  <a:solidFill>
                                    <a:srgbClr val="000000"/>
                                  </a:solidFill>
                                  <a:latin typeface="Cambria Math" panose="02040503050406030204" pitchFamily="18" charset="0"/>
                                </a:rPr>
                              </m:ctrlPr>
                            </m:dPr>
                            <m:e>
                              <m:r>
                                <a:rPr lang="en-US" altLang="zh-CN" sz="2000" i="1">
                                  <a:solidFill>
                                    <a:srgbClr val="000000"/>
                                  </a:solidFill>
                                  <a:latin typeface="Cambria Math" panose="02040503050406030204" pitchFamily="18" charset="0"/>
                                </a:rPr>
                                <m:t>𝑛</m:t>
                              </m:r>
                            </m:e>
                          </m:d>
                        </m:e>
                      </m:acc>
                    </m:oMath>
                  </m:oMathPara>
                </a14:m>
                <a:endParaRPr lang="zh-CN" altLang="en-US" sz="2000" dirty="0">
                  <a:solidFill>
                    <a:srgbClr val="000000"/>
                  </a:solidFill>
                  <a:latin typeface="Arial" panose="020B0604020202020204" pitchFamily="34" charset="0"/>
                  <a:ea typeface="宋体" panose="02010600030101010101" pitchFamily="2" charset="-122"/>
                </a:endParaRPr>
              </a:p>
            </p:txBody>
          </p:sp>
        </mc:Choice>
        <mc:Fallback xmlns="">
          <p:sp>
            <p:nvSpPr>
              <p:cNvPr id="26" name="文本框 25"/>
              <p:cNvSpPr txBox="1">
                <a:spLocks noRot="1" noChangeAspect="1" noMove="1" noResize="1" noEditPoints="1" noAdjustHandles="1" noChangeArrowheads="1" noChangeShapeType="1" noTextEdit="1"/>
              </p:cNvSpPr>
              <p:nvPr/>
            </p:nvSpPr>
            <p:spPr>
              <a:xfrm>
                <a:off x="8193214" y="5020972"/>
                <a:ext cx="738792" cy="337849"/>
              </a:xfrm>
              <a:prstGeom prst="rect">
                <a:avLst/>
              </a:prstGeom>
              <a:blipFill rotWithShape="0">
                <a:blip r:embed="rId10"/>
                <a:stretch>
                  <a:fillRect l="-7438" t="-25455" r="-31405" b="-254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731154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1001</Words>
  <Application>Microsoft Office PowerPoint</Application>
  <PresentationFormat>全屏显示(4:3)</PresentationFormat>
  <Paragraphs>173</Paragraphs>
  <Slides>11</Slides>
  <Notes>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Arial Unicode MS</vt:lpstr>
      <vt:lpstr>MS PGothic</vt:lpstr>
      <vt:lpstr>MS PGothic</vt:lpstr>
      <vt:lpstr>宋体</vt:lpstr>
      <vt:lpstr>Arial</vt:lpstr>
      <vt:lpstr>Calibri</vt:lpstr>
      <vt:lpstr>Cambria Math</vt:lpstr>
      <vt:lpstr>Times New Roman</vt:lpstr>
      <vt:lpstr>Wingdings</vt:lpstr>
      <vt:lpstr>Office Theme</vt:lpstr>
      <vt:lpstr>PowerPoint 演示文稿</vt:lpstr>
      <vt:lpstr>PowerPoint 演示文稿</vt:lpstr>
      <vt:lpstr>Related Contributions</vt:lpstr>
      <vt:lpstr>Privacy Issues in Sensing (Recap)</vt:lpstr>
      <vt:lpstr>Collaborative Sensing: Framework</vt:lpstr>
      <vt:lpstr>Collaborative Sensing: Implementation</vt:lpstr>
      <vt:lpstr>Collaborative Sensing: Implementation</vt:lpstr>
      <vt:lpstr>Collaborative Sensing: Implementation</vt:lpstr>
      <vt:lpstr>Collaborative Sensing: Implementation</vt:lpstr>
      <vt:lpstr>Details of Initialization Step</vt:lpstr>
      <vt:lpstr>Summary</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2022-05-10T08:51:27Z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(3)iL6O+KYnoXFp4UHNzc8wj2/+Mn3K4IGWkyiwbT30NKpL3xGvSY+DUfMR7jbP6Wk/BNfxweat
KKRMogqSgPDfMv6k0zgjAkrPuvkGH4i61TBVUu+89tQg0/uuCVajHMDu+0UYVSQpyzDBTSrS
sK1ECTQG5S3z3nYUfJVVFfL+B44/8036Jkac6lTAZIcW+xfnJD695YsZiwC52Q6dvqXG9LNi
JVtELJniPfeb4SwS1V</vt:lpwstr>
  </property>
  <property fmtid="{D5CDD505-2E9C-101B-9397-08002B2CF9AE}" pid="3" name="_2015_ms_pID_7253431">
    <vt:lpwstr>XYYvcAY7B4+zGHs4VMqhYnx709bC+04g6R3wYs5kasz5FxxXRDN8OW
1nh4i+7ddfkB35TYzk9/oPii7BKAPg0YOXAbp+PqhEh19LWJt91tskQ2aEvQnpkbc3WZOugm
f/TeLWvw9zsJeC5CXckueNKSpgxRdpdDOOzdlsIwg3KHnKcsQWfxu7mAO+voIgYJVUiKeTO8
cCmwq+vVe2TaILIOP4PBRRH+CnSgIxvdYInr</vt:lpwstr>
  </property>
  <property fmtid="{D5CDD505-2E9C-101B-9397-08002B2CF9AE}" pid="4" name="_2015_ms_pID_7253432">
    <vt:lpwstr>4A==</vt:lpwstr>
  </property>
</Properties>
</file>