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59" r:id="rId2"/>
    <p:sldId id="258" r:id="rId3"/>
    <p:sldId id="256" r:id="rId4"/>
    <p:sldId id="257" r:id="rId5"/>
    <p:sldId id="262" r:id="rId6"/>
    <p:sldId id="277" r:id="rId7"/>
    <p:sldId id="278" r:id="rId8"/>
    <p:sldId id="265" r:id="rId9"/>
    <p:sldId id="260" r:id="rId10"/>
    <p:sldId id="261" r:id="rId11"/>
    <p:sldId id="281" r:id="rId12"/>
    <p:sldId id="270" r:id="rId13"/>
    <p:sldId id="266" r:id="rId14"/>
    <p:sldId id="269" r:id="rId15"/>
    <p:sldId id="272" r:id="rId16"/>
    <p:sldId id="267" r:id="rId17"/>
    <p:sldId id="268" r:id="rId18"/>
    <p:sldId id="279"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p:restoredTop sz="95915"/>
  </p:normalViewPr>
  <p:slideViewPr>
    <p:cSldViewPr>
      <p:cViewPr varScale="1">
        <p:scale>
          <a:sx n="128" d="100"/>
          <a:sy n="128" d="100"/>
        </p:scale>
        <p:origin x="1160" y="17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802.15-&lt;15-22-0064-00-04ab&gt;</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802.15-&lt;15-22-0064-00-04ab&gt;</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079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May 2022</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May 2022</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May 2022</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5929931"/>
            <a:ext cx="8239126"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1287496"/>
            <a:ext cx="8239127" cy="2324101"/>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3611595"/>
            <a:ext cx="8239125" cy="952501"/>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4520332" y="6475413"/>
            <a:ext cx="179536" cy="184666"/>
          </a:xfrm>
          <a:prstGeom prst="rect">
            <a:avLst/>
          </a:prstGeom>
        </p:spPr>
        <p:txBody>
          <a:bodyPr/>
          <a:lstStyle/>
          <a:p>
            <a:fld id="{86CB4B4D-7CA3-9044-876B-883B54F8677D}" type="slidenum">
              <a:t>‹#›</a:t>
            </a:fld>
            <a:endParaRPr/>
          </a:p>
        </p:txBody>
      </p:sp>
      <p:sp>
        <p:nvSpPr>
          <p:cNvPr id="6" name="Date Placeholder 3">
            <a:extLst>
              <a:ext uri="{FF2B5EF4-FFF2-40B4-BE49-F238E27FC236}">
                <a16:creationId xmlns:a16="http://schemas.microsoft.com/office/drawing/2014/main" id="{384F01B1-A85E-044C-5CD2-85C15DE36FB9}"/>
              </a:ext>
            </a:extLst>
          </p:cNvPr>
          <p:cNvSpPr>
            <a:spLocks noGrp="1"/>
          </p:cNvSpPr>
          <p:nvPr>
            <p:ph type="dt" sz="half" idx="10"/>
          </p:nvPr>
        </p:nvSpPr>
        <p:spPr>
          <a:xfrm>
            <a:off x="685800" y="378281"/>
            <a:ext cx="1600200" cy="215444"/>
          </a:xfrm>
        </p:spPr>
        <p:txBody>
          <a:bodyPr/>
          <a:lstStyle>
            <a:lvl1pPr>
              <a:defRPr/>
            </a:lvl1pPr>
          </a:lstStyle>
          <a:p>
            <a:r>
              <a:rPr lang="en-US" altLang="en-US"/>
              <a:t>May 2022</a:t>
            </a:r>
            <a:endParaRPr lang="en-US" altLang="en-US" dirty="0"/>
          </a:p>
        </p:txBody>
      </p:sp>
      <p:sp>
        <p:nvSpPr>
          <p:cNvPr id="7" name="Footer Placeholder 4">
            <a:extLst>
              <a:ext uri="{FF2B5EF4-FFF2-40B4-BE49-F238E27FC236}">
                <a16:creationId xmlns:a16="http://schemas.microsoft.com/office/drawing/2014/main" id="{81E5E251-6C7A-F125-C788-FB11120DF6EF}"/>
              </a:ext>
            </a:extLst>
          </p:cNvPr>
          <p:cNvSpPr>
            <a:spLocks noGrp="1"/>
          </p:cNvSpPr>
          <p:nvPr>
            <p:ph type="ftr" sz="quarter" idx="11"/>
          </p:nvPr>
        </p:nvSpPr>
        <p:spPr>
          <a:xfrm>
            <a:off x="5486400" y="6475413"/>
            <a:ext cx="3124200" cy="184666"/>
          </a:xfrm>
        </p:spPr>
        <p:txBody>
          <a:bodyPr/>
          <a:lstStyle>
            <a:lvl1pPr>
              <a:defRPr/>
            </a:lvl1pPr>
          </a:lstStyle>
          <a:p>
            <a:r>
              <a:rPr lang="en-US" altLang="en-US"/>
              <a:t>X. Luo, M. Cohen (Apple Inc.)</a:t>
            </a:r>
            <a:endParaRPr lang="en-US" altLang="en-US" dirty="0"/>
          </a:p>
        </p:txBody>
      </p:sp>
    </p:spTree>
    <p:extLst>
      <p:ext uri="{BB962C8B-B14F-4D97-AF65-F5344CB8AC3E}">
        <p14:creationId xmlns:p14="http://schemas.microsoft.com/office/powerpoint/2010/main" val="35921412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4520332" y="6475413"/>
            <a:ext cx="179536" cy="184666"/>
          </a:xfrm>
          <a:prstGeom prst="rect">
            <a:avLst/>
          </a:prstGeom>
        </p:spPr>
        <p:txBody>
          <a:bodyPr/>
          <a:lstStyle/>
          <a:p>
            <a:fld id="{86CB4B4D-7CA3-9044-876B-883B54F8677D}" type="slidenum">
              <a:t>‹#›</a:t>
            </a:fld>
            <a:endParaRPr/>
          </a:p>
        </p:txBody>
      </p:sp>
      <p:sp>
        <p:nvSpPr>
          <p:cNvPr id="6" name="Footer Placeholder 4">
            <a:extLst>
              <a:ext uri="{FF2B5EF4-FFF2-40B4-BE49-F238E27FC236}">
                <a16:creationId xmlns:a16="http://schemas.microsoft.com/office/drawing/2014/main" id="{1C9F281D-9D3D-8BC7-E6A4-A0B7073F2C69}"/>
              </a:ext>
            </a:extLst>
          </p:cNvPr>
          <p:cNvSpPr>
            <a:spLocks noGrp="1"/>
          </p:cNvSpPr>
          <p:nvPr>
            <p:ph type="ftr" sz="quarter" idx="11"/>
          </p:nvPr>
        </p:nvSpPr>
        <p:spPr>
          <a:xfrm>
            <a:off x="5486400" y="6475413"/>
            <a:ext cx="3124200" cy="184666"/>
          </a:xfrm>
        </p:spPr>
        <p:txBody>
          <a:bodyPr/>
          <a:lstStyle>
            <a:lvl1pPr>
              <a:defRPr/>
            </a:lvl1pPr>
          </a:lstStyle>
          <a:p>
            <a:r>
              <a:rPr lang="en-US" altLang="en-US"/>
              <a:t>X. Luo, M. Cohen (Apple Inc.)</a:t>
            </a:r>
            <a:endParaRPr lang="en-US" altLang="en-US" dirty="0"/>
          </a:p>
        </p:txBody>
      </p:sp>
      <p:sp>
        <p:nvSpPr>
          <p:cNvPr id="7" name="Date Placeholder 3">
            <a:extLst>
              <a:ext uri="{FF2B5EF4-FFF2-40B4-BE49-F238E27FC236}">
                <a16:creationId xmlns:a16="http://schemas.microsoft.com/office/drawing/2014/main" id="{951A3611-A12B-92DD-6AE4-850702A801A6}"/>
              </a:ext>
            </a:extLst>
          </p:cNvPr>
          <p:cNvSpPr>
            <a:spLocks noGrp="1"/>
          </p:cNvSpPr>
          <p:nvPr>
            <p:ph type="dt" sz="half" idx="10"/>
          </p:nvPr>
        </p:nvSpPr>
        <p:spPr>
          <a:xfrm>
            <a:off x="685800" y="378281"/>
            <a:ext cx="1600200" cy="215444"/>
          </a:xfrm>
        </p:spPr>
        <p:txBody>
          <a:bodyPr/>
          <a:lstStyle>
            <a:lvl1pPr>
              <a:defRPr/>
            </a:lvl1pPr>
          </a:lstStyle>
          <a:p>
            <a:r>
              <a:rPr lang="en-US" altLang="en-US"/>
              <a:t>May 2022</a:t>
            </a:r>
            <a:endParaRPr lang="en-US" altLang="en-US" dirty="0"/>
          </a:p>
        </p:txBody>
      </p:sp>
    </p:spTree>
    <p:extLst>
      <p:ext uri="{BB962C8B-B14F-4D97-AF65-F5344CB8AC3E}">
        <p14:creationId xmlns:p14="http://schemas.microsoft.com/office/powerpoint/2010/main" val="14546701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May 2022</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May 2022</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May 2022</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May 2022</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May 2022</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May 2022</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May 2022</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May 2022</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M. Cohen (Apple Inc.)</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May 2022</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a:t>X. Luo, M. Cohen (Apple Inc.)</a:t>
            </a:r>
            <a:endParaRPr lang="en-US" altLang="en-US" dirty="0"/>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1" name="Rectangle 7">
            <a:extLst>
              <a:ext uri="{FF2B5EF4-FFF2-40B4-BE49-F238E27FC236}">
                <a16:creationId xmlns:a16="http://schemas.microsoft.com/office/drawing/2014/main" id="{E7D5FA6A-DD22-4A4D-AEEB-ABB82318E7F6}"/>
              </a:ext>
            </a:extLst>
          </p:cNvPr>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a:t>
            </a:r>
            <a:r>
              <a:rPr lang="en-US" sz="1200" b="1" i="0" u="none" strike="noStrike" kern="1200" dirty="0">
                <a:solidFill>
                  <a:schemeClr val="tx1"/>
                </a:solidFill>
                <a:effectLst/>
                <a:latin typeface="Times New Roman" panose="02020603050405020304" pitchFamily="18" charset="0"/>
                <a:ea typeface="+mn-ea"/>
                <a:cs typeface="+mn-cs"/>
              </a:rPr>
              <a:t>15-22-0243-00-04ab</a:t>
            </a:r>
            <a:endParaRPr lang="en-US" altLang="en-US" sz="1400" b="1" dirty="0"/>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dirty="0"/>
              <a:t>Submission</a:t>
            </a:r>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_hammerschmidt@yahoo.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a:t>X. Luo, M. Cohen (Apple Inc.)</a:t>
            </a:r>
          </a:p>
        </p:txBody>
      </p:sp>
      <p:sp>
        <p:nvSpPr>
          <p:cNvPr id="6" name="Slide Number Placeholder 3"/>
          <p:cNvSpPr>
            <a:spLocks noGrp="1"/>
          </p:cNvSpPr>
          <p:nvPr>
            <p:ph type="sldNum" sz="quarter" idx="12"/>
          </p:nvPr>
        </p:nvSpPr>
        <p:spPr>
          <a:xfrm>
            <a:off x="4571628" y="6475413"/>
            <a:ext cx="76944" cy="184666"/>
          </a:xfrm>
        </p:spPr>
        <p:txBody>
          <a:bodyPr/>
          <a:lstStyle/>
          <a:p>
            <a:fld id="{84A77D4C-72E3-4B0C-9D3D-3EEE1B4D1581}" type="slidenum">
              <a:rPr lang="en-US" altLang="en-US" smtClean="0"/>
              <a:pPr/>
              <a:t>1</a:t>
            </a:fld>
            <a:endParaRPr lang="en-US" altLang="en-US" dirty="0"/>
          </a:p>
        </p:txBody>
      </p:sp>
      <p:sp>
        <p:nvSpPr>
          <p:cNvPr id="27651" name="Rectangle 3"/>
          <p:cNvSpPr>
            <a:spLocks noChangeArrowheads="1"/>
          </p:cNvSpPr>
          <p:nvPr/>
        </p:nvSpPr>
        <p:spPr bwMode="auto">
          <a:xfrm>
            <a:off x="152400" y="609600"/>
            <a:ext cx="88392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t>Submission Title:</a:t>
            </a:r>
            <a:r>
              <a:rPr lang="en-US" altLang="en-US" sz="1600" dirty="0"/>
              <a:t> </a:t>
            </a:r>
            <a:r>
              <a:rPr lang="en-US" sz="1600" dirty="0" err="1"/>
              <a:t>Golay</a:t>
            </a:r>
            <a:r>
              <a:rPr lang="en-US" sz="1600" dirty="0"/>
              <a:t> Complementary Sequences: Preamble Construction for UWB Ranging beyond 4z </a:t>
            </a:r>
            <a:r>
              <a:rPr lang="en-US" sz="1600" dirty="0" err="1"/>
              <a:t>Ipatov</a:t>
            </a:r>
            <a:endParaRPr lang="en-US" altLang="en-US" sz="1600" dirty="0"/>
          </a:p>
          <a:p>
            <a:r>
              <a:rPr lang="en-US" altLang="en-US" sz="1600" b="1" dirty="0"/>
              <a:t>Date Submitted: </a:t>
            </a:r>
            <a:r>
              <a:rPr lang="en-US" altLang="en-US" sz="1600" dirty="0"/>
              <a:t>9 May, 2022	</a:t>
            </a:r>
          </a:p>
          <a:p>
            <a:r>
              <a:rPr lang="en-US" altLang="en-US" sz="1600" b="1" dirty="0"/>
              <a:t>Source:</a:t>
            </a:r>
            <a:r>
              <a:rPr lang="en-US" altLang="en-US" sz="1600" dirty="0"/>
              <a:t> Xiliang Luo and Moche Cohen (Apple Inc.)</a:t>
            </a:r>
          </a:p>
          <a:p>
            <a:r>
              <a:rPr lang="en-US" altLang="en-US" sz="1600" b="1" dirty="0">
                <a:solidFill>
                  <a:schemeClr val="tx2"/>
                </a:solidFill>
              </a:rPr>
              <a:t>Address</a:t>
            </a:r>
            <a:r>
              <a:rPr lang="en-US" altLang="en-US" sz="1600" dirty="0">
                <a:solidFill>
                  <a:schemeClr val="tx2"/>
                </a:solidFill>
              </a:rPr>
              <a:t>: One Apple Park Way, Cupertino, CA 95104, USA</a:t>
            </a:r>
          </a:p>
          <a:p>
            <a:r>
              <a:rPr lang="en-US" altLang="en-US" sz="1600" b="1" dirty="0">
                <a:solidFill>
                  <a:schemeClr val="tx2"/>
                </a:solidFill>
              </a:rPr>
              <a:t>E-Mail</a:t>
            </a:r>
            <a:r>
              <a:rPr lang="en-US" altLang="en-US" sz="1600" dirty="0">
                <a:solidFill>
                  <a:schemeClr val="tx2"/>
                </a:solidFill>
              </a:rPr>
              <a:t>:</a:t>
            </a:r>
            <a:r>
              <a:rPr lang="en-US" altLang="en-US" sz="1600" dirty="0">
                <a:solidFill>
                  <a:schemeClr val="tx2"/>
                </a:solidFill>
                <a:hlinkClick r:id="rId2"/>
              </a:rPr>
              <a:t> </a:t>
            </a:r>
            <a:r>
              <a:rPr lang="en-US" altLang="en-US" sz="1600" dirty="0" err="1">
                <a:solidFill>
                  <a:schemeClr val="tx2"/>
                </a:solidFill>
              </a:rPr>
              <a:t>luoxiliang@ieee.org</a:t>
            </a:r>
            <a:endParaRPr lang="en-US" altLang="en-US" sz="1600" dirty="0">
              <a:solidFill>
                <a:schemeClr val="tx2"/>
              </a:solidFill>
            </a:endParaRPr>
          </a:p>
          <a:p>
            <a:endParaRPr lang="en-US" altLang="en-US" sz="1600" dirty="0">
              <a:solidFill>
                <a:schemeClr val="tx2"/>
              </a:solidFill>
            </a:endParaRPr>
          </a:p>
          <a:p>
            <a:pPr>
              <a:spcBef>
                <a:spcPts val="600"/>
              </a:spcBef>
              <a:spcAft>
                <a:spcPts val="600"/>
              </a:spcAft>
            </a:pPr>
            <a:r>
              <a:rPr lang="en-US" altLang="en-US" sz="1600" b="1" dirty="0"/>
              <a:t>Abstract:</a:t>
            </a:r>
            <a:r>
              <a:rPr lang="en-US" altLang="en-US" sz="1600" dirty="0"/>
              <a:t>	Review the benefits of preamble sequences based on </a:t>
            </a:r>
            <a:r>
              <a:rPr lang="en-US" altLang="en-US" sz="1600" dirty="0" err="1"/>
              <a:t>Golay</a:t>
            </a:r>
            <a:r>
              <a:rPr lang="en-US" altLang="en-US" sz="1600" dirty="0"/>
              <a:t> complementary pairs. </a:t>
            </a:r>
          </a:p>
          <a:p>
            <a:pPr>
              <a:spcBef>
                <a:spcPts val="600"/>
              </a:spcBef>
              <a:spcAft>
                <a:spcPts val="600"/>
              </a:spcAft>
            </a:pPr>
            <a:r>
              <a:rPr lang="en-US" altLang="en-US" sz="1600" b="1" dirty="0"/>
              <a:t>Purpose:   </a:t>
            </a:r>
            <a:r>
              <a:rPr lang="en-US" altLang="en-US" sz="1600" dirty="0"/>
              <a:t>Recommend</a:t>
            </a:r>
            <a:r>
              <a:rPr lang="en-US" altLang="en-US" sz="1600" b="1" dirty="0"/>
              <a:t> </a:t>
            </a:r>
            <a:r>
              <a:rPr lang="en-US" altLang="en-US" sz="1600" dirty="0"/>
              <a:t>a preamble sequence construction scheme for ranging beyond 4z.</a:t>
            </a:r>
          </a:p>
          <a:p>
            <a:r>
              <a:rPr lang="en-US" altLang="en-US" sz="1600" b="1" dirty="0"/>
              <a:t>Notice:</a:t>
            </a:r>
            <a:r>
              <a:rPr lang="en-US" altLang="en-US" sz="16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t>Release:</a:t>
            </a:r>
            <a:r>
              <a:rPr lang="en-US" altLang="en-US" sz="1600" dirty="0"/>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FAA00D-5FCB-DCFD-ABBD-05372F34443A}"/>
              </a:ext>
            </a:extLst>
          </p:cNvPr>
          <p:cNvPicPr>
            <a:picLocks noChangeAspect="1"/>
          </p:cNvPicPr>
          <p:nvPr/>
        </p:nvPicPr>
        <p:blipFill>
          <a:blip r:embed="rId2"/>
          <a:stretch>
            <a:fillRect/>
          </a:stretch>
        </p:blipFill>
        <p:spPr>
          <a:xfrm>
            <a:off x="5401881" y="2762943"/>
            <a:ext cx="3749861" cy="2980467"/>
          </a:xfrm>
          <a:prstGeom prst="rect">
            <a:avLst/>
          </a:prstGeom>
        </p:spPr>
      </p:pic>
      <p:sp>
        <p:nvSpPr>
          <p:cNvPr id="173" name="Example: Golay 64 vs. Ipatov 127"/>
          <p:cNvSpPr txBox="1">
            <a:spLocks noGrp="1"/>
          </p:cNvSpPr>
          <p:nvPr>
            <p:ph type="title"/>
          </p:nvPr>
        </p:nvSpPr>
        <p:spPr>
          <a:prstGeom prst="rect">
            <a:avLst/>
          </a:prstGeom>
        </p:spPr>
        <p:txBody>
          <a:bodyPr/>
          <a:lstStyle/>
          <a:p>
            <a:r>
              <a:rPr dirty="0"/>
              <a:t>Example: </a:t>
            </a:r>
            <a:r>
              <a:rPr dirty="0" err="1"/>
              <a:t>Golay</a:t>
            </a:r>
            <a:r>
              <a:rPr dirty="0"/>
              <a:t> </a:t>
            </a:r>
            <a:r>
              <a:rPr lang="en-US" dirty="0"/>
              <a:t>(32, 32)</a:t>
            </a:r>
            <a:r>
              <a:rPr dirty="0"/>
              <a:t> vs. </a:t>
            </a:r>
            <a:r>
              <a:rPr dirty="0" err="1"/>
              <a:t>Ipatov</a:t>
            </a:r>
            <a:r>
              <a:rPr dirty="0"/>
              <a:t> 127</a:t>
            </a:r>
          </a:p>
        </p:txBody>
      </p:sp>
      <p:sp>
        <p:nvSpPr>
          <p:cNvPr id="10" name="Zero auto-correaltion zone without any gaps">
            <a:extLst>
              <a:ext uri="{FF2B5EF4-FFF2-40B4-BE49-F238E27FC236}">
                <a16:creationId xmlns:a16="http://schemas.microsoft.com/office/drawing/2014/main" id="{146BC6D4-5821-7C50-83A0-8C509300E68F}"/>
              </a:ext>
            </a:extLst>
          </p:cNvPr>
          <p:cNvSpPr txBox="1">
            <a:spLocks noGrp="1"/>
          </p:cNvSpPr>
          <p:nvPr>
            <p:ph type="body" idx="21"/>
          </p:nvPr>
        </p:nvSpPr>
        <p:spPr>
          <a:xfrm>
            <a:off x="490537" y="1653031"/>
            <a:ext cx="8239125" cy="35054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a:r>
              <a:rPr lang="en-US" dirty="0"/>
              <a:t>Cross Correlations</a:t>
            </a:r>
            <a:endParaRPr dirty="0"/>
          </a:p>
        </p:txBody>
      </p:sp>
      <p:sp>
        <p:nvSpPr>
          <p:cNvPr id="2" name="Slide Number Placeholder 1">
            <a:extLst>
              <a:ext uri="{FF2B5EF4-FFF2-40B4-BE49-F238E27FC236}">
                <a16:creationId xmlns:a16="http://schemas.microsoft.com/office/drawing/2014/main" id="{7D6D758F-A713-D233-F6A8-8DF7B357F321}"/>
              </a:ext>
            </a:extLst>
          </p:cNvPr>
          <p:cNvSpPr>
            <a:spLocks noGrp="1"/>
          </p:cNvSpPr>
          <p:nvPr>
            <p:ph type="sldNum" sz="quarter" idx="2"/>
          </p:nvPr>
        </p:nvSpPr>
        <p:spPr/>
        <p:txBody>
          <a:bodyPr/>
          <a:lstStyle/>
          <a:p>
            <a:fld id="{86CB4B4D-7CA3-9044-876B-883B54F8677D}" type="slidenum">
              <a:rPr lang="en-US" smtClean="0"/>
              <a:t>10</a:t>
            </a:fld>
            <a:endParaRPr lang="en-US"/>
          </a:p>
        </p:txBody>
      </p:sp>
      <p:sp>
        <p:nvSpPr>
          <p:cNvPr id="13" name="Date Placeholder 1">
            <a:extLst>
              <a:ext uri="{FF2B5EF4-FFF2-40B4-BE49-F238E27FC236}">
                <a16:creationId xmlns:a16="http://schemas.microsoft.com/office/drawing/2014/main" id="{F1AECA62-F09D-A01A-1BEA-868CFCA39274}"/>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14" name="Footer Placeholder 2">
            <a:extLst>
              <a:ext uri="{FF2B5EF4-FFF2-40B4-BE49-F238E27FC236}">
                <a16:creationId xmlns:a16="http://schemas.microsoft.com/office/drawing/2014/main" id="{C721FF7B-58F5-5AD5-7A8D-E6B09EF19A7C}"/>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pic>
        <p:nvPicPr>
          <p:cNvPr id="8" name="Picture 7">
            <a:extLst>
              <a:ext uri="{FF2B5EF4-FFF2-40B4-BE49-F238E27FC236}">
                <a16:creationId xmlns:a16="http://schemas.microsoft.com/office/drawing/2014/main" id="{6FC4E4D4-D7EE-8C45-0BB3-7BEC248C1148}"/>
              </a:ext>
            </a:extLst>
          </p:cNvPr>
          <p:cNvPicPr>
            <a:picLocks noChangeAspect="1"/>
          </p:cNvPicPr>
          <p:nvPr/>
        </p:nvPicPr>
        <p:blipFill>
          <a:blip r:embed="rId3"/>
          <a:stretch>
            <a:fillRect/>
          </a:stretch>
        </p:blipFill>
        <p:spPr>
          <a:xfrm>
            <a:off x="192627" y="2765701"/>
            <a:ext cx="2842435" cy="2980467"/>
          </a:xfrm>
          <a:prstGeom prst="rect">
            <a:avLst/>
          </a:prstGeom>
        </p:spPr>
      </p:pic>
      <p:cxnSp>
        <p:nvCxnSpPr>
          <p:cNvPr id="15" name="Straight Arrow Connector 14">
            <a:extLst>
              <a:ext uri="{FF2B5EF4-FFF2-40B4-BE49-F238E27FC236}">
                <a16:creationId xmlns:a16="http://schemas.microsoft.com/office/drawing/2014/main" id="{200F5837-789A-EE96-C015-B543A74873DE}"/>
              </a:ext>
            </a:extLst>
          </p:cNvPr>
          <p:cNvCxnSpPr/>
          <p:nvPr/>
        </p:nvCxnSpPr>
        <p:spPr bwMode="auto">
          <a:xfrm>
            <a:off x="1427745" y="3117593"/>
            <a:ext cx="3061" cy="1219200"/>
          </a:xfrm>
          <a:prstGeom prst="straightConnector1">
            <a:avLst/>
          </a:prstGeom>
          <a:solidFill>
            <a:schemeClr val="accent1"/>
          </a:solidFill>
          <a:ln w="63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BB66E82E-E09B-E2CF-548E-B397BD8CD368}"/>
              </a:ext>
            </a:extLst>
          </p:cNvPr>
          <p:cNvCxnSpPr/>
          <p:nvPr/>
        </p:nvCxnSpPr>
        <p:spPr bwMode="auto">
          <a:xfrm>
            <a:off x="990600" y="3124200"/>
            <a:ext cx="992302" cy="0"/>
          </a:xfrm>
          <a:prstGeom prst="line">
            <a:avLst/>
          </a:prstGeom>
          <a:solidFill>
            <a:schemeClr val="accent1"/>
          </a:solidFill>
          <a:ln w="63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6FBDD53-3B84-D0B4-85B3-BE87FCF81366}"/>
              </a:ext>
            </a:extLst>
          </p:cNvPr>
          <p:cNvSpPr txBox="1"/>
          <p:nvPr/>
        </p:nvSpPr>
        <p:spPr>
          <a:xfrm>
            <a:off x="1390628" y="3588693"/>
            <a:ext cx="643125" cy="461665"/>
          </a:xfrm>
          <a:prstGeom prst="rect">
            <a:avLst/>
          </a:prstGeom>
          <a:noFill/>
        </p:spPr>
        <p:txBody>
          <a:bodyPr wrap="none" rtlCol="0">
            <a:spAutoFit/>
          </a:bodyPr>
          <a:lstStyle/>
          <a:p>
            <a:r>
              <a:rPr lang="en-US" dirty="0">
                <a:solidFill>
                  <a:srgbClr val="FF0000"/>
                </a:solidFill>
              </a:rPr>
              <a:t>64 </a:t>
            </a:r>
            <a:r>
              <a:rPr lang="en-US" dirty="0">
                <a:solidFill>
                  <a:srgbClr val="FF0000"/>
                </a:solidFill>
                <a:sym typeface="Wingdings" pitchFamily="2" charset="2"/>
              </a:rPr>
              <a:t> 8</a:t>
            </a:r>
          </a:p>
          <a:p>
            <a:r>
              <a:rPr lang="en-US" dirty="0">
                <a:solidFill>
                  <a:srgbClr val="FF0000"/>
                </a:solidFill>
                <a:sym typeface="Wingdings" pitchFamily="2" charset="2"/>
              </a:rPr>
              <a:t>(18dB)</a:t>
            </a:r>
            <a:endParaRPr lang="en-US" dirty="0">
              <a:solidFill>
                <a:srgbClr val="FF0000"/>
              </a:solidFill>
            </a:endParaRPr>
          </a:p>
        </p:txBody>
      </p:sp>
      <p:pic>
        <p:nvPicPr>
          <p:cNvPr id="21" name="Picture 20">
            <a:extLst>
              <a:ext uri="{FF2B5EF4-FFF2-40B4-BE49-F238E27FC236}">
                <a16:creationId xmlns:a16="http://schemas.microsoft.com/office/drawing/2014/main" id="{E71448D0-81EA-307A-4290-E3F9FE29519D}"/>
              </a:ext>
            </a:extLst>
          </p:cNvPr>
          <p:cNvPicPr>
            <a:picLocks noChangeAspect="1"/>
          </p:cNvPicPr>
          <p:nvPr/>
        </p:nvPicPr>
        <p:blipFill>
          <a:blip r:embed="rId4"/>
          <a:stretch>
            <a:fillRect/>
          </a:stretch>
        </p:blipFill>
        <p:spPr>
          <a:xfrm>
            <a:off x="2895600" y="2762944"/>
            <a:ext cx="2837567" cy="2980466"/>
          </a:xfrm>
          <a:prstGeom prst="rect">
            <a:avLst/>
          </a:prstGeom>
        </p:spPr>
      </p:pic>
      <p:sp>
        <p:nvSpPr>
          <p:cNvPr id="22" name="Two Ipatov 127 perfect sequences">
            <a:extLst>
              <a:ext uri="{FF2B5EF4-FFF2-40B4-BE49-F238E27FC236}">
                <a16:creationId xmlns:a16="http://schemas.microsoft.com/office/drawing/2014/main" id="{8894FEB7-4D22-269E-F2B1-DBB5C3D4C9FB}"/>
              </a:ext>
            </a:extLst>
          </p:cNvPr>
          <p:cNvSpPr txBox="1"/>
          <p:nvPr/>
        </p:nvSpPr>
        <p:spPr>
          <a:xfrm>
            <a:off x="425441" y="2539805"/>
            <a:ext cx="2197268" cy="22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r>
              <a:rPr dirty="0">
                <a:latin typeface="+mn-lt"/>
              </a:rPr>
              <a:t>Two </a:t>
            </a:r>
            <a:r>
              <a:rPr dirty="0" err="1">
                <a:latin typeface="+mn-lt"/>
              </a:rPr>
              <a:t>Ipatov</a:t>
            </a:r>
            <a:r>
              <a:rPr dirty="0">
                <a:latin typeface="+mn-lt"/>
              </a:rPr>
              <a:t> 127 sequences</a:t>
            </a:r>
            <a:r>
              <a:rPr lang="en-US" dirty="0">
                <a:latin typeface="+mn-lt"/>
              </a:rPr>
              <a:t> x 16</a:t>
            </a:r>
            <a:endParaRPr dirty="0">
              <a:latin typeface="+mn-lt"/>
            </a:endParaRPr>
          </a:p>
        </p:txBody>
      </p:sp>
      <p:sp>
        <p:nvSpPr>
          <p:cNvPr id="23" name="Two Golay 64 sequences with different gaps">
            <a:extLst>
              <a:ext uri="{FF2B5EF4-FFF2-40B4-BE49-F238E27FC236}">
                <a16:creationId xmlns:a16="http://schemas.microsoft.com/office/drawing/2014/main" id="{6C9204FD-D337-FB3B-4441-AADEE5C3EF74}"/>
              </a:ext>
            </a:extLst>
          </p:cNvPr>
          <p:cNvSpPr txBox="1"/>
          <p:nvPr/>
        </p:nvSpPr>
        <p:spPr>
          <a:xfrm>
            <a:off x="3352800" y="2450090"/>
            <a:ext cx="5486400" cy="407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algn="ctr"/>
            <a:r>
              <a:rPr lang="en-US" dirty="0">
                <a:latin typeface="+mn-lt"/>
              </a:rPr>
              <a:t>Preamble 1: </a:t>
            </a:r>
            <a:r>
              <a:rPr dirty="0" err="1">
                <a:latin typeface="+mn-lt"/>
              </a:rPr>
              <a:t>Golay</a:t>
            </a:r>
            <a:r>
              <a:rPr dirty="0">
                <a:latin typeface="+mn-lt"/>
              </a:rPr>
              <a:t> </a:t>
            </a:r>
            <a:r>
              <a:rPr lang="en-US" dirty="0">
                <a:latin typeface="+mn-lt"/>
              </a:rPr>
              <a:t>(32, 32)</a:t>
            </a:r>
            <a:r>
              <a:rPr dirty="0">
                <a:latin typeface="+mn-lt"/>
              </a:rPr>
              <a:t> sequences with </a:t>
            </a:r>
            <a:r>
              <a:rPr lang="en-US" dirty="0">
                <a:latin typeface="+mn-lt"/>
              </a:rPr>
              <a:t>gap size of 32, repeat 16 times</a:t>
            </a:r>
          </a:p>
          <a:p>
            <a:pPr algn="ctr"/>
            <a:r>
              <a:rPr lang="en-US" dirty="0">
                <a:latin typeface="+mn-lt"/>
              </a:rPr>
              <a:t>Preamble 2: </a:t>
            </a:r>
            <a:r>
              <a:rPr lang="en-US" dirty="0" err="1">
                <a:latin typeface="+mn-lt"/>
              </a:rPr>
              <a:t>Golay</a:t>
            </a:r>
            <a:r>
              <a:rPr lang="en-US" dirty="0">
                <a:latin typeface="+mn-lt"/>
              </a:rPr>
              <a:t> (32, 32) sequences with gap size of 32, repeat 16 times</a:t>
            </a:r>
          </a:p>
        </p:txBody>
      </p:sp>
      <p:cxnSp>
        <p:nvCxnSpPr>
          <p:cNvPr id="37" name="Straight Connector 36">
            <a:extLst>
              <a:ext uri="{FF2B5EF4-FFF2-40B4-BE49-F238E27FC236}">
                <a16:creationId xmlns:a16="http://schemas.microsoft.com/office/drawing/2014/main" id="{3F12E362-0C2E-A004-A269-4D5CDA89ABD9}"/>
              </a:ext>
            </a:extLst>
          </p:cNvPr>
          <p:cNvCxnSpPr/>
          <p:nvPr/>
        </p:nvCxnSpPr>
        <p:spPr bwMode="auto">
          <a:xfrm>
            <a:off x="3467902" y="3115586"/>
            <a:ext cx="1344217" cy="0"/>
          </a:xfrm>
          <a:prstGeom prst="line">
            <a:avLst/>
          </a:prstGeom>
          <a:solidFill>
            <a:schemeClr val="accent1"/>
          </a:solidFill>
          <a:ln w="63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a:extLst>
              <a:ext uri="{FF2B5EF4-FFF2-40B4-BE49-F238E27FC236}">
                <a16:creationId xmlns:a16="http://schemas.microsoft.com/office/drawing/2014/main" id="{BEAB88B0-A643-F98F-BA0B-E79193DFD876}"/>
              </a:ext>
            </a:extLst>
          </p:cNvPr>
          <p:cNvSpPr/>
          <p:nvPr/>
        </p:nvSpPr>
        <p:spPr bwMode="auto">
          <a:xfrm>
            <a:off x="6263640" y="3634232"/>
            <a:ext cx="152400" cy="1775968"/>
          </a:xfrm>
          <a:prstGeom prst="rect">
            <a:avLst/>
          </a:prstGeom>
          <a:solidFill>
            <a:schemeClr val="accent5">
              <a:lumMod val="75000"/>
              <a:alpha val="19608"/>
            </a:schemeClr>
          </a:solidFill>
          <a:ln w="254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39" name="Rectangle 38">
            <a:extLst>
              <a:ext uri="{FF2B5EF4-FFF2-40B4-BE49-F238E27FC236}">
                <a16:creationId xmlns:a16="http://schemas.microsoft.com/office/drawing/2014/main" id="{6C98972D-FB66-D04A-0DB3-92A46677F953}"/>
              </a:ext>
            </a:extLst>
          </p:cNvPr>
          <p:cNvSpPr/>
          <p:nvPr/>
        </p:nvSpPr>
        <p:spPr bwMode="auto">
          <a:xfrm>
            <a:off x="6419088" y="3634232"/>
            <a:ext cx="152400" cy="1775968"/>
          </a:xfrm>
          <a:prstGeom prst="rect">
            <a:avLst/>
          </a:prstGeom>
          <a:solidFill>
            <a:schemeClr val="accent5">
              <a:lumMod val="75000"/>
              <a:alpha val="19608"/>
            </a:schemeClr>
          </a:solidFill>
          <a:ln w="254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40" name="Straight Connector 39">
            <a:extLst>
              <a:ext uri="{FF2B5EF4-FFF2-40B4-BE49-F238E27FC236}">
                <a16:creationId xmlns:a16="http://schemas.microsoft.com/office/drawing/2014/main" id="{5C5CD27F-1E63-502B-6744-09D22D21AFAE}"/>
              </a:ext>
            </a:extLst>
          </p:cNvPr>
          <p:cNvCxnSpPr/>
          <p:nvPr/>
        </p:nvCxnSpPr>
        <p:spPr bwMode="auto">
          <a:xfrm>
            <a:off x="3819817" y="3810351"/>
            <a:ext cx="992302" cy="0"/>
          </a:xfrm>
          <a:prstGeom prst="line">
            <a:avLst/>
          </a:prstGeom>
          <a:solidFill>
            <a:schemeClr val="accent1"/>
          </a:solidFill>
          <a:ln w="6350" cap="flat" cmpd="sng" algn="ctr">
            <a:solidFill>
              <a:srgbClr val="0432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8DFB0BEB-B89D-8513-A54B-8FC0A5EF8D90}"/>
              </a:ext>
            </a:extLst>
          </p:cNvPr>
          <p:cNvCxnSpPr/>
          <p:nvPr/>
        </p:nvCxnSpPr>
        <p:spPr bwMode="auto">
          <a:xfrm>
            <a:off x="931594" y="4336793"/>
            <a:ext cx="992302" cy="0"/>
          </a:xfrm>
          <a:prstGeom prst="line">
            <a:avLst/>
          </a:prstGeom>
          <a:solidFill>
            <a:schemeClr val="accent1"/>
          </a:solidFill>
          <a:ln w="6350" cap="flat" cmpd="sng" algn="ctr">
            <a:solidFill>
              <a:srgbClr val="0432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F8FE2843-50C7-3C52-D737-17A4B0912839}"/>
              </a:ext>
            </a:extLst>
          </p:cNvPr>
          <p:cNvCxnSpPr/>
          <p:nvPr/>
        </p:nvCxnSpPr>
        <p:spPr bwMode="auto">
          <a:xfrm>
            <a:off x="3905047" y="3108979"/>
            <a:ext cx="0" cy="701372"/>
          </a:xfrm>
          <a:prstGeom prst="straightConnector1">
            <a:avLst/>
          </a:prstGeom>
          <a:solidFill>
            <a:schemeClr val="accent1"/>
          </a:solidFill>
          <a:ln w="63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a:extLst>
              <a:ext uri="{FF2B5EF4-FFF2-40B4-BE49-F238E27FC236}">
                <a16:creationId xmlns:a16="http://schemas.microsoft.com/office/drawing/2014/main" id="{3BF004C4-016E-C5A7-4893-B7AC3B326BD5}"/>
              </a:ext>
            </a:extLst>
          </p:cNvPr>
          <p:cNvSpPr txBox="1"/>
          <p:nvPr/>
        </p:nvSpPr>
        <p:spPr>
          <a:xfrm>
            <a:off x="3833035" y="3111617"/>
            <a:ext cx="720069" cy="276999"/>
          </a:xfrm>
          <a:prstGeom prst="rect">
            <a:avLst/>
          </a:prstGeom>
          <a:noFill/>
        </p:spPr>
        <p:txBody>
          <a:bodyPr wrap="none" rtlCol="0">
            <a:spAutoFit/>
          </a:bodyPr>
          <a:lstStyle/>
          <a:p>
            <a:r>
              <a:rPr lang="en-US" dirty="0">
                <a:solidFill>
                  <a:srgbClr val="FF0000"/>
                </a:solidFill>
              </a:rPr>
              <a:t>64 </a:t>
            </a:r>
            <a:r>
              <a:rPr lang="en-US" dirty="0">
                <a:solidFill>
                  <a:srgbClr val="FF0000"/>
                </a:solidFill>
                <a:sym typeface="Wingdings" pitchFamily="2" charset="2"/>
              </a:rPr>
              <a:t> 32</a:t>
            </a:r>
            <a:endParaRPr lang="en-US" dirty="0">
              <a:solidFill>
                <a:srgbClr val="FF0000"/>
              </a:solidFill>
            </a:endParaRPr>
          </a:p>
        </p:txBody>
      </p:sp>
      <p:sp>
        <p:nvSpPr>
          <p:cNvPr id="18" name="Freeform 17">
            <a:extLst>
              <a:ext uri="{FF2B5EF4-FFF2-40B4-BE49-F238E27FC236}">
                <a16:creationId xmlns:a16="http://schemas.microsoft.com/office/drawing/2014/main" id="{27281909-058E-F07E-62A3-11C83FDDA86F}"/>
              </a:ext>
            </a:extLst>
          </p:cNvPr>
          <p:cNvSpPr/>
          <p:nvPr/>
        </p:nvSpPr>
        <p:spPr bwMode="auto">
          <a:xfrm>
            <a:off x="5170394" y="3410658"/>
            <a:ext cx="1109382" cy="630183"/>
          </a:xfrm>
          <a:custGeom>
            <a:avLst/>
            <a:gdLst>
              <a:gd name="connsiteX0" fmla="*/ 1109382 w 1109382"/>
              <a:gd name="connsiteY0" fmla="*/ 220048 h 630183"/>
              <a:gd name="connsiteX1" fmla="*/ 443753 w 1109382"/>
              <a:gd name="connsiteY1" fmla="*/ 18342 h 630183"/>
              <a:gd name="connsiteX2" fmla="*/ 0 w 1109382"/>
              <a:gd name="connsiteY2" fmla="*/ 630183 h 630183"/>
            </a:gdLst>
            <a:ahLst/>
            <a:cxnLst>
              <a:cxn ang="0">
                <a:pos x="connsiteX0" y="connsiteY0"/>
              </a:cxn>
              <a:cxn ang="0">
                <a:pos x="connsiteX1" y="connsiteY1"/>
              </a:cxn>
              <a:cxn ang="0">
                <a:pos x="connsiteX2" y="connsiteY2"/>
              </a:cxn>
            </a:cxnLst>
            <a:rect l="l" t="t" r="r" b="b"/>
            <a:pathLst>
              <a:path w="1109382" h="630183">
                <a:moveTo>
                  <a:pt x="1109382" y="220048"/>
                </a:moveTo>
                <a:cubicBezTo>
                  <a:pt x="869016" y="85017"/>
                  <a:pt x="628650" y="-50014"/>
                  <a:pt x="443753" y="18342"/>
                </a:cubicBezTo>
                <a:cubicBezTo>
                  <a:pt x="258856" y="86698"/>
                  <a:pt x="129428" y="358440"/>
                  <a:pt x="0" y="630183"/>
                </a:cubicBezTo>
              </a:path>
            </a:pathLst>
          </a:custGeom>
          <a:noFill/>
          <a:ln w="1270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9" name="TextBox 18">
            <a:extLst>
              <a:ext uri="{FF2B5EF4-FFF2-40B4-BE49-F238E27FC236}">
                <a16:creationId xmlns:a16="http://schemas.microsoft.com/office/drawing/2014/main" id="{118285A8-CE85-418C-2D25-ACB2595D487A}"/>
              </a:ext>
            </a:extLst>
          </p:cNvPr>
          <p:cNvSpPr txBox="1"/>
          <p:nvPr/>
        </p:nvSpPr>
        <p:spPr>
          <a:xfrm>
            <a:off x="5840339" y="3245446"/>
            <a:ext cx="431528" cy="276999"/>
          </a:xfrm>
          <a:prstGeom prst="rect">
            <a:avLst/>
          </a:prstGeom>
          <a:noFill/>
        </p:spPr>
        <p:txBody>
          <a:bodyPr wrap="none" rtlCol="0">
            <a:spAutoFit/>
          </a:bodyPr>
          <a:lstStyle/>
          <a:p>
            <a:r>
              <a:rPr lang="en-US" dirty="0">
                <a:solidFill>
                  <a:srgbClr val="0432FF"/>
                </a:solidFill>
                <a:latin typeface="+mn-lt"/>
              </a:rPr>
              <a:t>avg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9B1C8-773E-6D8A-1131-714A22F7762A}"/>
              </a:ext>
            </a:extLst>
          </p:cNvPr>
          <p:cNvPicPr>
            <a:picLocks noChangeAspect="1"/>
          </p:cNvPicPr>
          <p:nvPr/>
        </p:nvPicPr>
        <p:blipFill>
          <a:blip r:embed="rId2"/>
          <a:stretch>
            <a:fillRect/>
          </a:stretch>
        </p:blipFill>
        <p:spPr>
          <a:xfrm>
            <a:off x="5401881" y="2765701"/>
            <a:ext cx="3749861" cy="2977606"/>
          </a:xfrm>
          <a:prstGeom prst="rect">
            <a:avLst/>
          </a:prstGeom>
        </p:spPr>
      </p:pic>
      <p:sp>
        <p:nvSpPr>
          <p:cNvPr id="173" name="Example: Golay 64 vs. Ipatov 127"/>
          <p:cNvSpPr txBox="1">
            <a:spLocks noGrp="1"/>
          </p:cNvSpPr>
          <p:nvPr>
            <p:ph type="title"/>
          </p:nvPr>
        </p:nvSpPr>
        <p:spPr>
          <a:prstGeom prst="rect">
            <a:avLst/>
          </a:prstGeom>
        </p:spPr>
        <p:txBody>
          <a:bodyPr/>
          <a:lstStyle/>
          <a:p>
            <a:r>
              <a:rPr dirty="0"/>
              <a:t>Example: </a:t>
            </a:r>
            <a:r>
              <a:rPr dirty="0" err="1"/>
              <a:t>Golay</a:t>
            </a:r>
            <a:r>
              <a:rPr dirty="0"/>
              <a:t> </a:t>
            </a:r>
            <a:r>
              <a:rPr lang="en-US" dirty="0"/>
              <a:t>(32, 32)</a:t>
            </a:r>
            <a:r>
              <a:rPr dirty="0"/>
              <a:t> vs. </a:t>
            </a:r>
            <a:r>
              <a:rPr dirty="0" err="1"/>
              <a:t>Ipatov</a:t>
            </a:r>
            <a:r>
              <a:rPr dirty="0"/>
              <a:t> 127</a:t>
            </a:r>
          </a:p>
        </p:txBody>
      </p:sp>
      <p:sp>
        <p:nvSpPr>
          <p:cNvPr id="177" name="Two Ipatov 127 perfect sequences"/>
          <p:cNvSpPr txBox="1"/>
          <p:nvPr/>
        </p:nvSpPr>
        <p:spPr>
          <a:xfrm>
            <a:off x="425441" y="2539805"/>
            <a:ext cx="2197268" cy="22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r>
              <a:rPr dirty="0">
                <a:latin typeface="+mn-lt"/>
              </a:rPr>
              <a:t>Two </a:t>
            </a:r>
            <a:r>
              <a:rPr dirty="0" err="1">
                <a:latin typeface="+mn-lt"/>
              </a:rPr>
              <a:t>Ipatov</a:t>
            </a:r>
            <a:r>
              <a:rPr dirty="0">
                <a:latin typeface="+mn-lt"/>
              </a:rPr>
              <a:t> 127 sequences</a:t>
            </a:r>
            <a:r>
              <a:rPr lang="en-US" dirty="0">
                <a:latin typeface="+mn-lt"/>
              </a:rPr>
              <a:t> x 16</a:t>
            </a:r>
            <a:endParaRPr dirty="0">
              <a:latin typeface="+mn-lt"/>
            </a:endParaRPr>
          </a:p>
        </p:txBody>
      </p:sp>
      <p:sp>
        <p:nvSpPr>
          <p:cNvPr id="10" name="Zero auto-correaltion zone without any gaps">
            <a:extLst>
              <a:ext uri="{FF2B5EF4-FFF2-40B4-BE49-F238E27FC236}">
                <a16:creationId xmlns:a16="http://schemas.microsoft.com/office/drawing/2014/main" id="{146BC6D4-5821-7C50-83A0-8C509300E68F}"/>
              </a:ext>
            </a:extLst>
          </p:cNvPr>
          <p:cNvSpPr txBox="1">
            <a:spLocks noGrp="1"/>
          </p:cNvSpPr>
          <p:nvPr>
            <p:ph type="body" idx="21"/>
          </p:nvPr>
        </p:nvSpPr>
        <p:spPr>
          <a:xfrm>
            <a:off x="490537" y="1653031"/>
            <a:ext cx="8239125" cy="35054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a:r>
              <a:rPr lang="en-US" dirty="0"/>
              <a:t>Cross Correlations</a:t>
            </a:r>
            <a:endParaRPr dirty="0"/>
          </a:p>
        </p:txBody>
      </p:sp>
      <p:sp>
        <p:nvSpPr>
          <p:cNvPr id="2" name="Slide Number Placeholder 1">
            <a:extLst>
              <a:ext uri="{FF2B5EF4-FFF2-40B4-BE49-F238E27FC236}">
                <a16:creationId xmlns:a16="http://schemas.microsoft.com/office/drawing/2014/main" id="{7D6D758F-A713-D233-F6A8-8DF7B357F321}"/>
              </a:ext>
            </a:extLst>
          </p:cNvPr>
          <p:cNvSpPr>
            <a:spLocks noGrp="1"/>
          </p:cNvSpPr>
          <p:nvPr>
            <p:ph type="sldNum" sz="quarter" idx="2"/>
          </p:nvPr>
        </p:nvSpPr>
        <p:spPr/>
        <p:txBody>
          <a:bodyPr/>
          <a:lstStyle/>
          <a:p>
            <a:fld id="{86CB4B4D-7CA3-9044-876B-883B54F8677D}" type="slidenum">
              <a:rPr lang="en-US" smtClean="0"/>
              <a:t>11</a:t>
            </a:fld>
            <a:endParaRPr lang="en-US"/>
          </a:p>
        </p:txBody>
      </p:sp>
      <p:sp>
        <p:nvSpPr>
          <p:cNvPr id="13" name="Date Placeholder 1">
            <a:extLst>
              <a:ext uri="{FF2B5EF4-FFF2-40B4-BE49-F238E27FC236}">
                <a16:creationId xmlns:a16="http://schemas.microsoft.com/office/drawing/2014/main" id="{F1AECA62-F09D-A01A-1BEA-868CFCA39274}"/>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14" name="Footer Placeholder 2">
            <a:extLst>
              <a:ext uri="{FF2B5EF4-FFF2-40B4-BE49-F238E27FC236}">
                <a16:creationId xmlns:a16="http://schemas.microsoft.com/office/drawing/2014/main" id="{C721FF7B-58F5-5AD5-7A8D-E6B09EF19A7C}"/>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pic>
        <p:nvPicPr>
          <p:cNvPr id="8" name="Picture 7">
            <a:extLst>
              <a:ext uri="{FF2B5EF4-FFF2-40B4-BE49-F238E27FC236}">
                <a16:creationId xmlns:a16="http://schemas.microsoft.com/office/drawing/2014/main" id="{6FC4E4D4-D7EE-8C45-0BB3-7BEC248C1148}"/>
              </a:ext>
            </a:extLst>
          </p:cNvPr>
          <p:cNvPicPr>
            <a:picLocks noChangeAspect="1"/>
          </p:cNvPicPr>
          <p:nvPr/>
        </p:nvPicPr>
        <p:blipFill>
          <a:blip r:embed="rId3"/>
          <a:stretch>
            <a:fillRect/>
          </a:stretch>
        </p:blipFill>
        <p:spPr>
          <a:xfrm>
            <a:off x="192627" y="2765701"/>
            <a:ext cx="2842435" cy="2980467"/>
          </a:xfrm>
          <a:prstGeom prst="rect">
            <a:avLst/>
          </a:prstGeom>
        </p:spPr>
      </p:pic>
      <p:sp>
        <p:nvSpPr>
          <p:cNvPr id="16" name="Two Golay 64 sequences with different gaps">
            <a:extLst>
              <a:ext uri="{FF2B5EF4-FFF2-40B4-BE49-F238E27FC236}">
                <a16:creationId xmlns:a16="http://schemas.microsoft.com/office/drawing/2014/main" id="{1F67AA3C-ABB3-A4B1-1AAE-94D7BD90D20E}"/>
              </a:ext>
            </a:extLst>
          </p:cNvPr>
          <p:cNvSpPr txBox="1"/>
          <p:nvPr/>
        </p:nvSpPr>
        <p:spPr>
          <a:xfrm>
            <a:off x="3352800" y="2450090"/>
            <a:ext cx="5486400" cy="407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algn="ctr"/>
            <a:r>
              <a:rPr lang="en-US" dirty="0">
                <a:latin typeface="+mn-lt"/>
              </a:rPr>
              <a:t>Preamble 1: </a:t>
            </a:r>
            <a:r>
              <a:rPr dirty="0" err="1">
                <a:latin typeface="+mn-lt"/>
              </a:rPr>
              <a:t>Golay</a:t>
            </a:r>
            <a:r>
              <a:rPr dirty="0">
                <a:latin typeface="+mn-lt"/>
              </a:rPr>
              <a:t> </a:t>
            </a:r>
            <a:r>
              <a:rPr lang="en-US" dirty="0">
                <a:latin typeface="+mn-lt"/>
              </a:rPr>
              <a:t>(32, 32)</a:t>
            </a:r>
            <a:r>
              <a:rPr dirty="0">
                <a:latin typeface="+mn-lt"/>
              </a:rPr>
              <a:t> sequences with </a:t>
            </a:r>
            <a:r>
              <a:rPr lang="en-US" dirty="0">
                <a:latin typeface="+mn-lt"/>
              </a:rPr>
              <a:t>gap size of </a:t>
            </a:r>
            <a:r>
              <a:rPr lang="en-US" dirty="0">
                <a:solidFill>
                  <a:srgbClr val="FF0000"/>
                </a:solidFill>
                <a:latin typeface="+mn-lt"/>
              </a:rPr>
              <a:t>32</a:t>
            </a:r>
            <a:r>
              <a:rPr lang="en-US" dirty="0">
                <a:latin typeface="+mn-lt"/>
              </a:rPr>
              <a:t>, repeat 16 times</a:t>
            </a:r>
          </a:p>
          <a:p>
            <a:pPr algn="ctr"/>
            <a:r>
              <a:rPr lang="en-US" dirty="0">
                <a:latin typeface="+mn-lt"/>
              </a:rPr>
              <a:t>Preamble 2: </a:t>
            </a:r>
            <a:r>
              <a:rPr lang="en-US" dirty="0" err="1">
                <a:latin typeface="+mn-lt"/>
              </a:rPr>
              <a:t>Golay</a:t>
            </a:r>
            <a:r>
              <a:rPr lang="en-US" dirty="0">
                <a:latin typeface="+mn-lt"/>
              </a:rPr>
              <a:t> (32, 32) sequences with gap size of </a:t>
            </a:r>
            <a:r>
              <a:rPr lang="en-US" dirty="0">
                <a:solidFill>
                  <a:srgbClr val="FF0000"/>
                </a:solidFill>
                <a:latin typeface="+mn-lt"/>
              </a:rPr>
              <a:t>33</a:t>
            </a:r>
            <a:r>
              <a:rPr lang="en-US" dirty="0">
                <a:latin typeface="+mn-lt"/>
              </a:rPr>
              <a:t>, repeat 16 times</a:t>
            </a:r>
          </a:p>
        </p:txBody>
      </p:sp>
      <p:pic>
        <p:nvPicPr>
          <p:cNvPr id="19" name="Picture 18">
            <a:extLst>
              <a:ext uri="{FF2B5EF4-FFF2-40B4-BE49-F238E27FC236}">
                <a16:creationId xmlns:a16="http://schemas.microsoft.com/office/drawing/2014/main" id="{F257DD49-DA66-16A2-1571-D408184FCAED}"/>
              </a:ext>
            </a:extLst>
          </p:cNvPr>
          <p:cNvPicPr>
            <a:picLocks noChangeAspect="1"/>
          </p:cNvPicPr>
          <p:nvPr/>
        </p:nvPicPr>
        <p:blipFill>
          <a:blip r:embed="rId4"/>
          <a:stretch>
            <a:fillRect/>
          </a:stretch>
        </p:blipFill>
        <p:spPr>
          <a:xfrm>
            <a:off x="2895600" y="2765701"/>
            <a:ext cx="2837567" cy="2970020"/>
          </a:xfrm>
          <a:prstGeom prst="rect">
            <a:avLst/>
          </a:prstGeom>
        </p:spPr>
      </p:pic>
      <p:cxnSp>
        <p:nvCxnSpPr>
          <p:cNvPr id="24" name="Straight Arrow Connector 23">
            <a:extLst>
              <a:ext uri="{FF2B5EF4-FFF2-40B4-BE49-F238E27FC236}">
                <a16:creationId xmlns:a16="http://schemas.microsoft.com/office/drawing/2014/main" id="{E8FB73A2-5C53-591E-5CBE-1A8FBC20E2CF}"/>
              </a:ext>
            </a:extLst>
          </p:cNvPr>
          <p:cNvCxnSpPr/>
          <p:nvPr/>
        </p:nvCxnSpPr>
        <p:spPr bwMode="auto">
          <a:xfrm>
            <a:off x="3905047" y="3108979"/>
            <a:ext cx="0" cy="1386821"/>
          </a:xfrm>
          <a:prstGeom prst="straightConnector1">
            <a:avLst/>
          </a:prstGeom>
          <a:solidFill>
            <a:schemeClr val="accent1"/>
          </a:solidFill>
          <a:ln w="63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129E015B-345F-EA09-6523-7F47BB99CB27}"/>
              </a:ext>
            </a:extLst>
          </p:cNvPr>
          <p:cNvCxnSpPr/>
          <p:nvPr/>
        </p:nvCxnSpPr>
        <p:spPr bwMode="auto">
          <a:xfrm>
            <a:off x="3467902" y="3115586"/>
            <a:ext cx="992302" cy="0"/>
          </a:xfrm>
          <a:prstGeom prst="line">
            <a:avLst/>
          </a:prstGeom>
          <a:solidFill>
            <a:schemeClr val="accent1"/>
          </a:solidFill>
          <a:ln w="63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4306EFEF-CB59-AAFC-E382-DA9BB1C50978}"/>
              </a:ext>
            </a:extLst>
          </p:cNvPr>
          <p:cNvSpPr txBox="1"/>
          <p:nvPr/>
        </p:nvSpPr>
        <p:spPr>
          <a:xfrm>
            <a:off x="3833035" y="3111617"/>
            <a:ext cx="643125" cy="461665"/>
          </a:xfrm>
          <a:prstGeom prst="rect">
            <a:avLst/>
          </a:prstGeom>
          <a:noFill/>
        </p:spPr>
        <p:txBody>
          <a:bodyPr wrap="none" rtlCol="0">
            <a:spAutoFit/>
          </a:bodyPr>
          <a:lstStyle/>
          <a:p>
            <a:r>
              <a:rPr lang="en-US" dirty="0">
                <a:solidFill>
                  <a:srgbClr val="FF0000"/>
                </a:solidFill>
              </a:rPr>
              <a:t>64 </a:t>
            </a:r>
            <a:r>
              <a:rPr lang="en-US" dirty="0">
                <a:solidFill>
                  <a:srgbClr val="FF0000"/>
                </a:solidFill>
                <a:sym typeface="Wingdings" pitchFamily="2" charset="2"/>
              </a:rPr>
              <a:t> 4</a:t>
            </a:r>
          </a:p>
          <a:p>
            <a:r>
              <a:rPr lang="en-US" dirty="0">
                <a:solidFill>
                  <a:srgbClr val="FF0000"/>
                </a:solidFill>
                <a:sym typeface="Wingdings" pitchFamily="2" charset="2"/>
              </a:rPr>
              <a:t>(24dB)</a:t>
            </a:r>
            <a:endParaRPr lang="en-US" dirty="0">
              <a:solidFill>
                <a:srgbClr val="FF0000"/>
              </a:solidFill>
            </a:endParaRPr>
          </a:p>
        </p:txBody>
      </p:sp>
      <p:cxnSp>
        <p:nvCxnSpPr>
          <p:cNvPr id="28" name="Straight Arrow Connector 27">
            <a:extLst>
              <a:ext uri="{FF2B5EF4-FFF2-40B4-BE49-F238E27FC236}">
                <a16:creationId xmlns:a16="http://schemas.microsoft.com/office/drawing/2014/main" id="{35C8984F-465F-149D-777D-25848D428CBC}"/>
              </a:ext>
            </a:extLst>
          </p:cNvPr>
          <p:cNvCxnSpPr/>
          <p:nvPr/>
        </p:nvCxnSpPr>
        <p:spPr bwMode="auto">
          <a:xfrm>
            <a:off x="1427745" y="3117593"/>
            <a:ext cx="3061" cy="1219200"/>
          </a:xfrm>
          <a:prstGeom prst="straightConnector1">
            <a:avLst/>
          </a:prstGeom>
          <a:solidFill>
            <a:schemeClr val="accent1"/>
          </a:solidFill>
          <a:ln w="63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42B0F4A3-5CA1-9CAE-8241-8B98F7B2AEB3}"/>
              </a:ext>
            </a:extLst>
          </p:cNvPr>
          <p:cNvCxnSpPr/>
          <p:nvPr/>
        </p:nvCxnSpPr>
        <p:spPr bwMode="auto">
          <a:xfrm>
            <a:off x="990600" y="3124200"/>
            <a:ext cx="992302" cy="0"/>
          </a:xfrm>
          <a:prstGeom prst="line">
            <a:avLst/>
          </a:prstGeom>
          <a:solidFill>
            <a:schemeClr val="accent1"/>
          </a:solidFill>
          <a:ln w="63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A487C45A-7C4C-44E3-AB34-01CF004B024F}"/>
              </a:ext>
            </a:extLst>
          </p:cNvPr>
          <p:cNvSpPr txBox="1"/>
          <p:nvPr/>
        </p:nvSpPr>
        <p:spPr>
          <a:xfrm>
            <a:off x="1390628" y="3588693"/>
            <a:ext cx="643125" cy="461665"/>
          </a:xfrm>
          <a:prstGeom prst="rect">
            <a:avLst/>
          </a:prstGeom>
          <a:noFill/>
        </p:spPr>
        <p:txBody>
          <a:bodyPr wrap="none" rtlCol="0">
            <a:spAutoFit/>
          </a:bodyPr>
          <a:lstStyle/>
          <a:p>
            <a:r>
              <a:rPr lang="en-US" dirty="0">
                <a:solidFill>
                  <a:srgbClr val="FF0000"/>
                </a:solidFill>
              </a:rPr>
              <a:t>64 </a:t>
            </a:r>
            <a:r>
              <a:rPr lang="en-US" dirty="0">
                <a:solidFill>
                  <a:srgbClr val="FF0000"/>
                </a:solidFill>
                <a:sym typeface="Wingdings" pitchFamily="2" charset="2"/>
              </a:rPr>
              <a:t> 8</a:t>
            </a:r>
          </a:p>
          <a:p>
            <a:r>
              <a:rPr lang="en-US" dirty="0">
                <a:solidFill>
                  <a:srgbClr val="FF0000"/>
                </a:solidFill>
                <a:sym typeface="Wingdings" pitchFamily="2" charset="2"/>
              </a:rPr>
              <a:t>(18dB)</a:t>
            </a:r>
            <a:endParaRPr lang="en-US" dirty="0">
              <a:solidFill>
                <a:srgbClr val="FF0000"/>
              </a:solidFill>
            </a:endParaRPr>
          </a:p>
        </p:txBody>
      </p:sp>
      <p:sp>
        <p:nvSpPr>
          <p:cNvPr id="31" name="Two Golay 64 sequences with different gaps">
            <a:extLst>
              <a:ext uri="{FF2B5EF4-FFF2-40B4-BE49-F238E27FC236}">
                <a16:creationId xmlns:a16="http://schemas.microsoft.com/office/drawing/2014/main" id="{9332A9F4-1C70-D8A2-4056-29478C78D42A}"/>
              </a:ext>
            </a:extLst>
          </p:cNvPr>
          <p:cNvSpPr txBox="1"/>
          <p:nvPr/>
        </p:nvSpPr>
        <p:spPr>
          <a:xfrm>
            <a:off x="3315629" y="5770658"/>
            <a:ext cx="5214938" cy="22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algn="ctr"/>
            <a:r>
              <a:rPr lang="en-US" dirty="0">
                <a:latin typeface="+mn-lt"/>
              </a:rPr>
              <a:t>Different period length </a:t>
            </a:r>
            <a:r>
              <a:rPr lang="en-US" dirty="0">
                <a:latin typeface="+mn-lt"/>
                <a:sym typeface="Wingdings" pitchFamily="2" charset="2"/>
              </a:rPr>
              <a:t> More effective averaging &amp; </a:t>
            </a:r>
            <a:r>
              <a:rPr lang="en-US" dirty="0" err="1">
                <a:latin typeface="+mn-lt"/>
                <a:sym typeface="Wingdings" pitchFamily="2" charset="2"/>
              </a:rPr>
              <a:t>intf</a:t>
            </a:r>
            <a:r>
              <a:rPr lang="en-US" dirty="0">
                <a:latin typeface="+mn-lt"/>
                <a:sym typeface="Wingdings" pitchFamily="2" charset="2"/>
              </a:rPr>
              <a:t> suppression  </a:t>
            </a:r>
            <a:endParaRPr lang="en-US" dirty="0">
              <a:latin typeface="+mn-lt"/>
            </a:endParaRPr>
          </a:p>
        </p:txBody>
      </p:sp>
      <p:sp>
        <p:nvSpPr>
          <p:cNvPr id="32" name="Rectangle 31">
            <a:extLst>
              <a:ext uri="{FF2B5EF4-FFF2-40B4-BE49-F238E27FC236}">
                <a16:creationId xmlns:a16="http://schemas.microsoft.com/office/drawing/2014/main" id="{52B038B0-3628-FBF5-2A1B-9141AEFBACBF}"/>
              </a:ext>
            </a:extLst>
          </p:cNvPr>
          <p:cNvSpPr/>
          <p:nvPr/>
        </p:nvSpPr>
        <p:spPr bwMode="auto">
          <a:xfrm>
            <a:off x="6199477" y="3637705"/>
            <a:ext cx="152400" cy="1775968"/>
          </a:xfrm>
          <a:prstGeom prst="rect">
            <a:avLst/>
          </a:prstGeom>
          <a:solidFill>
            <a:schemeClr val="accent5">
              <a:lumMod val="75000"/>
              <a:alpha val="19608"/>
            </a:schemeClr>
          </a:solidFill>
          <a:ln w="254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3" name="Rectangle 32">
            <a:extLst>
              <a:ext uri="{FF2B5EF4-FFF2-40B4-BE49-F238E27FC236}">
                <a16:creationId xmlns:a16="http://schemas.microsoft.com/office/drawing/2014/main" id="{D837EF01-5E6E-040A-2F1B-5B4AF29FD977}"/>
              </a:ext>
            </a:extLst>
          </p:cNvPr>
          <p:cNvSpPr/>
          <p:nvPr/>
        </p:nvSpPr>
        <p:spPr bwMode="auto">
          <a:xfrm>
            <a:off x="6351877" y="3637705"/>
            <a:ext cx="152400" cy="1775968"/>
          </a:xfrm>
          <a:prstGeom prst="rect">
            <a:avLst/>
          </a:prstGeom>
          <a:solidFill>
            <a:schemeClr val="accent5">
              <a:lumMod val="75000"/>
              <a:alpha val="19608"/>
            </a:schemeClr>
          </a:solidFill>
          <a:ln w="254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cxnSp>
        <p:nvCxnSpPr>
          <p:cNvPr id="34" name="Straight Connector 33">
            <a:extLst>
              <a:ext uri="{FF2B5EF4-FFF2-40B4-BE49-F238E27FC236}">
                <a16:creationId xmlns:a16="http://schemas.microsoft.com/office/drawing/2014/main" id="{972CC98C-356C-16C0-371D-7ACB4E8C38E8}"/>
              </a:ext>
            </a:extLst>
          </p:cNvPr>
          <p:cNvCxnSpPr/>
          <p:nvPr/>
        </p:nvCxnSpPr>
        <p:spPr bwMode="auto">
          <a:xfrm>
            <a:off x="931594" y="4336793"/>
            <a:ext cx="992302" cy="0"/>
          </a:xfrm>
          <a:prstGeom prst="line">
            <a:avLst/>
          </a:prstGeom>
          <a:solidFill>
            <a:schemeClr val="accent1"/>
          </a:solidFill>
          <a:ln w="6350" cap="flat" cmpd="sng" algn="ctr">
            <a:solidFill>
              <a:srgbClr val="0432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E8605D6C-037B-F991-B3DB-8C1730C0251A}"/>
              </a:ext>
            </a:extLst>
          </p:cNvPr>
          <p:cNvCxnSpPr/>
          <p:nvPr/>
        </p:nvCxnSpPr>
        <p:spPr bwMode="auto">
          <a:xfrm>
            <a:off x="3243262" y="4493910"/>
            <a:ext cx="2243138" cy="0"/>
          </a:xfrm>
          <a:prstGeom prst="line">
            <a:avLst/>
          </a:prstGeom>
          <a:solidFill>
            <a:schemeClr val="accent1"/>
          </a:solidFill>
          <a:ln w="6350" cap="flat" cmpd="sng" algn="ctr">
            <a:solidFill>
              <a:srgbClr val="0432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22">
            <a:extLst>
              <a:ext uri="{FF2B5EF4-FFF2-40B4-BE49-F238E27FC236}">
                <a16:creationId xmlns:a16="http://schemas.microsoft.com/office/drawing/2014/main" id="{B2BAD02D-031E-3A81-62DF-55B08FFF050D}"/>
              </a:ext>
            </a:extLst>
          </p:cNvPr>
          <p:cNvSpPr/>
          <p:nvPr/>
        </p:nvSpPr>
        <p:spPr bwMode="auto">
          <a:xfrm>
            <a:off x="5137945" y="3220296"/>
            <a:ext cx="1141831" cy="1198936"/>
          </a:xfrm>
          <a:custGeom>
            <a:avLst/>
            <a:gdLst>
              <a:gd name="connsiteX0" fmla="*/ 1109382 w 1109382"/>
              <a:gd name="connsiteY0" fmla="*/ 220048 h 630183"/>
              <a:gd name="connsiteX1" fmla="*/ 443753 w 1109382"/>
              <a:gd name="connsiteY1" fmla="*/ 18342 h 630183"/>
              <a:gd name="connsiteX2" fmla="*/ 0 w 1109382"/>
              <a:gd name="connsiteY2" fmla="*/ 630183 h 630183"/>
            </a:gdLst>
            <a:ahLst/>
            <a:cxnLst>
              <a:cxn ang="0">
                <a:pos x="connsiteX0" y="connsiteY0"/>
              </a:cxn>
              <a:cxn ang="0">
                <a:pos x="connsiteX1" y="connsiteY1"/>
              </a:cxn>
              <a:cxn ang="0">
                <a:pos x="connsiteX2" y="connsiteY2"/>
              </a:cxn>
            </a:cxnLst>
            <a:rect l="l" t="t" r="r" b="b"/>
            <a:pathLst>
              <a:path w="1109382" h="630183">
                <a:moveTo>
                  <a:pt x="1109382" y="220048"/>
                </a:moveTo>
                <a:cubicBezTo>
                  <a:pt x="869016" y="85017"/>
                  <a:pt x="628650" y="-50014"/>
                  <a:pt x="443753" y="18342"/>
                </a:cubicBezTo>
                <a:cubicBezTo>
                  <a:pt x="258856" y="86698"/>
                  <a:pt x="129428" y="358440"/>
                  <a:pt x="0" y="630183"/>
                </a:cubicBezTo>
              </a:path>
            </a:pathLst>
          </a:custGeom>
          <a:noFill/>
          <a:ln w="1270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5" name="TextBox 24">
            <a:extLst>
              <a:ext uri="{FF2B5EF4-FFF2-40B4-BE49-F238E27FC236}">
                <a16:creationId xmlns:a16="http://schemas.microsoft.com/office/drawing/2014/main" id="{84FFDC7D-5187-5631-69CF-30A279BE46A4}"/>
              </a:ext>
            </a:extLst>
          </p:cNvPr>
          <p:cNvSpPr txBox="1"/>
          <p:nvPr/>
        </p:nvSpPr>
        <p:spPr>
          <a:xfrm>
            <a:off x="5924138" y="3153905"/>
            <a:ext cx="431528" cy="276999"/>
          </a:xfrm>
          <a:prstGeom prst="rect">
            <a:avLst/>
          </a:prstGeom>
          <a:noFill/>
        </p:spPr>
        <p:txBody>
          <a:bodyPr wrap="none" rtlCol="0">
            <a:spAutoFit/>
          </a:bodyPr>
          <a:lstStyle/>
          <a:p>
            <a:r>
              <a:rPr lang="en-US" dirty="0">
                <a:solidFill>
                  <a:srgbClr val="0432FF"/>
                </a:solidFill>
                <a:latin typeface="+mn-lt"/>
              </a:rPr>
              <a:t>avg</a:t>
            </a:r>
          </a:p>
        </p:txBody>
      </p:sp>
    </p:spTree>
    <p:extLst>
      <p:ext uri="{BB962C8B-B14F-4D97-AF65-F5344CB8AC3E}">
        <p14:creationId xmlns:p14="http://schemas.microsoft.com/office/powerpoint/2010/main" val="23710135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FF01-783E-17C5-949A-DD81BB6EE3C4}"/>
              </a:ext>
            </a:extLst>
          </p:cNvPr>
          <p:cNvSpPr>
            <a:spLocks noGrp="1"/>
          </p:cNvSpPr>
          <p:nvPr>
            <p:ph type="title"/>
          </p:nvPr>
        </p:nvSpPr>
        <p:spPr/>
        <p:txBody>
          <a:bodyPr/>
          <a:lstStyle/>
          <a:p>
            <a:r>
              <a:rPr lang="en-US" dirty="0"/>
              <a:t>Construction of </a:t>
            </a:r>
            <a:r>
              <a:rPr lang="en-US" dirty="0" err="1"/>
              <a:t>Golay</a:t>
            </a:r>
            <a:r>
              <a:rPr lang="en-US" dirty="0"/>
              <a:t> Sequences</a:t>
            </a:r>
          </a:p>
        </p:txBody>
      </p:sp>
      <p:sp>
        <p:nvSpPr>
          <p:cNvPr id="3" name="Text Placeholder 2">
            <a:extLst>
              <a:ext uri="{FF2B5EF4-FFF2-40B4-BE49-F238E27FC236}">
                <a16:creationId xmlns:a16="http://schemas.microsoft.com/office/drawing/2014/main" id="{E4A83396-1690-A89E-535A-04BCF52382B3}"/>
              </a:ext>
            </a:extLst>
          </p:cNvPr>
          <p:cNvSpPr>
            <a:spLocks noGrp="1"/>
          </p:cNvSpPr>
          <p:nvPr>
            <p:ph type="body" sz="quarter" idx="21"/>
          </p:nvPr>
        </p:nvSpPr>
        <p:spPr>
          <a:xfrm>
            <a:off x="456493" y="1630489"/>
            <a:ext cx="8239125" cy="467390"/>
          </a:xfrm>
        </p:spPr>
        <p:txBody>
          <a:bodyPr/>
          <a:lstStyle/>
          <a:p>
            <a:pPr algn="ctr"/>
            <a:r>
              <a:rPr lang="en-US" dirty="0"/>
              <a:t>Well-Known Efficient Schemes</a:t>
            </a:r>
          </a:p>
        </p:txBody>
      </p:sp>
      <p:sp>
        <p:nvSpPr>
          <p:cNvPr id="4" name="Text Placeholder 3">
            <a:extLst>
              <a:ext uri="{FF2B5EF4-FFF2-40B4-BE49-F238E27FC236}">
                <a16:creationId xmlns:a16="http://schemas.microsoft.com/office/drawing/2014/main" id="{652DDD54-33CD-9EBD-45E1-4FD989A3C165}"/>
              </a:ext>
            </a:extLst>
          </p:cNvPr>
          <p:cNvSpPr>
            <a:spLocks noGrp="1"/>
          </p:cNvSpPr>
          <p:nvPr>
            <p:ph type="body" idx="1"/>
          </p:nvPr>
        </p:nvSpPr>
        <p:spPr>
          <a:xfrm>
            <a:off x="452438" y="2191298"/>
            <a:ext cx="8239125" cy="668362"/>
          </a:xfrm>
        </p:spPr>
        <p:txBody>
          <a:bodyPr/>
          <a:lstStyle/>
          <a:p>
            <a:pPr marL="187452" indent="-187452" algn="just" defTabSz="749789">
              <a:spcBef>
                <a:spcPts val="1350"/>
              </a:spcBef>
              <a:defRPr sz="3936"/>
            </a:pPr>
            <a:r>
              <a:rPr lang="en-US" sz="1800" dirty="0" err="1"/>
              <a:t>Golay</a:t>
            </a:r>
            <a:r>
              <a:rPr lang="en-US" sz="1800" dirty="0"/>
              <a:t> pairs of length 2^N can be generated using the following recursive structure:</a:t>
            </a:r>
          </a:p>
        </p:txBody>
      </p:sp>
      <mc:AlternateContent xmlns:mc="http://schemas.openxmlformats.org/markup-compatibility/2006" xmlns:a14="http://schemas.microsoft.com/office/drawing/2010/main">
        <mc:Choice Requires="a14">
          <p:sp>
            <p:nvSpPr>
              <p:cNvPr id="5" name="The delays   are in general a permutation of  .…">
                <a:extLst>
                  <a:ext uri="{FF2B5EF4-FFF2-40B4-BE49-F238E27FC236}">
                    <a16:creationId xmlns:a16="http://schemas.microsoft.com/office/drawing/2014/main" id="{E5D1CAF8-139A-F034-0B65-CE1C0FF4EC76}"/>
                  </a:ext>
                </a:extLst>
              </p:cNvPr>
              <p:cNvSpPr txBox="1"/>
              <p:nvPr/>
            </p:nvSpPr>
            <p:spPr>
              <a:xfrm>
                <a:off x="428656" y="5108895"/>
                <a:ext cx="4104467" cy="75850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19050" tIns="19050" rIns="19050" bIns="19050" anchor="ctr">
                <a:normAutofit fontScale="92500"/>
              </a:bodyPr>
              <a:lstStyle/>
              <a:p>
                <a:pPr algn="ctr" defTabSz="713214">
                  <a:lnSpc>
                    <a:spcPct val="90000"/>
                  </a:lnSpc>
                  <a:spcBef>
                    <a:spcPts val="1088"/>
                  </a:spcBef>
                  <a:buSzPct val="123000"/>
                  <a:defRPr sz="3743">
                    <a:solidFill>
                      <a:srgbClr val="000000"/>
                    </a:solidFill>
                  </a:defRPr>
                </a:pPr>
                <a14:m>
                  <m:oMath xmlns:m="http://schemas.openxmlformats.org/officeDocument/2006/math">
                    <m:d>
                      <m:dPr>
                        <m:begChr m:val="{"/>
                        <m:endChr m:val="}"/>
                        <m:ctrlPr>
                          <a:rPr lang="en-US" sz="1400" i="1">
                            <a:solidFill>
                              <a:srgbClr val="000000"/>
                            </a:solidFill>
                            <a:latin typeface="Cambria Math" panose="02040503050406030204" pitchFamily="18" charset="0"/>
                          </a:rPr>
                        </m:ctrlPr>
                      </m:dPr>
                      <m:e>
                        <m:sSub>
                          <m:sSubPr>
                            <m:ctrlPr>
                              <a:rPr lang="ar-AE" sz="1400" i="1">
                                <a:solidFill>
                                  <a:srgbClr val="000000"/>
                                </a:solidFill>
                                <a:latin typeface="Cambria Math" panose="02040503050406030204" pitchFamily="18" charset="0"/>
                              </a:rPr>
                            </m:ctrlPr>
                          </m:sSubPr>
                          <m:e>
                            <m:r>
                              <a:rPr lang="ar-AE" sz="1400" i="1">
                                <a:solidFill>
                                  <a:srgbClr val="000000"/>
                                </a:solidFill>
                                <a:latin typeface="Cambria Math" panose="02040503050406030204" pitchFamily="18" charset="0"/>
                              </a:rPr>
                              <m:t>𝐷</m:t>
                            </m:r>
                          </m:e>
                          <m:sub>
                            <m:r>
                              <a:rPr lang="ar-AE" sz="1400" i="1">
                                <a:solidFill>
                                  <a:srgbClr val="000000"/>
                                </a:solidFill>
                                <a:latin typeface="Cambria Math" panose="02040503050406030204" pitchFamily="18" charset="0"/>
                              </a:rPr>
                              <m:t>0</m:t>
                            </m:r>
                          </m:sub>
                        </m:sSub>
                        <m:r>
                          <a:rPr lang="ar-AE" sz="1400" i="1">
                            <a:solidFill>
                              <a:srgbClr val="000000"/>
                            </a:solidFill>
                            <a:latin typeface="Cambria Math" panose="02040503050406030204" pitchFamily="18" charset="0"/>
                          </a:rPr>
                          <m:t>,</m:t>
                        </m:r>
                        <m:sSub>
                          <m:sSubPr>
                            <m:ctrlPr>
                              <a:rPr lang="ar-AE" sz="1400" i="1">
                                <a:solidFill>
                                  <a:srgbClr val="000000"/>
                                </a:solidFill>
                                <a:latin typeface="Cambria Math" panose="02040503050406030204" pitchFamily="18" charset="0"/>
                              </a:rPr>
                            </m:ctrlPr>
                          </m:sSubPr>
                          <m:e>
                            <m:r>
                              <a:rPr lang="ar-AE" sz="1400" i="1">
                                <a:solidFill>
                                  <a:srgbClr val="000000"/>
                                </a:solidFill>
                                <a:latin typeface="Cambria Math" panose="02040503050406030204" pitchFamily="18" charset="0"/>
                              </a:rPr>
                              <m:t>𝐷</m:t>
                            </m:r>
                          </m:e>
                          <m:sub>
                            <m:r>
                              <a:rPr lang="ar-AE" sz="1400" i="1">
                                <a:solidFill>
                                  <a:srgbClr val="000000"/>
                                </a:solidFill>
                                <a:latin typeface="Cambria Math" panose="02040503050406030204" pitchFamily="18" charset="0"/>
                              </a:rPr>
                              <m:t>1</m:t>
                            </m:r>
                          </m:sub>
                        </m:sSub>
                        <m:r>
                          <a:rPr lang="ar-AE" sz="1400" i="1">
                            <a:solidFill>
                              <a:srgbClr val="000000"/>
                            </a:solidFill>
                            <a:latin typeface="Cambria Math" panose="02040503050406030204" pitchFamily="18" charset="0"/>
                          </a:rPr>
                          <m:t>,⋯,</m:t>
                        </m:r>
                        <m:sSub>
                          <m:sSubPr>
                            <m:ctrlPr>
                              <a:rPr lang="ar-AE" sz="1400" i="1">
                                <a:solidFill>
                                  <a:srgbClr val="000000"/>
                                </a:solidFill>
                                <a:latin typeface="Cambria Math" panose="02040503050406030204" pitchFamily="18" charset="0"/>
                              </a:rPr>
                            </m:ctrlPr>
                          </m:sSubPr>
                          <m:e>
                            <m:r>
                              <a:rPr lang="ar-AE" sz="1400" i="1">
                                <a:solidFill>
                                  <a:srgbClr val="000000"/>
                                </a:solidFill>
                                <a:latin typeface="Cambria Math" panose="02040503050406030204" pitchFamily="18" charset="0"/>
                              </a:rPr>
                              <m:t>𝐷</m:t>
                            </m:r>
                          </m:e>
                          <m:sub>
                            <m:r>
                              <a:rPr lang="ar-AE" sz="1400" i="1">
                                <a:solidFill>
                                  <a:srgbClr val="000000"/>
                                </a:solidFill>
                                <a:latin typeface="Cambria Math" panose="02040503050406030204" pitchFamily="18" charset="0"/>
                              </a:rPr>
                              <m:t>𝑁</m:t>
                            </m:r>
                            <m:r>
                              <a:rPr lang="ar-AE" sz="1400" i="1">
                                <a:solidFill>
                                  <a:srgbClr val="000000"/>
                                </a:solidFill>
                                <a:latin typeface="Cambria Math" panose="02040503050406030204" pitchFamily="18" charset="0"/>
                              </a:rPr>
                              <m:t>−1</m:t>
                            </m:r>
                          </m:sub>
                        </m:sSub>
                      </m:e>
                    </m:d>
                  </m:oMath>
                </a14:m>
                <a:r>
                  <a:rPr lang="en-US" sz="1400" dirty="0">
                    <a:latin typeface="+mn-lt"/>
                    <a:cs typeface="Calibri" panose="020F0502020204030204" pitchFamily="34" charset="0"/>
                  </a:rPr>
                  <a:t> : a permutation of </a:t>
                </a:r>
                <a14:m>
                  <m:oMath xmlns:m="http://schemas.openxmlformats.org/officeDocument/2006/math">
                    <m:r>
                      <a:rPr lang="en-US" sz="1400" i="1">
                        <a:solidFill>
                          <a:srgbClr val="000000"/>
                        </a:solidFill>
                        <a:latin typeface="Cambria Math" panose="02040503050406030204" pitchFamily="18" charset="0"/>
                      </a:rPr>
                      <m:t>{</m:t>
                    </m:r>
                    <m:sSup>
                      <m:sSupPr>
                        <m:ctrlPr>
                          <a:rPr lang="ar-AE" sz="1400" i="1">
                            <a:solidFill>
                              <a:srgbClr val="000000"/>
                            </a:solidFill>
                            <a:latin typeface="Cambria Math" panose="02040503050406030204" pitchFamily="18" charset="0"/>
                          </a:rPr>
                        </m:ctrlPr>
                      </m:sSupPr>
                      <m:e>
                        <m:r>
                          <a:rPr lang="ar-AE" sz="1400" i="1">
                            <a:solidFill>
                              <a:srgbClr val="000000"/>
                            </a:solidFill>
                            <a:latin typeface="Cambria Math" panose="02040503050406030204" pitchFamily="18" charset="0"/>
                          </a:rPr>
                          <m:t>2</m:t>
                        </m:r>
                      </m:e>
                      <m:sup>
                        <m:r>
                          <a:rPr lang="ar-AE" sz="1400" i="1">
                            <a:solidFill>
                              <a:srgbClr val="000000"/>
                            </a:solidFill>
                            <a:latin typeface="Cambria Math" panose="02040503050406030204" pitchFamily="18" charset="0"/>
                          </a:rPr>
                          <m:t>0</m:t>
                        </m:r>
                      </m:sup>
                    </m:sSup>
                    <m:r>
                      <a:rPr lang="ar-AE" sz="1400" i="1">
                        <a:solidFill>
                          <a:srgbClr val="000000"/>
                        </a:solidFill>
                        <a:latin typeface="Cambria Math" panose="02040503050406030204" pitchFamily="18" charset="0"/>
                      </a:rPr>
                      <m:t>,</m:t>
                    </m:r>
                    <m:sSup>
                      <m:sSupPr>
                        <m:ctrlPr>
                          <a:rPr lang="ar-AE" sz="1400" i="1">
                            <a:solidFill>
                              <a:srgbClr val="000000"/>
                            </a:solidFill>
                            <a:latin typeface="Cambria Math" panose="02040503050406030204" pitchFamily="18" charset="0"/>
                          </a:rPr>
                        </m:ctrlPr>
                      </m:sSupPr>
                      <m:e>
                        <m:r>
                          <a:rPr lang="ar-AE" sz="1400" i="1">
                            <a:solidFill>
                              <a:srgbClr val="000000"/>
                            </a:solidFill>
                            <a:latin typeface="Cambria Math" panose="02040503050406030204" pitchFamily="18" charset="0"/>
                          </a:rPr>
                          <m:t>2</m:t>
                        </m:r>
                      </m:e>
                      <m:sup>
                        <m:r>
                          <a:rPr lang="ar-AE" sz="1400" i="1">
                            <a:solidFill>
                              <a:srgbClr val="000000"/>
                            </a:solidFill>
                            <a:latin typeface="Cambria Math" panose="02040503050406030204" pitchFamily="18" charset="0"/>
                          </a:rPr>
                          <m:t>1</m:t>
                        </m:r>
                      </m:sup>
                    </m:sSup>
                    <m:r>
                      <a:rPr lang="ar-AE" sz="1400" i="1">
                        <a:solidFill>
                          <a:srgbClr val="000000"/>
                        </a:solidFill>
                        <a:latin typeface="Cambria Math" panose="02040503050406030204" pitchFamily="18" charset="0"/>
                      </a:rPr>
                      <m:t>,⋯,</m:t>
                    </m:r>
                    <m:sSup>
                      <m:sSupPr>
                        <m:ctrlPr>
                          <a:rPr lang="ar-AE" sz="1400" i="1">
                            <a:solidFill>
                              <a:srgbClr val="000000"/>
                            </a:solidFill>
                            <a:latin typeface="Cambria Math" panose="02040503050406030204" pitchFamily="18" charset="0"/>
                          </a:rPr>
                        </m:ctrlPr>
                      </m:sSupPr>
                      <m:e>
                        <m:r>
                          <a:rPr lang="ar-AE" sz="1400" i="1">
                            <a:solidFill>
                              <a:srgbClr val="000000"/>
                            </a:solidFill>
                            <a:latin typeface="Cambria Math" panose="02040503050406030204" pitchFamily="18" charset="0"/>
                          </a:rPr>
                          <m:t>2</m:t>
                        </m:r>
                      </m:e>
                      <m:sup>
                        <m:r>
                          <a:rPr lang="ar-AE" sz="1400" i="1">
                            <a:solidFill>
                              <a:srgbClr val="000000"/>
                            </a:solidFill>
                            <a:latin typeface="Cambria Math" panose="02040503050406030204" pitchFamily="18" charset="0"/>
                          </a:rPr>
                          <m:t>𝑁</m:t>
                        </m:r>
                        <m:r>
                          <a:rPr lang="ar-AE" sz="1400" i="1">
                            <a:solidFill>
                              <a:srgbClr val="000000"/>
                            </a:solidFill>
                            <a:latin typeface="Cambria Math" panose="02040503050406030204" pitchFamily="18" charset="0"/>
                          </a:rPr>
                          <m:t>−1</m:t>
                        </m:r>
                      </m:sup>
                    </m:sSup>
                    <m:r>
                      <a:rPr lang="ar-AE" sz="1400" i="1">
                        <a:solidFill>
                          <a:srgbClr val="000000"/>
                        </a:solidFill>
                        <a:latin typeface="Cambria Math" panose="02040503050406030204" pitchFamily="18" charset="0"/>
                      </a:rPr>
                      <m:t>}</m:t>
                    </m:r>
                  </m:oMath>
                </a14:m>
                <a:r>
                  <a:rPr lang="en-US" sz="1400" dirty="0">
                    <a:latin typeface="+mn-lt"/>
                    <a:cs typeface="Calibri" panose="020F0502020204030204" pitchFamily="34" charset="0"/>
                  </a:rPr>
                  <a:t> </a:t>
                </a:r>
              </a:p>
              <a:p>
                <a:pPr algn="ctr" defTabSz="713214">
                  <a:lnSpc>
                    <a:spcPct val="90000"/>
                  </a:lnSpc>
                  <a:spcBef>
                    <a:spcPts val="1088"/>
                  </a:spcBef>
                  <a:buSzPct val="123000"/>
                  <a:defRPr sz="3743">
                    <a:solidFill>
                      <a:srgbClr val="000000"/>
                    </a:solidFill>
                  </a:defRPr>
                </a:pPr>
                <a14:m>
                  <m:oMath xmlns:m="http://schemas.openxmlformats.org/officeDocument/2006/math">
                    <m:sSub>
                      <m:sSubPr>
                        <m:ctrlPr>
                          <a:rPr lang="ar-AE" sz="1400" i="1">
                            <a:solidFill>
                              <a:srgbClr val="000000"/>
                            </a:solidFill>
                            <a:latin typeface="Cambria Math" panose="02040503050406030204" pitchFamily="18" charset="0"/>
                          </a:rPr>
                        </m:ctrlPr>
                      </m:sSubPr>
                      <m:e>
                        <m:r>
                          <a:rPr lang="ar-AE" sz="1400" i="1">
                            <a:solidFill>
                              <a:srgbClr val="000000"/>
                            </a:solidFill>
                            <a:latin typeface="Cambria Math" panose="02040503050406030204" pitchFamily="18" charset="0"/>
                          </a:rPr>
                          <m:t>𝑤</m:t>
                        </m:r>
                      </m:e>
                      <m:sub>
                        <m:r>
                          <a:rPr lang="ar-AE" sz="1400" i="1">
                            <a:solidFill>
                              <a:srgbClr val="000000"/>
                            </a:solidFill>
                            <a:latin typeface="Cambria Math" panose="02040503050406030204" pitchFamily="18" charset="0"/>
                          </a:rPr>
                          <m:t>𝑖</m:t>
                        </m:r>
                      </m:sub>
                    </m:sSub>
                    <m:r>
                      <a:rPr lang="ar-AE" sz="1400" i="1">
                        <a:solidFill>
                          <a:srgbClr val="000000"/>
                        </a:solidFill>
                        <a:latin typeface="Cambria Math" panose="02040503050406030204" pitchFamily="18" charset="0"/>
                      </a:rPr>
                      <m:t>∈{±1} </m:t>
                    </m:r>
                  </m:oMath>
                </a14:m>
                <a:r>
                  <a:rPr lang="en-US" sz="1400" dirty="0">
                    <a:latin typeface="+mn-lt"/>
                    <a:cs typeface="Calibri" panose="020F0502020204030204" pitchFamily="34" charset="0"/>
                  </a:rPr>
                  <a:t>: arbitrary binary coefficients</a:t>
                </a:r>
              </a:p>
            </p:txBody>
          </p:sp>
        </mc:Choice>
        <mc:Fallback xmlns="">
          <p:sp>
            <p:nvSpPr>
              <p:cNvPr id="5" name="The delays   are in general a permutation of  .…">
                <a:extLst>
                  <a:ext uri="{FF2B5EF4-FFF2-40B4-BE49-F238E27FC236}">
                    <a16:creationId xmlns:a16="http://schemas.microsoft.com/office/drawing/2014/main" id="{E5D1CAF8-139A-F034-0B65-CE1C0FF4EC76}"/>
                  </a:ext>
                </a:extLst>
              </p:cNvPr>
              <p:cNvSpPr txBox="1">
                <a:spLocks noRot="1" noChangeAspect="1" noMove="1" noResize="1" noEditPoints="1" noAdjustHandles="1" noChangeArrowheads="1" noChangeShapeType="1" noTextEdit="1"/>
              </p:cNvSpPr>
              <p:nvPr/>
            </p:nvSpPr>
            <p:spPr>
              <a:xfrm>
                <a:off x="428656" y="5108895"/>
                <a:ext cx="4104467" cy="758505"/>
              </a:xfrm>
              <a:prstGeom prst="rect">
                <a:avLst/>
              </a:prstGeom>
              <a:blipFill>
                <a:blip r:embed="rId2"/>
                <a:stretch>
                  <a:fillRect/>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p:nvGrpSpPr>
          <p:cNvPr id="6" name="Group">
            <a:extLst>
              <a:ext uri="{FF2B5EF4-FFF2-40B4-BE49-F238E27FC236}">
                <a16:creationId xmlns:a16="http://schemas.microsoft.com/office/drawing/2014/main" id="{9A873189-09AB-9C64-E87D-9B5E146A5826}"/>
              </a:ext>
            </a:extLst>
          </p:cNvPr>
          <p:cNvGrpSpPr/>
          <p:nvPr/>
        </p:nvGrpSpPr>
        <p:grpSpPr>
          <a:xfrm>
            <a:off x="615530" y="3211739"/>
            <a:ext cx="7731172" cy="1529916"/>
            <a:chOff x="15813" y="105195"/>
            <a:chExt cx="20616457" cy="4079774"/>
          </a:xfrm>
        </p:grpSpPr>
        <p:grpSp>
          <p:nvGrpSpPr>
            <p:cNvPr id="11" name="Group">
              <a:extLst>
                <a:ext uri="{FF2B5EF4-FFF2-40B4-BE49-F238E27FC236}">
                  <a16:creationId xmlns:a16="http://schemas.microsoft.com/office/drawing/2014/main" id="{8ED32D0E-4424-07A9-439F-784881A81FCC}"/>
                </a:ext>
              </a:extLst>
            </p:cNvPr>
            <p:cNvGrpSpPr/>
            <p:nvPr/>
          </p:nvGrpSpPr>
          <p:grpSpPr>
            <a:xfrm>
              <a:off x="15813" y="105195"/>
              <a:ext cx="16120614" cy="4079774"/>
              <a:chOff x="15813" y="105197"/>
              <a:chExt cx="16120612" cy="4079770"/>
            </a:xfrm>
          </p:grpSpPr>
          <p:grpSp>
            <p:nvGrpSpPr>
              <p:cNvPr id="13" name="Group">
                <a:extLst>
                  <a:ext uri="{FF2B5EF4-FFF2-40B4-BE49-F238E27FC236}">
                    <a16:creationId xmlns:a16="http://schemas.microsoft.com/office/drawing/2014/main" id="{AADA33CC-4677-0FE2-228F-2F336EDE6F40}"/>
                  </a:ext>
                </a:extLst>
              </p:cNvPr>
              <p:cNvGrpSpPr/>
              <p:nvPr/>
            </p:nvGrpSpPr>
            <p:grpSpPr>
              <a:xfrm>
                <a:off x="10090843" y="274639"/>
                <a:ext cx="3789179" cy="3909112"/>
                <a:chOff x="0" y="17904"/>
                <a:chExt cx="3789177" cy="3909111"/>
              </a:xfrm>
            </p:grpSpPr>
            <mc:AlternateContent xmlns:mc="http://schemas.openxmlformats.org/markup-compatibility/2006" xmlns:a14="http://schemas.microsoft.com/office/drawing/2010/main">
              <mc:Choice Requires="a14">
                <p:sp>
                  <p:nvSpPr>
                    <p:cNvPr id="65" name="Rectangle">
                      <a:extLst>
                        <a:ext uri="{FF2B5EF4-FFF2-40B4-BE49-F238E27FC236}">
                          <a16:creationId xmlns:a16="http://schemas.microsoft.com/office/drawing/2014/main" id="{EC3278B2-CBBD-DFBE-CA6B-0656566C08E9}"/>
                        </a:ext>
                      </a:extLst>
                    </p:cNvPr>
                    <p:cNvSpPr/>
                    <p:nvPr/>
                  </p:nvSpPr>
                  <p:spPr>
                    <a:xfrm>
                      <a:off x="660667" y="2002963"/>
                      <a:ext cx="809799" cy="732884"/>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9050" tIns="19050" rIns="19050" bIns="1905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a14:m>
                        <m:oMathPara xmlns:m="http://schemas.openxmlformats.org/officeDocument/2006/math">
                          <m:oMathParaPr>
                            <m:jc m:val="center"/>
                          </m:oMathParaPr>
                          <m:oMath xmlns:m="http://schemas.openxmlformats.org/officeDocument/2006/math">
                            <m:sSub>
                              <m:sSubPr>
                                <m:ctrlPr>
                                  <a:rPr sz="956" i="1">
                                    <a:latin typeface="Cambria Math" panose="02040503050406030204" pitchFamily="18" charset="0"/>
                                  </a:rPr>
                                </m:ctrlPr>
                              </m:sSubPr>
                              <m:e>
                                <m:r>
                                  <a:rPr sz="956" i="1">
                                    <a:latin typeface="Cambria Math" panose="02040503050406030204" pitchFamily="18" charset="0"/>
                                  </a:rPr>
                                  <m:t>𝐷</m:t>
                                </m:r>
                              </m:e>
                              <m:sub>
                                <m:r>
                                  <a:rPr sz="956" i="1">
                                    <a:latin typeface="Cambria Math" panose="02040503050406030204" pitchFamily="18" charset="0"/>
                                  </a:rPr>
                                  <m:t>𝑁</m:t>
                                </m:r>
                                <m:r>
                                  <a:rPr sz="956" i="1">
                                    <a:latin typeface="Cambria Math" panose="02040503050406030204" pitchFamily="18" charset="0"/>
                                  </a:rPr>
                                  <m:t>−1</m:t>
                                </m:r>
                              </m:sub>
                            </m:sSub>
                          </m:oMath>
                        </m:oMathPara>
                      </a14:m>
                      <a:endParaRPr sz="1200" dirty="0"/>
                    </a:p>
                  </p:txBody>
                </p:sp>
              </mc:Choice>
              <mc:Fallback xmlns="">
                <p:sp>
                  <p:nvSpPr>
                    <p:cNvPr id="65" name="Rectangle">
                      <a:extLst>
                        <a:ext uri="{FF2B5EF4-FFF2-40B4-BE49-F238E27FC236}">
                          <a16:creationId xmlns:a16="http://schemas.microsoft.com/office/drawing/2014/main" id="{EC3278B2-CBBD-DFBE-CA6B-0656566C08E9}"/>
                        </a:ext>
                      </a:extLst>
                    </p:cNvPr>
                    <p:cNvSpPr>
                      <a:spLocks noRot="1" noChangeAspect="1" noMove="1" noResize="1" noEditPoints="1" noAdjustHandles="1" noChangeArrowheads="1" noChangeShapeType="1" noTextEdit="1"/>
                    </p:cNvSpPr>
                    <p:nvPr/>
                  </p:nvSpPr>
                  <p:spPr>
                    <a:xfrm>
                      <a:off x="660667" y="2002963"/>
                      <a:ext cx="809799" cy="732884"/>
                    </a:xfrm>
                    <a:prstGeom prst="rect">
                      <a:avLst/>
                    </a:prstGeom>
                    <a:blipFill>
                      <a:blip r:embed="rId3"/>
                      <a:stretch>
                        <a:fillRect l="-3846"/>
                      </a:stretch>
                    </a:blipFill>
                    <a:ln w="12700" cap="flat">
                      <a:solidFill>
                        <a:srgbClr val="000000"/>
                      </a:solidFill>
                      <a:prstDash val="solid"/>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grpSp>
              <p:nvGrpSpPr>
                <p:cNvPr id="66" name="Group">
                  <a:extLst>
                    <a:ext uri="{FF2B5EF4-FFF2-40B4-BE49-F238E27FC236}">
                      <a16:creationId xmlns:a16="http://schemas.microsoft.com/office/drawing/2014/main" id="{CD3CDD7F-2E46-8983-9E6A-65A2061853DB}"/>
                    </a:ext>
                  </a:extLst>
                </p:cNvPr>
                <p:cNvGrpSpPr/>
                <p:nvPr/>
              </p:nvGrpSpPr>
              <p:grpSpPr>
                <a:xfrm>
                  <a:off x="3300634" y="17904"/>
                  <a:ext cx="488543" cy="672150"/>
                  <a:chOff x="0" y="17904"/>
                  <a:chExt cx="488541" cy="672149"/>
                </a:xfrm>
              </p:grpSpPr>
              <p:sp>
                <p:nvSpPr>
                  <p:cNvPr id="83" name="Circle">
                    <a:extLst>
                      <a:ext uri="{FF2B5EF4-FFF2-40B4-BE49-F238E27FC236}">
                        <a16:creationId xmlns:a16="http://schemas.microsoft.com/office/drawing/2014/main" id="{B93ABC83-3A13-DDFC-72CF-3F8FD85F61D9}"/>
                      </a:ext>
                    </a:extLst>
                  </p:cNvPr>
                  <p:cNvSpPr/>
                  <p:nvPr/>
                </p:nvSpPr>
                <p:spPr>
                  <a:xfrm>
                    <a:off x="0" y="133701"/>
                    <a:ext cx="488541" cy="481441"/>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84" name="+">
                    <a:extLst>
                      <a:ext uri="{FF2B5EF4-FFF2-40B4-BE49-F238E27FC236}">
                        <a16:creationId xmlns:a16="http://schemas.microsoft.com/office/drawing/2014/main" id="{BE04C229-5DC9-9328-AD23-C20B3A9A533F}"/>
                      </a:ext>
                    </a:extLst>
                  </p:cNvPr>
                  <p:cNvSpPr txBox="1"/>
                  <p:nvPr/>
                </p:nvSpPr>
                <p:spPr>
                  <a:xfrm>
                    <a:off x="74200" y="17904"/>
                    <a:ext cx="364454" cy="672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3700"/>
                    </a:lvl1pPr>
                  </a:lstStyle>
                  <a:p>
                    <a:r>
                      <a:rPr sz="1388" dirty="0">
                        <a:latin typeface="+mn-lt"/>
                      </a:rPr>
                      <a:t>+</a:t>
                    </a:r>
                  </a:p>
                </p:txBody>
              </p:sp>
            </p:grpSp>
            <p:sp>
              <p:nvSpPr>
                <p:cNvPr id="67" name="Line">
                  <a:extLst>
                    <a:ext uri="{FF2B5EF4-FFF2-40B4-BE49-F238E27FC236}">
                      <a16:creationId xmlns:a16="http://schemas.microsoft.com/office/drawing/2014/main" id="{CF59D43E-0911-0FB4-CE26-EF0D752F9F61}"/>
                    </a:ext>
                  </a:extLst>
                </p:cNvPr>
                <p:cNvSpPr/>
                <p:nvPr/>
              </p:nvSpPr>
              <p:spPr>
                <a:xfrm>
                  <a:off x="0" y="370420"/>
                  <a:ext cx="3326212"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grpSp>
              <p:nvGrpSpPr>
                <p:cNvPr id="68" name="Group">
                  <a:extLst>
                    <a:ext uri="{FF2B5EF4-FFF2-40B4-BE49-F238E27FC236}">
                      <a16:creationId xmlns:a16="http://schemas.microsoft.com/office/drawing/2014/main" id="{D7EE7915-A2C9-DACA-F864-B676E7C2E27F}"/>
                    </a:ext>
                  </a:extLst>
                </p:cNvPr>
                <p:cNvGrpSpPr/>
                <p:nvPr/>
              </p:nvGrpSpPr>
              <p:grpSpPr>
                <a:xfrm>
                  <a:off x="3300634" y="2021145"/>
                  <a:ext cx="488543" cy="672150"/>
                  <a:chOff x="0" y="18795"/>
                  <a:chExt cx="488541" cy="672149"/>
                </a:xfrm>
              </p:grpSpPr>
              <p:sp>
                <p:nvSpPr>
                  <p:cNvPr id="81" name="Circle">
                    <a:extLst>
                      <a:ext uri="{FF2B5EF4-FFF2-40B4-BE49-F238E27FC236}">
                        <a16:creationId xmlns:a16="http://schemas.microsoft.com/office/drawing/2014/main" id="{D77594B9-CC3A-5671-6530-CA25A450F475}"/>
                      </a:ext>
                    </a:extLst>
                  </p:cNvPr>
                  <p:cNvSpPr/>
                  <p:nvPr/>
                </p:nvSpPr>
                <p:spPr>
                  <a:xfrm>
                    <a:off x="0" y="133701"/>
                    <a:ext cx="488541" cy="481441"/>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82" name="+">
                    <a:extLst>
                      <a:ext uri="{FF2B5EF4-FFF2-40B4-BE49-F238E27FC236}">
                        <a16:creationId xmlns:a16="http://schemas.microsoft.com/office/drawing/2014/main" id="{39322519-A154-AD3C-6031-16FA6C4EC2C9}"/>
                      </a:ext>
                    </a:extLst>
                  </p:cNvPr>
                  <p:cNvSpPr txBox="1"/>
                  <p:nvPr/>
                </p:nvSpPr>
                <p:spPr>
                  <a:xfrm>
                    <a:off x="67866" y="18795"/>
                    <a:ext cx="364454" cy="672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3700"/>
                    </a:lvl1pPr>
                  </a:lstStyle>
                  <a:p>
                    <a:r>
                      <a:rPr sz="1388" dirty="0">
                        <a:latin typeface="+mn-lt"/>
                      </a:rPr>
                      <a:t>+</a:t>
                    </a:r>
                  </a:p>
                </p:txBody>
              </p:sp>
            </p:grpSp>
            <p:grpSp>
              <p:nvGrpSpPr>
                <p:cNvPr id="69" name="Group">
                  <a:extLst>
                    <a:ext uri="{FF2B5EF4-FFF2-40B4-BE49-F238E27FC236}">
                      <a16:creationId xmlns:a16="http://schemas.microsoft.com/office/drawing/2014/main" id="{A8983FA2-A426-439D-8417-B0B5AA5EE5C5}"/>
                    </a:ext>
                  </a:extLst>
                </p:cNvPr>
                <p:cNvGrpSpPr/>
                <p:nvPr/>
              </p:nvGrpSpPr>
              <p:grpSpPr>
                <a:xfrm>
                  <a:off x="2012758" y="2128684"/>
                  <a:ext cx="488543" cy="481442"/>
                  <a:chOff x="0" y="0"/>
                  <a:chExt cx="488541" cy="481440"/>
                </a:xfrm>
              </p:grpSpPr>
              <p:sp>
                <p:nvSpPr>
                  <p:cNvPr id="79" name="Circle">
                    <a:extLst>
                      <a:ext uri="{FF2B5EF4-FFF2-40B4-BE49-F238E27FC236}">
                        <a16:creationId xmlns:a16="http://schemas.microsoft.com/office/drawing/2014/main" id="{62D4E048-1903-DA63-8FC8-F6CA37E5A95E}"/>
                      </a:ext>
                    </a:extLst>
                  </p:cNvPr>
                  <p:cNvSpPr/>
                  <p:nvPr/>
                </p:nvSpPr>
                <p:spPr>
                  <a:xfrm>
                    <a:off x="0" y="0"/>
                    <a:ext cx="488541" cy="481440"/>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80" name="X">
                    <a:extLst>
                      <a:ext uri="{FF2B5EF4-FFF2-40B4-BE49-F238E27FC236}">
                        <a16:creationId xmlns:a16="http://schemas.microsoft.com/office/drawing/2014/main" id="{5F95A052-4678-13CF-687A-71DEB90E0F03}"/>
                      </a:ext>
                    </a:extLst>
                  </p:cNvPr>
                  <p:cNvSpPr txBox="1"/>
                  <p:nvPr/>
                </p:nvSpPr>
                <p:spPr>
                  <a:xfrm>
                    <a:off x="110333" y="18360"/>
                    <a:ext cx="364454" cy="441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200"/>
                    </a:lvl1pPr>
                  </a:lstStyle>
                  <a:p>
                    <a:r>
                      <a:rPr sz="825" dirty="0">
                        <a:latin typeface="+mn-lt"/>
                      </a:rPr>
                      <a:t>X</a:t>
                    </a:r>
                  </a:p>
                </p:txBody>
              </p:sp>
            </p:grpSp>
            <p:sp>
              <p:nvSpPr>
                <p:cNvPr id="70" name="Line">
                  <a:extLst>
                    <a:ext uri="{FF2B5EF4-FFF2-40B4-BE49-F238E27FC236}">
                      <a16:creationId xmlns:a16="http://schemas.microsoft.com/office/drawing/2014/main" id="{BBD5E6EC-1AF6-19AF-350F-146B8D9B6C32}"/>
                    </a:ext>
                  </a:extLst>
                </p:cNvPr>
                <p:cNvSpPr/>
                <p:nvPr/>
              </p:nvSpPr>
              <p:spPr>
                <a:xfrm>
                  <a:off x="2525000" y="2369404"/>
                  <a:ext cx="798028"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71" name="Line">
                  <a:extLst>
                    <a:ext uri="{FF2B5EF4-FFF2-40B4-BE49-F238E27FC236}">
                      <a16:creationId xmlns:a16="http://schemas.microsoft.com/office/drawing/2014/main" id="{430335EC-C316-AA13-6802-3C4F24B42BCB}"/>
                    </a:ext>
                  </a:extLst>
                </p:cNvPr>
                <p:cNvSpPr/>
                <p:nvPr/>
              </p:nvSpPr>
              <p:spPr>
                <a:xfrm>
                  <a:off x="2767234" y="397835"/>
                  <a:ext cx="612892" cy="1758259"/>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72" name="Line">
                  <a:extLst>
                    <a:ext uri="{FF2B5EF4-FFF2-40B4-BE49-F238E27FC236}">
                      <a16:creationId xmlns:a16="http://schemas.microsoft.com/office/drawing/2014/main" id="{1BCC7D9E-509B-06AD-E6C0-42D9240106CF}"/>
                    </a:ext>
                  </a:extLst>
                </p:cNvPr>
                <p:cNvSpPr/>
                <p:nvPr/>
              </p:nvSpPr>
              <p:spPr>
                <a:xfrm flipV="1">
                  <a:off x="2600228" y="594456"/>
                  <a:ext cx="860249" cy="1784349"/>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73" name="-">
                  <a:extLst>
                    <a:ext uri="{FF2B5EF4-FFF2-40B4-BE49-F238E27FC236}">
                      <a16:creationId xmlns:a16="http://schemas.microsoft.com/office/drawing/2014/main" id="{4BC3F9A0-0226-23F2-EB42-957F194A9CB2}"/>
                    </a:ext>
                  </a:extLst>
                </p:cNvPr>
                <p:cNvSpPr txBox="1"/>
                <p:nvPr/>
              </p:nvSpPr>
              <p:spPr>
                <a:xfrm>
                  <a:off x="2913823" y="2217999"/>
                  <a:ext cx="260757" cy="672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sz="3700">
                      <a:solidFill>
                        <a:schemeClr val="accent5">
                          <a:hueOff val="-82419"/>
                          <a:satOff val="-9513"/>
                          <a:lumOff val="-16343"/>
                        </a:schemeClr>
                      </a:solidFill>
                    </a:defRPr>
                  </a:lvl1pPr>
                </a:lstStyle>
                <a:p>
                  <a:r>
                    <a:rPr sz="1400" dirty="0">
                      <a:solidFill>
                        <a:srgbClr val="FF0000"/>
                      </a:solidFill>
                    </a:rPr>
                    <a:t>-</a:t>
                  </a:r>
                </a:p>
              </p:txBody>
            </p:sp>
            <p:sp>
              <p:nvSpPr>
                <p:cNvPr id="74" name="Line">
                  <a:extLst>
                    <a:ext uri="{FF2B5EF4-FFF2-40B4-BE49-F238E27FC236}">
                      <a16:creationId xmlns:a16="http://schemas.microsoft.com/office/drawing/2014/main" id="{CD16D2A7-EEC0-F91E-25B4-35F8360AC614}"/>
                    </a:ext>
                  </a:extLst>
                </p:cNvPr>
                <p:cNvSpPr/>
                <p:nvPr/>
              </p:nvSpPr>
              <p:spPr>
                <a:xfrm>
                  <a:off x="1500516" y="2369404"/>
                  <a:ext cx="488542"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75" name="Line">
                  <a:extLst>
                    <a:ext uri="{FF2B5EF4-FFF2-40B4-BE49-F238E27FC236}">
                      <a16:creationId xmlns:a16="http://schemas.microsoft.com/office/drawing/2014/main" id="{7299CD40-3EFC-93ED-B9A4-72BC5CCFC5F1}"/>
                    </a:ext>
                  </a:extLst>
                </p:cNvPr>
                <p:cNvSpPr/>
                <p:nvPr/>
              </p:nvSpPr>
              <p:spPr>
                <a:xfrm flipV="1">
                  <a:off x="2257028" y="2635092"/>
                  <a:ext cx="0" cy="810380"/>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mc:AlternateContent xmlns:mc="http://schemas.openxmlformats.org/markup-compatibility/2006" xmlns:a14="http://schemas.microsoft.com/office/drawing/2010/main">
              <mc:Choice Requires="a14">
                <p:sp>
                  <p:nvSpPr>
                    <p:cNvPr id="76" name="Text">
                      <a:extLst>
                        <a:ext uri="{FF2B5EF4-FFF2-40B4-BE49-F238E27FC236}">
                          <a16:creationId xmlns:a16="http://schemas.microsoft.com/office/drawing/2014/main" id="{F8CE3E3F-2F97-B2B3-2907-A122F66FF3A7}"/>
                        </a:ext>
                      </a:extLst>
                    </p:cNvPr>
                    <p:cNvSpPr txBox="1"/>
                    <p:nvPr/>
                  </p:nvSpPr>
                  <p:spPr>
                    <a:xfrm>
                      <a:off x="1751002" y="3331981"/>
                      <a:ext cx="1138943" cy="595034"/>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19050" tIns="19050" rIns="19050" bIns="19050" numCol="1" anchor="ctr">
                      <a:spAutoFit/>
                    </a:bodyPr>
                    <a:lstStyle>
                      <a:lvl1pPr>
                        <a:defRPr sz="3200">
                          <a:solidFill>
                            <a:srgbClr val="000000"/>
                          </a:solidFill>
                        </a:defRPr>
                      </a:lvl1pPr>
                    </a:lstStyle>
                    <a:p>
                      <a:pPr/>
                      <a14:m>
                        <m:oMathPara xmlns:m="http://schemas.openxmlformats.org/officeDocument/2006/math">
                          <m:oMathParaPr>
                            <m:jc m:val="center"/>
                          </m:oMathParaPr>
                          <m:oMath xmlns:m="http://schemas.openxmlformats.org/officeDocument/2006/math">
                            <m:sSub>
                              <m:sSubPr>
                                <m:ctrlPr>
                                  <a:rPr sz="1200" i="1">
                                    <a:latin typeface="Cambria Math" panose="02040503050406030204" pitchFamily="18" charset="0"/>
                                  </a:rPr>
                                </m:ctrlPr>
                              </m:sSubPr>
                              <m:e>
                                <m:r>
                                  <a:rPr sz="1200" i="1">
                                    <a:latin typeface="Cambria Math" panose="02040503050406030204" pitchFamily="18" charset="0"/>
                                  </a:rPr>
                                  <m:t>𝑤</m:t>
                                </m:r>
                              </m:e>
                              <m:sub>
                                <m:r>
                                  <a:rPr sz="1200" i="1">
                                    <a:latin typeface="Cambria Math" panose="02040503050406030204" pitchFamily="18" charset="0"/>
                                  </a:rPr>
                                  <m:t>𝑁</m:t>
                                </m:r>
                                <m:r>
                                  <a:rPr sz="1200" i="1">
                                    <a:latin typeface="Cambria Math" panose="02040503050406030204" pitchFamily="18" charset="0"/>
                                  </a:rPr>
                                  <m:t>−1</m:t>
                                </m:r>
                              </m:sub>
                            </m:sSub>
                          </m:oMath>
                        </m:oMathPara>
                      </a14:m>
                      <a:endParaRPr sz="1050"/>
                    </a:p>
                  </p:txBody>
                </p:sp>
              </mc:Choice>
              <mc:Fallback xmlns="">
                <p:sp>
                  <p:nvSpPr>
                    <p:cNvPr id="76" name="Text">
                      <a:extLst>
                        <a:ext uri="{FF2B5EF4-FFF2-40B4-BE49-F238E27FC236}">
                          <a16:creationId xmlns:a16="http://schemas.microsoft.com/office/drawing/2014/main" id="{F8CE3E3F-2F97-B2B3-2907-A122F66FF3A7}"/>
                        </a:ext>
                      </a:extLst>
                    </p:cNvPr>
                    <p:cNvSpPr txBox="1">
                      <a:spLocks noRot="1" noChangeAspect="1" noMove="1" noResize="1" noEditPoints="1" noAdjustHandles="1" noChangeArrowheads="1" noChangeShapeType="1" noTextEdit="1"/>
                    </p:cNvSpPr>
                    <p:nvPr/>
                  </p:nvSpPr>
                  <p:spPr>
                    <a:xfrm>
                      <a:off x="1751002" y="3331981"/>
                      <a:ext cx="1138943" cy="595034"/>
                    </a:xfrm>
                    <a:prstGeom prst="rect">
                      <a:avLst/>
                    </a:prstGeom>
                    <a:blipFill>
                      <a:blip r:embed="rId4"/>
                      <a:stretch>
                        <a:fillRect b="-5263"/>
                      </a:stretch>
                    </a:blipFill>
                    <a:ln w="12700" cap="flat">
                      <a:noFill/>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77" name="+">
                  <a:extLst>
                    <a:ext uri="{FF2B5EF4-FFF2-40B4-BE49-F238E27FC236}">
                      <a16:creationId xmlns:a16="http://schemas.microsoft.com/office/drawing/2014/main" id="{3C6F9300-B839-4E3B-6C26-BEE12D652A82}"/>
                    </a:ext>
                  </a:extLst>
                </p:cNvPr>
                <p:cNvSpPr txBox="1"/>
                <p:nvPr/>
              </p:nvSpPr>
              <p:spPr>
                <a:xfrm>
                  <a:off x="3393540" y="1484843"/>
                  <a:ext cx="371899" cy="672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sz="3700">
                      <a:solidFill>
                        <a:schemeClr val="accent5">
                          <a:hueOff val="-82419"/>
                          <a:satOff val="-9513"/>
                          <a:lumOff val="-16343"/>
                        </a:schemeClr>
                      </a:solidFill>
                    </a:defRPr>
                  </a:lvl1pPr>
                </a:lstStyle>
                <a:p>
                  <a:r>
                    <a:rPr sz="1400" dirty="0">
                      <a:solidFill>
                        <a:srgbClr val="FF0000"/>
                      </a:solidFill>
                    </a:rPr>
                    <a:t>+</a:t>
                  </a:r>
                </a:p>
              </p:txBody>
            </p:sp>
            <p:sp>
              <p:nvSpPr>
                <p:cNvPr id="78" name="Line">
                  <a:extLst>
                    <a:ext uri="{FF2B5EF4-FFF2-40B4-BE49-F238E27FC236}">
                      <a16:creationId xmlns:a16="http://schemas.microsoft.com/office/drawing/2014/main" id="{C54C24D0-7A98-992A-A481-B1292353E2E3}"/>
                    </a:ext>
                  </a:extLst>
                </p:cNvPr>
                <p:cNvSpPr/>
                <p:nvPr/>
              </p:nvSpPr>
              <p:spPr>
                <a:xfrm>
                  <a:off x="16286" y="2369404"/>
                  <a:ext cx="598761"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grpSp>
          <p:sp>
            <p:nvSpPr>
              <p:cNvPr id="14" name="Line">
                <a:extLst>
                  <a:ext uri="{FF2B5EF4-FFF2-40B4-BE49-F238E27FC236}">
                    <a16:creationId xmlns:a16="http://schemas.microsoft.com/office/drawing/2014/main" id="{4A6B51A6-CC67-28AC-3AC3-06F0768F8688}"/>
                  </a:ext>
                </a:extLst>
              </p:cNvPr>
              <p:cNvSpPr/>
              <p:nvPr/>
            </p:nvSpPr>
            <p:spPr>
              <a:xfrm flipV="1">
                <a:off x="1299757" y="619769"/>
                <a:ext cx="1" cy="2022699"/>
              </a:xfrm>
              <a:prstGeom prst="line">
                <a:avLst/>
              </a:prstGeom>
              <a:noFill/>
              <a:ln w="12700" cap="flat">
                <a:solidFill>
                  <a:srgbClr val="000000"/>
                </a:solidFill>
                <a:prstDash val="solid"/>
                <a:miter lim="400000"/>
              </a:ln>
              <a:effectLst/>
            </p:spPr>
            <p:txBody>
              <a:bodyPr wrap="square" lIns="19050" tIns="19050" rIns="19050" bIns="19050" numCol="1" anchor="ctr">
                <a:noAutofit/>
              </a:bodyPr>
              <a:lstStyle/>
              <a:p>
                <a:endParaRPr sz="450"/>
              </a:p>
            </p:txBody>
          </p:sp>
          <mc:AlternateContent xmlns:mc="http://schemas.openxmlformats.org/markup-compatibility/2006" xmlns:a14="http://schemas.microsoft.com/office/drawing/2010/main">
            <mc:Choice Requires="a14">
              <p:sp>
                <p:nvSpPr>
                  <p:cNvPr id="15" name="Rectangle">
                    <a:extLst>
                      <a:ext uri="{FF2B5EF4-FFF2-40B4-BE49-F238E27FC236}">
                        <a16:creationId xmlns:a16="http://schemas.microsoft.com/office/drawing/2014/main" id="{9C74AECA-8BEA-A038-F8A2-45833D852044}"/>
                      </a:ext>
                    </a:extLst>
                  </p:cNvPr>
                  <p:cNvSpPr txBox="1"/>
                  <p:nvPr/>
                </p:nvSpPr>
                <p:spPr>
                  <a:xfrm>
                    <a:off x="14482431" y="105197"/>
                    <a:ext cx="1599752" cy="922473"/>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9050" tIns="19050" rIns="19050" bIns="19050" numCol="1" anchor="ctr">
                    <a:noAutofit/>
                  </a:bodyPr>
                  <a:lstStyle>
                    <a:lvl1pPr>
                      <a:defRPr sz="3200">
                        <a:solidFill>
                          <a:srgbClr val="000000"/>
                        </a:solidFill>
                      </a:defRPr>
                    </a:lvl1pPr>
                  </a:lstStyle>
                  <a:p>
                    <a:pPr/>
                    <a14:m>
                      <m:oMathPara xmlns:m="http://schemas.openxmlformats.org/officeDocument/2006/math">
                        <m:oMathParaPr>
                          <m:jc m:val="center"/>
                        </m:oMathParaPr>
                        <m:oMath xmlns:m="http://schemas.openxmlformats.org/officeDocument/2006/math">
                          <m:sSubSup>
                            <m:sSubSupPr>
                              <m:ctrlPr>
                                <a:rPr sz="1200" i="1">
                                  <a:latin typeface="Cambria Math" panose="02040503050406030204" pitchFamily="18" charset="0"/>
                                </a:rPr>
                              </m:ctrlPr>
                            </m:sSubSupPr>
                            <m:e>
                              <m:r>
                                <a:rPr sz="1200" i="1">
                                  <a:latin typeface="Cambria Math" panose="02040503050406030204" pitchFamily="18" charset="0"/>
                                </a:rPr>
                                <m:t>𝑎</m:t>
                              </m:r>
                            </m:e>
                            <m:sub>
                              <m:r>
                                <a:rPr sz="1200" i="1">
                                  <a:latin typeface="Cambria Math" panose="02040503050406030204" pitchFamily="18" charset="0"/>
                                </a:rPr>
                                <m:t>𝑘</m:t>
                              </m:r>
                            </m:sub>
                            <m:sup>
                              <m:r>
                                <a:rPr sz="1200" i="1">
                                  <a:latin typeface="Cambria Math" panose="02040503050406030204" pitchFamily="18" charset="0"/>
                                </a:rPr>
                                <m:t>[</m:t>
                              </m:r>
                              <m:r>
                                <a:rPr sz="1200" i="1">
                                  <a:latin typeface="Cambria Math" panose="02040503050406030204" pitchFamily="18" charset="0"/>
                                </a:rPr>
                                <m:t>𝑁</m:t>
                              </m:r>
                              <m:r>
                                <a:rPr sz="1200" i="1">
                                  <a:latin typeface="Cambria Math" panose="02040503050406030204" pitchFamily="18" charset="0"/>
                                </a:rPr>
                                <m:t>]</m:t>
                              </m:r>
                            </m:sup>
                          </m:sSubSup>
                        </m:oMath>
                      </m:oMathPara>
                    </a14:m>
                    <a:endParaRPr sz="1050" dirty="0"/>
                  </a:p>
                </p:txBody>
              </p:sp>
            </mc:Choice>
            <mc:Fallback xmlns="">
              <p:sp>
                <p:nvSpPr>
                  <p:cNvPr id="15" name="Rectangle">
                    <a:extLst>
                      <a:ext uri="{FF2B5EF4-FFF2-40B4-BE49-F238E27FC236}">
                        <a16:creationId xmlns:a16="http://schemas.microsoft.com/office/drawing/2014/main" id="{9C74AECA-8BEA-A038-F8A2-45833D852044}"/>
                      </a:ext>
                    </a:extLst>
                  </p:cNvPr>
                  <p:cNvSpPr txBox="1">
                    <a:spLocks noRot="1" noChangeAspect="1" noMove="1" noResize="1" noEditPoints="1" noAdjustHandles="1" noChangeArrowheads="1" noChangeShapeType="1" noTextEdit="1"/>
                  </p:cNvSpPr>
                  <p:nvPr/>
                </p:nvSpPr>
                <p:spPr>
                  <a:xfrm>
                    <a:off x="14482431" y="105197"/>
                    <a:ext cx="1599752" cy="922473"/>
                  </a:xfrm>
                  <a:prstGeom prst="rect">
                    <a:avLst/>
                  </a:prstGeom>
                  <a:blipFill>
                    <a:blip r:embed="rId5"/>
                    <a:stretch>
                      <a:fillRect/>
                    </a:stretch>
                  </a:blipFill>
                  <a:ln w="12700" cap="flat">
                    <a:noFill/>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a:extLst>
                      <a:ext uri="{FF2B5EF4-FFF2-40B4-BE49-F238E27FC236}">
                        <a16:creationId xmlns:a16="http://schemas.microsoft.com/office/drawing/2014/main" id="{804D426B-8B40-22C9-C358-224AB931BE31}"/>
                      </a:ext>
                    </a:extLst>
                  </p:cNvPr>
                  <p:cNvSpPr txBox="1"/>
                  <p:nvPr/>
                </p:nvSpPr>
                <p:spPr>
                  <a:xfrm>
                    <a:off x="14482431" y="2033852"/>
                    <a:ext cx="1653994" cy="922473"/>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9050" tIns="19050" rIns="19050" bIns="19050" numCol="1" anchor="ctr">
                    <a:noAutofit/>
                  </a:bodyPr>
                  <a:lstStyle>
                    <a:lvl1pPr>
                      <a:defRPr sz="3200">
                        <a:solidFill>
                          <a:srgbClr val="000000"/>
                        </a:solidFill>
                      </a:defRPr>
                    </a:lvl1pPr>
                  </a:lstStyle>
                  <a:p>
                    <a:pPr/>
                    <a14:m>
                      <m:oMathPara xmlns:m="http://schemas.openxmlformats.org/officeDocument/2006/math">
                        <m:oMathParaPr>
                          <m:jc m:val="center"/>
                        </m:oMathParaPr>
                        <m:oMath xmlns:m="http://schemas.openxmlformats.org/officeDocument/2006/math">
                          <m:sSubSup>
                            <m:sSubSupPr>
                              <m:ctrlPr>
                                <a:rPr sz="1200" i="1">
                                  <a:latin typeface="Cambria Math" panose="02040503050406030204" pitchFamily="18" charset="0"/>
                                </a:rPr>
                              </m:ctrlPr>
                            </m:sSubSupPr>
                            <m:e>
                              <m:r>
                                <a:rPr sz="1200" i="1">
                                  <a:latin typeface="Cambria Math" panose="02040503050406030204" pitchFamily="18" charset="0"/>
                                </a:rPr>
                                <m:t>𝑏</m:t>
                              </m:r>
                            </m:e>
                            <m:sub>
                              <m:r>
                                <a:rPr sz="1200" i="1">
                                  <a:latin typeface="Cambria Math" panose="02040503050406030204" pitchFamily="18" charset="0"/>
                                </a:rPr>
                                <m:t>𝑘</m:t>
                              </m:r>
                            </m:sub>
                            <m:sup>
                              <m:r>
                                <a:rPr sz="1200" i="1">
                                  <a:latin typeface="Cambria Math" panose="02040503050406030204" pitchFamily="18" charset="0"/>
                                </a:rPr>
                                <m:t>[</m:t>
                              </m:r>
                              <m:r>
                                <a:rPr sz="1200" i="1">
                                  <a:latin typeface="Cambria Math" panose="02040503050406030204" pitchFamily="18" charset="0"/>
                                </a:rPr>
                                <m:t>𝑁</m:t>
                              </m:r>
                              <m:r>
                                <a:rPr sz="1200" i="1">
                                  <a:latin typeface="Cambria Math" panose="02040503050406030204" pitchFamily="18" charset="0"/>
                                </a:rPr>
                                <m:t>]</m:t>
                              </m:r>
                            </m:sup>
                          </m:sSubSup>
                        </m:oMath>
                      </m:oMathPara>
                    </a14:m>
                    <a:endParaRPr sz="1050" dirty="0"/>
                  </a:p>
                </p:txBody>
              </p:sp>
            </mc:Choice>
            <mc:Fallback xmlns="">
              <p:sp>
                <p:nvSpPr>
                  <p:cNvPr id="16" name="Rectangle">
                    <a:extLst>
                      <a:ext uri="{FF2B5EF4-FFF2-40B4-BE49-F238E27FC236}">
                        <a16:creationId xmlns:a16="http://schemas.microsoft.com/office/drawing/2014/main" id="{804D426B-8B40-22C9-C358-224AB931BE31}"/>
                      </a:ext>
                    </a:extLst>
                  </p:cNvPr>
                  <p:cNvSpPr txBox="1">
                    <a:spLocks noRot="1" noChangeAspect="1" noMove="1" noResize="1" noEditPoints="1" noAdjustHandles="1" noChangeArrowheads="1" noChangeShapeType="1" noTextEdit="1"/>
                  </p:cNvSpPr>
                  <p:nvPr/>
                </p:nvSpPr>
                <p:spPr>
                  <a:xfrm>
                    <a:off x="14482431" y="2033852"/>
                    <a:ext cx="1653994" cy="922473"/>
                  </a:xfrm>
                  <a:prstGeom prst="rect">
                    <a:avLst/>
                  </a:prstGeom>
                  <a:blipFill>
                    <a:blip r:embed="rId6"/>
                    <a:stretch>
                      <a:fillRect/>
                    </a:stretch>
                  </a:blipFill>
                  <a:ln w="12700" cap="flat">
                    <a:noFill/>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7" name="Line">
                <a:extLst>
                  <a:ext uri="{FF2B5EF4-FFF2-40B4-BE49-F238E27FC236}">
                    <a16:creationId xmlns:a16="http://schemas.microsoft.com/office/drawing/2014/main" id="{92413120-A016-739E-4024-A207922DBB68}"/>
                  </a:ext>
                </a:extLst>
              </p:cNvPr>
              <p:cNvSpPr/>
              <p:nvPr/>
            </p:nvSpPr>
            <p:spPr>
              <a:xfrm>
                <a:off x="13860677" y="630291"/>
                <a:ext cx="598762"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18" name="Line">
                <a:extLst>
                  <a:ext uri="{FF2B5EF4-FFF2-40B4-BE49-F238E27FC236}">
                    <a16:creationId xmlns:a16="http://schemas.microsoft.com/office/drawing/2014/main" id="{85D9E59D-0671-5CC0-E8C5-5BAD4DBC4ED3}"/>
                  </a:ext>
                </a:extLst>
              </p:cNvPr>
              <p:cNvSpPr/>
              <p:nvPr/>
            </p:nvSpPr>
            <p:spPr>
              <a:xfrm>
                <a:off x="13860677" y="2628964"/>
                <a:ext cx="598762"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grpSp>
            <p:nvGrpSpPr>
              <p:cNvPr id="19" name="Group">
                <a:extLst>
                  <a:ext uri="{FF2B5EF4-FFF2-40B4-BE49-F238E27FC236}">
                    <a16:creationId xmlns:a16="http://schemas.microsoft.com/office/drawing/2014/main" id="{78DA2128-AFEB-73EF-975A-50B893F2BD31}"/>
                  </a:ext>
                </a:extLst>
              </p:cNvPr>
              <p:cNvGrpSpPr/>
              <p:nvPr/>
            </p:nvGrpSpPr>
            <p:grpSpPr>
              <a:xfrm>
                <a:off x="5088331" y="297306"/>
                <a:ext cx="3789178" cy="3887661"/>
                <a:chOff x="0" y="39352"/>
                <a:chExt cx="3789177" cy="3887659"/>
              </a:xfrm>
            </p:grpSpPr>
            <mc:AlternateContent xmlns:mc="http://schemas.openxmlformats.org/markup-compatibility/2006" xmlns:a14="http://schemas.microsoft.com/office/drawing/2010/main">
              <mc:Choice Requires="a14">
                <p:sp>
                  <p:nvSpPr>
                    <p:cNvPr id="45" name="Rectangle">
                      <a:extLst>
                        <a:ext uri="{FF2B5EF4-FFF2-40B4-BE49-F238E27FC236}">
                          <a16:creationId xmlns:a16="http://schemas.microsoft.com/office/drawing/2014/main" id="{17BA0270-EF9B-9B56-6EE8-9B3A4B406D0D}"/>
                        </a:ext>
                      </a:extLst>
                    </p:cNvPr>
                    <p:cNvSpPr/>
                    <p:nvPr/>
                  </p:nvSpPr>
                  <p:spPr>
                    <a:xfrm>
                      <a:off x="660667" y="2002963"/>
                      <a:ext cx="809799" cy="732884"/>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9050" tIns="19050" rIns="19050" bIns="1905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a14:m>
                        <m:oMathPara xmlns:m="http://schemas.openxmlformats.org/officeDocument/2006/math">
                          <m:oMathParaPr>
                            <m:jc m:val="center"/>
                          </m:oMathParaPr>
                          <m:oMath xmlns:m="http://schemas.openxmlformats.org/officeDocument/2006/math">
                            <m:sSub>
                              <m:sSubPr>
                                <m:ctrlPr>
                                  <a:rPr sz="1000" i="1">
                                    <a:latin typeface="Cambria Math" panose="02040503050406030204" pitchFamily="18" charset="0"/>
                                  </a:rPr>
                                </m:ctrlPr>
                              </m:sSubPr>
                              <m:e>
                                <m:r>
                                  <a:rPr sz="1000" i="1">
                                    <a:latin typeface="Cambria Math" panose="02040503050406030204" pitchFamily="18" charset="0"/>
                                  </a:rPr>
                                  <m:t>𝐷</m:t>
                                </m:r>
                              </m:e>
                              <m:sub>
                                <m:r>
                                  <a:rPr sz="1000" i="1">
                                    <a:latin typeface="Cambria Math" panose="02040503050406030204" pitchFamily="18" charset="0"/>
                                  </a:rPr>
                                  <m:t>1</m:t>
                                </m:r>
                              </m:sub>
                            </m:sSub>
                          </m:oMath>
                        </m:oMathPara>
                      </a14:m>
                      <a:endParaRPr sz="1200" dirty="0"/>
                    </a:p>
                  </p:txBody>
                </p:sp>
              </mc:Choice>
              <mc:Fallback xmlns="">
                <p:sp>
                  <p:nvSpPr>
                    <p:cNvPr id="45" name="Rectangle">
                      <a:extLst>
                        <a:ext uri="{FF2B5EF4-FFF2-40B4-BE49-F238E27FC236}">
                          <a16:creationId xmlns:a16="http://schemas.microsoft.com/office/drawing/2014/main" id="{17BA0270-EF9B-9B56-6EE8-9B3A4B406D0D}"/>
                        </a:ext>
                      </a:extLst>
                    </p:cNvPr>
                    <p:cNvSpPr>
                      <a:spLocks noRot="1" noChangeAspect="1" noMove="1" noResize="1" noEditPoints="1" noAdjustHandles="1" noChangeArrowheads="1" noChangeShapeType="1" noTextEdit="1"/>
                    </p:cNvSpPr>
                    <p:nvPr/>
                  </p:nvSpPr>
                  <p:spPr>
                    <a:xfrm>
                      <a:off x="660667" y="2002963"/>
                      <a:ext cx="809799" cy="732884"/>
                    </a:xfrm>
                    <a:prstGeom prst="rect">
                      <a:avLst/>
                    </a:prstGeom>
                    <a:blipFill>
                      <a:blip r:embed="rId7"/>
                      <a:stretch>
                        <a:fillRect/>
                      </a:stretch>
                    </a:blipFill>
                    <a:ln w="12700" cap="flat">
                      <a:solidFill>
                        <a:srgbClr val="000000"/>
                      </a:solidFill>
                      <a:prstDash val="solid"/>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grpSp>
              <p:nvGrpSpPr>
                <p:cNvPr id="46" name="Group">
                  <a:extLst>
                    <a:ext uri="{FF2B5EF4-FFF2-40B4-BE49-F238E27FC236}">
                      <a16:creationId xmlns:a16="http://schemas.microsoft.com/office/drawing/2014/main" id="{A97A9D31-7DDF-5646-0DB6-ABFC3F097D49}"/>
                    </a:ext>
                  </a:extLst>
                </p:cNvPr>
                <p:cNvGrpSpPr/>
                <p:nvPr/>
              </p:nvGrpSpPr>
              <p:grpSpPr>
                <a:xfrm>
                  <a:off x="3300634" y="39352"/>
                  <a:ext cx="488543" cy="672150"/>
                  <a:chOff x="0" y="39352"/>
                  <a:chExt cx="488541" cy="672149"/>
                </a:xfrm>
              </p:grpSpPr>
              <p:sp>
                <p:nvSpPr>
                  <p:cNvPr id="63" name="Circle">
                    <a:extLst>
                      <a:ext uri="{FF2B5EF4-FFF2-40B4-BE49-F238E27FC236}">
                        <a16:creationId xmlns:a16="http://schemas.microsoft.com/office/drawing/2014/main" id="{18905B8F-29E1-D774-0AAE-63E1B3419705}"/>
                      </a:ext>
                    </a:extLst>
                  </p:cNvPr>
                  <p:cNvSpPr/>
                  <p:nvPr/>
                </p:nvSpPr>
                <p:spPr>
                  <a:xfrm>
                    <a:off x="0" y="133701"/>
                    <a:ext cx="488541" cy="481441"/>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64" name="+">
                    <a:extLst>
                      <a:ext uri="{FF2B5EF4-FFF2-40B4-BE49-F238E27FC236}">
                        <a16:creationId xmlns:a16="http://schemas.microsoft.com/office/drawing/2014/main" id="{7C4238ED-8241-A93B-87DE-15BABCFA678F}"/>
                      </a:ext>
                    </a:extLst>
                  </p:cNvPr>
                  <p:cNvSpPr txBox="1"/>
                  <p:nvPr/>
                </p:nvSpPr>
                <p:spPr>
                  <a:xfrm>
                    <a:off x="74832" y="39352"/>
                    <a:ext cx="364454" cy="672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3700"/>
                    </a:lvl1pPr>
                  </a:lstStyle>
                  <a:p>
                    <a:r>
                      <a:rPr sz="1388" dirty="0">
                        <a:latin typeface="+mn-lt"/>
                      </a:rPr>
                      <a:t>+</a:t>
                    </a:r>
                  </a:p>
                </p:txBody>
              </p:sp>
            </p:grpSp>
            <p:sp>
              <p:nvSpPr>
                <p:cNvPr id="47" name="Line">
                  <a:extLst>
                    <a:ext uri="{FF2B5EF4-FFF2-40B4-BE49-F238E27FC236}">
                      <a16:creationId xmlns:a16="http://schemas.microsoft.com/office/drawing/2014/main" id="{7BE81371-87A3-C968-2E62-A28F088BC271}"/>
                    </a:ext>
                  </a:extLst>
                </p:cNvPr>
                <p:cNvSpPr/>
                <p:nvPr/>
              </p:nvSpPr>
              <p:spPr>
                <a:xfrm>
                  <a:off x="0" y="370420"/>
                  <a:ext cx="3326212"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grpSp>
              <p:nvGrpSpPr>
                <p:cNvPr id="48" name="Group">
                  <a:extLst>
                    <a:ext uri="{FF2B5EF4-FFF2-40B4-BE49-F238E27FC236}">
                      <a16:creationId xmlns:a16="http://schemas.microsoft.com/office/drawing/2014/main" id="{242212BE-65C5-0ADD-DC49-4FD377E85C0A}"/>
                    </a:ext>
                  </a:extLst>
                </p:cNvPr>
                <p:cNvGrpSpPr/>
                <p:nvPr/>
              </p:nvGrpSpPr>
              <p:grpSpPr>
                <a:xfrm>
                  <a:off x="3300634" y="2043993"/>
                  <a:ext cx="488543" cy="672150"/>
                  <a:chOff x="0" y="41643"/>
                  <a:chExt cx="488541" cy="672149"/>
                </a:xfrm>
              </p:grpSpPr>
              <p:sp>
                <p:nvSpPr>
                  <p:cNvPr id="61" name="Circle">
                    <a:extLst>
                      <a:ext uri="{FF2B5EF4-FFF2-40B4-BE49-F238E27FC236}">
                        <a16:creationId xmlns:a16="http://schemas.microsoft.com/office/drawing/2014/main" id="{129F8D82-D0D9-0691-8979-200F8B1B9875}"/>
                      </a:ext>
                    </a:extLst>
                  </p:cNvPr>
                  <p:cNvSpPr/>
                  <p:nvPr/>
                </p:nvSpPr>
                <p:spPr>
                  <a:xfrm>
                    <a:off x="0" y="133701"/>
                    <a:ext cx="488541" cy="481441"/>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62" name="+">
                    <a:extLst>
                      <a:ext uri="{FF2B5EF4-FFF2-40B4-BE49-F238E27FC236}">
                        <a16:creationId xmlns:a16="http://schemas.microsoft.com/office/drawing/2014/main" id="{D7A4DA09-8FC7-CA45-D7FC-9E2E51256897}"/>
                      </a:ext>
                    </a:extLst>
                  </p:cNvPr>
                  <p:cNvSpPr txBox="1"/>
                  <p:nvPr/>
                </p:nvSpPr>
                <p:spPr>
                  <a:xfrm>
                    <a:off x="72786" y="41643"/>
                    <a:ext cx="364454" cy="672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3700"/>
                    </a:lvl1pPr>
                  </a:lstStyle>
                  <a:p>
                    <a:r>
                      <a:rPr sz="1388" dirty="0">
                        <a:latin typeface="+mn-lt"/>
                      </a:rPr>
                      <a:t>+</a:t>
                    </a:r>
                  </a:p>
                </p:txBody>
              </p:sp>
            </p:grpSp>
            <p:grpSp>
              <p:nvGrpSpPr>
                <p:cNvPr id="49" name="Group">
                  <a:extLst>
                    <a:ext uri="{FF2B5EF4-FFF2-40B4-BE49-F238E27FC236}">
                      <a16:creationId xmlns:a16="http://schemas.microsoft.com/office/drawing/2014/main" id="{F64BC733-FB75-14ED-54E2-FD473913967A}"/>
                    </a:ext>
                  </a:extLst>
                </p:cNvPr>
                <p:cNvGrpSpPr/>
                <p:nvPr/>
              </p:nvGrpSpPr>
              <p:grpSpPr>
                <a:xfrm>
                  <a:off x="2012758" y="2128684"/>
                  <a:ext cx="488543" cy="481442"/>
                  <a:chOff x="0" y="0"/>
                  <a:chExt cx="488541" cy="481440"/>
                </a:xfrm>
              </p:grpSpPr>
              <p:sp>
                <p:nvSpPr>
                  <p:cNvPr id="59" name="Circle">
                    <a:extLst>
                      <a:ext uri="{FF2B5EF4-FFF2-40B4-BE49-F238E27FC236}">
                        <a16:creationId xmlns:a16="http://schemas.microsoft.com/office/drawing/2014/main" id="{68974C8C-7057-4B19-3011-487833584164}"/>
                      </a:ext>
                    </a:extLst>
                  </p:cNvPr>
                  <p:cNvSpPr/>
                  <p:nvPr/>
                </p:nvSpPr>
                <p:spPr>
                  <a:xfrm>
                    <a:off x="0" y="0"/>
                    <a:ext cx="488541" cy="481440"/>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60" name="X">
                    <a:extLst>
                      <a:ext uri="{FF2B5EF4-FFF2-40B4-BE49-F238E27FC236}">
                        <a16:creationId xmlns:a16="http://schemas.microsoft.com/office/drawing/2014/main" id="{E7B93C10-D53E-309E-1AAA-089526FDDCB6}"/>
                      </a:ext>
                    </a:extLst>
                  </p:cNvPr>
                  <p:cNvSpPr txBox="1"/>
                  <p:nvPr/>
                </p:nvSpPr>
                <p:spPr>
                  <a:xfrm>
                    <a:off x="95327" y="17141"/>
                    <a:ext cx="364454" cy="441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200"/>
                    </a:lvl1pPr>
                  </a:lstStyle>
                  <a:p>
                    <a:r>
                      <a:rPr sz="825" dirty="0">
                        <a:latin typeface="+mn-lt"/>
                      </a:rPr>
                      <a:t>X</a:t>
                    </a:r>
                  </a:p>
                </p:txBody>
              </p:sp>
            </p:grpSp>
            <p:sp>
              <p:nvSpPr>
                <p:cNvPr id="50" name="Line">
                  <a:extLst>
                    <a:ext uri="{FF2B5EF4-FFF2-40B4-BE49-F238E27FC236}">
                      <a16:creationId xmlns:a16="http://schemas.microsoft.com/office/drawing/2014/main" id="{F5706B6E-295F-AD6D-B4B4-ADD84CA43B6F}"/>
                    </a:ext>
                  </a:extLst>
                </p:cNvPr>
                <p:cNvSpPr/>
                <p:nvPr/>
              </p:nvSpPr>
              <p:spPr>
                <a:xfrm>
                  <a:off x="2525000" y="2369404"/>
                  <a:ext cx="798028"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51" name="Line">
                  <a:extLst>
                    <a:ext uri="{FF2B5EF4-FFF2-40B4-BE49-F238E27FC236}">
                      <a16:creationId xmlns:a16="http://schemas.microsoft.com/office/drawing/2014/main" id="{77CD9194-0651-9B7F-CC77-695BCF53688B}"/>
                    </a:ext>
                  </a:extLst>
                </p:cNvPr>
                <p:cNvSpPr/>
                <p:nvPr/>
              </p:nvSpPr>
              <p:spPr>
                <a:xfrm>
                  <a:off x="2767234" y="397835"/>
                  <a:ext cx="612892" cy="1758259"/>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52" name="Line">
                  <a:extLst>
                    <a:ext uri="{FF2B5EF4-FFF2-40B4-BE49-F238E27FC236}">
                      <a16:creationId xmlns:a16="http://schemas.microsoft.com/office/drawing/2014/main" id="{6203C05B-9446-8D62-9ADD-A26C4A8DB55E}"/>
                    </a:ext>
                  </a:extLst>
                </p:cNvPr>
                <p:cNvSpPr/>
                <p:nvPr/>
              </p:nvSpPr>
              <p:spPr>
                <a:xfrm flipV="1">
                  <a:off x="2600228" y="594456"/>
                  <a:ext cx="860249" cy="1784349"/>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53" name="-">
                  <a:extLst>
                    <a:ext uri="{FF2B5EF4-FFF2-40B4-BE49-F238E27FC236}">
                      <a16:creationId xmlns:a16="http://schemas.microsoft.com/office/drawing/2014/main" id="{86FCC7C4-2976-0947-991C-BDBEB6048D5B}"/>
                    </a:ext>
                  </a:extLst>
                </p:cNvPr>
                <p:cNvSpPr txBox="1"/>
                <p:nvPr/>
              </p:nvSpPr>
              <p:spPr>
                <a:xfrm>
                  <a:off x="2900657" y="2200656"/>
                  <a:ext cx="260757" cy="6721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sz="3700">
                      <a:solidFill>
                        <a:schemeClr val="accent5">
                          <a:hueOff val="-82419"/>
                          <a:satOff val="-9513"/>
                          <a:lumOff val="-16343"/>
                        </a:schemeClr>
                      </a:solidFill>
                    </a:defRPr>
                  </a:lvl1pPr>
                </a:lstStyle>
                <a:p>
                  <a:r>
                    <a:rPr sz="1400" dirty="0">
                      <a:solidFill>
                        <a:srgbClr val="FF0000"/>
                      </a:solidFill>
                    </a:rPr>
                    <a:t>-</a:t>
                  </a:r>
                </a:p>
              </p:txBody>
            </p:sp>
            <p:sp>
              <p:nvSpPr>
                <p:cNvPr id="54" name="Line">
                  <a:extLst>
                    <a:ext uri="{FF2B5EF4-FFF2-40B4-BE49-F238E27FC236}">
                      <a16:creationId xmlns:a16="http://schemas.microsoft.com/office/drawing/2014/main" id="{3B974A45-ACDA-8681-7C67-3D9CD8A0DD7B}"/>
                    </a:ext>
                  </a:extLst>
                </p:cNvPr>
                <p:cNvSpPr/>
                <p:nvPr/>
              </p:nvSpPr>
              <p:spPr>
                <a:xfrm>
                  <a:off x="1500516" y="2369404"/>
                  <a:ext cx="488542"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55" name="Line">
                  <a:extLst>
                    <a:ext uri="{FF2B5EF4-FFF2-40B4-BE49-F238E27FC236}">
                      <a16:creationId xmlns:a16="http://schemas.microsoft.com/office/drawing/2014/main" id="{6549EF6A-2F2D-8769-C65C-ADEA92153EF0}"/>
                    </a:ext>
                  </a:extLst>
                </p:cNvPr>
                <p:cNvSpPr/>
                <p:nvPr/>
              </p:nvSpPr>
              <p:spPr>
                <a:xfrm flipV="1">
                  <a:off x="2257028" y="2635094"/>
                  <a:ext cx="0" cy="80916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mc:AlternateContent xmlns:mc="http://schemas.openxmlformats.org/markup-compatibility/2006" xmlns:a14="http://schemas.microsoft.com/office/drawing/2010/main">
              <mc:Choice Requires="a14">
                <p:sp>
                  <p:nvSpPr>
                    <p:cNvPr id="56" name="Text">
                      <a:extLst>
                        <a:ext uri="{FF2B5EF4-FFF2-40B4-BE49-F238E27FC236}">
                          <a16:creationId xmlns:a16="http://schemas.microsoft.com/office/drawing/2014/main" id="{57C904AF-8F2F-34AF-EB17-B1D0236A9F68}"/>
                        </a:ext>
                      </a:extLst>
                    </p:cNvPr>
                    <p:cNvSpPr txBox="1"/>
                    <p:nvPr/>
                  </p:nvSpPr>
                  <p:spPr>
                    <a:xfrm>
                      <a:off x="1986618" y="3331978"/>
                      <a:ext cx="677792" cy="595033"/>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19050" tIns="19050" rIns="19050" bIns="19050" numCol="1" anchor="ctr">
                      <a:spAutoFit/>
                    </a:bodyPr>
                    <a:lstStyle>
                      <a:lvl1pPr>
                        <a:defRPr sz="3200">
                          <a:solidFill>
                            <a:srgbClr val="000000"/>
                          </a:solidFill>
                        </a:defRPr>
                      </a:lvl1pPr>
                    </a:lstStyle>
                    <a:p>
                      <a:pPr/>
                      <a14:m>
                        <m:oMathPara xmlns:m="http://schemas.openxmlformats.org/officeDocument/2006/math">
                          <m:oMathParaPr>
                            <m:jc m:val="center"/>
                          </m:oMathParaPr>
                          <m:oMath xmlns:m="http://schemas.openxmlformats.org/officeDocument/2006/math">
                            <m:sSub>
                              <m:sSubPr>
                                <m:ctrlPr>
                                  <a:rPr sz="1200" i="1">
                                    <a:latin typeface="Cambria Math" panose="02040503050406030204" pitchFamily="18" charset="0"/>
                                  </a:rPr>
                                </m:ctrlPr>
                              </m:sSubPr>
                              <m:e>
                                <m:r>
                                  <a:rPr sz="1200" i="1">
                                    <a:latin typeface="Cambria Math" panose="02040503050406030204" pitchFamily="18" charset="0"/>
                                  </a:rPr>
                                  <m:t>𝑤</m:t>
                                </m:r>
                              </m:e>
                              <m:sub>
                                <m:r>
                                  <a:rPr sz="1200" i="1">
                                    <a:latin typeface="Cambria Math" panose="02040503050406030204" pitchFamily="18" charset="0"/>
                                  </a:rPr>
                                  <m:t>1</m:t>
                                </m:r>
                              </m:sub>
                            </m:sSub>
                          </m:oMath>
                        </m:oMathPara>
                      </a14:m>
                      <a:endParaRPr sz="1050"/>
                    </a:p>
                  </p:txBody>
                </p:sp>
              </mc:Choice>
              <mc:Fallback xmlns="">
                <p:sp>
                  <p:nvSpPr>
                    <p:cNvPr id="56" name="Text">
                      <a:extLst>
                        <a:ext uri="{FF2B5EF4-FFF2-40B4-BE49-F238E27FC236}">
                          <a16:creationId xmlns:a16="http://schemas.microsoft.com/office/drawing/2014/main" id="{57C904AF-8F2F-34AF-EB17-B1D0236A9F68}"/>
                        </a:ext>
                      </a:extLst>
                    </p:cNvPr>
                    <p:cNvSpPr txBox="1">
                      <a:spLocks noRot="1" noChangeAspect="1" noMove="1" noResize="1" noEditPoints="1" noAdjustHandles="1" noChangeArrowheads="1" noChangeShapeType="1" noTextEdit="1"/>
                    </p:cNvSpPr>
                    <p:nvPr/>
                  </p:nvSpPr>
                  <p:spPr>
                    <a:xfrm>
                      <a:off x="1986618" y="3331978"/>
                      <a:ext cx="677792" cy="595033"/>
                    </a:xfrm>
                    <a:prstGeom prst="rect">
                      <a:avLst/>
                    </a:prstGeom>
                    <a:blipFill>
                      <a:blip r:embed="rId8"/>
                      <a:stretch>
                        <a:fillRect b="-5263"/>
                      </a:stretch>
                    </a:blipFill>
                    <a:ln w="12700" cap="flat">
                      <a:noFill/>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57" name="+">
                  <a:extLst>
                    <a:ext uri="{FF2B5EF4-FFF2-40B4-BE49-F238E27FC236}">
                      <a16:creationId xmlns:a16="http://schemas.microsoft.com/office/drawing/2014/main" id="{567F9ACC-E45A-3790-83DC-49258AC83D37}"/>
                    </a:ext>
                  </a:extLst>
                </p:cNvPr>
                <p:cNvSpPr txBox="1"/>
                <p:nvPr/>
              </p:nvSpPr>
              <p:spPr>
                <a:xfrm>
                  <a:off x="3358177" y="1497389"/>
                  <a:ext cx="371899" cy="6721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sz="3700">
                      <a:solidFill>
                        <a:schemeClr val="accent5">
                          <a:hueOff val="-82419"/>
                          <a:satOff val="-9513"/>
                          <a:lumOff val="-16343"/>
                        </a:schemeClr>
                      </a:solidFill>
                    </a:defRPr>
                  </a:lvl1pPr>
                </a:lstStyle>
                <a:p>
                  <a:r>
                    <a:rPr sz="1400" dirty="0">
                      <a:solidFill>
                        <a:srgbClr val="FF0000"/>
                      </a:solidFill>
                    </a:rPr>
                    <a:t>+</a:t>
                  </a:r>
                </a:p>
              </p:txBody>
            </p:sp>
            <p:sp>
              <p:nvSpPr>
                <p:cNvPr id="58" name="Line">
                  <a:extLst>
                    <a:ext uri="{FF2B5EF4-FFF2-40B4-BE49-F238E27FC236}">
                      <a16:creationId xmlns:a16="http://schemas.microsoft.com/office/drawing/2014/main" id="{F61E32EA-2E1D-4C58-FE5C-98290CC46E32}"/>
                    </a:ext>
                  </a:extLst>
                </p:cNvPr>
                <p:cNvSpPr/>
                <p:nvPr/>
              </p:nvSpPr>
              <p:spPr>
                <a:xfrm>
                  <a:off x="16286" y="2369404"/>
                  <a:ext cx="598761"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grpSp>
          <p:grpSp>
            <p:nvGrpSpPr>
              <p:cNvPr id="20" name="Group">
                <a:extLst>
                  <a:ext uri="{FF2B5EF4-FFF2-40B4-BE49-F238E27FC236}">
                    <a16:creationId xmlns:a16="http://schemas.microsoft.com/office/drawing/2014/main" id="{9D7DC059-5777-E62B-DD1F-5C6379423732}"/>
                  </a:ext>
                </a:extLst>
              </p:cNvPr>
              <p:cNvGrpSpPr/>
              <p:nvPr/>
            </p:nvGrpSpPr>
            <p:grpSpPr>
              <a:xfrm>
                <a:off x="1288244" y="274639"/>
                <a:ext cx="3795310" cy="3907322"/>
                <a:chOff x="0" y="19691"/>
                <a:chExt cx="3795308" cy="3907321"/>
              </a:xfrm>
            </p:grpSpPr>
            <mc:AlternateContent xmlns:mc="http://schemas.openxmlformats.org/markup-compatibility/2006" xmlns:a14="http://schemas.microsoft.com/office/drawing/2010/main">
              <mc:Choice Requires="a14">
                <p:sp>
                  <p:nvSpPr>
                    <p:cNvPr id="25" name="Rectangle">
                      <a:extLst>
                        <a:ext uri="{FF2B5EF4-FFF2-40B4-BE49-F238E27FC236}">
                          <a16:creationId xmlns:a16="http://schemas.microsoft.com/office/drawing/2014/main" id="{9D8D5325-CA88-4D83-7148-29EEF078D2D3}"/>
                        </a:ext>
                      </a:extLst>
                    </p:cNvPr>
                    <p:cNvSpPr/>
                    <p:nvPr/>
                  </p:nvSpPr>
                  <p:spPr>
                    <a:xfrm>
                      <a:off x="660667" y="2002963"/>
                      <a:ext cx="809799" cy="732884"/>
                    </a:xfrm>
                    <a:prstGeom prst="rect">
                      <a:avLst/>
                    </a:prstGeom>
                    <a:noFill/>
                    <a:ln w="12700" cap="flat">
                      <a:solidFill>
                        <a:srgbClr val="000000"/>
                      </a:solidFill>
                      <a:prstDash val="solid"/>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9050" tIns="19050" rIns="19050" bIns="1905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a14:m>
                        <m:oMathPara xmlns:m="http://schemas.openxmlformats.org/officeDocument/2006/math">
                          <m:oMathParaPr>
                            <m:jc m:val="center"/>
                          </m:oMathParaPr>
                          <m:oMath xmlns:m="http://schemas.openxmlformats.org/officeDocument/2006/math">
                            <m:sSub>
                              <m:sSubPr>
                                <m:ctrlPr>
                                  <a:rPr sz="1000" i="1">
                                    <a:latin typeface="Cambria Math" panose="02040503050406030204" pitchFamily="18" charset="0"/>
                                  </a:rPr>
                                </m:ctrlPr>
                              </m:sSubPr>
                              <m:e>
                                <m:r>
                                  <a:rPr sz="1000" i="1">
                                    <a:latin typeface="Cambria Math" panose="02040503050406030204" pitchFamily="18" charset="0"/>
                                  </a:rPr>
                                  <m:t>𝐷</m:t>
                                </m:r>
                              </m:e>
                              <m:sub>
                                <m:r>
                                  <a:rPr sz="1000" i="1">
                                    <a:latin typeface="Cambria Math" panose="02040503050406030204" pitchFamily="18" charset="0"/>
                                  </a:rPr>
                                  <m:t>0</m:t>
                                </m:r>
                              </m:sub>
                            </m:sSub>
                          </m:oMath>
                        </m:oMathPara>
                      </a14:m>
                      <a:endParaRPr sz="1200" dirty="0"/>
                    </a:p>
                  </p:txBody>
                </p:sp>
              </mc:Choice>
              <mc:Fallback xmlns="">
                <p:sp>
                  <p:nvSpPr>
                    <p:cNvPr id="25" name="Rectangle">
                      <a:extLst>
                        <a:ext uri="{FF2B5EF4-FFF2-40B4-BE49-F238E27FC236}">
                          <a16:creationId xmlns:a16="http://schemas.microsoft.com/office/drawing/2014/main" id="{9D8D5325-CA88-4D83-7148-29EEF078D2D3}"/>
                        </a:ext>
                      </a:extLst>
                    </p:cNvPr>
                    <p:cNvSpPr>
                      <a:spLocks noRot="1" noChangeAspect="1" noMove="1" noResize="1" noEditPoints="1" noAdjustHandles="1" noChangeArrowheads="1" noChangeShapeType="1" noTextEdit="1"/>
                    </p:cNvSpPr>
                    <p:nvPr/>
                  </p:nvSpPr>
                  <p:spPr>
                    <a:xfrm>
                      <a:off x="660667" y="2002963"/>
                      <a:ext cx="809799" cy="732884"/>
                    </a:xfrm>
                    <a:prstGeom prst="rect">
                      <a:avLst/>
                    </a:prstGeom>
                    <a:blipFill>
                      <a:blip r:embed="rId9"/>
                      <a:stretch>
                        <a:fillRect/>
                      </a:stretch>
                    </a:blipFill>
                    <a:ln w="12700" cap="flat">
                      <a:solidFill>
                        <a:srgbClr val="000000"/>
                      </a:solidFill>
                      <a:prstDash val="solid"/>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grpSp>
              <p:nvGrpSpPr>
                <p:cNvPr id="26" name="Group">
                  <a:extLst>
                    <a:ext uri="{FF2B5EF4-FFF2-40B4-BE49-F238E27FC236}">
                      <a16:creationId xmlns:a16="http://schemas.microsoft.com/office/drawing/2014/main" id="{029F087A-C4C5-98A4-E092-13F8DD700418}"/>
                    </a:ext>
                  </a:extLst>
                </p:cNvPr>
                <p:cNvGrpSpPr/>
                <p:nvPr/>
              </p:nvGrpSpPr>
              <p:grpSpPr>
                <a:xfrm>
                  <a:off x="3300634" y="19691"/>
                  <a:ext cx="488543" cy="672150"/>
                  <a:chOff x="0" y="19691"/>
                  <a:chExt cx="488541" cy="672149"/>
                </a:xfrm>
              </p:grpSpPr>
              <p:sp>
                <p:nvSpPr>
                  <p:cNvPr id="43" name="Circle">
                    <a:extLst>
                      <a:ext uri="{FF2B5EF4-FFF2-40B4-BE49-F238E27FC236}">
                        <a16:creationId xmlns:a16="http://schemas.microsoft.com/office/drawing/2014/main" id="{8BB203BD-69E2-BAE6-1860-7EBDBBA44079}"/>
                      </a:ext>
                    </a:extLst>
                  </p:cNvPr>
                  <p:cNvSpPr/>
                  <p:nvPr/>
                </p:nvSpPr>
                <p:spPr>
                  <a:xfrm>
                    <a:off x="0" y="133701"/>
                    <a:ext cx="488541" cy="481441"/>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44" name="+">
                    <a:extLst>
                      <a:ext uri="{FF2B5EF4-FFF2-40B4-BE49-F238E27FC236}">
                        <a16:creationId xmlns:a16="http://schemas.microsoft.com/office/drawing/2014/main" id="{E6EE58B7-79C0-2BD3-C579-BE82E3A38028}"/>
                      </a:ext>
                    </a:extLst>
                  </p:cNvPr>
                  <p:cNvSpPr txBox="1"/>
                  <p:nvPr/>
                </p:nvSpPr>
                <p:spPr>
                  <a:xfrm>
                    <a:off x="62042" y="19691"/>
                    <a:ext cx="364454" cy="6721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3700"/>
                    </a:lvl1pPr>
                  </a:lstStyle>
                  <a:p>
                    <a:r>
                      <a:rPr sz="1388" dirty="0">
                        <a:latin typeface="+mn-lt"/>
                      </a:rPr>
                      <a:t>+</a:t>
                    </a:r>
                  </a:p>
                </p:txBody>
              </p:sp>
            </p:grpSp>
            <p:sp>
              <p:nvSpPr>
                <p:cNvPr id="27" name="Line">
                  <a:extLst>
                    <a:ext uri="{FF2B5EF4-FFF2-40B4-BE49-F238E27FC236}">
                      <a16:creationId xmlns:a16="http://schemas.microsoft.com/office/drawing/2014/main" id="{FDEFD56F-9CF8-9F51-EDFF-ABF61873D219}"/>
                    </a:ext>
                  </a:extLst>
                </p:cNvPr>
                <p:cNvSpPr/>
                <p:nvPr/>
              </p:nvSpPr>
              <p:spPr>
                <a:xfrm>
                  <a:off x="0" y="370420"/>
                  <a:ext cx="3326212"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grpSp>
              <p:nvGrpSpPr>
                <p:cNvPr id="28" name="Group">
                  <a:extLst>
                    <a:ext uri="{FF2B5EF4-FFF2-40B4-BE49-F238E27FC236}">
                      <a16:creationId xmlns:a16="http://schemas.microsoft.com/office/drawing/2014/main" id="{26C433F0-47AD-9ED0-6846-6A5123740532}"/>
                    </a:ext>
                  </a:extLst>
                </p:cNvPr>
                <p:cNvGrpSpPr/>
                <p:nvPr/>
              </p:nvGrpSpPr>
              <p:grpSpPr>
                <a:xfrm>
                  <a:off x="3300634" y="2034870"/>
                  <a:ext cx="488543" cy="672151"/>
                  <a:chOff x="0" y="32520"/>
                  <a:chExt cx="488541" cy="672150"/>
                </a:xfrm>
              </p:grpSpPr>
              <p:sp>
                <p:nvSpPr>
                  <p:cNvPr id="41" name="Circle">
                    <a:extLst>
                      <a:ext uri="{FF2B5EF4-FFF2-40B4-BE49-F238E27FC236}">
                        <a16:creationId xmlns:a16="http://schemas.microsoft.com/office/drawing/2014/main" id="{B3BF8FEC-9448-C2B4-4B99-5A764496A8AC}"/>
                      </a:ext>
                    </a:extLst>
                  </p:cNvPr>
                  <p:cNvSpPr/>
                  <p:nvPr/>
                </p:nvSpPr>
                <p:spPr>
                  <a:xfrm>
                    <a:off x="0" y="133701"/>
                    <a:ext cx="488541" cy="481441"/>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42" name="+">
                    <a:extLst>
                      <a:ext uri="{FF2B5EF4-FFF2-40B4-BE49-F238E27FC236}">
                        <a16:creationId xmlns:a16="http://schemas.microsoft.com/office/drawing/2014/main" id="{4747E33E-A35C-4393-D555-148DB72BDC0D}"/>
                      </a:ext>
                    </a:extLst>
                  </p:cNvPr>
                  <p:cNvSpPr txBox="1"/>
                  <p:nvPr/>
                </p:nvSpPr>
                <p:spPr>
                  <a:xfrm>
                    <a:off x="62752" y="32520"/>
                    <a:ext cx="364454" cy="6721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3700"/>
                    </a:lvl1pPr>
                  </a:lstStyle>
                  <a:p>
                    <a:r>
                      <a:rPr sz="1388" dirty="0">
                        <a:latin typeface="+mn-lt"/>
                      </a:rPr>
                      <a:t>+</a:t>
                    </a:r>
                  </a:p>
                </p:txBody>
              </p:sp>
            </p:grpSp>
            <p:grpSp>
              <p:nvGrpSpPr>
                <p:cNvPr id="29" name="Group">
                  <a:extLst>
                    <a:ext uri="{FF2B5EF4-FFF2-40B4-BE49-F238E27FC236}">
                      <a16:creationId xmlns:a16="http://schemas.microsoft.com/office/drawing/2014/main" id="{9936DB72-D60E-06EF-140A-4BDC625A079E}"/>
                    </a:ext>
                  </a:extLst>
                </p:cNvPr>
                <p:cNvGrpSpPr/>
                <p:nvPr/>
              </p:nvGrpSpPr>
              <p:grpSpPr>
                <a:xfrm>
                  <a:off x="2012758" y="2128684"/>
                  <a:ext cx="488543" cy="481442"/>
                  <a:chOff x="0" y="0"/>
                  <a:chExt cx="488541" cy="481440"/>
                </a:xfrm>
              </p:grpSpPr>
              <p:sp>
                <p:nvSpPr>
                  <p:cNvPr id="39" name="Circle">
                    <a:extLst>
                      <a:ext uri="{FF2B5EF4-FFF2-40B4-BE49-F238E27FC236}">
                        <a16:creationId xmlns:a16="http://schemas.microsoft.com/office/drawing/2014/main" id="{4A43B658-E2D4-6A3B-F7DA-53D6D836FBF1}"/>
                      </a:ext>
                    </a:extLst>
                  </p:cNvPr>
                  <p:cNvSpPr/>
                  <p:nvPr/>
                </p:nvSpPr>
                <p:spPr>
                  <a:xfrm>
                    <a:off x="0" y="0"/>
                    <a:ext cx="488541" cy="481440"/>
                  </a:xfrm>
                  <a:prstGeom prst="ellipse">
                    <a:avLst/>
                  </a:prstGeom>
                  <a:noFill/>
                  <a:ln w="12700" cap="flat">
                    <a:solidFill>
                      <a:srgbClr val="000000"/>
                    </a:solidFill>
                    <a:prstDash val="solid"/>
                    <a:miter lim="400000"/>
                  </a:ln>
                  <a:effectLst/>
                </p:spPr>
                <p:txBody>
                  <a:bodyPr wrap="square" lIns="19050" tIns="19050" rIns="19050" bIns="19050" numCol="1" anchor="ctr">
                    <a:noAutofit/>
                  </a:bodyPr>
                  <a:lstStyle/>
                  <a:p>
                    <a:pPr defTabSz="309563">
                      <a:defRPr sz="3200">
                        <a:solidFill>
                          <a:srgbClr val="000000"/>
                        </a:solidFill>
                        <a:latin typeface="Helvetica Neue Medium"/>
                        <a:ea typeface="Helvetica Neue Medium"/>
                        <a:cs typeface="Helvetica Neue Medium"/>
                        <a:sym typeface="Helvetica Neue Medium"/>
                      </a:defRPr>
                    </a:pPr>
                    <a:endParaRPr/>
                  </a:p>
                </p:txBody>
              </p:sp>
              <p:sp>
                <p:nvSpPr>
                  <p:cNvPr id="40" name="X">
                    <a:extLst>
                      <a:ext uri="{FF2B5EF4-FFF2-40B4-BE49-F238E27FC236}">
                        <a16:creationId xmlns:a16="http://schemas.microsoft.com/office/drawing/2014/main" id="{4B832ABA-10E0-0452-9B1F-57AAA889244C}"/>
                      </a:ext>
                    </a:extLst>
                  </p:cNvPr>
                  <p:cNvSpPr txBox="1"/>
                  <p:nvPr/>
                </p:nvSpPr>
                <p:spPr>
                  <a:xfrm>
                    <a:off x="109837" y="20147"/>
                    <a:ext cx="364454" cy="441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200"/>
                    </a:lvl1pPr>
                  </a:lstStyle>
                  <a:p>
                    <a:r>
                      <a:rPr sz="825" dirty="0">
                        <a:latin typeface="+mn-lt"/>
                      </a:rPr>
                      <a:t>X</a:t>
                    </a:r>
                  </a:p>
                </p:txBody>
              </p:sp>
            </p:grpSp>
            <p:sp>
              <p:nvSpPr>
                <p:cNvPr id="30" name="Line">
                  <a:extLst>
                    <a:ext uri="{FF2B5EF4-FFF2-40B4-BE49-F238E27FC236}">
                      <a16:creationId xmlns:a16="http://schemas.microsoft.com/office/drawing/2014/main" id="{FCA4D035-DD43-216C-2AA7-7CA435FFFE34}"/>
                    </a:ext>
                  </a:extLst>
                </p:cNvPr>
                <p:cNvSpPr/>
                <p:nvPr/>
              </p:nvSpPr>
              <p:spPr>
                <a:xfrm>
                  <a:off x="2525000" y="2369404"/>
                  <a:ext cx="798028"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31" name="Line">
                  <a:extLst>
                    <a:ext uri="{FF2B5EF4-FFF2-40B4-BE49-F238E27FC236}">
                      <a16:creationId xmlns:a16="http://schemas.microsoft.com/office/drawing/2014/main" id="{E7590066-5F41-FC25-8C8C-8BC66F83B9F4}"/>
                    </a:ext>
                  </a:extLst>
                </p:cNvPr>
                <p:cNvSpPr/>
                <p:nvPr/>
              </p:nvSpPr>
              <p:spPr>
                <a:xfrm>
                  <a:off x="2767234" y="397835"/>
                  <a:ext cx="612892" cy="1758259"/>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32" name="Line">
                  <a:extLst>
                    <a:ext uri="{FF2B5EF4-FFF2-40B4-BE49-F238E27FC236}">
                      <a16:creationId xmlns:a16="http://schemas.microsoft.com/office/drawing/2014/main" id="{65F90E2D-3967-C5CB-535A-5F573A842966}"/>
                    </a:ext>
                  </a:extLst>
                </p:cNvPr>
                <p:cNvSpPr/>
                <p:nvPr/>
              </p:nvSpPr>
              <p:spPr>
                <a:xfrm flipV="1">
                  <a:off x="2600228" y="594456"/>
                  <a:ext cx="860249" cy="1784349"/>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33" name="-">
                  <a:extLst>
                    <a:ext uri="{FF2B5EF4-FFF2-40B4-BE49-F238E27FC236}">
                      <a16:creationId xmlns:a16="http://schemas.microsoft.com/office/drawing/2014/main" id="{B34E5503-4DC4-DF9B-4DEA-7396D9C71D96}"/>
                    </a:ext>
                  </a:extLst>
                </p:cNvPr>
                <p:cNvSpPr txBox="1"/>
                <p:nvPr/>
              </p:nvSpPr>
              <p:spPr>
                <a:xfrm>
                  <a:off x="2881161" y="2230148"/>
                  <a:ext cx="277469" cy="672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3700">
                      <a:solidFill>
                        <a:schemeClr val="accent5">
                          <a:hueOff val="-82419"/>
                          <a:satOff val="-9513"/>
                          <a:lumOff val="-16343"/>
                        </a:schemeClr>
                      </a:solidFill>
                    </a:defRPr>
                  </a:lvl1pPr>
                </a:lstStyle>
                <a:p>
                  <a:r>
                    <a:rPr sz="1400" dirty="0">
                      <a:solidFill>
                        <a:srgbClr val="FF0000"/>
                      </a:solidFill>
                    </a:rPr>
                    <a:t>-</a:t>
                  </a:r>
                </a:p>
              </p:txBody>
            </p:sp>
            <p:sp>
              <p:nvSpPr>
                <p:cNvPr id="34" name="Line">
                  <a:extLst>
                    <a:ext uri="{FF2B5EF4-FFF2-40B4-BE49-F238E27FC236}">
                      <a16:creationId xmlns:a16="http://schemas.microsoft.com/office/drawing/2014/main" id="{507E942D-9D64-1B95-81D6-83D06EC724FB}"/>
                    </a:ext>
                  </a:extLst>
                </p:cNvPr>
                <p:cNvSpPr/>
                <p:nvPr/>
              </p:nvSpPr>
              <p:spPr>
                <a:xfrm>
                  <a:off x="1500516" y="2369404"/>
                  <a:ext cx="488542"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35" name="Line">
                  <a:extLst>
                    <a:ext uri="{FF2B5EF4-FFF2-40B4-BE49-F238E27FC236}">
                      <a16:creationId xmlns:a16="http://schemas.microsoft.com/office/drawing/2014/main" id="{44C09B30-FEDE-8613-D4E3-AD92F5688298}"/>
                    </a:ext>
                  </a:extLst>
                </p:cNvPr>
                <p:cNvSpPr/>
                <p:nvPr/>
              </p:nvSpPr>
              <p:spPr>
                <a:xfrm flipV="1">
                  <a:off x="2257030" y="2635092"/>
                  <a:ext cx="0" cy="812172"/>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mc:AlternateContent xmlns:mc="http://schemas.openxmlformats.org/markup-compatibility/2006" xmlns:a14="http://schemas.microsoft.com/office/drawing/2010/main">
              <mc:Choice Requires="a14">
                <p:sp>
                  <p:nvSpPr>
                    <p:cNvPr id="36" name="Text">
                      <a:extLst>
                        <a:ext uri="{FF2B5EF4-FFF2-40B4-BE49-F238E27FC236}">
                          <a16:creationId xmlns:a16="http://schemas.microsoft.com/office/drawing/2014/main" id="{51B26B52-3BEE-5856-89AC-47FA48B48EB3}"/>
                        </a:ext>
                      </a:extLst>
                    </p:cNvPr>
                    <p:cNvSpPr txBox="1"/>
                    <p:nvPr/>
                  </p:nvSpPr>
                  <p:spPr>
                    <a:xfrm>
                      <a:off x="1986617" y="3331978"/>
                      <a:ext cx="687367" cy="595034"/>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19050" tIns="19050" rIns="19050" bIns="19050" numCol="1" anchor="ctr">
                      <a:spAutoFit/>
                    </a:bodyPr>
                    <a:lstStyle>
                      <a:lvl1pPr>
                        <a:defRPr sz="3200">
                          <a:solidFill>
                            <a:srgbClr val="000000"/>
                          </a:solidFill>
                        </a:defRPr>
                      </a:lvl1pPr>
                    </a:lstStyle>
                    <a:p>
                      <a:pPr/>
                      <a14:m>
                        <m:oMathPara xmlns:m="http://schemas.openxmlformats.org/officeDocument/2006/math">
                          <m:oMathParaPr>
                            <m:jc m:val="center"/>
                          </m:oMathParaPr>
                          <m:oMath xmlns:m="http://schemas.openxmlformats.org/officeDocument/2006/math">
                            <m:sSub>
                              <m:sSubPr>
                                <m:ctrlPr>
                                  <a:rPr sz="1200" i="1">
                                    <a:latin typeface="Cambria Math" panose="02040503050406030204" pitchFamily="18" charset="0"/>
                                  </a:rPr>
                                </m:ctrlPr>
                              </m:sSubPr>
                              <m:e>
                                <m:r>
                                  <a:rPr sz="1200" i="1">
                                    <a:latin typeface="Cambria Math" panose="02040503050406030204" pitchFamily="18" charset="0"/>
                                  </a:rPr>
                                  <m:t>𝑤</m:t>
                                </m:r>
                              </m:e>
                              <m:sub>
                                <m:r>
                                  <a:rPr sz="1200" i="1">
                                    <a:latin typeface="Cambria Math" panose="02040503050406030204" pitchFamily="18" charset="0"/>
                                  </a:rPr>
                                  <m:t>0</m:t>
                                </m:r>
                              </m:sub>
                            </m:sSub>
                          </m:oMath>
                        </m:oMathPara>
                      </a14:m>
                      <a:endParaRPr sz="1050" dirty="0"/>
                    </a:p>
                  </p:txBody>
                </p:sp>
              </mc:Choice>
              <mc:Fallback xmlns="">
                <p:sp>
                  <p:nvSpPr>
                    <p:cNvPr id="36" name="Text">
                      <a:extLst>
                        <a:ext uri="{FF2B5EF4-FFF2-40B4-BE49-F238E27FC236}">
                          <a16:creationId xmlns:a16="http://schemas.microsoft.com/office/drawing/2014/main" id="{51B26B52-3BEE-5856-89AC-47FA48B48EB3}"/>
                        </a:ext>
                      </a:extLst>
                    </p:cNvPr>
                    <p:cNvSpPr txBox="1">
                      <a:spLocks noRot="1" noChangeAspect="1" noMove="1" noResize="1" noEditPoints="1" noAdjustHandles="1" noChangeArrowheads="1" noChangeShapeType="1" noTextEdit="1"/>
                    </p:cNvSpPr>
                    <p:nvPr/>
                  </p:nvSpPr>
                  <p:spPr>
                    <a:xfrm>
                      <a:off x="1986617" y="3331978"/>
                      <a:ext cx="687367" cy="595034"/>
                    </a:xfrm>
                    <a:prstGeom prst="rect">
                      <a:avLst/>
                    </a:prstGeom>
                    <a:blipFill>
                      <a:blip r:embed="rId10"/>
                      <a:stretch>
                        <a:fillRect b="-5263"/>
                      </a:stretch>
                    </a:blipFill>
                    <a:ln w="12700" cap="flat">
                      <a:noFill/>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37" name="+">
                  <a:extLst>
                    <a:ext uri="{FF2B5EF4-FFF2-40B4-BE49-F238E27FC236}">
                      <a16:creationId xmlns:a16="http://schemas.microsoft.com/office/drawing/2014/main" id="{B7BEEEB8-BC6F-ED36-1B56-80552718BB1D}"/>
                    </a:ext>
                  </a:extLst>
                </p:cNvPr>
                <p:cNvSpPr txBox="1"/>
                <p:nvPr/>
              </p:nvSpPr>
              <p:spPr>
                <a:xfrm>
                  <a:off x="3423409" y="1499406"/>
                  <a:ext cx="371899" cy="672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sz="3700">
                      <a:solidFill>
                        <a:schemeClr val="accent5">
                          <a:hueOff val="-82419"/>
                          <a:satOff val="-9513"/>
                          <a:lumOff val="-16343"/>
                        </a:schemeClr>
                      </a:solidFill>
                    </a:defRPr>
                  </a:lvl1pPr>
                </a:lstStyle>
                <a:p>
                  <a:r>
                    <a:rPr sz="1400" dirty="0">
                      <a:solidFill>
                        <a:srgbClr val="FF0000"/>
                      </a:solidFill>
                    </a:rPr>
                    <a:t>+</a:t>
                  </a:r>
                </a:p>
              </p:txBody>
            </p:sp>
            <p:sp>
              <p:nvSpPr>
                <p:cNvPr id="38" name="Line">
                  <a:extLst>
                    <a:ext uri="{FF2B5EF4-FFF2-40B4-BE49-F238E27FC236}">
                      <a16:creationId xmlns:a16="http://schemas.microsoft.com/office/drawing/2014/main" id="{FA193508-68B9-8EDC-1CB7-D7946FED4A93}"/>
                    </a:ext>
                  </a:extLst>
                </p:cNvPr>
                <p:cNvSpPr/>
                <p:nvPr/>
              </p:nvSpPr>
              <p:spPr>
                <a:xfrm>
                  <a:off x="16286" y="2369404"/>
                  <a:ext cx="598761"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grpSp>
          <mc:AlternateContent xmlns:mc="http://schemas.openxmlformats.org/markup-compatibility/2006" xmlns:a14="http://schemas.microsoft.com/office/drawing/2010/main">
            <mc:Choice Requires="a14">
              <p:sp>
                <p:nvSpPr>
                  <p:cNvPr id="21" name="Equation">
                    <a:extLst>
                      <a:ext uri="{FF2B5EF4-FFF2-40B4-BE49-F238E27FC236}">
                        <a16:creationId xmlns:a16="http://schemas.microsoft.com/office/drawing/2014/main" id="{CF3C5FC5-01F9-F570-B264-D2CA96009F2C}"/>
                      </a:ext>
                    </a:extLst>
                  </p:cNvPr>
                  <p:cNvSpPr txBox="1"/>
                  <p:nvPr/>
                </p:nvSpPr>
                <p:spPr>
                  <a:xfrm>
                    <a:off x="9270944" y="241381"/>
                    <a:ext cx="679672" cy="738663"/>
                  </a:xfrm>
                  <a:prstGeom prst="rect">
                    <a:avLst/>
                  </a:prstGeom>
                  <a:noFill/>
                  <a:ln w="28575" cap="flat">
                    <a:noFill/>
                    <a:miter lim="400000"/>
                  </a:ln>
                  <a:effectLst/>
                </p:spPr>
                <p:txBody>
                  <a:bodyPr wrap="none" lIns="0" tIns="0" rIns="0" bIns="0">
                    <a:spAutoFit/>
                  </a:bodyPr>
                  <a:lstStyle/>
                  <a:p>
                    <a:pPr defTabSz="342900" latinLnBrk="1">
                      <a:defRPr sz="1800">
                        <a:solidFill>
                          <a:srgbClr val="000000"/>
                        </a:solidFill>
                      </a:defRPr>
                    </a:pPr>
                    <a14:m>
                      <m:oMathPara xmlns:m="http://schemas.openxmlformats.org/officeDocument/2006/math">
                        <m:oMathParaPr>
                          <m:jc m:val="centerGroup"/>
                        </m:oMathParaPr>
                        <m:oMath xmlns:m="http://schemas.openxmlformats.org/officeDocument/2006/math">
                          <m:r>
                            <a:rPr sz="1800" i="1" smtClean="0">
                              <a:solidFill>
                                <a:srgbClr val="000000"/>
                              </a:solidFill>
                              <a:latin typeface="Cambria Math" panose="02040503050406030204" pitchFamily="18" charset="0"/>
                            </a:rPr>
                            <m:t>⋯</m:t>
                          </m:r>
                        </m:oMath>
                      </m:oMathPara>
                    </a14:m>
                    <a:endParaRPr sz="1800" dirty="0"/>
                  </a:p>
                </p:txBody>
              </p:sp>
            </mc:Choice>
            <mc:Fallback xmlns="">
              <p:sp>
                <p:nvSpPr>
                  <p:cNvPr id="21" name="Equation">
                    <a:extLst>
                      <a:ext uri="{FF2B5EF4-FFF2-40B4-BE49-F238E27FC236}">
                        <a16:creationId xmlns:a16="http://schemas.microsoft.com/office/drawing/2014/main" id="{CF3C5FC5-01F9-F570-B264-D2CA96009F2C}"/>
                      </a:ext>
                    </a:extLst>
                  </p:cNvPr>
                  <p:cNvSpPr txBox="1">
                    <a:spLocks noRot="1" noChangeAspect="1" noMove="1" noResize="1" noEditPoints="1" noAdjustHandles="1" noChangeArrowheads="1" noChangeShapeType="1" noTextEdit="1"/>
                  </p:cNvSpPr>
                  <p:nvPr/>
                </p:nvSpPr>
                <p:spPr>
                  <a:xfrm>
                    <a:off x="9270944" y="241381"/>
                    <a:ext cx="679672" cy="738663"/>
                  </a:xfrm>
                  <a:prstGeom prst="rect">
                    <a:avLst/>
                  </a:prstGeom>
                  <a:blipFill>
                    <a:blip r:embed="rId11"/>
                    <a:stretch>
                      <a:fillRect l="-4762" r="-4762"/>
                    </a:stretch>
                  </a:blipFill>
                  <a:ln w="28575" cap="flat">
                    <a:noFill/>
                    <a:miter lim="400000"/>
                  </a:ln>
                  <a:effectLst/>
                </p:spPr>
                <p:txBody>
                  <a:bodyPr/>
                  <a:lstStyle/>
                  <a:p>
                    <a:r>
                      <a:rPr lang="en-US">
                        <a:noFill/>
                      </a:rPr>
                      <a:t> </a:t>
                    </a:r>
                  </a:p>
                </p:txBody>
              </p:sp>
            </mc:Fallback>
          </mc:AlternateContent>
          <p:sp>
            <p:nvSpPr>
              <p:cNvPr id="22" name="Line">
                <a:extLst>
                  <a:ext uri="{FF2B5EF4-FFF2-40B4-BE49-F238E27FC236}">
                    <a16:creationId xmlns:a16="http://schemas.microsoft.com/office/drawing/2014/main" id="{8D4165AF-A16C-C2BF-89C4-3F1066EEB98D}"/>
                  </a:ext>
                </a:extLst>
              </p:cNvPr>
              <p:cNvSpPr/>
              <p:nvPr/>
            </p:nvSpPr>
            <p:spPr>
              <a:xfrm>
                <a:off x="692129" y="1631118"/>
                <a:ext cx="598761" cy="1"/>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mc:AlternateContent xmlns:mc="http://schemas.openxmlformats.org/markup-compatibility/2006" xmlns:a14="http://schemas.microsoft.com/office/drawing/2010/main">
            <mc:Choice Requires="a14">
              <p:sp>
                <p:nvSpPr>
                  <p:cNvPr id="23" name="Equation">
                    <a:extLst>
                      <a:ext uri="{FF2B5EF4-FFF2-40B4-BE49-F238E27FC236}">
                        <a16:creationId xmlns:a16="http://schemas.microsoft.com/office/drawing/2014/main" id="{2DAB16BB-4780-EE8A-2DE7-703A459A46BC}"/>
                      </a:ext>
                    </a:extLst>
                  </p:cNvPr>
                  <p:cNvSpPr txBox="1"/>
                  <p:nvPr/>
                </p:nvSpPr>
                <p:spPr>
                  <a:xfrm>
                    <a:off x="15813" y="1329571"/>
                    <a:ext cx="601704" cy="574516"/>
                  </a:xfrm>
                  <a:prstGeom prst="rect">
                    <a:avLst/>
                  </a:prstGeom>
                  <a:noFill/>
                  <a:ln w="12700" cap="flat">
                    <a:noFill/>
                    <a:miter lim="400000"/>
                  </a:ln>
                  <a:effectLst/>
                </p:spPr>
                <p:txBody>
                  <a:bodyPr wrap="none" lIns="0" tIns="0" rIns="0" bIns="0">
                    <a:spAutoFit/>
                  </a:bodyPr>
                  <a:lstStyle/>
                  <a:p>
                    <a:pPr defTabSz="342900" latinLnBrk="1">
                      <a:defRPr sz="1800">
                        <a:solidFill>
                          <a:srgbClr val="000000"/>
                        </a:solidFill>
                      </a:defRPr>
                    </a:pPr>
                    <a14:m>
                      <m:oMathPara xmlns:m="http://schemas.openxmlformats.org/officeDocument/2006/math">
                        <m:oMathParaPr>
                          <m:jc m:val="centerGroup"/>
                        </m:oMathParaPr>
                        <m:oMath xmlns:m="http://schemas.openxmlformats.org/officeDocument/2006/math">
                          <m:sSub>
                            <m:sSubPr>
                              <m:ctrlPr>
                                <a:rPr sz="1400" i="1">
                                  <a:solidFill>
                                    <a:srgbClr val="000000"/>
                                  </a:solidFill>
                                  <a:latin typeface="Cambria Math" panose="02040503050406030204" pitchFamily="18" charset="0"/>
                                </a:rPr>
                              </m:ctrlPr>
                            </m:sSubPr>
                            <m:e>
                              <m:r>
                                <a:rPr sz="1400" i="1">
                                  <a:solidFill>
                                    <a:srgbClr val="000000"/>
                                  </a:solidFill>
                                  <a:latin typeface="Cambria Math" panose="02040503050406030204" pitchFamily="18" charset="0"/>
                                </a:rPr>
                                <m:t>𝛿</m:t>
                              </m:r>
                            </m:e>
                            <m:sub>
                              <m:r>
                                <a:rPr sz="1400" i="1">
                                  <a:solidFill>
                                    <a:srgbClr val="000000"/>
                                  </a:solidFill>
                                  <a:latin typeface="Cambria Math" panose="02040503050406030204" pitchFamily="18" charset="0"/>
                                </a:rPr>
                                <m:t>𝑘</m:t>
                              </m:r>
                            </m:sub>
                          </m:sSub>
                        </m:oMath>
                      </m:oMathPara>
                    </a14:m>
                    <a:endParaRPr sz="1400" dirty="0"/>
                  </a:p>
                </p:txBody>
              </p:sp>
            </mc:Choice>
            <mc:Fallback xmlns="">
              <p:sp>
                <p:nvSpPr>
                  <p:cNvPr id="23" name="Equation">
                    <a:extLst>
                      <a:ext uri="{FF2B5EF4-FFF2-40B4-BE49-F238E27FC236}">
                        <a16:creationId xmlns:a16="http://schemas.microsoft.com/office/drawing/2014/main" id="{2DAB16BB-4780-EE8A-2DE7-703A459A46BC}"/>
                      </a:ext>
                    </a:extLst>
                  </p:cNvPr>
                  <p:cNvSpPr txBox="1">
                    <a:spLocks noRot="1" noChangeAspect="1" noMove="1" noResize="1" noEditPoints="1" noAdjustHandles="1" noChangeArrowheads="1" noChangeShapeType="1" noTextEdit="1"/>
                  </p:cNvSpPr>
                  <p:nvPr/>
                </p:nvSpPr>
                <p:spPr>
                  <a:xfrm>
                    <a:off x="15813" y="1329571"/>
                    <a:ext cx="601704" cy="574516"/>
                  </a:xfrm>
                  <a:prstGeom prst="rect">
                    <a:avLst/>
                  </a:prstGeom>
                  <a:blipFill>
                    <a:blip r:embed="rId12"/>
                    <a:stretch>
                      <a:fillRect l="-15789" r="-5263" b="-1578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Equation">
                    <a:extLst>
                      <a:ext uri="{FF2B5EF4-FFF2-40B4-BE49-F238E27FC236}">
                        <a16:creationId xmlns:a16="http://schemas.microsoft.com/office/drawing/2014/main" id="{BCF2E1F4-55F1-07AF-81EE-7A3636D1FA5B}"/>
                      </a:ext>
                    </a:extLst>
                  </p:cNvPr>
                  <p:cNvSpPr txBox="1"/>
                  <p:nvPr/>
                </p:nvSpPr>
                <p:spPr>
                  <a:xfrm>
                    <a:off x="9277125" y="2202799"/>
                    <a:ext cx="679672" cy="738663"/>
                  </a:xfrm>
                  <a:prstGeom prst="rect">
                    <a:avLst/>
                  </a:prstGeom>
                  <a:noFill/>
                  <a:ln w="28575" cap="flat">
                    <a:noFill/>
                    <a:miter lim="400000"/>
                  </a:ln>
                  <a:effectLst/>
                </p:spPr>
                <p:txBody>
                  <a:bodyPr wrap="none" lIns="0" tIns="0" rIns="0" bIns="0">
                    <a:spAutoFit/>
                  </a:bodyPr>
                  <a:lstStyle/>
                  <a:p>
                    <a:pPr defTabSz="342900" latinLnBrk="1">
                      <a:defRPr sz="1800">
                        <a:solidFill>
                          <a:srgbClr val="000000"/>
                        </a:solidFill>
                      </a:defRPr>
                    </a:pPr>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m:t>
                          </m:r>
                        </m:oMath>
                      </m:oMathPara>
                    </a14:m>
                    <a:endParaRPr sz="1800" dirty="0"/>
                  </a:p>
                </p:txBody>
              </p:sp>
            </mc:Choice>
            <mc:Fallback xmlns="">
              <p:sp>
                <p:nvSpPr>
                  <p:cNvPr id="24" name="Equation">
                    <a:extLst>
                      <a:ext uri="{FF2B5EF4-FFF2-40B4-BE49-F238E27FC236}">
                        <a16:creationId xmlns:a16="http://schemas.microsoft.com/office/drawing/2014/main" id="{BCF2E1F4-55F1-07AF-81EE-7A3636D1FA5B}"/>
                      </a:ext>
                    </a:extLst>
                  </p:cNvPr>
                  <p:cNvSpPr txBox="1">
                    <a:spLocks noRot="1" noChangeAspect="1" noMove="1" noResize="1" noEditPoints="1" noAdjustHandles="1" noChangeArrowheads="1" noChangeShapeType="1" noTextEdit="1"/>
                  </p:cNvSpPr>
                  <p:nvPr/>
                </p:nvSpPr>
                <p:spPr>
                  <a:xfrm>
                    <a:off x="9277125" y="2202799"/>
                    <a:ext cx="679672" cy="738663"/>
                  </a:xfrm>
                  <a:prstGeom prst="rect">
                    <a:avLst/>
                  </a:prstGeom>
                  <a:blipFill>
                    <a:blip r:embed="rId13"/>
                    <a:stretch>
                      <a:fillRect l="-4762"/>
                    </a:stretch>
                  </a:blipFill>
                  <a:ln w="28575" cap="flat">
                    <a:noFill/>
                    <a:miter lim="400000"/>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Golay pair of length">
                  <a:extLst>
                    <a:ext uri="{FF2B5EF4-FFF2-40B4-BE49-F238E27FC236}">
                      <a16:creationId xmlns:a16="http://schemas.microsoft.com/office/drawing/2014/main" id="{9213ACCF-F66F-7832-EFA7-011A5ABD49FD}"/>
                    </a:ext>
                  </a:extLst>
                </p:cNvPr>
                <p:cNvSpPr txBox="1"/>
                <p:nvPr/>
              </p:nvSpPr>
              <p:spPr>
                <a:xfrm>
                  <a:off x="17121545" y="830613"/>
                  <a:ext cx="3510725" cy="1380036"/>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19050" tIns="19050" rIns="19050" bIns="19050" numCol="1" anchor="ctr">
                  <a:spAutoFit/>
                </a:bodyPr>
                <a:lstStyle/>
                <a:p>
                  <a:pPr algn="ctr">
                    <a:defRPr sz="3800">
                      <a:solidFill>
                        <a:srgbClr val="000000"/>
                      </a:solidFill>
                    </a:defRPr>
                  </a:pPr>
                  <a:r>
                    <a:rPr sz="1425" dirty="0" err="1"/>
                    <a:t>Golay</a:t>
                  </a:r>
                  <a:r>
                    <a:rPr sz="1425" dirty="0"/>
                    <a:t> pair of length </a:t>
                  </a:r>
                  <a14:m>
                    <m:oMath xmlns:m="http://schemas.openxmlformats.org/officeDocument/2006/math">
                      <m:sSup>
                        <m:sSupPr>
                          <m:ctrlPr>
                            <a:rPr sz="1688" i="1">
                              <a:solidFill>
                                <a:srgbClr val="000000"/>
                              </a:solidFill>
                              <a:latin typeface="Cambria Math" panose="02040503050406030204" pitchFamily="18" charset="0"/>
                            </a:rPr>
                          </m:ctrlPr>
                        </m:sSupPr>
                        <m:e>
                          <m:r>
                            <a:rPr sz="1688" i="1">
                              <a:solidFill>
                                <a:srgbClr val="000000"/>
                              </a:solidFill>
                              <a:latin typeface="Cambria Math" panose="02040503050406030204" pitchFamily="18" charset="0"/>
                            </a:rPr>
                            <m:t>2</m:t>
                          </m:r>
                        </m:e>
                        <m:sup>
                          <m:r>
                            <a:rPr sz="1688" i="1">
                              <a:solidFill>
                                <a:srgbClr val="000000"/>
                              </a:solidFill>
                              <a:latin typeface="Cambria Math" panose="02040503050406030204" pitchFamily="18" charset="0"/>
                            </a:rPr>
                            <m:t>𝑁</m:t>
                          </m:r>
                        </m:sup>
                      </m:sSup>
                    </m:oMath>
                  </a14:m>
                  <a:endParaRPr sz="1425" dirty="0"/>
                </a:p>
              </p:txBody>
            </p:sp>
          </mc:Choice>
          <mc:Fallback xmlns="">
            <p:sp>
              <p:nvSpPr>
                <p:cNvPr id="8" name="Golay pair of length">
                  <a:extLst>
                    <a:ext uri="{FF2B5EF4-FFF2-40B4-BE49-F238E27FC236}">
                      <a16:creationId xmlns:a16="http://schemas.microsoft.com/office/drawing/2014/main" id="{9213ACCF-F66F-7832-EFA7-011A5ABD49FD}"/>
                    </a:ext>
                  </a:extLst>
                </p:cNvPr>
                <p:cNvSpPr txBox="1">
                  <a:spLocks noRot="1" noChangeAspect="1" noMove="1" noResize="1" noEditPoints="1" noAdjustHandles="1" noChangeArrowheads="1" noChangeShapeType="1" noTextEdit="1"/>
                </p:cNvSpPr>
                <p:nvPr/>
              </p:nvSpPr>
              <p:spPr>
                <a:xfrm>
                  <a:off x="17121545" y="830613"/>
                  <a:ext cx="3510725" cy="1380036"/>
                </a:xfrm>
                <a:prstGeom prst="rect">
                  <a:avLst/>
                </a:prstGeom>
                <a:blipFill>
                  <a:blip r:embed="rId14"/>
                  <a:stretch>
                    <a:fillRect t="-7317" b="-14634"/>
                  </a:stretch>
                </a:blipFill>
                <a:ln w="12700" cap="flat">
                  <a:noFill/>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9" name="Line">
              <a:extLst>
                <a:ext uri="{FF2B5EF4-FFF2-40B4-BE49-F238E27FC236}">
                  <a16:creationId xmlns:a16="http://schemas.microsoft.com/office/drawing/2014/main" id="{4FC2240F-DECF-6ADD-DE7D-557083639045}"/>
                </a:ext>
              </a:extLst>
            </p:cNvPr>
            <p:cNvSpPr/>
            <p:nvPr/>
          </p:nvSpPr>
          <p:spPr>
            <a:xfrm flipH="1" flipV="1">
              <a:off x="15787028" y="652779"/>
              <a:ext cx="1599749" cy="686594"/>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sp>
          <p:nvSpPr>
            <p:cNvPr id="10" name="Line">
              <a:extLst>
                <a:ext uri="{FF2B5EF4-FFF2-40B4-BE49-F238E27FC236}">
                  <a16:creationId xmlns:a16="http://schemas.microsoft.com/office/drawing/2014/main" id="{24E3CEC3-F4E2-9B41-0131-2D08BDF7B9D0}"/>
                </a:ext>
              </a:extLst>
            </p:cNvPr>
            <p:cNvSpPr/>
            <p:nvPr/>
          </p:nvSpPr>
          <p:spPr>
            <a:xfrm flipH="1">
              <a:off x="15956329" y="1958708"/>
              <a:ext cx="1430451" cy="623064"/>
            </a:xfrm>
            <a:prstGeom prst="line">
              <a:avLst/>
            </a:prstGeom>
            <a:noFill/>
            <a:ln w="12700" cap="flat">
              <a:solidFill>
                <a:srgbClr val="000000"/>
              </a:solidFill>
              <a:prstDash val="solid"/>
              <a:miter lim="400000"/>
              <a:tailEnd type="triangle" w="med" len="med"/>
            </a:ln>
            <a:effectLst/>
          </p:spPr>
          <p:txBody>
            <a:bodyPr wrap="square" lIns="19050" tIns="19050" rIns="19050" bIns="19050" numCol="1" anchor="ctr">
              <a:noAutofit/>
            </a:bodyPr>
            <a:lstStyle/>
            <a:p>
              <a:endParaRPr sz="450"/>
            </a:p>
          </p:txBody>
        </p:sp>
      </p:grpSp>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C88458FD-DBA6-AEDD-6B5B-44460F6629DB}"/>
                  </a:ext>
                </a:extLst>
              </p:cNvPr>
              <p:cNvSpPr/>
              <p:nvPr/>
            </p:nvSpPr>
            <p:spPr>
              <a:xfrm>
                <a:off x="4732450" y="5297275"/>
                <a:ext cx="3859767" cy="480131"/>
              </a:xfrm>
              <a:prstGeom prst="rect">
                <a:avLst/>
              </a:prstGeom>
            </p:spPr>
            <p:txBody>
              <a:bodyPr wrap="square">
                <a:spAutoFit/>
              </a:bodyPr>
              <a:lstStyle/>
              <a:p>
                <a:pPr defTabSz="713214">
                  <a:lnSpc>
                    <a:spcPct val="90000"/>
                  </a:lnSpc>
                  <a:spcBef>
                    <a:spcPts val="863"/>
                  </a:spcBef>
                  <a:buSzPct val="123000"/>
                  <a:defRPr sz="3743">
                    <a:solidFill>
                      <a:srgbClr val="000000"/>
                    </a:solidFill>
                  </a:defRPr>
                </a:pPr>
                <a:r>
                  <a:rPr lang="en-US" sz="1400" dirty="0">
                    <a:latin typeface="+mn-lt"/>
                    <a:cs typeface="Calibri" panose="020F0502020204030204" pitchFamily="34" charset="0"/>
                  </a:rPr>
                  <a:t>Total </a:t>
                </a:r>
                <a14:m>
                  <m:oMath xmlns:m="http://schemas.openxmlformats.org/officeDocument/2006/math">
                    <m:sSup>
                      <m:sSupPr>
                        <m:ctrlPr>
                          <a:rPr lang="ar-AE" sz="1400" i="1">
                            <a:solidFill>
                              <a:srgbClr val="000000"/>
                            </a:solidFill>
                            <a:latin typeface="Cambria Math" panose="02040503050406030204" pitchFamily="18" charset="0"/>
                          </a:rPr>
                        </m:ctrlPr>
                      </m:sSupPr>
                      <m:e>
                        <m:r>
                          <a:rPr lang="ar-AE" sz="1400" i="1">
                            <a:solidFill>
                              <a:srgbClr val="000000"/>
                            </a:solidFill>
                            <a:latin typeface="Cambria Math" panose="02040503050406030204" pitchFamily="18" charset="0"/>
                          </a:rPr>
                          <m:t>2</m:t>
                        </m:r>
                      </m:e>
                      <m:sup>
                        <m:r>
                          <a:rPr lang="ar-AE" sz="1400" i="1">
                            <a:solidFill>
                              <a:srgbClr val="000000"/>
                            </a:solidFill>
                            <a:latin typeface="Cambria Math" panose="02040503050406030204" pitchFamily="18" charset="0"/>
                          </a:rPr>
                          <m:t>𝑁</m:t>
                        </m:r>
                      </m:sup>
                    </m:sSup>
                    <m:r>
                      <a:rPr lang="ar-AE" sz="1400" i="1">
                        <a:solidFill>
                          <a:srgbClr val="000000"/>
                        </a:solidFill>
                        <a:latin typeface="Cambria Math" panose="02040503050406030204" pitchFamily="18" charset="0"/>
                      </a:rPr>
                      <m:t>⋅</m:t>
                    </m:r>
                    <m:r>
                      <a:rPr lang="ar-AE" sz="1400" i="1">
                        <a:solidFill>
                          <a:srgbClr val="000000"/>
                        </a:solidFill>
                        <a:latin typeface="Cambria Math" panose="02040503050406030204" pitchFamily="18" charset="0"/>
                      </a:rPr>
                      <m:t>𝑁</m:t>
                    </m:r>
                    <m:r>
                      <a:rPr lang="ar-AE" sz="1400" i="1">
                        <a:solidFill>
                          <a:srgbClr val="000000"/>
                        </a:solidFill>
                        <a:latin typeface="Cambria Math" panose="02040503050406030204" pitchFamily="18" charset="0"/>
                      </a:rPr>
                      <m:t>!</m:t>
                    </m:r>
                  </m:oMath>
                </a14:m>
                <a:r>
                  <a:rPr lang="ar-AE" sz="1400" dirty="0">
                    <a:latin typeface="+mn-lt"/>
                    <a:cs typeface="Calibri" panose="020F0502020204030204" pitchFamily="34" charset="0"/>
                  </a:rPr>
                  <a:t> </a:t>
                </a:r>
                <a:r>
                  <a:rPr lang="en-US" sz="1400" dirty="0" err="1">
                    <a:latin typeface="+mn-lt"/>
                    <a:cs typeface="Calibri" panose="020F0502020204030204" pitchFamily="34" charset="0"/>
                  </a:rPr>
                  <a:t>Golay</a:t>
                </a:r>
                <a:r>
                  <a:rPr lang="en-US" sz="1400" dirty="0">
                    <a:latin typeface="+mn-lt"/>
                    <a:cs typeface="Calibri" panose="020F0502020204030204" pitchFamily="34" charset="0"/>
                  </a:rPr>
                  <a:t> pairs of length </a:t>
                </a:r>
                <a14:m>
                  <m:oMath xmlns:m="http://schemas.openxmlformats.org/officeDocument/2006/math">
                    <m:sSup>
                      <m:sSupPr>
                        <m:ctrlPr>
                          <a:rPr lang="ar-AE" sz="1400" i="1">
                            <a:solidFill>
                              <a:srgbClr val="000000"/>
                            </a:solidFill>
                            <a:latin typeface="Cambria Math" panose="02040503050406030204" pitchFamily="18" charset="0"/>
                          </a:rPr>
                        </m:ctrlPr>
                      </m:sSupPr>
                      <m:e>
                        <m:r>
                          <a:rPr lang="ar-AE" sz="1400" i="1">
                            <a:solidFill>
                              <a:srgbClr val="000000"/>
                            </a:solidFill>
                            <a:latin typeface="Cambria Math" panose="02040503050406030204" pitchFamily="18" charset="0"/>
                          </a:rPr>
                          <m:t>2</m:t>
                        </m:r>
                      </m:e>
                      <m:sup>
                        <m:r>
                          <a:rPr lang="ar-AE" sz="1400" i="1">
                            <a:solidFill>
                              <a:srgbClr val="000000"/>
                            </a:solidFill>
                            <a:latin typeface="Cambria Math" panose="02040503050406030204" pitchFamily="18" charset="0"/>
                          </a:rPr>
                          <m:t>𝑁</m:t>
                        </m:r>
                      </m:sup>
                    </m:sSup>
                  </m:oMath>
                </a14:m>
                <a:r>
                  <a:rPr lang="en-US" sz="1400" dirty="0">
                    <a:latin typeface="+mn-lt"/>
                    <a:cs typeface="Calibri" panose="020F0502020204030204" pitchFamily="34" charset="0"/>
                  </a:rPr>
                  <a:t> can be constructed!</a:t>
                </a:r>
                <a:endParaRPr lang="ar-AE" sz="1400" dirty="0">
                  <a:latin typeface="+mn-lt"/>
                  <a:cs typeface="Calibri" panose="020F0502020204030204" pitchFamily="34" charset="0"/>
                </a:endParaRPr>
              </a:p>
            </p:txBody>
          </p:sp>
        </mc:Choice>
        <mc:Fallback xmlns="">
          <p:sp>
            <p:nvSpPr>
              <p:cNvPr id="87" name="Rectangle 86">
                <a:extLst>
                  <a:ext uri="{FF2B5EF4-FFF2-40B4-BE49-F238E27FC236}">
                    <a16:creationId xmlns:a16="http://schemas.microsoft.com/office/drawing/2014/main" id="{C88458FD-DBA6-AEDD-6B5B-44460F6629DB}"/>
                  </a:ext>
                </a:extLst>
              </p:cNvPr>
              <p:cNvSpPr>
                <a:spLocks noRot="1" noChangeAspect="1" noMove="1" noResize="1" noEditPoints="1" noAdjustHandles="1" noChangeArrowheads="1" noChangeShapeType="1" noTextEdit="1"/>
              </p:cNvSpPr>
              <p:nvPr/>
            </p:nvSpPr>
            <p:spPr>
              <a:xfrm>
                <a:off x="4732450" y="5297275"/>
                <a:ext cx="3859767" cy="480131"/>
              </a:xfrm>
              <a:prstGeom prst="rect">
                <a:avLst/>
              </a:prstGeom>
              <a:blipFill>
                <a:blip r:embed="rId15"/>
                <a:stretch>
                  <a:fillRect l="-328" t="-7692" b="-12821"/>
                </a:stretch>
              </a:blipFill>
            </p:spPr>
            <p:txBody>
              <a:bodyPr/>
              <a:lstStyle/>
              <a:p>
                <a:r>
                  <a:rPr lang="en-US">
                    <a:noFill/>
                  </a:rPr>
                  <a:t> </a:t>
                </a:r>
              </a:p>
            </p:txBody>
          </p:sp>
        </mc:Fallback>
      </mc:AlternateContent>
      <p:sp>
        <p:nvSpPr>
          <p:cNvPr id="88" name="Right Brace 87">
            <a:extLst>
              <a:ext uri="{FF2B5EF4-FFF2-40B4-BE49-F238E27FC236}">
                <a16:creationId xmlns:a16="http://schemas.microsoft.com/office/drawing/2014/main" id="{861A978F-2944-B240-3A2A-6CA762D184A9}"/>
              </a:ext>
            </a:extLst>
          </p:cNvPr>
          <p:cNvSpPr/>
          <p:nvPr/>
        </p:nvSpPr>
        <p:spPr>
          <a:xfrm>
            <a:off x="4487750" y="5246184"/>
            <a:ext cx="244700" cy="475736"/>
          </a:xfrm>
          <a:prstGeom prst="rightBrace">
            <a:avLst>
              <a:gd name="adj1" fmla="val 43366"/>
              <a:gd name="adj2" fmla="val 50000"/>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fontAlgn="auto" latinLnBrk="1">
              <a:spcBef>
                <a:spcPts val="0"/>
              </a:spcBef>
              <a:spcAft>
                <a:spcPts val="0"/>
              </a:spcAft>
            </a:pPr>
            <a:endParaRPr lang="en-US" sz="675">
              <a:solidFill>
                <a:srgbClr val="000000"/>
              </a:solidFill>
            </a:endParaRPr>
          </a:p>
        </p:txBody>
      </p:sp>
      <p:sp>
        <p:nvSpPr>
          <p:cNvPr id="85" name="Slide Number Placeholder 84">
            <a:extLst>
              <a:ext uri="{FF2B5EF4-FFF2-40B4-BE49-F238E27FC236}">
                <a16:creationId xmlns:a16="http://schemas.microsoft.com/office/drawing/2014/main" id="{96B70E3A-8B54-5693-104E-5ABA12601782}"/>
              </a:ext>
            </a:extLst>
          </p:cNvPr>
          <p:cNvSpPr>
            <a:spLocks noGrp="1"/>
          </p:cNvSpPr>
          <p:nvPr>
            <p:ph type="sldNum" sz="quarter" idx="2"/>
          </p:nvPr>
        </p:nvSpPr>
        <p:spPr/>
        <p:txBody>
          <a:bodyPr/>
          <a:lstStyle/>
          <a:p>
            <a:fld id="{86CB4B4D-7CA3-9044-876B-883B54F8677D}" type="slidenum">
              <a:rPr lang="en-US" smtClean="0"/>
              <a:t>12</a:t>
            </a:fld>
            <a:endParaRPr lang="en-US"/>
          </a:p>
        </p:txBody>
      </p:sp>
      <p:sp>
        <p:nvSpPr>
          <p:cNvPr id="89" name="Date Placeholder 1">
            <a:extLst>
              <a:ext uri="{FF2B5EF4-FFF2-40B4-BE49-F238E27FC236}">
                <a16:creationId xmlns:a16="http://schemas.microsoft.com/office/drawing/2014/main" id="{F80B3AEC-8B3F-F280-1FA1-46636A1255A5}"/>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90" name="Footer Placeholder 2">
            <a:extLst>
              <a:ext uri="{FF2B5EF4-FFF2-40B4-BE49-F238E27FC236}">
                <a16:creationId xmlns:a16="http://schemas.microsoft.com/office/drawing/2014/main" id="{813BB141-EF0F-2482-14F3-2E8EA8DD3D56}"/>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extLst>
      <p:ext uri="{BB962C8B-B14F-4D97-AF65-F5344CB8AC3E}">
        <p14:creationId xmlns:p14="http://schemas.microsoft.com/office/powerpoint/2010/main" val="8930343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A1BF-39C3-FF45-EA05-A5B570D556D8}"/>
              </a:ext>
            </a:extLst>
          </p:cNvPr>
          <p:cNvSpPr>
            <a:spLocks noGrp="1"/>
          </p:cNvSpPr>
          <p:nvPr>
            <p:ph type="title"/>
          </p:nvPr>
        </p:nvSpPr>
        <p:spPr/>
        <p:txBody>
          <a:bodyPr>
            <a:normAutofit/>
          </a:bodyPr>
          <a:lstStyle/>
          <a:p>
            <a:r>
              <a:rPr lang="en-US" dirty="0"/>
              <a:t>Conclusion</a:t>
            </a:r>
          </a:p>
        </p:txBody>
      </p:sp>
      <p:sp>
        <p:nvSpPr>
          <p:cNvPr id="4" name="Text Placeholder 3">
            <a:extLst>
              <a:ext uri="{FF2B5EF4-FFF2-40B4-BE49-F238E27FC236}">
                <a16:creationId xmlns:a16="http://schemas.microsoft.com/office/drawing/2014/main" id="{51AD15F7-E4F6-A231-39DA-51DED60CBF25}"/>
              </a:ext>
            </a:extLst>
          </p:cNvPr>
          <p:cNvSpPr>
            <a:spLocks noGrp="1"/>
          </p:cNvSpPr>
          <p:nvPr>
            <p:ph type="body" idx="1"/>
          </p:nvPr>
        </p:nvSpPr>
        <p:spPr>
          <a:xfrm>
            <a:off x="452439" y="1676401"/>
            <a:ext cx="7929562" cy="4267200"/>
          </a:xfrm>
        </p:spPr>
        <p:txBody>
          <a:bodyPr>
            <a:noAutofit/>
          </a:bodyPr>
          <a:lstStyle/>
          <a:p>
            <a:pPr marL="231775" indent="-231775" defTabSz="905233">
              <a:spcBef>
                <a:spcPts val="900"/>
              </a:spcBef>
              <a:defRPr sz="4752"/>
            </a:pPr>
            <a:r>
              <a:rPr lang="en-US" sz="1800" dirty="0"/>
              <a:t>Preambles beyond 4z </a:t>
            </a:r>
            <a:r>
              <a:rPr lang="en-US" sz="1800" dirty="0" err="1"/>
              <a:t>Ipatov</a:t>
            </a:r>
            <a:r>
              <a:rPr lang="en-US" sz="1800" dirty="0"/>
              <a:t> can be constructed by concatenating the two sequences in a </a:t>
            </a:r>
            <a:r>
              <a:rPr lang="en-US" sz="1800" dirty="0" err="1"/>
              <a:t>Golay</a:t>
            </a:r>
            <a:r>
              <a:rPr lang="en-US" sz="1800" dirty="0"/>
              <a:t> pair </a:t>
            </a:r>
          </a:p>
          <a:p>
            <a:pPr marL="454025" lvl="1" indent="-222250" defTabSz="905233">
              <a:spcBef>
                <a:spcPts val="900"/>
              </a:spcBef>
              <a:defRPr sz="4752"/>
            </a:pPr>
            <a:r>
              <a:rPr lang="en-US" sz="1800" dirty="0" err="1"/>
              <a:t>Golay</a:t>
            </a:r>
            <a:r>
              <a:rPr lang="en-US" sz="1800" dirty="0"/>
              <a:t> pair can be chosen to exhibit large ZACZs</a:t>
            </a:r>
          </a:p>
          <a:p>
            <a:pPr marL="454914" lvl="1" indent="-226314" defTabSz="905233">
              <a:spcBef>
                <a:spcPts val="900"/>
              </a:spcBef>
              <a:defRPr sz="4752"/>
            </a:pPr>
            <a:r>
              <a:rPr lang="en-US" sz="1800" dirty="0"/>
              <a:t>gap can be appended after each sequence</a:t>
            </a:r>
          </a:p>
          <a:p>
            <a:pPr marL="454914" lvl="1" indent="-226314" defTabSz="905233">
              <a:spcBef>
                <a:spcPts val="900"/>
              </a:spcBef>
              <a:defRPr sz="4752"/>
            </a:pPr>
            <a:r>
              <a:rPr lang="en-US" sz="1800" dirty="0"/>
              <a:t>concatenation is repeated in time for multiple times</a:t>
            </a:r>
          </a:p>
          <a:p>
            <a:pPr marL="231775" indent="-225425" defTabSz="905233">
              <a:spcBef>
                <a:spcPts val="900"/>
              </a:spcBef>
              <a:defRPr sz="4752"/>
            </a:pPr>
            <a:r>
              <a:rPr lang="en-US" sz="1800" b="1" dirty="0"/>
              <a:t>Desirable properties for </a:t>
            </a:r>
            <a:r>
              <a:rPr lang="en-US" sz="1800" b="1" dirty="0" err="1"/>
              <a:t>Golay</a:t>
            </a:r>
            <a:r>
              <a:rPr lang="en-US" sz="1800" b="1" dirty="0"/>
              <a:t> complementary sequences based construction </a:t>
            </a:r>
          </a:p>
          <a:p>
            <a:pPr marL="457200" lvl="1" indent="-225425">
              <a:spcBef>
                <a:spcPts val="900"/>
              </a:spcBef>
            </a:pPr>
            <a:r>
              <a:rPr lang="en-US" sz="1800" dirty="0"/>
              <a:t>a large family of sequences with good auto-/cross-correlation properties </a:t>
            </a:r>
          </a:p>
          <a:p>
            <a:pPr marL="457200" lvl="1" indent="-225425">
              <a:spcBef>
                <a:spcPts val="900"/>
              </a:spcBef>
            </a:pPr>
            <a:r>
              <a:rPr lang="en-US" sz="1800" dirty="0"/>
              <a:t>flat spectrum </a:t>
            </a:r>
          </a:p>
          <a:p>
            <a:pPr marL="457200" lvl="1" indent="-225425">
              <a:spcBef>
                <a:spcPts val="900"/>
              </a:spcBef>
            </a:pPr>
            <a:r>
              <a:rPr lang="en-US" sz="1800" dirty="0"/>
              <a:t>flexible multi-user interference mitigation</a:t>
            </a:r>
          </a:p>
          <a:p>
            <a:pPr marL="457200" lvl="1" indent="-225425">
              <a:spcBef>
                <a:spcPts val="900"/>
              </a:spcBef>
            </a:pPr>
            <a:r>
              <a:rPr lang="en-US" sz="1800" dirty="0"/>
              <a:t>allows efficient construction</a:t>
            </a:r>
          </a:p>
        </p:txBody>
      </p:sp>
      <p:sp>
        <p:nvSpPr>
          <p:cNvPr id="3" name="Slide Number Placeholder 2">
            <a:extLst>
              <a:ext uri="{FF2B5EF4-FFF2-40B4-BE49-F238E27FC236}">
                <a16:creationId xmlns:a16="http://schemas.microsoft.com/office/drawing/2014/main" id="{3C8A81A0-598A-E8F0-E91A-1901EBDA90B8}"/>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5" name="Date Placeholder 1">
            <a:extLst>
              <a:ext uri="{FF2B5EF4-FFF2-40B4-BE49-F238E27FC236}">
                <a16:creationId xmlns:a16="http://schemas.microsoft.com/office/drawing/2014/main" id="{67422C5B-1040-1AA4-9224-14E5A9A7E144}"/>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6" name="Footer Placeholder 2">
            <a:extLst>
              <a:ext uri="{FF2B5EF4-FFF2-40B4-BE49-F238E27FC236}">
                <a16:creationId xmlns:a16="http://schemas.microsoft.com/office/drawing/2014/main" id="{E88C44A6-D02E-125C-E02A-4B35C4D31EB0}"/>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extLst>
      <p:ext uri="{BB962C8B-B14F-4D97-AF65-F5344CB8AC3E}">
        <p14:creationId xmlns:p14="http://schemas.microsoft.com/office/powerpoint/2010/main" val="8427822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3061-5F46-5AE5-7593-894CD85E6668}"/>
              </a:ext>
            </a:extLst>
          </p:cNvPr>
          <p:cNvSpPr>
            <a:spLocks noGrp="1"/>
          </p:cNvSpPr>
          <p:nvPr>
            <p:ph type="title"/>
          </p:nvPr>
        </p:nvSpPr>
        <p:spPr>
          <a:xfrm>
            <a:off x="904875" y="3988118"/>
            <a:ext cx="8162925" cy="537436"/>
          </a:xfrm>
        </p:spPr>
        <p:txBody>
          <a:bodyPr/>
          <a:lstStyle/>
          <a:p>
            <a:pPr algn="r"/>
            <a:r>
              <a:rPr lang="en-US" sz="2800" b="1" dirty="0">
                <a:latin typeface="+mn-lt"/>
              </a:rPr>
              <a:t>More Information</a:t>
            </a:r>
          </a:p>
        </p:txBody>
      </p:sp>
      <p:sp>
        <p:nvSpPr>
          <p:cNvPr id="3" name="Slide Number Placeholder 2">
            <a:extLst>
              <a:ext uri="{FF2B5EF4-FFF2-40B4-BE49-F238E27FC236}">
                <a16:creationId xmlns:a16="http://schemas.microsoft.com/office/drawing/2014/main" id="{5399C0AB-5193-A0E8-B12B-2AE1251289EB}"/>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4" name="Date Placeholder 1">
            <a:extLst>
              <a:ext uri="{FF2B5EF4-FFF2-40B4-BE49-F238E27FC236}">
                <a16:creationId xmlns:a16="http://schemas.microsoft.com/office/drawing/2014/main" id="{B484967B-4C3C-6661-478C-FDD89FCC5540}"/>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5" name="Footer Placeholder 2">
            <a:extLst>
              <a:ext uri="{FF2B5EF4-FFF2-40B4-BE49-F238E27FC236}">
                <a16:creationId xmlns:a16="http://schemas.microsoft.com/office/drawing/2014/main" id="{159757BB-1372-2DFF-29B0-64EAD8BF8DE0}"/>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extLst>
      <p:ext uri="{BB962C8B-B14F-4D97-AF65-F5344CB8AC3E}">
        <p14:creationId xmlns:p14="http://schemas.microsoft.com/office/powerpoint/2010/main" val="39494824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 name="Plot of sequences- Golay"/>
          <p:cNvSpPr txBox="1">
            <a:spLocks noGrp="1"/>
          </p:cNvSpPr>
          <p:nvPr>
            <p:ph type="title"/>
          </p:nvPr>
        </p:nvSpPr>
        <p:spPr>
          <a:prstGeom prst="rect">
            <a:avLst/>
          </a:prstGeom>
        </p:spPr>
        <p:txBody>
          <a:bodyPr/>
          <a:lstStyle/>
          <a:p>
            <a:r>
              <a:rPr dirty="0" err="1"/>
              <a:t>Golay</a:t>
            </a:r>
            <a:r>
              <a:rPr lang="en-US" dirty="0"/>
              <a:t> sequences assumed, length=32</a:t>
            </a:r>
            <a:endParaRPr dirty="0"/>
          </a:p>
        </p:txBody>
      </p:sp>
      <p:pic>
        <p:nvPicPr>
          <p:cNvPr id="2" name="Picture 1">
            <a:extLst>
              <a:ext uri="{FF2B5EF4-FFF2-40B4-BE49-F238E27FC236}">
                <a16:creationId xmlns:a16="http://schemas.microsoft.com/office/drawing/2014/main" id="{C7799A7E-C602-C780-3446-1141023E3E56}"/>
              </a:ext>
            </a:extLst>
          </p:cNvPr>
          <p:cNvPicPr>
            <a:picLocks noChangeAspect="1"/>
          </p:cNvPicPr>
          <p:nvPr/>
        </p:nvPicPr>
        <p:blipFill>
          <a:blip r:embed="rId2"/>
          <a:stretch>
            <a:fillRect/>
          </a:stretch>
        </p:blipFill>
        <p:spPr>
          <a:xfrm>
            <a:off x="338547" y="2149434"/>
            <a:ext cx="4029075" cy="3019425"/>
          </a:xfrm>
          <a:prstGeom prst="rect">
            <a:avLst/>
          </a:prstGeom>
        </p:spPr>
      </p:pic>
      <p:pic>
        <p:nvPicPr>
          <p:cNvPr id="3" name="Picture 2">
            <a:extLst>
              <a:ext uri="{FF2B5EF4-FFF2-40B4-BE49-F238E27FC236}">
                <a16:creationId xmlns:a16="http://schemas.microsoft.com/office/drawing/2014/main" id="{FC1830CB-AD57-8685-41E9-19DB30E55D31}"/>
              </a:ext>
            </a:extLst>
          </p:cNvPr>
          <p:cNvPicPr>
            <a:picLocks noChangeAspect="1"/>
          </p:cNvPicPr>
          <p:nvPr/>
        </p:nvPicPr>
        <p:blipFill>
          <a:blip r:embed="rId3"/>
          <a:stretch>
            <a:fillRect/>
          </a:stretch>
        </p:blipFill>
        <p:spPr>
          <a:xfrm>
            <a:off x="4453195" y="2149434"/>
            <a:ext cx="4029075" cy="3018196"/>
          </a:xfrm>
          <a:prstGeom prst="rect">
            <a:avLst/>
          </a:prstGeom>
        </p:spPr>
      </p:pic>
      <p:sp>
        <p:nvSpPr>
          <p:cNvPr id="4" name="Slide Number Placeholder 3">
            <a:extLst>
              <a:ext uri="{FF2B5EF4-FFF2-40B4-BE49-F238E27FC236}">
                <a16:creationId xmlns:a16="http://schemas.microsoft.com/office/drawing/2014/main" id="{6BAC0815-7619-F7BD-0651-A56313C82CF5}"/>
              </a:ext>
            </a:extLst>
          </p:cNvPr>
          <p:cNvSpPr>
            <a:spLocks noGrp="1"/>
          </p:cNvSpPr>
          <p:nvPr>
            <p:ph type="sldNum" sz="quarter" idx="2"/>
          </p:nvPr>
        </p:nvSpPr>
        <p:spPr/>
        <p:txBody>
          <a:bodyPr/>
          <a:lstStyle/>
          <a:p>
            <a:fld id="{86CB4B4D-7CA3-9044-876B-883B54F8677D}" type="slidenum">
              <a:rPr lang="en-US" smtClean="0"/>
              <a:t>15</a:t>
            </a:fld>
            <a:endParaRPr lang="en-US"/>
          </a:p>
        </p:txBody>
      </p:sp>
      <p:sp>
        <p:nvSpPr>
          <p:cNvPr id="6" name="Date Placeholder 1">
            <a:extLst>
              <a:ext uri="{FF2B5EF4-FFF2-40B4-BE49-F238E27FC236}">
                <a16:creationId xmlns:a16="http://schemas.microsoft.com/office/drawing/2014/main" id="{37C138FC-C59C-F591-6B0F-D595F80457BA}"/>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7" name="Footer Placeholder 2">
            <a:extLst>
              <a:ext uri="{FF2B5EF4-FFF2-40B4-BE49-F238E27FC236}">
                <a16:creationId xmlns:a16="http://schemas.microsoft.com/office/drawing/2014/main" id="{F7E25128-FEBB-5DDB-69BB-A5E4D8073EFB}"/>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extLst>
      <p:ext uri="{BB962C8B-B14F-4D97-AF65-F5344CB8AC3E}">
        <p14:creationId xmlns:p14="http://schemas.microsoft.com/office/powerpoint/2010/main" val="5127158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 name="Plot of sequences- Golay"/>
          <p:cNvSpPr txBox="1">
            <a:spLocks noGrp="1"/>
          </p:cNvSpPr>
          <p:nvPr>
            <p:ph type="title"/>
          </p:nvPr>
        </p:nvSpPr>
        <p:spPr>
          <a:prstGeom prst="rect">
            <a:avLst/>
          </a:prstGeom>
        </p:spPr>
        <p:txBody>
          <a:bodyPr/>
          <a:lstStyle/>
          <a:p>
            <a:r>
              <a:rPr dirty="0" err="1"/>
              <a:t>Golay</a:t>
            </a:r>
            <a:r>
              <a:rPr lang="en-US" dirty="0"/>
              <a:t> sequences assumed, length = 64</a:t>
            </a:r>
            <a:endParaRPr dirty="0"/>
          </a:p>
        </p:txBody>
      </p:sp>
      <p:pic>
        <p:nvPicPr>
          <p:cNvPr id="274" name="Image" descr="Image"/>
          <p:cNvPicPr>
            <a:picLocks noChangeAspect="1"/>
          </p:cNvPicPr>
          <p:nvPr/>
        </p:nvPicPr>
        <p:blipFill>
          <a:blip r:embed="rId2"/>
          <a:stretch>
            <a:fillRect/>
          </a:stretch>
        </p:blipFill>
        <p:spPr>
          <a:xfrm>
            <a:off x="123121" y="2036900"/>
            <a:ext cx="4370438" cy="3277829"/>
          </a:xfrm>
          <a:prstGeom prst="rect">
            <a:avLst/>
          </a:prstGeom>
          <a:ln w="12700">
            <a:miter lim="400000"/>
          </a:ln>
        </p:spPr>
      </p:pic>
      <p:pic>
        <p:nvPicPr>
          <p:cNvPr id="275" name="Image" descr="Image"/>
          <p:cNvPicPr>
            <a:picLocks noChangeAspect="1"/>
          </p:cNvPicPr>
          <p:nvPr/>
        </p:nvPicPr>
        <p:blipFill>
          <a:blip r:embed="rId3"/>
          <a:stretch>
            <a:fillRect/>
          </a:stretch>
        </p:blipFill>
        <p:spPr>
          <a:xfrm>
            <a:off x="4493559" y="2036900"/>
            <a:ext cx="4370438" cy="3277829"/>
          </a:xfrm>
          <a:prstGeom prst="rect">
            <a:avLst/>
          </a:prstGeom>
          <a:ln w="12700">
            <a:miter lim="400000"/>
          </a:ln>
        </p:spPr>
      </p:pic>
      <p:sp>
        <p:nvSpPr>
          <p:cNvPr id="2" name="Slide Number Placeholder 1">
            <a:extLst>
              <a:ext uri="{FF2B5EF4-FFF2-40B4-BE49-F238E27FC236}">
                <a16:creationId xmlns:a16="http://schemas.microsoft.com/office/drawing/2014/main" id="{2F859B30-46A6-000B-4BD8-992DD785D78E}"/>
              </a:ext>
            </a:extLst>
          </p:cNvPr>
          <p:cNvSpPr>
            <a:spLocks noGrp="1"/>
          </p:cNvSpPr>
          <p:nvPr>
            <p:ph type="sldNum" sz="quarter" idx="2"/>
          </p:nvPr>
        </p:nvSpPr>
        <p:spPr/>
        <p:txBody>
          <a:bodyPr/>
          <a:lstStyle/>
          <a:p>
            <a:fld id="{86CB4B4D-7CA3-9044-876B-883B54F8677D}" type="slidenum">
              <a:rPr lang="en-US" smtClean="0"/>
              <a:t>16</a:t>
            </a:fld>
            <a:endParaRPr lang="en-US"/>
          </a:p>
        </p:txBody>
      </p:sp>
      <p:sp>
        <p:nvSpPr>
          <p:cNvPr id="8" name="Date Placeholder 1">
            <a:extLst>
              <a:ext uri="{FF2B5EF4-FFF2-40B4-BE49-F238E27FC236}">
                <a16:creationId xmlns:a16="http://schemas.microsoft.com/office/drawing/2014/main" id="{941B182D-8E24-83F7-DEEF-4AC13E649231}"/>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9" name="Footer Placeholder 2">
            <a:extLst>
              <a:ext uri="{FF2B5EF4-FFF2-40B4-BE49-F238E27FC236}">
                <a16:creationId xmlns:a16="http://schemas.microsoft.com/office/drawing/2014/main" id="{D0975A3C-1570-D21A-EFE3-01AD95648AD5}"/>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9" name="Plot of sequences- Ipatov"/>
          <p:cNvSpPr txBox="1">
            <a:spLocks noGrp="1"/>
          </p:cNvSpPr>
          <p:nvPr>
            <p:ph type="title"/>
          </p:nvPr>
        </p:nvSpPr>
        <p:spPr>
          <a:prstGeom prst="rect">
            <a:avLst/>
          </a:prstGeom>
        </p:spPr>
        <p:txBody>
          <a:bodyPr/>
          <a:lstStyle/>
          <a:p>
            <a:r>
              <a:rPr dirty="0" err="1"/>
              <a:t>Ipatov</a:t>
            </a:r>
            <a:r>
              <a:rPr lang="en-US" dirty="0"/>
              <a:t> sequences assumed</a:t>
            </a:r>
            <a:endParaRPr dirty="0"/>
          </a:p>
        </p:txBody>
      </p:sp>
      <p:pic>
        <p:nvPicPr>
          <p:cNvPr id="280" name="Image" descr="Image"/>
          <p:cNvPicPr>
            <a:picLocks noChangeAspect="1"/>
          </p:cNvPicPr>
          <p:nvPr/>
        </p:nvPicPr>
        <p:blipFill>
          <a:blip r:embed="rId2"/>
          <a:stretch>
            <a:fillRect/>
          </a:stretch>
        </p:blipFill>
        <p:spPr>
          <a:xfrm>
            <a:off x="1998652" y="1907357"/>
            <a:ext cx="5146697" cy="3569715"/>
          </a:xfrm>
          <a:prstGeom prst="rect">
            <a:avLst/>
          </a:prstGeom>
          <a:ln w="12700">
            <a:miter lim="400000"/>
          </a:ln>
        </p:spPr>
      </p:pic>
      <p:sp>
        <p:nvSpPr>
          <p:cNvPr id="2" name="Slide Number Placeholder 1">
            <a:extLst>
              <a:ext uri="{FF2B5EF4-FFF2-40B4-BE49-F238E27FC236}">
                <a16:creationId xmlns:a16="http://schemas.microsoft.com/office/drawing/2014/main" id="{6D738C53-FD7E-1DED-264D-F0A92CD3CA53}"/>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5" name="Date Placeholder 1">
            <a:extLst>
              <a:ext uri="{FF2B5EF4-FFF2-40B4-BE49-F238E27FC236}">
                <a16:creationId xmlns:a16="http://schemas.microsoft.com/office/drawing/2014/main" id="{621F112C-2058-E786-94C7-943101C5733E}"/>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6" name="Footer Placeholder 2">
            <a:extLst>
              <a:ext uri="{FF2B5EF4-FFF2-40B4-BE49-F238E27FC236}">
                <a16:creationId xmlns:a16="http://schemas.microsoft.com/office/drawing/2014/main" id="{DC86EF21-6A17-EFB6-141E-3E6E25E46B81}"/>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 name="Example: Golay 64 vs. Ipatov 127"/>
          <p:cNvSpPr txBox="1">
            <a:spLocks noGrp="1"/>
          </p:cNvSpPr>
          <p:nvPr>
            <p:ph type="title"/>
          </p:nvPr>
        </p:nvSpPr>
        <p:spPr>
          <a:prstGeom prst="rect">
            <a:avLst/>
          </a:prstGeom>
        </p:spPr>
        <p:txBody>
          <a:bodyPr/>
          <a:lstStyle/>
          <a:p>
            <a:r>
              <a:rPr dirty="0"/>
              <a:t>Example: </a:t>
            </a:r>
            <a:r>
              <a:rPr dirty="0" err="1"/>
              <a:t>Golay</a:t>
            </a:r>
            <a:r>
              <a:rPr dirty="0"/>
              <a:t> </a:t>
            </a:r>
            <a:r>
              <a:rPr lang="en-US" dirty="0"/>
              <a:t>(</a:t>
            </a:r>
            <a:r>
              <a:rPr dirty="0"/>
              <a:t>64</a:t>
            </a:r>
            <a:r>
              <a:rPr lang="en-US" dirty="0"/>
              <a:t>, 64)</a:t>
            </a:r>
            <a:r>
              <a:rPr dirty="0"/>
              <a:t> vs. </a:t>
            </a:r>
            <a:r>
              <a:rPr dirty="0" err="1"/>
              <a:t>Ipatov</a:t>
            </a:r>
            <a:r>
              <a:rPr dirty="0"/>
              <a:t> 127</a:t>
            </a:r>
          </a:p>
        </p:txBody>
      </p:sp>
      <p:sp>
        <p:nvSpPr>
          <p:cNvPr id="177" name="Two Ipatov 127 perfect sequences"/>
          <p:cNvSpPr txBox="1"/>
          <p:nvPr/>
        </p:nvSpPr>
        <p:spPr>
          <a:xfrm>
            <a:off x="379298" y="2508357"/>
            <a:ext cx="2376805" cy="22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r>
              <a:rPr dirty="0">
                <a:latin typeface="+mn-lt"/>
              </a:rPr>
              <a:t>Two </a:t>
            </a:r>
            <a:r>
              <a:rPr dirty="0" err="1">
                <a:latin typeface="+mn-lt"/>
              </a:rPr>
              <a:t>Ipatov</a:t>
            </a:r>
            <a:r>
              <a:rPr dirty="0">
                <a:latin typeface="+mn-lt"/>
              </a:rPr>
              <a:t> 127 perfect sequences</a:t>
            </a:r>
          </a:p>
        </p:txBody>
      </p:sp>
      <p:sp>
        <p:nvSpPr>
          <p:cNvPr id="178" name="Two Golay 64 sequences with the same gap"/>
          <p:cNvSpPr txBox="1"/>
          <p:nvPr/>
        </p:nvSpPr>
        <p:spPr>
          <a:xfrm>
            <a:off x="3222550" y="2403745"/>
            <a:ext cx="2595563" cy="407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algn="ctr"/>
            <a:r>
              <a:rPr dirty="0">
                <a:latin typeface="+mn-lt"/>
              </a:rPr>
              <a:t>Two </a:t>
            </a:r>
            <a:r>
              <a:rPr dirty="0" err="1">
                <a:latin typeface="+mn-lt"/>
              </a:rPr>
              <a:t>Golay</a:t>
            </a:r>
            <a:r>
              <a:rPr dirty="0">
                <a:latin typeface="+mn-lt"/>
              </a:rPr>
              <a:t> </a:t>
            </a:r>
            <a:r>
              <a:rPr lang="en-US" dirty="0">
                <a:latin typeface="+mn-lt"/>
              </a:rPr>
              <a:t>(</a:t>
            </a:r>
            <a:r>
              <a:rPr dirty="0">
                <a:latin typeface="+mn-lt"/>
              </a:rPr>
              <a:t>64</a:t>
            </a:r>
            <a:r>
              <a:rPr lang="en-US" dirty="0">
                <a:latin typeface="+mn-lt"/>
              </a:rPr>
              <a:t>, 64)</a:t>
            </a:r>
            <a:r>
              <a:rPr dirty="0">
                <a:latin typeface="+mn-lt"/>
              </a:rPr>
              <a:t> sequences with the same gap</a:t>
            </a:r>
          </a:p>
        </p:txBody>
      </p:sp>
      <p:sp>
        <p:nvSpPr>
          <p:cNvPr id="179" name="Two Golay 64 sequences with different gaps"/>
          <p:cNvSpPr txBox="1"/>
          <p:nvPr/>
        </p:nvSpPr>
        <p:spPr>
          <a:xfrm>
            <a:off x="6321176" y="2416024"/>
            <a:ext cx="2426860" cy="407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algn="ctr"/>
            <a:r>
              <a:rPr dirty="0">
                <a:latin typeface="+mn-lt"/>
              </a:rPr>
              <a:t>Two </a:t>
            </a:r>
            <a:r>
              <a:rPr dirty="0" err="1">
                <a:latin typeface="+mn-lt"/>
              </a:rPr>
              <a:t>Golay</a:t>
            </a:r>
            <a:r>
              <a:rPr dirty="0">
                <a:latin typeface="+mn-lt"/>
              </a:rPr>
              <a:t> </a:t>
            </a:r>
            <a:r>
              <a:rPr lang="en-US" dirty="0">
                <a:latin typeface="+mn-lt"/>
              </a:rPr>
              <a:t>(</a:t>
            </a:r>
            <a:r>
              <a:rPr dirty="0">
                <a:latin typeface="+mn-lt"/>
              </a:rPr>
              <a:t>64</a:t>
            </a:r>
            <a:r>
              <a:rPr lang="en-US" dirty="0">
                <a:latin typeface="+mn-lt"/>
              </a:rPr>
              <a:t>, 64)</a:t>
            </a:r>
            <a:r>
              <a:rPr dirty="0">
                <a:latin typeface="+mn-lt"/>
              </a:rPr>
              <a:t> sequences with different gaps</a:t>
            </a:r>
          </a:p>
        </p:txBody>
      </p:sp>
      <p:sp>
        <p:nvSpPr>
          <p:cNvPr id="10" name="Zero auto-correaltion zone without any gaps">
            <a:extLst>
              <a:ext uri="{FF2B5EF4-FFF2-40B4-BE49-F238E27FC236}">
                <a16:creationId xmlns:a16="http://schemas.microsoft.com/office/drawing/2014/main" id="{146BC6D4-5821-7C50-83A0-8C509300E68F}"/>
              </a:ext>
            </a:extLst>
          </p:cNvPr>
          <p:cNvSpPr txBox="1">
            <a:spLocks noGrp="1"/>
          </p:cNvSpPr>
          <p:nvPr>
            <p:ph type="body" idx="21"/>
          </p:nvPr>
        </p:nvSpPr>
        <p:spPr>
          <a:xfrm>
            <a:off x="490537" y="1653031"/>
            <a:ext cx="8239125" cy="35054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a:r>
              <a:rPr lang="en-US" dirty="0"/>
              <a:t>Cross Correlations</a:t>
            </a:r>
            <a:endParaRPr dirty="0"/>
          </a:p>
        </p:txBody>
      </p:sp>
      <p:pic>
        <p:nvPicPr>
          <p:cNvPr id="4" name="Picture 3">
            <a:extLst>
              <a:ext uri="{FF2B5EF4-FFF2-40B4-BE49-F238E27FC236}">
                <a16:creationId xmlns:a16="http://schemas.microsoft.com/office/drawing/2014/main" id="{B5EB27FE-90B4-FFE0-C37F-613DC8FCADE2}"/>
              </a:ext>
            </a:extLst>
          </p:cNvPr>
          <p:cNvPicPr>
            <a:picLocks noChangeAspect="1"/>
          </p:cNvPicPr>
          <p:nvPr/>
        </p:nvPicPr>
        <p:blipFill>
          <a:blip r:embed="rId2"/>
          <a:stretch>
            <a:fillRect/>
          </a:stretch>
        </p:blipFill>
        <p:spPr>
          <a:xfrm>
            <a:off x="224806" y="2719187"/>
            <a:ext cx="2814637" cy="2814637"/>
          </a:xfrm>
          <a:prstGeom prst="rect">
            <a:avLst/>
          </a:prstGeom>
        </p:spPr>
      </p:pic>
      <p:pic>
        <p:nvPicPr>
          <p:cNvPr id="5" name="Picture 4">
            <a:extLst>
              <a:ext uri="{FF2B5EF4-FFF2-40B4-BE49-F238E27FC236}">
                <a16:creationId xmlns:a16="http://schemas.microsoft.com/office/drawing/2014/main" id="{D8278A19-0BF0-A65A-F072-1A22D62945C9}"/>
              </a:ext>
            </a:extLst>
          </p:cNvPr>
          <p:cNvPicPr>
            <a:picLocks noChangeAspect="1"/>
          </p:cNvPicPr>
          <p:nvPr/>
        </p:nvPicPr>
        <p:blipFill>
          <a:blip r:embed="rId3"/>
          <a:stretch>
            <a:fillRect/>
          </a:stretch>
        </p:blipFill>
        <p:spPr>
          <a:xfrm>
            <a:off x="3130694" y="2719187"/>
            <a:ext cx="2809483" cy="2814637"/>
          </a:xfrm>
          <a:prstGeom prst="rect">
            <a:avLst/>
          </a:prstGeom>
        </p:spPr>
      </p:pic>
      <p:pic>
        <p:nvPicPr>
          <p:cNvPr id="6" name="Picture 5">
            <a:extLst>
              <a:ext uri="{FF2B5EF4-FFF2-40B4-BE49-F238E27FC236}">
                <a16:creationId xmlns:a16="http://schemas.microsoft.com/office/drawing/2014/main" id="{42813C08-E666-3F6F-8889-E7E3CF56A282}"/>
              </a:ext>
            </a:extLst>
          </p:cNvPr>
          <p:cNvPicPr>
            <a:picLocks noChangeAspect="1"/>
          </p:cNvPicPr>
          <p:nvPr/>
        </p:nvPicPr>
        <p:blipFill>
          <a:blip r:embed="rId4"/>
          <a:stretch>
            <a:fillRect/>
          </a:stretch>
        </p:blipFill>
        <p:spPr>
          <a:xfrm>
            <a:off x="6104557" y="2719187"/>
            <a:ext cx="2814637" cy="2814637"/>
          </a:xfrm>
          <a:prstGeom prst="rect">
            <a:avLst/>
          </a:prstGeom>
        </p:spPr>
      </p:pic>
      <p:sp>
        <p:nvSpPr>
          <p:cNvPr id="11" name="Concatenate using Gap = 3">
            <a:extLst>
              <a:ext uri="{FF2B5EF4-FFF2-40B4-BE49-F238E27FC236}">
                <a16:creationId xmlns:a16="http://schemas.microsoft.com/office/drawing/2014/main" id="{6C856B93-E686-EB41-B507-4A1A4978C279}"/>
              </a:ext>
            </a:extLst>
          </p:cNvPr>
          <p:cNvSpPr txBox="1"/>
          <p:nvPr/>
        </p:nvSpPr>
        <p:spPr>
          <a:xfrm>
            <a:off x="3461119" y="5533824"/>
            <a:ext cx="2221762"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p>
            <a:r>
              <a:rPr sz="1400" dirty="0">
                <a:latin typeface="+mn-lt"/>
              </a:rPr>
              <a:t>Concatenate using Gap = 3</a:t>
            </a:r>
          </a:p>
        </p:txBody>
      </p:sp>
      <p:sp>
        <p:nvSpPr>
          <p:cNvPr id="12" name="Concatenate once using Gap = 3 and once using Gap = 5">
            <a:extLst>
              <a:ext uri="{FF2B5EF4-FFF2-40B4-BE49-F238E27FC236}">
                <a16:creationId xmlns:a16="http://schemas.microsoft.com/office/drawing/2014/main" id="{9EC93F00-1292-8326-0CC2-AE698001086A}"/>
              </a:ext>
            </a:extLst>
          </p:cNvPr>
          <p:cNvSpPr txBox="1"/>
          <p:nvPr/>
        </p:nvSpPr>
        <p:spPr>
          <a:xfrm>
            <a:off x="6321639" y="5533824"/>
            <a:ext cx="2494273"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p>
            <a:r>
              <a:rPr lang="en-US" sz="1400" dirty="0">
                <a:latin typeface="+mn-lt"/>
              </a:rPr>
              <a:t>One </a:t>
            </a:r>
            <a:r>
              <a:rPr sz="1400" dirty="0">
                <a:latin typeface="+mn-lt"/>
              </a:rPr>
              <a:t>Gap = 3 and </a:t>
            </a:r>
            <a:r>
              <a:rPr lang="en-US" sz="1400" dirty="0">
                <a:latin typeface="+mn-lt"/>
              </a:rPr>
              <a:t>One </a:t>
            </a:r>
            <a:r>
              <a:rPr sz="1400" dirty="0">
                <a:latin typeface="+mn-lt"/>
              </a:rPr>
              <a:t>Gap = 5</a:t>
            </a:r>
          </a:p>
        </p:txBody>
      </p:sp>
      <p:sp>
        <p:nvSpPr>
          <p:cNvPr id="2" name="Slide Number Placeholder 1">
            <a:extLst>
              <a:ext uri="{FF2B5EF4-FFF2-40B4-BE49-F238E27FC236}">
                <a16:creationId xmlns:a16="http://schemas.microsoft.com/office/drawing/2014/main" id="{7D6D758F-A713-D233-F6A8-8DF7B357F321}"/>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13" name="Date Placeholder 1">
            <a:extLst>
              <a:ext uri="{FF2B5EF4-FFF2-40B4-BE49-F238E27FC236}">
                <a16:creationId xmlns:a16="http://schemas.microsoft.com/office/drawing/2014/main" id="{F1AECA62-F09D-A01A-1BEA-868CFCA39274}"/>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14" name="Footer Placeholder 2">
            <a:extLst>
              <a:ext uri="{FF2B5EF4-FFF2-40B4-BE49-F238E27FC236}">
                <a16:creationId xmlns:a16="http://schemas.microsoft.com/office/drawing/2014/main" id="{C721FF7B-58F5-5AD5-7A8D-E6B09EF19A7C}"/>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cxnSp>
        <p:nvCxnSpPr>
          <p:cNvPr id="15" name="Straight Arrow Connector 14">
            <a:extLst>
              <a:ext uri="{FF2B5EF4-FFF2-40B4-BE49-F238E27FC236}">
                <a16:creationId xmlns:a16="http://schemas.microsoft.com/office/drawing/2014/main" id="{83F4CF1F-65D1-A1F2-80B5-303DC2ECE4F0}"/>
              </a:ext>
            </a:extLst>
          </p:cNvPr>
          <p:cNvCxnSpPr/>
          <p:nvPr/>
        </p:nvCxnSpPr>
        <p:spPr bwMode="auto">
          <a:xfrm>
            <a:off x="1430806" y="3810000"/>
            <a:ext cx="0" cy="762000"/>
          </a:xfrm>
          <a:prstGeom prst="straightConnector1">
            <a:avLst/>
          </a:prstGeom>
          <a:solidFill>
            <a:schemeClr val="accent1"/>
          </a:solidFill>
          <a:ln w="63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B4271AD7-6F84-814F-3134-83C29C4FB362}"/>
              </a:ext>
            </a:extLst>
          </p:cNvPr>
          <p:cNvCxnSpPr/>
          <p:nvPr/>
        </p:nvCxnSpPr>
        <p:spPr bwMode="auto">
          <a:xfrm>
            <a:off x="836834" y="3810000"/>
            <a:ext cx="992302" cy="0"/>
          </a:xfrm>
          <a:prstGeom prst="line">
            <a:avLst/>
          </a:prstGeom>
          <a:solidFill>
            <a:schemeClr val="accent1"/>
          </a:solidFill>
          <a:ln w="63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E868DE33-13E1-C778-FC54-57CCFF91ED93}"/>
              </a:ext>
            </a:extLst>
          </p:cNvPr>
          <p:cNvSpPr txBox="1"/>
          <p:nvPr/>
        </p:nvSpPr>
        <p:spPr>
          <a:xfrm>
            <a:off x="1397163" y="3994160"/>
            <a:ext cx="518091" cy="276999"/>
          </a:xfrm>
          <a:prstGeom prst="rect">
            <a:avLst/>
          </a:prstGeom>
          <a:noFill/>
        </p:spPr>
        <p:txBody>
          <a:bodyPr wrap="none" rtlCol="0">
            <a:spAutoFit/>
          </a:bodyPr>
          <a:lstStyle/>
          <a:p>
            <a:r>
              <a:rPr lang="en-US" dirty="0">
                <a:solidFill>
                  <a:srgbClr val="FF0000"/>
                </a:solidFill>
              </a:rPr>
              <a:t>18dB</a:t>
            </a:r>
          </a:p>
        </p:txBody>
      </p:sp>
      <p:cxnSp>
        <p:nvCxnSpPr>
          <p:cNvPr id="18" name="Straight Arrow Connector 17">
            <a:extLst>
              <a:ext uri="{FF2B5EF4-FFF2-40B4-BE49-F238E27FC236}">
                <a16:creationId xmlns:a16="http://schemas.microsoft.com/office/drawing/2014/main" id="{65D3695A-81B8-AB5A-BEAD-06002A5C1B14}"/>
              </a:ext>
            </a:extLst>
          </p:cNvPr>
          <p:cNvCxnSpPr/>
          <p:nvPr/>
        </p:nvCxnSpPr>
        <p:spPr bwMode="auto">
          <a:xfrm>
            <a:off x="7467600" y="2959290"/>
            <a:ext cx="0" cy="1600200"/>
          </a:xfrm>
          <a:prstGeom prst="straightConnector1">
            <a:avLst/>
          </a:prstGeom>
          <a:solidFill>
            <a:schemeClr val="accent1"/>
          </a:solidFill>
          <a:ln w="63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B70DFB66-A52D-3FE8-3547-ADD6FE2DB4E1}"/>
              </a:ext>
            </a:extLst>
          </p:cNvPr>
          <p:cNvCxnSpPr/>
          <p:nvPr/>
        </p:nvCxnSpPr>
        <p:spPr bwMode="auto">
          <a:xfrm>
            <a:off x="6705600" y="2959290"/>
            <a:ext cx="1333500" cy="0"/>
          </a:xfrm>
          <a:prstGeom prst="line">
            <a:avLst/>
          </a:prstGeom>
          <a:solidFill>
            <a:schemeClr val="accent1"/>
          </a:solidFill>
          <a:ln w="63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583B7321-CD32-3100-2D65-7A719CC17653}"/>
              </a:ext>
            </a:extLst>
          </p:cNvPr>
          <p:cNvSpPr txBox="1"/>
          <p:nvPr/>
        </p:nvSpPr>
        <p:spPr>
          <a:xfrm>
            <a:off x="7454148" y="3994160"/>
            <a:ext cx="518091" cy="276999"/>
          </a:xfrm>
          <a:prstGeom prst="rect">
            <a:avLst/>
          </a:prstGeom>
          <a:noFill/>
        </p:spPr>
        <p:txBody>
          <a:bodyPr wrap="none" rtlCol="0">
            <a:spAutoFit/>
          </a:bodyPr>
          <a:lstStyle/>
          <a:p>
            <a:r>
              <a:rPr lang="en-US" dirty="0">
                <a:solidFill>
                  <a:srgbClr val="FF0000"/>
                </a:solidFill>
              </a:rPr>
              <a:t>29dB</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1628" y="6475413"/>
            <a:ext cx="76944" cy="184666"/>
          </a:xfrm>
        </p:spPr>
        <p:txBody>
          <a:bodyPr/>
          <a:lstStyle/>
          <a:p>
            <a:r>
              <a:rPr lang="en-US" altLang="en-US" dirty="0"/>
              <a:t>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3432452912"/>
              </p:ext>
            </p:extLst>
          </p:nvPr>
        </p:nvGraphicFramePr>
        <p:xfrm>
          <a:off x="685800" y="908720"/>
          <a:ext cx="7774632" cy="5259170"/>
        </p:xfrm>
        <a:graphic>
          <a:graphicData uri="http://schemas.openxmlformats.org/drawingml/2006/table">
            <a:tbl>
              <a:tblPr firstRow="1" bandRow="1">
                <a:tableStyleId>{5940675A-B579-460E-94D1-54222C63F5DA}</a:tableStyleId>
              </a:tblPr>
              <a:tblGrid>
                <a:gridCol w="4187492">
                  <a:extLst>
                    <a:ext uri="{9D8B030D-6E8A-4147-A177-3AD203B41FA5}">
                      <a16:colId xmlns:a16="http://schemas.microsoft.com/office/drawing/2014/main" val="1745747388"/>
                    </a:ext>
                  </a:extLst>
                </a:gridCol>
                <a:gridCol w="3587140">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rPr>
                        <a:t>PAR Objective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b="1" dirty="0">
                          <a:effectLst/>
                        </a:rPr>
                        <a:t>Proposed Solution (how addressed)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251274">
                <a:tc>
                  <a:txBody>
                    <a:bodyPr/>
                    <a:lstStyle/>
                    <a:p>
                      <a:pPr>
                        <a:lnSpc>
                          <a:spcPct val="107000"/>
                        </a:lnSpc>
                        <a:spcAft>
                          <a:spcPts val="800"/>
                        </a:spcAft>
                      </a:pPr>
                      <a:r>
                        <a:rPr lang="en-US" sz="1200" dirty="0">
                          <a:effectLst/>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251274">
                <a:tc>
                  <a:txBody>
                    <a:bodyPr/>
                    <a:lstStyle/>
                    <a:p>
                      <a:pPr>
                        <a:lnSpc>
                          <a:spcPct val="107000"/>
                        </a:lnSpc>
                        <a:spcAft>
                          <a:spcPts val="800"/>
                        </a:spcAft>
                      </a:pPr>
                      <a:r>
                        <a:rPr lang="en-US" sz="1200" dirty="0">
                          <a:effectLst/>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Proposed sequences offer flexible multi-user interference mitigation</a:t>
                      </a:r>
                    </a:p>
                  </a:txBody>
                  <a:tcPr marL="62197" marR="62197" marT="0" marB="0"/>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a:effectLst/>
                        </a:rPr>
                        <a:t>Other coexistence improvement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50120941"/>
                  </a:ext>
                </a:extLst>
              </a:tr>
              <a:tr h="251274">
                <a:tc>
                  <a:txBody>
                    <a:bodyPr/>
                    <a:lstStyle/>
                    <a:p>
                      <a:pPr>
                        <a:lnSpc>
                          <a:spcPct val="107000"/>
                        </a:lnSpc>
                        <a:spcAft>
                          <a:spcPts val="800"/>
                        </a:spcAft>
                      </a:pPr>
                      <a:r>
                        <a:rPr lang="en-US" sz="1200" dirty="0">
                          <a:effectLst/>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a:effectLst/>
                        </a:rPr>
                        <a:t>Improved link budget and/or reduced air-time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a:effectLst/>
                        </a:rPr>
                        <a:t>Additional channels and operating frequencies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251274">
                <a:tc>
                  <a:txBody>
                    <a:bodyPr/>
                    <a:lstStyle/>
                    <a:p>
                      <a:pPr>
                        <a:lnSpc>
                          <a:spcPct val="107000"/>
                        </a:lnSpc>
                        <a:spcAft>
                          <a:spcPts val="800"/>
                        </a:spcAft>
                      </a:pPr>
                      <a:r>
                        <a:rPr lang="en-US" sz="1200" dirty="0">
                          <a:effectLst/>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effectLst/>
                        </a:rPr>
                        <a:t>Reduced complexity and power consumption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Proposed sequences allows efficient construction</a:t>
                      </a: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a:effectLst/>
                        </a:rPr>
                        <a:t>Hybrid operation with narrowband signaling to assist UWB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251274">
                <a:tc>
                  <a:txBody>
                    <a:bodyPr/>
                    <a:lstStyle/>
                    <a:p>
                      <a:pPr>
                        <a:lnSpc>
                          <a:spcPct val="107000"/>
                        </a:lnSpc>
                        <a:spcAft>
                          <a:spcPts val="800"/>
                        </a:spcAft>
                      </a:pPr>
                      <a:r>
                        <a:rPr lang="en-US" sz="1200">
                          <a:effectLst/>
                        </a:rPr>
                        <a:t>Enhanced native discovery and connection setup mechanisms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251274">
                <a:tc>
                  <a:txBody>
                    <a:bodyPr/>
                    <a:lstStyle/>
                    <a:p>
                      <a:pPr>
                        <a:lnSpc>
                          <a:spcPct val="107000"/>
                        </a:lnSpc>
                        <a:spcAft>
                          <a:spcPts val="800"/>
                        </a:spcAft>
                      </a:pPr>
                      <a:r>
                        <a:rPr lang="en-US" sz="1200" dirty="0">
                          <a:effectLst/>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rPr>
                        <a:t>Low-power low-latency streaming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251274">
                <a:tc>
                  <a:txBody>
                    <a:bodyPr/>
                    <a:lstStyle/>
                    <a:p>
                      <a:pPr>
                        <a:lnSpc>
                          <a:spcPct val="107000"/>
                        </a:lnSpc>
                        <a:spcAft>
                          <a:spcPts val="800"/>
                        </a:spcAft>
                      </a:pPr>
                      <a:r>
                        <a:rPr lang="en-US" sz="1200">
                          <a:effectLst/>
                        </a:rPr>
                        <a:t>Higher data-rate streaming allowing at least 50 Mbit/s of throughput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251274">
                <a:tc>
                  <a:txBody>
                    <a:bodyPr/>
                    <a:lstStyle/>
                    <a:p>
                      <a:pPr>
                        <a:lnSpc>
                          <a:spcPct val="107000"/>
                        </a:lnSpc>
                        <a:spcAft>
                          <a:spcPts val="800"/>
                        </a:spcAft>
                      </a:pPr>
                      <a:r>
                        <a:rPr lang="en-US" sz="1200" dirty="0">
                          <a:effectLst/>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rPr>
                        <a:t>Infrastructure synchronization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
        <p:nvSpPr>
          <p:cNvPr id="8" name="Date Placeholder 1">
            <a:extLst>
              <a:ext uri="{FF2B5EF4-FFF2-40B4-BE49-F238E27FC236}">
                <a16:creationId xmlns:a16="http://schemas.microsoft.com/office/drawing/2014/main" id="{1C94D04B-E88A-415C-8763-F22FD1B0F2F5}"/>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10" name="Footer Placeholder 2">
            <a:extLst>
              <a:ext uri="{FF2B5EF4-FFF2-40B4-BE49-F238E27FC236}">
                <a16:creationId xmlns:a16="http://schemas.microsoft.com/office/drawing/2014/main" id="{DC61EFDA-026D-4A94-A1C9-610A590D87DF}"/>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Golay Sequences"/>
          <p:cNvSpPr txBox="1">
            <a:spLocks noGrp="1"/>
          </p:cNvSpPr>
          <p:nvPr>
            <p:ph type="ctrTitle"/>
          </p:nvPr>
        </p:nvSpPr>
        <p:spPr>
          <a:xfrm>
            <a:off x="452436" y="2541570"/>
            <a:ext cx="8239127" cy="1024377"/>
          </a:xfrm>
          <a:prstGeom prst="rect">
            <a:avLst/>
          </a:prstGeom>
        </p:spPr>
        <p:txBody>
          <a:bodyPr>
            <a:normAutofit/>
          </a:bodyPr>
          <a:lstStyle/>
          <a:p>
            <a:r>
              <a:rPr dirty="0" err="1"/>
              <a:t>Golay</a:t>
            </a:r>
            <a:r>
              <a:rPr lang="en-US" dirty="0"/>
              <a:t> Complementary Sequences</a:t>
            </a:r>
            <a:endParaRPr dirty="0"/>
          </a:p>
        </p:txBody>
      </p:sp>
      <p:sp>
        <p:nvSpPr>
          <p:cNvPr id="153" name="Presentation Subtitle"/>
          <p:cNvSpPr txBox="1">
            <a:spLocks noGrp="1"/>
          </p:cNvSpPr>
          <p:nvPr>
            <p:ph type="subTitle" sz="quarter" idx="1"/>
          </p:nvPr>
        </p:nvSpPr>
        <p:spPr>
          <a:xfrm>
            <a:off x="450504" y="3611595"/>
            <a:ext cx="8239125" cy="503205"/>
          </a:xfrm>
          <a:prstGeom prst="rect">
            <a:avLst/>
          </a:prstGeom>
        </p:spPr>
        <p:txBody>
          <a:bodyPr/>
          <a:lstStyle/>
          <a:p>
            <a:pPr algn="ctr"/>
            <a:r>
              <a:rPr lang="en-US" sz="2400" dirty="0">
                <a:latin typeface="+mj-lt"/>
              </a:rPr>
              <a:t>Preamble Construction for UWB Ranging beyond 4z </a:t>
            </a:r>
            <a:r>
              <a:rPr lang="en-US" sz="2400" dirty="0" err="1">
                <a:latin typeface="+mj-lt"/>
              </a:rPr>
              <a:t>Ipatov</a:t>
            </a:r>
            <a:endParaRPr sz="2400" dirty="0">
              <a:latin typeface="+mj-lt"/>
            </a:endParaRPr>
          </a:p>
        </p:txBody>
      </p:sp>
      <p:sp>
        <p:nvSpPr>
          <p:cNvPr id="2" name="Slide Number Placeholder 1">
            <a:extLst>
              <a:ext uri="{FF2B5EF4-FFF2-40B4-BE49-F238E27FC236}">
                <a16:creationId xmlns:a16="http://schemas.microsoft.com/office/drawing/2014/main" id="{4E64B14A-262C-3961-FF6E-C60ACB7EC95A}"/>
              </a:ext>
            </a:extLst>
          </p:cNvPr>
          <p:cNvSpPr>
            <a:spLocks noGrp="1"/>
          </p:cNvSpPr>
          <p:nvPr>
            <p:ph type="sldNum" sz="quarter" idx="2"/>
          </p:nvPr>
        </p:nvSpPr>
        <p:spPr/>
        <p:txBody>
          <a:bodyPr/>
          <a:lstStyle/>
          <a:p>
            <a:fld id="{86CB4B4D-7CA3-9044-876B-883B54F8677D}" type="slidenum">
              <a:rPr lang="en-US" smtClean="0"/>
              <a:t>3</a:t>
            </a:fld>
            <a:endParaRPr lang="en-US"/>
          </a:p>
        </p:txBody>
      </p:sp>
      <p:sp>
        <p:nvSpPr>
          <p:cNvPr id="5" name="Date Placeholder 1">
            <a:extLst>
              <a:ext uri="{FF2B5EF4-FFF2-40B4-BE49-F238E27FC236}">
                <a16:creationId xmlns:a16="http://schemas.microsoft.com/office/drawing/2014/main" id="{AD34A83C-09F5-7E40-200F-0771724F919D}"/>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6" name="Footer Placeholder 2">
            <a:extLst>
              <a:ext uri="{FF2B5EF4-FFF2-40B4-BE49-F238E27FC236}">
                <a16:creationId xmlns:a16="http://schemas.microsoft.com/office/drawing/2014/main" id="{B6463748-E123-9317-F9CC-7815B050CDFB}"/>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lay Complementary Pair"/>
          <p:cNvSpPr txBox="1">
            <a:spLocks noGrp="1"/>
          </p:cNvSpPr>
          <p:nvPr>
            <p:ph type="title"/>
          </p:nvPr>
        </p:nvSpPr>
        <p:spPr>
          <a:prstGeom prst="rect">
            <a:avLst/>
          </a:prstGeom>
        </p:spPr>
        <p:txBody>
          <a:bodyPr/>
          <a:lstStyle/>
          <a:p>
            <a:r>
              <a:rPr dirty="0" err="1"/>
              <a:t>Golay</a:t>
            </a:r>
            <a:r>
              <a:rPr dirty="0"/>
              <a:t> Complementary Pair</a:t>
            </a:r>
          </a:p>
        </p:txBody>
      </p:sp>
      <p:sp>
        <p:nvSpPr>
          <p:cNvPr id="156" name="Two sequences are called a Golay complementary pair if the sum of their aperiodic autocorrelation functions is zero for any non-zero time shift.…"/>
          <p:cNvSpPr txBox="1">
            <a:spLocks noGrp="1"/>
          </p:cNvSpPr>
          <p:nvPr>
            <p:ph type="body" idx="1"/>
          </p:nvPr>
        </p:nvSpPr>
        <p:spPr>
          <a:xfrm>
            <a:off x="452438" y="1816118"/>
            <a:ext cx="8239125" cy="2917394"/>
          </a:xfrm>
          <a:prstGeom prst="rect">
            <a:avLst/>
          </a:prstGeom>
        </p:spPr>
        <p:txBody>
          <a:bodyPr>
            <a:normAutofit fontScale="32500" lnSpcReduction="20000"/>
          </a:bodyPr>
          <a:lstStyle/>
          <a:p>
            <a:pPr marL="226314" indent="-226314" defTabSz="905233">
              <a:spcBef>
                <a:spcPts val="1500"/>
              </a:spcBef>
              <a:defRPr sz="4752"/>
            </a:pPr>
            <a:r>
              <a:rPr lang="en-US" dirty="0"/>
              <a:t>Two sequences (a, b) form </a:t>
            </a:r>
            <a:r>
              <a:rPr lang="en-US" dirty="0">
                <a:solidFill>
                  <a:srgbClr val="FF0000"/>
                </a:solidFill>
              </a:rPr>
              <a:t>a</a:t>
            </a:r>
            <a:r>
              <a:rPr lang="en-US" dirty="0"/>
              <a:t> </a:t>
            </a:r>
            <a:r>
              <a:rPr dirty="0" err="1">
                <a:solidFill>
                  <a:srgbClr val="FF0000"/>
                </a:solidFill>
              </a:rPr>
              <a:t>Golay</a:t>
            </a:r>
            <a:r>
              <a:rPr dirty="0">
                <a:solidFill>
                  <a:srgbClr val="FF0000"/>
                </a:solidFill>
              </a:rPr>
              <a:t> complementary pair</a:t>
            </a:r>
            <a:r>
              <a:rPr lang="en-US" dirty="0">
                <a:solidFill>
                  <a:srgbClr val="FF0000"/>
                </a:solidFill>
              </a:rPr>
              <a:t> (a.k.a. </a:t>
            </a:r>
            <a:r>
              <a:rPr lang="en-US" dirty="0" err="1">
                <a:solidFill>
                  <a:srgbClr val="FF0000"/>
                </a:solidFill>
              </a:rPr>
              <a:t>Golay</a:t>
            </a:r>
            <a:r>
              <a:rPr lang="en-US" dirty="0">
                <a:solidFill>
                  <a:srgbClr val="FF0000"/>
                </a:solidFill>
              </a:rPr>
              <a:t> sequences) </a:t>
            </a:r>
            <a:r>
              <a:rPr lang="en-US" dirty="0">
                <a:solidFill>
                  <a:schemeClr val="tx1">
                    <a:lumMod val="50000"/>
                  </a:schemeClr>
                </a:solidFill>
              </a:rPr>
              <a:t>when</a:t>
            </a:r>
          </a:p>
          <a:p>
            <a:pPr marL="454914" lvl="1" indent="-226314" defTabSz="905233">
              <a:spcBef>
                <a:spcPts val="1500"/>
              </a:spcBef>
              <a:defRPr sz="4752"/>
            </a:pPr>
            <a:r>
              <a:rPr dirty="0"/>
              <a:t>sum of </a:t>
            </a:r>
            <a:r>
              <a:rPr lang="en-US" dirty="0"/>
              <a:t>the</a:t>
            </a:r>
            <a:r>
              <a:rPr dirty="0"/>
              <a:t> aperiodic autocorrelation functions </a:t>
            </a:r>
            <a:r>
              <a:rPr lang="en-US" dirty="0"/>
              <a:t>of the two sequences </a:t>
            </a:r>
            <a:r>
              <a:rPr dirty="0"/>
              <a:t>is zero for any nonzero time shift</a:t>
            </a:r>
          </a:p>
          <a:p>
            <a:pPr marL="226314" indent="-226314" defTabSz="905233">
              <a:spcBef>
                <a:spcPts val="1500"/>
              </a:spcBef>
              <a:defRPr sz="4752"/>
            </a:pPr>
            <a:r>
              <a:rPr lang="en-US" dirty="0"/>
              <a:t>Preambles can be formed by concatenating t</a:t>
            </a:r>
            <a:r>
              <a:rPr dirty="0"/>
              <a:t>he </a:t>
            </a:r>
            <a:r>
              <a:rPr lang="en-US" dirty="0"/>
              <a:t>two </a:t>
            </a:r>
            <a:r>
              <a:rPr dirty="0"/>
              <a:t>sequences in a </a:t>
            </a:r>
            <a:r>
              <a:rPr dirty="0" err="1"/>
              <a:t>Golay</a:t>
            </a:r>
            <a:r>
              <a:rPr dirty="0"/>
              <a:t> pair</a:t>
            </a:r>
            <a:endParaRPr lang="en-US" dirty="0"/>
          </a:p>
          <a:p>
            <a:pPr marL="454914" lvl="1" indent="-226314" defTabSz="905233">
              <a:spcBef>
                <a:spcPts val="1500"/>
              </a:spcBef>
              <a:defRPr sz="4752"/>
            </a:pPr>
            <a:r>
              <a:rPr dirty="0"/>
              <a:t>a gap</a:t>
            </a:r>
            <a:r>
              <a:rPr lang="en-US" dirty="0"/>
              <a:t> can be appended after each sequence</a:t>
            </a:r>
          </a:p>
          <a:p>
            <a:pPr marL="683514" lvl="2" indent="-226314" defTabSz="905233">
              <a:spcBef>
                <a:spcPts val="1500"/>
              </a:spcBef>
              <a:defRPr sz="4752"/>
            </a:pPr>
            <a:r>
              <a:rPr lang="en-US" dirty="0"/>
              <a:t>a zero-autocorrelation zone (ZACZ) is obtained</a:t>
            </a:r>
          </a:p>
          <a:p>
            <a:pPr marL="683514" lvl="2" indent="-226314" defTabSz="905233">
              <a:spcBef>
                <a:spcPts val="1500"/>
              </a:spcBef>
              <a:defRPr sz="4752"/>
            </a:pPr>
            <a:r>
              <a:rPr lang="en-US" dirty="0"/>
              <a:t>the size of the gap facilitates multi-user interference mitigation</a:t>
            </a:r>
          </a:p>
          <a:p>
            <a:pPr marL="454914" lvl="1" indent="-226314" defTabSz="905233">
              <a:spcBef>
                <a:spcPts val="1500"/>
              </a:spcBef>
              <a:defRPr sz="4752"/>
            </a:pPr>
            <a:r>
              <a:rPr lang="en-US" dirty="0"/>
              <a:t>the concatenated sequence can be repeated for a number of times</a:t>
            </a:r>
          </a:p>
        </p:txBody>
      </p:sp>
      <p:sp>
        <p:nvSpPr>
          <p:cNvPr id="2" name="Rectangle 1">
            <a:extLst>
              <a:ext uri="{FF2B5EF4-FFF2-40B4-BE49-F238E27FC236}">
                <a16:creationId xmlns:a16="http://schemas.microsoft.com/office/drawing/2014/main" id="{2A671251-E068-56B9-3514-46F635E7A2E6}"/>
              </a:ext>
            </a:extLst>
          </p:cNvPr>
          <p:cNvSpPr>
            <a:spLocks/>
          </p:cNvSpPr>
          <p:nvPr/>
        </p:nvSpPr>
        <p:spPr>
          <a:xfrm>
            <a:off x="545984" y="5041882"/>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5" name="Rectangle 4">
            <a:extLst>
              <a:ext uri="{FF2B5EF4-FFF2-40B4-BE49-F238E27FC236}">
                <a16:creationId xmlns:a16="http://schemas.microsoft.com/office/drawing/2014/main" id="{ED937031-A640-0615-FD2C-B0CE9F6752C1}"/>
              </a:ext>
            </a:extLst>
          </p:cNvPr>
          <p:cNvSpPr>
            <a:spLocks/>
          </p:cNvSpPr>
          <p:nvPr/>
        </p:nvSpPr>
        <p:spPr>
          <a:xfrm>
            <a:off x="2355077" y="5041882"/>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6" name="Rectangle 5">
            <a:extLst>
              <a:ext uri="{FF2B5EF4-FFF2-40B4-BE49-F238E27FC236}">
                <a16:creationId xmlns:a16="http://schemas.microsoft.com/office/drawing/2014/main" id="{27DD9A0E-18AE-97B0-B606-32955884F932}"/>
              </a:ext>
            </a:extLst>
          </p:cNvPr>
          <p:cNvSpPr>
            <a:spLocks/>
          </p:cNvSpPr>
          <p:nvPr/>
        </p:nvSpPr>
        <p:spPr>
          <a:xfrm>
            <a:off x="1450531" y="5041882"/>
            <a:ext cx="904547"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7" name="Rectangle 6">
            <a:extLst>
              <a:ext uri="{FF2B5EF4-FFF2-40B4-BE49-F238E27FC236}">
                <a16:creationId xmlns:a16="http://schemas.microsoft.com/office/drawing/2014/main" id="{44B118FC-B21E-0500-96CF-9A9211A84ABC}"/>
              </a:ext>
            </a:extLst>
          </p:cNvPr>
          <p:cNvSpPr>
            <a:spLocks/>
          </p:cNvSpPr>
          <p:nvPr/>
        </p:nvSpPr>
        <p:spPr>
          <a:xfrm>
            <a:off x="3259624" y="5041882"/>
            <a:ext cx="904547"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11" name="Rectangle 10">
            <a:extLst>
              <a:ext uri="{FF2B5EF4-FFF2-40B4-BE49-F238E27FC236}">
                <a16:creationId xmlns:a16="http://schemas.microsoft.com/office/drawing/2014/main" id="{4153A47B-1E89-18E6-3B85-67023D4CE094}"/>
              </a:ext>
            </a:extLst>
          </p:cNvPr>
          <p:cNvSpPr>
            <a:spLocks/>
          </p:cNvSpPr>
          <p:nvPr/>
        </p:nvSpPr>
        <p:spPr>
          <a:xfrm>
            <a:off x="4164170" y="5041882"/>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12" name="Rectangle 11">
            <a:extLst>
              <a:ext uri="{FF2B5EF4-FFF2-40B4-BE49-F238E27FC236}">
                <a16:creationId xmlns:a16="http://schemas.microsoft.com/office/drawing/2014/main" id="{DA2D6724-6A59-7B81-55BD-B8EF769F58E1}"/>
              </a:ext>
            </a:extLst>
          </p:cNvPr>
          <p:cNvSpPr>
            <a:spLocks/>
          </p:cNvSpPr>
          <p:nvPr/>
        </p:nvSpPr>
        <p:spPr>
          <a:xfrm>
            <a:off x="5973263" y="5041882"/>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13" name="Rectangle 12">
            <a:extLst>
              <a:ext uri="{FF2B5EF4-FFF2-40B4-BE49-F238E27FC236}">
                <a16:creationId xmlns:a16="http://schemas.microsoft.com/office/drawing/2014/main" id="{0AB8442B-8C8F-6E43-9735-C671CE41FE98}"/>
              </a:ext>
            </a:extLst>
          </p:cNvPr>
          <p:cNvSpPr>
            <a:spLocks/>
          </p:cNvSpPr>
          <p:nvPr/>
        </p:nvSpPr>
        <p:spPr>
          <a:xfrm>
            <a:off x="5068717" y="5041882"/>
            <a:ext cx="904547"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14" name="Rectangle 13">
            <a:extLst>
              <a:ext uri="{FF2B5EF4-FFF2-40B4-BE49-F238E27FC236}">
                <a16:creationId xmlns:a16="http://schemas.microsoft.com/office/drawing/2014/main" id="{F72F2171-F246-0568-7340-05AC81228287}"/>
              </a:ext>
            </a:extLst>
          </p:cNvPr>
          <p:cNvSpPr>
            <a:spLocks/>
          </p:cNvSpPr>
          <p:nvPr/>
        </p:nvSpPr>
        <p:spPr>
          <a:xfrm>
            <a:off x="6877810" y="5041882"/>
            <a:ext cx="1671830" cy="266043"/>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endParaRPr lang="en-US" dirty="0">
              <a:solidFill>
                <a:srgbClr val="FFFFFF"/>
              </a:solidFill>
              <a:latin typeface="Courier" pitchFamily="2" charset="0"/>
              <a:ea typeface="Helvetica Neue Medium"/>
              <a:cs typeface="Helvetica Neue Medium"/>
              <a:sym typeface="Helvetica Neue Medium"/>
            </a:endParaRPr>
          </a:p>
        </p:txBody>
      </p:sp>
      <p:cxnSp>
        <p:nvCxnSpPr>
          <p:cNvPr id="16" name="Straight Connector 15">
            <a:extLst>
              <a:ext uri="{FF2B5EF4-FFF2-40B4-BE49-F238E27FC236}">
                <a16:creationId xmlns:a16="http://schemas.microsoft.com/office/drawing/2014/main" id="{35B08BBC-962E-6081-DB20-7D6D0FF819E1}"/>
              </a:ext>
            </a:extLst>
          </p:cNvPr>
          <p:cNvCxnSpPr>
            <a:cxnSpLocks/>
          </p:cNvCxnSpPr>
          <p:nvPr/>
        </p:nvCxnSpPr>
        <p:spPr>
          <a:xfrm>
            <a:off x="7148223" y="5177464"/>
            <a:ext cx="1233777" cy="0"/>
          </a:xfrm>
          <a:prstGeom prst="line">
            <a:avLst/>
          </a:prstGeom>
          <a:noFill/>
          <a:ln w="41275" cap="flat">
            <a:solidFill>
              <a:srgbClr val="000000"/>
            </a:solidFill>
            <a:prstDash val="sysDot"/>
            <a:miter lim="400000"/>
          </a:ln>
          <a:effectLst/>
          <a:sp3d/>
        </p:spPr>
        <p:style>
          <a:lnRef idx="0">
            <a:scrgbClr r="0" g="0" b="0"/>
          </a:lnRef>
          <a:fillRef idx="0">
            <a:scrgbClr r="0" g="0" b="0"/>
          </a:fillRef>
          <a:effectRef idx="0">
            <a:scrgbClr r="0" g="0" b="0"/>
          </a:effectRef>
          <a:fontRef idx="none"/>
        </p:style>
      </p:cxnSp>
      <p:sp>
        <p:nvSpPr>
          <p:cNvPr id="3" name="Left Brace 2">
            <a:extLst>
              <a:ext uri="{FF2B5EF4-FFF2-40B4-BE49-F238E27FC236}">
                <a16:creationId xmlns:a16="http://schemas.microsoft.com/office/drawing/2014/main" id="{4F56A021-4EB7-16B4-8634-AE32C25D0A0E}"/>
              </a:ext>
            </a:extLst>
          </p:cNvPr>
          <p:cNvSpPr/>
          <p:nvPr/>
        </p:nvSpPr>
        <p:spPr>
          <a:xfrm rot="16200000">
            <a:off x="1859942" y="4995430"/>
            <a:ext cx="85725" cy="904547"/>
          </a:xfrm>
          <a:prstGeom prst="lef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fontAlgn="auto" latinLnBrk="1">
              <a:spcBef>
                <a:spcPts val="0"/>
              </a:spcBef>
              <a:spcAft>
                <a:spcPts val="0"/>
              </a:spcAft>
            </a:pPr>
            <a:endParaRPr lang="en-US" sz="675">
              <a:solidFill>
                <a:srgbClr val="000000"/>
              </a:solidFill>
            </a:endParaRPr>
          </a:p>
        </p:txBody>
      </p:sp>
      <p:sp>
        <p:nvSpPr>
          <p:cNvPr id="4" name="TextBox 3">
            <a:extLst>
              <a:ext uri="{FF2B5EF4-FFF2-40B4-BE49-F238E27FC236}">
                <a16:creationId xmlns:a16="http://schemas.microsoft.com/office/drawing/2014/main" id="{C34FB7BC-3F0C-BBFC-3EC3-38C6E91EA1DA}"/>
              </a:ext>
            </a:extLst>
          </p:cNvPr>
          <p:cNvSpPr txBox="1"/>
          <p:nvPr/>
        </p:nvSpPr>
        <p:spPr>
          <a:xfrm>
            <a:off x="1739298" y="5510072"/>
            <a:ext cx="327013"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ctr" defTabSz="914377" fontAlgn="auto">
              <a:spcBef>
                <a:spcPts val="0"/>
              </a:spcBef>
              <a:spcAft>
                <a:spcPts val="0"/>
              </a:spcAft>
            </a:pPr>
            <a:r>
              <a:rPr lang="en-US" sz="1350" dirty="0">
                <a:solidFill>
                  <a:srgbClr val="5E5E5E"/>
                </a:solidFill>
                <a:latin typeface="+mn-lt"/>
                <a:sym typeface="Helvetica Neue"/>
              </a:rPr>
              <a:t>gap</a:t>
            </a:r>
          </a:p>
        </p:txBody>
      </p:sp>
      <p:sp>
        <p:nvSpPr>
          <p:cNvPr id="8" name="Slide Number Placeholder 7">
            <a:extLst>
              <a:ext uri="{FF2B5EF4-FFF2-40B4-BE49-F238E27FC236}">
                <a16:creationId xmlns:a16="http://schemas.microsoft.com/office/drawing/2014/main" id="{B180DA46-14F2-2ED6-D398-E8DB53AD123E}"/>
              </a:ext>
            </a:extLst>
          </p:cNvPr>
          <p:cNvSpPr>
            <a:spLocks noGrp="1"/>
          </p:cNvSpPr>
          <p:nvPr>
            <p:ph type="sldNum" sz="quarter" idx="2"/>
          </p:nvPr>
        </p:nvSpPr>
        <p:spPr/>
        <p:txBody>
          <a:bodyPr/>
          <a:lstStyle/>
          <a:p>
            <a:fld id="{86CB4B4D-7CA3-9044-876B-883B54F8677D}" type="slidenum">
              <a:rPr lang="en-US" smtClean="0"/>
              <a:t>4</a:t>
            </a:fld>
            <a:endParaRPr lang="en-US"/>
          </a:p>
        </p:txBody>
      </p:sp>
      <p:sp>
        <p:nvSpPr>
          <p:cNvPr id="17" name="Date Placeholder 1">
            <a:extLst>
              <a:ext uri="{FF2B5EF4-FFF2-40B4-BE49-F238E27FC236}">
                <a16:creationId xmlns:a16="http://schemas.microsoft.com/office/drawing/2014/main" id="{24C3D443-5381-EBD0-2B57-766C4ADFB8EB}"/>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18" name="Footer Placeholder 2">
            <a:extLst>
              <a:ext uri="{FF2B5EF4-FFF2-40B4-BE49-F238E27FC236}">
                <a16:creationId xmlns:a16="http://schemas.microsoft.com/office/drawing/2014/main" id="{6B86AB1A-DFAF-F817-BBE0-BED94F93EBEA}"/>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lay Complementary Pair"/>
          <p:cNvSpPr txBox="1">
            <a:spLocks noGrp="1"/>
          </p:cNvSpPr>
          <p:nvPr>
            <p:ph type="title"/>
          </p:nvPr>
        </p:nvSpPr>
        <p:spPr>
          <a:xfrm>
            <a:off x="304800" y="685800"/>
            <a:ext cx="8458200" cy="1066800"/>
          </a:xfrm>
          <a:prstGeom prst="rect">
            <a:avLst/>
          </a:prstGeom>
        </p:spPr>
        <p:txBody>
          <a:bodyPr>
            <a:normAutofit fontScale="90000"/>
          </a:bodyPr>
          <a:lstStyle/>
          <a:p>
            <a:r>
              <a:rPr dirty="0" err="1"/>
              <a:t>Golay</a:t>
            </a:r>
            <a:r>
              <a:rPr dirty="0"/>
              <a:t> Complementary Pair</a:t>
            </a:r>
            <a:r>
              <a:rPr lang="en-US" dirty="0"/>
              <a:t>: Desirable Properties</a:t>
            </a:r>
            <a:endParaRPr dirty="0"/>
          </a:p>
        </p:txBody>
      </p:sp>
      <p:sp>
        <p:nvSpPr>
          <p:cNvPr id="156" name="Two sequences are called a Golay complementary pair if the sum of their aperiodic autocorrelation functions is zero for any non-zero time shift.…"/>
          <p:cNvSpPr txBox="1">
            <a:spLocks noGrp="1"/>
          </p:cNvSpPr>
          <p:nvPr>
            <p:ph type="body" idx="1"/>
          </p:nvPr>
        </p:nvSpPr>
        <p:spPr>
          <a:xfrm>
            <a:off x="452438" y="1941848"/>
            <a:ext cx="8239125" cy="3163553"/>
          </a:xfrm>
          <a:prstGeom prst="rect">
            <a:avLst/>
          </a:prstGeom>
        </p:spPr>
        <p:txBody>
          <a:bodyPr>
            <a:normAutofit fontScale="40000" lnSpcReduction="20000"/>
          </a:bodyPr>
          <a:lstStyle/>
          <a:p>
            <a:pPr marL="226314" indent="-226314" defTabSz="905233">
              <a:spcBef>
                <a:spcPts val="1500"/>
              </a:spcBef>
              <a:defRPr sz="4752"/>
            </a:pPr>
            <a:r>
              <a:rPr dirty="0" err="1"/>
              <a:t>Golay</a:t>
            </a:r>
            <a:r>
              <a:rPr dirty="0"/>
              <a:t> sequences are </a:t>
            </a:r>
            <a:r>
              <a:rPr lang="en-US" dirty="0"/>
              <a:t>ideal for preambles beyond </a:t>
            </a:r>
            <a:r>
              <a:rPr lang="en-US" dirty="0" err="1"/>
              <a:t>Ipatov</a:t>
            </a:r>
            <a:r>
              <a:rPr lang="en-US" dirty="0"/>
              <a:t> in 4z</a:t>
            </a:r>
          </a:p>
          <a:p>
            <a:pPr marL="454914" lvl="1" indent="-226314" defTabSz="905233">
              <a:spcBef>
                <a:spcPts val="1500"/>
              </a:spcBef>
              <a:defRPr sz="4752"/>
            </a:pPr>
            <a:r>
              <a:rPr lang="en-US" dirty="0"/>
              <a:t>a much larger set of sequences</a:t>
            </a:r>
          </a:p>
          <a:p>
            <a:pPr marL="454914" lvl="1" indent="-226314" defTabSz="905233">
              <a:spcBef>
                <a:spcPts val="1500"/>
              </a:spcBef>
              <a:defRPr sz="4752"/>
            </a:pPr>
            <a:r>
              <a:rPr lang="en-US" dirty="0"/>
              <a:t>flat spectrum</a:t>
            </a:r>
          </a:p>
          <a:p>
            <a:pPr marL="683514" lvl="2" indent="-226314" defTabSz="905233">
              <a:spcBef>
                <a:spcPts val="1500"/>
              </a:spcBef>
              <a:defRPr sz="4752"/>
            </a:pPr>
            <a:r>
              <a:rPr lang="en-US" dirty="0"/>
              <a:t>comparable to or even better than </a:t>
            </a:r>
            <a:r>
              <a:rPr lang="en-US" dirty="0" err="1"/>
              <a:t>Ipatov</a:t>
            </a:r>
            <a:r>
              <a:rPr lang="en-US" dirty="0"/>
              <a:t> sequences</a:t>
            </a:r>
          </a:p>
          <a:p>
            <a:pPr marL="454914" lvl="1" indent="-226314" defTabSz="905233">
              <a:spcBef>
                <a:spcPts val="1500"/>
              </a:spcBef>
              <a:defRPr sz="4752"/>
            </a:pPr>
            <a:r>
              <a:rPr lang="en-US" dirty="0"/>
              <a:t>flexible interference mitigation in the presence of multi-user ranging</a:t>
            </a:r>
          </a:p>
          <a:p>
            <a:pPr marL="454914" lvl="1" indent="-226314" defTabSz="905233">
              <a:spcBef>
                <a:spcPts val="1500"/>
              </a:spcBef>
              <a:defRPr sz="4752"/>
            </a:pPr>
            <a:r>
              <a:rPr lang="en-US" dirty="0"/>
              <a:t>efficient construction is available</a:t>
            </a:r>
            <a:endParaRPr lang="en-US" dirty="0">
              <a:solidFill>
                <a:srgbClr val="FF0000"/>
              </a:solidFill>
            </a:endParaRPr>
          </a:p>
        </p:txBody>
      </p:sp>
      <p:sp>
        <p:nvSpPr>
          <p:cNvPr id="2" name="Slide Number Placeholder 1">
            <a:extLst>
              <a:ext uri="{FF2B5EF4-FFF2-40B4-BE49-F238E27FC236}">
                <a16:creationId xmlns:a16="http://schemas.microsoft.com/office/drawing/2014/main" id="{D533428B-DB44-552A-6F5D-C295BB3D0D93}"/>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5" name="Date Placeholder 1">
            <a:extLst>
              <a:ext uri="{FF2B5EF4-FFF2-40B4-BE49-F238E27FC236}">
                <a16:creationId xmlns:a16="http://schemas.microsoft.com/office/drawing/2014/main" id="{2EB28592-7E98-6103-6A3B-EB1089C288C7}"/>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6" name="Footer Placeholder 2">
            <a:extLst>
              <a:ext uri="{FF2B5EF4-FFF2-40B4-BE49-F238E27FC236}">
                <a16:creationId xmlns:a16="http://schemas.microsoft.com/office/drawing/2014/main" id="{90C1F5DE-86B1-9647-A4D5-0C440B7A0D91}"/>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extLst>
      <p:ext uri="{BB962C8B-B14F-4D97-AF65-F5344CB8AC3E}">
        <p14:creationId xmlns:p14="http://schemas.microsoft.com/office/powerpoint/2010/main" val="39433018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Example: Golay length 64"/>
          <p:cNvSpPr txBox="1">
            <a:spLocks noGrp="1"/>
          </p:cNvSpPr>
          <p:nvPr>
            <p:ph type="title"/>
          </p:nvPr>
        </p:nvSpPr>
        <p:spPr>
          <a:prstGeom prst="rect">
            <a:avLst/>
          </a:prstGeom>
        </p:spPr>
        <p:txBody>
          <a:bodyPr/>
          <a:lstStyle/>
          <a:p>
            <a:r>
              <a:rPr dirty="0"/>
              <a:t>Example: </a:t>
            </a:r>
            <a:r>
              <a:rPr lang="en-US" dirty="0"/>
              <a:t>Length(a) = Length(b) = </a:t>
            </a:r>
            <a:r>
              <a:rPr dirty="0"/>
              <a:t>64</a:t>
            </a:r>
          </a:p>
        </p:txBody>
      </p:sp>
      <p:pic>
        <p:nvPicPr>
          <p:cNvPr id="159" name="Image" descr="Image"/>
          <p:cNvPicPr>
            <a:picLocks noChangeAspect="1"/>
          </p:cNvPicPr>
          <p:nvPr/>
        </p:nvPicPr>
        <p:blipFill>
          <a:blip r:embed="rId2"/>
          <a:stretch>
            <a:fillRect/>
          </a:stretch>
        </p:blipFill>
        <p:spPr>
          <a:xfrm>
            <a:off x="320035" y="2743200"/>
            <a:ext cx="3709988" cy="2714625"/>
          </a:xfrm>
          <a:prstGeom prst="rect">
            <a:avLst/>
          </a:prstGeom>
          <a:ln w="12700">
            <a:miter lim="400000"/>
          </a:ln>
        </p:spPr>
      </p:pic>
      <p:sp>
        <p:nvSpPr>
          <p:cNvPr id="160" name="Periodic ACF of concatenated sequence of a Golay 64…"/>
          <p:cNvSpPr txBox="1"/>
          <p:nvPr/>
        </p:nvSpPr>
        <p:spPr>
          <a:xfrm>
            <a:off x="533400" y="2152219"/>
            <a:ext cx="3276599" cy="46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algn="ctr"/>
            <a:r>
              <a:rPr sz="1400" dirty="0">
                <a:latin typeface="+mn-lt"/>
              </a:rPr>
              <a:t>Periodic ACF of concatenated sequence of a </a:t>
            </a:r>
            <a:r>
              <a:rPr sz="1400" dirty="0" err="1">
                <a:latin typeface="+mn-lt"/>
              </a:rPr>
              <a:t>Golay</a:t>
            </a:r>
            <a:r>
              <a:rPr sz="1400" dirty="0">
                <a:latin typeface="+mn-lt"/>
              </a:rPr>
              <a:t> 64 </a:t>
            </a:r>
            <a:r>
              <a:rPr sz="1400" dirty="0">
                <a:solidFill>
                  <a:srgbClr val="FF0000"/>
                </a:solidFill>
                <a:latin typeface="+mn-lt"/>
              </a:rPr>
              <a:t>without any gaps</a:t>
            </a:r>
          </a:p>
        </p:txBody>
      </p:sp>
      <p:pic>
        <p:nvPicPr>
          <p:cNvPr id="161" name="Image" descr="Image"/>
          <p:cNvPicPr>
            <a:picLocks noChangeAspect="1"/>
          </p:cNvPicPr>
          <p:nvPr/>
        </p:nvPicPr>
        <p:blipFill>
          <a:blip r:embed="rId3"/>
          <a:stretch>
            <a:fillRect/>
          </a:stretch>
        </p:blipFill>
        <p:spPr>
          <a:xfrm>
            <a:off x="4383277" y="2743200"/>
            <a:ext cx="3709988" cy="2714625"/>
          </a:xfrm>
          <a:prstGeom prst="rect">
            <a:avLst/>
          </a:prstGeom>
          <a:ln w="12700">
            <a:miter lim="400000"/>
          </a:ln>
        </p:spPr>
      </p:pic>
      <p:sp>
        <p:nvSpPr>
          <p:cNvPr id="162" name="Periodic ACF of concatenated sequence of a Golay…"/>
          <p:cNvSpPr txBox="1"/>
          <p:nvPr/>
        </p:nvSpPr>
        <p:spPr>
          <a:xfrm>
            <a:off x="4243388" y="2153887"/>
            <a:ext cx="4098623" cy="46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pPr algn="ctr"/>
            <a:r>
              <a:rPr sz="1400" dirty="0">
                <a:latin typeface="+mn-lt"/>
              </a:rPr>
              <a:t>Periodic ACF of concatenated sequence of a </a:t>
            </a:r>
            <a:r>
              <a:rPr sz="1400" dirty="0" err="1">
                <a:latin typeface="+mn-lt"/>
              </a:rPr>
              <a:t>Golay</a:t>
            </a:r>
            <a:endParaRPr sz="1400" dirty="0">
              <a:latin typeface="+mn-lt"/>
            </a:endParaRPr>
          </a:p>
          <a:p>
            <a:pPr algn="ctr"/>
            <a:r>
              <a:rPr sz="1400" dirty="0">
                <a:latin typeface="+mn-lt"/>
              </a:rPr>
              <a:t> 64 </a:t>
            </a:r>
            <a:r>
              <a:rPr sz="1400" dirty="0">
                <a:solidFill>
                  <a:srgbClr val="FF0000"/>
                </a:solidFill>
                <a:latin typeface="+mn-lt"/>
              </a:rPr>
              <a:t>with a gap of 10 </a:t>
            </a:r>
            <a:r>
              <a:rPr sz="1400" dirty="0">
                <a:latin typeface="+mn-lt"/>
              </a:rPr>
              <a:t>after each sequence</a:t>
            </a:r>
          </a:p>
        </p:txBody>
      </p:sp>
      <p:sp>
        <p:nvSpPr>
          <p:cNvPr id="7" name="Rectangle 6">
            <a:extLst>
              <a:ext uri="{FF2B5EF4-FFF2-40B4-BE49-F238E27FC236}">
                <a16:creationId xmlns:a16="http://schemas.microsoft.com/office/drawing/2014/main" id="{7DAF0B9D-4CE6-A562-8995-5DBE9A4FF28D}"/>
              </a:ext>
            </a:extLst>
          </p:cNvPr>
          <p:cNvSpPr>
            <a:spLocks/>
          </p:cNvSpPr>
          <p:nvPr/>
        </p:nvSpPr>
        <p:spPr>
          <a:xfrm>
            <a:off x="1008012" y="5583212"/>
            <a:ext cx="403982" cy="207988"/>
          </a:xfrm>
          <a:prstGeom prst="rect">
            <a:avLst/>
          </a:prstGeom>
          <a:solidFill>
            <a:schemeClr val="accent2">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8" name="Rectangle 7">
            <a:extLst>
              <a:ext uri="{FF2B5EF4-FFF2-40B4-BE49-F238E27FC236}">
                <a16:creationId xmlns:a16="http://schemas.microsoft.com/office/drawing/2014/main" id="{F5A8A523-31C3-E48B-6DB9-1A47D46FA503}"/>
              </a:ext>
            </a:extLst>
          </p:cNvPr>
          <p:cNvSpPr>
            <a:spLocks/>
          </p:cNvSpPr>
          <p:nvPr/>
        </p:nvSpPr>
        <p:spPr>
          <a:xfrm>
            <a:off x="1411993" y="5583212"/>
            <a:ext cx="403982" cy="207988"/>
          </a:xfrm>
          <a:prstGeom prst="rect">
            <a:avLst/>
          </a:prstGeom>
          <a:solidFill>
            <a:schemeClr val="accent2">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11" name="Rectangle 10">
            <a:extLst>
              <a:ext uri="{FF2B5EF4-FFF2-40B4-BE49-F238E27FC236}">
                <a16:creationId xmlns:a16="http://schemas.microsoft.com/office/drawing/2014/main" id="{18CFCB98-4581-6E3C-7238-D15577197AC0}"/>
              </a:ext>
            </a:extLst>
          </p:cNvPr>
          <p:cNvSpPr>
            <a:spLocks/>
          </p:cNvSpPr>
          <p:nvPr/>
        </p:nvSpPr>
        <p:spPr>
          <a:xfrm>
            <a:off x="1815975" y="5583212"/>
            <a:ext cx="403982" cy="207988"/>
          </a:xfrm>
          <a:prstGeom prst="rect">
            <a:avLst/>
          </a:prstGeom>
          <a:solidFill>
            <a:schemeClr val="accent2">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12" name="Rectangle 11">
            <a:extLst>
              <a:ext uri="{FF2B5EF4-FFF2-40B4-BE49-F238E27FC236}">
                <a16:creationId xmlns:a16="http://schemas.microsoft.com/office/drawing/2014/main" id="{610BDE1A-6F0D-7BA7-B179-99E3341A948B}"/>
              </a:ext>
            </a:extLst>
          </p:cNvPr>
          <p:cNvSpPr>
            <a:spLocks/>
          </p:cNvSpPr>
          <p:nvPr/>
        </p:nvSpPr>
        <p:spPr>
          <a:xfrm>
            <a:off x="2219956" y="5583212"/>
            <a:ext cx="403982" cy="207988"/>
          </a:xfrm>
          <a:prstGeom prst="rect">
            <a:avLst/>
          </a:prstGeom>
          <a:solidFill>
            <a:schemeClr val="accent2">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14" name="Rectangle 13">
            <a:extLst>
              <a:ext uri="{FF2B5EF4-FFF2-40B4-BE49-F238E27FC236}">
                <a16:creationId xmlns:a16="http://schemas.microsoft.com/office/drawing/2014/main" id="{AD4344B6-4FC7-C3C9-0273-54ED924592CF}"/>
              </a:ext>
            </a:extLst>
          </p:cNvPr>
          <p:cNvSpPr>
            <a:spLocks/>
          </p:cNvSpPr>
          <p:nvPr/>
        </p:nvSpPr>
        <p:spPr>
          <a:xfrm>
            <a:off x="2629004" y="5583212"/>
            <a:ext cx="746660" cy="207988"/>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endParaRPr lang="en-US" dirty="0">
              <a:solidFill>
                <a:srgbClr val="FFFFFF"/>
              </a:solidFill>
              <a:latin typeface="Courier" pitchFamily="2" charset="0"/>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7C79E552-EDDB-D580-9A33-F35DE46FAA98}"/>
              </a:ext>
            </a:extLst>
          </p:cNvPr>
          <p:cNvCxnSpPr/>
          <p:nvPr/>
        </p:nvCxnSpPr>
        <p:spPr>
          <a:xfrm>
            <a:off x="2749774" y="5689208"/>
            <a:ext cx="509368" cy="0"/>
          </a:xfrm>
          <a:prstGeom prst="line">
            <a:avLst/>
          </a:prstGeom>
          <a:noFill/>
          <a:ln w="41275" cap="flat">
            <a:solidFill>
              <a:schemeClr val="tx1"/>
            </a:solidFill>
            <a:prstDash val="sysDot"/>
            <a:miter lim="400000"/>
          </a:ln>
          <a:effectLst/>
          <a:sp3d/>
        </p:spPr>
        <p:style>
          <a:lnRef idx="0">
            <a:scrgbClr r="0" g="0" b="0"/>
          </a:lnRef>
          <a:fillRef idx="0">
            <a:scrgbClr r="0" g="0" b="0"/>
          </a:fillRef>
          <a:effectRef idx="0">
            <a:scrgbClr r="0" g="0" b="0"/>
          </a:effectRef>
          <a:fontRef idx="none"/>
        </p:style>
      </p:cxnSp>
      <p:sp>
        <p:nvSpPr>
          <p:cNvPr id="18" name="Zero auto-correaltion zone without any gaps">
            <a:extLst>
              <a:ext uri="{FF2B5EF4-FFF2-40B4-BE49-F238E27FC236}">
                <a16:creationId xmlns:a16="http://schemas.microsoft.com/office/drawing/2014/main" id="{807A135A-753E-BA55-675B-312F54599984}"/>
              </a:ext>
            </a:extLst>
          </p:cNvPr>
          <p:cNvSpPr txBox="1">
            <a:spLocks noGrp="1"/>
          </p:cNvSpPr>
          <p:nvPr>
            <p:ph type="body" idx="21"/>
          </p:nvPr>
        </p:nvSpPr>
        <p:spPr>
          <a:xfrm>
            <a:off x="452437" y="1600200"/>
            <a:ext cx="8239125" cy="35054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a:r>
              <a:rPr lang="en-US" dirty="0"/>
              <a:t>Gaps Enables </a:t>
            </a:r>
            <a:r>
              <a:rPr lang="en-US" dirty="0">
                <a:sym typeface="Wingdings" pitchFamily="2" charset="2"/>
              </a:rPr>
              <a:t>ZACZ</a:t>
            </a:r>
            <a:endParaRPr dirty="0"/>
          </a:p>
        </p:txBody>
      </p:sp>
      <p:sp>
        <p:nvSpPr>
          <p:cNvPr id="20" name="Rectangle 19">
            <a:extLst>
              <a:ext uri="{FF2B5EF4-FFF2-40B4-BE49-F238E27FC236}">
                <a16:creationId xmlns:a16="http://schemas.microsoft.com/office/drawing/2014/main" id="{B5692B4F-AD89-5537-B3D5-04427712BECB}"/>
              </a:ext>
            </a:extLst>
          </p:cNvPr>
          <p:cNvSpPr>
            <a:spLocks/>
          </p:cNvSpPr>
          <p:nvPr/>
        </p:nvSpPr>
        <p:spPr>
          <a:xfrm>
            <a:off x="4760034" y="5581210"/>
            <a:ext cx="403982" cy="207988"/>
          </a:xfrm>
          <a:prstGeom prst="rect">
            <a:avLst/>
          </a:prstGeom>
          <a:solidFill>
            <a:schemeClr val="accent2">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21" name="Rectangle 20">
            <a:extLst>
              <a:ext uri="{FF2B5EF4-FFF2-40B4-BE49-F238E27FC236}">
                <a16:creationId xmlns:a16="http://schemas.microsoft.com/office/drawing/2014/main" id="{953F1236-E28D-B4E1-178B-68241692A92A}"/>
              </a:ext>
            </a:extLst>
          </p:cNvPr>
          <p:cNvSpPr>
            <a:spLocks/>
          </p:cNvSpPr>
          <p:nvPr/>
        </p:nvSpPr>
        <p:spPr>
          <a:xfrm>
            <a:off x="5447228" y="5581210"/>
            <a:ext cx="403982" cy="207988"/>
          </a:xfrm>
          <a:prstGeom prst="rect">
            <a:avLst/>
          </a:prstGeom>
          <a:solidFill>
            <a:schemeClr val="accent2">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22" name="Rectangle 21">
            <a:extLst>
              <a:ext uri="{FF2B5EF4-FFF2-40B4-BE49-F238E27FC236}">
                <a16:creationId xmlns:a16="http://schemas.microsoft.com/office/drawing/2014/main" id="{9C1412FD-AF60-D862-8174-C99B9B3D7358}"/>
              </a:ext>
            </a:extLst>
          </p:cNvPr>
          <p:cNvSpPr>
            <a:spLocks/>
          </p:cNvSpPr>
          <p:nvPr/>
        </p:nvSpPr>
        <p:spPr>
          <a:xfrm>
            <a:off x="5164016" y="5581210"/>
            <a:ext cx="283212" cy="207988"/>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23" name="Rectangle 22">
            <a:extLst>
              <a:ext uri="{FF2B5EF4-FFF2-40B4-BE49-F238E27FC236}">
                <a16:creationId xmlns:a16="http://schemas.microsoft.com/office/drawing/2014/main" id="{7CD4810E-4D18-1F29-6665-8F9C65322951}"/>
              </a:ext>
            </a:extLst>
          </p:cNvPr>
          <p:cNvSpPr>
            <a:spLocks/>
          </p:cNvSpPr>
          <p:nvPr/>
        </p:nvSpPr>
        <p:spPr>
          <a:xfrm>
            <a:off x="5848318" y="5581210"/>
            <a:ext cx="283212" cy="207988"/>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24" name="Rectangle 23">
            <a:extLst>
              <a:ext uri="{FF2B5EF4-FFF2-40B4-BE49-F238E27FC236}">
                <a16:creationId xmlns:a16="http://schemas.microsoft.com/office/drawing/2014/main" id="{74866647-B949-7EC0-AEBB-915372A6EFEE}"/>
              </a:ext>
            </a:extLst>
          </p:cNvPr>
          <p:cNvSpPr>
            <a:spLocks/>
          </p:cNvSpPr>
          <p:nvPr/>
        </p:nvSpPr>
        <p:spPr>
          <a:xfrm>
            <a:off x="6131530" y="5581210"/>
            <a:ext cx="403982" cy="207988"/>
          </a:xfrm>
          <a:prstGeom prst="rect">
            <a:avLst/>
          </a:prstGeom>
          <a:solidFill>
            <a:schemeClr val="accent2">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25" name="Rectangle 24">
            <a:extLst>
              <a:ext uri="{FF2B5EF4-FFF2-40B4-BE49-F238E27FC236}">
                <a16:creationId xmlns:a16="http://schemas.microsoft.com/office/drawing/2014/main" id="{D84061B2-9DC3-2781-A2FD-41E6BEA8D758}"/>
              </a:ext>
            </a:extLst>
          </p:cNvPr>
          <p:cNvSpPr>
            <a:spLocks/>
          </p:cNvSpPr>
          <p:nvPr/>
        </p:nvSpPr>
        <p:spPr>
          <a:xfrm>
            <a:off x="6818724" y="5581210"/>
            <a:ext cx="403982" cy="207988"/>
          </a:xfrm>
          <a:prstGeom prst="rect">
            <a:avLst/>
          </a:prstGeom>
          <a:solidFill>
            <a:schemeClr val="accent2">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26" name="Rectangle 25">
            <a:extLst>
              <a:ext uri="{FF2B5EF4-FFF2-40B4-BE49-F238E27FC236}">
                <a16:creationId xmlns:a16="http://schemas.microsoft.com/office/drawing/2014/main" id="{F5DDC023-17A2-F086-96EE-8D94562D64E5}"/>
              </a:ext>
            </a:extLst>
          </p:cNvPr>
          <p:cNvSpPr>
            <a:spLocks/>
          </p:cNvSpPr>
          <p:nvPr/>
        </p:nvSpPr>
        <p:spPr>
          <a:xfrm>
            <a:off x="6535512" y="5581210"/>
            <a:ext cx="283212" cy="207988"/>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27" name="Rectangle 26">
            <a:extLst>
              <a:ext uri="{FF2B5EF4-FFF2-40B4-BE49-F238E27FC236}">
                <a16:creationId xmlns:a16="http://schemas.microsoft.com/office/drawing/2014/main" id="{9F9019EA-69A2-E3CB-57F6-8F5330A62FE4}"/>
              </a:ext>
            </a:extLst>
          </p:cNvPr>
          <p:cNvSpPr>
            <a:spLocks/>
          </p:cNvSpPr>
          <p:nvPr/>
        </p:nvSpPr>
        <p:spPr>
          <a:xfrm>
            <a:off x="7222706" y="5581210"/>
            <a:ext cx="746660" cy="207988"/>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endParaRPr lang="en-US" dirty="0">
              <a:solidFill>
                <a:srgbClr val="FFFFFF"/>
              </a:solidFill>
              <a:latin typeface="Courier" pitchFamily="2" charset="0"/>
              <a:ea typeface="Helvetica Neue Medium"/>
              <a:cs typeface="Helvetica Neue Medium"/>
              <a:sym typeface="Helvetica Neue Medium"/>
            </a:endParaRPr>
          </a:p>
        </p:txBody>
      </p:sp>
      <p:cxnSp>
        <p:nvCxnSpPr>
          <p:cNvPr id="28" name="Straight Connector 27">
            <a:extLst>
              <a:ext uri="{FF2B5EF4-FFF2-40B4-BE49-F238E27FC236}">
                <a16:creationId xmlns:a16="http://schemas.microsoft.com/office/drawing/2014/main" id="{92A73C2C-4716-8F87-4989-DAF971798C4F}"/>
              </a:ext>
            </a:extLst>
          </p:cNvPr>
          <p:cNvCxnSpPr/>
          <p:nvPr/>
        </p:nvCxnSpPr>
        <p:spPr>
          <a:xfrm>
            <a:off x="7343476" y="5687206"/>
            <a:ext cx="509368" cy="0"/>
          </a:xfrm>
          <a:prstGeom prst="line">
            <a:avLst/>
          </a:prstGeom>
          <a:noFill/>
          <a:ln w="41275" cap="flat">
            <a:solidFill>
              <a:schemeClr val="tx1"/>
            </a:solidFill>
            <a:prstDash val="sysDot"/>
            <a:miter lim="400000"/>
          </a:ln>
          <a:effectLst/>
          <a:sp3d/>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CC246854-D453-6B17-8E25-970356F8F2F7}"/>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29" name="Date Placeholder 1">
            <a:extLst>
              <a:ext uri="{FF2B5EF4-FFF2-40B4-BE49-F238E27FC236}">
                <a16:creationId xmlns:a16="http://schemas.microsoft.com/office/drawing/2014/main" id="{E7DE616A-D636-F0A0-202A-3E2228CA9E5C}"/>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30" name="Footer Placeholder 2">
            <a:extLst>
              <a:ext uri="{FF2B5EF4-FFF2-40B4-BE49-F238E27FC236}">
                <a16:creationId xmlns:a16="http://schemas.microsoft.com/office/drawing/2014/main" id="{07223FC2-C2D1-CB29-1DEE-91A62B5F9E72}"/>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
        <p:nvSpPr>
          <p:cNvPr id="31" name="Rectangle 30">
            <a:extLst>
              <a:ext uri="{FF2B5EF4-FFF2-40B4-BE49-F238E27FC236}">
                <a16:creationId xmlns:a16="http://schemas.microsoft.com/office/drawing/2014/main" id="{2A2DBF6D-E32F-9A8F-8EDB-1BDF83D8A8C0}"/>
              </a:ext>
            </a:extLst>
          </p:cNvPr>
          <p:cNvSpPr/>
          <p:nvPr/>
        </p:nvSpPr>
        <p:spPr bwMode="auto">
          <a:xfrm>
            <a:off x="4876800" y="4267200"/>
            <a:ext cx="228600" cy="838200"/>
          </a:xfrm>
          <a:prstGeom prst="rect">
            <a:avLst/>
          </a:prstGeom>
          <a:solidFill>
            <a:schemeClr val="accent5">
              <a:lumMod val="75000"/>
              <a:alpha val="19608"/>
            </a:schemeClr>
          </a:solidFill>
          <a:ln w="254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Example: Golay 64"/>
          <p:cNvSpPr txBox="1">
            <a:spLocks noGrp="1"/>
          </p:cNvSpPr>
          <p:nvPr>
            <p:ph type="title"/>
          </p:nvPr>
        </p:nvSpPr>
        <p:spPr>
          <a:prstGeom prst="rect">
            <a:avLst/>
          </a:prstGeom>
        </p:spPr>
        <p:txBody>
          <a:bodyPr/>
          <a:lstStyle/>
          <a:p>
            <a:r>
              <a:rPr dirty="0"/>
              <a:t>Example: </a:t>
            </a:r>
            <a:r>
              <a:rPr lang="en-US" dirty="0"/>
              <a:t>Length(a) = Length(b) = 64</a:t>
            </a:r>
            <a:endParaRPr dirty="0"/>
          </a:p>
        </p:txBody>
      </p:sp>
      <p:sp>
        <p:nvSpPr>
          <p:cNvPr id="165" name="Zero auto-correaltion zone without any gaps"/>
          <p:cNvSpPr txBox="1">
            <a:spLocks noGrp="1"/>
          </p:cNvSpPr>
          <p:nvPr>
            <p:ph type="body" idx="21"/>
          </p:nvPr>
        </p:nvSpPr>
        <p:spPr>
          <a:xfrm>
            <a:off x="490537" y="1634030"/>
            <a:ext cx="8239125"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a:r>
              <a:rPr lang="en-US" dirty="0"/>
              <a:t>ZACZ is Feasible Without Gaps</a:t>
            </a:r>
            <a:endParaRPr dirty="0"/>
          </a:p>
        </p:txBody>
      </p:sp>
      <p:sp>
        <p:nvSpPr>
          <p:cNvPr id="166" name="There is a certain class of Golay complementary pairs whose concatenation without any gaps have a zero auto-correlation zone and their family size is large (several thousands for Golay 64)."/>
          <p:cNvSpPr txBox="1">
            <a:spLocks noGrp="1"/>
          </p:cNvSpPr>
          <p:nvPr>
            <p:ph type="body" sz="quarter" idx="1"/>
          </p:nvPr>
        </p:nvSpPr>
        <p:spPr>
          <a:xfrm>
            <a:off x="452438" y="2213401"/>
            <a:ext cx="8239125" cy="621033"/>
          </a:xfrm>
          <a:prstGeom prst="rect">
            <a:avLst/>
          </a:prstGeom>
        </p:spPr>
        <p:txBody>
          <a:bodyPr>
            <a:normAutofit/>
          </a:bodyPr>
          <a:lstStyle>
            <a:lvl1pPr marL="536447" indent="-536447" algn="just" defTabSz="2145738">
              <a:spcBef>
                <a:spcPts val="3900"/>
              </a:spcBef>
              <a:defRPr sz="4224"/>
            </a:lvl1pPr>
          </a:lstStyle>
          <a:p>
            <a:pPr marL="234950" indent="-234950" algn="l">
              <a:spcBef>
                <a:spcPts val="563"/>
              </a:spcBef>
              <a:buFont typeface="Arial" panose="020B0604020202020204" pitchFamily="34" charset="0"/>
              <a:buChar char="•"/>
            </a:pPr>
            <a:r>
              <a:rPr lang="en-US" sz="1600" dirty="0"/>
              <a:t>ZACZ is possible when certain </a:t>
            </a:r>
            <a:r>
              <a:rPr sz="1600" dirty="0" err="1"/>
              <a:t>Golay</a:t>
            </a:r>
            <a:r>
              <a:rPr sz="1600" dirty="0"/>
              <a:t> complementary pairs </a:t>
            </a:r>
            <a:r>
              <a:rPr lang="en-US" sz="1600" dirty="0"/>
              <a:t>are concatenated directly </a:t>
            </a:r>
            <a:r>
              <a:rPr sz="1600" dirty="0"/>
              <a:t>without any </a:t>
            </a:r>
            <a:r>
              <a:rPr lang="en-US" sz="1600" dirty="0"/>
              <a:t>gaps</a:t>
            </a:r>
          </a:p>
        </p:txBody>
      </p:sp>
      <p:pic>
        <p:nvPicPr>
          <p:cNvPr id="167" name="Image" descr="Image"/>
          <p:cNvPicPr>
            <a:picLocks noChangeAspect="1"/>
          </p:cNvPicPr>
          <p:nvPr/>
        </p:nvPicPr>
        <p:blipFill>
          <a:blip r:embed="rId2"/>
          <a:stretch>
            <a:fillRect/>
          </a:stretch>
        </p:blipFill>
        <p:spPr>
          <a:xfrm>
            <a:off x="2133600" y="3086100"/>
            <a:ext cx="3709988" cy="2705100"/>
          </a:xfrm>
          <a:prstGeom prst="rect">
            <a:avLst/>
          </a:prstGeom>
          <a:ln w="12700">
            <a:miter lim="400000"/>
          </a:ln>
        </p:spPr>
      </p:pic>
      <p:sp>
        <p:nvSpPr>
          <p:cNvPr id="168" name="Periodic ACF of concatenated sequence of a special Golay…"/>
          <p:cNvSpPr txBox="1"/>
          <p:nvPr/>
        </p:nvSpPr>
        <p:spPr>
          <a:xfrm>
            <a:off x="833858" y="2971800"/>
            <a:ext cx="6309472" cy="253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algn="ctr"/>
            <a:r>
              <a:rPr sz="1400" dirty="0">
                <a:latin typeface="+mn-lt"/>
              </a:rPr>
              <a:t>Periodic ACF of concatenated sequence of a special </a:t>
            </a:r>
            <a:r>
              <a:rPr sz="1400" dirty="0" err="1">
                <a:latin typeface="+mn-lt"/>
              </a:rPr>
              <a:t>Golay</a:t>
            </a:r>
            <a:r>
              <a:rPr sz="1400" dirty="0">
                <a:latin typeface="+mn-lt"/>
              </a:rPr>
              <a:t> 64 without any gap</a:t>
            </a:r>
          </a:p>
        </p:txBody>
      </p:sp>
      <p:sp>
        <p:nvSpPr>
          <p:cNvPr id="7" name="Rectangle 6">
            <a:extLst>
              <a:ext uri="{FF2B5EF4-FFF2-40B4-BE49-F238E27FC236}">
                <a16:creationId xmlns:a16="http://schemas.microsoft.com/office/drawing/2014/main" id="{0E71FB3A-84F2-5EF3-A99D-A6159A39546C}"/>
              </a:ext>
            </a:extLst>
          </p:cNvPr>
          <p:cNvSpPr>
            <a:spLocks/>
          </p:cNvSpPr>
          <p:nvPr/>
        </p:nvSpPr>
        <p:spPr>
          <a:xfrm>
            <a:off x="1679246" y="5877465"/>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8" name="Rectangle 7">
            <a:extLst>
              <a:ext uri="{FF2B5EF4-FFF2-40B4-BE49-F238E27FC236}">
                <a16:creationId xmlns:a16="http://schemas.microsoft.com/office/drawing/2014/main" id="{0FC1EB24-1581-019A-B427-4A0CE433368C}"/>
              </a:ext>
            </a:extLst>
          </p:cNvPr>
          <p:cNvSpPr>
            <a:spLocks/>
          </p:cNvSpPr>
          <p:nvPr/>
        </p:nvSpPr>
        <p:spPr>
          <a:xfrm>
            <a:off x="2583793" y="5877465"/>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11" name="Rectangle 10">
            <a:extLst>
              <a:ext uri="{FF2B5EF4-FFF2-40B4-BE49-F238E27FC236}">
                <a16:creationId xmlns:a16="http://schemas.microsoft.com/office/drawing/2014/main" id="{6A8CAC15-6ED4-75CB-EAAC-0185B4CD12A8}"/>
              </a:ext>
            </a:extLst>
          </p:cNvPr>
          <p:cNvSpPr>
            <a:spLocks/>
          </p:cNvSpPr>
          <p:nvPr/>
        </p:nvSpPr>
        <p:spPr>
          <a:xfrm>
            <a:off x="3488339" y="5877465"/>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12" name="Rectangle 11">
            <a:extLst>
              <a:ext uri="{FF2B5EF4-FFF2-40B4-BE49-F238E27FC236}">
                <a16:creationId xmlns:a16="http://schemas.microsoft.com/office/drawing/2014/main" id="{31C40B72-CC02-C0B7-30A2-CD875DC668C6}"/>
              </a:ext>
            </a:extLst>
          </p:cNvPr>
          <p:cNvSpPr>
            <a:spLocks/>
          </p:cNvSpPr>
          <p:nvPr/>
        </p:nvSpPr>
        <p:spPr>
          <a:xfrm>
            <a:off x="4392886" y="5877465"/>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14" name="Rectangle 13">
            <a:extLst>
              <a:ext uri="{FF2B5EF4-FFF2-40B4-BE49-F238E27FC236}">
                <a16:creationId xmlns:a16="http://schemas.microsoft.com/office/drawing/2014/main" id="{755CD0B2-0FA8-DAD4-82D2-2E1C3D31D898}"/>
              </a:ext>
            </a:extLst>
          </p:cNvPr>
          <p:cNvSpPr>
            <a:spLocks/>
          </p:cNvSpPr>
          <p:nvPr/>
        </p:nvSpPr>
        <p:spPr>
          <a:xfrm>
            <a:off x="5297432" y="5880026"/>
            <a:ext cx="1671830" cy="266043"/>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endParaRPr lang="en-US" dirty="0">
              <a:solidFill>
                <a:srgbClr val="FFFFFF"/>
              </a:solidFill>
              <a:latin typeface="Courier" pitchFamily="2" charset="0"/>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39A6D6F5-99C9-1636-3DBB-839E7D5C6405}"/>
              </a:ext>
            </a:extLst>
          </p:cNvPr>
          <p:cNvCxnSpPr/>
          <p:nvPr/>
        </p:nvCxnSpPr>
        <p:spPr>
          <a:xfrm>
            <a:off x="5563089" y="6013048"/>
            <a:ext cx="1140515" cy="0"/>
          </a:xfrm>
          <a:prstGeom prst="line">
            <a:avLst/>
          </a:prstGeom>
          <a:noFill/>
          <a:ln w="41275" cap="flat">
            <a:solidFill>
              <a:srgbClr val="000000"/>
            </a:solidFill>
            <a:prstDash val="sysDot"/>
            <a:miter lim="400000"/>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BE2398CB-B687-F626-7C76-206AB359D952}"/>
              </a:ext>
            </a:extLst>
          </p:cNvPr>
          <p:cNvSpPr/>
          <p:nvPr/>
        </p:nvSpPr>
        <p:spPr>
          <a:xfrm>
            <a:off x="5715000" y="3999248"/>
            <a:ext cx="2259425" cy="715581"/>
          </a:xfrm>
          <a:prstGeom prst="rect">
            <a:avLst/>
          </a:prstGeom>
        </p:spPr>
        <p:txBody>
          <a:bodyPr wrap="square">
            <a:spAutoFit/>
          </a:bodyPr>
          <a:lstStyle/>
          <a:p>
            <a:pPr>
              <a:spcBef>
                <a:spcPts val="563"/>
              </a:spcBef>
            </a:pPr>
            <a:r>
              <a:rPr lang="en-US" sz="1350" dirty="0">
                <a:solidFill>
                  <a:srgbClr val="FF0000"/>
                </a:solidFill>
              </a:rPr>
              <a:t>The number of these type of </a:t>
            </a:r>
            <a:r>
              <a:rPr lang="en-US" sz="1350" dirty="0" err="1">
                <a:solidFill>
                  <a:srgbClr val="FF0000"/>
                </a:solidFill>
              </a:rPr>
              <a:t>Golay</a:t>
            </a:r>
            <a:r>
              <a:rPr lang="en-US" sz="1350" dirty="0">
                <a:solidFill>
                  <a:srgbClr val="FF0000"/>
                </a:solidFill>
              </a:rPr>
              <a:t> pairs is large, e.g., O(1000) for </a:t>
            </a:r>
            <a:r>
              <a:rPr lang="en-US" sz="1350" dirty="0" err="1">
                <a:solidFill>
                  <a:srgbClr val="FF0000"/>
                </a:solidFill>
              </a:rPr>
              <a:t>Golay</a:t>
            </a:r>
            <a:r>
              <a:rPr lang="en-US" sz="1350" dirty="0">
                <a:solidFill>
                  <a:srgbClr val="FF0000"/>
                </a:solidFill>
              </a:rPr>
              <a:t> length 64</a:t>
            </a:r>
          </a:p>
        </p:txBody>
      </p:sp>
      <p:sp>
        <p:nvSpPr>
          <p:cNvPr id="3" name="Slide Number Placeholder 2">
            <a:extLst>
              <a:ext uri="{FF2B5EF4-FFF2-40B4-BE49-F238E27FC236}">
                <a16:creationId xmlns:a16="http://schemas.microsoft.com/office/drawing/2014/main" id="{EAAFCA05-E766-F392-8E5D-BBEF0204813F}"/>
              </a:ext>
            </a:extLst>
          </p:cNvPr>
          <p:cNvSpPr>
            <a:spLocks noGrp="1"/>
          </p:cNvSpPr>
          <p:nvPr>
            <p:ph type="sldNum" sz="quarter" idx="2"/>
          </p:nvPr>
        </p:nvSpPr>
        <p:spPr/>
        <p:txBody>
          <a:bodyPr/>
          <a:lstStyle/>
          <a:p>
            <a:fld id="{86CB4B4D-7CA3-9044-876B-883B54F8677D}" type="slidenum">
              <a:rPr lang="en-US" smtClean="0"/>
              <a:t>7</a:t>
            </a:fld>
            <a:endParaRPr lang="en-US"/>
          </a:p>
        </p:txBody>
      </p:sp>
      <p:sp>
        <p:nvSpPr>
          <p:cNvPr id="16" name="Date Placeholder 1">
            <a:extLst>
              <a:ext uri="{FF2B5EF4-FFF2-40B4-BE49-F238E27FC236}">
                <a16:creationId xmlns:a16="http://schemas.microsoft.com/office/drawing/2014/main" id="{46656678-2B08-FA3C-A81F-DB44A967F006}"/>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17" name="Footer Placeholder 2">
            <a:extLst>
              <a:ext uri="{FF2B5EF4-FFF2-40B4-BE49-F238E27FC236}">
                <a16:creationId xmlns:a16="http://schemas.microsoft.com/office/drawing/2014/main" id="{3560BEC9-799D-08EF-73C9-54E8D2F910F5}"/>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
        <p:nvSpPr>
          <p:cNvPr id="19" name="Rectangle 18">
            <a:extLst>
              <a:ext uri="{FF2B5EF4-FFF2-40B4-BE49-F238E27FC236}">
                <a16:creationId xmlns:a16="http://schemas.microsoft.com/office/drawing/2014/main" id="{7F984C40-5DEC-115A-453D-0A57317BCA53}"/>
              </a:ext>
            </a:extLst>
          </p:cNvPr>
          <p:cNvSpPr/>
          <p:nvPr/>
        </p:nvSpPr>
        <p:spPr bwMode="auto">
          <a:xfrm>
            <a:off x="2667000" y="4577033"/>
            <a:ext cx="609600" cy="838200"/>
          </a:xfrm>
          <a:prstGeom prst="rect">
            <a:avLst/>
          </a:prstGeom>
          <a:solidFill>
            <a:schemeClr val="accent5">
              <a:lumMod val="75000"/>
              <a:alpha val="19608"/>
            </a:schemeClr>
          </a:solidFill>
          <a:ln w="254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9213B8-3472-D227-D0B5-B6DAE2D8B46A}"/>
              </a:ext>
            </a:extLst>
          </p:cNvPr>
          <p:cNvPicPr>
            <a:picLocks noChangeAspect="1"/>
          </p:cNvPicPr>
          <p:nvPr/>
        </p:nvPicPr>
        <p:blipFill>
          <a:blip r:embed="rId2"/>
          <a:stretch>
            <a:fillRect/>
          </a:stretch>
        </p:blipFill>
        <p:spPr>
          <a:xfrm>
            <a:off x="187643" y="2097653"/>
            <a:ext cx="4831080" cy="3753280"/>
          </a:xfrm>
          <a:prstGeom prst="rect">
            <a:avLst/>
          </a:prstGeom>
        </p:spPr>
      </p:pic>
      <p:sp>
        <p:nvSpPr>
          <p:cNvPr id="2" name="Title 1">
            <a:extLst>
              <a:ext uri="{FF2B5EF4-FFF2-40B4-BE49-F238E27FC236}">
                <a16:creationId xmlns:a16="http://schemas.microsoft.com/office/drawing/2014/main" id="{0271D110-07C1-381F-DB0A-544CD2B477B8}"/>
              </a:ext>
            </a:extLst>
          </p:cNvPr>
          <p:cNvSpPr>
            <a:spLocks noGrp="1"/>
          </p:cNvSpPr>
          <p:nvPr>
            <p:ph type="title"/>
          </p:nvPr>
        </p:nvSpPr>
        <p:spPr/>
        <p:txBody>
          <a:bodyPr/>
          <a:lstStyle/>
          <a:p>
            <a:r>
              <a:rPr lang="en-US" dirty="0"/>
              <a:t>Spectrum of </a:t>
            </a:r>
            <a:r>
              <a:rPr lang="en-US" dirty="0" err="1"/>
              <a:t>Golay</a:t>
            </a:r>
            <a:r>
              <a:rPr lang="en-US" dirty="0"/>
              <a:t> Sequences</a:t>
            </a:r>
          </a:p>
        </p:txBody>
      </p:sp>
      <p:sp>
        <p:nvSpPr>
          <p:cNvPr id="3" name="Text Placeholder 2">
            <a:extLst>
              <a:ext uri="{FF2B5EF4-FFF2-40B4-BE49-F238E27FC236}">
                <a16:creationId xmlns:a16="http://schemas.microsoft.com/office/drawing/2014/main" id="{43ED1E66-6057-AC0C-4753-D3C768FED6B4}"/>
              </a:ext>
            </a:extLst>
          </p:cNvPr>
          <p:cNvSpPr>
            <a:spLocks noGrp="1"/>
          </p:cNvSpPr>
          <p:nvPr>
            <p:ph type="body" sz="quarter" idx="21"/>
          </p:nvPr>
        </p:nvSpPr>
        <p:spPr>
          <a:xfrm>
            <a:off x="490537" y="1630263"/>
            <a:ext cx="8239125" cy="467390"/>
          </a:xfrm>
        </p:spPr>
        <p:txBody>
          <a:bodyPr/>
          <a:lstStyle/>
          <a:p>
            <a:pPr algn="ctr"/>
            <a:r>
              <a:rPr lang="en-US" dirty="0"/>
              <a:t>Comparable with </a:t>
            </a:r>
            <a:r>
              <a:rPr lang="en-US" dirty="0" err="1"/>
              <a:t>Ipatov</a:t>
            </a:r>
            <a:endParaRPr lang="en-US" dirty="0"/>
          </a:p>
        </p:txBody>
      </p:sp>
      <p:sp>
        <p:nvSpPr>
          <p:cNvPr id="16" name="Rectangle 15">
            <a:extLst>
              <a:ext uri="{FF2B5EF4-FFF2-40B4-BE49-F238E27FC236}">
                <a16:creationId xmlns:a16="http://schemas.microsoft.com/office/drawing/2014/main" id="{7454571F-5369-B328-2354-1D50B067679C}"/>
              </a:ext>
            </a:extLst>
          </p:cNvPr>
          <p:cNvSpPr/>
          <p:nvPr/>
        </p:nvSpPr>
        <p:spPr>
          <a:xfrm>
            <a:off x="5018723" y="2321702"/>
            <a:ext cx="3210877" cy="1938992"/>
          </a:xfrm>
          <a:prstGeom prst="rect">
            <a:avLst/>
          </a:prstGeom>
        </p:spPr>
        <p:txBody>
          <a:bodyPr wrap="square">
            <a:spAutoFit/>
          </a:bodyPr>
          <a:lstStyle/>
          <a:p>
            <a:pPr algn="l"/>
            <a:r>
              <a:rPr lang="en-US" dirty="0" err="1">
                <a:latin typeface="+mn-lt"/>
              </a:rPr>
              <a:t>Golay</a:t>
            </a:r>
            <a:r>
              <a:rPr lang="en-US" dirty="0">
                <a:latin typeface="+mn-lt"/>
              </a:rPr>
              <a:t> = [a, b], length=32, gap length=32</a:t>
            </a:r>
            <a:br>
              <a:rPr lang="en-US" dirty="0">
                <a:latin typeface="+mn-lt"/>
              </a:rPr>
            </a:br>
            <a:endParaRPr lang="en-US" dirty="0">
              <a:latin typeface="+mn-lt"/>
            </a:endParaRPr>
          </a:p>
          <a:p>
            <a:pPr algn="l"/>
            <a:r>
              <a:rPr lang="en-US" dirty="0">
                <a:latin typeface="+mn-lt"/>
              </a:rPr>
              <a:t>Ipatov_9 = [1, 0, 0, 1, 0, 0, 0, -1, 0, -1, -1, 0, 0, -1, -1, 1, 0, 1, 0, 1, 0, 0, -1, 1, -1, 1, 1, 0, 1, 0, 0, 0, 0, 1, 1, -1, 0, 0, 0, 1, 0, 0, -1, 0, 0, -1, -1, 0, -1, 1, 0, 1, 0, -1, -1, 0, -1, 1, 1, 1, 0, 1, 1, 0, 0, 0, 1, -1, 0, 1, 0, 0, -1, 0, 1, 1, -1, 0, 1, 1, 1, 0, 0, -1, 1, 0, 0, 1, 0, 1, 0, -1, 0, 1, 1, -1, 1, -1, -1, 1, 0, 0, 0, 0, 0, 0, 1, 0, 0, 0, 0, 0, -1, 1, 0, 0, 0, 0, -1, 0, -1, 0, 0, 0, -1, -1, 1]</a:t>
            </a:r>
          </a:p>
        </p:txBody>
      </p:sp>
      <p:sp>
        <p:nvSpPr>
          <p:cNvPr id="17" name="TextBox 16">
            <a:extLst>
              <a:ext uri="{FF2B5EF4-FFF2-40B4-BE49-F238E27FC236}">
                <a16:creationId xmlns:a16="http://schemas.microsoft.com/office/drawing/2014/main" id="{CFD3BD54-A4D3-13DB-3A6D-2A5524FC45C0}"/>
              </a:ext>
            </a:extLst>
          </p:cNvPr>
          <p:cNvSpPr txBox="1"/>
          <p:nvPr/>
        </p:nvSpPr>
        <p:spPr>
          <a:xfrm>
            <a:off x="5156300" y="4459047"/>
            <a:ext cx="1713611" cy="4693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defTabSz="914377" fontAlgn="auto">
              <a:spcBef>
                <a:spcPts val="0"/>
              </a:spcBef>
              <a:spcAft>
                <a:spcPts val="0"/>
              </a:spcAft>
            </a:pPr>
            <a:r>
              <a:rPr lang="en-US" sz="1400" dirty="0">
                <a:solidFill>
                  <a:srgbClr val="5E5E5E"/>
                </a:solidFill>
                <a:latin typeface="+mn-lt"/>
                <a:sym typeface="Helvetica Neue"/>
              </a:rPr>
              <a:t>Pulse Shape: SRRC </a:t>
            </a:r>
          </a:p>
          <a:p>
            <a:pPr defTabSz="914377" fontAlgn="auto">
              <a:spcBef>
                <a:spcPts val="0"/>
              </a:spcBef>
              <a:spcAft>
                <a:spcPts val="0"/>
              </a:spcAft>
            </a:pPr>
            <a:r>
              <a:rPr lang="en-US" sz="1400" dirty="0">
                <a:latin typeface="+mn-lt"/>
              </a:rPr>
              <a:t>SF: 4</a:t>
            </a:r>
            <a:endParaRPr lang="en-US" sz="1400" dirty="0">
              <a:solidFill>
                <a:srgbClr val="5E5E5E"/>
              </a:solidFill>
              <a:latin typeface="+mn-lt"/>
              <a:sym typeface="Helvetica Neue"/>
            </a:endParaRPr>
          </a:p>
        </p:txBody>
      </p:sp>
      <p:pic>
        <p:nvPicPr>
          <p:cNvPr id="18" name="Picture 17">
            <a:extLst>
              <a:ext uri="{FF2B5EF4-FFF2-40B4-BE49-F238E27FC236}">
                <a16:creationId xmlns:a16="http://schemas.microsoft.com/office/drawing/2014/main" id="{C0F4D0D3-67DD-DB47-F4E6-A69210A71D8C}"/>
              </a:ext>
            </a:extLst>
          </p:cNvPr>
          <p:cNvPicPr>
            <a:picLocks noChangeAspect="1"/>
          </p:cNvPicPr>
          <p:nvPr/>
        </p:nvPicPr>
        <p:blipFill>
          <a:blip r:embed="rId3"/>
          <a:stretch>
            <a:fillRect/>
          </a:stretch>
        </p:blipFill>
        <p:spPr>
          <a:xfrm>
            <a:off x="5018723" y="4928406"/>
            <a:ext cx="2906128" cy="747290"/>
          </a:xfrm>
          <a:prstGeom prst="rect">
            <a:avLst/>
          </a:prstGeom>
        </p:spPr>
      </p:pic>
      <p:sp>
        <p:nvSpPr>
          <p:cNvPr id="5" name="Slide Number Placeholder 4">
            <a:extLst>
              <a:ext uri="{FF2B5EF4-FFF2-40B4-BE49-F238E27FC236}">
                <a16:creationId xmlns:a16="http://schemas.microsoft.com/office/drawing/2014/main" id="{DC0549AD-FD18-B537-198E-1300C155501E}"/>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9" name="Date Placeholder 1">
            <a:extLst>
              <a:ext uri="{FF2B5EF4-FFF2-40B4-BE49-F238E27FC236}">
                <a16:creationId xmlns:a16="http://schemas.microsoft.com/office/drawing/2014/main" id="{DA0A4C46-93EF-CFF7-07C0-65825DB3312D}"/>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10" name="Footer Placeholder 2">
            <a:extLst>
              <a:ext uri="{FF2B5EF4-FFF2-40B4-BE49-F238E27FC236}">
                <a16:creationId xmlns:a16="http://schemas.microsoft.com/office/drawing/2014/main" id="{92DA20F1-8BC5-7F43-E745-2D83746C9286}"/>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extLst>
      <p:ext uri="{BB962C8B-B14F-4D97-AF65-F5344CB8AC3E}">
        <p14:creationId xmlns:p14="http://schemas.microsoft.com/office/powerpoint/2010/main" val="24873305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Handling Cross-Correlation"/>
          <p:cNvSpPr txBox="1">
            <a:spLocks noGrp="1"/>
          </p:cNvSpPr>
          <p:nvPr>
            <p:ph type="title"/>
          </p:nvPr>
        </p:nvSpPr>
        <p:spPr>
          <a:prstGeom prst="rect">
            <a:avLst/>
          </a:prstGeom>
        </p:spPr>
        <p:txBody>
          <a:bodyPr/>
          <a:lstStyle/>
          <a:p>
            <a:r>
              <a:rPr dirty="0"/>
              <a:t>Cross-Correlation</a:t>
            </a:r>
            <a:r>
              <a:rPr lang="en-US" dirty="0"/>
              <a:t> of </a:t>
            </a:r>
            <a:r>
              <a:rPr lang="en-US" dirty="0" err="1"/>
              <a:t>Golay</a:t>
            </a:r>
            <a:r>
              <a:rPr lang="en-US" dirty="0"/>
              <a:t> Sequences</a:t>
            </a:r>
            <a:endParaRPr dirty="0"/>
          </a:p>
        </p:txBody>
      </p:sp>
      <p:sp>
        <p:nvSpPr>
          <p:cNvPr id="171" name="The peak sideline level of the periodic cross-correlation of two sequences can not be made smaller than the Welch bound. For length 128, this bound is around 20 dB.…"/>
          <p:cNvSpPr txBox="1">
            <a:spLocks noGrp="1"/>
          </p:cNvSpPr>
          <p:nvPr>
            <p:ph type="body" idx="1"/>
          </p:nvPr>
        </p:nvSpPr>
        <p:spPr>
          <a:xfrm>
            <a:off x="452438" y="2312568"/>
            <a:ext cx="7978223" cy="649576"/>
          </a:xfrm>
          <a:prstGeom prst="rect">
            <a:avLst/>
          </a:prstGeom>
        </p:spPr>
        <p:txBody>
          <a:bodyPr>
            <a:normAutofit/>
          </a:bodyPr>
          <a:lstStyle/>
          <a:p>
            <a:pPr>
              <a:spcBef>
                <a:spcPts val="1125"/>
              </a:spcBef>
            </a:pPr>
            <a:r>
              <a:rPr lang="en-US" sz="1800" dirty="0"/>
              <a:t>D</a:t>
            </a:r>
            <a:r>
              <a:rPr sz="1800" dirty="0"/>
              <a:t>ifferent gap</a:t>
            </a:r>
            <a:r>
              <a:rPr lang="en-US" sz="1800" dirty="0"/>
              <a:t> sizes</a:t>
            </a:r>
            <a:r>
              <a:rPr sz="1800" dirty="0"/>
              <a:t> for different users improve the cross-correlation </a:t>
            </a:r>
            <a:r>
              <a:rPr lang="en-US" sz="1800" dirty="0"/>
              <a:t>performance</a:t>
            </a:r>
            <a:r>
              <a:rPr sz="1800" dirty="0"/>
              <a:t> significantly</a:t>
            </a:r>
            <a:endParaRPr lang="en-US" sz="1800" dirty="0"/>
          </a:p>
        </p:txBody>
      </p:sp>
      <p:sp>
        <p:nvSpPr>
          <p:cNvPr id="4" name="Rectangle 3">
            <a:extLst>
              <a:ext uri="{FF2B5EF4-FFF2-40B4-BE49-F238E27FC236}">
                <a16:creationId xmlns:a16="http://schemas.microsoft.com/office/drawing/2014/main" id="{A0B5D8F5-ECB0-3549-1F95-2853799E86D7}"/>
              </a:ext>
            </a:extLst>
          </p:cNvPr>
          <p:cNvSpPr>
            <a:spLocks/>
          </p:cNvSpPr>
          <p:nvPr/>
        </p:nvSpPr>
        <p:spPr>
          <a:xfrm>
            <a:off x="763421" y="3686320"/>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5" name="Rectangle 4">
            <a:extLst>
              <a:ext uri="{FF2B5EF4-FFF2-40B4-BE49-F238E27FC236}">
                <a16:creationId xmlns:a16="http://schemas.microsoft.com/office/drawing/2014/main" id="{E88D921E-D4EA-D15E-58E5-72EEE83AFE15}"/>
              </a:ext>
            </a:extLst>
          </p:cNvPr>
          <p:cNvSpPr>
            <a:spLocks/>
          </p:cNvSpPr>
          <p:nvPr/>
        </p:nvSpPr>
        <p:spPr>
          <a:xfrm>
            <a:off x="2572514" y="3686320"/>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6" name="Rectangle 5">
            <a:extLst>
              <a:ext uri="{FF2B5EF4-FFF2-40B4-BE49-F238E27FC236}">
                <a16:creationId xmlns:a16="http://schemas.microsoft.com/office/drawing/2014/main" id="{C7A3B51F-F7E5-980E-7679-2DA9F59DF9CA}"/>
              </a:ext>
            </a:extLst>
          </p:cNvPr>
          <p:cNvSpPr>
            <a:spLocks/>
          </p:cNvSpPr>
          <p:nvPr/>
        </p:nvSpPr>
        <p:spPr>
          <a:xfrm>
            <a:off x="1667968" y="3686320"/>
            <a:ext cx="904547"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7" name="Rectangle 6">
            <a:extLst>
              <a:ext uri="{FF2B5EF4-FFF2-40B4-BE49-F238E27FC236}">
                <a16:creationId xmlns:a16="http://schemas.microsoft.com/office/drawing/2014/main" id="{372C3DF3-3EE8-6FE3-D498-A3A4A2F295CB}"/>
              </a:ext>
            </a:extLst>
          </p:cNvPr>
          <p:cNvSpPr>
            <a:spLocks/>
          </p:cNvSpPr>
          <p:nvPr/>
        </p:nvSpPr>
        <p:spPr>
          <a:xfrm>
            <a:off x="3477061" y="3686320"/>
            <a:ext cx="904547"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8" name="Rectangle 7">
            <a:extLst>
              <a:ext uri="{FF2B5EF4-FFF2-40B4-BE49-F238E27FC236}">
                <a16:creationId xmlns:a16="http://schemas.microsoft.com/office/drawing/2014/main" id="{F3FD3048-A03A-9B72-9FEB-39CBAEDC1408}"/>
              </a:ext>
            </a:extLst>
          </p:cNvPr>
          <p:cNvSpPr>
            <a:spLocks/>
          </p:cNvSpPr>
          <p:nvPr/>
        </p:nvSpPr>
        <p:spPr>
          <a:xfrm>
            <a:off x="4381607" y="3686320"/>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a</a:t>
            </a:r>
          </a:p>
        </p:txBody>
      </p:sp>
      <p:sp>
        <p:nvSpPr>
          <p:cNvPr id="9" name="Rectangle 8">
            <a:extLst>
              <a:ext uri="{FF2B5EF4-FFF2-40B4-BE49-F238E27FC236}">
                <a16:creationId xmlns:a16="http://schemas.microsoft.com/office/drawing/2014/main" id="{BCA93A73-05AD-E87B-143F-3B39CDCA0A7E}"/>
              </a:ext>
            </a:extLst>
          </p:cNvPr>
          <p:cNvSpPr>
            <a:spLocks/>
          </p:cNvSpPr>
          <p:nvPr/>
        </p:nvSpPr>
        <p:spPr>
          <a:xfrm>
            <a:off x="6190700" y="3686320"/>
            <a:ext cx="904547" cy="266043"/>
          </a:xfrm>
          <a:prstGeom prst="rect">
            <a:avLst/>
          </a:prstGeom>
          <a:solidFill>
            <a:srgbClr val="92D05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b</a:t>
            </a:r>
          </a:p>
        </p:txBody>
      </p:sp>
      <p:sp>
        <p:nvSpPr>
          <p:cNvPr id="10" name="Rectangle 9">
            <a:extLst>
              <a:ext uri="{FF2B5EF4-FFF2-40B4-BE49-F238E27FC236}">
                <a16:creationId xmlns:a16="http://schemas.microsoft.com/office/drawing/2014/main" id="{41BE7882-BBC0-EF32-4888-079C4C57A5C4}"/>
              </a:ext>
            </a:extLst>
          </p:cNvPr>
          <p:cNvSpPr>
            <a:spLocks/>
          </p:cNvSpPr>
          <p:nvPr/>
        </p:nvSpPr>
        <p:spPr>
          <a:xfrm>
            <a:off x="5286154" y="3686320"/>
            <a:ext cx="904547"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11" name="Rectangle 10">
            <a:extLst>
              <a:ext uri="{FF2B5EF4-FFF2-40B4-BE49-F238E27FC236}">
                <a16:creationId xmlns:a16="http://schemas.microsoft.com/office/drawing/2014/main" id="{A1D51651-5B06-A403-11C2-C60CA8060656}"/>
              </a:ext>
            </a:extLst>
          </p:cNvPr>
          <p:cNvSpPr>
            <a:spLocks/>
          </p:cNvSpPr>
          <p:nvPr/>
        </p:nvSpPr>
        <p:spPr>
          <a:xfrm>
            <a:off x="7095247" y="3686320"/>
            <a:ext cx="1671830" cy="266043"/>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endParaRPr lang="en-US" dirty="0">
              <a:solidFill>
                <a:srgbClr val="FFFFFF"/>
              </a:solidFill>
              <a:latin typeface="Courier" pitchFamily="2" charset="0"/>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CE9A49FB-6861-AE8E-5950-B8300CDE445E}"/>
              </a:ext>
            </a:extLst>
          </p:cNvPr>
          <p:cNvCxnSpPr/>
          <p:nvPr/>
        </p:nvCxnSpPr>
        <p:spPr>
          <a:xfrm>
            <a:off x="7365660" y="3821902"/>
            <a:ext cx="1140515" cy="0"/>
          </a:xfrm>
          <a:prstGeom prst="line">
            <a:avLst/>
          </a:prstGeom>
          <a:noFill/>
          <a:ln w="41275" cap="flat">
            <a:solidFill>
              <a:srgbClr val="000000"/>
            </a:solidFill>
            <a:prstDash val="sysDot"/>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A592521F-CFB6-A653-DC0D-AAE55844FB67}"/>
              </a:ext>
            </a:extLst>
          </p:cNvPr>
          <p:cNvSpPr>
            <a:spLocks/>
          </p:cNvSpPr>
          <p:nvPr/>
        </p:nvSpPr>
        <p:spPr>
          <a:xfrm>
            <a:off x="763421" y="4493909"/>
            <a:ext cx="1026593" cy="266043"/>
          </a:xfrm>
          <a:prstGeom prst="rect">
            <a:avLst/>
          </a:prstGeom>
          <a:solidFill>
            <a:srgbClr val="00B0F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c</a:t>
            </a:r>
          </a:p>
        </p:txBody>
      </p:sp>
      <p:sp>
        <p:nvSpPr>
          <p:cNvPr id="14" name="Rectangle 13">
            <a:extLst>
              <a:ext uri="{FF2B5EF4-FFF2-40B4-BE49-F238E27FC236}">
                <a16:creationId xmlns:a16="http://schemas.microsoft.com/office/drawing/2014/main" id="{81B87712-F635-6B57-0F51-898769504740}"/>
              </a:ext>
            </a:extLst>
          </p:cNvPr>
          <p:cNvSpPr>
            <a:spLocks/>
          </p:cNvSpPr>
          <p:nvPr/>
        </p:nvSpPr>
        <p:spPr>
          <a:xfrm>
            <a:off x="2099086" y="4493909"/>
            <a:ext cx="1026593" cy="266043"/>
          </a:xfrm>
          <a:prstGeom prst="rect">
            <a:avLst/>
          </a:prstGeom>
          <a:solidFill>
            <a:srgbClr val="00B0F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d</a:t>
            </a:r>
          </a:p>
        </p:txBody>
      </p:sp>
      <p:sp>
        <p:nvSpPr>
          <p:cNvPr id="15" name="Rectangle 14">
            <a:extLst>
              <a:ext uri="{FF2B5EF4-FFF2-40B4-BE49-F238E27FC236}">
                <a16:creationId xmlns:a16="http://schemas.microsoft.com/office/drawing/2014/main" id="{38C06C48-5849-31E2-D032-3E2D8BDEFA06}"/>
              </a:ext>
            </a:extLst>
          </p:cNvPr>
          <p:cNvSpPr>
            <a:spLocks/>
          </p:cNvSpPr>
          <p:nvPr/>
        </p:nvSpPr>
        <p:spPr>
          <a:xfrm>
            <a:off x="1790014" y="4492864"/>
            <a:ext cx="309072"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20" name="Rectangle 19">
            <a:extLst>
              <a:ext uri="{FF2B5EF4-FFF2-40B4-BE49-F238E27FC236}">
                <a16:creationId xmlns:a16="http://schemas.microsoft.com/office/drawing/2014/main" id="{04039D21-FF92-F089-2BA1-BD15F3E02378}"/>
              </a:ext>
            </a:extLst>
          </p:cNvPr>
          <p:cNvSpPr>
            <a:spLocks/>
          </p:cNvSpPr>
          <p:nvPr/>
        </p:nvSpPr>
        <p:spPr>
          <a:xfrm>
            <a:off x="6100015" y="4491818"/>
            <a:ext cx="2667062" cy="266043"/>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endParaRPr lang="en-US" dirty="0">
              <a:solidFill>
                <a:srgbClr val="FFFFFF"/>
              </a:solidFill>
              <a:latin typeface="Courier" pitchFamily="2" charset="0"/>
              <a:ea typeface="Helvetica Neue Medium"/>
              <a:cs typeface="Helvetica Neue Medium"/>
              <a:sym typeface="Helvetica Neue Medium"/>
            </a:endParaRPr>
          </a:p>
        </p:txBody>
      </p:sp>
      <p:cxnSp>
        <p:nvCxnSpPr>
          <p:cNvPr id="21" name="Straight Connector 20">
            <a:extLst>
              <a:ext uri="{FF2B5EF4-FFF2-40B4-BE49-F238E27FC236}">
                <a16:creationId xmlns:a16="http://schemas.microsoft.com/office/drawing/2014/main" id="{2818622D-4F0E-5ADE-D1EA-96955B834F66}"/>
              </a:ext>
            </a:extLst>
          </p:cNvPr>
          <p:cNvCxnSpPr>
            <a:cxnSpLocks/>
          </p:cNvCxnSpPr>
          <p:nvPr/>
        </p:nvCxnSpPr>
        <p:spPr>
          <a:xfrm>
            <a:off x="6316584" y="4624840"/>
            <a:ext cx="2274280" cy="0"/>
          </a:xfrm>
          <a:prstGeom prst="line">
            <a:avLst/>
          </a:prstGeom>
          <a:noFill/>
          <a:ln w="41275" cap="flat">
            <a:solidFill>
              <a:srgbClr val="000000"/>
            </a:solidFill>
            <a:prstDash val="sysDot"/>
            <a:miter lim="400000"/>
          </a:ln>
          <a:effectLst/>
          <a:sp3d/>
        </p:spPr>
        <p:style>
          <a:lnRef idx="0">
            <a:scrgbClr r="0" g="0" b="0"/>
          </a:lnRef>
          <a:fillRef idx="0">
            <a:scrgbClr r="0" g="0" b="0"/>
          </a:fillRef>
          <a:effectRef idx="0">
            <a:scrgbClr r="0" g="0" b="0"/>
          </a:effectRef>
          <a:fontRef idx="none"/>
        </p:style>
      </p:cxnSp>
      <p:sp>
        <p:nvSpPr>
          <p:cNvPr id="22" name="Rectangle 21">
            <a:extLst>
              <a:ext uri="{FF2B5EF4-FFF2-40B4-BE49-F238E27FC236}">
                <a16:creationId xmlns:a16="http://schemas.microsoft.com/office/drawing/2014/main" id="{14120B91-B52B-AC34-626F-F4FC32CBAA41}"/>
              </a:ext>
            </a:extLst>
          </p:cNvPr>
          <p:cNvSpPr>
            <a:spLocks/>
          </p:cNvSpPr>
          <p:nvPr/>
        </p:nvSpPr>
        <p:spPr>
          <a:xfrm>
            <a:off x="776333" y="5265869"/>
            <a:ext cx="733646" cy="266043"/>
          </a:xfrm>
          <a:prstGeom prst="rect">
            <a:avLst/>
          </a:prstGeom>
          <a:solidFill>
            <a:schemeClr val="accent6">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e</a:t>
            </a:r>
          </a:p>
        </p:txBody>
      </p:sp>
      <p:sp>
        <p:nvSpPr>
          <p:cNvPr id="23" name="Rectangle 22">
            <a:extLst>
              <a:ext uri="{FF2B5EF4-FFF2-40B4-BE49-F238E27FC236}">
                <a16:creationId xmlns:a16="http://schemas.microsoft.com/office/drawing/2014/main" id="{01F1D275-3B25-65D4-E10F-9E66DA0BD07B}"/>
              </a:ext>
            </a:extLst>
          </p:cNvPr>
          <p:cNvSpPr>
            <a:spLocks/>
          </p:cNvSpPr>
          <p:nvPr/>
        </p:nvSpPr>
        <p:spPr>
          <a:xfrm>
            <a:off x="3043929" y="5265869"/>
            <a:ext cx="733646" cy="266043"/>
          </a:xfrm>
          <a:prstGeom prst="rect">
            <a:avLst/>
          </a:prstGeom>
          <a:solidFill>
            <a:schemeClr val="accent6">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f</a:t>
            </a:r>
          </a:p>
        </p:txBody>
      </p:sp>
      <p:sp>
        <p:nvSpPr>
          <p:cNvPr id="24" name="Rectangle 23">
            <a:extLst>
              <a:ext uri="{FF2B5EF4-FFF2-40B4-BE49-F238E27FC236}">
                <a16:creationId xmlns:a16="http://schemas.microsoft.com/office/drawing/2014/main" id="{03D11AEC-CD77-770A-A645-D934129952D9}"/>
              </a:ext>
            </a:extLst>
          </p:cNvPr>
          <p:cNvSpPr>
            <a:spLocks/>
          </p:cNvSpPr>
          <p:nvPr/>
        </p:nvSpPr>
        <p:spPr>
          <a:xfrm>
            <a:off x="1516209" y="5265869"/>
            <a:ext cx="1521491"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26" name="Rectangle 25">
            <a:extLst>
              <a:ext uri="{FF2B5EF4-FFF2-40B4-BE49-F238E27FC236}">
                <a16:creationId xmlns:a16="http://schemas.microsoft.com/office/drawing/2014/main" id="{1EB9B67F-3EFD-BA46-AF61-D02C5E94D1BA}"/>
              </a:ext>
            </a:extLst>
          </p:cNvPr>
          <p:cNvSpPr>
            <a:spLocks/>
          </p:cNvSpPr>
          <p:nvPr/>
        </p:nvSpPr>
        <p:spPr>
          <a:xfrm>
            <a:off x="5286154" y="5265869"/>
            <a:ext cx="733646" cy="266043"/>
          </a:xfrm>
          <a:prstGeom prst="rect">
            <a:avLst/>
          </a:prstGeom>
          <a:solidFill>
            <a:schemeClr val="accent6">
              <a:lumMod val="60000"/>
              <a:lumOff val="40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e</a:t>
            </a:r>
          </a:p>
        </p:txBody>
      </p:sp>
      <p:sp>
        <p:nvSpPr>
          <p:cNvPr id="29" name="Rectangle 28">
            <a:extLst>
              <a:ext uri="{FF2B5EF4-FFF2-40B4-BE49-F238E27FC236}">
                <a16:creationId xmlns:a16="http://schemas.microsoft.com/office/drawing/2014/main" id="{28B32581-7CE1-1C70-09CD-8F6F75067C80}"/>
              </a:ext>
            </a:extLst>
          </p:cNvPr>
          <p:cNvSpPr>
            <a:spLocks/>
          </p:cNvSpPr>
          <p:nvPr/>
        </p:nvSpPr>
        <p:spPr>
          <a:xfrm>
            <a:off x="7541292" y="5265869"/>
            <a:ext cx="1225785" cy="266043"/>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endParaRPr lang="en-US" dirty="0">
              <a:solidFill>
                <a:srgbClr val="FFFFFF"/>
              </a:solidFill>
              <a:latin typeface="Courier" pitchFamily="2" charset="0"/>
              <a:ea typeface="Helvetica Neue Medium"/>
              <a:cs typeface="Helvetica Neue Medium"/>
              <a:sym typeface="Helvetica Neue Medium"/>
            </a:endParaRPr>
          </a:p>
        </p:txBody>
      </p:sp>
      <p:cxnSp>
        <p:nvCxnSpPr>
          <p:cNvPr id="30" name="Straight Connector 29">
            <a:extLst>
              <a:ext uri="{FF2B5EF4-FFF2-40B4-BE49-F238E27FC236}">
                <a16:creationId xmlns:a16="http://schemas.microsoft.com/office/drawing/2014/main" id="{ADB0AF24-88C9-3954-6F6D-D3C5FBD727B4}"/>
              </a:ext>
            </a:extLst>
          </p:cNvPr>
          <p:cNvCxnSpPr>
            <a:cxnSpLocks/>
          </p:cNvCxnSpPr>
          <p:nvPr/>
        </p:nvCxnSpPr>
        <p:spPr>
          <a:xfrm>
            <a:off x="7736010" y="5404605"/>
            <a:ext cx="854854" cy="0"/>
          </a:xfrm>
          <a:prstGeom prst="line">
            <a:avLst/>
          </a:prstGeom>
          <a:noFill/>
          <a:ln w="41275" cap="flat">
            <a:solidFill>
              <a:srgbClr val="000000"/>
            </a:solidFill>
            <a:prstDash val="sysDot"/>
            <a:miter lim="400000"/>
          </a:ln>
          <a:effectLst/>
          <a:sp3d/>
        </p:spPr>
        <p:style>
          <a:lnRef idx="0">
            <a:scrgbClr r="0" g="0" b="0"/>
          </a:lnRef>
          <a:fillRef idx="0">
            <a:scrgbClr r="0" g="0" b="0"/>
          </a:fillRef>
          <a:effectRef idx="0">
            <a:scrgbClr r="0" g="0" b="0"/>
          </a:effectRef>
          <a:fontRef idx="none"/>
        </p:style>
      </p:cxnSp>
      <p:sp>
        <p:nvSpPr>
          <p:cNvPr id="33" name="Rectangle 32">
            <a:extLst>
              <a:ext uri="{FF2B5EF4-FFF2-40B4-BE49-F238E27FC236}">
                <a16:creationId xmlns:a16="http://schemas.microsoft.com/office/drawing/2014/main" id="{3C83090D-E51E-51A7-2BEF-E668248776C7}"/>
              </a:ext>
            </a:extLst>
          </p:cNvPr>
          <p:cNvSpPr>
            <a:spLocks/>
          </p:cNvSpPr>
          <p:nvPr/>
        </p:nvSpPr>
        <p:spPr>
          <a:xfrm>
            <a:off x="3764662" y="5265869"/>
            <a:ext cx="1521492"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2" name="TextBox 1">
            <a:extLst>
              <a:ext uri="{FF2B5EF4-FFF2-40B4-BE49-F238E27FC236}">
                <a16:creationId xmlns:a16="http://schemas.microsoft.com/office/drawing/2014/main" id="{230B61B7-3DD9-88D8-EDEE-5F764C97EE35}"/>
              </a:ext>
            </a:extLst>
          </p:cNvPr>
          <p:cNvSpPr txBox="1"/>
          <p:nvPr/>
        </p:nvSpPr>
        <p:spPr>
          <a:xfrm>
            <a:off x="194662" y="3691833"/>
            <a:ext cx="519374"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ctr" defTabSz="914377" fontAlgn="auto">
              <a:spcBef>
                <a:spcPts val="0"/>
              </a:spcBef>
              <a:spcAft>
                <a:spcPts val="0"/>
              </a:spcAft>
            </a:pPr>
            <a:r>
              <a:rPr lang="en-US" sz="1050" b="1" dirty="0">
                <a:solidFill>
                  <a:srgbClr val="FF0000"/>
                </a:solidFill>
                <a:latin typeface="Courier" pitchFamily="2" charset="0"/>
                <a:sym typeface="Helvetica Neue"/>
              </a:rPr>
              <a:t>User-1</a:t>
            </a:r>
          </a:p>
        </p:txBody>
      </p:sp>
      <p:sp>
        <p:nvSpPr>
          <p:cNvPr id="36" name="TextBox 35">
            <a:extLst>
              <a:ext uri="{FF2B5EF4-FFF2-40B4-BE49-F238E27FC236}">
                <a16:creationId xmlns:a16="http://schemas.microsoft.com/office/drawing/2014/main" id="{F1343526-9BB5-A954-D5AE-8536356D9A23}"/>
              </a:ext>
            </a:extLst>
          </p:cNvPr>
          <p:cNvSpPr txBox="1"/>
          <p:nvPr/>
        </p:nvSpPr>
        <p:spPr>
          <a:xfrm>
            <a:off x="191223" y="4512078"/>
            <a:ext cx="519374"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ctr" defTabSz="914377" fontAlgn="auto">
              <a:spcBef>
                <a:spcPts val="0"/>
              </a:spcBef>
              <a:spcAft>
                <a:spcPts val="0"/>
              </a:spcAft>
            </a:pPr>
            <a:r>
              <a:rPr lang="en-US" sz="1050" b="1" dirty="0">
                <a:solidFill>
                  <a:srgbClr val="FF0000"/>
                </a:solidFill>
                <a:latin typeface="Courier" pitchFamily="2" charset="0"/>
                <a:sym typeface="Helvetica Neue"/>
              </a:rPr>
              <a:t>User-2</a:t>
            </a:r>
          </a:p>
        </p:txBody>
      </p:sp>
      <p:sp>
        <p:nvSpPr>
          <p:cNvPr id="37" name="TextBox 36">
            <a:extLst>
              <a:ext uri="{FF2B5EF4-FFF2-40B4-BE49-F238E27FC236}">
                <a16:creationId xmlns:a16="http://schemas.microsoft.com/office/drawing/2014/main" id="{3241824B-FCED-6DB7-CF39-080984DD441D}"/>
              </a:ext>
            </a:extLst>
          </p:cNvPr>
          <p:cNvSpPr txBox="1"/>
          <p:nvPr/>
        </p:nvSpPr>
        <p:spPr>
          <a:xfrm>
            <a:off x="194662" y="5289368"/>
            <a:ext cx="519374" cy="200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ctr" defTabSz="914377" fontAlgn="auto">
              <a:spcBef>
                <a:spcPts val="0"/>
              </a:spcBef>
              <a:spcAft>
                <a:spcPts val="0"/>
              </a:spcAft>
            </a:pPr>
            <a:r>
              <a:rPr lang="en-US" sz="1050" b="1" dirty="0">
                <a:solidFill>
                  <a:srgbClr val="FF0000"/>
                </a:solidFill>
                <a:latin typeface="Courier" pitchFamily="2" charset="0"/>
                <a:sym typeface="Helvetica Neue"/>
              </a:rPr>
              <a:t>User-3</a:t>
            </a:r>
          </a:p>
        </p:txBody>
      </p:sp>
      <p:sp>
        <p:nvSpPr>
          <p:cNvPr id="35" name="Text Placeholder 2">
            <a:extLst>
              <a:ext uri="{FF2B5EF4-FFF2-40B4-BE49-F238E27FC236}">
                <a16:creationId xmlns:a16="http://schemas.microsoft.com/office/drawing/2014/main" id="{0F009E28-4D66-D801-EE6D-86640AD0F7E2}"/>
              </a:ext>
            </a:extLst>
          </p:cNvPr>
          <p:cNvSpPr>
            <a:spLocks noGrp="1"/>
          </p:cNvSpPr>
          <p:nvPr>
            <p:ph type="body" sz="quarter" idx="21"/>
          </p:nvPr>
        </p:nvSpPr>
        <p:spPr>
          <a:xfrm>
            <a:off x="452438" y="1646975"/>
            <a:ext cx="8239125" cy="350543"/>
          </a:xfrm>
        </p:spPr>
        <p:txBody>
          <a:bodyPr/>
          <a:lstStyle/>
          <a:p>
            <a:pPr algn="ctr"/>
            <a:r>
              <a:rPr lang="en-US" dirty="0"/>
              <a:t>Flexible Multi-User Interference Mitigation</a:t>
            </a:r>
          </a:p>
        </p:txBody>
      </p:sp>
      <p:sp>
        <p:nvSpPr>
          <p:cNvPr id="38" name="Rectangle 37">
            <a:extLst>
              <a:ext uri="{FF2B5EF4-FFF2-40B4-BE49-F238E27FC236}">
                <a16:creationId xmlns:a16="http://schemas.microsoft.com/office/drawing/2014/main" id="{88A0A7A3-5318-F346-2388-52BAA0364CBC}"/>
              </a:ext>
            </a:extLst>
          </p:cNvPr>
          <p:cNvSpPr>
            <a:spLocks/>
          </p:cNvSpPr>
          <p:nvPr/>
        </p:nvSpPr>
        <p:spPr>
          <a:xfrm>
            <a:off x="3119613" y="4492864"/>
            <a:ext cx="309072"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39" name="Rectangle 38">
            <a:extLst>
              <a:ext uri="{FF2B5EF4-FFF2-40B4-BE49-F238E27FC236}">
                <a16:creationId xmlns:a16="http://schemas.microsoft.com/office/drawing/2014/main" id="{5D897913-C3D5-0E44-C12A-94B42BA176A9}"/>
              </a:ext>
            </a:extLst>
          </p:cNvPr>
          <p:cNvSpPr>
            <a:spLocks/>
          </p:cNvSpPr>
          <p:nvPr/>
        </p:nvSpPr>
        <p:spPr>
          <a:xfrm>
            <a:off x="3428685" y="4492864"/>
            <a:ext cx="1026593" cy="266043"/>
          </a:xfrm>
          <a:prstGeom prst="rect">
            <a:avLst/>
          </a:prstGeom>
          <a:solidFill>
            <a:srgbClr val="00B0F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c</a:t>
            </a:r>
          </a:p>
        </p:txBody>
      </p:sp>
      <p:sp>
        <p:nvSpPr>
          <p:cNvPr id="40" name="Rectangle 39">
            <a:extLst>
              <a:ext uri="{FF2B5EF4-FFF2-40B4-BE49-F238E27FC236}">
                <a16:creationId xmlns:a16="http://schemas.microsoft.com/office/drawing/2014/main" id="{C4EF0ADF-FB91-4903-0DE3-B9695327F848}"/>
              </a:ext>
            </a:extLst>
          </p:cNvPr>
          <p:cNvSpPr>
            <a:spLocks/>
          </p:cNvSpPr>
          <p:nvPr/>
        </p:nvSpPr>
        <p:spPr>
          <a:xfrm>
            <a:off x="4764350" y="4492864"/>
            <a:ext cx="1026593" cy="266043"/>
          </a:xfrm>
          <a:prstGeom prst="rect">
            <a:avLst/>
          </a:prstGeom>
          <a:solidFill>
            <a:srgbClr val="00B0F0"/>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d</a:t>
            </a:r>
          </a:p>
        </p:txBody>
      </p:sp>
      <p:sp>
        <p:nvSpPr>
          <p:cNvPr id="41" name="Rectangle 40">
            <a:extLst>
              <a:ext uri="{FF2B5EF4-FFF2-40B4-BE49-F238E27FC236}">
                <a16:creationId xmlns:a16="http://schemas.microsoft.com/office/drawing/2014/main" id="{905DE712-5975-A090-25DA-4253E91BF123}"/>
              </a:ext>
            </a:extLst>
          </p:cNvPr>
          <p:cNvSpPr>
            <a:spLocks/>
          </p:cNvSpPr>
          <p:nvPr/>
        </p:nvSpPr>
        <p:spPr>
          <a:xfrm>
            <a:off x="4455278" y="4491818"/>
            <a:ext cx="309072"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42" name="Rectangle 41">
            <a:extLst>
              <a:ext uri="{FF2B5EF4-FFF2-40B4-BE49-F238E27FC236}">
                <a16:creationId xmlns:a16="http://schemas.microsoft.com/office/drawing/2014/main" id="{7C7B87E0-2BBD-B4F3-41C3-FB63162481AD}"/>
              </a:ext>
            </a:extLst>
          </p:cNvPr>
          <p:cNvSpPr>
            <a:spLocks/>
          </p:cNvSpPr>
          <p:nvPr/>
        </p:nvSpPr>
        <p:spPr>
          <a:xfrm>
            <a:off x="5784876" y="4491818"/>
            <a:ext cx="309072"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43" name="Rectangle 42">
            <a:extLst>
              <a:ext uri="{FF2B5EF4-FFF2-40B4-BE49-F238E27FC236}">
                <a16:creationId xmlns:a16="http://schemas.microsoft.com/office/drawing/2014/main" id="{12DC1FB7-B485-D0BA-3772-8D5A7E51A38E}"/>
              </a:ext>
            </a:extLst>
          </p:cNvPr>
          <p:cNvSpPr>
            <a:spLocks/>
          </p:cNvSpPr>
          <p:nvPr/>
        </p:nvSpPr>
        <p:spPr>
          <a:xfrm>
            <a:off x="6019800" y="5265869"/>
            <a:ext cx="1521492" cy="266043"/>
          </a:xfrm>
          <a:prstGeom prst="rect">
            <a:avLst/>
          </a:prstGeom>
          <a:solidFill>
            <a:schemeClr val="bg2">
              <a:lumMod val="75000"/>
            </a:schemeClr>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noAutofit/>
          </a:bodyPr>
          <a:lstStyle/>
          <a:p>
            <a:pPr algn="ctr" defTabSz="309563" fontAlgn="auto">
              <a:spcBef>
                <a:spcPts val="0"/>
              </a:spcBef>
              <a:spcAft>
                <a:spcPts val="0"/>
              </a:spcAft>
            </a:pPr>
            <a:r>
              <a:rPr lang="en-US" dirty="0">
                <a:solidFill>
                  <a:srgbClr val="FFFFFF"/>
                </a:solidFill>
                <a:latin typeface="Courier" pitchFamily="2" charset="0"/>
                <a:ea typeface="Helvetica Neue Medium"/>
                <a:cs typeface="Helvetica Neue Medium"/>
                <a:sym typeface="Helvetica Neue Medium"/>
              </a:rPr>
              <a:t>0</a:t>
            </a:r>
          </a:p>
        </p:txBody>
      </p:sp>
      <p:sp>
        <p:nvSpPr>
          <p:cNvPr id="3" name="Slide Number Placeholder 2">
            <a:extLst>
              <a:ext uri="{FF2B5EF4-FFF2-40B4-BE49-F238E27FC236}">
                <a16:creationId xmlns:a16="http://schemas.microsoft.com/office/drawing/2014/main" id="{EB04B031-336C-3B43-BB75-452FD199E45E}"/>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44" name="Date Placeholder 1">
            <a:extLst>
              <a:ext uri="{FF2B5EF4-FFF2-40B4-BE49-F238E27FC236}">
                <a16:creationId xmlns:a16="http://schemas.microsoft.com/office/drawing/2014/main" id="{C1D5FFBC-1F08-4656-6437-3356946780F4}"/>
              </a:ext>
            </a:extLst>
          </p:cNvPr>
          <p:cNvSpPr>
            <a:spLocks noGrp="1"/>
          </p:cNvSpPr>
          <p:nvPr>
            <p:ph type="dt" sz="half" idx="10"/>
          </p:nvPr>
        </p:nvSpPr>
        <p:spPr>
          <a:xfrm>
            <a:off x="685800" y="378281"/>
            <a:ext cx="1600200" cy="215444"/>
          </a:xfrm>
        </p:spPr>
        <p:txBody>
          <a:bodyPr/>
          <a:lstStyle/>
          <a:p>
            <a:r>
              <a:rPr lang="en-US" altLang="en-US"/>
              <a:t>May 2022</a:t>
            </a:r>
            <a:endParaRPr lang="en-US" altLang="en-US" dirty="0"/>
          </a:p>
        </p:txBody>
      </p:sp>
      <p:sp>
        <p:nvSpPr>
          <p:cNvPr id="45" name="Footer Placeholder 2">
            <a:extLst>
              <a:ext uri="{FF2B5EF4-FFF2-40B4-BE49-F238E27FC236}">
                <a16:creationId xmlns:a16="http://schemas.microsoft.com/office/drawing/2014/main" id="{7913D5AB-5D96-B391-94CC-1F71C1C7129C}"/>
              </a:ext>
            </a:extLst>
          </p:cNvPr>
          <p:cNvSpPr>
            <a:spLocks noGrp="1"/>
          </p:cNvSpPr>
          <p:nvPr>
            <p:ph type="ftr" sz="quarter" idx="11"/>
          </p:nvPr>
        </p:nvSpPr>
        <p:spPr>
          <a:xfrm>
            <a:off x="5004048" y="6475413"/>
            <a:ext cx="3606552" cy="184666"/>
          </a:xfrm>
        </p:spPr>
        <p:txBody>
          <a:bodyPr/>
          <a:lstStyle/>
          <a:p>
            <a:r>
              <a:rPr lang="en-US" altLang="en-US"/>
              <a:t>X. Luo, M. Cohen (Apple Inc.)</a:t>
            </a:r>
            <a:endParaRPr lang="en-US" altLang="en-US" dirty="0"/>
          </a:p>
        </p:txBody>
      </p:sp>
    </p:spTree>
  </p:cSld>
  <p:clrMapOvr>
    <a:masterClrMapping/>
  </p:clrMapOvr>
  <p:transition spd="med"/>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24274</TotalTime>
  <Words>1629</Words>
  <Application>Microsoft Macintosh PowerPoint</Application>
  <PresentationFormat>On-screen Show (4:3)</PresentationFormat>
  <Paragraphs>244</Paragraphs>
  <Slides>18</Slides>
  <Notes>1</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 Math</vt:lpstr>
      <vt:lpstr>Courier</vt:lpstr>
      <vt:lpstr>Helvetica Neue Medium</vt:lpstr>
      <vt:lpstr>Times New Roman</vt:lpstr>
      <vt:lpstr>Office Theme</vt:lpstr>
      <vt:lpstr>PowerPoint Presentation</vt:lpstr>
      <vt:lpstr>PowerPoint Presentation</vt:lpstr>
      <vt:lpstr>Golay Complementary Sequences</vt:lpstr>
      <vt:lpstr>Golay Complementary Pair</vt:lpstr>
      <vt:lpstr>Golay Complementary Pair: Desirable Properties</vt:lpstr>
      <vt:lpstr>Example: Length(a) = Length(b) = 64</vt:lpstr>
      <vt:lpstr>Example: Length(a) = Length(b) = 64</vt:lpstr>
      <vt:lpstr>Spectrum of Golay Sequences</vt:lpstr>
      <vt:lpstr>Cross-Correlation of Golay Sequences</vt:lpstr>
      <vt:lpstr>Example: Golay (32, 32) vs. Ipatov 127</vt:lpstr>
      <vt:lpstr>Example: Golay (32, 32) vs. Ipatov 127</vt:lpstr>
      <vt:lpstr>Construction of Golay Sequences</vt:lpstr>
      <vt:lpstr>Conclusion</vt:lpstr>
      <vt:lpstr>More Information</vt:lpstr>
      <vt:lpstr>Golay sequences assumed, length=32</vt:lpstr>
      <vt:lpstr>Golay sequences assumed, length = 64</vt:lpstr>
      <vt:lpstr>Ipatov sequences assumed</vt:lpstr>
      <vt:lpstr>Example: Golay (64, 64) vs. Ipatov 127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Xiliang Luo</cp:lastModifiedBy>
  <cp:revision>455</cp:revision>
  <cp:lastPrinted>1998-02-10T13:28:06Z</cp:lastPrinted>
  <dcterms:created xsi:type="dcterms:W3CDTF">2021-07-16T20:39:58Z</dcterms:created>
  <dcterms:modified xsi:type="dcterms:W3CDTF">2022-05-09T16:16:18Z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