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59" r:id="rId2"/>
    <p:sldId id="258" r:id="rId3"/>
    <p:sldId id="271" r:id="rId4"/>
    <p:sldId id="275" r:id="rId5"/>
    <p:sldId id="276" r:id="rId6"/>
    <p:sldId id="274"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62"/>
    <p:restoredTop sz="95915"/>
  </p:normalViewPr>
  <p:slideViewPr>
    <p:cSldViewPr>
      <p:cViewPr varScale="1">
        <p:scale>
          <a:sx n="124" d="100"/>
          <a:sy n="124" d="100"/>
        </p:scale>
        <p:origin x="1648" y="168"/>
      </p:cViewPr>
      <p:guideLst>
        <p:guide orient="horz" pos="2160"/>
        <p:guide pos="2880"/>
      </p:guideLst>
    </p:cSldViewPr>
  </p:slideViewPr>
  <p:notesTextViewPr>
    <p:cViewPr>
      <p:scale>
        <a:sx n="1" d="1"/>
        <a:sy n="1" d="1"/>
      </p:scale>
      <p:origin x="0" y="0"/>
    </p:cViewPr>
  </p:notesTextViewPr>
  <p:notesViewPr>
    <p:cSldViewPr>
      <p:cViewPr varScale="1">
        <p:scale>
          <a:sx n="95" d="100"/>
          <a:sy n="95" d="100"/>
        </p:scale>
        <p:origin x="4336"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dirty="0"/>
              <a:t>May 2022</a:t>
            </a:r>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a:xfrm>
            <a:off x="5486400" y="6475413"/>
            <a:ext cx="3124200" cy="184666"/>
          </a:xfrm>
        </p:spPr>
        <p:txBody>
          <a:bodyPr/>
          <a:lstStyle>
            <a:lvl1pPr>
              <a:defRPr/>
            </a:lvl1pPr>
          </a:lstStyle>
          <a:p>
            <a:r>
              <a:rPr lang="en-US" altLang="en-US" dirty="0"/>
              <a:t>Yang &amp; Golshan (Apple)</a:t>
            </a:r>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dirty="0"/>
              <a:t>May 2022</a:t>
            </a:r>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dirty="0"/>
              <a:t>Yang &amp; Golshan (Apple)</a:t>
            </a:r>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dirty="0"/>
              <a:t>May 2022</a:t>
            </a:r>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a:xfrm>
            <a:off x="5486400" y="6475413"/>
            <a:ext cx="3124200" cy="184666"/>
          </a:xfrm>
        </p:spPr>
        <p:txBody>
          <a:bodyPr/>
          <a:lstStyle>
            <a:lvl1pPr>
              <a:defRPr/>
            </a:lvl1pPr>
          </a:lstStyle>
          <a:p>
            <a:r>
              <a:rPr lang="en-US" altLang="en-US" dirty="0"/>
              <a:t>Yang &amp; Golshan (Apple)</a:t>
            </a:r>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dirty="0"/>
              <a:t>May 2022</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a:xfrm>
            <a:off x="5486400" y="6475413"/>
            <a:ext cx="3124200" cy="184666"/>
          </a:xfrm>
        </p:spPr>
        <p:txBody>
          <a:bodyPr/>
          <a:lstStyle>
            <a:lvl1pPr>
              <a:defRPr/>
            </a:lvl1pPr>
          </a:lstStyle>
          <a:p>
            <a:r>
              <a:rPr lang="en-US" altLang="en-US" dirty="0"/>
              <a:t>Yang &amp; Golshan (Apple)</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dirty="0"/>
              <a:t>May 2022</a:t>
            </a:r>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a:xfrm>
            <a:off x="5486400" y="6475413"/>
            <a:ext cx="3124200" cy="184666"/>
          </a:xfrm>
        </p:spPr>
        <p:txBody>
          <a:bodyPr/>
          <a:lstStyle>
            <a:lvl1pPr>
              <a:defRPr/>
            </a:lvl1pPr>
          </a:lstStyle>
          <a:p>
            <a:r>
              <a:rPr lang="en-US" altLang="en-US" dirty="0"/>
              <a:t>Yang &amp; Golshan (Apple)</a:t>
            </a:r>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dirty="0"/>
              <a:t>May 2022</a:t>
            </a:r>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a:xfrm>
            <a:off x="5486400" y="6475413"/>
            <a:ext cx="3124200" cy="184666"/>
          </a:xfrm>
        </p:spPr>
        <p:txBody>
          <a:bodyPr/>
          <a:lstStyle>
            <a:lvl1pPr>
              <a:defRPr/>
            </a:lvl1pPr>
          </a:lstStyle>
          <a:p>
            <a:r>
              <a:rPr lang="en-US" altLang="en-US" dirty="0"/>
              <a:t>Yang &amp; Golshan (Apple)</a:t>
            </a:r>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dirty="0"/>
              <a:t>May 2022</a:t>
            </a:r>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a:xfrm>
            <a:off x="5486400" y="6475413"/>
            <a:ext cx="3124200" cy="184666"/>
          </a:xfrm>
        </p:spPr>
        <p:txBody>
          <a:bodyPr/>
          <a:lstStyle>
            <a:lvl1pPr>
              <a:defRPr/>
            </a:lvl1pPr>
          </a:lstStyle>
          <a:p>
            <a:r>
              <a:rPr lang="en-US" altLang="en-US" dirty="0"/>
              <a:t>Yang &amp; Golshan (Apple)</a:t>
            </a:r>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dirty="0"/>
              <a:t>May 2022</a:t>
            </a:r>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a:xfrm>
            <a:off x="5486400" y="6475413"/>
            <a:ext cx="3124200" cy="184666"/>
          </a:xfrm>
        </p:spPr>
        <p:txBody>
          <a:bodyPr/>
          <a:lstStyle>
            <a:lvl1pPr>
              <a:defRPr/>
            </a:lvl1pPr>
          </a:lstStyle>
          <a:p>
            <a:r>
              <a:rPr lang="en-US" altLang="en-US" dirty="0"/>
              <a:t>Yang &amp; Golshan (Apple)</a:t>
            </a:r>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dirty="0"/>
              <a:t>May 2022</a:t>
            </a:r>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a:xfrm>
            <a:off x="5486400" y="6475413"/>
            <a:ext cx="3124200" cy="184666"/>
          </a:xfrm>
        </p:spPr>
        <p:txBody>
          <a:bodyPr/>
          <a:lstStyle>
            <a:lvl1pPr>
              <a:defRPr/>
            </a:lvl1pPr>
          </a:lstStyle>
          <a:p>
            <a:r>
              <a:rPr lang="en-US" altLang="en-US" dirty="0"/>
              <a:t>Yang &amp; Golshan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dirty="0"/>
              <a:t>May 2022</a:t>
            </a:r>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a:xfrm>
            <a:off x="5486400" y="6475413"/>
            <a:ext cx="3124200" cy="184666"/>
          </a:xfrm>
        </p:spPr>
        <p:txBody>
          <a:bodyPr/>
          <a:lstStyle>
            <a:lvl1pPr>
              <a:defRPr/>
            </a:lvl1pPr>
          </a:lstStyle>
          <a:p>
            <a:r>
              <a:rPr lang="en-US" altLang="en-US" dirty="0"/>
              <a:t>Yang &amp; Golshan (Apple)</a:t>
            </a:r>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dirty="0"/>
              <a:t>May 2022</a:t>
            </a:r>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a:xfrm>
            <a:off x="5486400" y="6475413"/>
            <a:ext cx="3124200" cy="184666"/>
          </a:xfrm>
        </p:spPr>
        <p:txBody>
          <a:bodyPr/>
          <a:lstStyle>
            <a:lvl1pPr>
              <a:defRPr/>
            </a:lvl1pPr>
          </a:lstStyle>
          <a:p>
            <a:r>
              <a:rPr lang="en-US" altLang="en-US" dirty="0"/>
              <a:t>Yang &amp; Golshan (Apple)</a:t>
            </a:r>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May 2022</a:t>
            </a:r>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Yang &amp; Golshan (Apple)</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15-22-0242-00-04ab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Review of UWB Coexistence Contributions</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2/15-22-0047-01-04ab-mac-layer-considerations-for-uwb-data-streaming.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May 2022</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 Yang and Golshan (Apple)</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a:solidFill>
                  <a:srgbClr val="FF0000"/>
                </a:solidFill>
              </a:rPr>
              <a:t>Review of UWB </a:t>
            </a:r>
            <a:r>
              <a:rPr lang="en-US" altLang="en-US" sz="1600" dirty="0" err="1">
                <a:solidFill>
                  <a:srgbClr val="FF0000"/>
                </a:solidFill>
              </a:rPr>
              <a:t>Coex</a:t>
            </a:r>
            <a:r>
              <a:rPr lang="en-US" altLang="en-US" sz="1600" dirty="0">
                <a:solidFill>
                  <a:srgbClr val="FF0000"/>
                </a:solidFill>
              </a:rPr>
              <a:t> Contributions</a:t>
            </a:r>
            <a:r>
              <a:rPr lang="en-US" altLang="en-US" sz="1600" dirty="0"/>
              <a:t>]	</a:t>
            </a:r>
          </a:p>
          <a:p>
            <a:r>
              <a:rPr lang="en-US" altLang="en-US" sz="1600" b="1" dirty="0"/>
              <a:t>Date Submitted: </a:t>
            </a:r>
            <a:r>
              <a:rPr lang="en-US" altLang="en-US" sz="1600" dirty="0"/>
              <a:t>[</a:t>
            </a:r>
            <a:r>
              <a:rPr lang="en-US" altLang="en-US" sz="1600" dirty="0">
                <a:solidFill>
                  <a:srgbClr val="FF0000"/>
                </a:solidFill>
              </a:rPr>
              <a:t>09 May, 2022</a:t>
            </a:r>
            <a:r>
              <a:rPr lang="en-US" altLang="en-US" sz="1600" dirty="0"/>
              <a:t>]	</a:t>
            </a:r>
          </a:p>
          <a:p>
            <a:r>
              <a:rPr lang="en-US" altLang="en-US" sz="1600" b="1" dirty="0"/>
              <a:t>Source:</a:t>
            </a:r>
            <a:r>
              <a:rPr lang="en-US" altLang="en-US" sz="1600" dirty="0"/>
              <a:t> </a:t>
            </a:r>
            <a:r>
              <a:rPr lang="en-US" altLang="en-US" sz="1600" dirty="0">
                <a:solidFill>
                  <a:schemeClr val="tx2"/>
                </a:solidFill>
              </a:rPr>
              <a:t>[</a:t>
            </a:r>
            <a:r>
              <a:rPr lang="en-US" altLang="en-US" sz="1600" dirty="0">
                <a:solidFill>
                  <a:srgbClr val="FF0000"/>
                </a:solidFill>
              </a:rPr>
              <a:t>Shang-</a:t>
            </a:r>
            <a:r>
              <a:rPr lang="en-US" altLang="en-US" sz="1600" dirty="0" err="1">
                <a:solidFill>
                  <a:srgbClr val="FF0000"/>
                </a:solidFill>
              </a:rPr>
              <a:t>Te</a:t>
            </a:r>
            <a:r>
              <a:rPr lang="en-US" altLang="en-US" sz="1600" dirty="0">
                <a:solidFill>
                  <a:srgbClr val="FF0000"/>
                </a:solidFill>
              </a:rPr>
              <a:t> Yang, Robert Golshan</a:t>
            </a:r>
            <a:r>
              <a:rPr lang="en-US" altLang="en-US" sz="1600" dirty="0">
                <a:solidFill>
                  <a:schemeClr val="tx2"/>
                </a:solidFill>
              </a:rPr>
              <a:t>] Company [</a:t>
            </a:r>
            <a:r>
              <a:rPr lang="en-US" altLang="en-US" sz="1600" dirty="0">
                <a:solidFill>
                  <a:srgbClr val="FF0000"/>
                </a:solidFill>
              </a:rPr>
              <a:t>Apple</a:t>
            </a:r>
            <a:r>
              <a:rPr lang="en-US" altLang="en-US" sz="1600" dirty="0">
                <a:solidFill>
                  <a:schemeClr val="tx2"/>
                </a:solidFill>
              </a:rPr>
              <a:t>]</a:t>
            </a:r>
          </a:p>
          <a:p>
            <a:endParaRPr lang="en-US" altLang="en-US" sz="1600" dirty="0">
              <a:solidFill>
                <a:schemeClr val="tx2"/>
              </a:solidFill>
            </a:endParaRPr>
          </a:p>
          <a:p>
            <a:pPr>
              <a:spcBef>
                <a:spcPts val="600"/>
              </a:spcBef>
              <a:spcAft>
                <a:spcPts val="600"/>
              </a:spcAft>
            </a:pPr>
            <a:r>
              <a:rPr lang="en-US" altLang="en-US" sz="1600" b="1" dirty="0"/>
              <a:t>Re:</a:t>
            </a:r>
            <a:r>
              <a:rPr lang="en-US" altLang="en-US" sz="1600" dirty="0"/>
              <a:t> [</a:t>
            </a:r>
            <a:r>
              <a:rPr lang="en-US" altLang="en-US" sz="1600" dirty="0">
                <a:solidFill>
                  <a:srgbClr val="FF0000"/>
                </a:solidFill>
              </a:rPr>
              <a:t>Input to the Working Group</a:t>
            </a:r>
            <a:r>
              <a:rPr lang="en-US" altLang="en-US" sz="1600" dirty="0"/>
              <a:t>]</a:t>
            </a:r>
            <a:endParaRPr lang="en-US" altLang="en-US" dirty="0"/>
          </a:p>
          <a:p>
            <a:pPr>
              <a:spcBef>
                <a:spcPts val="600"/>
              </a:spcBef>
              <a:spcAft>
                <a:spcPts val="600"/>
              </a:spcAft>
            </a:pPr>
            <a:r>
              <a:rPr lang="en-US" altLang="en-US" sz="1600" b="1" dirty="0"/>
              <a:t>Abstract:</a:t>
            </a:r>
            <a:r>
              <a:rPr lang="en-US" altLang="en-US" sz="1600" dirty="0"/>
              <a:t>	[</a:t>
            </a:r>
            <a:r>
              <a:rPr lang="en-US" altLang="en-US" sz="1600" dirty="0">
                <a:solidFill>
                  <a:srgbClr val="FF0000"/>
                </a:solidFill>
              </a:rPr>
              <a:t>Presentation, UWB in 802.15, </a:t>
            </a:r>
            <a:r>
              <a:rPr lang="en-US" altLang="en-US" sz="1600" dirty="0" err="1">
                <a:solidFill>
                  <a:srgbClr val="FF0000"/>
                </a:solidFill>
              </a:rPr>
              <a:t>coex</a:t>
            </a:r>
            <a:r>
              <a:rPr lang="en-US" altLang="en-US" sz="1600" dirty="0"/>
              <a:t>]</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172710490"/>
              </p:ext>
            </p:extLst>
          </p:nvPr>
        </p:nvGraphicFramePr>
        <p:xfrm>
          <a:off x="685800" y="908720"/>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a:effectLst/>
                        </a:rPr>
                        <a:t>PAR Objective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Review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coex</a:t>
                      </a:r>
                      <a:r>
                        <a:rPr lang="en-US" sz="1200" dirty="0">
                          <a:effectLst/>
                          <a:latin typeface="Calibri" panose="020F0502020204030204" pitchFamily="34" charset="0"/>
                          <a:ea typeface="Calibri" panose="020F0502020204030204" pitchFamily="34" charset="0"/>
                          <a:cs typeface="Times New Roman" panose="02020603050405020304" pitchFamily="18" charset="0"/>
                        </a:rPr>
                        <a:t> mitigations mentioned in contributions</a:t>
                      </a: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Date Placeholder 1">
            <a:extLst>
              <a:ext uri="{FF2B5EF4-FFF2-40B4-BE49-F238E27FC236}">
                <a16:creationId xmlns:a16="http://schemas.microsoft.com/office/drawing/2014/main" id="{1C94D04B-E88A-415C-8763-F22FD1B0F2F5}"/>
              </a:ext>
            </a:extLst>
          </p:cNvPr>
          <p:cNvSpPr>
            <a:spLocks noGrp="1"/>
          </p:cNvSpPr>
          <p:nvPr>
            <p:ph type="dt" sz="half" idx="10"/>
          </p:nvPr>
        </p:nvSpPr>
        <p:spPr>
          <a:xfrm>
            <a:off x="685800" y="378281"/>
            <a:ext cx="1600200" cy="215444"/>
          </a:xfrm>
        </p:spPr>
        <p:txBody>
          <a:bodyPr/>
          <a:lstStyle/>
          <a:p>
            <a:r>
              <a:rPr lang="en-US" altLang="en-US" dirty="0"/>
              <a:t>May 2022</a:t>
            </a:r>
          </a:p>
        </p:txBody>
      </p:sp>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dirty="0"/>
              <a:t>Yang &amp; Golshan (Apple)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UWB Coexistence Challenges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UWB devices are increasingly used in a growing number of applications: Time-of-Flight (ToF), Sensing and Data Streaming</a:t>
            </a:r>
          </a:p>
          <a:p>
            <a:pPr lvl="1">
              <a:spcBef>
                <a:spcPts val="600"/>
              </a:spcBef>
              <a:spcAft>
                <a:spcPts val="600"/>
              </a:spcAft>
              <a:buFont typeface="Arial" panose="020B0604020202020204" pitchFamily="34" charset="0"/>
              <a:buChar char="•"/>
            </a:pPr>
            <a:r>
              <a:rPr lang="en-US" sz="1400" dirty="0"/>
              <a:t>Mitigations to managing UWB interference is needed across devices and applications.</a:t>
            </a:r>
          </a:p>
          <a:p>
            <a:pPr lvl="1">
              <a:spcBef>
                <a:spcPts val="600"/>
              </a:spcBef>
              <a:spcAft>
                <a:spcPts val="600"/>
              </a:spcAft>
              <a:buFont typeface="Arial" panose="020B0604020202020204" pitchFamily="34" charset="0"/>
              <a:buChar char="•"/>
            </a:pPr>
            <a:r>
              <a:rPr lang="en-US" sz="1400" dirty="0"/>
              <a:t>Success will depend on a wide adoption of a common set of techniques.</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r>
              <a:rPr lang="en-US" sz="1800" dirty="0"/>
              <a:t>Sensing </a:t>
            </a:r>
            <a:r>
              <a:rPr lang="en-US" sz="1800" dirty="0" err="1"/>
              <a:t>coex</a:t>
            </a:r>
            <a:r>
              <a:rPr lang="en-US" sz="1800" dirty="0"/>
              <a:t> needs broader consideration, including sensing-to-sensing and sensing-to-ranging. </a:t>
            </a:r>
            <a:endParaRPr lang="en-US" sz="1400" dirty="0"/>
          </a:p>
          <a:p>
            <a:pPr lvl="1">
              <a:spcBef>
                <a:spcPts val="600"/>
              </a:spcBef>
              <a:spcAft>
                <a:spcPts val="600"/>
              </a:spcAft>
              <a:buFont typeface="Arial" panose="020B0604020202020204" pitchFamily="34" charset="0"/>
              <a:buChar char="•"/>
            </a:pPr>
            <a:r>
              <a:rPr lang="en-US" sz="1400" dirty="0"/>
              <a:t>The radar equation example in [1] is using 4.4ms airtime every 5ms (88%) indefinitely to measure human heartbeat at 10m.</a:t>
            </a:r>
          </a:p>
          <a:p>
            <a:pPr lvl="1">
              <a:spcBef>
                <a:spcPts val="600"/>
              </a:spcBef>
              <a:spcAft>
                <a:spcPts val="600"/>
              </a:spcAft>
              <a:buFont typeface="Arial" panose="020B0604020202020204" pitchFamily="34" charset="0"/>
              <a:buChar char="•"/>
            </a:pPr>
            <a:r>
              <a:rPr lang="en-US" sz="1400" dirty="0"/>
              <a:t>Band stitching in [2] implies more spectrum-time usage, thus creating more interference while more susceptible to interference. </a:t>
            </a:r>
          </a:p>
          <a:p>
            <a:pPr lvl="1">
              <a:spcBef>
                <a:spcPts val="600"/>
              </a:spcBef>
              <a:spcAft>
                <a:spcPts val="600"/>
              </a:spcAft>
              <a:buFont typeface="Arial" panose="020B0604020202020204" pitchFamily="34" charset="0"/>
              <a:buChar char="•"/>
            </a:pPr>
            <a:endParaRPr lang="en-US"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dirty="0"/>
              <a:t>May 2022</a:t>
            </a:r>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Yang &amp; Golshan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Tree>
    <p:extLst>
      <p:ext uri="{BB962C8B-B14F-4D97-AF65-F5344CB8AC3E}">
        <p14:creationId xmlns:p14="http://schemas.microsoft.com/office/powerpoint/2010/main" val="2701198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Mitigations from Contributions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676400"/>
            <a:ext cx="7772400" cy="4495800"/>
          </a:xfrm>
        </p:spPr>
        <p:txBody>
          <a:bodyPr/>
          <a:lstStyle/>
          <a:p>
            <a:pPr>
              <a:spcBef>
                <a:spcPts val="600"/>
              </a:spcBef>
              <a:spcAft>
                <a:spcPts val="600"/>
              </a:spcAft>
              <a:buFont typeface="Arial" panose="020B0604020202020204" pitchFamily="34" charset="0"/>
              <a:buChar char="•"/>
            </a:pPr>
            <a:r>
              <a:rPr lang="en-US" sz="1800" dirty="0"/>
              <a:t>Coordinated mitigations	</a:t>
            </a:r>
          </a:p>
          <a:p>
            <a:pPr lvl="1">
              <a:spcBef>
                <a:spcPts val="600"/>
              </a:spcBef>
              <a:spcAft>
                <a:spcPts val="600"/>
              </a:spcAft>
              <a:buFont typeface="Arial" panose="020B0604020202020204" pitchFamily="34" charset="0"/>
              <a:buChar char="•"/>
            </a:pPr>
            <a:r>
              <a:rPr lang="en-US" sz="1400" dirty="0"/>
              <a:t>DL-</a:t>
            </a:r>
            <a:r>
              <a:rPr lang="en-US" sz="1400" dirty="0" err="1"/>
              <a:t>TDoA</a:t>
            </a:r>
            <a:r>
              <a:rPr lang="en-US" sz="1400" dirty="0"/>
              <a:t> and multi-static sensing share similar Tx/Rx patterns thus a joint Ranging-Sensing network could potentially coordinate all operations using TDMA [2]. </a:t>
            </a:r>
          </a:p>
          <a:p>
            <a:pPr lvl="2">
              <a:spcBef>
                <a:spcPts val="600"/>
              </a:spcBef>
              <a:spcAft>
                <a:spcPts val="600"/>
              </a:spcAft>
              <a:buFont typeface="Arial" panose="020B0604020202020204" pitchFamily="34" charset="0"/>
              <a:buChar char="•"/>
            </a:pPr>
            <a:r>
              <a:rPr lang="en-US" sz="1200" dirty="0"/>
              <a:t>May be less applicable for many co-located mono-static sensing devices and ranging networks. </a:t>
            </a:r>
          </a:p>
          <a:p>
            <a:pPr>
              <a:spcBef>
                <a:spcPts val="600"/>
              </a:spcBef>
              <a:spcAft>
                <a:spcPts val="600"/>
              </a:spcAft>
              <a:buFont typeface="Arial" panose="020B0604020202020204" pitchFamily="34" charset="0"/>
              <a:buChar char="•"/>
            </a:pPr>
            <a:r>
              <a:rPr lang="en-US" sz="1800" dirty="0"/>
              <a:t>Uncoordinated mitigations</a:t>
            </a:r>
          </a:p>
          <a:p>
            <a:pPr lvl="1">
              <a:spcBef>
                <a:spcPts val="600"/>
              </a:spcBef>
              <a:spcAft>
                <a:spcPts val="600"/>
              </a:spcAft>
              <a:buFont typeface="Arial" panose="020B0604020202020204" pitchFamily="34" charset="0"/>
              <a:buChar char="•"/>
            </a:pPr>
            <a:r>
              <a:rPr lang="en-US" sz="1400" dirty="0"/>
              <a:t>Some flavor of CCA with some flavor of backoff [3].</a:t>
            </a:r>
          </a:p>
          <a:p>
            <a:pPr lvl="1">
              <a:spcBef>
                <a:spcPts val="600"/>
              </a:spcBef>
              <a:spcAft>
                <a:spcPts val="600"/>
              </a:spcAft>
              <a:buFont typeface="Arial" panose="020B0604020202020204" pitchFamily="34" charset="0"/>
              <a:buChar char="•"/>
            </a:pPr>
            <a:r>
              <a:rPr lang="en-US" sz="1400" dirty="0"/>
              <a:t>Use different preamble code for data streaming application [4].</a:t>
            </a:r>
          </a:p>
          <a:p>
            <a:pPr lvl="1">
              <a:spcBef>
                <a:spcPts val="600"/>
              </a:spcBef>
              <a:spcAft>
                <a:spcPts val="600"/>
              </a:spcAft>
              <a:buFont typeface="Arial" panose="020B0604020202020204" pitchFamily="34" charset="0"/>
              <a:buChar char="•"/>
            </a:pPr>
            <a:r>
              <a:rPr lang="en-US" sz="1400" dirty="0"/>
              <a:t>Pulse Repetition Frequency Domain Multiple Access (PRFDMA) by dithering chip rate [800ppm step up to +/-2%] but keeping carrier frequency the same [5].</a:t>
            </a:r>
          </a:p>
          <a:p>
            <a:pPr lvl="2">
              <a:spcBef>
                <a:spcPts val="600"/>
              </a:spcBef>
              <a:spcAft>
                <a:spcPts val="600"/>
              </a:spcAft>
              <a:buFont typeface="Arial" panose="020B0604020202020204" pitchFamily="34" charset="0"/>
              <a:buChar char="•"/>
            </a:pPr>
            <a:r>
              <a:rPr lang="en-US" sz="1200" b="1" dirty="0"/>
              <a:t>Q.</a:t>
            </a:r>
            <a:r>
              <a:rPr lang="en-US" sz="1200" dirty="0"/>
              <a:t> Is this idea somewhat related to the staggered PRF? </a:t>
            </a:r>
          </a:p>
          <a:p>
            <a:pPr lvl="1">
              <a:spcBef>
                <a:spcPts val="600"/>
              </a:spcBef>
              <a:spcAft>
                <a:spcPts val="600"/>
              </a:spcAft>
              <a:buFont typeface="Arial" panose="020B0604020202020204" pitchFamily="34" charset="0"/>
              <a:buChar char="•"/>
            </a:pPr>
            <a:r>
              <a:rPr lang="en-US" sz="1400" dirty="0"/>
              <a:t>Leverage different preamble codes for sensing, such as using </a:t>
            </a:r>
            <a:r>
              <a:rPr lang="en-US" sz="1400" dirty="0" err="1"/>
              <a:t>Ipatov</a:t>
            </a:r>
            <a:r>
              <a:rPr lang="en-US" sz="1400" dirty="0"/>
              <a:t> sequences with multiple spreading factors (i.e., PRFs {499, ..., 4} MHz) [2].</a:t>
            </a:r>
          </a:p>
          <a:p>
            <a:pPr lvl="2">
              <a:spcBef>
                <a:spcPts val="600"/>
              </a:spcBef>
              <a:spcAft>
                <a:spcPts val="600"/>
              </a:spcAft>
              <a:buFont typeface="Arial" panose="020B0604020202020204" pitchFamily="34" charset="0"/>
              <a:buChar char="•"/>
            </a:pPr>
            <a:r>
              <a:rPr lang="en-US" sz="1200" b="1" dirty="0"/>
              <a:t>Q.</a:t>
            </a:r>
            <a:r>
              <a:rPr lang="en-US" sz="1200" dirty="0"/>
              <a:t> Is it going to false trigger legacy packets? </a:t>
            </a:r>
          </a:p>
          <a:p>
            <a:pPr lvl="2">
              <a:spcBef>
                <a:spcPts val="600"/>
              </a:spcBef>
              <a:spcAft>
                <a:spcPts val="600"/>
              </a:spcAft>
              <a:buFont typeface="Arial" panose="020B0604020202020204" pitchFamily="34" charset="0"/>
              <a:buChar char="•"/>
            </a:pPr>
            <a:r>
              <a:rPr lang="en-US" sz="1200" dirty="0"/>
              <a:t>The PRF could be much higher than the monostatic example shown in [1]. </a:t>
            </a:r>
            <a:br>
              <a:rPr lang="en-US" sz="1200" dirty="0"/>
            </a:br>
            <a:r>
              <a:rPr lang="en-US" sz="1200" dirty="0"/>
              <a:t>Is this geared toward multi-static scenario only?  </a:t>
            </a:r>
          </a:p>
          <a:p>
            <a:pPr lvl="1">
              <a:spcBef>
                <a:spcPts val="600"/>
              </a:spcBef>
              <a:spcAft>
                <a:spcPts val="600"/>
              </a:spcAft>
              <a:buFont typeface="Arial" panose="020B0604020202020204" pitchFamily="34" charset="0"/>
              <a:buChar char="•"/>
            </a:pPr>
            <a:endParaRPr lang="en-US" sz="1400" dirty="0"/>
          </a:p>
          <a:p>
            <a:pPr lvl="1">
              <a:spcBef>
                <a:spcPts val="600"/>
              </a:spcBef>
              <a:spcAft>
                <a:spcPts val="600"/>
              </a:spcAft>
              <a:buFont typeface="Arial" panose="020B0604020202020204" pitchFamily="34" charset="0"/>
              <a:buChar char="•"/>
            </a:pPr>
            <a:endParaRPr lang="en-US"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dirty="0"/>
              <a:t>May 2022</a:t>
            </a:r>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Yang &amp; Golshan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Tree>
    <p:extLst>
      <p:ext uri="{BB962C8B-B14F-4D97-AF65-F5344CB8AC3E}">
        <p14:creationId xmlns:p14="http://schemas.microsoft.com/office/powerpoint/2010/main" val="2731949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600200"/>
            <a:ext cx="7772400" cy="4495800"/>
          </a:xfrm>
        </p:spPr>
        <p:txBody>
          <a:bodyPr/>
          <a:lstStyle/>
          <a:p>
            <a:pPr>
              <a:spcBef>
                <a:spcPts val="600"/>
              </a:spcBef>
              <a:spcAft>
                <a:spcPts val="600"/>
              </a:spcAft>
              <a:buFont typeface="Arial" panose="020B0604020202020204" pitchFamily="34" charset="0"/>
              <a:buChar char="•"/>
            </a:pPr>
            <a:r>
              <a:rPr lang="en-US" sz="1800" dirty="0"/>
              <a:t>We consider UWB ranging to be a low-duty cycle application and mostly a victim of other high-duty cycle UWB activities.</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r>
              <a:rPr lang="en-US" sz="1800" dirty="0"/>
              <a:t>Many ideas have been mentioned and this is an open request for further elaboration. We have no preference at this moment. </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r>
              <a:rPr lang="en-US" sz="1800" dirty="0"/>
              <a:t>Suggest future </a:t>
            </a:r>
            <a:r>
              <a:rPr lang="en-US" sz="1800" dirty="0" err="1"/>
              <a:t>coex</a:t>
            </a:r>
            <a:r>
              <a:rPr lang="en-US" sz="1800" dirty="0"/>
              <a:t> mitigation proposals to clearly state the impact to legacy 4z systems, 4ab ranging systems, high-data rate systems, and sensing systems. </a:t>
            </a:r>
          </a:p>
          <a:p>
            <a:pPr lvl="1">
              <a:spcBef>
                <a:spcPts val="600"/>
              </a:spcBef>
              <a:spcAft>
                <a:spcPts val="600"/>
              </a:spcAft>
              <a:buFont typeface="Arial" panose="020B0604020202020204" pitchFamily="34" charset="0"/>
              <a:buChar char="•"/>
            </a:pPr>
            <a:r>
              <a:rPr lang="en-US" sz="1200" dirty="0"/>
              <a:t>As an IEEE group, we need to agree on benchmark </a:t>
            </a:r>
            <a:r>
              <a:rPr lang="en-US" sz="1200" dirty="0" err="1"/>
              <a:t>coex</a:t>
            </a:r>
            <a:r>
              <a:rPr lang="en-US" sz="1200" dirty="0"/>
              <a:t> scenarios and define metric of </a:t>
            </a:r>
            <a:r>
              <a:rPr lang="en-US" sz="1200" dirty="0" err="1"/>
              <a:t>coex</a:t>
            </a:r>
            <a:r>
              <a:rPr lang="en-US" sz="1200" dirty="0"/>
              <a:t> performance. </a:t>
            </a:r>
          </a:p>
          <a:p>
            <a:pPr lvl="1">
              <a:spcBef>
                <a:spcPts val="600"/>
              </a:spcBef>
              <a:spcAft>
                <a:spcPts val="600"/>
              </a:spcAft>
              <a:buFont typeface="Arial" panose="020B0604020202020204" pitchFamily="34" charset="0"/>
              <a:buChar char="•"/>
            </a:pPr>
            <a:endParaRPr lang="en-US" sz="1400" dirty="0"/>
          </a:p>
          <a:p>
            <a:pPr lvl="1">
              <a:spcBef>
                <a:spcPts val="600"/>
              </a:spcBef>
              <a:spcAft>
                <a:spcPts val="600"/>
              </a:spcAft>
              <a:buFont typeface="Arial" panose="020B0604020202020204" pitchFamily="34" charset="0"/>
              <a:buChar char="•"/>
            </a:pPr>
            <a:endParaRPr lang="en-US"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dirty="0"/>
              <a:t>May 2022</a:t>
            </a:r>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Yang &amp; Golshan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Tree>
    <p:extLst>
      <p:ext uri="{BB962C8B-B14F-4D97-AF65-F5344CB8AC3E}">
        <p14:creationId xmlns:p14="http://schemas.microsoft.com/office/powerpoint/2010/main" val="4253600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C9904-0ABD-0043-A1F0-F073C7B8869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07CD1B0-5446-9A43-94D8-3467A4474E85}"/>
              </a:ext>
            </a:extLst>
          </p:cNvPr>
          <p:cNvSpPr>
            <a:spLocks noGrp="1"/>
          </p:cNvSpPr>
          <p:nvPr>
            <p:ph idx="1"/>
          </p:nvPr>
        </p:nvSpPr>
        <p:spPr/>
        <p:txBody>
          <a:bodyPr/>
          <a:lstStyle/>
          <a:p>
            <a:pPr marL="0" indent="0">
              <a:spcBef>
                <a:spcPts val="1200"/>
              </a:spcBef>
              <a:spcAft>
                <a:spcPts val="1200"/>
              </a:spcAft>
              <a:buNone/>
            </a:pPr>
            <a:r>
              <a:rPr lang="en-US" sz="1200" dirty="0"/>
              <a:t>[1] D. </a:t>
            </a:r>
            <a:r>
              <a:rPr lang="en-US" sz="1200" dirty="0" err="1"/>
              <a:t>Wisland</a:t>
            </a:r>
            <a:r>
              <a:rPr lang="en-US" sz="1200" dirty="0"/>
              <a:t>, K. </a:t>
            </a:r>
            <a:r>
              <a:rPr lang="en-US" sz="1200" dirty="0" err="1"/>
              <a:t>Granhaug</a:t>
            </a:r>
            <a:r>
              <a:rPr lang="en-US" sz="1200" dirty="0"/>
              <a:t>, D. </a:t>
            </a:r>
            <a:r>
              <a:rPr lang="en-US" sz="1200" dirty="0" err="1"/>
              <a:t>Neirynck</a:t>
            </a:r>
            <a:r>
              <a:rPr lang="en-US" sz="1200" dirty="0"/>
              <a:t>, “</a:t>
            </a:r>
            <a:r>
              <a:rPr lang="en-US" altLang="en-US" sz="1200" dirty="0"/>
              <a:t>UWB sensing concepts,</a:t>
            </a:r>
            <a:r>
              <a:rPr lang="en-US" sz="1200" dirty="0"/>
              <a:t>” Jan 2022, </a:t>
            </a:r>
            <a:r>
              <a:rPr lang="en-US" sz="1200" dirty="0">
                <a:solidFill>
                  <a:schemeClr val="accent2">
                    <a:lumMod val="50000"/>
                  </a:schemeClr>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doc.: &lt;15-22-0083-01&gt;</a:t>
            </a:r>
            <a:endParaRPr lang="en-US" sz="1200" dirty="0"/>
          </a:p>
          <a:p>
            <a:pPr marL="0" indent="0">
              <a:spcBef>
                <a:spcPts val="1200"/>
              </a:spcBef>
              <a:spcAft>
                <a:spcPts val="1200"/>
              </a:spcAft>
              <a:buNone/>
            </a:pPr>
            <a:r>
              <a:rPr lang="en-US" sz="1200" dirty="0"/>
              <a:t>[2] D. </a:t>
            </a:r>
            <a:r>
              <a:rPr lang="en-US" altLang="en-US" sz="1200" dirty="0" err="1"/>
              <a:t>Wisland</a:t>
            </a:r>
            <a:r>
              <a:rPr lang="en-US" altLang="en-US" sz="1200" dirty="0"/>
              <a:t> et al.</a:t>
            </a:r>
            <a:r>
              <a:rPr lang="en-US" sz="1200" dirty="0"/>
              <a:t>, “</a:t>
            </a:r>
            <a:r>
              <a:rPr lang="en-US" altLang="en-US" sz="1200" dirty="0"/>
              <a:t>Sensing Device,”</a:t>
            </a:r>
            <a:r>
              <a:rPr lang="en-US" sz="1200" dirty="0"/>
              <a:t> Mar 2022, </a:t>
            </a:r>
            <a:r>
              <a:rPr lang="en-US" sz="1200" dirty="0">
                <a:solidFill>
                  <a:schemeClr val="accent2">
                    <a:lumMod val="50000"/>
                  </a:schemeClr>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doc.: &lt;15-22-0175-00&gt; </a:t>
            </a:r>
            <a:endParaRPr lang="en-US" sz="1200" dirty="0"/>
          </a:p>
          <a:p>
            <a:pPr marL="0" indent="0">
              <a:spcBef>
                <a:spcPts val="1200"/>
              </a:spcBef>
              <a:spcAft>
                <a:spcPts val="1200"/>
              </a:spcAft>
              <a:buNone/>
            </a:pPr>
            <a:r>
              <a:rPr lang="en-US" sz="1200" dirty="0"/>
              <a:t>[3] F. </a:t>
            </a:r>
            <a:r>
              <a:rPr lang="en-US" sz="1200" dirty="0" err="1"/>
              <a:t>Nabki</a:t>
            </a:r>
            <a:r>
              <a:rPr lang="en-US" sz="1200" dirty="0"/>
              <a:t>, “MAC layer considerations for UWB data streaming,” Jan 2022, </a:t>
            </a:r>
            <a:r>
              <a:rPr lang="en-US" sz="1200" dirty="0">
                <a:solidFill>
                  <a:schemeClr val="accent2">
                    <a:lumMod val="50000"/>
                  </a:schemeClr>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doc.: &lt;15-22-0047-01&gt; </a:t>
            </a:r>
            <a:endParaRPr lang="en-US" sz="1200" dirty="0"/>
          </a:p>
          <a:p>
            <a:pPr marL="0" indent="0">
              <a:spcBef>
                <a:spcPts val="1200"/>
              </a:spcBef>
              <a:spcAft>
                <a:spcPts val="1200"/>
              </a:spcAft>
              <a:buNone/>
            </a:pPr>
            <a:r>
              <a:rPr lang="en-US" sz="1200" dirty="0"/>
              <a:t>[4] C. Aldana, “Preamble codes for Data Communications,”  Oct 2021, </a:t>
            </a:r>
            <a:r>
              <a:rPr lang="en-US" sz="1200" dirty="0">
                <a:solidFill>
                  <a:schemeClr val="accent2">
                    <a:lumMod val="50000"/>
                  </a:schemeClr>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doc.: &lt;15-21-0377-02&gt;</a:t>
            </a:r>
            <a:endParaRPr lang="en-US" sz="1200" dirty="0">
              <a:solidFill>
                <a:schemeClr val="accent2">
                  <a:lumMod val="50000"/>
                </a:schemeClr>
              </a:solidFill>
              <a:ea typeface="Calibri" panose="020F0502020204030204" pitchFamily="34" charset="0"/>
              <a:cs typeface="Times New Roman" panose="02020603050405020304" pitchFamily="18" charset="0"/>
            </a:endParaRPr>
          </a:p>
          <a:p>
            <a:pPr marL="0" indent="0">
              <a:spcBef>
                <a:spcPts val="1200"/>
              </a:spcBef>
              <a:spcAft>
                <a:spcPts val="1200"/>
              </a:spcAft>
              <a:buNone/>
            </a:pPr>
            <a:r>
              <a:rPr lang="en-US" sz="1200" dirty="0"/>
              <a:t>[5] F. Leong, W. </a:t>
            </a:r>
            <a:r>
              <a:rPr lang="en-US" sz="1200" dirty="0" err="1"/>
              <a:t>Küchler</a:t>
            </a:r>
            <a:r>
              <a:rPr lang="en-US" sz="1200" dirty="0"/>
              <a:t>, R. </a:t>
            </a:r>
            <a:r>
              <a:rPr lang="en-US" sz="1200" dirty="0" err="1"/>
              <a:t>Pirhonen</a:t>
            </a:r>
            <a:r>
              <a:rPr lang="en-US" sz="1200" dirty="0"/>
              <a:t>, “Ranging QoS,”  Nov 2021, </a:t>
            </a:r>
            <a:r>
              <a:rPr lang="en-US" sz="1200" dirty="0">
                <a:solidFill>
                  <a:schemeClr val="accent2">
                    <a:lumMod val="50000"/>
                  </a:schemeClr>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doc.: &lt;15-21-0590-00&gt;</a:t>
            </a:r>
            <a:endParaRPr lang="en-US" sz="1200" dirty="0"/>
          </a:p>
          <a:p>
            <a:pPr marL="0" indent="0">
              <a:spcBef>
                <a:spcPts val="1200"/>
              </a:spcBef>
              <a:spcAft>
                <a:spcPts val="1200"/>
              </a:spcAft>
              <a:buNone/>
            </a:pPr>
            <a:endParaRPr lang="en-US" sz="1200" dirty="0">
              <a:solidFill>
                <a:schemeClr val="accent2">
                  <a:lumMod val="50000"/>
                </a:schemeClr>
              </a:solidFill>
              <a:ea typeface="Calibri" panose="020F0502020204030204" pitchFamily="34" charset="0"/>
              <a:cs typeface="Times New Roman" panose="02020603050405020304" pitchFamily="18" charset="0"/>
            </a:endParaRPr>
          </a:p>
          <a:p>
            <a:pPr marL="0" indent="0">
              <a:spcBef>
                <a:spcPts val="1200"/>
              </a:spcBef>
              <a:spcAft>
                <a:spcPts val="1200"/>
              </a:spcAft>
              <a:buNone/>
            </a:pPr>
            <a:endParaRPr lang="en-US" sz="1200" dirty="0"/>
          </a:p>
          <a:p>
            <a:pPr>
              <a:spcBef>
                <a:spcPts val="1200"/>
              </a:spcBef>
              <a:spcAft>
                <a:spcPts val="1200"/>
              </a:spcAft>
            </a:pPr>
            <a:endParaRPr lang="en-US" sz="1200" dirty="0"/>
          </a:p>
          <a:p>
            <a:pPr>
              <a:spcBef>
                <a:spcPts val="1200"/>
              </a:spcBef>
              <a:spcAft>
                <a:spcPts val="1200"/>
              </a:spcAft>
            </a:pPr>
            <a:endParaRPr lang="en-US" sz="1200" dirty="0"/>
          </a:p>
          <a:p>
            <a:pPr>
              <a:spcBef>
                <a:spcPts val="1200"/>
              </a:spcBef>
              <a:spcAft>
                <a:spcPts val="1200"/>
              </a:spcAft>
            </a:pPr>
            <a:endParaRPr lang="en-US" sz="1200" dirty="0"/>
          </a:p>
        </p:txBody>
      </p:sp>
      <p:sp>
        <p:nvSpPr>
          <p:cNvPr id="4" name="Date Placeholder 3">
            <a:extLst>
              <a:ext uri="{FF2B5EF4-FFF2-40B4-BE49-F238E27FC236}">
                <a16:creationId xmlns:a16="http://schemas.microsoft.com/office/drawing/2014/main" id="{73695A0C-0545-FF4F-9BB7-1118063678F2}"/>
              </a:ext>
            </a:extLst>
          </p:cNvPr>
          <p:cNvSpPr>
            <a:spLocks noGrp="1"/>
          </p:cNvSpPr>
          <p:nvPr>
            <p:ph type="dt" sz="half" idx="10"/>
          </p:nvPr>
        </p:nvSpPr>
        <p:spPr/>
        <p:txBody>
          <a:bodyPr/>
          <a:lstStyle/>
          <a:p>
            <a:r>
              <a:rPr lang="en-US" altLang="en-US" dirty="0"/>
              <a:t>May 2022</a:t>
            </a:r>
          </a:p>
        </p:txBody>
      </p:sp>
      <p:sp>
        <p:nvSpPr>
          <p:cNvPr id="5" name="Footer Placeholder 4">
            <a:extLst>
              <a:ext uri="{FF2B5EF4-FFF2-40B4-BE49-F238E27FC236}">
                <a16:creationId xmlns:a16="http://schemas.microsoft.com/office/drawing/2014/main" id="{EC6F9312-326E-EC4C-9977-0FECE01632FF}"/>
              </a:ext>
            </a:extLst>
          </p:cNvPr>
          <p:cNvSpPr>
            <a:spLocks noGrp="1"/>
          </p:cNvSpPr>
          <p:nvPr>
            <p:ph type="ftr" sz="quarter" idx="11"/>
          </p:nvPr>
        </p:nvSpPr>
        <p:spPr/>
        <p:txBody>
          <a:bodyPr/>
          <a:lstStyle/>
          <a:p>
            <a:r>
              <a:rPr lang="en-US" altLang="en-US" dirty="0"/>
              <a:t>Yang &amp; Golshan (Apple)</a:t>
            </a:r>
          </a:p>
        </p:txBody>
      </p:sp>
      <p:sp>
        <p:nvSpPr>
          <p:cNvPr id="6" name="Slide Number Placeholder 5">
            <a:extLst>
              <a:ext uri="{FF2B5EF4-FFF2-40B4-BE49-F238E27FC236}">
                <a16:creationId xmlns:a16="http://schemas.microsoft.com/office/drawing/2014/main" id="{E449A754-A03F-5A4F-B7A8-3D240265DB0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Tree>
    <p:extLst>
      <p:ext uri="{BB962C8B-B14F-4D97-AF65-F5344CB8AC3E}">
        <p14:creationId xmlns:p14="http://schemas.microsoft.com/office/powerpoint/2010/main" val="386712471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25123</TotalTime>
  <Words>877</Words>
  <Application>Microsoft Macintosh PowerPoint</Application>
  <PresentationFormat>On-screen Show (4:3)</PresentationFormat>
  <Paragraphs>83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PowerPoint Presentation</vt:lpstr>
      <vt:lpstr>PowerPoint Presentation</vt:lpstr>
      <vt:lpstr>UWB Coexistence Challenges</vt:lpstr>
      <vt:lpstr>Mitigations from Contributions</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Shang-Te Yang</cp:lastModifiedBy>
  <cp:revision>334</cp:revision>
  <cp:lastPrinted>1998-02-10T13:28:06Z</cp:lastPrinted>
  <dcterms:created xsi:type="dcterms:W3CDTF">2021-07-16T20:39:58Z</dcterms:created>
  <dcterms:modified xsi:type="dcterms:W3CDTF">2022-05-09T15:36:07Z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