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4" r:id="rId2"/>
    <p:sldId id="265" r:id="rId3"/>
    <p:sldId id="310" r:id="rId4"/>
    <p:sldId id="322" r:id="rId5"/>
    <p:sldId id="323" r:id="rId6"/>
    <p:sldId id="324" r:id="rId7"/>
    <p:sldId id="325" r:id="rId8"/>
    <p:sldId id="326" r:id="rId9"/>
    <p:sldId id="327" r:id="rId10"/>
    <p:sldId id="328" r:id="rId11"/>
    <p:sldId id="329" r:id="rId12"/>
    <p:sldId id="330" r:id="rId13"/>
    <p:sldId id="331" r:id="rId14"/>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a:t>IEEE 15-16-0028-00-007a</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a:t>May 2022</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a:t>Sang-</a:t>
            </a:r>
            <a:r>
              <a:rPr lang="en-US" altLang="zh-CN" dirty="0" err="1"/>
              <a:t>Kyu</a:t>
            </a:r>
            <a:r>
              <a:rPr lang="en-US" altLang="zh-CN" dirty="0"/>
              <a:t> Lim (ETRI)</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a:t>May 2022</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a:t>Sang-</a:t>
            </a:r>
            <a:r>
              <a:rPr lang="en-US" altLang="zh-CN" dirty="0" err="1"/>
              <a:t>Kyu</a:t>
            </a:r>
            <a:r>
              <a:rPr lang="en-US" altLang="zh-CN" dirty="0"/>
              <a:t> Lim (ETRI)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a:solidFill>
                  <a:schemeClr val="tx1"/>
                </a:solidFill>
                <a:latin typeface="Times New Roman" pitchFamily="18" charset="0"/>
                <a:ea typeface="+mn-ea"/>
                <a:cs typeface="+mn-cs"/>
              </a:rPr>
              <a:t>doc.:</a:t>
            </a:r>
            <a:r>
              <a:rPr lang="en-US" altLang="zh-CN" sz="1200" b="1" i="0" kern="1200" baseline="0" dirty="0">
                <a:solidFill>
                  <a:schemeClr val="tx1"/>
                </a:solidFill>
                <a:latin typeface="Times New Roman" pitchFamily="18" charset="0"/>
                <a:ea typeface="+mn-ea"/>
                <a:cs typeface="+mn-cs"/>
              </a:rPr>
              <a:t> IEEE 802.</a:t>
            </a:r>
            <a:r>
              <a:rPr lang="en-US" altLang="zh-CN" b="1" dirty="0"/>
              <a:t>15-22-0240-00-007a</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2022</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dirty="0"/>
              <a:t>Sang-</a:t>
            </a:r>
            <a:r>
              <a:rPr lang="en-US" altLang="zh-CN" dirty="0" err="1"/>
              <a:t>Kyu</a:t>
            </a:r>
            <a:r>
              <a:rPr lang="en-US" altLang="zh-CN" dirty="0"/>
              <a:t> Lim (ETRI)</a:t>
            </a:r>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Issues on Doc. 15-22-0146/r0 and Doc. 15-22-0147/r0 	</a:t>
            </a:r>
          </a:p>
          <a:p>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09 May 2022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Sang-</a:t>
            </a:r>
            <a:r>
              <a:rPr lang="en-US" altLang="zh-CN" sz="1600" dirty="0" err="1">
                <a:solidFill>
                  <a:schemeClr val="tx1">
                    <a:lumMod val="85000"/>
                    <a:lumOff val="15000"/>
                  </a:schemeClr>
                </a:solidFill>
                <a:ea typeface="宋体" charset="-122"/>
              </a:rPr>
              <a:t>Kyu</a:t>
            </a:r>
            <a:r>
              <a:rPr lang="en-US" altLang="zh-CN" sz="1600" dirty="0">
                <a:solidFill>
                  <a:schemeClr val="tx1">
                    <a:lumMod val="85000"/>
                    <a:lumOff val="15000"/>
                  </a:schemeClr>
                </a:solidFill>
                <a:ea typeface="宋体" charset="-122"/>
              </a:rPr>
              <a:t> Lim [ETRI] and </a:t>
            </a:r>
            <a:r>
              <a:rPr lang="en-US" altLang="zh-CN" sz="1600" dirty="0" err="1">
                <a:solidFill>
                  <a:schemeClr val="tx1">
                    <a:lumMod val="85000"/>
                    <a:lumOff val="15000"/>
                  </a:schemeClr>
                </a:solidFill>
                <a:ea typeface="宋体" charset="-122"/>
              </a:rPr>
              <a:t>Vinayagam</a:t>
            </a:r>
            <a:r>
              <a:rPr lang="en-US" altLang="zh-CN" sz="1600" dirty="0">
                <a:solidFill>
                  <a:schemeClr val="tx1">
                    <a:lumMod val="85000"/>
                    <a:lumOff val="15000"/>
                  </a:schemeClr>
                </a:solidFill>
                <a:ea typeface="宋体" charset="-122"/>
              </a:rPr>
              <a:t> </a:t>
            </a:r>
            <a:r>
              <a:rPr lang="en-US" altLang="zh-CN" sz="1600" dirty="0" err="1">
                <a:solidFill>
                  <a:schemeClr val="tx1">
                    <a:lumMod val="85000"/>
                    <a:lumOff val="15000"/>
                  </a:schemeClr>
                </a:solidFill>
                <a:ea typeface="宋体" charset="-122"/>
              </a:rPr>
              <a:t>Mariappan</a:t>
            </a:r>
            <a:r>
              <a:rPr lang="en-US" altLang="zh-CN" sz="1600" dirty="0">
                <a:solidFill>
                  <a:schemeClr val="tx1">
                    <a:lumMod val="85000"/>
                    <a:lumOff val="15000"/>
                  </a:schemeClr>
                </a:solidFill>
                <a:ea typeface="宋体" charset="-122"/>
              </a:rPr>
              <a:t> [SMR Automotive Modules Korea]</a:t>
            </a:r>
          </a:p>
          <a:p>
            <a:r>
              <a:rPr lang="en-US" altLang="zh-CN" sz="1600" dirty="0">
                <a:solidFill>
                  <a:schemeClr val="tx1">
                    <a:lumMod val="85000"/>
                    <a:lumOff val="15000"/>
                  </a:schemeClr>
                </a:solidFill>
                <a:ea typeface="宋体" charset="-122"/>
              </a:rPr>
              <a:t>Address: 218 </a:t>
            </a:r>
            <a:r>
              <a:rPr lang="en-US" altLang="zh-CN" sz="1600" dirty="0" err="1">
                <a:solidFill>
                  <a:schemeClr val="tx1">
                    <a:lumMod val="85000"/>
                    <a:lumOff val="15000"/>
                  </a:schemeClr>
                </a:solidFill>
                <a:ea typeface="宋体" charset="-122"/>
              </a:rPr>
              <a:t>Gajeong-ro</a:t>
            </a:r>
            <a:r>
              <a:rPr lang="en-US" altLang="zh-CN" sz="1600" dirty="0">
                <a:solidFill>
                  <a:schemeClr val="tx1">
                    <a:lumMod val="85000"/>
                    <a:lumOff val="15000"/>
                  </a:schemeClr>
                </a:solidFill>
                <a:ea typeface="宋体" charset="-122"/>
              </a:rPr>
              <a:t>, </a:t>
            </a:r>
            <a:r>
              <a:rPr lang="en-US" altLang="zh-CN" sz="1600" dirty="0" err="1">
                <a:solidFill>
                  <a:schemeClr val="tx1">
                    <a:lumMod val="85000"/>
                    <a:lumOff val="15000"/>
                  </a:schemeClr>
                </a:solidFill>
                <a:ea typeface="宋体" charset="-122"/>
              </a:rPr>
              <a:t>Yuseong-gu</a:t>
            </a:r>
            <a:r>
              <a:rPr lang="en-US" altLang="zh-CN" sz="1600" dirty="0">
                <a:solidFill>
                  <a:schemeClr val="tx1">
                    <a:lumMod val="85000"/>
                    <a:lumOff val="15000"/>
                  </a:schemeClr>
                </a:solidFill>
                <a:ea typeface="宋体" charset="-122"/>
              </a:rPr>
              <a:t>, Daejeon, 34129, Korea</a:t>
            </a:r>
          </a:p>
          <a:p>
            <a:r>
              <a:rPr lang="en-US" altLang="zh-CN" sz="1600" dirty="0">
                <a:solidFill>
                  <a:schemeClr val="tx1">
                    <a:lumMod val="85000"/>
                    <a:lumOff val="15000"/>
                  </a:schemeClr>
                </a:solidFill>
                <a:ea typeface="宋体" charset="-122"/>
              </a:rPr>
              <a:t>Voice:[+82-42</a:t>
            </a:r>
            <a:r>
              <a:rPr lang="en-US" altLang="ko-KR" sz="1600" dirty="0">
                <a:solidFill>
                  <a:schemeClr val="tx1">
                    <a:lumMod val="85000"/>
                    <a:lumOff val="15000"/>
                  </a:schemeClr>
                </a:solidFill>
                <a:ea typeface="굴림" pitchFamily="50" charset="-127"/>
              </a:rPr>
              <a:t>-860-1573</a:t>
            </a:r>
            <a:r>
              <a:rPr lang="en-US" altLang="zh-CN" sz="1600" dirty="0">
                <a:solidFill>
                  <a:schemeClr val="tx1">
                    <a:lumMod val="85000"/>
                    <a:lumOff val="15000"/>
                  </a:schemeClr>
                </a:solidFill>
                <a:ea typeface="宋体" charset="-122"/>
              </a:rPr>
              <a:t>], FAX: [</a:t>
            </a:r>
            <a:r>
              <a:rPr lang="en-US" altLang="ko-KR" sz="1600" dirty="0">
                <a:solidFill>
                  <a:schemeClr val="tx1">
                    <a:lumMod val="85000"/>
                    <a:lumOff val="15000"/>
                  </a:schemeClr>
                </a:solidFill>
                <a:ea typeface="굴림" pitchFamily="50" charset="-127"/>
              </a:rPr>
              <a:t>+82-42-860-5218</a:t>
            </a:r>
            <a:r>
              <a:rPr lang="en-US" altLang="zh-CN" sz="1600" dirty="0">
                <a:solidFill>
                  <a:schemeClr val="tx1">
                    <a:lumMod val="85000"/>
                    <a:lumOff val="15000"/>
                  </a:schemeClr>
                </a:solidFill>
                <a:ea typeface="宋体" charset="-122"/>
              </a:rPr>
              <a:t>], E-Mail:[sklim</a:t>
            </a:r>
            <a:r>
              <a:rPr lang="en-US" altLang="ko-KR" sz="1600" dirty="0">
                <a:solidFill>
                  <a:schemeClr val="tx1">
                    <a:lumMod val="85000"/>
                    <a:lumOff val="15000"/>
                  </a:schemeClr>
                </a:solidFill>
                <a:ea typeface="굴림" pitchFamily="50" charset="-127"/>
              </a:rPr>
              <a:t>@etri.re.kr</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This document is to give some comments on doc. 15-22-0146/r0 and doc. 15-22-0147/r0  </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P802.15.7a</a:t>
            </a:r>
            <a:endParaRPr lang="en-US" altLang="zh-CN" sz="1600" dirty="0">
              <a:solidFill>
                <a:schemeClr val="tx1">
                  <a:lumMod val="85000"/>
                  <a:lumOff val="15000"/>
                </a:schemeClr>
              </a:solidFill>
              <a:ea typeface="宋体" charset="-122"/>
            </a:endParaRPr>
          </a:p>
          <a:p>
            <a:pPr algn="just"/>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2022</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10</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Issue No.8 – Sub-section Numbering in 16.4</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355560" y="4002476"/>
            <a:ext cx="8432878" cy="938855"/>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In MIMO OOK block diagram of doc. 15-22-0146/r0, the first step in terms of signal flow is Outer FEC, and then LED-ID inserting, Inner FEC, RLL encoder, and so on.</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It’s better to rearrange the sub-section numbering in accordance with the Signal Flow.</a:t>
            </a:r>
          </a:p>
        </p:txBody>
      </p:sp>
      <p:pic>
        <p:nvPicPr>
          <p:cNvPr id="6" name="그림 5">
            <a:extLst>
              <a:ext uri="{FF2B5EF4-FFF2-40B4-BE49-F238E27FC236}">
                <a16:creationId xmlns:a16="http://schemas.microsoft.com/office/drawing/2014/main" id="{A0B683D5-821E-46CC-B8A7-2B1A19C82259}"/>
              </a:ext>
            </a:extLst>
          </p:cNvPr>
          <p:cNvPicPr>
            <a:picLocks noChangeAspect="1"/>
          </p:cNvPicPr>
          <p:nvPr/>
        </p:nvPicPr>
        <p:blipFill>
          <a:blip r:embed="rId2"/>
          <a:stretch>
            <a:fillRect/>
          </a:stretch>
        </p:blipFill>
        <p:spPr>
          <a:xfrm>
            <a:off x="1527764" y="1356047"/>
            <a:ext cx="6088471" cy="1752252"/>
          </a:xfrm>
          <a:prstGeom prst="rect">
            <a:avLst/>
          </a:prstGeom>
          <a:ln>
            <a:solidFill>
              <a:schemeClr val="tx1"/>
            </a:solidFill>
          </a:ln>
        </p:spPr>
      </p:pic>
      <p:pic>
        <p:nvPicPr>
          <p:cNvPr id="8" name="그림 7">
            <a:extLst>
              <a:ext uri="{FF2B5EF4-FFF2-40B4-BE49-F238E27FC236}">
                <a16:creationId xmlns:a16="http://schemas.microsoft.com/office/drawing/2014/main" id="{D8BAE7BE-7E5E-449B-A8B5-C596992942EB}"/>
              </a:ext>
            </a:extLst>
          </p:cNvPr>
          <p:cNvPicPr>
            <a:picLocks noChangeAspect="1"/>
          </p:cNvPicPr>
          <p:nvPr/>
        </p:nvPicPr>
        <p:blipFill>
          <a:blip r:embed="rId3"/>
          <a:stretch>
            <a:fillRect/>
          </a:stretch>
        </p:blipFill>
        <p:spPr>
          <a:xfrm>
            <a:off x="782864" y="3194704"/>
            <a:ext cx="2381250" cy="333375"/>
          </a:xfrm>
          <a:prstGeom prst="rect">
            <a:avLst/>
          </a:prstGeom>
          <a:ln>
            <a:solidFill>
              <a:schemeClr val="tx1"/>
            </a:solidFill>
          </a:ln>
        </p:spPr>
      </p:pic>
      <p:pic>
        <p:nvPicPr>
          <p:cNvPr id="12" name="그림 11">
            <a:extLst>
              <a:ext uri="{FF2B5EF4-FFF2-40B4-BE49-F238E27FC236}">
                <a16:creationId xmlns:a16="http://schemas.microsoft.com/office/drawing/2014/main" id="{DBA31460-4405-4CA5-A96D-CC15A3D88A69}"/>
              </a:ext>
            </a:extLst>
          </p:cNvPr>
          <p:cNvPicPr>
            <a:picLocks noChangeAspect="1"/>
          </p:cNvPicPr>
          <p:nvPr/>
        </p:nvPicPr>
        <p:blipFill>
          <a:blip r:embed="rId4"/>
          <a:stretch>
            <a:fillRect/>
          </a:stretch>
        </p:blipFill>
        <p:spPr>
          <a:xfrm>
            <a:off x="3322222" y="3194704"/>
            <a:ext cx="1657350" cy="342900"/>
          </a:xfrm>
          <a:prstGeom prst="rect">
            <a:avLst/>
          </a:prstGeom>
          <a:ln>
            <a:solidFill>
              <a:schemeClr val="tx1"/>
            </a:solidFill>
          </a:ln>
        </p:spPr>
      </p:pic>
      <p:pic>
        <p:nvPicPr>
          <p:cNvPr id="13" name="그림 12">
            <a:extLst>
              <a:ext uri="{FF2B5EF4-FFF2-40B4-BE49-F238E27FC236}">
                <a16:creationId xmlns:a16="http://schemas.microsoft.com/office/drawing/2014/main" id="{30EFB682-08C0-48D6-98E0-22D10028ADF1}"/>
              </a:ext>
            </a:extLst>
          </p:cNvPr>
          <p:cNvPicPr>
            <a:picLocks noChangeAspect="1"/>
          </p:cNvPicPr>
          <p:nvPr/>
        </p:nvPicPr>
        <p:blipFill>
          <a:blip r:embed="rId5"/>
          <a:stretch>
            <a:fillRect/>
          </a:stretch>
        </p:blipFill>
        <p:spPr>
          <a:xfrm>
            <a:off x="5171222" y="3185178"/>
            <a:ext cx="3368769" cy="352425"/>
          </a:xfrm>
          <a:prstGeom prst="rect">
            <a:avLst/>
          </a:prstGeom>
          <a:ln>
            <a:solidFill>
              <a:schemeClr val="tx1"/>
            </a:solidFill>
          </a:ln>
        </p:spPr>
      </p:pic>
    </p:spTree>
    <p:extLst>
      <p:ext uri="{BB962C8B-B14F-4D97-AF65-F5344CB8AC3E}">
        <p14:creationId xmlns:p14="http://schemas.microsoft.com/office/powerpoint/2010/main" val="3961899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2022</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11</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Issue No.9 – </a:t>
            </a:r>
            <a:r>
              <a:rPr lang="en-US" altLang="ko-KR" sz="2800" b="1" dirty="0">
                <a:latin typeface="+mj-ea"/>
                <a:cs typeface="Arial" panose="020B0604020202020204" pitchFamily="34" charset="0"/>
              </a:rPr>
              <a:t>Missing Sub-sections in 16.4</a:t>
            </a:r>
            <a:endParaRPr lang="ko-KR" altLang="en-US" sz="2800" b="1" dirty="0">
              <a:latin typeface="+mj-ea"/>
              <a:ea typeface="+mj-ea"/>
              <a:cs typeface="Arial" panose="020B0604020202020204" pitchFamily="34" charset="0"/>
            </a:endParaRPr>
          </a:p>
        </p:txBody>
      </p:sp>
      <p:pic>
        <p:nvPicPr>
          <p:cNvPr id="6" name="그림 5">
            <a:extLst>
              <a:ext uri="{FF2B5EF4-FFF2-40B4-BE49-F238E27FC236}">
                <a16:creationId xmlns:a16="http://schemas.microsoft.com/office/drawing/2014/main" id="{A0B683D5-821E-46CC-B8A7-2B1A19C82259}"/>
              </a:ext>
            </a:extLst>
          </p:cNvPr>
          <p:cNvPicPr>
            <a:picLocks noChangeAspect="1"/>
          </p:cNvPicPr>
          <p:nvPr/>
        </p:nvPicPr>
        <p:blipFill>
          <a:blip r:embed="rId2"/>
          <a:stretch>
            <a:fillRect/>
          </a:stretch>
        </p:blipFill>
        <p:spPr>
          <a:xfrm>
            <a:off x="1527764" y="1356047"/>
            <a:ext cx="6088471" cy="1752252"/>
          </a:xfrm>
          <a:prstGeom prst="rect">
            <a:avLst/>
          </a:prstGeom>
          <a:ln>
            <a:solidFill>
              <a:schemeClr val="tx1"/>
            </a:solidFill>
          </a:ln>
        </p:spPr>
      </p:pic>
      <p:pic>
        <p:nvPicPr>
          <p:cNvPr id="8" name="그림 7">
            <a:extLst>
              <a:ext uri="{FF2B5EF4-FFF2-40B4-BE49-F238E27FC236}">
                <a16:creationId xmlns:a16="http://schemas.microsoft.com/office/drawing/2014/main" id="{D8BAE7BE-7E5E-449B-A8B5-C596992942EB}"/>
              </a:ext>
            </a:extLst>
          </p:cNvPr>
          <p:cNvPicPr>
            <a:picLocks noChangeAspect="1"/>
          </p:cNvPicPr>
          <p:nvPr/>
        </p:nvPicPr>
        <p:blipFill>
          <a:blip r:embed="rId3"/>
          <a:stretch>
            <a:fillRect/>
          </a:stretch>
        </p:blipFill>
        <p:spPr>
          <a:xfrm>
            <a:off x="782864" y="3194704"/>
            <a:ext cx="2381250" cy="333375"/>
          </a:xfrm>
          <a:prstGeom prst="rect">
            <a:avLst/>
          </a:prstGeom>
          <a:ln>
            <a:solidFill>
              <a:schemeClr val="tx1"/>
            </a:solidFill>
          </a:ln>
        </p:spPr>
      </p:pic>
      <p:pic>
        <p:nvPicPr>
          <p:cNvPr id="12" name="그림 11">
            <a:extLst>
              <a:ext uri="{FF2B5EF4-FFF2-40B4-BE49-F238E27FC236}">
                <a16:creationId xmlns:a16="http://schemas.microsoft.com/office/drawing/2014/main" id="{DBA31460-4405-4CA5-A96D-CC15A3D88A69}"/>
              </a:ext>
            </a:extLst>
          </p:cNvPr>
          <p:cNvPicPr>
            <a:picLocks noChangeAspect="1"/>
          </p:cNvPicPr>
          <p:nvPr/>
        </p:nvPicPr>
        <p:blipFill>
          <a:blip r:embed="rId4"/>
          <a:stretch>
            <a:fillRect/>
          </a:stretch>
        </p:blipFill>
        <p:spPr>
          <a:xfrm>
            <a:off x="3322222" y="3194704"/>
            <a:ext cx="1657350" cy="342900"/>
          </a:xfrm>
          <a:prstGeom prst="rect">
            <a:avLst/>
          </a:prstGeom>
          <a:ln>
            <a:solidFill>
              <a:schemeClr val="tx1"/>
            </a:solidFill>
          </a:ln>
        </p:spPr>
      </p:pic>
      <p:pic>
        <p:nvPicPr>
          <p:cNvPr id="13" name="그림 12">
            <a:extLst>
              <a:ext uri="{FF2B5EF4-FFF2-40B4-BE49-F238E27FC236}">
                <a16:creationId xmlns:a16="http://schemas.microsoft.com/office/drawing/2014/main" id="{30EFB682-08C0-48D6-98E0-22D10028ADF1}"/>
              </a:ext>
            </a:extLst>
          </p:cNvPr>
          <p:cNvPicPr>
            <a:picLocks noChangeAspect="1"/>
          </p:cNvPicPr>
          <p:nvPr/>
        </p:nvPicPr>
        <p:blipFill>
          <a:blip r:embed="rId5"/>
          <a:stretch>
            <a:fillRect/>
          </a:stretch>
        </p:blipFill>
        <p:spPr>
          <a:xfrm>
            <a:off x="5171222" y="3185178"/>
            <a:ext cx="3368769" cy="352425"/>
          </a:xfrm>
          <a:prstGeom prst="rect">
            <a:avLst/>
          </a:prstGeom>
          <a:ln>
            <a:solidFill>
              <a:schemeClr val="tx1"/>
            </a:solidFill>
          </a:ln>
        </p:spPr>
      </p:pic>
      <p:sp>
        <p:nvSpPr>
          <p:cNvPr id="11" name="Rectangle 3">
            <a:extLst>
              <a:ext uri="{FF2B5EF4-FFF2-40B4-BE49-F238E27FC236}">
                <a16:creationId xmlns:a16="http://schemas.microsoft.com/office/drawing/2014/main" id="{660F2137-D30D-455D-830B-5524447ADD15}"/>
              </a:ext>
            </a:extLst>
          </p:cNvPr>
          <p:cNvSpPr>
            <a:spLocks noChangeArrowheads="1"/>
          </p:cNvSpPr>
          <p:nvPr/>
        </p:nvSpPr>
        <p:spPr bwMode="auto">
          <a:xfrm>
            <a:off x="266615" y="4266102"/>
            <a:ext cx="8432878" cy="938855"/>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In Section 16.4 describing MIMO OOK specifications, the sub-sections describing LED-ID inserting, Preamble inserting, and OOK mapping are not found in doc. 15-22-0146/r0.</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Add the sub-sections describing LED-ID inserting, Preamble inserting, and OOK mapping to Section 16.4 in doc. 15-22-0146/r0.</a:t>
            </a:r>
          </a:p>
        </p:txBody>
      </p:sp>
    </p:spTree>
    <p:extLst>
      <p:ext uri="{BB962C8B-B14F-4D97-AF65-F5344CB8AC3E}">
        <p14:creationId xmlns:p14="http://schemas.microsoft.com/office/powerpoint/2010/main" val="854927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2022</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12</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Issue No.10 – </a:t>
            </a:r>
            <a:r>
              <a:rPr lang="en-US" altLang="ko-KR" sz="2800" b="1" dirty="0">
                <a:latin typeface="+mj-ea"/>
                <a:cs typeface="Arial" panose="020B0604020202020204" pitchFamily="34" charset="0"/>
              </a:rPr>
              <a:t>Data Rates supported by PHY VIII</a:t>
            </a:r>
            <a:endParaRPr lang="ko-KR" altLang="en-US" sz="2800" b="1" dirty="0">
              <a:latin typeface="+mj-ea"/>
              <a:ea typeface="+mj-ea"/>
              <a:cs typeface="Arial" panose="020B0604020202020204" pitchFamily="34" charset="0"/>
            </a:endParaRPr>
          </a:p>
        </p:txBody>
      </p:sp>
      <p:sp>
        <p:nvSpPr>
          <p:cNvPr id="11" name="Rectangle 3">
            <a:extLst>
              <a:ext uri="{FF2B5EF4-FFF2-40B4-BE49-F238E27FC236}">
                <a16:creationId xmlns:a16="http://schemas.microsoft.com/office/drawing/2014/main" id="{660F2137-D30D-455D-830B-5524447ADD15}"/>
              </a:ext>
            </a:extLst>
          </p:cNvPr>
          <p:cNvSpPr>
            <a:spLocks noChangeArrowheads="1"/>
          </p:cNvSpPr>
          <p:nvPr/>
        </p:nvSpPr>
        <p:spPr bwMode="auto">
          <a:xfrm>
            <a:off x="355561" y="1719133"/>
            <a:ext cx="8432878" cy="938855"/>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Doc. 15-22-0147/r0 describes the specifications on HOOK-OFDM, HS2PSK-OFDM, and BPPM in PHY VIII.</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However, any specifications on data rates supported by HOOK-OFDM, HS2PSK-OFDM, and BPPM in PHY VIII is not found.</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Add the specifications on data rates supported by HOOK-OFDM, HS2PSK-OFDM, and BPPM in PHY VIII to doc. 15-22-0147/r0.</a:t>
            </a:r>
          </a:p>
        </p:txBody>
      </p:sp>
    </p:spTree>
    <p:extLst>
      <p:ext uri="{BB962C8B-B14F-4D97-AF65-F5344CB8AC3E}">
        <p14:creationId xmlns:p14="http://schemas.microsoft.com/office/powerpoint/2010/main" val="3923036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2022</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13</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400" b="1" dirty="0">
                <a:latin typeface="+mj-ea"/>
                <a:ea typeface="+mj-ea"/>
                <a:cs typeface="Arial" panose="020B0604020202020204" pitchFamily="34" charset="0"/>
              </a:rPr>
              <a:t>Issue No.11 – What is the difference between 802.15.7-2018 </a:t>
            </a:r>
          </a:p>
          <a:p>
            <a:pPr algn="ctr"/>
            <a:r>
              <a:rPr lang="en-US" altLang="ko-KR" sz="2400" b="1" dirty="0">
                <a:latin typeface="+mj-ea"/>
                <a:ea typeface="+mj-ea"/>
                <a:cs typeface="Arial" panose="020B0604020202020204" pitchFamily="34" charset="0"/>
              </a:rPr>
              <a:t>                and the current draft discussed in TG7a</a:t>
            </a:r>
            <a:endParaRPr lang="ko-KR" altLang="en-US" sz="2400" b="1" dirty="0">
              <a:latin typeface="+mj-ea"/>
              <a:ea typeface="+mj-ea"/>
              <a:cs typeface="Arial" panose="020B0604020202020204" pitchFamily="34" charset="0"/>
            </a:endParaRPr>
          </a:p>
        </p:txBody>
      </p:sp>
      <p:sp>
        <p:nvSpPr>
          <p:cNvPr id="11" name="Rectangle 3">
            <a:extLst>
              <a:ext uri="{FF2B5EF4-FFF2-40B4-BE49-F238E27FC236}">
                <a16:creationId xmlns:a16="http://schemas.microsoft.com/office/drawing/2014/main" id="{660F2137-D30D-455D-830B-5524447ADD15}"/>
              </a:ext>
            </a:extLst>
          </p:cNvPr>
          <p:cNvSpPr>
            <a:spLocks noChangeArrowheads="1"/>
          </p:cNvSpPr>
          <p:nvPr/>
        </p:nvSpPr>
        <p:spPr bwMode="auto">
          <a:xfrm>
            <a:off x="251520" y="4649002"/>
            <a:ext cx="8432878" cy="938855"/>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TG7a is pursuing the higher data rates, longer range OCC, as shown on the Homepage for TG7a</a:t>
            </a:r>
            <a:r>
              <a:rPr lang="ko-KR" altLang="en-US" sz="1800" dirty="0"/>
              <a:t> </a:t>
            </a:r>
            <a:r>
              <a:rPr lang="en-US" altLang="ko-KR" sz="1800" dirty="0"/>
              <a:t>and</a:t>
            </a:r>
            <a:r>
              <a:rPr lang="ko-KR" altLang="en-US" sz="1800" dirty="0"/>
              <a:t> </a:t>
            </a:r>
            <a:r>
              <a:rPr lang="en-US" altLang="ko-KR" sz="1800" dirty="0"/>
              <a:t>in</a:t>
            </a:r>
            <a:r>
              <a:rPr lang="ko-KR" altLang="en-US" sz="1800" dirty="0"/>
              <a:t> </a:t>
            </a:r>
            <a:r>
              <a:rPr lang="en-US" altLang="ko-KR" sz="1800" dirty="0"/>
              <a:t>the</a:t>
            </a:r>
            <a:r>
              <a:rPr lang="ko-KR" altLang="en-US" sz="1800" dirty="0"/>
              <a:t> </a:t>
            </a:r>
            <a:r>
              <a:rPr lang="en-US" altLang="ko-KR" sz="1800" dirty="0"/>
              <a:t>PAR document for P802.15.7a. However, compared to the published</a:t>
            </a:r>
            <a:r>
              <a:rPr lang="ko-KR" altLang="en-US" sz="1800" dirty="0"/>
              <a:t> </a:t>
            </a:r>
            <a:r>
              <a:rPr lang="en-US" altLang="ko-KR" sz="1800" dirty="0"/>
              <a:t>standard</a:t>
            </a:r>
            <a:r>
              <a:rPr lang="ko-KR" altLang="en-US" sz="1800" dirty="0"/>
              <a:t> </a:t>
            </a:r>
            <a:r>
              <a:rPr lang="en-US" altLang="ko-KR" sz="1800" dirty="0"/>
              <a:t>IEEE</a:t>
            </a:r>
            <a:r>
              <a:rPr lang="ko-KR" altLang="en-US" sz="1800" dirty="0"/>
              <a:t> </a:t>
            </a:r>
            <a:r>
              <a:rPr lang="en-US" altLang="ko-KR" sz="1800" dirty="0"/>
              <a:t>802.15.7-2018, the data rates supported by PHY VII and PHY VIII are never higher than that of specifications defined in IEEE 802.15.7-2018.</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So, the question is; What do the PHY VII and PHY VIII support for the higher data rates, longer range OCC ?</a:t>
            </a:r>
          </a:p>
        </p:txBody>
      </p:sp>
      <p:pic>
        <p:nvPicPr>
          <p:cNvPr id="13" name="그림 12">
            <a:extLst>
              <a:ext uri="{FF2B5EF4-FFF2-40B4-BE49-F238E27FC236}">
                <a16:creationId xmlns:a16="http://schemas.microsoft.com/office/drawing/2014/main" id="{8C9B64B2-DAA4-45E7-A924-BFC36F73123D}"/>
              </a:ext>
            </a:extLst>
          </p:cNvPr>
          <p:cNvPicPr>
            <a:picLocks noChangeAspect="1"/>
          </p:cNvPicPr>
          <p:nvPr/>
        </p:nvPicPr>
        <p:blipFill>
          <a:blip r:embed="rId2"/>
          <a:stretch>
            <a:fillRect/>
          </a:stretch>
        </p:blipFill>
        <p:spPr>
          <a:xfrm>
            <a:off x="1053818" y="1675718"/>
            <a:ext cx="2730807" cy="2831661"/>
          </a:xfrm>
          <a:prstGeom prst="rect">
            <a:avLst/>
          </a:prstGeom>
          <a:ln>
            <a:solidFill>
              <a:schemeClr val="tx1"/>
            </a:solidFill>
          </a:ln>
        </p:spPr>
      </p:pic>
      <p:pic>
        <p:nvPicPr>
          <p:cNvPr id="14" name="그림 13">
            <a:extLst>
              <a:ext uri="{FF2B5EF4-FFF2-40B4-BE49-F238E27FC236}">
                <a16:creationId xmlns:a16="http://schemas.microsoft.com/office/drawing/2014/main" id="{3881A839-2750-4C37-8EB1-4DB8196565E8}"/>
              </a:ext>
            </a:extLst>
          </p:cNvPr>
          <p:cNvPicPr>
            <a:picLocks noChangeAspect="1"/>
          </p:cNvPicPr>
          <p:nvPr/>
        </p:nvPicPr>
        <p:blipFill>
          <a:blip r:embed="rId3"/>
          <a:stretch>
            <a:fillRect/>
          </a:stretch>
        </p:blipFill>
        <p:spPr>
          <a:xfrm>
            <a:off x="4344988" y="1675718"/>
            <a:ext cx="3215456" cy="1585084"/>
          </a:xfrm>
          <a:prstGeom prst="rect">
            <a:avLst/>
          </a:prstGeom>
        </p:spPr>
      </p:pic>
      <p:pic>
        <p:nvPicPr>
          <p:cNvPr id="15" name="그림 14">
            <a:extLst>
              <a:ext uri="{FF2B5EF4-FFF2-40B4-BE49-F238E27FC236}">
                <a16:creationId xmlns:a16="http://schemas.microsoft.com/office/drawing/2014/main" id="{04EFED68-B93B-4E13-9579-5A8CAB318B52}"/>
              </a:ext>
            </a:extLst>
          </p:cNvPr>
          <p:cNvPicPr>
            <a:picLocks noChangeAspect="1"/>
          </p:cNvPicPr>
          <p:nvPr/>
        </p:nvPicPr>
        <p:blipFill>
          <a:blip r:embed="rId4"/>
          <a:stretch>
            <a:fillRect/>
          </a:stretch>
        </p:blipFill>
        <p:spPr>
          <a:xfrm>
            <a:off x="4344988" y="3426371"/>
            <a:ext cx="3639691" cy="798352"/>
          </a:xfrm>
          <a:prstGeom prst="rect">
            <a:avLst/>
          </a:prstGeom>
        </p:spPr>
      </p:pic>
      <p:sp>
        <p:nvSpPr>
          <p:cNvPr id="16" name="직사각형 15">
            <a:extLst>
              <a:ext uri="{FF2B5EF4-FFF2-40B4-BE49-F238E27FC236}">
                <a16:creationId xmlns:a16="http://schemas.microsoft.com/office/drawing/2014/main" id="{FA917CFE-FA9E-4425-A937-E5D787BEE8E2}"/>
              </a:ext>
            </a:extLst>
          </p:cNvPr>
          <p:cNvSpPr/>
          <p:nvPr/>
        </p:nvSpPr>
        <p:spPr bwMode="auto">
          <a:xfrm>
            <a:off x="4211960" y="1675718"/>
            <a:ext cx="3878222" cy="283166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45609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2022</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TextBox 4"/>
          <p:cNvSpPr txBox="1"/>
          <p:nvPr/>
        </p:nvSpPr>
        <p:spPr>
          <a:xfrm>
            <a:off x="1295583" y="1415438"/>
            <a:ext cx="6558206" cy="1323439"/>
          </a:xfrm>
          <a:prstGeom prst="rect">
            <a:avLst/>
          </a:prstGeom>
          <a:noFill/>
        </p:spPr>
        <p:txBody>
          <a:bodyPr wrap="none" rtlCol="0">
            <a:spAutoFit/>
          </a:bodyPr>
          <a:lstStyle/>
          <a:p>
            <a:pPr algn="ctr"/>
            <a:r>
              <a:rPr lang="en-US" altLang="ko-KR" sz="4000" b="1" dirty="0"/>
              <a:t>Issues on Doc. 15-22-0146/r0 </a:t>
            </a:r>
          </a:p>
          <a:p>
            <a:pPr algn="ctr"/>
            <a:r>
              <a:rPr lang="en-US" altLang="ko-KR" sz="4000" b="1" dirty="0"/>
              <a:t>and Doc. 15-22-0147/r0 </a:t>
            </a:r>
          </a:p>
        </p:txBody>
      </p:sp>
      <p:sp>
        <p:nvSpPr>
          <p:cNvPr id="6" name="TextBox 5"/>
          <p:cNvSpPr txBox="1"/>
          <p:nvPr/>
        </p:nvSpPr>
        <p:spPr>
          <a:xfrm>
            <a:off x="179512" y="4221088"/>
            <a:ext cx="8784976" cy="1133965"/>
          </a:xfrm>
          <a:prstGeom prst="rect">
            <a:avLst/>
          </a:prstGeom>
          <a:noFill/>
        </p:spPr>
        <p:txBody>
          <a:bodyPr wrap="square" rtlCol="0">
            <a:spAutoFit/>
          </a:bodyPr>
          <a:lstStyle/>
          <a:p>
            <a:pPr algn="ctr">
              <a:lnSpc>
                <a:spcPct val="150000"/>
              </a:lnSpc>
            </a:pPr>
            <a:r>
              <a:rPr lang="en-US" altLang="ko-KR" sz="2400" dirty="0"/>
              <a:t>Sang-</a:t>
            </a:r>
            <a:r>
              <a:rPr lang="en-US" altLang="ko-KR" sz="2400" dirty="0" err="1"/>
              <a:t>Kyu</a:t>
            </a:r>
            <a:r>
              <a:rPr lang="en-US" altLang="ko-KR" sz="2400" dirty="0"/>
              <a:t> Lim [ETRI] </a:t>
            </a:r>
          </a:p>
          <a:p>
            <a:pPr algn="ctr">
              <a:lnSpc>
                <a:spcPct val="150000"/>
              </a:lnSpc>
            </a:pPr>
            <a:r>
              <a:rPr lang="en-US" altLang="ko-KR" sz="2400" dirty="0" err="1"/>
              <a:t>Vinayagam</a:t>
            </a:r>
            <a:r>
              <a:rPr lang="en-US" altLang="ko-KR" sz="2400" dirty="0"/>
              <a:t> </a:t>
            </a:r>
            <a:r>
              <a:rPr lang="en-US" altLang="ko-KR" sz="2400" dirty="0" err="1"/>
              <a:t>Mariappan</a:t>
            </a:r>
            <a:r>
              <a:rPr lang="en-US" altLang="ko-KR" sz="2400" dirty="0"/>
              <a:t> [SMR Automotive Modules Korea]</a:t>
            </a:r>
          </a:p>
        </p:txBody>
      </p:sp>
    </p:spTree>
    <p:extLst>
      <p:ext uri="{BB962C8B-B14F-4D97-AF65-F5344CB8AC3E}">
        <p14:creationId xmlns:p14="http://schemas.microsoft.com/office/powerpoint/2010/main" val="289390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2022</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Issue No.1 – Tables on PHY VII Operating Modes</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139621" y="5373215"/>
            <a:ext cx="8432878" cy="938855"/>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Too many tables showing PHY VII Operating Modes in doc. 15-22-0146/r0</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to reorganize the tables so that all of PHY VII Operating Modes are shown in a table.</a:t>
            </a:r>
          </a:p>
        </p:txBody>
      </p:sp>
      <p:pic>
        <p:nvPicPr>
          <p:cNvPr id="6" name="그림 5">
            <a:extLst>
              <a:ext uri="{FF2B5EF4-FFF2-40B4-BE49-F238E27FC236}">
                <a16:creationId xmlns:a16="http://schemas.microsoft.com/office/drawing/2014/main" id="{21B0372D-9C7F-4745-A07C-A037DA4D81BC}"/>
              </a:ext>
            </a:extLst>
          </p:cNvPr>
          <p:cNvPicPr>
            <a:picLocks noChangeAspect="1"/>
          </p:cNvPicPr>
          <p:nvPr/>
        </p:nvPicPr>
        <p:blipFill>
          <a:blip r:embed="rId2"/>
          <a:stretch>
            <a:fillRect/>
          </a:stretch>
        </p:blipFill>
        <p:spPr>
          <a:xfrm>
            <a:off x="449048" y="1473938"/>
            <a:ext cx="3717908" cy="1654049"/>
          </a:xfrm>
          <a:prstGeom prst="rect">
            <a:avLst/>
          </a:prstGeom>
          <a:ln>
            <a:solidFill>
              <a:schemeClr val="tx1"/>
            </a:solidFill>
          </a:ln>
        </p:spPr>
      </p:pic>
      <p:pic>
        <p:nvPicPr>
          <p:cNvPr id="8" name="그림 7">
            <a:extLst>
              <a:ext uri="{FF2B5EF4-FFF2-40B4-BE49-F238E27FC236}">
                <a16:creationId xmlns:a16="http://schemas.microsoft.com/office/drawing/2014/main" id="{DD418B11-75EF-4F52-A5C1-52C97129BDD3}"/>
              </a:ext>
            </a:extLst>
          </p:cNvPr>
          <p:cNvPicPr>
            <a:picLocks noChangeAspect="1"/>
          </p:cNvPicPr>
          <p:nvPr/>
        </p:nvPicPr>
        <p:blipFill>
          <a:blip r:embed="rId3"/>
          <a:stretch>
            <a:fillRect/>
          </a:stretch>
        </p:blipFill>
        <p:spPr>
          <a:xfrm>
            <a:off x="4610098" y="1473938"/>
            <a:ext cx="3962402" cy="1669222"/>
          </a:xfrm>
          <a:prstGeom prst="rect">
            <a:avLst/>
          </a:prstGeom>
          <a:ln>
            <a:solidFill>
              <a:schemeClr val="tx1"/>
            </a:solidFill>
          </a:ln>
        </p:spPr>
      </p:pic>
      <p:pic>
        <p:nvPicPr>
          <p:cNvPr id="12" name="그림 11">
            <a:extLst>
              <a:ext uri="{FF2B5EF4-FFF2-40B4-BE49-F238E27FC236}">
                <a16:creationId xmlns:a16="http://schemas.microsoft.com/office/drawing/2014/main" id="{87BB4962-F1AF-4700-A2FF-FC675C8B4B21}"/>
              </a:ext>
            </a:extLst>
          </p:cNvPr>
          <p:cNvPicPr>
            <a:picLocks noChangeAspect="1"/>
          </p:cNvPicPr>
          <p:nvPr/>
        </p:nvPicPr>
        <p:blipFill>
          <a:blip r:embed="rId4"/>
          <a:stretch>
            <a:fillRect/>
          </a:stretch>
        </p:blipFill>
        <p:spPr>
          <a:xfrm>
            <a:off x="449048" y="3202130"/>
            <a:ext cx="3717908" cy="1591245"/>
          </a:xfrm>
          <a:prstGeom prst="rect">
            <a:avLst/>
          </a:prstGeom>
          <a:ln>
            <a:solidFill>
              <a:schemeClr val="tx1"/>
            </a:solidFill>
          </a:ln>
        </p:spPr>
      </p:pic>
      <p:pic>
        <p:nvPicPr>
          <p:cNvPr id="13" name="그림 12">
            <a:extLst>
              <a:ext uri="{FF2B5EF4-FFF2-40B4-BE49-F238E27FC236}">
                <a16:creationId xmlns:a16="http://schemas.microsoft.com/office/drawing/2014/main" id="{F3E93292-1AC0-40D8-B2D7-8E0E5C17358E}"/>
              </a:ext>
            </a:extLst>
          </p:cNvPr>
          <p:cNvPicPr>
            <a:picLocks noChangeAspect="1"/>
          </p:cNvPicPr>
          <p:nvPr/>
        </p:nvPicPr>
        <p:blipFill>
          <a:blip r:embed="rId5"/>
          <a:stretch>
            <a:fillRect/>
          </a:stretch>
        </p:blipFill>
        <p:spPr>
          <a:xfrm>
            <a:off x="4610097" y="3202130"/>
            <a:ext cx="3962401" cy="1911966"/>
          </a:xfrm>
          <a:prstGeom prst="rect">
            <a:avLst/>
          </a:prstGeom>
          <a:ln>
            <a:solidFill>
              <a:schemeClr val="tx1"/>
            </a:solidFill>
          </a:ln>
        </p:spPr>
      </p:pic>
    </p:spTree>
    <p:extLst>
      <p:ext uri="{BB962C8B-B14F-4D97-AF65-F5344CB8AC3E}">
        <p14:creationId xmlns:p14="http://schemas.microsoft.com/office/powerpoint/2010/main" val="1538304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2022</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Issue No.2 – Tables on PHY PIB Attributes</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301557" y="4539435"/>
            <a:ext cx="8432878" cy="938855"/>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Too many tables showing PHY PIB attributes for PHY VII in doc. 15-22-0146/r0</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It’s better to reorganize the tables so that all of PHY PIB attribute for PHY VII are shown in a table.</a:t>
            </a:r>
          </a:p>
        </p:txBody>
      </p:sp>
      <p:pic>
        <p:nvPicPr>
          <p:cNvPr id="7" name="그림 6">
            <a:extLst>
              <a:ext uri="{FF2B5EF4-FFF2-40B4-BE49-F238E27FC236}">
                <a16:creationId xmlns:a16="http://schemas.microsoft.com/office/drawing/2014/main" id="{6A685C64-D386-44AD-B5F3-24A30FD281AE}"/>
              </a:ext>
            </a:extLst>
          </p:cNvPr>
          <p:cNvPicPr>
            <a:picLocks noChangeAspect="1"/>
          </p:cNvPicPr>
          <p:nvPr/>
        </p:nvPicPr>
        <p:blipFill>
          <a:blip r:embed="rId2"/>
          <a:stretch>
            <a:fillRect/>
          </a:stretch>
        </p:blipFill>
        <p:spPr>
          <a:xfrm>
            <a:off x="403870" y="1479250"/>
            <a:ext cx="4206230" cy="1275660"/>
          </a:xfrm>
          <a:prstGeom prst="rect">
            <a:avLst/>
          </a:prstGeom>
          <a:ln>
            <a:solidFill>
              <a:schemeClr val="tx1"/>
            </a:solidFill>
          </a:ln>
        </p:spPr>
      </p:pic>
      <p:pic>
        <p:nvPicPr>
          <p:cNvPr id="10" name="그림 9">
            <a:extLst>
              <a:ext uri="{FF2B5EF4-FFF2-40B4-BE49-F238E27FC236}">
                <a16:creationId xmlns:a16="http://schemas.microsoft.com/office/drawing/2014/main" id="{5060A0D3-ED9B-4443-81A8-51B60DDE834D}"/>
              </a:ext>
            </a:extLst>
          </p:cNvPr>
          <p:cNvPicPr>
            <a:picLocks noChangeAspect="1"/>
          </p:cNvPicPr>
          <p:nvPr/>
        </p:nvPicPr>
        <p:blipFill>
          <a:blip r:embed="rId3"/>
          <a:stretch>
            <a:fillRect/>
          </a:stretch>
        </p:blipFill>
        <p:spPr>
          <a:xfrm>
            <a:off x="4707976" y="1479250"/>
            <a:ext cx="4303204" cy="1121052"/>
          </a:xfrm>
          <a:prstGeom prst="rect">
            <a:avLst/>
          </a:prstGeom>
          <a:ln>
            <a:solidFill>
              <a:schemeClr val="tx1"/>
            </a:solidFill>
          </a:ln>
        </p:spPr>
      </p:pic>
      <p:pic>
        <p:nvPicPr>
          <p:cNvPr id="11" name="그림 10">
            <a:extLst>
              <a:ext uri="{FF2B5EF4-FFF2-40B4-BE49-F238E27FC236}">
                <a16:creationId xmlns:a16="http://schemas.microsoft.com/office/drawing/2014/main" id="{DECE9231-DF87-41C7-AF7C-0A84E9E3575F}"/>
              </a:ext>
            </a:extLst>
          </p:cNvPr>
          <p:cNvPicPr>
            <a:picLocks noChangeAspect="1"/>
          </p:cNvPicPr>
          <p:nvPr/>
        </p:nvPicPr>
        <p:blipFill>
          <a:blip r:embed="rId4"/>
          <a:stretch>
            <a:fillRect/>
          </a:stretch>
        </p:blipFill>
        <p:spPr>
          <a:xfrm>
            <a:off x="373205" y="2938416"/>
            <a:ext cx="4236895" cy="1283044"/>
          </a:xfrm>
          <a:prstGeom prst="rect">
            <a:avLst/>
          </a:prstGeom>
          <a:ln>
            <a:solidFill>
              <a:schemeClr val="tx1"/>
            </a:solidFill>
          </a:ln>
        </p:spPr>
      </p:pic>
      <p:pic>
        <p:nvPicPr>
          <p:cNvPr id="14" name="그림 13">
            <a:extLst>
              <a:ext uri="{FF2B5EF4-FFF2-40B4-BE49-F238E27FC236}">
                <a16:creationId xmlns:a16="http://schemas.microsoft.com/office/drawing/2014/main" id="{82C62B85-C99A-4A6D-A1D8-2B133A78B10D}"/>
              </a:ext>
            </a:extLst>
          </p:cNvPr>
          <p:cNvPicPr>
            <a:picLocks noChangeAspect="1"/>
          </p:cNvPicPr>
          <p:nvPr/>
        </p:nvPicPr>
        <p:blipFill>
          <a:blip r:embed="rId5"/>
          <a:stretch>
            <a:fillRect/>
          </a:stretch>
        </p:blipFill>
        <p:spPr>
          <a:xfrm>
            <a:off x="4744704" y="2938416"/>
            <a:ext cx="4266476" cy="1085383"/>
          </a:xfrm>
          <a:prstGeom prst="rect">
            <a:avLst/>
          </a:prstGeom>
          <a:ln>
            <a:solidFill>
              <a:schemeClr val="tx1"/>
            </a:solidFill>
          </a:ln>
        </p:spPr>
      </p:pic>
    </p:spTree>
    <p:extLst>
      <p:ext uri="{BB962C8B-B14F-4D97-AF65-F5344CB8AC3E}">
        <p14:creationId xmlns:p14="http://schemas.microsoft.com/office/powerpoint/2010/main" val="2500452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2022</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Issue No.3 – Sub-section Numbering in 16.1</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306287" y="3672822"/>
            <a:ext cx="8432878" cy="938855"/>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In Rolling Shutter OFDM block diagram of doc. 15-22-0146/r0, the first step in terms of signal flow is Sequence Number inserting, and then FEC, QAM constellation mapping, and so on.</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However, 16.1.4. is Sequence Number inserting, 16.1.5. is FEC, and 16.1.3. is Hermitian Mapping.</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It’s better to rearrange the sub-section numbering in accordance with the Signal Flow.</a:t>
            </a:r>
          </a:p>
        </p:txBody>
      </p:sp>
      <p:pic>
        <p:nvPicPr>
          <p:cNvPr id="6" name="그림 5">
            <a:extLst>
              <a:ext uri="{FF2B5EF4-FFF2-40B4-BE49-F238E27FC236}">
                <a16:creationId xmlns:a16="http://schemas.microsoft.com/office/drawing/2014/main" id="{37E38A7E-97E6-4D41-AF66-16E0C661CB3A}"/>
              </a:ext>
            </a:extLst>
          </p:cNvPr>
          <p:cNvPicPr>
            <a:picLocks noChangeAspect="1"/>
          </p:cNvPicPr>
          <p:nvPr/>
        </p:nvPicPr>
        <p:blipFill>
          <a:blip r:embed="rId2"/>
          <a:stretch>
            <a:fillRect/>
          </a:stretch>
        </p:blipFill>
        <p:spPr>
          <a:xfrm>
            <a:off x="827584" y="1379710"/>
            <a:ext cx="7229475" cy="1600200"/>
          </a:xfrm>
          <a:prstGeom prst="rect">
            <a:avLst/>
          </a:prstGeom>
          <a:ln>
            <a:solidFill>
              <a:schemeClr val="tx1"/>
            </a:solidFill>
          </a:ln>
        </p:spPr>
      </p:pic>
      <p:pic>
        <p:nvPicPr>
          <p:cNvPr id="8" name="그림 7">
            <a:extLst>
              <a:ext uri="{FF2B5EF4-FFF2-40B4-BE49-F238E27FC236}">
                <a16:creationId xmlns:a16="http://schemas.microsoft.com/office/drawing/2014/main" id="{806F3734-8EC7-4495-9097-F37292DEA84E}"/>
              </a:ext>
            </a:extLst>
          </p:cNvPr>
          <p:cNvPicPr>
            <a:picLocks noChangeAspect="1"/>
          </p:cNvPicPr>
          <p:nvPr/>
        </p:nvPicPr>
        <p:blipFill>
          <a:blip r:embed="rId3"/>
          <a:stretch>
            <a:fillRect/>
          </a:stretch>
        </p:blipFill>
        <p:spPr>
          <a:xfrm>
            <a:off x="265767" y="3084955"/>
            <a:ext cx="2428875" cy="333375"/>
          </a:xfrm>
          <a:prstGeom prst="rect">
            <a:avLst/>
          </a:prstGeom>
          <a:ln>
            <a:solidFill>
              <a:schemeClr val="tx1"/>
            </a:solidFill>
          </a:ln>
        </p:spPr>
      </p:pic>
      <p:pic>
        <p:nvPicPr>
          <p:cNvPr id="12" name="그림 11">
            <a:extLst>
              <a:ext uri="{FF2B5EF4-FFF2-40B4-BE49-F238E27FC236}">
                <a16:creationId xmlns:a16="http://schemas.microsoft.com/office/drawing/2014/main" id="{6F41FBDB-B7C6-475E-BD35-08F387239407}"/>
              </a:ext>
            </a:extLst>
          </p:cNvPr>
          <p:cNvPicPr>
            <a:picLocks noChangeAspect="1"/>
          </p:cNvPicPr>
          <p:nvPr/>
        </p:nvPicPr>
        <p:blipFill>
          <a:blip r:embed="rId4"/>
          <a:stretch>
            <a:fillRect/>
          </a:stretch>
        </p:blipFill>
        <p:spPr>
          <a:xfrm>
            <a:off x="2925763" y="3084954"/>
            <a:ext cx="2838450" cy="333375"/>
          </a:xfrm>
          <a:prstGeom prst="rect">
            <a:avLst/>
          </a:prstGeom>
          <a:ln>
            <a:solidFill>
              <a:schemeClr val="tx1"/>
            </a:solidFill>
          </a:ln>
        </p:spPr>
      </p:pic>
      <p:pic>
        <p:nvPicPr>
          <p:cNvPr id="13" name="그림 12">
            <a:extLst>
              <a:ext uri="{FF2B5EF4-FFF2-40B4-BE49-F238E27FC236}">
                <a16:creationId xmlns:a16="http://schemas.microsoft.com/office/drawing/2014/main" id="{7583499C-6F7A-44FB-AF10-468C86B1A641}"/>
              </a:ext>
            </a:extLst>
          </p:cNvPr>
          <p:cNvPicPr>
            <a:picLocks noChangeAspect="1"/>
          </p:cNvPicPr>
          <p:nvPr/>
        </p:nvPicPr>
        <p:blipFill>
          <a:blip r:embed="rId5"/>
          <a:stretch>
            <a:fillRect/>
          </a:stretch>
        </p:blipFill>
        <p:spPr>
          <a:xfrm>
            <a:off x="5951509" y="3084954"/>
            <a:ext cx="2926724" cy="341152"/>
          </a:xfrm>
          <a:prstGeom prst="rect">
            <a:avLst/>
          </a:prstGeom>
          <a:ln>
            <a:solidFill>
              <a:schemeClr val="tx1"/>
            </a:solidFill>
          </a:ln>
        </p:spPr>
      </p:pic>
    </p:spTree>
    <p:extLst>
      <p:ext uri="{BB962C8B-B14F-4D97-AF65-F5344CB8AC3E}">
        <p14:creationId xmlns:p14="http://schemas.microsoft.com/office/powerpoint/2010/main" val="2829900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2022</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Issue No.4 – Missing Sub-sections in 16.1</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66615" y="4266102"/>
            <a:ext cx="8432878" cy="938855"/>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In Section 16.1 describing RS-OFDM specifications, the sub-sections describing QAM constellation mapping, IDFT, and Cyclic-Prefix are not found in doc. 15-22-0146/r0.</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Add the sub-sections describing QAM constellation mapping, IDFT, and Cyclic-Prefix to Section 16.1 in doc. 15-22-0146/r0.</a:t>
            </a:r>
          </a:p>
        </p:txBody>
      </p:sp>
      <p:pic>
        <p:nvPicPr>
          <p:cNvPr id="6" name="그림 5">
            <a:extLst>
              <a:ext uri="{FF2B5EF4-FFF2-40B4-BE49-F238E27FC236}">
                <a16:creationId xmlns:a16="http://schemas.microsoft.com/office/drawing/2014/main" id="{37E38A7E-97E6-4D41-AF66-16E0C661CB3A}"/>
              </a:ext>
            </a:extLst>
          </p:cNvPr>
          <p:cNvPicPr>
            <a:picLocks noChangeAspect="1"/>
          </p:cNvPicPr>
          <p:nvPr/>
        </p:nvPicPr>
        <p:blipFill>
          <a:blip r:embed="rId2"/>
          <a:stretch>
            <a:fillRect/>
          </a:stretch>
        </p:blipFill>
        <p:spPr>
          <a:xfrm>
            <a:off x="827584" y="1379710"/>
            <a:ext cx="7229475" cy="1600200"/>
          </a:xfrm>
          <a:prstGeom prst="rect">
            <a:avLst/>
          </a:prstGeom>
          <a:ln>
            <a:solidFill>
              <a:schemeClr val="tx1"/>
            </a:solidFill>
          </a:ln>
        </p:spPr>
      </p:pic>
      <p:pic>
        <p:nvPicPr>
          <p:cNvPr id="8" name="그림 7">
            <a:extLst>
              <a:ext uri="{FF2B5EF4-FFF2-40B4-BE49-F238E27FC236}">
                <a16:creationId xmlns:a16="http://schemas.microsoft.com/office/drawing/2014/main" id="{806F3734-8EC7-4495-9097-F37292DEA84E}"/>
              </a:ext>
            </a:extLst>
          </p:cNvPr>
          <p:cNvPicPr>
            <a:picLocks noChangeAspect="1"/>
          </p:cNvPicPr>
          <p:nvPr/>
        </p:nvPicPr>
        <p:blipFill>
          <a:blip r:embed="rId3"/>
          <a:stretch>
            <a:fillRect/>
          </a:stretch>
        </p:blipFill>
        <p:spPr>
          <a:xfrm>
            <a:off x="266615" y="3462328"/>
            <a:ext cx="2428875" cy="333375"/>
          </a:xfrm>
          <a:prstGeom prst="rect">
            <a:avLst/>
          </a:prstGeom>
          <a:ln>
            <a:solidFill>
              <a:schemeClr val="tx1"/>
            </a:solidFill>
          </a:ln>
        </p:spPr>
      </p:pic>
      <p:pic>
        <p:nvPicPr>
          <p:cNvPr id="12" name="그림 11">
            <a:extLst>
              <a:ext uri="{FF2B5EF4-FFF2-40B4-BE49-F238E27FC236}">
                <a16:creationId xmlns:a16="http://schemas.microsoft.com/office/drawing/2014/main" id="{6F41FBDB-B7C6-475E-BD35-08F387239407}"/>
              </a:ext>
            </a:extLst>
          </p:cNvPr>
          <p:cNvPicPr>
            <a:picLocks noChangeAspect="1"/>
          </p:cNvPicPr>
          <p:nvPr/>
        </p:nvPicPr>
        <p:blipFill>
          <a:blip r:embed="rId4"/>
          <a:stretch>
            <a:fillRect/>
          </a:stretch>
        </p:blipFill>
        <p:spPr>
          <a:xfrm>
            <a:off x="2926611" y="3462327"/>
            <a:ext cx="2838450" cy="333375"/>
          </a:xfrm>
          <a:prstGeom prst="rect">
            <a:avLst/>
          </a:prstGeom>
          <a:ln>
            <a:solidFill>
              <a:schemeClr val="tx1"/>
            </a:solidFill>
          </a:ln>
        </p:spPr>
      </p:pic>
      <p:pic>
        <p:nvPicPr>
          <p:cNvPr id="13" name="그림 12">
            <a:extLst>
              <a:ext uri="{FF2B5EF4-FFF2-40B4-BE49-F238E27FC236}">
                <a16:creationId xmlns:a16="http://schemas.microsoft.com/office/drawing/2014/main" id="{7583499C-6F7A-44FB-AF10-468C86B1A641}"/>
              </a:ext>
            </a:extLst>
          </p:cNvPr>
          <p:cNvPicPr>
            <a:picLocks noChangeAspect="1"/>
          </p:cNvPicPr>
          <p:nvPr/>
        </p:nvPicPr>
        <p:blipFill>
          <a:blip r:embed="rId5"/>
          <a:stretch>
            <a:fillRect/>
          </a:stretch>
        </p:blipFill>
        <p:spPr>
          <a:xfrm>
            <a:off x="5952357" y="3462327"/>
            <a:ext cx="2926724" cy="341152"/>
          </a:xfrm>
          <a:prstGeom prst="rect">
            <a:avLst/>
          </a:prstGeom>
          <a:ln>
            <a:solidFill>
              <a:schemeClr val="tx1"/>
            </a:solidFill>
          </a:ln>
        </p:spPr>
      </p:pic>
      <p:pic>
        <p:nvPicPr>
          <p:cNvPr id="7" name="그림 6">
            <a:extLst>
              <a:ext uri="{FF2B5EF4-FFF2-40B4-BE49-F238E27FC236}">
                <a16:creationId xmlns:a16="http://schemas.microsoft.com/office/drawing/2014/main" id="{423DC11D-0887-4235-8D05-F4551C1BC552}"/>
              </a:ext>
            </a:extLst>
          </p:cNvPr>
          <p:cNvPicPr>
            <a:picLocks noChangeAspect="1"/>
          </p:cNvPicPr>
          <p:nvPr/>
        </p:nvPicPr>
        <p:blipFill>
          <a:blip r:embed="rId6"/>
          <a:stretch>
            <a:fillRect/>
          </a:stretch>
        </p:blipFill>
        <p:spPr>
          <a:xfrm>
            <a:off x="815751" y="3052774"/>
            <a:ext cx="2600325" cy="342900"/>
          </a:xfrm>
          <a:prstGeom prst="rect">
            <a:avLst/>
          </a:prstGeom>
          <a:ln>
            <a:solidFill>
              <a:schemeClr val="tx1"/>
            </a:solidFill>
          </a:ln>
        </p:spPr>
      </p:pic>
    </p:spTree>
    <p:extLst>
      <p:ext uri="{BB962C8B-B14F-4D97-AF65-F5344CB8AC3E}">
        <p14:creationId xmlns:p14="http://schemas.microsoft.com/office/powerpoint/2010/main" val="3501754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2022</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Issue No.5 – Missing Information on QAM level</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355561" y="3567140"/>
            <a:ext cx="8432878" cy="938855"/>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In Rolling Shutter OFDM block diagram of doc. 15-22-0146/r0, there is not any information about what kind of QAM level is used, for example, 16-QAM, 64-QAM or 256-QAM.</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Definitely define the specifications on QAM level for RS-OFDM in doc. 15-22-0146/r0. </a:t>
            </a:r>
          </a:p>
        </p:txBody>
      </p:sp>
      <p:pic>
        <p:nvPicPr>
          <p:cNvPr id="6" name="그림 5">
            <a:extLst>
              <a:ext uri="{FF2B5EF4-FFF2-40B4-BE49-F238E27FC236}">
                <a16:creationId xmlns:a16="http://schemas.microsoft.com/office/drawing/2014/main" id="{37E38A7E-97E6-4D41-AF66-16E0C661CB3A}"/>
              </a:ext>
            </a:extLst>
          </p:cNvPr>
          <p:cNvPicPr>
            <a:picLocks noChangeAspect="1"/>
          </p:cNvPicPr>
          <p:nvPr/>
        </p:nvPicPr>
        <p:blipFill>
          <a:blip r:embed="rId2"/>
          <a:stretch>
            <a:fillRect/>
          </a:stretch>
        </p:blipFill>
        <p:spPr>
          <a:xfrm>
            <a:off x="868316" y="1534095"/>
            <a:ext cx="7229475" cy="1600200"/>
          </a:xfrm>
          <a:prstGeom prst="rect">
            <a:avLst/>
          </a:prstGeom>
          <a:ln>
            <a:solidFill>
              <a:schemeClr val="tx1"/>
            </a:solidFill>
          </a:ln>
        </p:spPr>
      </p:pic>
    </p:spTree>
    <p:extLst>
      <p:ext uri="{BB962C8B-B14F-4D97-AF65-F5344CB8AC3E}">
        <p14:creationId xmlns:p14="http://schemas.microsoft.com/office/powerpoint/2010/main" val="2613630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2022</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8</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Issue No.6 – Sub-section Numbering in 16.2</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306287" y="3992419"/>
            <a:ext cx="8432878" cy="938855"/>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In MIMO C-OOK block diagram of doc. 15-22-0146/r0, the first step in terms of signal flow is FEC, and then Sequence Number inserting, RLL encoder, and so on.</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It’s better to rearrange the sub-section numbering in accordance with the Signal Flow.</a:t>
            </a:r>
          </a:p>
        </p:txBody>
      </p:sp>
      <p:pic>
        <p:nvPicPr>
          <p:cNvPr id="7" name="그림 6">
            <a:extLst>
              <a:ext uri="{FF2B5EF4-FFF2-40B4-BE49-F238E27FC236}">
                <a16:creationId xmlns:a16="http://schemas.microsoft.com/office/drawing/2014/main" id="{0C18866E-6CC7-4408-9B1B-1A1E762066F3}"/>
              </a:ext>
            </a:extLst>
          </p:cNvPr>
          <p:cNvPicPr>
            <a:picLocks noChangeAspect="1"/>
          </p:cNvPicPr>
          <p:nvPr/>
        </p:nvPicPr>
        <p:blipFill>
          <a:blip r:embed="rId2"/>
          <a:stretch>
            <a:fillRect/>
          </a:stretch>
        </p:blipFill>
        <p:spPr>
          <a:xfrm>
            <a:off x="685800" y="1337491"/>
            <a:ext cx="2638425" cy="323850"/>
          </a:xfrm>
          <a:prstGeom prst="rect">
            <a:avLst/>
          </a:prstGeom>
        </p:spPr>
      </p:pic>
      <p:pic>
        <p:nvPicPr>
          <p:cNvPr id="10" name="그림 9">
            <a:extLst>
              <a:ext uri="{FF2B5EF4-FFF2-40B4-BE49-F238E27FC236}">
                <a16:creationId xmlns:a16="http://schemas.microsoft.com/office/drawing/2014/main" id="{45459D4C-0AAB-416B-9AFB-AC04A3BB9F2C}"/>
              </a:ext>
            </a:extLst>
          </p:cNvPr>
          <p:cNvPicPr>
            <a:picLocks noChangeAspect="1"/>
          </p:cNvPicPr>
          <p:nvPr/>
        </p:nvPicPr>
        <p:blipFill>
          <a:blip r:embed="rId3"/>
          <a:stretch>
            <a:fillRect/>
          </a:stretch>
        </p:blipFill>
        <p:spPr>
          <a:xfrm>
            <a:off x="1036576" y="1655572"/>
            <a:ext cx="6127712" cy="1289163"/>
          </a:xfrm>
          <a:prstGeom prst="rect">
            <a:avLst/>
          </a:prstGeom>
        </p:spPr>
      </p:pic>
      <p:pic>
        <p:nvPicPr>
          <p:cNvPr id="11" name="그림 10">
            <a:extLst>
              <a:ext uri="{FF2B5EF4-FFF2-40B4-BE49-F238E27FC236}">
                <a16:creationId xmlns:a16="http://schemas.microsoft.com/office/drawing/2014/main" id="{20AA91AD-C699-4D8F-AA0A-FB8378F43959}"/>
              </a:ext>
            </a:extLst>
          </p:cNvPr>
          <p:cNvPicPr>
            <a:picLocks noChangeAspect="1"/>
          </p:cNvPicPr>
          <p:nvPr/>
        </p:nvPicPr>
        <p:blipFill>
          <a:blip r:embed="rId4"/>
          <a:stretch>
            <a:fillRect/>
          </a:stretch>
        </p:blipFill>
        <p:spPr>
          <a:xfrm>
            <a:off x="3214563" y="3063495"/>
            <a:ext cx="1986852" cy="363188"/>
          </a:xfrm>
          <a:prstGeom prst="rect">
            <a:avLst/>
          </a:prstGeom>
          <a:ln>
            <a:solidFill>
              <a:schemeClr val="tx1"/>
            </a:solidFill>
          </a:ln>
        </p:spPr>
      </p:pic>
      <p:pic>
        <p:nvPicPr>
          <p:cNvPr id="14" name="그림 13">
            <a:extLst>
              <a:ext uri="{FF2B5EF4-FFF2-40B4-BE49-F238E27FC236}">
                <a16:creationId xmlns:a16="http://schemas.microsoft.com/office/drawing/2014/main" id="{EEF3ED51-1406-4EB5-B603-BEA304798252}"/>
              </a:ext>
            </a:extLst>
          </p:cNvPr>
          <p:cNvPicPr>
            <a:picLocks noChangeAspect="1"/>
          </p:cNvPicPr>
          <p:nvPr/>
        </p:nvPicPr>
        <p:blipFill>
          <a:blip r:embed="rId5"/>
          <a:stretch>
            <a:fillRect/>
          </a:stretch>
        </p:blipFill>
        <p:spPr>
          <a:xfrm>
            <a:off x="5289604" y="3063495"/>
            <a:ext cx="3329219" cy="363188"/>
          </a:xfrm>
          <a:prstGeom prst="rect">
            <a:avLst/>
          </a:prstGeom>
          <a:ln>
            <a:solidFill>
              <a:schemeClr val="tx1"/>
            </a:solidFill>
          </a:ln>
        </p:spPr>
      </p:pic>
      <p:pic>
        <p:nvPicPr>
          <p:cNvPr id="15" name="그림 14">
            <a:extLst>
              <a:ext uri="{FF2B5EF4-FFF2-40B4-BE49-F238E27FC236}">
                <a16:creationId xmlns:a16="http://schemas.microsoft.com/office/drawing/2014/main" id="{15014302-9C09-4F61-8F26-2E9C7E2706CE}"/>
              </a:ext>
            </a:extLst>
          </p:cNvPr>
          <p:cNvPicPr>
            <a:picLocks noChangeAspect="1"/>
          </p:cNvPicPr>
          <p:nvPr/>
        </p:nvPicPr>
        <p:blipFill>
          <a:blip r:embed="rId6"/>
          <a:stretch>
            <a:fillRect/>
          </a:stretch>
        </p:blipFill>
        <p:spPr>
          <a:xfrm>
            <a:off x="583198" y="3063495"/>
            <a:ext cx="2543175" cy="352425"/>
          </a:xfrm>
          <a:prstGeom prst="rect">
            <a:avLst/>
          </a:prstGeom>
          <a:ln>
            <a:solidFill>
              <a:schemeClr val="tx1"/>
            </a:solidFill>
          </a:ln>
        </p:spPr>
      </p:pic>
    </p:spTree>
    <p:extLst>
      <p:ext uri="{BB962C8B-B14F-4D97-AF65-F5344CB8AC3E}">
        <p14:creationId xmlns:p14="http://schemas.microsoft.com/office/powerpoint/2010/main" val="2660702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2022</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9</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Issue No.7 – </a:t>
            </a:r>
            <a:r>
              <a:rPr lang="en-US" altLang="ko-KR" sz="2800" b="1" dirty="0">
                <a:latin typeface="+mj-ea"/>
                <a:cs typeface="Arial" panose="020B0604020202020204" pitchFamily="34" charset="0"/>
              </a:rPr>
              <a:t>Missing Sub-sections in 16.2</a:t>
            </a:r>
            <a:endParaRPr lang="ko-KR" altLang="en-US" sz="2800" b="1" dirty="0">
              <a:latin typeface="+mj-ea"/>
              <a:ea typeface="+mj-ea"/>
              <a:cs typeface="Arial" panose="020B0604020202020204" pitchFamily="34" charset="0"/>
            </a:endParaRPr>
          </a:p>
        </p:txBody>
      </p:sp>
      <p:pic>
        <p:nvPicPr>
          <p:cNvPr id="7" name="그림 6">
            <a:extLst>
              <a:ext uri="{FF2B5EF4-FFF2-40B4-BE49-F238E27FC236}">
                <a16:creationId xmlns:a16="http://schemas.microsoft.com/office/drawing/2014/main" id="{0C18866E-6CC7-4408-9B1B-1A1E762066F3}"/>
              </a:ext>
            </a:extLst>
          </p:cNvPr>
          <p:cNvPicPr>
            <a:picLocks noChangeAspect="1"/>
          </p:cNvPicPr>
          <p:nvPr/>
        </p:nvPicPr>
        <p:blipFill>
          <a:blip r:embed="rId2"/>
          <a:stretch>
            <a:fillRect/>
          </a:stretch>
        </p:blipFill>
        <p:spPr>
          <a:xfrm>
            <a:off x="685800" y="1337491"/>
            <a:ext cx="2638425" cy="323850"/>
          </a:xfrm>
          <a:prstGeom prst="rect">
            <a:avLst/>
          </a:prstGeom>
        </p:spPr>
      </p:pic>
      <p:pic>
        <p:nvPicPr>
          <p:cNvPr id="10" name="그림 9">
            <a:extLst>
              <a:ext uri="{FF2B5EF4-FFF2-40B4-BE49-F238E27FC236}">
                <a16:creationId xmlns:a16="http://schemas.microsoft.com/office/drawing/2014/main" id="{45459D4C-0AAB-416B-9AFB-AC04A3BB9F2C}"/>
              </a:ext>
            </a:extLst>
          </p:cNvPr>
          <p:cNvPicPr>
            <a:picLocks noChangeAspect="1"/>
          </p:cNvPicPr>
          <p:nvPr/>
        </p:nvPicPr>
        <p:blipFill>
          <a:blip r:embed="rId3"/>
          <a:stretch>
            <a:fillRect/>
          </a:stretch>
        </p:blipFill>
        <p:spPr>
          <a:xfrm>
            <a:off x="1036576" y="1655572"/>
            <a:ext cx="6127712" cy="1289163"/>
          </a:xfrm>
          <a:prstGeom prst="rect">
            <a:avLst/>
          </a:prstGeom>
        </p:spPr>
      </p:pic>
      <p:pic>
        <p:nvPicPr>
          <p:cNvPr id="11" name="그림 10">
            <a:extLst>
              <a:ext uri="{FF2B5EF4-FFF2-40B4-BE49-F238E27FC236}">
                <a16:creationId xmlns:a16="http://schemas.microsoft.com/office/drawing/2014/main" id="{20AA91AD-C699-4D8F-AA0A-FB8378F43959}"/>
              </a:ext>
            </a:extLst>
          </p:cNvPr>
          <p:cNvPicPr>
            <a:picLocks noChangeAspect="1"/>
          </p:cNvPicPr>
          <p:nvPr/>
        </p:nvPicPr>
        <p:blipFill>
          <a:blip r:embed="rId4"/>
          <a:stretch>
            <a:fillRect/>
          </a:stretch>
        </p:blipFill>
        <p:spPr>
          <a:xfrm>
            <a:off x="3214563" y="3063495"/>
            <a:ext cx="1986852" cy="363188"/>
          </a:xfrm>
          <a:prstGeom prst="rect">
            <a:avLst/>
          </a:prstGeom>
          <a:ln>
            <a:solidFill>
              <a:schemeClr val="tx1"/>
            </a:solidFill>
          </a:ln>
        </p:spPr>
      </p:pic>
      <p:pic>
        <p:nvPicPr>
          <p:cNvPr id="14" name="그림 13">
            <a:extLst>
              <a:ext uri="{FF2B5EF4-FFF2-40B4-BE49-F238E27FC236}">
                <a16:creationId xmlns:a16="http://schemas.microsoft.com/office/drawing/2014/main" id="{EEF3ED51-1406-4EB5-B603-BEA304798252}"/>
              </a:ext>
            </a:extLst>
          </p:cNvPr>
          <p:cNvPicPr>
            <a:picLocks noChangeAspect="1"/>
          </p:cNvPicPr>
          <p:nvPr/>
        </p:nvPicPr>
        <p:blipFill>
          <a:blip r:embed="rId5"/>
          <a:stretch>
            <a:fillRect/>
          </a:stretch>
        </p:blipFill>
        <p:spPr>
          <a:xfrm>
            <a:off x="5289604" y="3063495"/>
            <a:ext cx="3329219" cy="363188"/>
          </a:xfrm>
          <a:prstGeom prst="rect">
            <a:avLst/>
          </a:prstGeom>
          <a:ln>
            <a:solidFill>
              <a:schemeClr val="tx1"/>
            </a:solidFill>
          </a:ln>
        </p:spPr>
      </p:pic>
      <p:pic>
        <p:nvPicPr>
          <p:cNvPr id="15" name="그림 14">
            <a:extLst>
              <a:ext uri="{FF2B5EF4-FFF2-40B4-BE49-F238E27FC236}">
                <a16:creationId xmlns:a16="http://schemas.microsoft.com/office/drawing/2014/main" id="{15014302-9C09-4F61-8F26-2E9C7E2706CE}"/>
              </a:ext>
            </a:extLst>
          </p:cNvPr>
          <p:cNvPicPr>
            <a:picLocks noChangeAspect="1"/>
          </p:cNvPicPr>
          <p:nvPr/>
        </p:nvPicPr>
        <p:blipFill>
          <a:blip r:embed="rId6"/>
          <a:stretch>
            <a:fillRect/>
          </a:stretch>
        </p:blipFill>
        <p:spPr>
          <a:xfrm>
            <a:off x="583198" y="3063495"/>
            <a:ext cx="2543175" cy="352425"/>
          </a:xfrm>
          <a:prstGeom prst="rect">
            <a:avLst/>
          </a:prstGeom>
          <a:ln>
            <a:solidFill>
              <a:schemeClr val="tx1"/>
            </a:solidFill>
          </a:ln>
        </p:spPr>
      </p:pic>
      <p:sp>
        <p:nvSpPr>
          <p:cNvPr id="12" name="Rectangle 3">
            <a:extLst>
              <a:ext uri="{FF2B5EF4-FFF2-40B4-BE49-F238E27FC236}">
                <a16:creationId xmlns:a16="http://schemas.microsoft.com/office/drawing/2014/main" id="{4A8F991B-4273-4FC6-A936-6E44F54096CF}"/>
              </a:ext>
            </a:extLst>
          </p:cNvPr>
          <p:cNvSpPr>
            <a:spLocks noChangeArrowheads="1"/>
          </p:cNvSpPr>
          <p:nvPr/>
        </p:nvSpPr>
        <p:spPr bwMode="auto">
          <a:xfrm>
            <a:off x="266615" y="4266102"/>
            <a:ext cx="8432878" cy="938855"/>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In Section 16.2 describing MIMO C-OOK specifications, the sub-sections describing Sequence Number inserting, Preamble inserting, and OOK mapping are not found in doc. 15-22-0146/r0.</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000" dirty="0"/>
              <a:t>Add the sub-sections describing Sequence Number inserting, Preamble inserting, and OOK mapping to Section 16.2 in doc. 15-22-0146/r0.</a:t>
            </a:r>
          </a:p>
        </p:txBody>
      </p:sp>
    </p:spTree>
    <p:extLst>
      <p:ext uri="{BB962C8B-B14F-4D97-AF65-F5344CB8AC3E}">
        <p14:creationId xmlns:p14="http://schemas.microsoft.com/office/powerpoint/2010/main" val="1343650558"/>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5721</TotalTime>
  <Words>1123</Words>
  <Application>Microsoft Office PowerPoint</Application>
  <PresentationFormat>화면 슬라이드 쇼(4:3)</PresentationFormat>
  <Paragraphs>99</Paragraphs>
  <Slides>13</Slides>
  <Notes>2</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13</vt:i4>
      </vt:variant>
    </vt:vector>
  </HeadingPairs>
  <TitlesOfParts>
    <vt:vector size="21" baseType="lpstr">
      <vt:lpstr>Arial Unicode MS</vt:lpstr>
      <vt:lpstr>宋体</vt:lpstr>
      <vt:lpstr>굴림</vt:lpstr>
      <vt:lpstr>맑은 고딕</vt:lpstr>
      <vt:lpstr>Arial</vt:lpstr>
      <vt:lpstr>Times New Roman</vt:lpstr>
      <vt:lpstr>Wingdings</vt: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USER</cp:lastModifiedBy>
  <cp:revision>416</cp:revision>
  <cp:lastPrinted>2018-04-17T08:30:56Z</cp:lastPrinted>
  <dcterms:created xsi:type="dcterms:W3CDTF">2016-01-08T02:18:10Z</dcterms:created>
  <dcterms:modified xsi:type="dcterms:W3CDTF">2022-05-09T11:34:15Z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