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64" r:id="rId2"/>
    <p:sldId id="265" r:id="rId3"/>
    <p:sldId id="310" r:id="rId4"/>
    <p:sldId id="322" r:id="rId5"/>
    <p:sldId id="323" r:id="rId6"/>
    <p:sldId id="324" r:id="rId7"/>
    <p:sldId id="325" r:id="rId8"/>
    <p:sldId id="326" r:id="rId9"/>
    <p:sldId id="327" r:id="rId10"/>
    <p:sldId id="328" r:id="rId11"/>
    <p:sldId id="329" r:id="rId12"/>
    <p:sldId id="330" r:id="rId13"/>
    <p:sldId id="331" r:id="rId14"/>
  </p:sldIdLst>
  <p:sldSz cx="9144000" cy="6858000" type="screen4x3"/>
  <p:notesSz cx="6797675" cy="987425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10"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8"/>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82" d="100"/>
          <a:sy n="82" d="100"/>
        </p:scale>
        <p:origin x="-3186" y="-72"/>
      </p:cViewPr>
      <p:guideLst>
        <p:guide orient="horz" pos="3110"/>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094" y="200065"/>
            <a:ext cx="2640946"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zh-CN" dirty="0"/>
              <a:t>IEEE 15-16-0028-00-007a</a:t>
            </a:r>
          </a:p>
        </p:txBody>
      </p:sp>
      <p:sp>
        <p:nvSpPr>
          <p:cNvPr id="3075" name="Rectangle 3"/>
          <p:cNvSpPr>
            <a:spLocks noGrp="1" noChangeArrowheads="1"/>
          </p:cNvSpPr>
          <p:nvPr>
            <p:ph type="dt" sz="quarter" idx="1"/>
          </p:nvPr>
        </p:nvSpPr>
        <p:spPr bwMode="auto">
          <a:xfrm>
            <a:off x="681635" y="200065"/>
            <a:ext cx="2264336"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zh-CN"/>
              <a:t>&lt;month year&gt;</a:t>
            </a:r>
          </a:p>
        </p:txBody>
      </p:sp>
      <p:sp>
        <p:nvSpPr>
          <p:cNvPr id="3076" name="Rectangle 4"/>
          <p:cNvSpPr>
            <a:spLocks noGrp="1" noChangeArrowheads="1"/>
          </p:cNvSpPr>
          <p:nvPr>
            <p:ph type="ftr" sz="quarter" idx="2"/>
          </p:nvPr>
        </p:nvSpPr>
        <p:spPr bwMode="auto">
          <a:xfrm>
            <a:off x="4078917" y="9556706"/>
            <a:ext cx="2114935"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ltLang="zh-CN"/>
              <a:t>&lt;author&gt;, &lt;company&gt;</a:t>
            </a:r>
          </a:p>
        </p:txBody>
      </p:sp>
      <p:sp>
        <p:nvSpPr>
          <p:cNvPr id="3077" name="Rectangle 5"/>
          <p:cNvSpPr>
            <a:spLocks noGrp="1" noChangeArrowheads="1"/>
          </p:cNvSpPr>
          <p:nvPr>
            <p:ph type="sldNum" sz="quarter" idx="3"/>
          </p:nvPr>
        </p:nvSpPr>
        <p:spPr bwMode="auto">
          <a:xfrm>
            <a:off x="2644060" y="9556706"/>
            <a:ext cx="1358601"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zh-CN"/>
              <a:t>Page </a:t>
            </a:r>
            <a:fld id="{5DFC834A-87AC-4CC8-9400-01035A11F60B}" type="slidenum">
              <a:rPr lang="en-US" altLang="zh-CN"/>
              <a:pPr/>
              <a:t>‹#›</a:t>
            </a:fld>
            <a:endParaRPr lang="en-US" altLang="zh-CN"/>
          </a:p>
        </p:txBody>
      </p:sp>
      <p:sp>
        <p:nvSpPr>
          <p:cNvPr id="3078" name="Line 6"/>
          <p:cNvSpPr>
            <a:spLocks noChangeShapeType="1"/>
          </p:cNvSpPr>
          <p:nvPr/>
        </p:nvSpPr>
        <p:spPr bwMode="auto">
          <a:xfrm>
            <a:off x="680079" y="412131"/>
            <a:ext cx="5437518"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3079" name="Rectangle 7"/>
          <p:cNvSpPr>
            <a:spLocks noChangeArrowheads="1"/>
          </p:cNvSpPr>
          <p:nvPr/>
        </p:nvSpPr>
        <p:spPr bwMode="auto">
          <a:xfrm>
            <a:off x="680079" y="9556707"/>
            <a:ext cx="697197" cy="369332"/>
          </a:xfrm>
          <a:prstGeom prst="rect">
            <a:avLst/>
          </a:prstGeom>
          <a:noFill/>
          <a:ln w="9525">
            <a:noFill/>
            <a:miter lim="800000"/>
            <a:headEnd/>
            <a:tailEnd/>
          </a:ln>
          <a:effectLst/>
        </p:spPr>
        <p:txBody>
          <a:bodyPr lIns="0" tIns="0" rIns="0" bIns="0">
            <a:spAutoFit/>
          </a:bodyPr>
          <a:lstStyle/>
          <a:p>
            <a:pPr defTabSz="933450"/>
            <a:r>
              <a:rPr lang="en-US" altLang="zh-CN"/>
              <a:t>Submission</a:t>
            </a:r>
          </a:p>
        </p:txBody>
      </p:sp>
      <p:sp>
        <p:nvSpPr>
          <p:cNvPr id="3080" name="Line 8"/>
          <p:cNvSpPr>
            <a:spLocks noChangeShapeType="1"/>
          </p:cNvSpPr>
          <p:nvPr/>
        </p:nvSpPr>
        <p:spPr bwMode="auto">
          <a:xfrm>
            <a:off x="680079" y="9544884"/>
            <a:ext cx="5588473"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extLst>
      <p:ext uri="{BB962C8B-B14F-4D97-AF65-F5344CB8AC3E}">
        <p14:creationId xmlns:p14="http://schemas.microsoft.com/office/powerpoint/2010/main" val="41671368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8837" y="115612"/>
            <a:ext cx="2759222"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zh-CN"/>
              <a:t>doc.: IEEE 802.15-&lt;doc#&gt;</a:t>
            </a:r>
          </a:p>
        </p:txBody>
      </p:sp>
      <p:sp>
        <p:nvSpPr>
          <p:cNvPr id="2051" name="Rectangle 3"/>
          <p:cNvSpPr>
            <a:spLocks noGrp="1" noChangeArrowheads="1"/>
          </p:cNvSpPr>
          <p:nvPr>
            <p:ph type="dt" idx="1"/>
          </p:nvPr>
        </p:nvSpPr>
        <p:spPr bwMode="auto">
          <a:xfrm>
            <a:off x="641173" y="115612"/>
            <a:ext cx="2682965"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zh-CN"/>
              <a:t>&lt;month year&gt;</a:t>
            </a:r>
          </a:p>
        </p:txBody>
      </p:sp>
      <p:sp>
        <p:nvSpPr>
          <p:cNvPr id="2052" name="Rectangle 4"/>
          <p:cNvSpPr>
            <a:spLocks noGrp="1" noRot="1" noChangeAspect="1" noChangeArrowheads="1" noTextEdit="1"/>
          </p:cNvSpPr>
          <p:nvPr>
            <p:ph type="sldImg" idx="2"/>
          </p:nvPr>
        </p:nvSpPr>
        <p:spPr bwMode="auto">
          <a:xfrm>
            <a:off x="938213" y="746125"/>
            <a:ext cx="4921250" cy="369093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05734" y="4690522"/>
            <a:ext cx="4986207" cy="4443919"/>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p>
        </p:txBody>
      </p:sp>
      <p:sp>
        <p:nvSpPr>
          <p:cNvPr id="2054" name="Rectangle 6"/>
          <p:cNvSpPr>
            <a:spLocks noGrp="1" noChangeArrowheads="1"/>
          </p:cNvSpPr>
          <p:nvPr>
            <p:ph type="ftr" sz="quarter" idx="4"/>
          </p:nvPr>
        </p:nvSpPr>
        <p:spPr bwMode="auto">
          <a:xfrm>
            <a:off x="3697636" y="9560085"/>
            <a:ext cx="246042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zh-CN"/>
              <a:t>&lt;author&gt;, &lt;company&gt;</a:t>
            </a:r>
          </a:p>
        </p:txBody>
      </p:sp>
      <p:sp>
        <p:nvSpPr>
          <p:cNvPr id="2055" name="Rectangle 7"/>
          <p:cNvSpPr>
            <a:spLocks noGrp="1" noChangeArrowheads="1"/>
          </p:cNvSpPr>
          <p:nvPr>
            <p:ph type="sldNum" sz="quarter" idx="5"/>
          </p:nvPr>
        </p:nvSpPr>
        <p:spPr bwMode="auto">
          <a:xfrm>
            <a:off x="2875939" y="9560085"/>
            <a:ext cx="785904"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zh-CN"/>
              <a:t>Page </a:t>
            </a:r>
            <a:fld id="{E03D6019-6E9A-433C-BEAF-106EDE2EE5B7}" type="slidenum">
              <a:rPr lang="en-US" altLang="zh-CN"/>
              <a:pPr/>
              <a:t>‹#›</a:t>
            </a:fld>
            <a:endParaRPr lang="en-US" altLang="zh-CN"/>
          </a:p>
        </p:txBody>
      </p:sp>
      <p:sp>
        <p:nvSpPr>
          <p:cNvPr id="2056" name="Rectangle 8"/>
          <p:cNvSpPr>
            <a:spLocks noChangeArrowheads="1"/>
          </p:cNvSpPr>
          <p:nvPr/>
        </p:nvSpPr>
        <p:spPr bwMode="auto">
          <a:xfrm>
            <a:off x="709648" y="9560085"/>
            <a:ext cx="697197" cy="369332"/>
          </a:xfrm>
          <a:prstGeom prst="rect">
            <a:avLst/>
          </a:prstGeom>
          <a:noFill/>
          <a:ln w="9525">
            <a:noFill/>
            <a:miter lim="800000"/>
            <a:headEnd/>
            <a:tailEnd/>
          </a:ln>
          <a:effectLst/>
        </p:spPr>
        <p:txBody>
          <a:bodyPr lIns="0" tIns="0" rIns="0" bIns="0">
            <a:spAutoFit/>
          </a:bodyPr>
          <a:lstStyle/>
          <a:p>
            <a:r>
              <a:rPr lang="en-US" altLang="zh-CN"/>
              <a:t>Submission</a:t>
            </a:r>
          </a:p>
        </p:txBody>
      </p:sp>
      <p:sp>
        <p:nvSpPr>
          <p:cNvPr id="2057" name="Line 9"/>
          <p:cNvSpPr>
            <a:spLocks noChangeShapeType="1"/>
          </p:cNvSpPr>
          <p:nvPr/>
        </p:nvSpPr>
        <p:spPr bwMode="auto">
          <a:xfrm>
            <a:off x="709648" y="9558396"/>
            <a:ext cx="537838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2058" name="Line 10"/>
          <p:cNvSpPr>
            <a:spLocks noChangeShapeType="1"/>
          </p:cNvSpPr>
          <p:nvPr/>
        </p:nvSpPr>
        <p:spPr bwMode="auto">
          <a:xfrm>
            <a:off x="634948" y="315855"/>
            <a:ext cx="552778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extLst>
      <p:ext uri="{BB962C8B-B14F-4D97-AF65-F5344CB8AC3E}">
        <p14:creationId xmlns:p14="http://schemas.microsoft.com/office/powerpoint/2010/main" val="593161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38213" y="746125"/>
            <a:ext cx="4921250" cy="3690938"/>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r>
              <a:rPr lang="en-US" altLang="zh-CN"/>
              <a:t>doc.: IEEE 802.15-&lt;doc#&gt;</a:t>
            </a:r>
          </a:p>
        </p:txBody>
      </p:sp>
      <p:sp>
        <p:nvSpPr>
          <p:cNvPr id="5" name="날짜 개체 틀 4"/>
          <p:cNvSpPr>
            <a:spLocks noGrp="1"/>
          </p:cNvSpPr>
          <p:nvPr>
            <p:ph type="dt" idx="11"/>
          </p:nvPr>
        </p:nvSpPr>
        <p:spPr/>
        <p:txBody>
          <a:bodyPr/>
          <a:lstStyle/>
          <a:p>
            <a:r>
              <a:rPr lang="en-US" altLang="zh-CN"/>
              <a:t>&lt;month year&gt;</a:t>
            </a:r>
          </a:p>
        </p:txBody>
      </p:sp>
      <p:sp>
        <p:nvSpPr>
          <p:cNvPr id="6" name="바닥글 개체 틀 5"/>
          <p:cNvSpPr>
            <a:spLocks noGrp="1"/>
          </p:cNvSpPr>
          <p:nvPr>
            <p:ph type="ftr" sz="quarter" idx="12"/>
          </p:nvPr>
        </p:nvSpPr>
        <p:spPr/>
        <p:txBody>
          <a:bodyPr/>
          <a:lstStyle/>
          <a:p>
            <a:pPr lvl="4"/>
            <a:r>
              <a:rPr lang="en-US" altLang="zh-CN"/>
              <a:t>&lt;author&gt;, &lt;company&gt;</a:t>
            </a:r>
          </a:p>
        </p:txBody>
      </p:sp>
      <p:sp>
        <p:nvSpPr>
          <p:cNvPr id="7" name="슬라이드 번호 개체 틀 6"/>
          <p:cNvSpPr>
            <a:spLocks noGrp="1"/>
          </p:cNvSpPr>
          <p:nvPr>
            <p:ph type="sldNum" sz="quarter" idx="13"/>
          </p:nvPr>
        </p:nvSpPr>
        <p:spPr/>
        <p:txBody>
          <a:bodyPr/>
          <a:lstStyle/>
          <a:p>
            <a:r>
              <a:rPr lang="en-US" altLang="zh-CN"/>
              <a:t>Page </a:t>
            </a:r>
            <a:fld id="{E03D6019-6E9A-433C-BEAF-106EDE2EE5B7}" type="slidenum">
              <a:rPr lang="en-US" altLang="zh-CN" smtClean="0"/>
              <a:pPr/>
              <a:t>1</a:t>
            </a:fld>
            <a:endParaRPr lang="en-US" altLang="zh-CN"/>
          </a:p>
        </p:txBody>
      </p:sp>
    </p:spTree>
    <p:extLst>
      <p:ext uri="{BB962C8B-B14F-4D97-AF65-F5344CB8AC3E}">
        <p14:creationId xmlns:p14="http://schemas.microsoft.com/office/powerpoint/2010/main" val="7889022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r>
              <a:rPr lang="en-US" altLang="zh-CN"/>
              <a:t>doc.: IEEE 802.15-&lt;doc#&gt;</a:t>
            </a:r>
          </a:p>
        </p:txBody>
      </p:sp>
      <p:sp>
        <p:nvSpPr>
          <p:cNvPr id="5" name="날짜 개체 틀 4"/>
          <p:cNvSpPr>
            <a:spLocks noGrp="1"/>
          </p:cNvSpPr>
          <p:nvPr>
            <p:ph type="dt" idx="11"/>
          </p:nvPr>
        </p:nvSpPr>
        <p:spPr/>
        <p:txBody>
          <a:bodyPr/>
          <a:lstStyle/>
          <a:p>
            <a:r>
              <a:rPr lang="en-US" altLang="zh-CN"/>
              <a:t>&lt;month year&gt;</a:t>
            </a:r>
          </a:p>
        </p:txBody>
      </p:sp>
      <p:sp>
        <p:nvSpPr>
          <p:cNvPr id="6" name="바닥글 개체 틀 5"/>
          <p:cNvSpPr>
            <a:spLocks noGrp="1"/>
          </p:cNvSpPr>
          <p:nvPr>
            <p:ph type="ftr" sz="quarter" idx="12"/>
          </p:nvPr>
        </p:nvSpPr>
        <p:spPr/>
        <p:txBody>
          <a:bodyPr/>
          <a:lstStyle/>
          <a:p>
            <a:pPr lvl="4"/>
            <a:r>
              <a:rPr lang="en-US" altLang="zh-CN"/>
              <a:t>&lt;author&gt;, &lt;company&gt;</a:t>
            </a:r>
          </a:p>
        </p:txBody>
      </p:sp>
      <p:sp>
        <p:nvSpPr>
          <p:cNvPr id="7" name="슬라이드 번호 개체 틀 6"/>
          <p:cNvSpPr>
            <a:spLocks noGrp="1"/>
          </p:cNvSpPr>
          <p:nvPr>
            <p:ph type="sldNum" sz="quarter" idx="13"/>
          </p:nvPr>
        </p:nvSpPr>
        <p:spPr/>
        <p:txBody>
          <a:bodyPr/>
          <a:lstStyle/>
          <a:p>
            <a:r>
              <a:rPr lang="en-US" altLang="zh-CN"/>
              <a:t>Page </a:t>
            </a:r>
            <a:fld id="{E03D6019-6E9A-433C-BEAF-106EDE2EE5B7}" type="slidenum">
              <a:rPr lang="en-US" altLang="zh-CN" smtClean="0"/>
              <a:pPr/>
              <a:t>2</a:t>
            </a:fld>
            <a:endParaRPr lang="en-US" altLang="zh-CN"/>
          </a:p>
        </p:txBody>
      </p:sp>
    </p:spTree>
    <p:extLst>
      <p:ext uri="{BB962C8B-B14F-4D97-AF65-F5344CB8AC3E}">
        <p14:creationId xmlns:p14="http://schemas.microsoft.com/office/powerpoint/2010/main" val="16435554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685800" y="378281"/>
            <a:ext cx="1600200" cy="215444"/>
          </a:xfrm>
        </p:spPr>
        <p:txBody>
          <a:bodyPr/>
          <a:lstStyle>
            <a:lvl1pPr>
              <a:defRPr/>
            </a:lvl1pPr>
          </a:lstStyle>
          <a:p>
            <a:r>
              <a:rPr lang="en-US" altLang="ko-KR"/>
              <a:t>May 2022</a:t>
            </a:r>
            <a:endParaRPr lang="en-US" altLang="zh-CN" dirty="0"/>
          </a:p>
        </p:txBody>
      </p:sp>
      <p:sp>
        <p:nvSpPr>
          <p:cNvPr id="4" name="灯片编号占位符 3"/>
          <p:cNvSpPr>
            <a:spLocks noGrp="1"/>
          </p:cNvSpPr>
          <p:nvPr>
            <p:ph type="sldNum" sz="quarter" idx="12"/>
          </p:nvPr>
        </p:nvSpPr>
        <p:spPr/>
        <p:txBody>
          <a:bodyPr/>
          <a:lstStyle>
            <a:lvl1pPr>
              <a:defRPr/>
            </a:lvl1pPr>
          </a:lstStyle>
          <a:p>
            <a:r>
              <a:rPr lang="en-US" altLang="zh-CN" dirty="0"/>
              <a:t>Slide </a:t>
            </a:r>
            <a:fld id="{76C0EB13-4677-48A4-A691-EDFD86E62D7A}" type="slidenum">
              <a:rPr lang="en-US" altLang="zh-CN"/>
              <a:pPr/>
              <a:t>‹#›</a:t>
            </a:fld>
            <a:endParaRPr lang="en-US" altLang="zh-CN" dirty="0"/>
          </a:p>
        </p:txBody>
      </p:sp>
      <p:sp>
        <p:nvSpPr>
          <p:cNvPr id="5" name="Rectangle 5"/>
          <p:cNvSpPr>
            <a:spLocks noGrp="1" noChangeArrowheads="1"/>
          </p:cNvSpPr>
          <p:nvPr>
            <p:ph type="ftr" sz="quarter" idx="3"/>
          </p:nvPr>
        </p:nvSpPr>
        <p:spPr bwMode="auto">
          <a:xfrm>
            <a:off x="54483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宋体" charset="-122"/>
              </a:defRPr>
            </a:lvl1pPr>
          </a:lstStyle>
          <a:p>
            <a:r>
              <a:rPr lang="en-US" altLang="zh-CN" dirty="0"/>
              <a:t>Sang-</a:t>
            </a:r>
            <a:r>
              <a:rPr lang="en-US" altLang="zh-CN" dirty="0" err="1"/>
              <a:t>Kyu</a:t>
            </a:r>
            <a:r>
              <a:rPr lang="en-US" altLang="zh-CN" dirty="0"/>
              <a:t> Lim (ETRI)</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宋体" charset="-122"/>
              </a:defRPr>
            </a:lvl1pPr>
          </a:lstStyle>
          <a:p>
            <a:r>
              <a:rPr lang="en-US" altLang="ko-KR"/>
              <a:t>May 2022</a:t>
            </a:r>
            <a:endParaRPr lang="en-US" altLang="zh-CN" dirty="0"/>
          </a:p>
        </p:txBody>
      </p:sp>
      <p:sp>
        <p:nvSpPr>
          <p:cNvPr id="1029" name="Rectangle 5"/>
          <p:cNvSpPr>
            <a:spLocks noGrp="1" noChangeArrowheads="1"/>
          </p:cNvSpPr>
          <p:nvPr>
            <p:ph type="ftr" sz="quarter" idx="3"/>
          </p:nvPr>
        </p:nvSpPr>
        <p:spPr bwMode="auto">
          <a:xfrm>
            <a:off x="54483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宋体" charset="-122"/>
              </a:defRPr>
            </a:lvl1pPr>
          </a:lstStyle>
          <a:p>
            <a:r>
              <a:rPr lang="en-US" altLang="zh-CN" dirty="0"/>
              <a:t>Sang-</a:t>
            </a:r>
            <a:r>
              <a:rPr lang="en-US" altLang="zh-CN" dirty="0" err="1"/>
              <a:t>Kyu</a:t>
            </a:r>
            <a:r>
              <a:rPr lang="en-US" altLang="zh-CN" dirty="0"/>
              <a:t> Lim (ETRI)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宋体" charset="-122"/>
              </a:defRPr>
            </a:lvl1pPr>
          </a:lstStyle>
          <a:p>
            <a:r>
              <a:rPr lang="en-US" altLang="zh-CN" dirty="0"/>
              <a:t>Slide </a:t>
            </a:r>
            <a:fld id="{4F86E66E-D9C0-4855-B6C9-2AB5A3396A65}" type="slidenum">
              <a:rPr lang="en-US" altLang="zh-CN"/>
              <a:pPr/>
              <a:t>‹#›</a:t>
            </a:fld>
            <a:endParaRPr lang="en-US" altLang="zh-CN" dirty="0"/>
          </a:p>
        </p:txBody>
      </p:sp>
      <p:sp>
        <p:nvSpPr>
          <p:cNvPr id="1031" name="Rectangle 7"/>
          <p:cNvSpPr>
            <a:spLocks noChangeArrowheads="1"/>
          </p:cNvSpPr>
          <p:nvPr/>
        </p:nvSpPr>
        <p:spPr bwMode="auto">
          <a:xfrm>
            <a:off x="3779912" y="424934"/>
            <a:ext cx="4678288" cy="184666"/>
          </a:xfrm>
          <a:prstGeom prst="rect">
            <a:avLst/>
          </a:prstGeom>
          <a:noFill/>
          <a:ln w="9525">
            <a:noFill/>
            <a:miter lim="800000"/>
            <a:headEnd/>
            <a:tailEnd/>
          </a:ln>
          <a:effectLst/>
        </p:spPr>
        <p:txBody>
          <a:bodyPr wrap="square" lIns="0" tIns="0" rIns="0" bIns="0" anchor="b">
            <a:spAutoFit/>
          </a:bodyPr>
          <a:lstStyle/>
          <a:p>
            <a:pPr lvl="4" algn="r"/>
            <a:r>
              <a:rPr lang="en-US" altLang="zh-CN" sz="1200" b="1" i="0" kern="1200" dirty="0">
                <a:solidFill>
                  <a:schemeClr val="tx1"/>
                </a:solidFill>
                <a:latin typeface="Times New Roman" pitchFamily="18" charset="0"/>
                <a:ea typeface="+mn-ea"/>
                <a:cs typeface="+mn-cs"/>
              </a:rPr>
              <a:t>doc.:</a:t>
            </a:r>
            <a:r>
              <a:rPr lang="en-US" altLang="zh-CN" sz="1200" b="1" i="0" kern="1200" baseline="0" dirty="0">
                <a:solidFill>
                  <a:schemeClr val="tx1"/>
                </a:solidFill>
                <a:latin typeface="Times New Roman" pitchFamily="18" charset="0"/>
                <a:ea typeface="+mn-ea"/>
                <a:cs typeface="+mn-cs"/>
              </a:rPr>
              <a:t> IEEE 802.</a:t>
            </a:r>
            <a:r>
              <a:rPr lang="en-US" altLang="zh-CN" b="1" dirty="0"/>
              <a:t>15-22-0240-00-007a</a:t>
            </a:r>
            <a:endParaRPr lang="en-US" altLang="zh-CN" sz="1400" b="1" dirty="0">
              <a:ea typeface="宋体"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zh-CN" dirty="0">
                <a:ea typeface="宋体"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3655" r:id="rId1"/>
  </p:sldLayoutIdLst>
  <p:hf hdr="0"/>
  <p:txStyles>
    <p:titleStyle>
      <a:lvl1pPr algn="ctr" rtl="0" eaLnBrk="1" fontAlgn="base" hangingPunct="1">
        <a:spcBef>
          <a:spcPct val="0"/>
        </a:spcBef>
        <a:spcAft>
          <a:spcPct val="0"/>
        </a:spcAft>
        <a:defRPr sz="3600">
          <a:solidFill>
            <a:schemeClr val="tx1">
              <a:lumMod val="85000"/>
              <a:lumOff val="15000"/>
            </a:schemeClr>
          </a:solidFill>
          <a:latin typeface="Arial Unicode MS" pitchFamily="34" charset="-122"/>
          <a:ea typeface="Arial Unicode MS" pitchFamily="34" charset="-122"/>
          <a:cs typeface="Arial Unicode MS" pitchFamily="34" charset="-122"/>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lumMod val="85000"/>
              <a:lumOff val="15000"/>
            </a:schemeClr>
          </a:solidFill>
          <a:latin typeface="Arial Unicode MS" pitchFamily="34" charset="-122"/>
          <a:ea typeface="Arial Unicode MS" pitchFamily="34" charset="-122"/>
          <a:cs typeface="Arial Unicode MS" pitchFamily="34" charset="-122"/>
        </a:defRPr>
      </a:lvl1pPr>
      <a:lvl2pPr marL="742950" indent="-285750" algn="l" rtl="0" eaLnBrk="1" fontAlgn="base" hangingPunct="1">
        <a:spcBef>
          <a:spcPct val="20000"/>
        </a:spcBef>
        <a:spcAft>
          <a:spcPct val="0"/>
        </a:spcAft>
        <a:buChar char="–"/>
        <a:defRPr sz="2800">
          <a:solidFill>
            <a:schemeClr val="tx1">
              <a:lumMod val="85000"/>
              <a:lumOff val="15000"/>
            </a:schemeClr>
          </a:solidFill>
          <a:latin typeface="Arial Unicode MS" pitchFamily="34" charset="-122"/>
          <a:ea typeface="Arial Unicode MS" pitchFamily="34" charset="-122"/>
          <a:cs typeface="Arial Unicode MS" pitchFamily="34" charset="-122"/>
        </a:defRPr>
      </a:lvl2pPr>
      <a:lvl3pPr marL="1085850" indent="-228600" algn="l" rtl="0" eaLnBrk="1" fontAlgn="base" hangingPunct="1">
        <a:spcBef>
          <a:spcPct val="20000"/>
        </a:spcBef>
        <a:spcAft>
          <a:spcPct val="0"/>
        </a:spcAft>
        <a:buChar char="•"/>
        <a:defRPr sz="2400">
          <a:solidFill>
            <a:schemeClr val="tx1">
              <a:lumMod val="85000"/>
              <a:lumOff val="15000"/>
            </a:schemeClr>
          </a:solidFill>
          <a:latin typeface="Arial Unicode MS" pitchFamily="34" charset="-122"/>
          <a:ea typeface="Arial Unicode MS" pitchFamily="34" charset="-122"/>
          <a:cs typeface="Arial Unicode MS" pitchFamily="34" charset="-122"/>
        </a:defRPr>
      </a:lvl3pPr>
      <a:lvl4pPr marL="1428750" indent="-228600" algn="l" rtl="0" eaLnBrk="1" fontAlgn="base" hangingPunct="1">
        <a:spcBef>
          <a:spcPct val="20000"/>
        </a:spcBef>
        <a:spcAft>
          <a:spcPct val="0"/>
        </a:spcAft>
        <a:buChar char="–"/>
        <a:defRPr sz="2000">
          <a:solidFill>
            <a:schemeClr val="tx1">
              <a:lumMod val="85000"/>
              <a:lumOff val="15000"/>
            </a:schemeClr>
          </a:solidFill>
          <a:latin typeface="Arial Unicode MS" pitchFamily="34" charset="-122"/>
          <a:ea typeface="Arial Unicode MS" pitchFamily="34" charset="-122"/>
          <a:cs typeface="Arial Unicode MS" pitchFamily="34" charset="-122"/>
        </a:defRPr>
      </a:lvl4pPr>
      <a:lvl5pPr marL="1771650" indent="-228600" algn="l" rtl="0" eaLnBrk="1" fontAlgn="base" hangingPunct="1">
        <a:spcBef>
          <a:spcPct val="20000"/>
        </a:spcBef>
        <a:spcAft>
          <a:spcPct val="0"/>
        </a:spcAft>
        <a:buChar char="•"/>
        <a:defRPr sz="2000">
          <a:solidFill>
            <a:schemeClr val="tx1">
              <a:lumMod val="85000"/>
              <a:lumOff val="15000"/>
            </a:schemeClr>
          </a:solidFill>
          <a:latin typeface="Arial Unicode MS" pitchFamily="34" charset="-122"/>
          <a:ea typeface="Arial Unicode MS" pitchFamily="34" charset="-122"/>
          <a:cs typeface="Arial Unicode MS" pitchFamily="34" charset="-122"/>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1.xml"/><Relationship Id="rId5" Type="http://schemas.openxmlformats.org/officeDocument/2006/relationships/image" Target="../media/image22.png"/><Relationship Id="rId4" Type="http://schemas.openxmlformats.org/officeDocument/2006/relationships/image" Target="../media/image21.png"/></Relationships>
</file>

<file path=ppt/slides/_rels/slide11.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1.xml"/><Relationship Id="rId5" Type="http://schemas.openxmlformats.org/officeDocument/2006/relationships/image" Target="../media/image22.png"/><Relationship Id="rId4" Type="http://schemas.openxmlformats.org/officeDocument/2006/relationships/image" Target="../media/image2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1.xml"/><Relationship Id="rId4" Type="http://schemas.openxmlformats.org/officeDocument/2006/relationships/image" Target="../media/image25.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5" Type="http://schemas.openxmlformats.org/officeDocument/2006/relationships/image" Target="../media/image8.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1.xml"/><Relationship Id="rId5" Type="http://schemas.openxmlformats.org/officeDocument/2006/relationships/image" Target="../media/image12.png"/><Relationship Id="rId4" Type="http://schemas.openxmlformats.org/officeDocument/2006/relationships/image" Target="../media/image11.png"/></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1.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1.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s>
</file>

<file path=ppt/slides/_rels/slide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1.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a:t>May 2022</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1</a:t>
            </a:fld>
            <a:endParaRPr lang="en-US" altLang="zh-CN" dirty="0"/>
          </a:p>
        </p:txBody>
      </p:sp>
      <p:sp>
        <p:nvSpPr>
          <p:cNvPr id="4" name="바닥글 개체 틀 3"/>
          <p:cNvSpPr>
            <a:spLocks noGrp="1"/>
          </p:cNvSpPr>
          <p:nvPr>
            <p:ph type="ftr" sz="quarter" idx="3"/>
          </p:nvPr>
        </p:nvSpPr>
        <p:spPr/>
        <p:txBody>
          <a:bodyPr/>
          <a:lstStyle/>
          <a:p>
            <a:r>
              <a:rPr lang="en-US" altLang="zh-CN" dirty="0"/>
              <a:t>Sang-</a:t>
            </a:r>
            <a:r>
              <a:rPr lang="en-US" altLang="zh-CN" dirty="0" err="1"/>
              <a:t>Kyu</a:t>
            </a:r>
            <a:r>
              <a:rPr lang="en-US" altLang="zh-CN" dirty="0"/>
              <a:t> Lim (ETRI)</a:t>
            </a:r>
          </a:p>
        </p:txBody>
      </p:sp>
      <p:sp>
        <p:nvSpPr>
          <p:cNvPr id="5" name="Rectangle 3"/>
          <p:cNvSpPr>
            <a:spLocks noChangeArrowheads="1"/>
          </p:cNvSpPr>
          <p:nvPr/>
        </p:nvSpPr>
        <p:spPr bwMode="auto">
          <a:xfrm>
            <a:off x="152400" y="609600"/>
            <a:ext cx="8991600" cy="4524315"/>
          </a:xfrm>
          <a:prstGeom prst="rect">
            <a:avLst/>
          </a:prstGeom>
          <a:noFill/>
          <a:ln w="12700">
            <a:noFill/>
            <a:miter lim="800000"/>
            <a:headEnd type="none" w="sm" len="sm"/>
            <a:tailEnd type="none" w="sm" len="sm"/>
          </a:ln>
          <a:effectLst/>
        </p:spPr>
        <p:txBody>
          <a:bodyPr>
            <a:spAutoFit/>
          </a:bodyPr>
          <a:lstStyle/>
          <a:p>
            <a:pPr algn="ctr"/>
            <a:r>
              <a:rPr lang="en-US" altLang="zh-CN" sz="1800" b="1" u="sng" dirty="0">
                <a:solidFill>
                  <a:schemeClr val="tx1">
                    <a:lumMod val="85000"/>
                    <a:lumOff val="15000"/>
                  </a:schemeClr>
                </a:solidFill>
                <a:effectLst>
                  <a:outerShdw blurRad="38100" dist="38100" dir="2700000" algn="tl">
                    <a:srgbClr val="C0C0C0"/>
                  </a:outerShdw>
                </a:effectLst>
                <a:ea typeface="宋体" charset="-122"/>
              </a:rPr>
              <a:t>Project: IEEE P802.15 Working Group for Wireless Personal Area Networks (WPANs)</a:t>
            </a:r>
            <a:endParaRPr lang="en-US" altLang="zh-CN" sz="1600" b="1" dirty="0">
              <a:solidFill>
                <a:schemeClr val="tx1">
                  <a:lumMod val="85000"/>
                  <a:lumOff val="15000"/>
                </a:schemeClr>
              </a:solidFill>
              <a:ea typeface="宋体" charset="-122"/>
            </a:endParaRPr>
          </a:p>
          <a:p>
            <a:endParaRPr lang="en-US" altLang="zh-CN" sz="1600" dirty="0">
              <a:solidFill>
                <a:schemeClr val="tx1">
                  <a:lumMod val="85000"/>
                  <a:lumOff val="15000"/>
                </a:schemeClr>
              </a:solidFill>
              <a:ea typeface="宋体" charset="-122"/>
            </a:endParaRPr>
          </a:p>
          <a:p>
            <a:r>
              <a:rPr lang="en-US" altLang="zh-CN" sz="1600" b="1" dirty="0">
                <a:solidFill>
                  <a:schemeClr val="tx1">
                    <a:lumMod val="85000"/>
                    <a:lumOff val="15000"/>
                  </a:schemeClr>
                </a:solidFill>
                <a:ea typeface="宋体" charset="-122"/>
              </a:rPr>
              <a:t>Submission Title:</a:t>
            </a:r>
            <a:r>
              <a:rPr lang="en-US" altLang="zh-CN" sz="1600" dirty="0">
                <a:solidFill>
                  <a:schemeClr val="tx1">
                    <a:lumMod val="85000"/>
                    <a:lumOff val="15000"/>
                  </a:schemeClr>
                </a:solidFill>
                <a:ea typeface="宋体" charset="-122"/>
              </a:rPr>
              <a:t> Issues on Doc. 15-22-0146/r0 and Doc. 15-22-0147/r0 	</a:t>
            </a:r>
          </a:p>
          <a:p>
            <a:r>
              <a:rPr lang="en-US" altLang="zh-CN" sz="1600" b="1" dirty="0">
                <a:solidFill>
                  <a:schemeClr val="tx1">
                    <a:lumMod val="85000"/>
                    <a:lumOff val="15000"/>
                  </a:schemeClr>
                </a:solidFill>
                <a:ea typeface="宋体" charset="-122"/>
              </a:rPr>
              <a:t>Date Submitted: </a:t>
            </a:r>
            <a:r>
              <a:rPr lang="en-US" altLang="zh-CN" sz="1600" dirty="0">
                <a:solidFill>
                  <a:schemeClr val="tx1">
                    <a:lumMod val="85000"/>
                    <a:lumOff val="15000"/>
                  </a:schemeClr>
                </a:solidFill>
                <a:ea typeface="宋体" charset="-122"/>
              </a:rPr>
              <a:t>09 May 2022	</a:t>
            </a:r>
          </a:p>
          <a:p>
            <a:r>
              <a:rPr lang="en-US" altLang="zh-CN" sz="1600" b="1" dirty="0">
                <a:solidFill>
                  <a:schemeClr val="tx1">
                    <a:lumMod val="85000"/>
                    <a:lumOff val="15000"/>
                  </a:schemeClr>
                </a:solidFill>
                <a:ea typeface="宋体" charset="-122"/>
              </a:rPr>
              <a:t>Source:</a:t>
            </a:r>
            <a:r>
              <a:rPr lang="en-US" altLang="zh-CN" sz="1600" dirty="0">
                <a:solidFill>
                  <a:schemeClr val="tx1">
                    <a:lumMod val="85000"/>
                    <a:lumOff val="15000"/>
                  </a:schemeClr>
                </a:solidFill>
                <a:ea typeface="宋体" charset="-122"/>
              </a:rPr>
              <a:t> Sang-</a:t>
            </a:r>
            <a:r>
              <a:rPr lang="en-US" altLang="zh-CN" sz="1600" dirty="0" err="1">
                <a:solidFill>
                  <a:schemeClr val="tx1">
                    <a:lumMod val="85000"/>
                    <a:lumOff val="15000"/>
                  </a:schemeClr>
                </a:solidFill>
                <a:ea typeface="宋体" charset="-122"/>
              </a:rPr>
              <a:t>Kyu</a:t>
            </a:r>
            <a:r>
              <a:rPr lang="en-US" altLang="zh-CN" sz="1600" dirty="0">
                <a:solidFill>
                  <a:schemeClr val="tx1">
                    <a:lumMod val="85000"/>
                    <a:lumOff val="15000"/>
                  </a:schemeClr>
                </a:solidFill>
                <a:ea typeface="宋体" charset="-122"/>
              </a:rPr>
              <a:t> Lim [ETRI] and </a:t>
            </a:r>
            <a:r>
              <a:rPr lang="en-US" altLang="zh-CN" sz="1600" dirty="0" err="1">
                <a:solidFill>
                  <a:schemeClr val="tx1">
                    <a:lumMod val="85000"/>
                    <a:lumOff val="15000"/>
                  </a:schemeClr>
                </a:solidFill>
                <a:ea typeface="宋体" charset="-122"/>
              </a:rPr>
              <a:t>Vinayagam</a:t>
            </a:r>
            <a:r>
              <a:rPr lang="en-US" altLang="zh-CN" sz="1600" dirty="0">
                <a:solidFill>
                  <a:schemeClr val="tx1">
                    <a:lumMod val="85000"/>
                    <a:lumOff val="15000"/>
                  </a:schemeClr>
                </a:solidFill>
                <a:ea typeface="宋体" charset="-122"/>
              </a:rPr>
              <a:t> </a:t>
            </a:r>
            <a:r>
              <a:rPr lang="en-US" altLang="zh-CN" sz="1600" dirty="0" err="1">
                <a:solidFill>
                  <a:schemeClr val="tx1">
                    <a:lumMod val="85000"/>
                    <a:lumOff val="15000"/>
                  </a:schemeClr>
                </a:solidFill>
                <a:ea typeface="宋体" charset="-122"/>
              </a:rPr>
              <a:t>Mariappan</a:t>
            </a:r>
            <a:r>
              <a:rPr lang="en-US" altLang="zh-CN" sz="1600" dirty="0">
                <a:solidFill>
                  <a:schemeClr val="tx1">
                    <a:lumMod val="85000"/>
                    <a:lumOff val="15000"/>
                  </a:schemeClr>
                </a:solidFill>
                <a:ea typeface="宋体" charset="-122"/>
              </a:rPr>
              <a:t> [SMR Automotive Modules Korea]</a:t>
            </a:r>
          </a:p>
          <a:p>
            <a:r>
              <a:rPr lang="en-US" altLang="zh-CN" sz="1600" dirty="0">
                <a:solidFill>
                  <a:schemeClr val="tx1">
                    <a:lumMod val="85000"/>
                    <a:lumOff val="15000"/>
                  </a:schemeClr>
                </a:solidFill>
                <a:ea typeface="宋体" charset="-122"/>
              </a:rPr>
              <a:t>Address: 218 </a:t>
            </a:r>
            <a:r>
              <a:rPr lang="en-US" altLang="zh-CN" sz="1600" dirty="0" err="1">
                <a:solidFill>
                  <a:schemeClr val="tx1">
                    <a:lumMod val="85000"/>
                    <a:lumOff val="15000"/>
                  </a:schemeClr>
                </a:solidFill>
                <a:ea typeface="宋体" charset="-122"/>
              </a:rPr>
              <a:t>Gajeong-ro</a:t>
            </a:r>
            <a:r>
              <a:rPr lang="en-US" altLang="zh-CN" sz="1600" dirty="0">
                <a:solidFill>
                  <a:schemeClr val="tx1">
                    <a:lumMod val="85000"/>
                    <a:lumOff val="15000"/>
                  </a:schemeClr>
                </a:solidFill>
                <a:ea typeface="宋体" charset="-122"/>
              </a:rPr>
              <a:t>, </a:t>
            </a:r>
            <a:r>
              <a:rPr lang="en-US" altLang="zh-CN" sz="1600" dirty="0" err="1">
                <a:solidFill>
                  <a:schemeClr val="tx1">
                    <a:lumMod val="85000"/>
                    <a:lumOff val="15000"/>
                  </a:schemeClr>
                </a:solidFill>
                <a:ea typeface="宋体" charset="-122"/>
              </a:rPr>
              <a:t>Yuseong-gu</a:t>
            </a:r>
            <a:r>
              <a:rPr lang="en-US" altLang="zh-CN" sz="1600" dirty="0">
                <a:solidFill>
                  <a:schemeClr val="tx1">
                    <a:lumMod val="85000"/>
                    <a:lumOff val="15000"/>
                  </a:schemeClr>
                </a:solidFill>
                <a:ea typeface="宋体" charset="-122"/>
              </a:rPr>
              <a:t>, Daejeon, 34129, Korea</a:t>
            </a:r>
          </a:p>
          <a:p>
            <a:r>
              <a:rPr lang="en-US" altLang="zh-CN" sz="1600" dirty="0">
                <a:solidFill>
                  <a:schemeClr val="tx1">
                    <a:lumMod val="85000"/>
                    <a:lumOff val="15000"/>
                  </a:schemeClr>
                </a:solidFill>
                <a:ea typeface="宋体" charset="-122"/>
              </a:rPr>
              <a:t>Voice:[+82-42</a:t>
            </a:r>
            <a:r>
              <a:rPr lang="en-US" altLang="ko-KR" sz="1600" dirty="0">
                <a:solidFill>
                  <a:schemeClr val="tx1">
                    <a:lumMod val="85000"/>
                    <a:lumOff val="15000"/>
                  </a:schemeClr>
                </a:solidFill>
                <a:ea typeface="굴림" pitchFamily="50" charset="-127"/>
              </a:rPr>
              <a:t>-860-1573</a:t>
            </a:r>
            <a:r>
              <a:rPr lang="en-US" altLang="zh-CN" sz="1600" dirty="0">
                <a:solidFill>
                  <a:schemeClr val="tx1">
                    <a:lumMod val="85000"/>
                    <a:lumOff val="15000"/>
                  </a:schemeClr>
                </a:solidFill>
                <a:ea typeface="宋体" charset="-122"/>
              </a:rPr>
              <a:t>], FAX: [</a:t>
            </a:r>
            <a:r>
              <a:rPr lang="en-US" altLang="ko-KR" sz="1600" dirty="0">
                <a:solidFill>
                  <a:schemeClr val="tx1">
                    <a:lumMod val="85000"/>
                    <a:lumOff val="15000"/>
                  </a:schemeClr>
                </a:solidFill>
                <a:ea typeface="굴림" pitchFamily="50" charset="-127"/>
              </a:rPr>
              <a:t>+82-42-860-5218</a:t>
            </a:r>
            <a:r>
              <a:rPr lang="en-US" altLang="zh-CN" sz="1600" dirty="0">
                <a:solidFill>
                  <a:schemeClr val="tx1">
                    <a:lumMod val="85000"/>
                    <a:lumOff val="15000"/>
                  </a:schemeClr>
                </a:solidFill>
                <a:ea typeface="宋体" charset="-122"/>
              </a:rPr>
              <a:t>], E-Mail:[sklim</a:t>
            </a:r>
            <a:r>
              <a:rPr lang="en-US" altLang="ko-KR" sz="1600" dirty="0">
                <a:solidFill>
                  <a:schemeClr val="tx1">
                    <a:lumMod val="85000"/>
                    <a:lumOff val="15000"/>
                  </a:schemeClr>
                </a:solidFill>
                <a:ea typeface="굴림" pitchFamily="50" charset="-127"/>
              </a:rPr>
              <a:t>@etri.re.kr</a:t>
            </a:r>
            <a:r>
              <a:rPr lang="en-US" altLang="zh-CN" sz="1600" dirty="0">
                <a:solidFill>
                  <a:schemeClr val="tx1">
                    <a:lumMod val="85000"/>
                    <a:lumOff val="15000"/>
                  </a:schemeClr>
                </a:solidFill>
                <a:ea typeface="宋体" charset="-122"/>
              </a:rPr>
              <a:t>]	</a:t>
            </a:r>
          </a:p>
          <a:p>
            <a:pPr>
              <a:spcBef>
                <a:spcPts val="600"/>
              </a:spcBef>
              <a:spcAft>
                <a:spcPts val="600"/>
              </a:spcAft>
            </a:pPr>
            <a:r>
              <a:rPr lang="en-US" altLang="zh-CN" sz="1600" b="1" dirty="0">
                <a:solidFill>
                  <a:schemeClr val="tx1">
                    <a:lumMod val="85000"/>
                    <a:lumOff val="15000"/>
                  </a:schemeClr>
                </a:solidFill>
                <a:ea typeface="宋体" charset="-122"/>
              </a:rPr>
              <a:t>Re:</a:t>
            </a:r>
            <a:endParaRPr lang="en-US" altLang="zh-CN" sz="1600" dirty="0">
              <a:solidFill>
                <a:schemeClr val="tx1">
                  <a:lumMod val="85000"/>
                  <a:lumOff val="15000"/>
                </a:schemeClr>
              </a:solidFill>
              <a:ea typeface="宋体" charset="-122"/>
            </a:endParaRPr>
          </a:p>
          <a:p>
            <a:pPr>
              <a:spcBef>
                <a:spcPts val="600"/>
              </a:spcBef>
              <a:spcAft>
                <a:spcPts val="600"/>
              </a:spcAft>
            </a:pPr>
            <a:r>
              <a:rPr lang="en-US" altLang="zh-CN" sz="1600" b="1" dirty="0">
                <a:solidFill>
                  <a:schemeClr val="tx1">
                    <a:lumMod val="85000"/>
                    <a:lumOff val="15000"/>
                  </a:schemeClr>
                </a:solidFill>
                <a:ea typeface="宋体" charset="-122"/>
              </a:rPr>
              <a:t>Abstract:</a:t>
            </a:r>
            <a:r>
              <a:rPr lang="en-US" altLang="zh-CN" sz="1600" dirty="0">
                <a:solidFill>
                  <a:schemeClr val="tx1">
                    <a:lumMod val="85000"/>
                    <a:lumOff val="15000"/>
                  </a:schemeClr>
                </a:solidFill>
                <a:ea typeface="宋体" charset="-122"/>
              </a:rPr>
              <a:t>	 This document is to give some comments on doc. 15-22-0146/r0 and doc. 15-22-0147/r0  </a:t>
            </a:r>
          </a:p>
          <a:p>
            <a:pPr>
              <a:spcBef>
                <a:spcPts val="600"/>
              </a:spcBef>
              <a:spcAft>
                <a:spcPts val="600"/>
              </a:spcAft>
            </a:pPr>
            <a:r>
              <a:rPr lang="en-US" altLang="zh-CN" sz="1600" b="1" dirty="0">
                <a:solidFill>
                  <a:schemeClr val="tx1">
                    <a:lumMod val="85000"/>
                    <a:lumOff val="15000"/>
                  </a:schemeClr>
                </a:solidFill>
                <a:ea typeface="宋体" charset="-122"/>
              </a:rPr>
              <a:t>Purpose:</a:t>
            </a:r>
            <a:r>
              <a:rPr lang="en-US" altLang="zh-CN" sz="1600" dirty="0">
                <a:solidFill>
                  <a:schemeClr val="tx1">
                    <a:lumMod val="85000"/>
                    <a:lumOff val="15000"/>
                  </a:schemeClr>
                </a:solidFill>
                <a:ea typeface="宋体" charset="-122"/>
              </a:rPr>
              <a:t>	</a:t>
            </a:r>
            <a:r>
              <a:rPr lang="en-US" altLang="ko-KR" sz="1600" dirty="0">
                <a:solidFill>
                  <a:schemeClr val="tx1">
                    <a:lumMod val="85000"/>
                    <a:lumOff val="15000"/>
                  </a:schemeClr>
                </a:solidFill>
                <a:ea typeface="굴림" pitchFamily="50" charset="-127"/>
              </a:rPr>
              <a:t>Contribution to IEEE P802.15.7a</a:t>
            </a:r>
            <a:endParaRPr lang="en-US" altLang="zh-CN" sz="1600" dirty="0">
              <a:solidFill>
                <a:schemeClr val="tx1">
                  <a:lumMod val="85000"/>
                  <a:lumOff val="15000"/>
                </a:schemeClr>
              </a:solidFill>
              <a:ea typeface="宋体" charset="-122"/>
            </a:endParaRPr>
          </a:p>
          <a:p>
            <a:pPr algn="just"/>
            <a:r>
              <a:rPr lang="en-US" altLang="zh-CN" sz="1600" b="1" dirty="0">
                <a:solidFill>
                  <a:schemeClr val="tx1">
                    <a:lumMod val="85000"/>
                    <a:lumOff val="15000"/>
                  </a:schemeClr>
                </a:solidFill>
                <a:ea typeface="宋体" charset="-122"/>
              </a:rPr>
              <a:t>Notice:</a:t>
            </a:r>
            <a:r>
              <a:rPr lang="en-US" altLang="zh-CN" sz="1600" dirty="0">
                <a:solidFill>
                  <a:schemeClr val="tx1">
                    <a:lumMod val="85000"/>
                    <a:lumOff val="15000"/>
                  </a:schemeClr>
                </a:solidFill>
                <a:ea typeface="宋体" charset="-122"/>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r>
              <a:rPr lang="en-US" altLang="zh-CN" sz="1600" b="1" dirty="0">
                <a:solidFill>
                  <a:schemeClr val="tx1">
                    <a:lumMod val="85000"/>
                    <a:lumOff val="15000"/>
                  </a:schemeClr>
                </a:solidFill>
                <a:ea typeface="宋体" charset="-122"/>
              </a:rPr>
              <a:t>Release:</a:t>
            </a:r>
            <a:r>
              <a:rPr lang="en-US" altLang="zh-CN" sz="1600" dirty="0">
                <a:solidFill>
                  <a:schemeClr val="tx1">
                    <a:lumMod val="85000"/>
                    <a:lumOff val="15000"/>
                  </a:schemeClr>
                </a:solidFill>
                <a:ea typeface="宋体" charset="-122"/>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1461291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a:t>May 2022</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10</a:t>
            </a:fld>
            <a:endParaRPr lang="en-US" altLang="zh-CN" dirty="0"/>
          </a:p>
        </p:txBody>
      </p:sp>
      <p:sp>
        <p:nvSpPr>
          <p:cNvPr id="4" name="바닥글 개체 틀 3"/>
          <p:cNvSpPr>
            <a:spLocks noGrp="1"/>
          </p:cNvSpPr>
          <p:nvPr>
            <p:ph type="ftr" sz="quarter" idx="3"/>
          </p:nvPr>
        </p:nvSpPr>
        <p:spPr/>
        <p:txBody>
          <a:bodyPr/>
          <a:lstStyle/>
          <a:p>
            <a:r>
              <a:rPr lang="en-US" altLang="zh-CN"/>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2800" b="1" dirty="0">
                <a:latin typeface="+mj-ea"/>
                <a:ea typeface="+mj-ea"/>
                <a:cs typeface="Arial" panose="020B0604020202020204" pitchFamily="34" charset="0"/>
              </a:rPr>
              <a:t>Issue No.8 – Sub-section Numbering in 16.4</a:t>
            </a:r>
            <a:endParaRPr lang="ko-KR" altLang="en-US" sz="2800" b="1" dirty="0">
              <a:latin typeface="+mj-ea"/>
              <a:ea typeface="+mj-ea"/>
              <a:cs typeface="Arial" panose="020B0604020202020204" pitchFamily="34" charset="0"/>
            </a:endParaRPr>
          </a:p>
        </p:txBody>
      </p:sp>
      <p:sp>
        <p:nvSpPr>
          <p:cNvPr id="9" name="Rectangle 3"/>
          <p:cNvSpPr>
            <a:spLocks noChangeArrowheads="1"/>
          </p:cNvSpPr>
          <p:nvPr/>
        </p:nvSpPr>
        <p:spPr bwMode="auto">
          <a:xfrm>
            <a:off x="355560" y="4002476"/>
            <a:ext cx="8432878" cy="938855"/>
          </a:xfrm>
          <a:prstGeom prst="rect">
            <a:avLst/>
          </a:prstGeom>
          <a:noFill/>
          <a:ln w="12700">
            <a:noFill/>
            <a:miter lim="800000"/>
            <a:headEnd type="none" w="sm" len="sm"/>
            <a:tailEnd type="none" w="sm" len="sm"/>
          </a:ln>
        </p:spPr>
        <p:txBody>
          <a:bodyPr/>
          <a:lstStyle/>
          <a:p>
            <a:pPr marL="342900" indent="-342900" algn="just">
              <a:lnSpc>
                <a:spcPct val="90000"/>
              </a:lnSpc>
              <a:spcBef>
                <a:spcPct val="20000"/>
              </a:spcBef>
              <a:spcAft>
                <a:spcPts val="600"/>
              </a:spcAft>
              <a:buClr>
                <a:schemeClr val="tx1"/>
              </a:buClr>
              <a:buFont typeface="Wingdings" panose="05000000000000000000" pitchFamily="2" charset="2"/>
              <a:buChar char="§"/>
            </a:pPr>
            <a:r>
              <a:rPr lang="en-US" altLang="ko-KR" sz="2000" dirty="0"/>
              <a:t>In MIMO OOK block diagram of doc. 15-22-0146/r0, the first step in terms of signal flow is Outer FEC, and then LED-ID inserting, Inner FEC, RLL encoder, and so on.</a:t>
            </a:r>
          </a:p>
          <a:p>
            <a:pPr marL="342900" indent="-342900" algn="just">
              <a:lnSpc>
                <a:spcPct val="90000"/>
              </a:lnSpc>
              <a:spcBef>
                <a:spcPct val="20000"/>
              </a:spcBef>
              <a:spcAft>
                <a:spcPts val="600"/>
              </a:spcAft>
              <a:buClr>
                <a:schemeClr val="tx1"/>
              </a:buClr>
              <a:buFont typeface="Wingdings" panose="05000000000000000000" pitchFamily="2" charset="2"/>
              <a:buChar char="§"/>
            </a:pPr>
            <a:r>
              <a:rPr lang="en-US" altLang="ko-KR" sz="2000" dirty="0"/>
              <a:t>It’s better to rearrange the sub-section numbering in accordance with the Signal Flow.</a:t>
            </a:r>
          </a:p>
        </p:txBody>
      </p:sp>
      <p:pic>
        <p:nvPicPr>
          <p:cNvPr id="6" name="그림 5">
            <a:extLst>
              <a:ext uri="{FF2B5EF4-FFF2-40B4-BE49-F238E27FC236}">
                <a16:creationId xmlns:a16="http://schemas.microsoft.com/office/drawing/2014/main" id="{A0B683D5-821E-46CC-B8A7-2B1A19C82259}"/>
              </a:ext>
            </a:extLst>
          </p:cNvPr>
          <p:cNvPicPr>
            <a:picLocks noChangeAspect="1"/>
          </p:cNvPicPr>
          <p:nvPr/>
        </p:nvPicPr>
        <p:blipFill>
          <a:blip r:embed="rId2"/>
          <a:stretch>
            <a:fillRect/>
          </a:stretch>
        </p:blipFill>
        <p:spPr>
          <a:xfrm>
            <a:off x="1527764" y="1356047"/>
            <a:ext cx="6088471" cy="1752252"/>
          </a:xfrm>
          <a:prstGeom prst="rect">
            <a:avLst/>
          </a:prstGeom>
          <a:ln>
            <a:solidFill>
              <a:schemeClr val="tx1"/>
            </a:solidFill>
          </a:ln>
        </p:spPr>
      </p:pic>
      <p:pic>
        <p:nvPicPr>
          <p:cNvPr id="8" name="그림 7">
            <a:extLst>
              <a:ext uri="{FF2B5EF4-FFF2-40B4-BE49-F238E27FC236}">
                <a16:creationId xmlns:a16="http://schemas.microsoft.com/office/drawing/2014/main" id="{D8BAE7BE-7E5E-449B-A8B5-C596992942EB}"/>
              </a:ext>
            </a:extLst>
          </p:cNvPr>
          <p:cNvPicPr>
            <a:picLocks noChangeAspect="1"/>
          </p:cNvPicPr>
          <p:nvPr/>
        </p:nvPicPr>
        <p:blipFill>
          <a:blip r:embed="rId3"/>
          <a:stretch>
            <a:fillRect/>
          </a:stretch>
        </p:blipFill>
        <p:spPr>
          <a:xfrm>
            <a:off x="782864" y="3194704"/>
            <a:ext cx="2381250" cy="333375"/>
          </a:xfrm>
          <a:prstGeom prst="rect">
            <a:avLst/>
          </a:prstGeom>
          <a:ln>
            <a:solidFill>
              <a:schemeClr val="tx1"/>
            </a:solidFill>
          </a:ln>
        </p:spPr>
      </p:pic>
      <p:pic>
        <p:nvPicPr>
          <p:cNvPr id="12" name="그림 11">
            <a:extLst>
              <a:ext uri="{FF2B5EF4-FFF2-40B4-BE49-F238E27FC236}">
                <a16:creationId xmlns:a16="http://schemas.microsoft.com/office/drawing/2014/main" id="{DBA31460-4405-4CA5-A96D-CC15A3D88A69}"/>
              </a:ext>
            </a:extLst>
          </p:cNvPr>
          <p:cNvPicPr>
            <a:picLocks noChangeAspect="1"/>
          </p:cNvPicPr>
          <p:nvPr/>
        </p:nvPicPr>
        <p:blipFill>
          <a:blip r:embed="rId4"/>
          <a:stretch>
            <a:fillRect/>
          </a:stretch>
        </p:blipFill>
        <p:spPr>
          <a:xfrm>
            <a:off x="3322222" y="3194704"/>
            <a:ext cx="1657350" cy="342900"/>
          </a:xfrm>
          <a:prstGeom prst="rect">
            <a:avLst/>
          </a:prstGeom>
          <a:ln>
            <a:solidFill>
              <a:schemeClr val="tx1"/>
            </a:solidFill>
          </a:ln>
        </p:spPr>
      </p:pic>
      <p:pic>
        <p:nvPicPr>
          <p:cNvPr id="13" name="그림 12">
            <a:extLst>
              <a:ext uri="{FF2B5EF4-FFF2-40B4-BE49-F238E27FC236}">
                <a16:creationId xmlns:a16="http://schemas.microsoft.com/office/drawing/2014/main" id="{30EFB682-08C0-48D6-98E0-22D10028ADF1}"/>
              </a:ext>
            </a:extLst>
          </p:cNvPr>
          <p:cNvPicPr>
            <a:picLocks noChangeAspect="1"/>
          </p:cNvPicPr>
          <p:nvPr/>
        </p:nvPicPr>
        <p:blipFill>
          <a:blip r:embed="rId5"/>
          <a:stretch>
            <a:fillRect/>
          </a:stretch>
        </p:blipFill>
        <p:spPr>
          <a:xfrm>
            <a:off x="5171222" y="3185178"/>
            <a:ext cx="3368769" cy="352425"/>
          </a:xfrm>
          <a:prstGeom prst="rect">
            <a:avLst/>
          </a:prstGeom>
          <a:ln>
            <a:solidFill>
              <a:schemeClr val="tx1"/>
            </a:solidFill>
          </a:ln>
        </p:spPr>
      </p:pic>
    </p:spTree>
    <p:extLst>
      <p:ext uri="{BB962C8B-B14F-4D97-AF65-F5344CB8AC3E}">
        <p14:creationId xmlns:p14="http://schemas.microsoft.com/office/powerpoint/2010/main" val="39618996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a:t>May 2022</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11</a:t>
            </a:fld>
            <a:endParaRPr lang="en-US" altLang="zh-CN" dirty="0"/>
          </a:p>
        </p:txBody>
      </p:sp>
      <p:sp>
        <p:nvSpPr>
          <p:cNvPr id="4" name="바닥글 개체 틀 3"/>
          <p:cNvSpPr>
            <a:spLocks noGrp="1"/>
          </p:cNvSpPr>
          <p:nvPr>
            <p:ph type="ftr" sz="quarter" idx="3"/>
          </p:nvPr>
        </p:nvSpPr>
        <p:spPr/>
        <p:txBody>
          <a:bodyPr/>
          <a:lstStyle/>
          <a:p>
            <a:r>
              <a:rPr lang="en-US" altLang="zh-CN"/>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2800" b="1" dirty="0">
                <a:latin typeface="+mj-ea"/>
                <a:ea typeface="+mj-ea"/>
                <a:cs typeface="Arial" panose="020B0604020202020204" pitchFamily="34" charset="0"/>
              </a:rPr>
              <a:t>Issue No.9 – </a:t>
            </a:r>
            <a:r>
              <a:rPr lang="en-US" altLang="ko-KR" sz="2800" b="1" dirty="0">
                <a:latin typeface="+mj-ea"/>
                <a:cs typeface="Arial" panose="020B0604020202020204" pitchFamily="34" charset="0"/>
              </a:rPr>
              <a:t>Missing Sub-sections in 16.4</a:t>
            </a:r>
            <a:endParaRPr lang="ko-KR" altLang="en-US" sz="2800" b="1" dirty="0">
              <a:latin typeface="+mj-ea"/>
              <a:ea typeface="+mj-ea"/>
              <a:cs typeface="Arial" panose="020B0604020202020204" pitchFamily="34" charset="0"/>
            </a:endParaRPr>
          </a:p>
        </p:txBody>
      </p:sp>
      <p:pic>
        <p:nvPicPr>
          <p:cNvPr id="6" name="그림 5">
            <a:extLst>
              <a:ext uri="{FF2B5EF4-FFF2-40B4-BE49-F238E27FC236}">
                <a16:creationId xmlns:a16="http://schemas.microsoft.com/office/drawing/2014/main" id="{A0B683D5-821E-46CC-B8A7-2B1A19C82259}"/>
              </a:ext>
            </a:extLst>
          </p:cNvPr>
          <p:cNvPicPr>
            <a:picLocks noChangeAspect="1"/>
          </p:cNvPicPr>
          <p:nvPr/>
        </p:nvPicPr>
        <p:blipFill>
          <a:blip r:embed="rId2"/>
          <a:stretch>
            <a:fillRect/>
          </a:stretch>
        </p:blipFill>
        <p:spPr>
          <a:xfrm>
            <a:off x="1527764" y="1356047"/>
            <a:ext cx="6088471" cy="1752252"/>
          </a:xfrm>
          <a:prstGeom prst="rect">
            <a:avLst/>
          </a:prstGeom>
          <a:ln>
            <a:solidFill>
              <a:schemeClr val="tx1"/>
            </a:solidFill>
          </a:ln>
        </p:spPr>
      </p:pic>
      <p:pic>
        <p:nvPicPr>
          <p:cNvPr id="8" name="그림 7">
            <a:extLst>
              <a:ext uri="{FF2B5EF4-FFF2-40B4-BE49-F238E27FC236}">
                <a16:creationId xmlns:a16="http://schemas.microsoft.com/office/drawing/2014/main" id="{D8BAE7BE-7E5E-449B-A8B5-C596992942EB}"/>
              </a:ext>
            </a:extLst>
          </p:cNvPr>
          <p:cNvPicPr>
            <a:picLocks noChangeAspect="1"/>
          </p:cNvPicPr>
          <p:nvPr/>
        </p:nvPicPr>
        <p:blipFill>
          <a:blip r:embed="rId3"/>
          <a:stretch>
            <a:fillRect/>
          </a:stretch>
        </p:blipFill>
        <p:spPr>
          <a:xfrm>
            <a:off x="782864" y="3194704"/>
            <a:ext cx="2381250" cy="333375"/>
          </a:xfrm>
          <a:prstGeom prst="rect">
            <a:avLst/>
          </a:prstGeom>
          <a:ln>
            <a:solidFill>
              <a:schemeClr val="tx1"/>
            </a:solidFill>
          </a:ln>
        </p:spPr>
      </p:pic>
      <p:pic>
        <p:nvPicPr>
          <p:cNvPr id="12" name="그림 11">
            <a:extLst>
              <a:ext uri="{FF2B5EF4-FFF2-40B4-BE49-F238E27FC236}">
                <a16:creationId xmlns:a16="http://schemas.microsoft.com/office/drawing/2014/main" id="{DBA31460-4405-4CA5-A96D-CC15A3D88A69}"/>
              </a:ext>
            </a:extLst>
          </p:cNvPr>
          <p:cNvPicPr>
            <a:picLocks noChangeAspect="1"/>
          </p:cNvPicPr>
          <p:nvPr/>
        </p:nvPicPr>
        <p:blipFill>
          <a:blip r:embed="rId4"/>
          <a:stretch>
            <a:fillRect/>
          </a:stretch>
        </p:blipFill>
        <p:spPr>
          <a:xfrm>
            <a:off x="3322222" y="3194704"/>
            <a:ext cx="1657350" cy="342900"/>
          </a:xfrm>
          <a:prstGeom prst="rect">
            <a:avLst/>
          </a:prstGeom>
          <a:ln>
            <a:solidFill>
              <a:schemeClr val="tx1"/>
            </a:solidFill>
          </a:ln>
        </p:spPr>
      </p:pic>
      <p:pic>
        <p:nvPicPr>
          <p:cNvPr id="13" name="그림 12">
            <a:extLst>
              <a:ext uri="{FF2B5EF4-FFF2-40B4-BE49-F238E27FC236}">
                <a16:creationId xmlns:a16="http://schemas.microsoft.com/office/drawing/2014/main" id="{30EFB682-08C0-48D6-98E0-22D10028ADF1}"/>
              </a:ext>
            </a:extLst>
          </p:cNvPr>
          <p:cNvPicPr>
            <a:picLocks noChangeAspect="1"/>
          </p:cNvPicPr>
          <p:nvPr/>
        </p:nvPicPr>
        <p:blipFill>
          <a:blip r:embed="rId5"/>
          <a:stretch>
            <a:fillRect/>
          </a:stretch>
        </p:blipFill>
        <p:spPr>
          <a:xfrm>
            <a:off x="5171222" y="3185178"/>
            <a:ext cx="3368769" cy="352425"/>
          </a:xfrm>
          <a:prstGeom prst="rect">
            <a:avLst/>
          </a:prstGeom>
          <a:ln>
            <a:solidFill>
              <a:schemeClr val="tx1"/>
            </a:solidFill>
          </a:ln>
        </p:spPr>
      </p:pic>
      <p:sp>
        <p:nvSpPr>
          <p:cNvPr id="11" name="Rectangle 3">
            <a:extLst>
              <a:ext uri="{FF2B5EF4-FFF2-40B4-BE49-F238E27FC236}">
                <a16:creationId xmlns:a16="http://schemas.microsoft.com/office/drawing/2014/main" id="{660F2137-D30D-455D-830B-5524447ADD15}"/>
              </a:ext>
            </a:extLst>
          </p:cNvPr>
          <p:cNvSpPr>
            <a:spLocks noChangeArrowheads="1"/>
          </p:cNvSpPr>
          <p:nvPr/>
        </p:nvSpPr>
        <p:spPr bwMode="auto">
          <a:xfrm>
            <a:off x="266615" y="4266102"/>
            <a:ext cx="8432878" cy="938855"/>
          </a:xfrm>
          <a:prstGeom prst="rect">
            <a:avLst/>
          </a:prstGeom>
          <a:noFill/>
          <a:ln w="12700">
            <a:noFill/>
            <a:miter lim="800000"/>
            <a:headEnd type="none" w="sm" len="sm"/>
            <a:tailEnd type="none" w="sm" len="sm"/>
          </a:ln>
        </p:spPr>
        <p:txBody>
          <a:bodyPr/>
          <a:lstStyle/>
          <a:p>
            <a:pPr marL="342900" indent="-342900" algn="just">
              <a:lnSpc>
                <a:spcPct val="90000"/>
              </a:lnSpc>
              <a:spcBef>
                <a:spcPct val="20000"/>
              </a:spcBef>
              <a:spcAft>
                <a:spcPts val="600"/>
              </a:spcAft>
              <a:buClr>
                <a:schemeClr val="tx1"/>
              </a:buClr>
              <a:buFont typeface="Wingdings" panose="05000000000000000000" pitchFamily="2" charset="2"/>
              <a:buChar char="§"/>
            </a:pPr>
            <a:r>
              <a:rPr lang="en-US" altLang="ko-KR" sz="2000" dirty="0"/>
              <a:t>In Section 16.4 describing MIMO OOK specifications, the sub-sections describing LED-ID inserting, Preamble inserting, and OOK mapping are not found in doc. 15-22-0146/r0.</a:t>
            </a:r>
          </a:p>
          <a:p>
            <a:pPr marL="342900" indent="-342900" algn="just">
              <a:lnSpc>
                <a:spcPct val="90000"/>
              </a:lnSpc>
              <a:spcBef>
                <a:spcPct val="20000"/>
              </a:spcBef>
              <a:spcAft>
                <a:spcPts val="600"/>
              </a:spcAft>
              <a:buClr>
                <a:schemeClr val="tx1"/>
              </a:buClr>
              <a:buFont typeface="Wingdings" panose="05000000000000000000" pitchFamily="2" charset="2"/>
              <a:buChar char="§"/>
            </a:pPr>
            <a:r>
              <a:rPr lang="en-US" altLang="ko-KR" sz="2000" dirty="0"/>
              <a:t>Add the sub-sections describing LED-ID inserting, Preamble inserting, and OOK mapping to Section 16.4 in doc. 15-22-0146/r0.</a:t>
            </a:r>
          </a:p>
        </p:txBody>
      </p:sp>
    </p:spTree>
    <p:extLst>
      <p:ext uri="{BB962C8B-B14F-4D97-AF65-F5344CB8AC3E}">
        <p14:creationId xmlns:p14="http://schemas.microsoft.com/office/powerpoint/2010/main" val="8549277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a:t>May 2022</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12</a:t>
            </a:fld>
            <a:endParaRPr lang="en-US" altLang="zh-CN" dirty="0"/>
          </a:p>
        </p:txBody>
      </p:sp>
      <p:sp>
        <p:nvSpPr>
          <p:cNvPr id="4" name="바닥글 개체 틀 3"/>
          <p:cNvSpPr>
            <a:spLocks noGrp="1"/>
          </p:cNvSpPr>
          <p:nvPr>
            <p:ph type="ftr" sz="quarter" idx="3"/>
          </p:nvPr>
        </p:nvSpPr>
        <p:spPr/>
        <p:txBody>
          <a:bodyPr/>
          <a:lstStyle/>
          <a:p>
            <a:r>
              <a:rPr lang="en-US" altLang="zh-CN"/>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2800" b="1" dirty="0">
                <a:latin typeface="+mj-ea"/>
                <a:ea typeface="+mj-ea"/>
                <a:cs typeface="Arial" panose="020B0604020202020204" pitchFamily="34" charset="0"/>
              </a:rPr>
              <a:t>Issue No.10 – </a:t>
            </a:r>
            <a:r>
              <a:rPr lang="en-US" altLang="ko-KR" sz="2800" b="1" dirty="0">
                <a:latin typeface="+mj-ea"/>
                <a:cs typeface="Arial" panose="020B0604020202020204" pitchFamily="34" charset="0"/>
              </a:rPr>
              <a:t>Data Rates supported by PHY VIII</a:t>
            </a:r>
            <a:endParaRPr lang="ko-KR" altLang="en-US" sz="2800" b="1" dirty="0">
              <a:latin typeface="+mj-ea"/>
              <a:ea typeface="+mj-ea"/>
              <a:cs typeface="Arial" panose="020B0604020202020204" pitchFamily="34" charset="0"/>
            </a:endParaRPr>
          </a:p>
        </p:txBody>
      </p:sp>
      <p:sp>
        <p:nvSpPr>
          <p:cNvPr id="11" name="Rectangle 3">
            <a:extLst>
              <a:ext uri="{FF2B5EF4-FFF2-40B4-BE49-F238E27FC236}">
                <a16:creationId xmlns:a16="http://schemas.microsoft.com/office/drawing/2014/main" id="{660F2137-D30D-455D-830B-5524447ADD15}"/>
              </a:ext>
            </a:extLst>
          </p:cNvPr>
          <p:cNvSpPr>
            <a:spLocks noChangeArrowheads="1"/>
          </p:cNvSpPr>
          <p:nvPr/>
        </p:nvSpPr>
        <p:spPr bwMode="auto">
          <a:xfrm>
            <a:off x="355561" y="1719133"/>
            <a:ext cx="8432878" cy="938855"/>
          </a:xfrm>
          <a:prstGeom prst="rect">
            <a:avLst/>
          </a:prstGeom>
          <a:noFill/>
          <a:ln w="12700">
            <a:noFill/>
            <a:miter lim="800000"/>
            <a:headEnd type="none" w="sm" len="sm"/>
            <a:tailEnd type="none" w="sm" len="sm"/>
          </a:ln>
        </p:spPr>
        <p:txBody>
          <a:bodyPr/>
          <a:lstStyle/>
          <a:p>
            <a:pPr marL="342900" indent="-342900" algn="just">
              <a:lnSpc>
                <a:spcPct val="90000"/>
              </a:lnSpc>
              <a:spcBef>
                <a:spcPct val="20000"/>
              </a:spcBef>
              <a:spcAft>
                <a:spcPts val="600"/>
              </a:spcAft>
              <a:buClr>
                <a:schemeClr val="tx1"/>
              </a:buClr>
              <a:buFont typeface="Wingdings" panose="05000000000000000000" pitchFamily="2" charset="2"/>
              <a:buChar char="§"/>
            </a:pPr>
            <a:r>
              <a:rPr lang="en-US" altLang="ko-KR" sz="2000" dirty="0"/>
              <a:t>Doc. 15-22-0147/r0 describes the specifications on HOOK-OFDM, HS2PSK-OFDM, and BPPM in PHY VIII.</a:t>
            </a:r>
          </a:p>
          <a:p>
            <a:pPr marL="342900" indent="-342900" algn="just">
              <a:lnSpc>
                <a:spcPct val="90000"/>
              </a:lnSpc>
              <a:spcBef>
                <a:spcPct val="20000"/>
              </a:spcBef>
              <a:spcAft>
                <a:spcPts val="600"/>
              </a:spcAft>
              <a:buClr>
                <a:schemeClr val="tx1"/>
              </a:buClr>
              <a:buFont typeface="Wingdings" panose="05000000000000000000" pitchFamily="2" charset="2"/>
              <a:buChar char="§"/>
            </a:pPr>
            <a:r>
              <a:rPr lang="en-US" altLang="ko-KR" sz="2000" dirty="0"/>
              <a:t>However, any specifications on data rates supported by HOOK-OFDM, HS2PSK-OFDM, and BPPM in PHY VIII is not found.</a:t>
            </a:r>
          </a:p>
          <a:p>
            <a:pPr marL="342900" indent="-342900" algn="just">
              <a:lnSpc>
                <a:spcPct val="90000"/>
              </a:lnSpc>
              <a:spcBef>
                <a:spcPct val="20000"/>
              </a:spcBef>
              <a:spcAft>
                <a:spcPts val="600"/>
              </a:spcAft>
              <a:buClr>
                <a:schemeClr val="tx1"/>
              </a:buClr>
              <a:buFont typeface="Wingdings" panose="05000000000000000000" pitchFamily="2" charset="2"/>
              <a:buChar char="§"/>
            </a:pPr>
            <a:r>
              <a:rPr lang="en-US" altLang="ko-KR" sz="2000" dirty="0"/>
              <a:t>Add the specifications on data rates supported by HOOK-OFDM, HS2PSK-OFDM, and BPPM in PHY VIII to doc. 15-22-0147/r0.</a:t>
            </a:r>
          </a:p>
        </p:txBody>
      </p:sp>
    </p:spTree>
    <p:extLst>
      <p:ext uri="{BB962C8B-B14F-4D97-AF65-F5344CB8AC3E}">
        <p14:creationId xmlns:p14="http://schemas.microsoft.com/office/powerpoint/2010/main" val="39230364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a:t>May 2022</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13</a:t>
            </a:fld>
            <a:endParaRPr lang="en-US" altLang="zh-CN" dirty="0"/>
          </a:p>
        </p:txBody>
      </p:sp>
      <p:sp>
        <p:nvSpPr>
          <p:cNvPr id="4" name="바닥글 개체 틀 3"/>
          <p:cNvSpPr>
            <a:spLocks noGrp="1"/>
          </p:cNvSpPr>
          <p:nvPr>
            <p:ph type="ftr" sz="quarter" idx="3"/>
          </p:nvPr>
        </p:nvSpPr>
        <p:spPr/>
        <p:txBody>
          <a:bodyPr/>
          <a:lstStyle/>
          <a:p>
            <a:r>
              <a:rPr lang="en-US" altLang="zh-CN"/>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2400" b="1" dirty="0">
                <a:latin typeface="+mj-ea"/>
                <a:ea typeface="+mj-ea"/>
                <a:cs typeface="Arial" panose="020B0604020202020204" pitchFamily="34" charset="0"/>
              </a:rPr>
              <a:t>Issue No.11 – What is the difference between 802.15.7-2018 </a:t>
            </a:r>
          </a:p>
          <a:p>
            <a:pPr algn="ctr"/>
            <a:r>
              <a:rPr lang="en-US" altLang="ko-KR" sz="2400" b="1" dirty="0">
                <a:latin typeface="+mj-ea"/>
                <a:ea typeface="+mj-ea"/>
                <a:cs typeface="Arial" panose="020B0604020202020204" pitchFamily="34" charset="0"/>
              </a:rPr>
              <a:t>                and the current draft discussed in TG7a</a:t>
            </a:r>
            <a:endParaRPr lang="ko-KR" altLang="en-US" sz="2400" b="1" dirty="0">
              <a:latin typeface="+mj-ea"/>
              <a:ea typeface="+mj-ea"/>
              <a:cs typeface="Arial" panose="020B0604020202020204" pitchFamily="34" charset="0"/>
            </a:endParaRPr>
          </a:p>
        </p:txBody>
      </p:sp>
      <p:sp>
        <p:nvSpPr>
          <p:cNvPr id="11" name="Rectangle 3">
            <a:extLst>
              <a:ext uri="{FF2B5EF4-FFF2-40B4-BE49-F238E27FC236}">
                <a16:creationId xmlns:a16="http://schemas.microsoft.com/office/drawing/2014/main" id="{660F2137-D30D-455D-830B-5524447ADD15}"/>
              </a:ext>
            </a:extLst>
          </p:cNvPr>
          <p:cNvSpPr>
            <a:spLocks noChangeArrowheads="1"/>
          </p:cNvSpPr>
          <p:nvPr/>
        </p:nvSpPr>
        <p:spPr bwMode="auto">
          <a:xfrm>
            <a:off x="251520" y="4649002"/>
            <a:ext cx="8432878" cy="938855"/>
          </a:xfrm>
          <a:prstGeom prst="rect">
            <a:avLst/>
          </a:prstGeom>
          <a:noFill/>
          <a:ln w="12700">
            <a:noFill/>
            <a:miter lim="800000"/>
            <a:headEnd type="none" w="sm" len="sm"/>
            <a:tailEnd type="none" w="sm" len="sm"/>
          </a:ln>
        </p:spPr>
        <p:txBody>
          <a:bodyPr/>
          <a:lstStyle/>
          <a:p>
            <a:pPr marL="342900" indent="-342900" algn="just">
              <a:lnSpc>
                <a:spcPct val="90000"/>
              </a:lnSpc>
              <a:spcBef>
                <a:spcPct val="20000"/>
              </a:spcBef>
              <a:spcAft>
                <a:spcPts val="600"/>
              </a:spcAft>
              <a:buClr>
                <a:schemeClr val="tx1"/>
              </a:buClr>
              <a:buFont typeface="Wingdings" panose="05000000000000000000" pitchFamily="2" charset="2"/>
              <a:buChar char="§"/>
            </a:pPr>
            <a:r>
              <a:rPr lang="en-US" altLang="ko-KR" sz="1800" dirty="0"/>
              <a:t>TG7a is pursuing the higher data rates, longer range OCC, as shown on the Homepage for TG7a</a:t>
            </a:r>
            <a:r>
              <a:rPr lang="ko-KR" altLang="en-US" sz="1800" dirty="0"/>
              <a:t> </a:t>
            </a:r>
            <a:r>
              <a:rPr lang="en-US" altLang="ko-KR" sz="1800" dirty="0"/>
              <a:t>and</a:t>
            </a:r>
            <a:r>
              <a:rPr lang="ko-KR" altLang="en-US" sz="1800" dirty="0"/>
              <a:t> </a:t>
            </a:r>
            <a:r>
              <a:rPr lang="en-US" altLang="ko-KR" sz="1800" dirty="0"/>
              <a:t>in</a:t>
            </a:r>
            <a:r>
              <a:rPr lang="ko-KR" altLang="en-US" sz="1800" dirty="0"/>
              <a:t> </a:t>
            </a:r>
            <a:r>
              <a:rPr lang="en-US" altLang="ko-KR" sz="1800" dirty="0"/>
              <a:t>the</a:t>
            </a:r>
            <a:r>
              <a:rPr lang="ko-KR" altLang="en-US" sz="1800" dirty="0"/>
              <a:t> </a:t>
            </a:r>
            <a:r>
              <a:rPr lang="en-US" altLang="ko-KR" sz="1800" dirty="0"/>
              <a:t>PAR document for P802.15.7a. However, compared to the published</a:t>
            </a:r>
            <a:r>
              <a:rPr lang="ko-KR" altLang="en-US" sz="1800" dirty="0"/>
              <a:t> </a:t>
            </a:r>
            <a:r>
              <a:rPr lang="en-US" altLang="ko-KR" sz="1800" dirty="0"/>
              <a:t>standard</a:t>
            </a:r>
            <a:r>
              <a:rPr lang="ko-KR" altLang="en-US" sz="1800" dirty="0"/>
              <a:t> </a:t>
            </a:r>
            <a:r>
              <a:rPr lang="en-US" altLang="ko-KR" sz="1800" dirty="0"/>
              <a:t>IEEE</a:t>
            </a:r>
            <a:r>
              <a:rPr lang="ko-KR" altLang="en-US" sz="1800" dirty="0"/>
              <a:t> </a:t>
            </a:r>
            <a:r>
              <a:rPr lang="en-US" altLang="ko-KR" sz="1800" dirty="0"/>
              <a:t>802.15.7-2018, the data rates supported by PHY VII and PHY VIII are never higher than that of specifications defined in IEEE 802.15.7-2018.</a:t>
            </a:r>
          </a:p>
          <a:p>
            <a:pPr marL="342900" indent="-342900" algn="just">
              <a:lnSpc>
                <a:spcPct val="90000"/>
              </a:lnSpc>
              <a:spcBef>
                <a:spcPct val="20000"/>
              </a:spcBef>
              <a:spcAft>
                <a:spcPts val="600"/>
              </a:spcAft>
              <a:buClr>
                <a:schemeClr val="tx1"/>
              </a:buClr>
              <a:buFont typeface="Wingdings" panose="05000000000000000000" pitchFamily="2" charset="2"/>
              <a:buChar char="§"/>
            </a:pPr>
            <a:r>
              <a:rPr lang="en-US" altLang="ko-KR" sz="1800" dirty="0"/>
              <a:t>So, the question is; What do the PHY VII and PHY VIII support for the higher data rates, longer range OCC ?</a:t>
            </a:r>
          </a:p>
        </p:txBody>
      </p:sp>
      <p:pic>
        <p:nvPicPr>
          <p:cNvPr id="13" name="그림 12">
            <a:extLst>
              <a:ext uri="{FF2B5EF4-FFF2-40B4-BE49-F238E27FC236}">
                <a16:creationId xmlns:a16="http://schemas.microsoft.com/office/drawing/2014/main" id="{8C9B64B2-DAA4-45E7-A924-BFC36F73123D}"/>
              </a:ext>
            </a:extLst>
          </p:cNvPr>
          <p:cNvPicPr>
            <a:picLocks noChangeAspect="1"/>
          </p:cNvPicPr>
          <p:nvPr/>
        </p:nvPicPr>
        <p:blipFill>
          <a:blip r:embed="rId2"/>
          <a:stretch>
            <a:fillRect/>
          </a:stretch>
        </p:blipFill>
        <p:spPr>
          <a:xfrm>
            <a:off x="1053818" y="1675718"/>
            <a:ext cx="2730807" cy="2831661"/>
          </a:xfrm>
          <a:prstGeom prst="rect">
            <a:avLst/>
          </a:prstGeom>
          <a:ln>
            <a:solidFill>
              <a:schemeClr val="tx1"/>
            </a:solidFill>
          </a:ln>
        </p:spPr>
      </p:pic>
      <p:pic>
        <p:nvPicPr>
          <p:cNvPr id="14" name="그림 13">
            <a:extLst>
              <a:ext uri="{FF2B5EF4-FFF2-40B4-BE49-F238E27FC236}">
                <a16:creationId xmlns:a16="http://schemas.microsoft.com/office/drawing/2014/main" id="{3881A839-2750-4C37-8EB1-4DB8196565E8}"/>
              </a:ext>
            </a:extLst>
          </p:cNvPr>
          <p:cNvPicPr>
            <a:picLocks noChangeAspect="1"/>
          </p:cNvPicPr>
          <p:nvPr/>
        </p:nvPicPr>
        <p:blipFill>
          <a:blip r:embed="rId3"/>
          <a:stretch>
            <a:fillRect/>
          </a:stretch>
        </p:blipFill>
        <p:spPr>
          <a:xfrm>
            <a:off x="4344988" y="1675718"/>
            <a:ext cx="3215456" cy="1585084"/>
          </a:xfrm>
          <a:prstGeom prst="rect">
            <a:avLst/>
          </a:prstGeom>
        </p:spPr>
      </p:pic>
      <p:pic>
        <p:nvPicPr>
          <p:cNvPr id="15" name="그림 14">
            <a:extLst>
              <a:ext uri="{FF2B5EF4-FFF2-40B4-BE49-F238E27FC236}">
                <a16:creationId xmlns:a16="http://schemas.microsoft.com/office/drawing/2014/main" id="{04EFED68-B93B-4E13-9579-5A8CAB318B52}"/>
              </a:ext>
            </a:extLst>
          </p:cNvPr>
          <p:cNvPicPr>
            <a:picLocks noChangeAspect="1"/>
          </p:cNvPicPr>
          <p:nvPr/>
        </p:nvPicPr>
        <p:blipFill>
          <a:blip r:embed="rId4"/>
          <a:stretch>
            <a:fillRect/>
          </a:stretch>
        </p:blipFill>
        <p:spPr>
          <a:xfrm>
            <a:off x="4344988" y="3426371"/>
            <a:ext cx="3639691" cy="798352"/>
          </a:xfrm>
          <a:prstGeom prst="rect">
            <a:avLst/>
          </a:prstGeom>
        </p:spPr>
      </p:pic>
      <p:sp>
        <p:nvSpPr>
          <p:cNvPr id="16" name="직사각형 15">
            <a:extLst>
              <a:ext uri="{FF2B5EF4-FFF2-40B4-BE49-F238E27FC236}">
                <a16:creationId xmlns:a16="http://schemas.microsoft.com/office/drawing/2014/main" id="{FA917CFE-FA9E-4425-A937-E5D787BEE8E2}"/>
              </a:ext>
            </a:extLst>
          </p:cNvPr>
          <p:cNvSpPr/>
          <p:nvPr/>
        </p:nvSpPr>
        <p:spPr bwMode="auto">
          <a:xfrm>
            <a:off x="4211960" y="1675718"/>
            <a:ext cx="3878222" cy="283166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6456097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a:t>May 2022</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2</a:t>
            </a:fld>
            <a:endParaRPr lang="en-US" altLang="zh-CN" dirty="0"/>
          </a:p>
        </p:txBody>
      </p:sp>
      <p:sp>
        <p:nvSpPr>
          <p:cNvPr id="4" name="바닥글 개체 틀 3"/>
          <p:cNvSpPr>
            <a:spLocks noGrp="1"/>
          </p:cNvSpPr>
          <p:nvPr>
            <p:ph type="ftr" sz="quarter" idx="3"/>
          </p:nvPr>
        </p:nvSpPr>
        <p:spPr/>
        <p:txBody>
          <a:bodyPr/>
          <a:lstStyle/>
          <a:p>
            <a:r>
              <a:rPr lang="en-US" altLang="zh-CN"/>
              <a:t>Sang-Kyu Lim (ETRI)</a:t>
            </a:r>
            <a:endParaRPr lang="en-US" altLang="zh-CN" dirty="0"/>
          </a:p>
        </p:txBody>
      </p:sp>
      <p:sp>
        <p:nvSpPr>
          <p:cNvPr id="5" name="TextBox 4"/>
          <p:cNvSpPr txBox="1"/>
          <p:nvPr/>
        </p:nvSpPr>
        <p:spPr>
          <a:xfrm>
            <a:off x="1295583" y="1415438"/>
            <a:ext cx="6558206" cy="1323439"/>
          </a:xfrm>
          <a:prstGeom prst="rect">
            <a:avLst/>
          </a:prstGeom>
          <a:noFill/>
        </p:spPr>
        <p:txBody>
          <a:bodyPr wrap="none" rtlCol="0">
            <a:spAutoFit/>
          </a:bodyPr>
          <a:lstStyle/>
          <a:p>
            <a:pPr algn="ctr"/>
            <a:r>
              <a:rPr lang="en-US" altLang="ko-KR" sz="4000" b="1" dirty="0"/>
              <a:t>Issues on Doc. 15-22-0146/r0 </a:t>
            </a:r>
          </a:p>
          <a:p>
            <a:pPr algn="ctr"/>
            <a:r>
              <a:rPr lang="en-US" altLang="ko-KR" sz="4000" b="1" dirty="0"/>
              <a:t>and Doc. 15-22-0147/r0 </a:t>
            </a:r>
          </a:p>
        </p:txBody>
      </p:sp>
      <p:sp>
        <p:nvSpPr>
          <p:cNvPr id="6" name="TextBox 5"/>
          <p:cNvSpPr txBox="1"/>
          <p:nvPr/>
        </p:nvSpPr>
        <p:spPr>
          <a:xfrm>
            <a:off x="179512" y="4221088"/>
            <a:ext cx="8784976" cy="1133965"/>
          </a:xfrm>
          <a:prstGeom prst="rect">
            <a:avLst/>
          </a:prstGeom>
          <a:noFill/>
        </p:spPr>
        <p:txBody>
          <a:bodyPr wrap="square" rtlCol="0">
            <a:spAutoFit/>
          </a:bodyPr>
          <a:lstStyle/>
          <a:p>
            <a:pPr algn="ctr">
              <a:lnSpc>
                <a:spcPct val="150000"/>
              </a:lnSpc>
            </a:pPr>
            <a:r>
              <a:rPr lang="en-US" altLang="ko-KR" sz="2400" dirty="0"/>
              <a:t>Sang-</a:t>
            </a:r>
            <a:r>
              <a:rPr lang="en-US" altLang="ko-KR" sz="2400" dirty="0" err="1"/>
              <a:t>Kyu</a:t>
            </a:r>
            <a:r>
              <a:rPr lang="en-US" altLang="ko-KR" sz="2400" dirty="0"/>
              <a:t> Lim [ETRI] </a:t>
            </a:r>
          </a:p>
          <a:p>
            <a:pPr algn="ctr">
              <a:lnSpc>
                <a:spcPct val="150000"/>
              </a:lnSpc>
            </a:pPr>
            <a:r>
              <a:rPr lang="en-US" altLang="ko-KR" sz="2400" dirty="0" err="1"/>
              <a:t>Vinayagam</a:t>
            </a:r>
            <a:r>
              <a:rPr lang="en-US" altLang="ko-KR" sz="2400" dirty="0"/>
              <a:t> </a:t>
            </a:r>
            <a:r>
              <a:rPr lang="en-US" altLang="ko-KR" sz="2400" dirty="0" err="1"/>
              <a:t>Mariappan</a:t>
            </a:r>
            <a:r>
              <a:rPr lang="en-US" altLang="ko-KR" sz="2400" dirty="0"/>
              <a:t> [SMR Automotive Modules Korea]</a:t>
            </a:r>
          </a:p>
        </p:txBody>
      </p:sp>
    </p:spTree>
    <p:extLst>
      <p:ext uri="{BB962C8B-B14F-4D97-AF65-F5344CB8AC3E}">
        <p14:creationId xmlns:p14="http://schemas.microsoft.com/office/powerpoint/2010/main" val="28939001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a:t>May 2022</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3</a:t>
            </a:fld>
            <a:endParaRPr lang="en-US" altLang="zh-CN" dirty="0"/>
          </a:p>
        </p:txBody>
      </p:sp>
      <p:sp>
        <p:nvSpPr>
          <p:cNvPr id="4" name="바닥글 개체 틀 3"/>
          <p:cNvSpPr>
            <a:spLocks noGrp="1"/>
          </p:cNvSpPr>
          <p:nvPr>
            <p:ph type="ftr" sz="quarter" idx="3"/>
          </p:nvPr>
        </p:nvSpPr>
        <p:spPr/>
        <p:txBody>
          <a:bodyPr/>
          <a:lstStyle/>
          <a:p>
            <a:r>
              <a:rPr lang="en-US" altLang="zh-CN"/>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2800" b="1" dirty="0">
                <a:latin typeface="+mj-ea"/>
                <a:ea typeface="+mj-ea"/>
                <a:cs typeface="Arial" panose="020B0604020202020204" pitchFamily="34" charset="0"/>
              </a:rPr>
              <a:t>Issue No.1 – Tables on PHY VII Operating Modes</a:t>
            </a:r>
            <a:endParaRPr lang="ko-KR" altLang="en-US" sz="2800" b="1" dirty="0">
              <a:latin typeface="+mj-ea"/>
              <a:ea typeface="+mj-ea"/>
              <a:cs typeface="Arial" panose="020B0604020202020204" pitchFamily="34" charset="0"/>
            </a:endParaRPr>
          </a:p>
        </p:txBody>
      </p:sp>
      <p:sp>
        <p:nvSpPr>
          <p:cNvPr id="9" name="Rectangle 3"/>
          <p:cNvSpPr>
            <a:spLocks noChangeArrowheads="1"/>
          </p:cNvSpPr>
          <p:nvPr/>
        </p:nvSpPr>
        <p:spPr bwMode="auto">
          <a:xfrm>
            <a:off x="139621" y="5373215"/>
            <a:ext cx="8432878" cy="938855"/>
          </a:xfrm>
          <a:prstGeom prst="rect">
            <a:avLst/>
          </a:prstGeom>
          <a:noFill/>
          <a:ln w="12700">
            <a:noFill/>
            <a:miter lim="800000"/>
            <a:headEnd type="none" w="sm" len="sm"/>
            <a:tailEnd type="none" w="sm" len="sm"/>
          </a:ln>
        </p:spPr>
        <p:txBody>
          <a:bodyPr/>
          <a:lstStyle/>
          <a:p>
            <a:pPr marL="342900" indent="-342900" algn="just">
              <a:lnSpc>
                <a:spcPct val="90000"/>
              </a:lnSpc>
              <a:spcBef>
                <a:spcPct val="20000"/>
              </a:spcBef>
              <a:spcAft>
                <a:spcPts val="600"/>
              </a:spcAft>
              <a:buClr>
                <a:schemeClr val="tx1"/>
              </a:buClr>
              <a:buFont typeface="Wingdings" panose="05000000000000000000" pitchFamily="2" charset="2"/>
              <a:buChar char="§"/>
            </a:pPr>
            <a:r>
              <a:rPr lang="en-US" altLang="ko-KR" sz="1800" dirty="0"/>
              <a:t>Too many tables showing PHY VII Operating Modes in doc. 15-22-0146/r0</a:t>
            </a:r>
          </a:p>
          <a:p>
            <a:pPr marL="342900" indent="-342900" algn="just">
              <a:lnSpc>
                <a:spcPct val="90000"/>
              </a:lnSpc>
              <a:spcBef>
                <a:spcPct val="20000"/>
              </a:spcBef>
              <a:spcAft>
                <a:spcPts val="600"/>
              </a:spcAft>
              <a:buClr>
                <a:schemeClr val="tx1"/>
              </a:buClr>
              <a:buFont typeface="Wingdings" panose="05000000000000000000" pitchFamily="2" charset="2"/>
              <a:buChar char="§"/>
            </a:pPr>
            <a:r>
              <a:rPr lang="en-US" altLang="ko-KR" sz="1800" dirty="0"/>
              <a:t>It’s better to reorganize the tables so that all of PHY VII Operating Modes are shown in a table.</a:t>
            </a:r>
          </a:p>
        </p:txBody>
      </p:sp>
      <p:pic>
        <p:nvPicPr>
          <p:cNvPr id="6" name="그림 5">
            <a:extLst>
              <a:ext uri="{FF2B5EF4-FFF2-40B4-BE49-F238E27FC236}">
                <a16:creationId xmlns:a16="http://schemas.microsoft.com/office/drawing/2014/main" id="{21B0372D-9C7F-4745-A07C-A037DA4D81BC}"/>
              </a:ext>
            </a:extLst>
          </p:cNvPr>
          <p:cNvPicPr>
            <a:picLocks noChangeAspect="1"/>
          </p:cNvPicPr>
          <p:nvPr/>
        </p:nvPicPr>
        <p:blipFill>
          <a:blip r:embed="rId2"/>
          <a:stretch>
            <a:fillRect/>
          </a:stretch>
        </p:blipFill>
        <p:spPr>
          <a:xfrm>
            <a:off x="449048" y="1473938"/>
            <a:ext cx="3717908" cy="1654049"/>
          </a:xfrm>
          <a:prstGeom prst="rect">
            <a:avLst/>
          </a:prstGeom>
          <a:ln>
            <a:solidFill>
              <a:schemeClr val="tx1"/>
            </a:solidFill>
          </a:ln>
        </p:spPr>
      </p:pic>
      <p:pic>
        <p:nvPicPr>
          <p:cNvPr id="8" name="그림 7">
            <a:extLst>
              <a:ext uri="{FF2B5EF4-FFF2-40B4-BE49-F238E27FC236}">
                <a16:creationId xmlns:a16="http://schemas.microsoft.com/office/drawing/2014/main" id="{DD418B11-75EF-4F52-A5C1-52C97129BDD3}"/>
              </a:ext>
            </a:extLst>
          </p:cNvPr>
          <p:cNvPicPr>
            <a:picLocks noChangeAspect="1"/>
          </p:cNvPicPr>
          <p:nvPr/>
        </p:nvPicPr>
        <p:blipFill>
          <a:blip r:embed="rId3"/>
          <a:stretch>
            <a:fillRect/>
          </a:stretch>
        </p:blipFill>
        <p:spPr>
          <a:xfrm>
            <a:off x="4610098" y="1473938"/>
            <a:ext cx="3962402" cy="1669222"/>
          </a:xfrm>
          <a:prstGeom prst="rect">
            <a:avLst/>
          </a:prstGeom>
          <a:ln>
            <a:solidFill>
              <a:schemeClr val="tx1"/>
            </a:solidFill>
          </a:ln>
        </p:spPr>
      </p:pic>
      <p:pic>
        <p:nvPicPr>
          <p:cNvPr id="12" name="그림 11">
            <a:extLst>
              <a:ext uri="{FF2B5EF4-FFF2-40B4-BE49-F238E27FC236}">
                <a16:creationId xmlns:a16="http://schemas.microsoft.com/office/drawing/2014/main" id="{87BB4962-F1AF-4700-A2FF-FC675C8B4B21}"/>
              </a:ext>
            </a:extLst>
          </p:cNvPr>
          <p:cNvPicPr>
            <a:picLocks noChangeAspect="1"/>
          </p:cNvPicPr>
          <p:nvPr/>
        </p:nvPicPr>
        <p:blipFill>
          <a:blip r:embed="rId4"/>
          <a:stretch>
            <a:fillRect/>
          </a:stretch>
        </p:blipFill>
        <p:spPr>
          <a:xfrm>
            <a:off x="449048" y="3202130"/>
            <a:ext cx="3717908" cy="1591245"/>
          </a:xfrm>
          <a:prstGeom prst="rect">
            <a:avLst/>
          </a:prstGeom>
          <a:ln>
            <a:solidFill>
              <a:schemeClr val="tx1"/>
            </a:solidFill>
          </a:ln>
        </p:spPr>
      </p:pic>
      <p:pic>
        <p:nvPicPr>
          <p:cNvPr id="13" name="그림 12">
            <a:extLst>
              <a:ext uri="{FF2B5EF4-FFF2-40B4-BE49-F238E27FC236}">
                <a16:creationId xmlns:a16="http://schemas.microsoft.com/office/drawing/2014/main" id="{F3E93292-1AC0-40D8-B2D7-8E0E5C17358E}"/>
              </a:ext>
            </a:extLst>
          </p:cNvPr>
          <p:cNvPicPr>
            <a:picLocks noChangeAspect="1"/>
          </p:cNvPicPr>
          <p:nvPr/>
        </p:nvPicPr>
        <p:blipFill>
          <a:blip r:embed="rId5"/>
          <a:stretch>
            <a:fillRect/>
          </a:stretch>
        </p:blipFill>
        <p:spPr>
          <a:xfrm>
            <a:off x="4610097" y="3202130"/>
            <a:ext cx="3962401" cy="1911966"/>
          </a:xfrm>
          <a:prstGeom prst="rect">
            <a:avLst/>
          </a:prstGeom>
          <a:ln>
            <a:solidFill>
              <a:schemeClr val="tx1"/>
            </a:solidFill>
          </a:ln>
        </p:spPr>
      </p:pic>
    </p:spTree>
    <p:extLst>
      <p:ext uri="{BB962C8B-B14F-4D97-AF65-F5344CB8AC3E}">
        <p14:creationId xmlns:p14="http://schemas.microsoft.com/office/powerpoint/2010/main" val="15383044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a:t>May 2022</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4</a:t>
            </a:fld>
            <a:endParaRPr lang="en-US" altLang="zh-CN" dirty="0"/>
          </a:p>
        </p:txBody>
      </p:sp>
      <p:sp>
        <p:nvSpPr>
          <p:cNvPr id="4" name="바닥글 개체 틀 3"/>
          <p:cNvSpPr>
            <a:spLocks noGrp="1"/>
          </p:cNvSpPr>
          <p:nvPr>
            <p:ph type="ftr" sz="quarter" idx="3"/>
          </p:nvPr>
        </p:nvSpPr>
        <p:spPr/>
        <p:txBody>
          <a:bodyPr/>
          <a:lstStyle/>
          <a:p>
            <a:r>
              <a:rPr lang="en-US" altLang="zh-CN"/>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2800" b="1" dirty="0">
                <a:latin typeface="+mj-ea"/>
                <a:ea typeface="+mj-ea"/>
                <a:cs typeface="Arial" panose="020B0604020202020204" pitchFamily="34" charset="0"/>
              </a:rPr>
              <a:t>Issue No.2 – Tables on PHY PIB Attributes</a:t>
            </a:r>
            <a:endParaRPr lang="ko-KR" altLang="en-US" sz="2800" b="1" dirty="0">
              <a:latin typeface="+mj-ea"/>
              <a:ea typeface="+mj-ea"/>
              <a:cs typeface="Arial" panose="020B0604020202020204" pitchFamily="34" charset="0"/>
            </a:endParaRPr>
          </a:p>
        </p:txBody>
      </p:sp>
      <p:sp>
        <p:nvSpPr>
          <p:cNvPr id="9" name="Rectangle 3"/>
          <p:cNvSpPr>
            <a:spLocks noChangeArrowheads="1"/>
          </p:cNvSpPr>
          <p:nvPr/>
        </p:nvSpPr>
        <p:spPr bwMode="auto">
          <a:xfrm>
            <a:off x="301557" y="4539435"/>
            <a:ext cx="8432878" cy="938855"/>
          </a:xfrm>
          <a:prstGeom prst="rect">
            <a:avLst/>
          </a:prstGeom>
          <a:noFill/>
          <a:ln w="12700">
            <a:noFill/>
            <a:miter lim="800000"/>
            <a:headEnd type="none" w="sm" len="sm"/>
            <a:tailEnd type="none" w="sm" len="sm"/>
          </a:ln>
        </p:spPr>
        <p:txBody>
          <a:bodyPr/>
          <a:lstStyle/>
          <a:p>
            <a:pPr marL="342900" indent="-342900" algn="just">
              <a:lnSpc>
                <a:spcPct val="90000"/>
              </a:lnSpc>
              <a:spcBef>
                <a:spcPct val="20000"/>
              </a:spcBef>
              <a:spcAft>
                <a:spcPts val="600"/>
              </a:spcAft>
              <a:buClr>
                <a:schemeClr val="tx1"/>
              </a:buClr>
              <a:buFont typeface="Wingdings" panose="05000000000000000000" pitchFamily="2" charset="2"/>
              <a:buChar char="§"/>
            </a:pPr>
            <a:r>
              <a:rPr lang="en-US" altLang="ko-KR" sz="2000" dirty="0"/>
              <a:t>Too many tables showing PHY PIB attributes for PHY VII in doc. 15-22-0146/r0</a:t>
            </a:r>
          </a:p>
          <a:p>
            <a:pPr marL="342900" indent="-342900" algn="just">
              <a:lnSpc>
                <a:spcPct val="90000"/>
              </a:lnSpc>
              <a:spcBef>
                <a:spcPct val="20000"/>
              </a:spcBef>
              <a:spcAft>
                <a:spcPts val="600"/>
              </a:spcAft>
              <a:buClr>
                <a:schemeClr val="tx1"/>
              </a:buClr>
              <a:buFont typeface="Wingdings" panose="05000000000000000000" pitchFamily="2" charset="2"/>
              <a:buChar char="§"/>
            </a:pPr>
            <a:r>
              <a:rPr lang="en-US" altLang="ko-KR" sz="2000" dirty="0"/>
              <a:t>It’s better to reorganize the tables so that all of PHY PIB attribute for PHY VII are shown in a table.</a:t>
            </a:r>
          </a:p>
        </p:txBody>
      </p:sp>
      <p:pic>
        <p:nvPicPr>
          <p:cNvPr id="7" name="그림 6">
            <a:extLst>
              <a:ext uri="{FF2B5EF4-FFF2-40B4-BE49-F238E27FC236}">
                <a16:creationId xmlns:a16="http://schemas.microsoft.com/office/drawing/2014/main" id="{6A685C64-D386-44AD-B5F3-24A30FD281AE}"/>
              </a:ext>
            </a:extLst>
          </p:cNvPr>
          <p:cNvPicPr>
            <a:picLocks noChangeAspect="1"/>
          </p:cNvPicPr>
          <p:nvPr/>
        </p:nvPicPr>
        <p:blipFill>
          <a:blip r:embed="rId2"/>
          <a:stretch>
            <a:fillRect/>
          </a:stretch>
        </p:blipFill>
        <p:spPr>
          <a:xfrm>
            <a:off x="403870" y="1479250"/>
            <a:ext cx="4206230" cy="1275660"/>
          </a:xfrm>
          <a:prstGeom prst="rect">
            <a:avLst/>
          </a:prstGeom>
          <a:ln>
            <a:solidFill>
              <a:schemeClr val="tx1"/>
            </a:solidFill>
          </a:ln>
        </p:spPr>
      </p:pic>
      <p:pic>
        <p:nvPicPr>
          <p:cNvPr id="10" name="그림 9">
            <a:extLst>
              <a:ext uri="{FF2B5EF4-FFF2-40B4-BE49-F238E27FC236}">
                <a16:creationId xmlns:a16="http://schemas.microsoft.com/office/drawing/2014/main" id="{5060A0D3-ED9B-4443-81A8-51B60DDE834D}"/>
              </a:ext>
            </a:extLst>
          </p:cNvPr>
          <p:cNvPicPr>
            <a:picLocks noChangeAspect="1"/>
          </p:cNvPicPr>
          <p:nvPr/>
        </p:nvPicPr>
        <p:blipFill>
          <a:blip r:embed="rId3"/>
          <a:stretch>
            <a:fillRect/>
          </a:stretch>
        </p:blipFill>
        <p:spPr>
          <a:xfrm>
            <a:off x="4707976" y="1479250"/>
            <a:ext cx="4303204" cy="1121052"/>
          </a:xfrm>
          <a:prstGeom prst="rect">
            <a:avLst/>
          </a:prstGeom>
          <a:ln>
            <a:solidFill>
              <a:schemeClr val="tx1"/>
            </a:solidFill>
          </a:ln>
        </p:spPr>
      </p:pic>
      <p:pic>
        <p:nvPicPr>
          <p:cNvPr id="11" name="그림 10">
            <a:extLst>
              <a:ext uri="{FF2B5EF4-FFF2-40B4-BE49-F238E27FC236}">
                <a16:creationId xmlns:a16="http://schemas.microsoft.com/office/drawing/2014/main" id="{DECE9231-DF87-41C7-AF7C-0A84E9E3575F}"/>
              </a:ext>
            </a:extLst>
          </p:cNvPr>
          <p:cNvPicPr>
            <a:picLocks noChangeAspect="1"/>
          </p:cNvPicPr>
          <p:nvPr/>
        </p:nvPicPr>
        <p:blipFill>
          <a:blip r:embed="rId4"/>
          <a:stretch>
            <a:fillRect/>
          </a:stretch>
        </p:blipFill>
        <p:spPr>
          <a:xfrm>
            <a:off x="373205" y="2938416"/>
            <a:ext cx="4236895" cy="1283044"/>
          </a:xfrm>
          <a:prstGeom prst="rect">
            <a:avLst/>
          </a:prstGeom>
          <a:ln>
            <a:solidFill>
              <a:schemeClr val="tx1"/>
            </a:solidFill>
          </a:ln>
        </p:spPr>
      </p:pic>
      <p:pic>
        <p:nvPicPr>
          <p:cNvPr id="14" name="그림 13">
            <a:extLst>
              <a:ext uri="{FF2B5EF4-FFF2-40B4-BE49-F238E27FC236}">
                <a16:creationId xmlns:a16="http://schemas.microsoft.com/office/drawing/2014/main" id="{82C62B85-C99A-4A6D-A1D8-2B133A78B10D}"/>
              </a:ext>
            </a:extLst>
          </p:cNvPr>
          <p:cNvPicPr>
            <a:picLocks noChangeAspect="1"/>
          </p:cNvPicPr>
          <p:nvPr/>
        </p:nvPicPr>
        <p:blipFill>
          <a:blip r:embed="rId5"/>
          <a:stretch>
            <a:fillRect/>
          </a:stretch>
        </p:blipFill>
        <p:spPr>
          <a:xfrm>
            <a:off x="4744704" y="2938416"/>
            <a:ext cx="4266476" cy="1085383"/>
          </a:xfrm>
          <a:prstGeom prst="rect">
            <a:avLst/>
          </a:prstGeom>
          <a:ln>
            <a:solidFill>
              <a:schemeClr val="tx1"/>
            </a:solidFill>
          </a:ln>
        </p:spPr>
      </p:pic>
    </p:spTree>
    <p:extLst>
      <p:ext uri="{BB962C8B-B14F-4D97-AF65-F5344CB8AC3E}">
        <p14:creationId xmlns:p14="http://schemas.microsoft.com/office/powerpoint/2010/main" val="25004525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a:t>May 2022</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5</a:t>
            </a:fld>
            <a:endParaRPr lang="en-US" altLang="zh-CN" dirty="0"/>
          </a:p>
        </p:txBody>
      </p:sp>
      <p:sp>
        <p:nvSpPr>
          <p:cNvPr id="4" name="바닥글 개체 틀 3"/>
          <p:cNvSpPr>
            <a:spLocks noGrp="1"/>
          </p:cNvSpPr>
          <p:nvPr>
            <p:ph type="ftr" sz="quarter" idx="3"/>
          </p:nvPr>
        </p:nvSpPr>
        <p:spPr/>
        <p:txBody>
          <a:bodyPr/>
          <a:lstStyle/>
          <a:p>
            <a:r>
              <a:rPr lang="en-US" altLang="zh-CN"/>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2800" b="1" dirty="0">
                <a:latin typeface="+mj-ea"/>
                <a:ea typeface="+mj-ea"/>
                <a:cs typeface="Arial" panose="020B0604020202020204" pitchFamily="34" charset="0"/>
              </a:rPr>
              <a:t>Issue No.3 – Sub-section Numbering in 16.1</a:t>
            </a:r>
            <a:endParaRPr lang="ko-KR" altLang="en-US" sz="2800" b="1" dirty="0">
              <a:latin typeface="+mj-ea"/>
              <a:ea typeface="+mj-ea"/>
              <a:cs typeface="Arial" panose="020B0604020202020204" pitchFamily="34" charset="0"/>
            </a:endParaRPr>
          </a:p>
        </p:txBody>
      </p:sp>
      <p:sp>
        <p:nvSpPr>
          <p:cNvPr id="9" name="Rectangle 3"/>
          <p:cNvSpPr>
            <a:spLocks noChangeArrowheads="1"/>
          </p:cNvSpPr>
          <p:nvPr/>
        </p:nvSpPr>
        <p:spPr bwMode="auto">
          <a:xfrm>
            <a:off x="306287" y="3672822"/>
            <a:ext cx="8432878" cy="938855"/>
          </a:xfrm>
          <a:prstGeom prst="rect">
            <a:avLst/>
          </a:prstGeom>
          <a:noFill/>
          <a:ln w="12700">
            <a:noFill/>
            <a:miter lim="800000"/>
            <a:headEnd type="none" w="sm" len="sm"/>
            <a:tailEnd type="none" w="sm" len="sm"/>
          </a:ln>
        </p:spPr>
        <p:txBody>
          <a:bodyPr/>
          <a:lstStyle/>
          <a:p>
            <a:pPr marL="342900" indent="-342900" algn="just">
              <a:lnSpc>
                <a:spcPct val="90000"/>
              </a:lnSpc>
              <a:spcBef>
                <a:spcPct val="20000"/>
              </a:spcBef>
              <a:spcAft>
                <a:spcPts val="600"/>
              </a:spcAft>
              <a:buClr>
                <a:schemeClr val="tx1"/>
              </a:buClr>
              <a:buFont typeface="Wingdings" panose="05000000000000000000" pitchFamily="2" charset="2"/>
              <a:buChar char="§"/>
            </a:pPr>
            <a:r>
              <a:rPr lang="en-US" altLang="ko-KR" sz="2000" dirty="0"/>
              <a:t>In Rolling Shutter OFDM block diagram of doc. 15-22-0146/r0, the first step in terms of signal flow is Sequence Number inserting, and then FEC, QAM constellation mapping, and so on.</a:t>
            </a:r>
          </a:p>
          <a:p>
            <a:pPr marL="342900" indent="-342900" algn="just">
              <a:lnSpc>
                <a:spcPct val="90000"/>
              </a:lnSpc>
              <a:spcBef>
                <a:spcPct val="20000"/>
              </a:spcBef>
              <a:spcAft>
                <a:spcPts val="600"/>
              </a:spcAft>
              <a:buClr>
                <a:schemeClr val="tx1"/>
              </a:buClr>
              <a:buFont typeface="Wingdings" panose="05000000000000000000" pitchFamily="2" charset="2"/>
              <a:buChar char="§"/>
            </a:pPr>
            <a:r>
              <a:rPr lang="en-US" altLang="ko-KR" sz="2000" dirty="0"/>
              <a:t>However, 16.1.4. is Sequence Number inserting, 16.1.5. is FEC, and 16.1.3. is Hermitian Mapping.</a:t>
            </a:r>
          </a:p>
          <a:p>
            <a:pPr marL="342900" indent="-342900" algn="just">
              <a:lnSpc>
                <a:spcPct val="90000"/>
              </a:lnSpc>
              <a:spcBef>
                <a:spcPct val="20000"/>
              </a:spcBef>
              <a:spcAft>
                <a:spcPts val="600"/>
              </a:spcAft>
              <a:buClr>
                <a:schemeClr val="tx1"/>
              </a:buClr>
              <a:buFont typeface="Wingdings" panose="05000000000000000000" pitchFamily="2" charset="2"/>
              <a:buChar char="§"/>
            </a:pPr>
            <a:r>
              <a:rPr lang="en-US" altLang="ko-KR" sz="2000" dirty="0"/>
              <a:t>It’s better to rearrange the sub-section numbering in accordance with the Signal Flow.</a:t>
            </a:r>
          </a:p>
        </p:txBody>
      </p:sp>
      <p:pic>
        <p:nvPicPr>
          <p:cNvPr id="6" name="그림 5">
            <a:extLst>
              <a:ext uri="{FF2B5EF4-FFF2-40B4-BE49-F238E27FC236}">
                <a16:creationId xmlns:a16="http://schemas.microsoft.com/office/drawing/2014/main" id="{37E38A7E-97E6-4D41-AF66-16E0C661CB3A}"/>
              </a:ext>
            </a:extLst>
          </p:cNvPr>
          <p:cNvPicPr>
            <a:picLocks noChangeAspect="1"/>
          </p:cNvPicPr>
          <p:nvPr/>
        </p:nvPicPr>
        <p:blipFill>
          <a:blip r:embed="rId2"/>
          <a:stretch>
            <a:fillRect/>
          </a:stretch>
        </p:blipFill>
        <p:spPr>
          <a:xfrm>
            <a:off x="827584" y="1379710"/>
            <a:ext cx="7229475" cy="1600200"/>
          </a:xfrm>
          <a:prstGeom prst="rect">
            <a:avLst/>
          </a:prstGeom>
          <a:ln>
            <a:solidFill>
              <a:schemeClr val="tx1"/>
            </a:solidFill>
          </a:ln>
        </p:spPr>
      </p:pic>
      <p:pic>
        <p:nvPicPr>
          <p:cNvPr id="8" name="그림 7">
            <a:extLst>
              <a:ext uri="{FF2B5EF4-FFF2-40B4-BE49-F238E27FC236}">
                <a16:creationId xmlns:a16="http://schemas.microsoft.com/office/drawing/2014/main" id="{806F3734-8EC7-4495-9097-F37292DEA84E}"/>
              </a:ext>
            </a:extLst>
          </p:cNvPr>
          <p:cNvPicPr>
            <a:picLocks noChangeAspect="1"/>
          </p:cNvPicPr>
          <p:nvPr/>
        </p:nvPicPr>
        <p:blipFill>
          <a:blip r:embed="rId3"/>
          <a:stretch>
            <a:fillRect/>
          </a:stretch>
        </p:blipFill>
        <p:spPr>
          <a:xfrm>
            <a:off x="265767" y="3084955"/>
            <a:ext cx="2428875" cy="333375"/>
          </a:xfrm>
          <a:prstGeom prst="rect">
            <a:avLst/>
          </a:prstGeom>
          <a:ln>
            <a:solidFill>
              <a:schemeClr val="tx1"/>
            </a:solidFill>
          </a:ln>
        </p:spPr>
      </p:pic>
      <p:pic>
        <p:nvPicPr>
          <p:cNvPr id="12" name="그림 11">
            <a:extLst>
              <a:ext uri="{FF2B5EF4-FFF2-40B4-BE49-F238E27FC236}">
                <a16:creationId xmlns:a16="http://schemas.microsoft.com/office/drawing/2014/main" id="{6F41FBDB-B7C6-475E-BD35-08F387239407}"/>
              </a:ext>
            </a:extLst>
          </p:cNvPr>
          <p:cNvPicPr>
            <a:picLocks noChangeAspect="1"/>
          </p:cNvPicPr>
          <p:nvPr/>
        </p:nvPicPr>
        <p:blipFill>
          <a:blip r:embed="rId4"/>
          <a:stretch>
            <a:fillRect/>
          </a:stretch>
        </p:blipFill>
        <p:spPr>
          <a:xfrm>
            <a:off x="2925763" y="3084954"/>
            <a:ext cx="2838450" cy="333375"/>
          </a:xfrm>
          <a:prstGeom prst="rect">
            <a:avLst/>
          </a:prstGeom>
          <a:ln>
            <a:solidFill>
              <a:schemeClr val="tx1"/>
            </a:solidFill>
          </a:ln>
        </p:spPr>
      </p:pic>
      <p:pic>
        <p:nvPicPr>
          <p:cNvPr id="13" name="그림 12">
            <a:extLst>
              <a:ext uri="{FF2B5EF4-FFF2-40B4-BE49-F238E27FC236}">
                <a16:creationId xmlns:a16="http://schemas.microsoft.com/office/drawing/2014/main" id="{7583499C-6F7A-44FB-AF10-468C86B1A641}"/>
              </a:ext>
            </a:extLst>
          </p:cNvPr>
          <p:cNvPicPr>
            <a:picLocks noChangeAspect="1"/>
          </p:cNvPicPr>
          <p:nvPr/>
        </p:nvPicPr>
        <p:blipFill>
          <a:blip r:embed="rId5"/>
          <a:stretch>
            <a:fillRect/>
          </a:stretch>
        </p:blipFill>
        <p:spPr>
          <a:xfrm>
            <a:off x="5951509" y="3084954"/>
            <a:ext cx="2926724" cy="341152"/>
          </a:xfrm>
          <a:prstGeom prst="rect">
            <a:avLst/>
          </a:prstGeom>
          <a:ln>
            <a:solidFill>
              <a:schemeClr val="tx1"/>
            </a:solidFill>
          </a:ln>
        </p:spPr>
      </p:pic>
    </p:spTree>
    <p:extLst>
      <p:ext uri="{BB962C8B-B14F-4D97-AF65-F5344CB8AC3E}">
        <p14:creationId xmlns:p14="http://schemas.microsoft.com/office/powerpoint/2010/main" val="28299007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a:t>May 2022</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6</a:t>
            </a:fld>
            <a:endParaRPr lang="en-US" altLang="zh-CN" dirty="0"/>
          </a:p>
        </p:txBody>
      </p:sp>
      <p:sp>
        <p:nvSpPr>
          <p:cNvPr id="4" name="바닥글 개체 틀 3"/>
          <p:cNvSpPr>
            <a:spLocks noGrp="1"/>
          </p:cNvSpPr>
          <p:nvPr>
            <p:ph type="ftr" sz="quarter" idx="3"/>
          </p:nvPr>
        </p:nvSpPr>
        <p:spPr/>
        <p:txBody>
          <a:bodyPr/>
          <a:lstStyle/>
          <a:p>
            <a:r>
              <a:rPr lang="en-US" altLang="zh-CN"/>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2800" b="1" dirty="0">
                <a:latin typeface="+mj-ea"/>
                <a:ea typeface="+mj-ea"/>
                <a:cs typeface="Arial" panose="020B0604020202020204" pitchFamily="34" charset="0"/>
              </a:rPr>
              <a:t>Issue No.4 – Missing Sub-sections in 16.1</a:t>
            </a:r>
            <a:endParaRPr lang="ko-KR" altLang="en-US" sz="2800" b="1" dirty="0">
              <a:latin typeface="+mj-ea"/>
              <a:ea typeface="+mj-ea"/>
              <a:cs typeface="Arial" panose="020B0604020202020204" pitchFamily="34" charset="0"/>
            </a:endParaRPr>
          </a:p>
        </p:txBody>
      </p:sp>
      <p:sp>
        <p:nvSpPr>
          <p:cNvPr id="9" name="Rectangle 3"/>
          <p:cNvSpPr>
            <a:spLocks noChangeArrowheads="1"/>
          </p:cNvSpPr>
          <p:nvPr/>
        </p:nvSpPr>
        <p:spPr bwMode="auto">
          <a:xfrm>
            <a:off x="266615" y="4266102"/>
            <a:ext cx="8432878" cy="938855"/>
          </a:xfrm>
          <a:prstGeom prst="rect">
            <a:avLst/>
          </a:prstGeom>
          <a:noFill/>
          <a:ln w="12700">
            <a:noFill/>
            <a:miter lim="800000"/>
            <a:headEnd type="none" w="sm" len="sm"/>
            <a:tailEnd type="none" w="sm" len="sm"/>
          </a:ln>
        </p:spPr>
        <p:txBody>
          <a:bodyPr/>
          <a:lstStyle/>
          <a:p>
            <a:pPr marL="342900" indent="-342900" algn="just">
              <a:lnSpc>
                <a:spcPct val="90000"/>
              </a:lnSpc>
              <a:spcBef>
                <a:spcPct val="20000"/>
              </a:spcBef>
              <a:spcAft>
                <a:spcPts val="600"/>
              </a:spcAft>
              <a:buClr>
                <a:schemeClr val="tx1"/>
              </a:buClr>
              <a:buFont typeface="Wingdings" panose="05000000000000000000" pitchFamily="2" charset="2"/>
              <a:buChar char="§"/>
            </a:pPr>
            <a:r>
              <a:rPr lang="en-US" altLang="ko-KR" sz="2000" dirty="0"/>
              <a:t>In Section 16.1 describing RS-OFDM specifications, the sub-sections describing QAM constellation mapping, IDFT, and Cyclic-Prefix are not found in doc. 15-22-0146/r0.</a:t>
            </a:r>
          </a:p>
          <a:p>
            <a:pPr marL="342900" indent="-342900" algn="just">
              <a:lnSpc>
                <a:spcPct val="90000"/>
              </a:lnSpc>
              <a:spcBef>
                <a:spcPct val="20000"/>
              </a:spcBef>
              <a:spcAft>
                <a:spcPts val="600"/>
              </a:spcAft>
              <a:buClr>
                <a:schemeClr val="tx1"/>
              </a:buClr>
              <a:buFont typeface="Wingdings" panose="05000000000000000000" pitchFamily="2" charset="2"/>
              <a:buChar char="§"/>
            </a:pPr>
            <a:r>
              <a:rPr lang="en-US" altLang="ko-KR" sz="2000" dirty="0"/>
              <a:t>Add the sub-sections describing QAM constellation mapping, IDFT, and Cyclic-Prefix to Section 16.1 in doc. 15-22-0146/r0.</a:t>
            </a:r>
          </a:p>
        </p:txBody>
      </p:sp>
      <p:pic>
        <p:nvPicPr>
          <p:cNvPr id="6" name="그림 5">
            <a:extLst>
              <a:ext uri="{FF2B5EF4-FFF2-40B4-BE49-F238E27FC236}">
                <a16:creationId xmlns:a16="http://schemas.microsoft.com/office/drawing/2014/main" id="{37E38A7E-97E6-4D41-AF66-16E0C661CB3A}"/>
              </a:ext>
            </a:extLst>
          </p:cNvPr>
          <p:cNvPicPr>
            <a:picLocks noChangeAspect="1"/>
          </p:cNvPicPr>
          <p:nvPr/>
        </p:nvPicPr>
        <p:blipFill>
          <a:blip r:embed="rId2"/>
          <a:stretch>
            <a:fillRect/>
          </a:stretch>
        </p:blipFill>
        <p:spPr>
          <a:xfrm>
            <a:off x="827584" y="1379710"/>
            <a:ext cx="7229475" cy="1600200"/>
          </a:xfrm>
          <a:prstGeom prst="rect">
            <a:avLst/>
          </a:prstGeom>
          <a:ln>
            <a:solidFill>
              <a:schemeClr val="tx1"/>
            </a:solidFill>
          </a:ln>
        </p:spPr>
      </p:pic>
      <p:pic>
        <p:nvPicPr>
          <p:cNvPr id="8" name="그림 7">
            <a:extLst>
              <a:ext uri="{FF2B5EF4-FFF2-40B4-BE49-F238E27FC236}">
                <a16:creationId xmlns:a16="http://schemas.microsoft.com/office/drawing/2014/main" id="{806F3734-8EC7-4495-9097-F37292DEA84E}"/>
              </a:ext>
            </a:extLst>
          </p:cNvPr>
          <p:cNvPicPr>
            <a:picLocks noChangeAspect="1"/>
          </p:cNvPicPr>
          <p:nvPr/>
        </p:nvPicPr>
        <p:blipFill>
          <a:blip r:embed="rId3"/>
          <a:stretch>
            <a:fillRect/>
          </a:stretch>
        </p:blipFill>
        <p:spPr>
          <a:xfrm>
            <a:off x="266615" y="3462328"/>
            <a:ext cx="2428875" cy="333375"/>
          </a:xfrm>
          <a:prstGeom prst="rect">
            <a:avLst/>
          </a:prstGeom>
          <a:ln>
            <a:solidFill>
              <a:schemeClr val="tx1"/>
            </a:solidFill>
          </a:ln>
        </p:spPr>
      </p:pic>
      <p:pic>
        <p:nvPicPr>
          <p:cNvPr id="12" name="그림 11">
            <a:extLst>
              <a:ext uri="{FF2B5EF4-FFF2-40B4-BE49-F238E27FC236}">
                <a16:creationId xmlns:a16="http://schemas.microsoft.com/office/drawing/2014/main" id="{6F41FBDB-B7C6-475E-BD35-08F387239407}"/>
              </a:ext>
            </a:extLst>
          </p:cNvPr>
          <p:cNvPicPr>
            <a:picLocks noChangeAspect="1"/>
          </p:cNvPicPr>
          <p:nvPr/>
        </p:nvPicPr>
        <p:blipFill>
          <a:blip r:embed="rId4"/>
          <a:stretch>
            <a:fillRect/>
          </a:stretch>
        </p:blipFill>
        <p:spPr>
          <a:xfrm>
            <a:off x="2926611" y="3462327"/>
            <a:ext cx="2838450" cy="333375"/>
          </a:xfrm>
          <a:prstGeom prst="rect">
            <a:avLst/>
          </a:prstGeom>
          <a:ln>
            <a:solidFill>
              <a:schemeClr val="tx1"/>
            </a:solidFill>
          </a:ln>
        </p:spPr>
      </p:pic>
      <p:pic>
        <p:nvPicPr>
          <p:cNvPr id="13" name="그림 12">
            <a:extLst>
              <a:ext uri="{FF2B5EF4-FFF2-40B4-BE49-F238E27FC236}">
                <a16:creationId xmlns:a16="http://schemas.microsoft.com/office/drawing/2014/main" id="{7583499C-6F7A-44FB-AF10-468C86B1A641}"/>
              </a:ext>
            </a:extLst>
          </p:cNvPr>
          <p:cNvPicPr>
            <a:picLocks noChangeAspect="1"/>
          </p:cNvPicPr>
          <p:nvPr/>
        </p:nvPicPr>
        <p:blipFill>
          <a:blip r:embed="rId5"/>
          <a:stretch>
            <a:fillRect/>
          </a:stretch>
        </p:blipFill>
        <p:spPr>
          <a:xfrm>
            <a:off x="5952357" y="3462327"/>
            <a:ext cx="2926724" cy="341152"/>
          </a:xfrm>
          <a:prstGeom prst="rect">
            <a:avLst/>
          </a:prstGeom>
          <a:ln>
            <a:solidFill>
              <a:schemeClr val="tx1"/>
            </a:solidFill>
          </a:ln>
        </p:spPr>
      </p:pic>
      <p:pic>
        <p:nvPicPr>
          <p:cNvPr id="7" name="그림 6">
            <a:extLst>
              <a:ext uri="{FF2B5EF4-FFF2-40B4-BE49-F238E27FC236}">
                <a16:creationId xmlns:a16="http://schemas.microsoft.com/office/drawing/2014/main" id="{423DC11D-0887-4235-8D05-F4551C1BC552}"/>
              </a:ext>
            </a:extLst>
          </p:cNvPr>
          <p:cNvPicPr>
            <a:picLocks noChangeAspect="1"/>
          </p:cNvPicPr>
          <p:nvPr/>
        </p:nvPicPr>
        <p:blipFill>
          <a:blip r:embed="rId6"/>
          <a:stretch>
            <a:fillRect/>
          </a:stretch>
        </p:blipFill>
        <p:spPr>
          <a:xfrm>
            <a:off x="815751" y="3052774"/>
            <a:ext cx="2600325" cy="342900"/>
          </a:xfrm>
          <a:prstGeom prst="rect">
            <a:avLst/>
          </a:prstGeom>
          <a:ln>
            <a:solidFill>
              <a:schemeClr val="tx1"/>
            </a:solidFill>
          </a:ln>
        </p:spPr>
      </p:pic>
    </p:spTree>
    <p:extLst>
      <p:ext uri="{BB962C8B-B14F-4D97-AF65-F5344CB8AC3E}">
        <p14:creationId xmlns:p14="http://schemas.microsoft.com/office/powerpoint/2010/main" val="35017540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a:t>May 2022</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7</a:t>
            </a:fld>
            <a:endParaRPr lang="en-US" altLang="zh-CN" dirty="0"/>
          </a:p>
        </p:txBody>
      </p:sp>
      <p:sp>
        <p:nvSpPr>
          <p:cNvPr id="4" name="바닥글 개체 틀 3"/>
          <p:cNvSpPr>
            <a:spLocks noGrp="1"/>
          </p:cNvSpPr>
          <p:nvPr>
            <p:ph type="ftr" sz="quarter" idx="3"/>
          </p:nvPr>
        </p:nvSpPr>
        <p:spPr/>
        <p:txBody>
          <a:bodyPr/>
          <a:lstStyle/>
          <a:p>
            <a:r>
              <a:rPr lang="en-US" altLang="zh-CN"/>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2800" b="1" dirty="0">
                <a:latin typeface="+mj-ea"/>
                <a:ea typeface="+mj-ea"/>
                <a:cs typeface="Arial" panose="020B0604020202020204" pitchFamily="34" charset="0"/>
              </a:rPr>
              <a:t>Issue No.5 – Missing Information on QAM level</a:t>
            </a:r>
            <a:endParaRPr lang="ko-KR" altLang="en-US" sz="2800" b="1" dirty="0">
              <a:latin typeface="+mj-ea"/>
              <a:ea typeface="+mj-ea"/>
              <a:cs typeface="Arial" panose="020B0604020202020204" pitchFamily="34" charset="0"/>
            </a:endParaRPr>
          </a:p>
        </p:txBody>
      </p:sp>
      <p:sp>
        <p:nvSpPr>
          <p:cNvPr id="9" name="Rectangle 3"/>
          <p:cNvSpPr>
            <a:spLocks noChangeArrowheads="1"/>
          </p:cNvSpPr>
          <p:nvPr/>
        </p:nvSpPr>
        <p:spPr bwMode="auto">
          <a:xfrm>
            <a:off x="355561" y="3567140"/>
            <a:ext cx="8432878" cy="938855"/>
          </a:xfrm>
          <a:prstGeom prst="rect">
            <a:avLst/>
          </a:prstGeom>
          <a:noFill/>
          <a:ln w="12700">
            <a:noFill/>
            <a:miter lim="800000"/>
            <a:headEnd type="none" w="sm" len="sm"/>
            <a:tailEnd type="none" w="sm" len="sm"/>
          </a:ln>
        </p:spPr>
        <p:txBody>
          <a:bodyPr/>
          <a:lstStyle/>
          <a:p>
            <a:pPr marL="342900" indent="-342900" algn="just">
              <a:lnSpc>
                <a:spcPct val="90000"/>
              </a:lnSpc>
              <a:spcBef>
                <a:spcPct val="20000"/>
              </a:spcBef>
              <a:spcAft>
                <a:spcPts val="600"/>
              </a:spcAft>
              <a:buClr>
                <a:schemeClr val="tx1"/>
              </a:buClr>
              <a:buFont typeface="Wingdings" panose="05000000000000000000" pitchFamily="2" charset="2"/>
              <a:buChar char="§"/>
            </a:pPr>
            <a:r>
              <a:rPr lang="en-US" altLang="ko-KR" sz="2000" dirty="0"/>
              <a:t>In Rolling Shutter OFDM block diagram of doc. 15-22-0146/r0, there is not any information about what kind of QAM level is used, for example, 16-QAM, 64-QAM or 256-QAM.</a:t>
            </a:r>
          </a:p>
          <a:p>
            <a:pPr marL="342900" indent="-342900" algn="just">
              <a:lnSpc>
                <a:spcPct val="90000"/>
              </a:lnSpc>
              <a:spcBef>
                <a:spcPct val="20000"/>
              </a:spcBef>
              <a:spcAft>
                <a:spcPts val="600"/>
              </a:spcAft>
              <a:buClr>
                <a:schemeClr val="tx1"/>
              </a:buClr>
              <a:buFont typeface="Wingdings" panose="05000000000000000000" pitchFamily="2" charset="2"/>
              <a:buChar char="§"/>
            </a:pPr>
            <a:r>
              <a:rPr lang="en-US" altLang="ko-KR" sz="2000" dirty="0"/>
              <a:t>Definitely define the specifications on QAM level for RS-OFDM in doc. 15-22-0146/r0. </a:t>
            </a:r>
          </a:p>
        </p:txBody>
      </p:sp>
      <p:pic>
        <p:nvPicPr>
          <p:cNvPr id="6" name="그림 5">
            <a:extLst>
              <a:ext uri="{FF2B5EF4-FFF2-40B4-BE49-F238E27FC236}">
                <a16:creationId xmlns:a16="http://schemas.microsoft.com/office/drawing/2014/main" id="{37E38A7E-97E6-4D41-AF66-16E0C661CB3A}"/>
              </a:ext>
            </a:extLst>
          </p:cNvPr>
          <p:cNvPicPr>
            <a:picLocks noChangeAspect="1"/>
          </p:cNvPicPr>
          <p:nvPr/>
        </p:nvPicPr>
        <p:blipFill>
          <a:blip r:embed="rId2"/>
          <a:stretch>
            <a:fillRect/>
          </a:stretch>
        </p:blipFill>
        <p:spPr>
          <a:xfrm>
            <a:off x="868316" y="1534095"/>
            <a:ext cx="7229475" cy="1600200"/>
          </a:xfrm>
          <a:prstGeom prst="rect">
            <a:avLst/>
          </a:prstGeom>
          <a:ln>
            <a:solidFill>
              <a:schemeClr val="tx1"/>
            </a:solidFill>
          </a:ln>
        </p:spPr>
      </p:pic>
    </p:spTree>
    <p:extLst>
      <p:ext uri="{BB962C8B-B14F-4D97-AF65-F5344CB8AC3E}">
        <p14:creationId xmlns:p14="http://schemas.microsoft.com/office/powerpoint/2010/main" val="26136304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a:t>May 2022</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8</a:t>
            </a:fld>
            <a:endParaRPr lang="en-US" altLang="zh-CN" dirty="0"/>
          </a:p>
        </p:txBody>
      </p:sp>
      <p:sp>
        <p:nvSpPr>
          <p:cNvPr id="4" name="바닥글 개체 틀 3"/>
          <p:cNvSpPr>
            <a:spLocks noGrp="1"/>
          </p:cNvSpPr>
          <p:nvPr>
            <p:ph type="ftr" sz="quarter" idx="3"/>
          </p:nvPr>
        </p:nvSpPr>
        <p:spPr/>
        <p:txBody>
          <a:bodyPr/>
          <a:lstStyle/>
          <a:p>
            <a:r>
              <a:rPr lang="en-US" altLang="zh-CN"/>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2800" b="1" dirty="0">
                <a:latin typeface="+mj-ea"/>
                <a:ea typeface="+mj-ea"/>
                <a:cs typeface="Arial" panose="020B0604020202020204" pitchFamily="34" charset="0"/>
              </a:rPr>
              <a:t>Issue No.6 – Sub-section Numbering in 16.2</a:t>
            </a:r>
            <a:endParaRPr lang="ko-KR" altLang="en-US" sz="2800" b="1" dirty="0">
              <a:latin typeface="+mj-ea"/>
              <a:ea typeface="+mj-ea"/>
              <a:cs typeface="Arial" panose="020B0604020202020204" pitchFamily="34" charset="0"/>
            </a:endParaRPr>
          </a:p>
        </p:txBody>
      </p:sp>
      <p:sp>
        <p:nvSpPr>
          <p:cNvPr id="9" name="Rectangle 3"/>
          <p:cNvSpPr>
            <a:spLocks noChangeArrowheads="1"/>
          </p:cNvSpPr>
          <p:nvPr/>
        </p:nvSpPr>
        <p:spPr bwMode="auto">
          <a:xfrm>
            <a:off x="306287" y="3992419"/>
            <a:ext cx="8432878" cy="938855"/>
          </a:xfrm>
          <a:prstGeom prst="rect">
            <a:avLst/>
          </a:prstGeom>
          <a:noFill/>
          <a:ln w="12700">
            <a:noFill/>
            <a:miter lim="800000"/>
            <a:headEnd type="none" w="sm" len="sm"/>
            <a:tailEnd type="none" w="sm" len="sm"/>
          </a:ln>
        </p:spPr>
        <p:txBody>
          <a:bodyPr/>
          <a:lstStyle/>
          <a:p>
            <a:pPr marL="342900" indent="-342900" algn="just">
              <a:lnSpc>
                <a:spcPct val="90000"/>
              </a:lnSpc>
              <a:spcBef>
                <a:spcPct val="20000"/>
              </a:spcBef>
              <a:spcAft>
                <a:spcPts val="600"/>
              </a:spcAft>
              <a:buClr>
                <a:schemeClr val="tx1"/>
              </a:buClr>
              <a:buFont typeface="Wingdings" panose="05000000000000000000" pitchFamily="2" charset="2"/>
              <a:buChar char="§"/>
            </a:pPr>
            <a:r>
              <a:rPr lang="en-US" altLang="ko-KR" sz="2000" dirty="0"/>
              <a:t>In MIMO C-OOK block diagram of doc. 15-22-0146/r0, the first step in terms of signal flow is FEC, and then Sequence Number inserting, RLL encoder, and so on.</a:t>
            </a:r>
          </a:p>
          <a:p>
            <a:pPr marL="342900" indent="-342900" algn="just">
              <a:lnSpc>
                <a:spcPct val="90000"/>
              </a:lnSpc>
              <a:spcBef>
                <a:spcPct val="20000"/>
              </a:spcBef>
              <a:spcAft>
                <a:spcPts val="600"/>
              </a:spcAft>
              <a:buClr>
                <a:schemeClr val="tx1"/>
              </a:buClr>
              <a:buFont typeface="Wingdings" panose="05000000000000000000" pitchFamily="2" charset="2"/>
              <a:buChar char="§"/>
            </a:pPr>
            <a:r>
              <a:rPr lang="en-US" altLang="ko-KR" sz="2000" dirty="0"/>
              <a:t>It’s better to rearrange the sub-section numbering in accordance with the Signal Flow.</a:t>
            </a:r>
          </a:p>
        </p:txBody>
      </p:sp>
      <p:pic>
        <p:nvPicPr>
          <p:cNvPr id="7" name="그림 6">
            <a:extLst>
              <a:ext uri="{FF2B5EF4-FFF2-40B4-BE49-F238E27FC236}">
                <a16:creationId xmlns:a16="http://schemas.microsoft.com/office/drawing/2014/main" id="{0C18866E-6CC7-4408-9B1B-1A1E762066F3}"/>
              </a:ext>
            </a:extLst>
          </p:cNvPr>
          <p:cNvPicPr>
            <a:picLocks noChangeAspect="1"/>
          </p:cNvPicPr>
          <p:nvPr/>
        </p:nvPicPr>
        <p:blipFill>
          <a:blip r:embed="rId2"/>
          <a:stretch>
            <a:fillRect/>
          </a:stretch>
        </p:blipFill>
        <p:spPr>
          <a:xfrm>
            <a:off x="685800" y="1337491"/>
            <a:ext cx="2638425" cy="323850"/>
          </a:xfrm>
          <a:prstGeom prst="rect">
            <a:avLst/>
          </a:prstGeom>
        </p:spPr>
      </p:pic>
      <p:pic>
        <p:nvPicPr>
          <p:cNvPr id="10" name="그림 9">
            <a:extLst>
              <a:ext uri="{FF2B5EF4-FFF2-40B4-BE49-F238E27FC236}">
                <a16:creationId xmlns:a16="http://schemas.microsoft.com/office/drawing/2014/main" id="{45459D4C-0AAB-416B-9AFB-AC04A3BB9F2C}"/>
              </a:ext>
            </a:extLst>
          </p:cNvPr>
          <p:cNvPicPr>
            <a:picLocks noChangeAspect="1"/>
          </p:cNvPicPr>
          <p:nvPr/>
        </p:nvPicPr>
        <p:blipFill>
          <a:blip r:embed="rId3"/>
          <a:stretch>
            <a:fillRect/>
          </a:stretch>
        </p:blipFill>
        <p:spPr>
          <a:xfrm>
            <a:off x="1036576" y="1655572"/>
            <a:ext cx="6127712" cy="1289163"/>
          </a:xfrm>
          <a:prstGeom prst="rect">
            <a:avLst/>
          </a:prstGeom>
        </p:spPr>
      </p:pic>
      <p:pic>
        <p:nvPicPr>
          <p:cNvPr id="11" name="그림 10">
            <a:extLst>
              <a:ext uri="{FF2B5EF4-FFF2-40B4-BE49-F238E27FC236}">
                <a16:creationId xmlns:a16="http://schemas.microsoft.com/office/drawing/2014/main" id="{20AA91AD-C699-4D8F-AA0A-FB8378F43959}"/>
              </a:ext>
            </a:extLst>
          </p:cNvPr>
          <p:cNvPicPr>
            <a:picLocks noChangeAspect="1"/>
          </p:cNvPicPr>
          <p:nvPr/>
        </p:nvPicPr>
        <p:blipFill>
          <a:blip r:embed="rId4"/>
          <a:stretch>
            <a:fillRect/>
          </a:stretch>
        </p:blipFill>
        <p:spPr>
          <a:xfrm>
            <a:off x="3214563" y="3063495"/>
            <a:ext cx="1986852" cy="363188"/>
          </a:xfrm>
          <a:prstGeom prst="rect">
            <a:avLst/>
          </a:prstGeom>
          <a:ln>
            <a:solidFill>
              <a:schemeClr val="tx1"/>
            </a:solidFill>
          </a:ln>
        </p:spPr>
      </p:pic>
      <p:pic>
        <p:nvPicPr>
          <p:cNvPr id="14" name="그림 13">
            <a:extLst>
              <a:ext uri="{FF2B5EF4-FFF2-40B4-BE49-F238E27FC236}">
                <a16:creationId xmlns:a16="http://schemas.microsoft.com/office/drawing/2014/main" id="{EEF3ED51-1406-4EB5-B603-BEA304798252}"/>
              </a:ext>
            </a:extLst>
          </p:cNvPr>
          <p:cNvPicPr>
            <a:picLocks noChangeAspect="1"/>
          </p:cNvPicPr>
          <p:nvPr/>
        </p:nvPicPr>
        <p:blipFill>
          <a:blip r:embed="rId5"/>
          <a:stretch>
            <a:fillRect/>
          </a:stretch>
        </p:blipFill>
        <p:spPr>
          <a:xfrm>
            <a:off x="5289604" y="3063495"/>
            <a:ext cx="3329219" cy="363188"/>
          </a:xfrm>
          <a:prstGeom prst="rect">
            <a:avLst/>
          </a:prstGeom>
          <a:ln>
            <a:solidFill>
              <a:schemeClr val="tx1"/>
            </a:solidFill>
          </a:ln>
        </p:spPr>
      </p:pic>
      <p:pic>
        <p:nvPicPr>
          <p:cNvPr id="15" name="그림 14">
            <a:extLst>
              <a:ext uri="{FF2B5EF4-FFF2-40B4-BE49-F238E27FC236}">
                <a16:creationId xmlns:a16="http://schemas.microsoft.com/office/drawing/2014/main" id="{15014302-9C09-4F61-8F26-2E9C7E2706CE}"/>
              </a:ext>
            </a:extLst>
          </p:cNvPr>
          <p:cNvPicPr>
            <a:picLocks noChangeAspect="1"/>
          </p:cNvPicPr>
          <p:nvPr/>
        </p:nvPicPr>
        <p:blipFill>
          <a:blip r:embed="rId6"/>
          <a:stretch>
            <a:fillRect/>
          </a:stretch>
        </p:blipFill>
        <p:spPr>
          <a:xfrm>
            <a:off x="583198" y="3063495"/>
            <a:ext cx="2543175" cy="352425"/>
          </a:xfrm>
          <a:prstGeom prst="rect">
            <a:avLst/>
          </a:prstGeom>
          <a:ln>
            <a:solidFill>
              <a:schemeClr val="tx1"/>
            </a:solidFill>
          </a:ln>
        </p:spPr>
      </p:pic>
    </p:spTree>
    <p:extLst>
      <p:ext uri="{BB962C8B-B14F-4D97-AF65-F5344CB8AC3E}">
        <p14:creationId xmlns:p14="http://schemas.microsoft.com/office/powerpoint/2010/main" val="26607023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a:t>May 2022</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9</a:t>
            </a:fld>
            <a:endParaRPr lang="en-US" altLang="zh-CN" dirty="0"/>
          </a:p>
        </p:txBody>
      </p:sp>
      <p:sp>
        <p:nvSpPr>
          <p:cNvPr id="4" name="바닥글 개체 틀 3"/>
          <p:cNvSpPr>
            <a:spLocks noGrp="1"/>
          </p:cNvSpPr>
          <p:nvPr>
            <p:ph type="ftr" sz="quarter" idx="3"/>
          </p:nvPr>
        </p:nvSpPr>
        <p:spPr/>
        <p:txBody>
          <a:bodyPr/>
          <a:lstStyle/>
          <a:p>
            <a:r>
              <a:rPr lang="en-US" altLang="zh-CN"/>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2800" b="1" dirty="0">
                <a:latin typeface="+mj-ea"/>
                <a:ea typeface="+mj-ea"/>
                <a:cs typeface="Arial" panose="020B0604020202020204" pitchFamily="34" charset="0"/>
              </a:rPr>
              <a:t>Issue No.7 – </a:t>
            </a:r>
            <a:r>
              <a:rPr lang="en-US" altLang="ko-KR" sz="2800" b="1" dirty="0">
                <a:latin typeface="+mj-ea"/>
                <a:cs typeface="Arial" panose="020B0604020202020204" pitchFamily="34" charset="0"/>
              </a:rPr>
              <a:t>Missing Sub-sections in 16.2</a:t>
            </a:r>
            <a:endParaRPr lang="ko-KR" altLang="en-US" sz="2800" b="1" dirty="0">
              <a:latin typeface="+mj-ea"/>
              <a:ea typeface="+mj-ea"/>
              <a:cs typeface="Arial" panose="020B0604020202020204" pitchFamily="34" charset="0"/>
            </a:endParaRPr>
          </a:p>
        </p:txBody>
      </p:sp>
      <p:pic>
        <p:nvPicPr>
          <p:cNvPr id="7" name="그림 6">
            <a:extLst>
              <a:ext uri="{FF2B5EF4-FFF2-40B4-BE49-F238E27FC236}">
                <a16:creationId xmlns:a16="http://schemas.microsoft.com/office/drawing/2014/main" id="{0C18866E-6CC7-4408-9B1B-1A1E762066F3}"/>
              </a:ext>
            </a:extLst>
          </p:cNvPr>
          <p:cNvPicPr>
            <a:picLocks noChangeAspect="1"/>
          </p:cNvPicPr>
          <p:nvPr/>
        </p:nvPicPr>
        <p:blipFill>
          <a:blip r:embed="rId2"/>
          <a:stretch>
            <a:fillRect/>
          </a:stretch>
        </p:blipFill>
        <p:spPr>
          <a:xfrm>
            <a:off x="685800" y="1337491"/>
            <a:ext cx="2638425" cy="323850"/>
          </a:xfrm>
          <a:prstGeom prst="rect">
            <a:avLst/>
          </a:prstGeom>
        </p:spPr>
      </p:pic>
      <p:pic>
        <p:nvPicPr>
          <p:cNvPr id="10" name="그림 9">
            <a:extLst>
              <a:ext uri="{FF2B5EF4-FFF2-40B4-BE49-F238E27FC236}">
                <a16:creationId xmlns:a16="http://schemas.microsoft.com/office/drawing/2014/main" id="{45459D4C-0AAB-416B-9AFB-AC04A3BB9F2C}"/>
              </a:ext>
            </a:extLst>
          </p:cNvPr>
          <p:cNvPicPr>
            <a:picLocks noChangeAspect="1"/>
          </p:cNvPicPr>
          <p:nvPr/>
        </p:nvPicPr>
        <p:blipFill>
          <a:blip r:embed="rId3"/>
          <a:stretch>
            <a:fillRect/>
          </a:stretch>
        </p:blipFill>
        <p:spPr>
          <a:xfrm>
            <a:off x="1036576" y="1655572"/>
            <a:ext cx="6127712" cy="1289163"/>
          </a:xfrm>
          <a:prstGeom prst="rect">
            <a:avLst/>
          </a:prstGeom>
        </p:spPr>
      </p:pic>
      <p:pic>
        <p:nvPicPr>
          <p:cNvPr id="11" name="그림 10">
            <a:extLst>
              <a:ext uri="{FF2B5EF4-FFF2-40B4-BE49-F238E27FC236}">
                <a16:creationId xmlns:a16="http://schemas.microsoft.com/office/drawing/2014/main" id="{20AA91AD-C699-4D8F-AA0A-FB8378F43959}"/>
              </a:ext>
            </a:extLst>
          </p:cNvPr>
          <p:cNvPicPr>
            <a:picLocks noChangeAspect="1"/>
          </p:cNvPicPr>
          <p:nvPr/>
        </p:nvPicPr>
        <p:blipFill>
          <a:blip r:embed="rId4"/>
          <a:stretch>
            <a:fillRect/>
          </a:stretch>
        </p:blipFill>
        <p:spPr>
          <a:xfrm>
            <a:off x="3214563" y="3063495"/>
            <a:ext cx="1986852" cy="363188"/>
          </a:xfrm>
          <a:prstGeom prst="rect">
            <a:avLst/>
          </a:prstGeom>
          <a:ln>
            <a:solidFill>
              <a:schemeClr val="tx1"/>
            </a:solidFill>
          </a:ln>
        </p:spPr>
      </p:pic>
      <p:pic>
        <p:nvPicPr>
          <p:cNvPr id="14" name="그림 13">
            <a:extLst>
              <a:ext uri="{FF2B5EF4-FFF2-40B4-BE49-F238E27FC236}">
                <a16:creationId xmlns:a16="http://schemas.microsoft.com/office/drawing/2014/main" id="{EEF3ED51-1406-4EB5-B603-BEA304798252}"/>
              </a:ext>
            </a:extLst>
          </p:cNvPr>
          <p:cNvPicPr>
            <a:picLocks noChangeAspect="1"/>
          </p:cNvPicPr>
          <p:nvPr/>
        </p:nvPicPr>
        <p:blipFill>
          <a:blip r:embed="rId5"/>
          <a:stretch>
            <a:fillRect/>
          </a:stretch>
        </p:blipFill>
        <p:spPr>
          <a:xfrm>
            <a:off x="5289604" y="3063495"/>
            <a:ext cx="3329219" cy="363188"/>
          </a:xfrm>
          <a:prstGeom prst="rect">
            <a:avLst/>
          </a:prstGeom>
          <a:ln>
            <a:solidFill>
              <a:schemeClr val="tx1"/>
            </a:solidFill>
          </a:ln>
        </p:spPr>
      </p:pic>
      <p:pic>
        <p:nvPicPr>
          <p:cNvPr id="15" name="그림 14">
            <a:extLst>
              <a:ext uri="{FF2B5EF4-FFF2-40B4-BE49-F238E27FC236}">
                <a16:creationId xmlns:a16="http://schemas.microsoft.com/office/drawing/2014/main" id="{15014302-9C09-4F61-8F26-2E9C7E2706CE}"/>
              </a:ext>
            </a:extLst>
          </p:cNvPr>
          <p:cNvPicPr>
            <a:picLocks noChangeAspect="1"/>
          </p:cNvPicPr>
          <p:nvPr/>
        </p:nvPicPr>
        <p:blipFill>
          <a:blip r:embed="rId6"/>
          <a:stretch>
            <a:fillRect/>
          </a:stretch>
        </p:blipFill>
        <p:spPr>
          <a:xfrm>
            <a:off x="583198" y="3063495"/>
            <a:ext cx="2543175" cy="352425"/>
          </a:xfrm>
          <a:prstGeom prst="rect">
            <a:avLst/>
          </a:prstGeom>
          <a:ln>
            <a:solidFill>
              <a:schemeClr val="tx1"/>
            </a:solidFill>
          </a:ln>
        </p:spPr>
      </p:pic>
      <p:sp>
        <p:nvSpPr>
          <p:cNvPr id="12" name="Rectangle 3">
            <a:extLst>
              <a:ext uri="{FF2B5EF4-FFF2-40B4-BE49-F238E27FC236}">
                <a16:creationId xmlns:a16="http://schemas.microsoft.com/office/drawing/2014/main" id="{4A8F991B-4273-4FC6-A936-6E44F54096CF}"/>
              </a:ext>
            </a:extLst>
          </p:cNvPr>
          <p:cNvSpPr>
            <a:spLocks noChangeArrowheads="1"/>
          </p:cNvSpPr>
          <p:nvPr/>
        </p:nvSpPr>
        <p:spPr bwMode="auto">
          <a:xfrm>
            <a:off x="266615" y="4266102"/>
            <a:ext cx="8432878" cy="938855"/>
          </a:xfrm>
          <a:prstGeom prst="rect">
            <a:avLst/>
          </a:prstGeom>
          <a:noFill/>
          <a:ln w="12700">
            <a:noFill/>
            <a:miter lim="800000"/>
            <a:headEnd type="none" w="sm" len="sm"/>
            <a:tailEnd type="none" w="sm" len="sm"/>
          </a:ln>
        </p:spPr>
        <p:txBody>
          <a:bodyPr/>
          <a:lstStyle/>
          <a:p>
            <a:pPr marL="342900" indent="-342900" algn="just">
              <a:lnSpc>
                <a:spcPct val="90000"/>
              </a:lnSpc>
              <a:spcBef>
                <a:spcPct val="20000"/>
              </a:spcBef>
              <a:spcAft>
                <a:spcPts val="600"/>
              </a:spcAft>
              <a:buClr>
                <a:schemeClr val="tx1"/>
              </a:buClr>
              <a:buFont typeface="Wingdings" panose="05000000000000000000" pitchFamily="2" charset="2"/>
              <a:buChar char="§"/>
            </a:pPr>
            <a:r>
              <a:rPr lang="en-US" altLang="ko-KR" sz="2000" dirty="0"/>
              <a:t>In Section 16.2 describing MIMO C-OOK specifications, the sub-sections describing Sequence Number inserting, Preamble inserting, and OOK mapping are not found in doc. 15-22-0146/r0.</a:t>
            </a:r>
          </a:p>
          <a:p>
            <a:pPr marL="342900" indent="-342900" algn="just">
              <a:lnSpc>
                <a:spcPct val="90000"/>
              </a:lnSpc>
              <a:spcBef>
                <a:spcPct val="20000"/>
              </a:spcBef>
              <a:spcAft>
                <a:spcPts val="600"/>
              </a:spcAft>
              <a:buClr>
                <a:schemeClr val="tx1"/>
              </a:buClr>
              <a:buFont typeface="Wingdings" panose="05000000000000000000" pitchFamily="2" charset="2"/>
              <a:buChar char="§"/>
            </a:pPr>
            <a:r>
              <a:rPr lang="en-US" altLang="ko-KR" sz="2000" dirty="0"/>
              <a:t>Add the sub-sections describing Sequence Number inserting, Preamble inserting, and OOK mapping to Section 16.2 in doc. 15-22-0146/r0.</a:t>
            </a:r>
          </a:p>
        </p:txBody>
      </p:sp>
    </p:spTree>
    <p:extLst>
      <p:ext uri="{BB962C8B-B14F-4D97-AF65-F5344CB8AC3E}">
        <p14:creationId xmlns:p14="http://schemas.microsoft.com/office/powerpoint/2010/main" val="1343650558"/>
      </p:ext>
    </p:extLst>
  </p:cSld>
  <p:clrMapOvr>
    <a:masterClrMapping/>
  </p:clrMapOvr>
</p:sld>
</file>

<file path=ppt/theme/theme1.xml><?xml version="1.0" encoding="utf-8"?>
<a:theme xmlns:a="http://schemas.openxmlformats.org/drawingml/2006/main" name="high_speed_proposals">
  <a:themeElements>
    <a:clrScheme name="Office 主题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主题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主题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主题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主题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主题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主题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主题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high_speed_proposals</Template>
  <TotalTime>5721</TotalTime>
  <Words>1123</Words>
  <Application>Microsoft Office PowerPoint</Application>
  <PresentationFormat>화면 슬라이드 쇼(4:3)</PresentationFormat>
  <Paragraphs>99</Paragraphs>
  <Slides>13</Slides>
  <Notes>2</Notes>
  <HiddenSlides>0</HiddenSlides>
  <MMClips>0</MMClips>
  <ScaleCrop>false</ScaleCrop>
  <HeadingPairs>
    <vt:vector size="6" baseType="variant">
      <vt:variant>
        <vt:lpstr>사용한 글꼴</vt:lpstr>
      </vt:variant>
      <vt:variant>
        <vt:i4>7</vt:i4>
      </vt:variant>
      <vt:variant>
        <vt:lpstr>테마</vt:lpstr>
      </vt:variant>
      <vt:variant>
        <vt:i4>1</vt:i4>
      </vt:variant>
      <vt:variant>
        <vt:lpstr>슬라이드 제목</vt:lpstr>
      </vt:variant>
      <vt:variant>
        <vt:i4>13</vt:i4>
      </vt:variant>
    </vt:vector>
  </HeadingPairs>
  <TitlesOfParts>
    <vt:vector size="21" baseType="lpstr">
      <vt:lpstr>Arial Unicode MS</vt:lpstr>
      <vt:lpstr>宋体</vt:lpstr>
      <vt:lpstr>굴림</vt:lpstr>
      <vt:lpstr>맑은 고딕</vt:lpstr>
      <vt:lpstr>Arial</vt:lpstr>
      <vt:lpstr>Times New Roman</vt:lpstr>
      <vt:lpstr>Wingdings</vt:lpstr>
      <vt:lpstr>high_speed_proposals</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vector>
  </TitlesOfParts>
  <Company>ETRI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Flicker Mitigation Solutions of PHYs in IEEE802.15.7</dc:title>
  <dc:subject>IEEE 802.15 &lt;subject&gt;</dc:subject>
  <dc:creator>Sang-Kyu Lim</dc:creator>
  <dc:description>&lt;doc#&gt;</dc:description>
  <cp:lastModifiedBy>USER</cp:lastModifiedBy>
  <cp:revision>416</cp:revision>
  <cp:lastPrinted>2018-04-17T08:30:56Z</cp:lastPrinted>
  <dcterms:created xsi:type="dcterms:W3CDTF">2016-01-08T02:18:10Z</dcterms:created>
  <dcterms:modified xsi:type="dcterms:W3CDTF">2022-05-09T11:34:15Z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1457341904</vt:lpwstr>
  </property>
</Properties>
</file>