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31" r:id="rId14"/>
    <p:sldId id="1017" r:id="rId15"/>
    <p:sldId id="990" r:id="rId16"/>
    <p:sldId id="1003" r:id="rId17"/>
    <p:sldId id="1029" r:id="rId18"/>
    <p:sldId id="256" r:id="rId19"/>
    <p:sldId id="1030" r:id="rId20"/>
    <p:sldId id="965" r:id="rId21"/>
    <p:sldId id="314" r:id="rId22"/>
    <p:sldId id="985" r:id="rId2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127" d="100"/>
          <a:sy n="127" d="100"/>
        </p:scale>
        <p:origin x="156" y="144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doc.:IEEE802.15-22-00231r1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cvent.me/Z1zqo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2022 Wireless Interim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2022-05-04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F42A2-2A5C-494C-97DE-D5236C1DFBA8}"/>
              </a:ext>
            </a:extLst>
          </p:cNvPr>
          <p:cNvSpPr>
            <a:spLocks noGrp="1"/>
          </p:cNvSpPr>
          <p:nvPr>
            <p:ph type="title"/>
          </p:nvPr>
        </p:nvSpPr>
        <p:spPr/>
        <p:txBody>
          <a:bodyPr/>
          <a:lstStyle/>
          <a:p>
            <a:r>
              <a:rPr lang="en-US" dirty="0"/>
              <a:t>Minutes</a:t>
            </a:r>
          </a:p>
        </p:txBody>
      </p:sp>
      <p:sp>
        <p:nvSpPr>
          <p:cNvPr id="3" name="Content Placeholder 2">
            <a:extLst>
              <a:ext uri="{FF2B5EF4-FFF2-40B4-BE49-F238E27FC236}">
                <a16:creationId xmlns:a16="http://schemas.microsoft.com/office/drawing/2014/main" id="{93A44387-FDE9-4850-9CDD-CE36ADDE62BF}"/>
              </a:ext>
            </a:extLst>
          </p:cNvPr>
          <p:cNvSpPr>
            <a:spLocks noGrp="1"/>
          </p:cNvSpPr>
          <p:nvPr>
            <p:ph idx="1"/>
          </p:nvPr>
        </p:nvSpPr>
        <p:spPr>
          <a:xfrm>
            <a:off x="838200" y="1295400"/>
            <a:ext cx="10515600" cy="4881563"/>
          </a:xfrm>
        </p:spPr>
        <p:txBody>
          <a:bodyPr>
            <a:normAutofit fontScale="92500" lnSpcReduction="20000"/>
          </a:bodyPr>
          <a:lstStyle/>
          <a:p>
            <a:r>
              <a:rPr lang="en-US" dirty="0"/>
              <a:t>Approve Minutes from March Plenary</a:t>
            </a:r>
          </a:p>
          <a:p>
            <a:pPr lvl="1"/>
            <a:r>
              <a:rPr lang="en-US" dirty="0"/>
              <a:t>2022 	153 	0 	TG16t 	March 22 Plenary Meeting Minutes 	</a:t>
            </a:r>
            <a:r>
              <a:rPr lang="en-US" dirty="0" err="1"/>
              <a:t>Bivesh</a:t>
            </a:r>
            <a:r>
              <a:rPr lang="en-US" dirty="0"/>
              <a:t> </a:t>
            </a:r>
            <a:r>
              <a:rPr lang="en-US" dirty="0" err="1"/>
              <a:t>Paudyal</a:t>
            </a:r>
            <a:r>
              <a:rPr lang="en-US" dirty="0"/>
              <a:t> (TTCI)</a:t>
            </a:r>
          </a:p>
          <a:p>
            <a:pPr lvl="1"/>
            <a:endParaRPr lang="en-US" dirty="0"/>
          </a:p>
          <a:p>
            <a:pPr lvl="1"/>
            <a:r>
              <a:rPr lang="en-US" dirty="0"/>
              <a:t>Approved with unanimous consent</a:t>
            </a:r>
          </a:p>
          <a:p>
            <a:endParaRPr lang="en-US" dirty="0"/>
          </a:p>
          <a:p>
            <a:r>
              <a:rPr lang="en-US" dirty="0"/>
              <a:t>Approve Minutes from April Telecon</a:t>
            </a:r>
          </a:p>
          <a:p>
            <a:pPr lvl="1"/>
            <a:r>
              <a:rPr lang="en-US" dirty="0"/>
              <a:t>2022 	212 	0 	TG16t 	April 14, 2022, TG16t Meeting Minutes 	Nathan Clanney (Siemens Mobility, Inc.)</a:t>
            </a:r>
          </a:p>
          <a:p>
            <a:pPr lvl="1"/>
            <a:endParaRPr lang="en-US" dirty="0"/>
          </a:p>
          <a:p>
            <a:pPr lvl="1"/>
            <a:r>
              <a:rPr lang="en-US" dirty="0"/>
              <a:t>Discussion – Daoud provides additional details of the discussion on PAPR/OFDM tradeoffs in narrow channels </a:t>
            </a:r>
          </a:p>
          <a:p>
            <a:pPr lvl="1"/>
            <a:r>
              <a:rPr lang="en-US" dirty="0"/>
              <a:t>Daoud will upload edits to the minutes with additional discussion as 212r1. </a:t>
            </a:r>
          </a:p>
          <a:p>
            <a:pPr lvl="1"/>
            <a:r>
              <a:rPr lang="en-US" dirty="0"/>
              <a:t>The TG reviews the changes and agrees the edits represent the discussion.</a:t>
            </a:r>
          </a:p>
          <a:p>
            <a:pPr lvl="1"/>
            <a:endParaRPr lang="en-US" dirty="0"/>
          </a:p>
          <a:p>
            <a:pPr lvl="1"/>
            <a:r>
              <a:rPr lang="en-US" dirty="0"/>
              <a:t>Approved with unanimous consent</a:t>
            </a:r>
          </a:p>
        </p:txBody>
      </p:sp>
      <p:sp>
        <p:nvSpPr>
          <p:cNvPr id="4" name="Date Placeholder 3">
            <a:extLst>
              <a:ext uri="{FF2B5EF4-FFF2-40B4-BE49-F238E27FC236}">
                <a16:creationId xmlns:a16="http://schemas.microsoft.com/office/drawing/2014/main" id="{F5CA0197-4DCB-4C45-B12D-7569D6BDA627}"/>
              </a:ext>
            </a:extLst>
          </p:cNvPr>
          <p:cNvSpPr>
            <a:spLocks noGrp="1"/>
          </p:cNvSpPr>
          <p:nvPr>
            <p:ph type="dt" sz="half" idx="10"/>
          </p:nvPr>
        </p:nvSpPr>
        <p:spPr/>
        <p:txBody>
          <a:bodyPr/>
          <a:lstStyle/>
          <a:p>
            <a:r>
              <a:rPr lang="en-US"/>
              <a:t>May_2022</a:t>
            </a:r>
            <a:endParaRPr lang="en-US" dirty="0"/>
          </a:p>
        </p:txBody>
      </p:sp>
      <p:sp>
        <p:nvSpPr>
          <p:cNvPr id="5" name="Footer Placeholder 4">
            <a:extLst>
              <a:ext uri="{FF2B5EF4-FFF2-40B4-BE49-F238E27FC236}">
                <a16:creationId xmlns:a16="http://schemas.microsoft.com/office/drawing/2014/main" id="{CC3F07E7-2406-47D2-96D3-F96B6CE83C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C54A42C-DCAB-4999-BA26-6F3874603B94}"/>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424370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highlight>
                  <a:srgbClr val="FFFF00"/>
                </a:highlight>
              </a:rPr>
              <a:t>Approved clean version with 2022 number is </a:t>
            </a:r>
            <a:r>
              <a:rPr lang="en-US" dirty="0">
                <a:highlight>
                  <a:srgbClr val="FFFF00"/>
                </a:highlight>
                <a:hlinkClick r:id="rId2"/>
              </a:rPr>
              <a:t>802.15-22-0033r</a:t>
            </a:r>
            <a:r>
              <a:rPr lang="en-US" dirty="0">
                <a:highlight>
                  <a:srgbClr val="FFFF00"/>
                </a:highlight>
              </a:rPr>
              <a:t>3</a:t>
            </a:r>
          </a:p>
          <a:p>
            <a:endParaRPr lang="en-US" dirty="0">
              <a:highlight>
                <a:srgbClr val="FFFF00"/>
              </a:highlight>
            </a:endParaRPr>
          </a:p>
          <a:p>
            <a:r>
              <a:rPr lang="en-US" dirty="0"/>
              <a:t>SDD Status</a:t>
            </a:r>
          </a:p>
          <a:p>
            <a:r>
              <a:rPr lang="en-US" dirty="0">
                <a:highlight>
                  <a:srgbClr val="FFFF00"/>
                </a:highlight>
              </a:rPr>
              <a:t>Approved clean version with 2022 number </a:t>
            </a:r>
            <a:r>
              <a:rPr lang="en-US" dirty="0"/>
              <a:t>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Interim</a:t>
            </a:r>
          </a:p>
        </p:txBody>
      </p:sp>
      <p:graphicFrame>
        <p:nvGraphicFramePr>
          <p:cNvPr id="3" name="Table 2">
            <a:extLst>
              <a:ext uri="{FF2B5EF4-FFF2-40B4-BE49-F238E27FC236}">
                <a16:creationId xmlns:a16="http://schemas.microsoft.com/office/drawing/2014/main" id="{7BA5639A-9C31-4A0F-81BD-22B126D1A710}"/>
              </a:ext>
            </a:extLst>
          </p:cNvPr>
          <p:cNvGraphicFramePr>
            <a:graphicFrameLocks noGrp="1"/>
          </p:cNvGraphicFramePr>
          <p:nvPr>
            <p:extLst>
              <p:ext uri="{D42A27DB-BD31-4B8C-83A1-F6EECF244321}">
                <p14:modId xmlns:p14="http://schemas.microsoft.com/office/powerpoint/2010/main" val="870216326"/>
              </p:ext>
            </p:extLst>
          </p:nvPr>
        </p:nvGraphicFramePr>
        <p:xfrm>
          <a:off x="609600" y="2057400"/>
          <a:ext cx="10515600" cy="914400"/>
        </p:xfrm>
        <a:graphic>
          <a:graphicData uri="http://schemas.openxmlformats.org/drawingml/2006/table">
            <a:tbl>
              <a:tblPr/>
              <a:tblGrid>
                <a:gridCol w="1752600">
                  <a:extLst>
                    <a:ext uri="{9D8B030D-6E8A-4147-A177-3AD203B41FA5}">
                      <a16:colId xmlns:a16="http://schemas.microsoft.com/office/drawing/2014/main" val="109629465"/>
                    </a:ext>
                  </a:extLst>
                </a:gridCol>
                <a:gridCol w="1752600">
                  <a:extLst>
                    <a:ext uri="{9D8B030D-6E8A-4147-A177-3AD203B41FA5}">
                      <a16:colId xmlns:a16="http://schemas.microsoft.com/office/drawing/2014/main" val="4146625032"/>
                    </a:ext>
                  </a:extLst>
                </a:gridCol>
                <a:gridCol w="1752600">
                  <a:extLst>
                    <a:ext uri="{9D8B030D-6E8A-4147-A177-3AD203B41FA5}">
                      <a16:colId xmlns:a16="http://schemas.microsoft.com/office/drawing/2014/main" val="3732757811"/>
                    </a:ext>
                  </a:extLst>
                </a:gridCol>
                <a:gridCol w="1752600">
                  <a:extLst>
                    <a:ext uri="{9D8B030D-6E8A-4147-A177-3AD203B41FA5}">
                      <a16:colId xmlns:a16="http://schemas.microsoft.com/office/drawing/2014/main" val="4139576074"/>
                    </a:ext>
                  </a:extLst>
                </a:gridCol>
                <a:gridCol w="1752600">
                  <a:extLst>
                    <a:ext uri="{9D8B030D-6E8A-4147-A177-3AD203B41FA5}">
                      <a16:colId xmlns:a16="http://schemas.microsoft.com/office/drawing/2014/main" val="3961069210"/>
                    </a:ext>
                  </a:extLst>
                </a:gridCol>
                <a:gridCol w="1752600">
                  <a:extLst>
                    <a:ext uri="{9D8B030D-6E8A-4147-A177-3AD203B41FA5}">
                      <a16:colId xmlns:a16="http://schemas.microsoft.com/office/drawing/2014/main" val="4060761871"/>
                    </a:ext>
                  </a:extLst>
                </a:gridCol>
              </a:tblGrid>
              <a:tr h="0">
                <a:tc>
                  <a:txBody>
                    <a:bodyPr/>
                    <a:lstStyle/>
                    <a:p>
                      <a:r>
                        <a:rPr lang="en-US"/>
                        <a:t>2022</a:t>
                      </a:r>
                    </a:p>
                  </a:txBody>
                  <a:tcPr anchor="ctr">
                    <a:lnL>
                      <a:noFill/>
                    </a:lnL>
                    <a:lnR>
                      <a:noFill/>
                    </a:lnR>
                    <a:lnT>
                      <a:noFill/>
                    </a:lnT>
                    <a:lnB>
                      <a:noFill/>
                    </a:lnB>
                  </a:tcPr>
                </a:tc>
                <a:tc>
                  <a:txBody>
                    <a:bodyPr/>
                    <a:lstStyle/>
                    <a:p>
                      <a:r>
                        <a:rPr lang="en-US"/>
                        <a:t>260</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Single Carrier PAPR</a:t>
                      </a:r>
                    </a:p>
                  </a:txBody>
                  <a:tcPr anchor="ctr">
                    <a:lnL>
                      <a:noFill/>
                    </a:lnL>
                    <a:lnR>
                      <a:noFill/>
                    </a:lnR>
                    <a:lnT>
                      <a:noFill/>
                    </a:lnT>
                    <a:lnB>
                      <a:noFill/>
                    </a:lnB>
                  </a:tcPr>
                </a:tc>
                <a:tc>
                  <a:txBody>
                    <a:bodyPr/>
                    <a:lstStyle/>
                    <a:p>
                      <a:r>
                        <a:rPr lang="en-US" dirty="0"/>
                        <a:t>Menashe Shahar (</a:t>
                      </a:r>
                      <a:r>
                        <a:rPr lang="en-US" dirty="0" err="1"/>
                        <a:t>Ondas</a:t>
                      </a:r>
                      <a:r>
                        <a:rPr lang="en-US" dirty="0"/>
                        <a:t> Networks)</a:t>
                      </a:r>
                    </a:p>
                  </a:txBody>
                  <a:tcPr anchor="ctr">
                    <a:lnL>
                      <a:noFill/>
                    </a:lnL>
                    <a:lnR>
                      <a:noFill/>
                    </a:lnR>
                    <a:lnT>
                      <a:noFill/>
                    </a:lnT>
                    <a:lnB>
                      <a:noFill/>
                    </a:lnB>
                  </a:tcPr>
                </a:tc>
                <a:extLst>
                  <a:ext uri="{0D108BD9-81ED-4DB2-BD59-A6C34878D82A}">
                    <a16:rowId xmlns:a16="http://schemas.microsoft.com/office/drawing/2014/main" val="2127158138"/>
                  </a:ext>
                </a:extLst>
              </a:tr>
            </a:tbl>
          </a:graphicData>
        </a:graphic>
      </p:graphicFrame>
      <p:sp>
        <p:nvSpPr>
          <p:cNvPr id="4" name="TextBox 3">
            <a:extLst>
              <a:ext uri="{FF2B5EF4-FFF2-40B4-BE49-F238E27FC236}">
                <a16:creationId xmlns:a16="http://schemas.microsoft.com/office/drawing/2014/main" id="{AB8E1F61-C80B-4334-8375-6E4D6A1D5738}"/>
              </a:ext>
            </a:extLst>
          </p:cNvPr>
          <p:cNvSpPr txBox="1"/>
          <p:nvPr/>
        </p:nvSpPr>
        <p:spPr>
          <a:xfrm>
            <a:off x="1676400" y="1688068"/>
            <a:ext cx="7192931" cy="369332"/>
          </a:xfrm>
          <a:prstGeom prst="rect">
            <a:avLst/>
          </a:prstGeom>
          <a:noFill/>
        </p:spPr>
        <p:txBody>
          <a:bodyPr wrap="none" rtlCol="0">
            <a:spAutoFit/>
          </a:bodyPr>
          <a:lstStyle/>
          <a:p>
            <a:r>
              <a:rPr lang="en-US" dirty="0"/>
              <a:t>Follow up contribution to PHY layer contribution from April Teleconference</a:t>
            </a:r>
          </a:p>
        </p:txBody>
      </p:sp>
      <p:graphicFrame>
        <p:nvGraphicFramePr>
          <p:cNvPr id="5" name="Table 4">
            <a:extLst>
              <a:ext uri="{FF2B5EF4-FFF2-40B4-BE49-F238E27FC236}">
                <a16:creationId xmlns:a16="http://schemas.microsoft.com/office/drawing/2014/main" id="{47B049A3-0E62-41C3-A7DA-BE455C15EEF5}"/>
              </a:ext>
            </a:extLst>
          </p:cNvPr>
          <p:cNvGraphicFramePr>
            <a:graphicFrameLocks noGrp="1"/>
          </p:cNvGraphicFramePr>
          <p:nvPr>
            <p:extLst>
              <p:ext uri="{D42A27DB-BD31-4B8C-83A1-F6EECF244321}">
                <p14:modId xmlns:p14="http://schemas.microsoft.com/office/powerpoint/2010/main" val="3557802435"/>
              </p:ext>
            </p:extLst>
          </p:nvPr>
        </p:nvGraphicFramePr>
        <p:xfrm>
          <a:off x="533400" y="3962400"/>
          <a:ext cx="10515603" cy="914400"/>
        </p:xfrm>
        <a:graphic>
          <a:graphicData uri="http://schemas.openxmlformats.org/drawingml/2006/table">
            <a:tbl>
              <a:tblPr/>
              <a:tblGrid>
                <a:gridCol w="1502229">
                  <a:extLst>
                    <a:ext uri="{9D8B030D-6E8A-4147-A177-3AD203B41FA5}">
                      <a16:colId xmlns:a16="http://schemas.microsoft.com/office/drawing/2014/main" val="2292508480"/>
                    </a:ext>
                  </a:extLst>
                </a:gridCol>
                <a:gridCol w="1502229">
                  <a:extLst>
                    <a:ext uri="{9D8B030D-6E8A-4147-A177-3AD203B41FA5}">
                      <a16:colId xmlns:a16="http://schemas.microsoft.com/office/drawing/2014/main" val="3244517516"/>
                    </a:ext>
                  </a:extLst>
                </a:gridCol>
                <a:gridCol w="1502229">
                  <a:extLst>
                    <a:ext uri="{9D8B030D-6E8A-4147-A177-3AD203B41FA5}">
                      <a16:colId xmlns:a16="http://schemas.microsoft.com/office/drawing/2014/main" val="2005569909"/>
                    </a:ext>
                  </a:extLst>
                </a:gridCol>
                <a:gridCol w="1502229">
                  <a:extLst>
                    <a:ext uri="{9D8B030D-6E8A-4147-A177-3AD203B41FA5}">
                      <a16:colId xmlns:a16="http://schemas.microsoft.com/office/drawing/2014/main" val="3727965157"/>
                    </a:ext>
                  </a:extLst>
                </a:gridCol>
                <a:gridCol w="1502229">
                  <a:extLst>
                    <a:ext uri="{9D8B030D-6E8A-4147-A177-3AD203B41FA5}">
                      <a16:colId xmlns:a16="http://schemas.microsoft.com/office/drawing/2014/main" val="490093225"/>
                    </a:ext>
                  </a:extLst>
                </a:gridCol>
                <a:gridCol w="1502229">
                  <a:extLst>
                    <a:ext uri="{9D8B030D-6E8A-4147-A177-3AD203B41FA5}">
                      <a16:colId xmlns:a16="http://schemas.microsoft.com/office/drawing/2014/main" val="3015587043"/>
                    </a:ext>
                  </a:extLst>
                </a:gridCol>
                <a:gridCol w="1502229">
                  <a:extLst>
                    <a:ext uri="{9D8B030D-6E8A-4147-A177-3AD203B41FA5}">
                      <a16:colId xmlns:a16="http://schemas.microsoft.com/office/drawing/2014/main" val="3481907203"/>
                    </a:ext>
                  </a:extLst>
                </a:gridCol>
              </a:tblGrid>
              <a:tr h="914400">
                <a:tc>
                  <a:txBody>
                    <a:bodyPr/>
                    <a:lstStyle/>
                    <a:p>
                      <a:r>
                        <a:rPr lang="en-US" sz="1800"/>
                        <a:t>16-May-2022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293</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Orthogonality in OFDM</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4024245429"/>
                  </a:ext>
                </a:extLst>
              </a:tr>
            </a:tbl>
          </a:graphicData>
        </a:graphic>
      </p:graphicFrame>
      <p:graphicFrame>
        <p:nvGraphicFramePr>
          <p:cNvPr id="6" name="Table 5">
            <a:extLst>
              <a:ext uri="{FF2B5EF4-FFF2-40B4-BE49-F238E27FC236}">
                <a16:creationId xmlns:a16="http://schemas.microsoft.com/office/drawing/2014/main" id="{155CDE49-8915-4EB0-B8D5-E9F615977DD0}"/>
              </a:ext>
            </a:extLst>
          </p:cNvPr>
          <p:cNvGraphicFramePr>
            <a:graphicFrameLocks noGrp="1"/>
          </p:cNvGraphicFramePr>
          <p:nvPr>
            <p:extLst>
              <p:ext uri="{D42A27DB-BD31-4B8C-83A1-F6EECF244321}">
                <p14:modId xmlns:p14="http://schemas.microsoft.com/office/powerpoint/2010/main" val="2606639098"/>
              </p:ext>
            </p:extLst>
          </p:nvPr>
        </p:nvGraphicFramePr>
        <p:xfrm>
          <a:off x="609597" y="5184416"/>
          <a:ext cx="10515603" cy="914400"/>
        </p:xfrm>
        <a:graphic>
          <a:graphicData uri="http://schemas.openxmlformats.org/drawingml/2006/table">
            <a:tbl>
              <a:tblPr/>
              <a:tblGrid>
                <a:gridCol w="1502229">
                  <a:extLst>
                    <a:ext uri="{9D8B030D-6E8A-4147-A177-3AD203B41FA5}">
                      <a16:colId xmlns:a16="http://schemas.microsoft.com/office/drawing/2014/main" val="1132146759"/>
                    </a:ext>
                  </a:extLst>
                </a:gridCol>
                <a:gridCol w="1502229">
                  <a:extLst>
                    <a:ext uri="{9D8B030D-6E8A-4147-A177-3AD203B41FA5}">
                      <a16:colId xmlns:a16="http://schemas.microsoft.com/office/drawing/2014/main" val="382110633"/>
                    </a:ext>
                  </a:extLst>
                </a:gridCol>
                <a:gridCol w="1502229">
                  <a:extLst>
                    <a:ext uri="{9D8B030D-6E8A-4147-A177-3AD203B41FA5}">
                      <a16:colId xmlns:a16="http://schemas.microsoft.com/office/drawing/2014/main" val="1130837900"/>
                    </a:ext>
                  </a:extLst>
                </a:gridCol>
                <a:gridCol w="1502229">
                  <a:extLst>
                    <a:ext uri="{9D8B030D-6E8A-4147-A177-3AD203B41FA5}">
                      <a16:colId xmlns:a16="http://schemas.microsoft.com/office/drawing/2014/main" val="3004204170"/>
                    </a:ext>
                  </a:extLst>
                </a:gridCol>
                <a:gridCol w="1502229">
                  <a:extLst>
                    <a:ext uri="{9D8B030D-6E8A-4147-A177-3AD203B41FA5}">
                      <a16:colId xmlns:a16="http://schemas.microsoft.com/office/drawing/2014/main" val="569790010"/>
                    </a:ext>
                  </a:extLst>
                </a:gridCol>
                <a:gridCol w="1502229">
                  <a:extLst>
                    <a:ext uri="{9D8B030D-6E8A-4147-A177-3AD203B41FA5}">
                      <a16:colId xmlns:a16="http://schemas.microsoft.com/office/drawing/2014/main" val="74229715"/>
                    </a:ext>
                  </a:extLst>
                </a:gridCol>
                <a:gridCol w="1502229">
                  <a:extLst>
                    <a:ext uri="{9D8B030D-6E8A-4147-A177-3AD203B41FA5}">
                      <a16:colId xmlns:a16="http://schemas.microsoft.com/office/drawing/2014/main" val="912768594"/>
                    </a:ext>
                  </a:extLst>
                </a:gridCol>
              </a:tblGrid>
              <a:tr h="914400">
                <a:tc>
                  <a:txBody>
                    <a:bodyPr/>
                    <a:lstStyle/>
                    <a:p>
                      <a:r>
                        <a:rPr lang="en-US" sz="1800"/>
                        <a:t>16-May-2022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294</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OFDM Filtering</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1677860371"/>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May_2022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5C988-F6AF-4B95-B2E9-0A66D6A214C6}"/>
              </a:ext>
            </a:extLst>
          </p:cNvPr>
          <p:cNvSpPr>
            <a:spLocks noGrp="1"/>
          </p:cNvSpPr>
          <p:nvPr>
            <p:ph type="title"/>
          </p:nvPr>
        </p:nvSpPr>
        <p:spPr/>
        <p:txBody>
          <a:bodyPr/>
          <a:lstStyle/>
          <a:p>
            <a:r>
              <a:rPr lang="en-US" dirty="0"/>
              <a:t>April telecon notes on PAPR optimization</a:t>
            </a:r>
          </a:p>
        </p:txBody>
      </p:sp>
      <p:sp>
        <p:nvSpPr>
          <p:cNvPr id="3" name="Content Placeholder 2">
            <a:extLst>
              <a:ext uri="{FF2B5EF4-FFF2-40B4-BE49-F238E27FC236}">
                <a16:creationId xmlns:a16="http://schemas.microsoft.com/office/drawing/2014/main" id="{197F6F0F-2124-44D4-ADEF-E80DE364AD73}"/>
              </a:ext>
            </a:extLst>
          </p:cNvPr>
          <p:cNvSpPr>
            <a:spLocks noGrp="1"/>
          </p:cNvSpPr>
          <p:nvPr>
            <p:ph idx="1"/>
          </p:nvPr>
        </p:nvSpPr>
        <p:spPr/>
        <p:txBody>
          <a:bodyPr/>
          <a:lstStyle/>
          <a:p>
            <a:r>
              <a:rPr lang="en-US" dirty="0"/>
              <a:t>Menashe followed up and found that Shell Mapping will not provide more than 1dB of PAPR reduction. We can do better by other approaches. </a:t>
            </a:r>
          </a:p>
          <a:p>
            <a:endParaRPr lang="en-US" dirty="0"/>
          </a:p>
        </p:txBody>
      </p:sp>
      <p:sp>
        <p:nvSpPr>
          <p:cNvPr id="4" name="Date Placeholder 3">
            <a:extLst>
              <a:ext uri="{FF2B5EF4-FFF2-40B4-BE49-F238E27FC236}">
                <a16:creationId xmlns:a16="http://schemas.microsoft.com/office/drawing/2014/main" id="{7D5CF8C8-E574-4CB9-9A03-46786B7A6C0F}"/>
              </a:ext>
            </a:extLst>
          </p:cNvPr>
          <p:cNvSpPr>
            <a:spLocks noGrp="1"/>
          </p:cNvSpPr>
          <p:nvPr>
            <p:ph type="dt" sz="half" idx="10"/>
          </p:nvPr>
        </p:nvSpPr>
        <p:spPr/>
        <p:txBody>
          <a:bodyPr/>
          <a:lstStyle/>
          <a:p>
            <a:r>
              <a:rPr lang="en-US" dirty="0"/>
              <a:t>May_2022</a:t>
            </a:r>
          </a:p>
        </p:txBody>
      </p:sp>
      <p:sp>
        <p:nvSpPr>
          <p:cNvPr id="5" name="Footer Placeholder 4">
            <a:extLst>
              <a:ext uri="{FF2B5EF4-FFF2-40B4-BE49-F238E27FC236}">
                <a16:creationId xmlns:a16="http://schemas.microsoft.com/office/drawing/2014/main" id="{F8CDF3C3-53C1-4BE7-88B6-4DC4D7A260A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984D067-C3C4-4E6C-8B7B-BB384EE5AFC3}"/>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49613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942125722"/>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2819400"/>
            <a:ext cx="1295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 July 2022</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3AA4A-3305-4468-838C-A92DF7F4C900}"/>
              </a:ext>
            </a:extLst>
          </p:cNvPr>
          <p:cNvSpPr>
            <a:spLocks noGrp="1"/>
          </p:cNvSpPr>
          <p:nvPr>
            <p:ph type="title"/>
          </p:nvPr>
        </p:nvSpPr>
        <p:spPr/>
        <p:txBody>
          <a:bodyPr/>
          <a:lstStyle/>
          <a:p>
            <a:r>
              <a:rPr lang="en-US" dirty="0"/>
              <a:t>Poll</a:t>
            </a:r>
          </a:p>
        </p:txBody>
      </p:sp>
      <p:sp>
        <p:nvSpPr>
          <p:cNvPr id="3" name="Content Placeholder 2">
            <a:extLst>
              <a:ext uri="{FF2B5EF4-FFF2-40B4-BE49-F238E27FC236}">
                <a16:creationId xmlns:a16="http://schemas.microsoft.com/office/drawing/2014/main" id="{6FA4A741-413A-4B66-A4CD-58033ED8A8BC}"/>
              </a:ext>
            </a:extLst>
          </p:cNvPr>
          <p:cNvSpPr>
            <a:spLocks noGrp="1"/>
          </p:cNvSpPr>
          <p:nvPr>
            <p:ph idx="1"/>
          </p:nvPr>
        </p:nvSpPr>
        <p:spPr/>
        <p:txBody>
          <a:bodyPr>
            <a:normAutofit fontScale="55000" lnSpcReduction="20000"/>
          </a:bodyPr>
          <a:lstStyle/>
          <a:p>
            <a:r>
              <a:rPr lang="en-US" dirty="0"/>
              <a:t>Do you plan to attend the July meeting in Montreal in person?</a:t>
            </a:r>
          </a:p>
          <a:p>
            <a:r>
              <a:rPr lang="en-US" dirty="0"/>
              <a:t>4 in person  (Clint, Tim, Joerg, ?)</a:t>
            </a:r>
          </a:p>
          <a:p>
            <a:r>
              <a:rPr lang="en-US" dirty="0"/>
              <a:t>4 remote  (Daoud,)</a:t>
            </a:r>
          </a:p>
          <a:p>
            <a:r>
              <a:rPr lang="en-US" dirty="0"/>
              <a:t>1 not at all</a:t>
            </a:r>
          </a:p>
          <a:p>
            <a:pPr lvl="1"/>
            <a:endParaRPr lang="en-US" dirty="0"/>
          </a:p>
          <a:p>
            <a:pPr lvl="1"/>
            <a:endParaRPr lang="en-US" dirty="0"/>
          </a:p>
          <a:p>
            <a:endParaRPr lang="en-US" dirty="0"/>
          </a:p>
          <a:p>
            <a:endParaRPr lang="en-US" dirty="0"/>
          </a:p>
          <a:p>
            <a:r>
              <a:rPr lang="en-US" dirty="0"/>
              <a:t>Every mtg. requires a Chair, Vice-Chair or other designated person in person to run each mtg. of the </a:t>
            </a:r>
            <a:r>
              <a:rPr lang="en-US" dirty="0" err="1"/>
              <a:t>SubGroup</a:t>
            </a:r>
            <a:r>
              <a:rPr lang="en-US" dirty="0"/>
              <a:t>.</a:t>
            </a:r>
          </a:p>
          <a:p>
            <a:pPr lvl="1"/>
            <a:r>
              <a:rPr lang="en-US" dirty="0"/>
              <a:t>All TG and SC Chairs please identify who will be attending in person and running each of the mtgs. and send info to Clint &amp; Phil by EOW</a:t>
            </a:r>
          </a:p>
          <a:p>
            <a:r>
              <a:rPr lang="en-US" dirty="0"/>
              <a:t>Every single mtg. requires a Vice-Chair or other designated person to run audio portion of virtual mtg.</a:t>
            </a:r>
          </a:p>
          <a:p>
            <a:pPr lvl="1"/>
            <a:r>
              <a:rPr lang="en-US" dirty="0"/>
              <a:t>A 2nd computer is highly encouraged (hotel or 802 will not supply this, to be brought by designee)</a:t>
            </a:r>
          </a:p>
          <a:p>
            <a:pPr lvl="1"/>
            <a:r>
              <a:rPr lang="en-US" dirty="0"/>
              <a:t>Training on tool will be provided before and possibly at the July mtg. as well</a:t>
            </a:r>
          </a:p>
          <a:p>
            <a:pPr lvl="1"/>
            <a:r>
              <a:rPr lang="en-US" dirty="0"/>
              <a:t>All TG and SC Chairs identify this person this week and send info to Clint &amp; Phil by EOW</a:t>
            </a:r>
          </a:p>
          <a:p>
            <a:pPr lvl="1"/>
            <a:r>
              <a:rPr lang="en-US" dirty="0"/>
              <a:t>Need HDMI and USB</a:t>
            </a:r>
          </a:p>
        </p:txBody>
      </p:sp>
      <p:sp>
        <p:nvSpPr>
          <p:cNvPr id="4" name="Date Placeholder 3">
            <a:extLst>
              <a:ext uri="{FF2B5EF4-FFF2-40B4-BE49-F238E27FC236}">
                <a16:creationId xmlns:a16="http://schemas.microsoft.com/office/drawing/2014/main" id="{B435C3A5-C9C9-4A3D-8CD1-0FFBD57D2EE5}"/>
              </a:ext>
            </a:extLst>
          </p:cNvPr>
          <p:cNvSpPr>
            <a:spLocks noGrp="1"/>
          </p:cNvSpPr>
          <p:nvPr>
            <p:ph type="dt" sz="half" idx="10"/>
          </p:nvPr>
        </p:nvSpPr>
        <p:spPr/>
        <p:txBody>
          <a:bodyPr/>
          <a:lstStyle/>
          <a:p>
            <a:r>
              <a:rPr lang="en-US"/>
              <a:t>May_2022</a:t>
            </a:r>
            <a:endParaRPr lang="en-US" dirty="0"/>
          </a:p>
        </p:txBody>
      </p:sp>
      <p:sp>
        <p:nvSpPr>
          <p:cNvPr id="5" name="Footer Placeholder 4">
            <a:extLst>
              <a:ext uri="{FF2B5EF4-FFF2-40B4-BE49-F238E27FC236}">
                <a16:creationId xmlns:a16="http://schemas.microsoft.com/office/drawing/2014/main" id="{4A413FE5-8BFC-4BF2-B3E0-AB1AB09DDC0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E18A4DE-31D7-462D-8E1A-9131D862A3A7}"/>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2039386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TG16t Schedule for May Interim</a:t>
            </a:r>
          </a:p>
          <a:p>
            <a:endParaRPr lang="en-US" dirty="0"/>
          </a:p>
          <a:p>
            <a:r>
              <a:rPr lang="en-US" dirty="0"/>
              <a:t>Tuesday, 10 May, PM1, 13:00 ET</a:t>
            </a:r>
          </a:p>
          <a:p>
            <a:r>
              <a:rPr lang="en-US" dirty="0"/>
              <a:t>Monday, 16 May, PM1, 13:00 ET</a:t>
            </a:r>
          </a:p>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lnSpcReduction="10000"/>
          </a:bodyPr>
          <a:lstStyle/>
          <a:p>
            <a:r>
              <a:rPr lang="en-US" dirty="0"/>
              <a:t>June Teleconference</a:t>
            </a:r>
          </a:p>
          <a:p>
            <a:pPr lvl="1"/>
            <a:r>
              <a:rPr lang="en-US" dirty="0"/>
              <a:t>Tuesday 16 June – 11:00 PT, 14:00 ET</a:t>
            </a:r>
          </a:p>
          <a:p>
            <a:endParaRPr lang="en-US" dirty="0"/>
          </a:p>
          <a:p>
            <a:endParaRPr lang="en-US" dirty="0"/>
          </a:p>
          <a:p>
            <a:r>
              <a:rPr lang="en-US" dirty="0"/>
              <a:t>July Plenary (Montreal)  </a:t>
            </a:r>
          </a:p>
          <a:p>
            <a:pPr lvl="1"/>
            <a:r>
              <a:rPr lang="en-US" dirty="0"/>
              <a:t>July 10, 2022—July 15, 2022</a:t>
            </a:r>
          </a:p>
          <a:p>
            <a:pPr lvl="1"/>
            <a:r>
              <a:rPr lang="en-US" dirty="0"/>
              <a:t>TG16t will meet Tuesday-Thursday   (how many slots would we like?)</a:t>
            </a:r>
          </a:p>
          <a:p>
            <a:pPr marL="457200" lvl="1">
              <a:spcBef>
                <a:spcPts val="0"/>
              </a:spcBef>
              <a:spcAft>
                <a:spcPts val="1200"/>
              </a:spcAft>
            </a:pPr>
            <a:endParaRPr lang="en-US" sz="1400" b="1"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1400" b="1" dirty="0">
                <a:effectLst/>
                <a:latin typeface="Calibri" panose="020F0502020204030204" pitchFamily="34" charset="0"/>
                <a:ea typeface="Times New Roman" panose="02020603050405020304" pitchFamily="18" charset="0"/>
              </a:rPr>
              <a:t>Session Registration Website: </a:t>
            </a:r>
            <a:r>
              <a:rPr lang="en-US" sz="1400" u="sng" dirty="0">
                <a:solidFill>
                  <a:srgbClr val="0000FF"/>
                </a:solidFill>
                <a:effectLst/>
                <a:latin typeface="Calibri" panose="020F0502020204030204" pitchFamily="34" charset="0"/>
                <a:ea typeface="Times New Roman" panose="02020603050405020304" pitchFamily="18" charset="0"/>
                <a:hlinkClick r:id="rId2"/>
              </a:rPr>
              <a:t>https://cvent.me/Z1zqo0</a:t>
            </a:r>
            <a:endParaRPr lang="en-US" sz="1400" dirty="0">
              <a:effectLst/>
              <a:latin typeface="Calibri" panose="020F0502020204030204" pitchFamily="34" charset="0"/>
              <a:ea typeface="Times New Roman" panose="02020603050405020304" pitchFamily="18" charset="0"/>
            </a:endParaRPr>
          </a:p>
          <a:p>
            <a:pPr marL="457200" lvl="1">
              <a:spcBef>
                <a:spcPts val="0"/>
              </a:spcBef>
            </a:pPr>
            <a:r>
              <a:rPr lang="en-US" sz="1400" b="1" dirty="0">
                <a:effectLst/>
                <a:latin typeface="Calibri" panose="020F0502020204030204" pitchFamily="34" charset="0"/>
                <a:ea typeface="Times New Roman" panose="02020603050405020304" pitchFamily="18" charset="0"/>
              </a:rPr>
              <a:t>Registration Fees and Deadlines</a:t>
            </a:r>
            <a:endParaRPr lang="en-US" sz="1400" dirty="0">
              <a:effectLst/>
              <a:latin typeface="Calibri" panose="020F0502020204030204" pitchFamily="34" charset="0"/>
              <a:ea typeface="Times New Roman" panose="02020603050405020304" pitchFamily="18" charset="0"/>
            </a:endParaRPr>
          </a:p>
          <a:p>
            <a:pPr marL="800100" lvl="1" indent="-342900">
              <a:spcBef>
                <a:spcPts val="0"/>
              </a:spcBef>
              <a:buSzPts val="1000"/>
              <a:buFont typeface="Symbol" panose="05050102010706020507" pitchFamily="18" charset="2"/>
              <a:buChar char=""/>
              <a:tabLst>
                <a:tab pos="457200" algn="l"/>
              </a:tabLst>
            </a:pPr>
            <a:r>
              <a:rPr lang="en-US" sz="1400" b="1" dirty="0">
                <a:effectLst/>
                <a:latin typeface="Calibri" panose="020F0502020204030204" pitchFamily="34" charset="0"/>
                <a:ea typeface="Times New Roman" panose="02020603050405020304" pitchFamily="18" charset="0"/>
              </a:rPr>
              <a:t>Early                </a:t>
            </a:r>
            <a:r>
              <a:rPr lang="en-US" sz="1400" dirty="0">
                <a:effectLst/>
                <a:latin typeface="Calibri" panose="020F0502020204030204" pitchFamily="34" charset="0"/>
                <a:ea typeface="Times New Roman" panose="02020603050405020304" pitchFamily="18" charset="0"/>
              </a:rPr>
              <a:t> $US500.00 until May 20, 2022</a:t>
            </a:r>
          </a:p>
          <a:p>
            <a:pPr marL="800100" lvl="1" indent="-342900">
              <a:spcBef>
                <a:spcPts val="0"/>
              </a:spcBef>
              <a:buSzPts val="1000"/>
              <a:buFont typeface="Symbol" panose="05050102010706020507" pitchFamily="18" charset="2"/>
              <a:buChar char=""/>
              <a:tabLst>
                <a:tab pos="457200" algn="l"/>
              </a:tabLst>
            </a:pPr>
            <a:r>
              <a:rPr lang="en-US" sz="1400" b="1" dirty="0">
                <a:effectLst/>
                <a:latin typeface="Calibri" panose="020F0502020204030204" pitchFamily="34" charset="0"/>
                <a:ea typeface="Times New Roman" panose="02020603050405020304" pitchFamily="18" charset="0"/>
              </a:rPr>
              <a:t>Standard         </a:t>
            </a:r>
            <a:r>
              <a:rPr lang="en-US" sz="1400" dirty="0">
                <a:effectLst/>
                <a:latin typeface="Calibri" panose="020F0502020204030204" pitchFamily="34" charset="0"/>
                <a:ea typeface="Times New Roman" panose="02020603050405020304" pitchFamily="18" charset="0"/>
              </a:rPr>
              <a:t>$US700.00 until June 24, 2022</a:t>
            </a:r>
          </a:p>
          <a:p>
            <a:pPr marL="800100" lvl="1" indent="-342900">
              <a:spcBef>
                <a:spcPts val="0"/>
              </a:spcBef>
              <a:buSzPts val="1000"/>
              <a:buFont typeface="Symbol" panose="05050102010706020507" pitchFamily="18" charset="2"/>
              <a:buChar char=""/>
              <a:tabLst>
                <a:tab pos="457200" algn="l"/>
              </a:tabLst>
            </a:pPr>
            <a:r>
              <a:rPr lang="en-US" sz="1400" b="1" dirty="0">
                <a:effectLst/>
                <a:latin typeface="Calibri" panose="020F0502020204030204" pitchFamily="34" charset="0"/>
                <a:ea typeface="Times New Roman" panose="02020603050405020304" pitchFamily="18" charset="0"/>
              </a:rPr>
              <a:t>Late/Onsite        </a:t>
            </a:r>
            <a:r>
              <a:rPr lang="en-US" sz="1400" dirty="0">
                <a:effectLst/>
                <a:latin typeface="Calibri" panose="020F0502020204030204" pitchFamily="34" charset="0"/>
                <a:ea typeface="Times New Roman" panose="02020603050405020304" pitchFamily="18" charset="0"/>
              </a:rPr>
              <a:t> $US900.00 after June 24, 2022</a:t>
            </a:r>
          </a:p>
          <a:p>
            <a:pPr lvl="1"/>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391923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736725"/>
            <a:ext cx="10515600" cy="4740275"/>
          </a:xfrm>
        </p:spPr>
        <p:txBody>
          <a:bodyPr>
            <a:normAutofit lnSpcReduction="10000"/>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100" strike="sngStrike" dirty="0">
                <a:solidFill>
                  <a:srgbClr val="FF0000"/>
                </a:solidFill>
              </a:rPr>
              <a:t>March 13-18, 2022, Orlando, FL</a:t>
            </a:r>
          </a:p>
          <a:p>
            <a:pPr>
              <a:defRPr/>
            </a:pPr>
            <a:r>
              <a:rPr lang="en-US" sz="2100" strike="sngStrike" dirty="0">
                <a:solidFill>
                  <a:srgbClr val="FF0000"/>
                </a:solidFill>
              </a:rPr>
              <a:t>May 15-20, 2022, Warsaw Poland</a:t>
            </a:r>
          </a:p>
          <a:p>
            <a:pPr>
              <a:defRPr/>
            </a:pPr>
            <a:r>
              <a:rPr lang="en-US" sz="2000" dirty="0"/>
              <a:t>July 11-15, 2022, Montreal QC Canada</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21</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
        <p:nvSpPr>
          <p:cNvPr id="14" name="TextBox 13">
            <a:extLst>
              <a:ext uri="{FF2B5EF4-FFF2-40B4-BE49-F238E27FC236}">
                <a16:creationId xmlns:a16="http://schemas.microsoft.com/office/drawing/2014/main" id="{5362D37A-6410-4C55-8234-408FE67A9BCC}"/>
              </a:ext>
            </a:extLst>
          </p:cNvPr>
          <p:cNvSpPr txBox="1"/>
          <p:nvPr/>
        </p:nvSpPr>
        <p:spPr>
          <a:xfrm>
            <a:off x="10583043" y="4436447"/>
            <a:ext cx="1096775" cy="369332"/>
          </a:xfrm>
          <a:prstGeom prst="rect">
            <a:avLst/>
          </a:prstGeom>
          <a:solidFill>
            <a:srgbClr val="FFFF00"/>
          </a:solidFill>
        </p:spPr>
        <p:txBody>
          <a:bodyPr wrap="none" rtlCol="0">
            <a:spAutoFit/>
          </a:bodyPr>
          <a:lstStyle/>
          <a:p>
            <a:r>
              <a:rPr lang="en-US" dirty="0"/>
              <a:t>Cancelled</a:t>
            </a:r>
          </a:p>
        </p:txBody>
      </p:sp>
      <p:sp>
        <p:nvSpPr>
          <p:cNvPr id="16" name="TextBox 15">
            <a:extLst>
              <a:ext uri="{FF2B5EF4-FFF2-40B4-BE49-F238E27FC236}">
                <a16:creationId xmlns:a16="http://schemas.microsoft.com/office/drawing/2014/main" id="{68EA669B-A43A-47C2-B25F-99E8AF287126}"/>
              </a:ext>
            </a:extLst>
          </p:cNvPr>
          <p:cNvSpPr txBox="1"/>
          <p:nvPr/>
        </p:nvSpPr>
        <p:spPr>
          <a:xfrm>
            <a:off x="10583043" y="4829186"/>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pPr lvl="1"/>
            <a:r>
              <a:rPr lang="en-US" dirty="0"/>
              <a:t>Secretary - </a:t>
            </a:r>
            <a:r>
              <a:rPr lang="en-US" dirty="0" err="1"/>
              <a:t>Juha</a:t>
            </a:r>
            <a:endParaRPr lang="en-US" dirty="0"/>
          </a:p>
          <a:p>
            <a:r>
              <a:rPr lang="en-US" dirty="0"/>
              <a:t>Policy Review</a:t>
            </a:r>
          </a:p>
          <a:p>
            <a:r>
              <a:rPr lang="en-US" dirty="0"/>
              <a:t>Approve Minutes</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15155</TotalTime>
  <Words>2374</Words>
  <Application>Microsoft Office PowerPoint</Application>
  <PresentationFormat>Widescreen</PresentationFormat>
  <Paragraphs>305</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Helvetica</vt:lpstr>
      <vt:lpstr>Symbol</vt:lpstr>
      <vt:lpstr>Times New Roman</vt:lpstr>
      <vt:lpstr>Custom Design</vt:lpstr>
      <vt:lpstr>PowerPoint Presentation</vt:lpstr>
      <vt:lpstr>Opening</vt:lpstr>
      <vt:lpstr>TG16t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Minutes</vt:lpstr>
      <vt:lpstr>Status Update</vt:lpstr>
      <vt:lpstr>Contributions for May Interim</vt:lpstr>
      <vt:lpstr>Editor and Draft Development</vt:lpstr>
      <vt:lpstr>April telecon notes on PAPR optimization</vt:lpstr>
      <vt:lpstr>Project Timeline</vt:lpstr>
      <vt:lpstr>Poll</vt:lpstr>
      <vt:lpstr>Future Meetings</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503</cp:revision>
  <cp:lastPrinted>1998-02-10T13:28:06Z</cp:lastPrinted>
  <dcterms:created xsi:type="dcterms:W3CDTF">2020-01-06T16:34:14Z</dcterms:created>
  <dcterms:modified xsi:type="dcterms:W3CDTF">2022-05-16T18:02:36Z</dcterms:modified>
</cp:coreProperties>
</file>