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3"/>
  </p:notesMasterIdLst>
  <p:handoutMasterIdLst>
    <p:handoutMasterId r:id="rId24"/>
  </p:handoutMasterIdLst>
  <p:sldIdLst>
    <p:sldId id="259" r:id="rId2"/>
    <p:sldId id="963" r:id="rId3"/>
    <p:sldId id="938" r:id="rId4"/>
    <p:sldId id="260" r:id="rId5"/>
    <p:sldId id="261" r:id="rId6"/>
    <p:sldId id="263" r:id="rId7"/>
    <p:sldId id="262" r:id="rId8"/>
    <p:sldId id="283" r:id="rId9"/>
    <p:sldId id="284" r:id="rId10"/>
    <p:sldId id="287" r:id="rId11"/>
    <p:sldId id="944" r:id="rId12"/>
    <p:sldId id="289" r:id="rId13"/>
    <p:sldId id="1017" r:id="rId14"/>
    <p:sldId id="990" r:id="rId15"/>
    <p:sldId id="1003" r:id="rId16"/>
    <p:sldId id="1029" r:id="rId17"/>
    <p:sldId id="256" r:id="rId18"/>
    <p:sldId id="1030" r:id="rId19"/>
    <p:sldId id="965" r:id="rId20"/>
    <p:sldId id="314" r:id="rId21"/>
    <p:sldId id="985" r:id="rId22"/>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7410" autoAdjust="0"/>
    <p:restoredTop sz="96869" autoAdjust="0"/>
  </p:normalViewPr>
  <p:slideViewPr>
    <p:cSldViewPr>
      <p:cViewPr varScale="1">
        <p:scale>
          <a:sx n="103" d="100"/>
          <a:sy n="103" d="100"/>
        </p:scale>
        <p:origin x="126" y="1422"/>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17</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May_2022</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840842"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doc.:IEEE802.15-22-00231r0</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May_2022</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5/dcn/22/15-22-0112-00-016t-call-for-contributions-towards-tg16t-draft.docx" TargetMode="External"/><Relationship Id="rId2" Type="http://schemas.openxmlformats.org/officeDocument/2006/relationships/hyperlink" Target="https://mentor.ieee.org/802.15/dcn/22/15-22-0033-00-016t-802-16t-system-requirements-document.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5/dcn/22/15-22-0081-01-016t-example-draft-amendment-for-16t.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cvent.me/Z1zqo0"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May 2022 Wireless Interim Presentation </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2022-05-04</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May_2022</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May_2022</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May_2022</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1C6F4-CBCE-42F6-8843-B089D5776ECB}"/>
              </a:ext>
            </a:extLst>
          </p:cNvPr>
          <p:cNvSpPr>
            <a:spLocks noGrp="1"/>
          </p:cNvSpPr>
          <p:nvPr>
            <p:ph type="title"/>
          </p:nvPr>
        </p:nvSpPr>
        <p:spPr/>
        <p:txBody>
          <a:bodyPr/>
          <a:lstStyle/>
          <a:p>
            <a:r>
              <a:rPr lang="en-US" dirty="0"/>
              <a:t>Status Update</a:t>
            </a:r>
          </a:p>
        </p:txBody>
      </p:sp>
      <p:sp>
        <p:nvSpPr>
          <p:cNvPr id="3" name="Content Placeholder 2">
            <a:extLst>
              <a:ext uri="{FF2B5EF4-FFF2-40B4-BE49-F238E27FC236}">
                <a16:creationId xmlns:a16="http://schemas.microsoft.com/office/drawing/2014/main" id="{601E0268-1926-421A-A2E6-85F621B10F35}"/>
              </a:ext>
            </a:extLst>
          </p:cNvPr>
          <p:cNvSpPr>
            <a:spLocks noGrp="1"/>
          </p:cNvSpPr>
          <p:nvPr>
            <p:ph idx="1"/>
          </p:nvPr>
        </p:nvSpPr>
        <p:spPr/>
        <p:txBody>
          <a:bodyPr>
            <a:normAutofit/>
          </a:bodyPr>
          <a:lstStyle/>
          <a:p>
            <a:r>
              <a:rPr lang="en-US" dirty="0"/>
              <a:t>SRD Status</a:t>
            </a:r>
            <a:endParaRPr lang="en-US" dirty="0">
              <a:highlight>
                <a:srgbClr val="FFFF00"/>
              </a:highlight>
            </a:endParaRPr>
          </a:p>
          <a:p>
            <a:r>
              <a:rPr lang="en-US" dirty="0">
                <a:highlight>
                  <a:srgbClr val="FFFF00"/>
                </a:highlight>
              </a:rPr>
              <a:t>Approved clean version with 2022 number is </a:t>
            </a:r>
            <a:r>
              <a:rPr lang="en-US" dirty="0">
                <a:highlight>
                  <a:srgbClr val="FFFF00"/>
                </a:highlight>
                <a:hlinkClick r:id="rId2"/>
              </a:rPr>
              <a:t>802.15-22-0033r</a:t>
            </a:r>
            <a:r>
              <a:rPr lang="en-US" dirty="0">
                <a:highlight>
                  <a:srgbClr val="FFFF00"/>
                </a:highlight>
              </a:rPr>
              <a:t>3</a:t>
            </a:r>
          </a:p>
          <a:p>
            <a:endParaRPr lang="en-US" dirty="0">
              <a:highlight>
                <a:srgbClr val="FFFF00"/>
              </a:highlight>
            </a:endParaRPr>
          </a:p>
          <a:p>
            <a:r>
              <a:rPr lang="en-US" dirty="0"/>
              <a:t>SDD Status</a:t>
            </a:r>
          </a:p>
          <a:p>
            <a:r>
              <a:rPr lang="en-US" dirty="0">
                <a:highlight>
                  <a:srgbClr val="FFFF00"/>
                </a:highlight>
              </a:rPr>
              <a:t>Approved clean version with 2022 number </a:t>
            </a:r>
            <a:r>
              <a:rPr lang="en-US" dirty="0"/>
              <a:t>is 802.15-22-0084r2</a:t>
            </a:r>
          </a:p>
          <a:p>
            <a:endParaRPr lang="en-US" dirty="0"/>
          </a:p>
          <a:p>
            <a:r>
              <a:rPr lang="en-US" dirty="0"/>
              <a:t>Released Call for Contributions for Draft – </a:t>
            </a:r>
            <a:r>
              <a:rPr lang="en-US" dirty="0">
                <a:hlinkClick r:id="rId3"/>
              </a:rPr>
              <a:t>802.15-22-0112r0</a:t>
            </a:r>
            <a:endParaRPr lang="en-US" dirty="0"/>
          </a:p>
          <a:p>
            <a:endParaRPr lang="en-US" dirty="0"/>
          </a:p>
          <a:p>
            <a:endParaRPr lang="en-US" dirty="0"/>
          </a:p>
        </p:txBody>
      </p:sp>
      <p:sp>
        <p:nvSpPr>
          <p:cNvPr id="4" name="Date Placeholder 3">
            <a:extLst>
              <a:ext uri="{FF2B5EF4-FFF2-40B4-BE49-F238E27FC236}">
                <a16:creationId xmlns:a16="http://schemas.microsoft.com/office/drawing/2014/main" id="{447C9541-5F08-469C-B29A-F02BE1012D6E}"/>
              </a:ext>
            </a:extLst>
          </p:cNvPr>
          <p:cNvSpPr>
            <a:spLocks noGrp="1"/>
          </p:cNvSpPr>
          <p:nvPr>
            <p:ph type="dt" sz="half" idx="10"/>
          </p:nvPr>
        </p:nvSpPr>
        <p:spPr/>
        <p:txBody>
          <a:bodyPr/>
          <a:lstStyle/>
          <a:p>
            <a:r>
              <a:rPr lang="en-US" dirty="0"/>
              <a:t>February_2022</a:t>
            </a:r>
          </a:p>
        </p:txBody>
      </p:sp>
      <p:sp>
        <p:nvSpPr>
          <p:cNvPr id="5" name="Footer Placeholder 4">
            <a:extLst>
              <a:ext uri="{FF2B5EF4-FFF2-40B4-BE49-F238E27FC236}">
                <a16:creationId xmlns:a16="http://schemas.microsoft.com/office/drawing/2014/main" id="{AD9CEE63-DBF4-4A1D-A49C-19CA62BD3B9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4051AA2-914A-471E-B930-12F45AECDA56}"/>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Tree>
    <p:extLst>
      <p:ext uri="{BB962C8B-B14F-4D97-AF65-F5344CB8AC3E}">
        <p14:creationId xmlns:p14="http://schemas.microsoft.com/office/powerpoint/2010/main" val="5887457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May Interim</a:t>
            </a:r>
          </a:p>
        </p:txBody>
      </p:sp>
    </p:spTree>
    <p:extLst>
      <p:ext uri="{BB962C8B-B14F-4D97-AF65-F5344CB8AC3E}">
        <p14:creationId xmlns:p14="http://schemas.microsoft.com/office/powerpoint/2010/main" val="12311829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1C0E7-E4D1-44F3-A846-A5DA730DBFD5}"/>
              </a:ext>
            </a:extLst>
          </p:cNvPr>
          <p:cNvSpPr>
            <a:spLocks noGrp="1"/>
          </p:cNvSpPr>
          <p:nvPr>
            <p:ph type="title"/>
          </p:nvPr>
        </p:nvSpPr>
        <p:spPr/>
        <p:txBody>
          <a:bodyPr/>
          <a:lstStyle/>
          <a:p>
            <a:r>
              <a:rPr lang="en-US" dirty="0"/>
              <a:t>Editor and Draft Development</a:t>
            </a:r>
          </a:p>
        </p:txBody>
      </p:sp>
      <p:sp>
        <p:nvSpPr>
          <p:cNvPr id="3" name="Content Placeholder 2">
            <a:extLst>
              <a:ext uri="{FF2B5EF4-FFF2-40B4-BE49-F238E27FC236}">
                <a16:creationId xmlns:a16="http://schemas.microsoft.com/office/drawing/2014/main" id="{0CA7ACDE-C4F0-47C5-9633-5455A9896226}"/>
              </a:ext>
            </a:extLst>
          </p:cNvPr>
          <p:cNvSpPr>
            <a:spLocks noGrp="1"/>
          </p:cNvSpPr>
          <p:nvPr>
            <p:ph idx="1"/>
          </p:nvPr>
        </p:nvSpPr>
        <p:spPr/>
        <p:txBody>
          <a:bodyPr>
            <a:normAutofit/>
          </a:bodyPr>
          <a:lstStyle/>
          <a:p>
            <a:r>
              <a:rPr lang="en-US" dirty="0"/>
              <a:t>Harry Bims is the Technical Editor</a:t>
            </a:r>
          </a:p>
          <a:p>
            <a:r>
              <a:rPr lang="en-US" dirty="0"/>
              <a:t>Draft development will be based on approved SDD. </a:t>
            </a:r>
          </a:p>
          <a:p>
            <a:r>
              <a:rPr lang="en-US" dirty="0"/>
              <a:t>Notes on contributions to the draft:</a:t>
            </a:r>
          </a:p>
          <a:p>
            <a:pPr lvl="1"/>
            <a:r>
              <a:rPr lang="en-US" dirty="0"/>
              <a:t>Use document “</a:t>
            </a:r>
            <a:r>
              <a:rPr lang="en-US" dirty="0">
                <a:hlinkClick r:id="rId2"/>
              </a:rPr>
              <a:t>15-22-0081-01-016t-example-draft-amendment-for-16t.pdf</a:t>
            </a:r>
            <a:r>
              <a:rPr lang="en-US" dirty="0"/>
              <a:t>” as a guideline.</a:t>
            </a:r>
          </a:p>
          <a:p>
            <a:pPr lvl="1"/>
            <a:r>
              <a:rPr lang="en-US" dirty="0"/>
              <a:t>Use Visio for drawings</a:t>
            </a:r>
          </a:p>
          <a:p>
            <a:pPr lvl="1"/>
            <a:r>
              <a:rPr lang="en-US" dirty="0"/>
              <a:t>Follow table structures for table additions</a:t>
            </a:r>
          </a:p>
          <a:p>
            <a:pPr lvl="1"/>
            <a:r>
              <a:rPr lang="en-US" dirty="0"/>
              <a:t>Font is not critical – IEEE staff will provide cleanup </a:t>
            </a:r>
          </a:p>
          <a:p>
            <a:pPr marL="0" indent="0">
              <a:buNone/>
            </a:pPr>
            <a:endParaRPr lang="en-US" dirty="0"/>
          </a:p>
        </p:txBody>
      </p:sp>
      <p:sp>
        <p:nvSpPr>
          <p:cNvPr id="4" name="Date Placeholder 3">
            <a:extLst>
              <a:ext uri="{FF2B5EF4-FFF2-40B4-BE49-F238E27FC236}">
                <a16:creationId xmlns:a16="http://schemas.microsoft.com/office/drawing/2014/main" id="{D96B0C17-0822-4C98-A7BC-3D86D786B476}"/>
              </a:ext>
            </a:extLst>
          </p:cNvPr>
          <p:cNvSpPr>
            <a:spLocks noGrp="1"/>
          </p:cNvSpPr>
          <p:nvPr>
            <p:ph type="dt" sz="half" idx="10"/>
          </p:nvPr>
        </p:nvSpPr>
        <p:spPr/>
        <p:txBody>
          <a:bodyPr/>
          <a:lstStyle/>
          <a:p>
            <a:r>
              <a:rPr lang="en-US" dirty="0"/>
              <a:t>May_2022</a:t>
            </a:r>
          </a:p>
        </p:txBody>
      </p:sp>
      <p:sp>
        <p:nvSpPr>
          <p:cNvPr id="5" name="Footer Placeholder 4">
            <a:extLst>
              <a:ext uri="{FF2B5EF4-FFF2-40B4-BE49-F238E27FC236}">
                <a16:creationId xmlns:a16="http://schemas.microsoft.com/office/drawing/2014/main" id="{31761626-B348-4F64-995A-D6B2607798A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2A116C3-816F-4E28-99CA-5DD8D4C1F606}"/>
              </a:ext>
            </a:extLst>
          </p:cNvPr>
          <p:cNvSpPr>
            <a:spLocks noGrp="1"/>
          </p:cNvSpPr>
          <p:nvPr>
            <p:ph type="sldNum" sz="quarter" idx="12"/>
          </p:nvPr>
        </p:nvSpPr>
        <p:spPr/>
        <p:txBody>
          <a:bodyPr/>
          <a:lstStyle/>
          <a:p>
            <a:fld id="{A1C9EF53-BD90-4B75-A223-F9525C143888}" type="slidenum">
              <a:rPr lang="en-US" smtClean="0"/>
              <a:pPr/>
              <a:t>15</a:t>
            </a:fld>
            <a:endParaRPr lang="en-US" dirty="0"/>
          </a:p>
        </p:txBody>
      </p:sp>
    </p:spTree>
    <p:extLst>
      <p:ext uri="{BB962C8B-B14F-4D97-AF65-F5344CB8AC3E}">
        <p14:creationId xmlns:p14="http://schemas.microsoft.com/office/powerpoint/2010/main" val="14387187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5C988-F6AF-4B95-B2E9-0A66D6A214C6}"/>
              </a:ext>
            </a:extLst>
          </p:cNvPr>
          <p:cNvSpPr>
            <a:spLocks noGrp="1"/>
          </p:cNvSpPr>
          <p:nvPr>
            <p:ph type="title"/>
          </p:nvPr>
        </p:nvSpPr>
        <p:spPr/>
        <p:txBody>
          <a:bodyPr/>
          <a:lstStyle/>
          <a:p>
            <a:r>
              <a:rPr lang="en-US" dirty="0"/>
              <a:t>April telecon notes on PAPR optimization</a:t>
            </a:r>
          </a:p>
        </p:txBody>
      </p:sp>
      <p:sp>
        <p:nvSpPr>
          <p:cNvPr id="3" name="Content Placeholder 2">
            <a:extLst>
              <a:ext uri="{FF2B5EF4-FFF2-40B4-BE49-F238E27FC236}">
                <a16:creationId xmlns:a16="http://schemas.microsoft.com/office/drawing/2014/main" id="{197F6F0F-2124-44D4-ADEF-E80DE364AD73}"/>
              </a:ext>
            </a:extLst>
          </p:cNvPr>
          <p:cNvSpPr>
            <a:spLocks noGrp="1"/>
          </p:cNvSpPr>
          <p:nvPr>
            <p:ph idx="1"/>
          </p:nvPr>
        </p:nvSpPr>
        <p:spPr/>
        <p:txBody>
          <a:bodyPr/>
          <a:lstStyle/>
          <a:p>
            <a:r>
              <a:rPr lang="en-US" dirty="0"/>
              <a:t>Menashe followed up and found that Shell Mapping will not provide more than 1dB of PAPR reduction. We can do better by other approaches. </a:t>
            </a:r>
          </a:p>
          <a:p>
            <a:endParaRPr lang="en-US" dirty="0"/>
          </a:p>
        </p:txBody>
      </p:sp>
      <p:sp>
        <p:nvSpPr>
          <p:cNvPr id="4" name="Date Placeholder 3">
            <a:extLst>
              <a:ext uri="{FF2B5EF4-FFF2-40B4-BE49-F238E27FC236}">
                <a16:creationId xmlns:a16="http://schemas.microsoft.com/office/drawing/2014/main" id="{7D5CF8C8-E574-4CB9-9A03-46786B7A6C0F}"/>
              </a:ext>
            </a:extLst>
          </p:cNvPr>
          <p:cNvSpPr>
            <a:spLocks noGrp="1"/>
          </p:cNvSpPr>
          <p:nvPr>
            <p:ph type="dt" sz="half" idx="10"/>
          </p:nvPr>
        </p:nvSpPr>
        <p:spPr/>
        <p:txBody>
          <a:bodyPr/>
          <a:lstStyle/>
          <a:p>
            <a:r>
              <a:rPr lang="en-US" dirty="0"/>
              <a:t>May_2022</a:t>
            </a:r>
          </a:p>
        </p:txBody>
      </p:sp>
      <p:sp>
        <p:nvSpPr>
          <p:cNvPr id="5" name="Footer Placeholder 4">
            <a:extLst>
              <a:ext uri="{FF2B5EF4-FFF2-40B4-BE49-F238E27FC236}">
                <a16:creationId xmlns:a16="http://schemas.microsoft.com/office/drawing/2014/main" id="{F8CDF3C3-53C1-4BE7-88B6-4DC4D7A260A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984D067-C3C4-4E6C-8B7B-BB384EE5AFC3}"/>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14961354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2942125722"/>
              </p:ext>
            </p:extLst>
          </p:nvPr>
        </p:nvGraphicFramePr>
        <p:xfrm>
          <a:off x="1295400" y="1371600"/>
          <a:ext cx="8763001" cy="4724397"/>
        </p:xfrm>
        <a:graphic>
          <a:graphicData uri="http://schemas.openxmlformats.org/drawingml/2006/table">
            <a:tbl>
              <a:tblPr firstRow="1" bandRow="1">
                <a:tableStyleId>{5C22544A-7EE6-4342-B048-85BDC9FD1C3A}</a:tableStyleId>
              </a:tblPr>
              <a:tblGrid>
                <a:gridCol w="6389688">
                  <a:extLst>
                    <a:ext uri="{9D8B030D-6E8A-4147-A177-3AD203B41FA5}">
                      <a16:colId xmlns:a16="http://schemas.microsoft.com/office/drawing/2014/main" val="3384751907"/>
                    </a:ext>
                  </a:extLst>
                </a:gridCol>
                <a:gridCol w="2373313">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t>Jan 2022</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t>Sept 2022 </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Jan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May 2023</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July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Nov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591800" y="2819400"/>
            <a:ext cx="1295400" cy="11430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Request PAR Extension July 2022</a:t>
            </a:r>
          </a:p>
        </p:txBody>
      </p:sp>
      <p:sp>
        <p:nvSpPr>
          <p:cNvPr id="17" name="Slide Number Placeholder 16">
            <a:extLst>
              <a:ext uri="{FF2B5EF4-FFF2-40B4-BE49-F238E27FC236}">
                <a16:creationId xmlns:a16="http://schemas.microsoft.com/office/drawing/2014/main" id="{825D44DE-7A67-4EF9-B326-0936820AC056}"/>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May_2022</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3AA4A-3305-4468-838C-A92DF7F4C900}"/>
              </a:ext>
            </a:extLst>
          </p:cNvPr>
          <p:cNvSpPr>
            <a:spLocks noGrp="1"/>
          </p:cNvSpPr>
          <p:nvPr>
            <p:ph type="title"/>
          </p:nvPr>
        </p:nvSpPr>
        <p:spPr/>
        <p:txBody>
          <a:bodyPr/>
          <a:lstStyle/>
          <a:p>
            <a:r>
              <a:rPr lang="en-US" dirty="0"/>
              <a:t>Poll</a:t>
            </a:r>
          </a:p>
        </p:txBody>
      </p:sp>
      <p:sp>
        <p:nvSpPr>
          <p:cNvPr id="3" name="Content Placeholder 2">
            <a:extLst>
              <a:ext uri="{FF2B5EF4-FFF2-40B4-BE49-F238E27FC236}">
                <a16:creationId xmlns:a16="http://schemas.microsoft.com/office/drawing/2014/main" id="{6FA4A741-413A-4B66-A4CD-58033ED8A8BC}"/>
              </a:ext>
            </a:extLst>
          </p:cNvPr>
          <p:cNvSpPr>
            <a:spLocks noGrp="1"/>
          </p:cNvSpPr>
          <p:nvPr>
            <p:ph idx="1"/>
          </p:nvPr>
        </p:nvSpPr>
        <p:spPr/>
        <p:txBody>
          <a:bodyPr/>
          <a:lstStyle/>
          <a:p>
            <a:r>
              <a:rPr lang="en-US" dirty="0"/>
              <a:t>Do you plan to attend the July meeting in Montreal in person?</a:t>
            </a:r>
          </a:p>
        </p:txBody>
      </p:sp>
      <p:sp>
        <p:nvSpPr>
          <p:cNvPr id="4" name="Date Placeholder 3">
            <a:extLst>
              <a:ext uri="{FF2B5EF4-FFF2-40B4-BE49-F238E27FC236}">
                <a16:creationId xmlns:a16="http://schemas.microsoft.com/office/drawing/2014/main" id="{B435C3A5-C9C9-4A3D-8CD1-0FFBD57D2EE5}"/>
              </a:ext>
            </a:extLst>
          </p:cNvPr>
          <p:cNvSpPr>
            <a:spLocks noGrp="1"/>
          </p:cNvSpPr>
          <p:nvPr>
            <p:ph type="dt" sz="half" idx="10"/>
          </p:nvPr>
        </p:nvSpPr>
        <p:spPr/>
        <p:txBody>
          <a:bodyPr/>
          <a:lstStyle/>
          <a:p>
            <a:r>
              <a:rPr lang="en-US"/>
              <a:t>May_2022</a:t>
            </a:r>
            <a:endParaRPr lang="en-US" dirty="0"/>
          </a:p>
        </p:txBody>
      </p:sp>
      <p:sp>
        <p:nvSpPr>
          <p:cNvPr id="5" name="Footer Placeholder 4">
            <a:extLst>
              <a:ext uri="{FF2B5EF4-FFF2-40B4-BE49-F238E27FC236}">
                <a16:creationId xmlns:a16="http://schemas.microsoft.com/office/drawing/2014/main" id="{4A413FE5-8BFC-4BF2-B3E0-AB1AB09DDC03}"/>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E18A4DE-31D7-462D-8E1A-9131D862A3A7}"/>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Tree>
    <p:extLst>
      <p:ext uri="{BB962C8B-B14F-4D97-AF65-F5344CB8AC3E}">
        <p14:creationId xmlns:p14="http://schemas.microsoft.com/office/powerpoint/2010/main" val="20393860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normAutofit lnSpcReduction="10000"/>
          </a:bodyPr>
          <a:lstStyle/>
          <a:p>
            <a:r>
              <a:rPr lang="en-US" dirty="0"/>
              <a:t>June Teleconference  (?)</a:t>
            </a:r>
          </a:p>
          <a:p>
            <a:pPr lvl="1"/>
            <a:r>
              <a:rPr lang="en-US" dirty="0"/>
              <a:t>Tuesday 16 June – 11:00 PT, 14:00 ET</a:t>
            </a:r>
          </a:p>
          <a:p>
            <a:endParaRPr lang="en-US" dirty="0"/>
          </a:p>
          <a:p>
            <a:endParaRPr lang="en-US" dirty="0"/>
          </a:p>
          <a:p>
            <a:r>
              <a:rPr lang="en-US" dirty="0"/>
              <a:t>July Plenary (Montreal)  </a:t>
            </a:r>
          </a:p>
          <a:p>
            <a:pPr lvl="1"/>
            <a:r>
              <a:rPr lang="en-US" dirty="0"/>
              <a:t>July 10, 2022—July 15, 2022</a:t>
            </a:r>
          </a:p>
          <a:p>
            <a:pPr lvl="1"/>
            <a:r>
              <a:rPr lang="en-US" dirty="0"/>
              <a:t>TG16t will meet Tuesday-Thursday   (how many slots would we like?)</a:t>
            </a:r>
          </a:p>
          <a:p>
            <a:pPr marL="457200" lvl="1">
              <a:spcBef>
                <a:spcPts val="0"/>
              </a:spcBef>
              <a:spcAft>
                <a:spcPts val="1200"/>
              </a:spcAft>
            </a:pPr>
            <a:endParaRPr lang="en-US" sz="1400" b="1"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1400" b="1" dirty="0">
                <a:effectLst/>
                <a:latin typeface="Calibri" panose="020F0502020204030204" pitchFamily="34" charset="0"/>
                <a:ea typeface="Times New Roman" panose="02020603050405020304" pitchFamily="18" charset="0"/>
              </a:rPr>
              <a:t>Session Registration Website: </a:t>
            </a:r>
            <a:r>
              <a:rPr lang="en-US" sz="1400" u="sng" dirty="0">
                <a:solidFill>
                  <a:srgbClr val="0000FF"/>
                </a:solidFill>
                <a:effectLst/>
                <a:latin typeface="Calibri" panose="020F0502020204030204" pitchFamily="34" charset="0"/>
                <a:ea typeface="Times New Roman" panose="02020603050405020304" pitchFamily="18" charset="0"/>
                <a:hlinkClick r:id="rId2"/>
              </a:rPr>
              <a:t>https://cvent.me/Z1zqo0</a:t>
            </a:r>
            <a:endParaRPr lang="en-US" sz="1400" dirty="0">
              <a:effectLst/>
              <a:latin typeface="Calibri" panose="020F0502020204030204" pitchFamily="34" charset="0"/>
              <a:ea typeface="Times New Roman" panose="02020603050405020304" pitchFamily="18" charset="0"/>
            </a:endParaRPr>
          </a:p>
          <a:p>
            <a:pPr marL="457200" lvl="1">
              <a:spcBef>
                <a:spcPts val="0"/>
              </a:spcBef>
            </a:pPr>
            <a:r>
              <a:rPr lang="en-US" sz="1400" b="1" dirty="0">
                <a:effectLst/>
                <a:latin typeface="Calibri" panose="020F0502020204030204" pitchFamily="34" charset="0"/>
                <a:ea typeface="Times New Roman" panose="02020603050405020304" pitchFamily="18" charset="0"/>
              </a:rPr>
              <a:t>Registration Fees and Deadlines</a:t>
            </a:r>
            <a:endParaRPr lang="en-US" sz="1400" dirty="0">
              <a:effectLst/>
              <a:latin typeface="Calibri" panose="020F0502020204030204" pitchFamily="34" charset="0"/>
              <a:ea typeface="Times New Roman" panose="02020603050405020304" pitchFamily="18" charset="0"/>
            </a:endParaRPr>
          </a:p>
          <a:p>
            <a:pPr marL="800100" lvl="1" indent="-342900">
              <a:spcBef>
                <a:spcPts val="0"/>
              </a:spcBef>
              <a:buSzPts val="1000"/>
              <a:buFont typeface="Symbol" panose="05050102010706020507" pitchFamily="18" charset="2"/>
              <a:buChar char=""/>
              <a:tabLst>
                <a:tab pos="457200" algn="l"/>
              </a:tabLst>
            </a:pPr>
            <a:r>
              <a:rPr lang="en-US" sz="1400" b="1" dirty="0">
                <a:effectLst/>
                <a:latin typeface="Calibri" panose="020F0502020204030204" pitchFamily="34" charset="0"/>
                <a:ea typeface="Times New Roman" panose="02020603050405020304" pitchFamily="18" charset="0"/>
              </a:rPr>
              <a:t>Early                </a:t>
            </a:r>
            <a:r>
              <a:rPr lang="en-US" sz="1400" dirty="0">
                <a:effectLst/>
                <a:latin typeface="Calibri" panose="020F0502020204030204" pitchFamily="34" charset="0"/>
                <a:ea typeface="Times New Roman" panose="02020603050405020304" pitchFamily="18" charset="0"/>
              </a:rPr>
              <a:t> $US500.00 until May 20, 2022</a:t>
            </a:r>
          </a:p>
          <a:p>
            <a:pPr marL="800100" lvl="1" indent="-342900">
              <a:spcBef>
                <a:spcPts val="0"/>
              </a:spcBef>
              <a:buSzPts val="1000"/>
              <a:buFont typeface="Symbol" panose="05050102010706020507" pitchFamily="18" charset="2"/>
              <a:buChar char=""/>
              <a:tabLst>
                <a:tab pos="457200" algn="l"/>
              </a:tabLst>
            </a:pPr>
            <a:r>
              <a:rPr lang="en-US" sz="1400" b="1" dirty="0">
                <a:effectLst/>
                <a:latin typeface="Calibri" panose="020F0502020204030204" pitchFamily="34" charset="0"/>
                <a:ea typeface="Times New Roman" panose="02020603050405020304" pitchFamily="18" charset="0"/>
              </a:rPr>
              <a:t>Standard         </a:t>
            </a:r>
            <a:r>
              <a:rPr lang="en-US" sz="1400" dirty="0">
                <a:effectLst/>
                <a:latin typeface="Calibri" panose="020F0502020204030204" pitchFamily="34" charset="0"/>
                <a:ea typeface="Times New Roman" panose="02020603050405020304" pitchFamily="18" charset="0"/>
              </a:rPr>
              <a:t>$US700.00 until June 24, 2022</a:t>
            </a:r>
          </a:p>
          <a:p>
            <a:pPr marL="800100" lvl="1" indent="-342900">
              <a:spcBef>
                <a:spcPts val="0"/>
              </a:spcBef>
              <a:buSzPts val="1000"/>
              <a:buFont typeface="Symbol" panose="05050102010706020507" pitchFamily="18" charset="2"/>
              <a:buChar char=""/>
              <a:tabLst>
                <a:tab pos="457200" algn="l"/>
              </a:tabLst>
            </a:pPr>
            <a:r>
              <a:rPr lang="en-US" sz="1400" b="1" dirty="0">
                <a:effectLst/>
                <a:latin typeface="Calibri" panose="020F0502020204030204" pitchFamily="34" charset="0"/>
                <a:ea typeface="Times New Roman" panose="02020603050405020304" pitchFamily="18" charset="0"/>
              </a:rPr>
              <a:t>Late/Onsite        </a:t>
            </a:r>
            <a:r>
              <a:rPr lang="en-US" sz="1400" dirty="0">
                <a:effectLst/>
                <a:latin typeface="Calibri" panose="020F0502020204030204" pitchFamily="34" charset="0"/>
                <a:ea typeface="Times New Roman" panose="02020603050405020304" pitchFamily="18" charset="0"/>
              </a:rPr>
              <a:t> $US900.00 after June 24, 2022</a:t>
            </a:r>
          </a:p>
          <a:p>
            <a:pPr lvl="1"/>
            <a:endParaRPr lang="en-US" dirty="0"/>
          </a:p>
          <a:p>
            <a:pPr lvl="1"/>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May_2022</a:t>
            </a:r>
          </a:p>
        </p:txBody>
      </p:sp>
    </p:spTree>
    <p:extLst>
      <p:ext uri="{BB962C8B-B14F-4D97-AF65-F5344CB8AC3E}">
        <p14:creationId xmlns:p14="http://schemas.microsoft.com/office/powerpoint/2010/main" val="3919235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May_2022</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TG16t Schedule for May Interim</a:t>
            </a:r>
          </a:p>
          <a:p>
            <a:endParaRPr lang="en-US" dirty="0"/>
          </a:p>
          <a:p>
            <a:r>
              <a:rPr lang="en-US" dirty="0"/>
              <a:t>Tuesday, 10 May, PM1, 13:00 ET</a:t>
            </a:r>
          </a:p>
          <a:p>
            <a:r>
              <a:rPr lang="en-US" dirty="0"/>
              <a:t>Monday, 16 May, PM1, 13:00 ET</a:t>
            </a:r>
          </a:p>
          <a:p>
            <a:endParaRPr lang="en-US" dirty="0"/>
          </a:p>
        </p:txBody>
      </p:sp>
    </p:spTree>
    <p:extLst>
      <p:ext uri="{BB962C8B-B14F-4D97-AF65-F5344CB8AC3E}">
        <p14:creationId xmlns:p14="http://schemas.microsoft.com/office/powerpoint/2010/main" val="86717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pPr>
              <a:defRPr/>
            </a:pPr>
            <a:r>
              <a:rPr lang="en-US" dirty="0"/>
              <a:t>Upcoming Sessions</a:t>
            </a:r>
          </a:p>
        </p:txBody>
      </p:sp>
      <p:sp>
        <p:nvSpPr>
          <p:cNvPr id="10246" name="Rectangle 3"/>
          <p:cNvSpPr>
            <a:spLocks noGrp="1" noChangeArrowheads="1"/>
          </p:cNvSpPr>
          <p:nvPr>
            <p:ph idx="1"/>
          </p:nvPr>
        </p:nvSpPr>
        <p:spPr>
          <a:xfrm>
            <a:off x="838200" y="1736725"/>
            <a:ext cx="10515600" cy="4740275"/>
          </a:xfrm>
        </p:spPr>
        <p:txBody>
          <a:bodyPr>
            <a:normAutofit lnSpcReduction="10000"/>
          </a:bodyPr>
          <a:lstStyle/>
          <a:p>
            <a:r>
              <a:rPr lang="en-US" sz="2000" strike="sngStrike" dirty="0">
                <a:solidFill>
                  <a:srgbClr val="FF0000"/>
                </a:solidFill>
              </a:rPr>
              <a:t>January 12-14, 2021, Hotel Irvine, Irvine, California </a:t>
            </a:r>
            <a:r>
              <a:rPr lang="en-US" sz="2000" i="1" strike="sngStrike" dirty="0">
                <a:solidFill>
                  <a:srgbClr val="FF0000"/>
                </a:solidFill>
              </a:rPr>
              <a:t>802 Wireless Interim Session.</a:t>
            </a:r>
            <a:endParaRPr lang="en-US" sz="2000" strike="sngStrike" dirty="0">
              <a:solidFill>
                <a:srgbClr val="FF0000"/>
              </a:solidFill>
            </a:endParaRPr>
          </a:p>
          <a:p>
            <a:pPr>
              <a:defRPr/>
            </a:pPr>
            <a:r>
              <a:rPr lang="en-US" sz="2000" strike="sngStrike" dirty="0">
                <a:solidFill>
                  <a:srgbClr val="FF0000"/>
                </a:solidFill>
              </a:rPr>
              <a:t>March 16-18, 2021 Hyatt Regency Denver Convention Center, 802 Plenary Session</a:t>
            </a:r>
          </a:p>
          <a:p>
            <a:pPr>
              <a:defRPr/>
            </a:pPr>
            <a:r>
              <a:rPr lang="en-US" sz="2000" strike="sngStrike" dirty="0">
                <a:solidFill>
                  <a:srgbClr val="FF0000"/>
                </a:solidFill>
              </a:rPr>
              <a:t>May 10-15, 2021  Panama</a:t>
            </a:r>
          </a:p>
          <a:p>
            <a:pPr>
              <a:defRPr/>
            </a:pPr>
            <a:r>
              <a:rPr lang="en-US" sz="2100" strike="sngStrike" dirty="0">
                <a:solidFill>
                  <a:srgbClr val="FF0000"/>
                </a:solidFill>
              </a:rPr>
              <a:t>July 11-16, 2021  Madrid</a:t>
            </a:r>
          </a:p>
          <a:p>
            <a:pPr>
              <a:defRPr/>
            </a:pPr>
            <a:r>
              <a:rPr lang="en-US" sz="2100" strike="sngStrike" dirty="0">
                <a:solidFill>
                  <a:srgbClr val="FF0000"/>
                </a:solidFill>
              </a:rPr>
              <a:t>Sept 14-16, 2021 Waikoloa, Hawaii</a:t>
            </a:r>
          </a:p>
          <a:p>
            <a:pPr>
              <a:defRPr/>
            </a:pPr>
            <a:r>
              <a:rPr lang="en-US" sz="2100" strike="sngStrike" dirty="0">
                <a:solidFill>
                  <a:srgbClr val="FF0000"/>
                </a:solidFill>
              </a:rPr>
              <a:t>Nov 16-18, 2021, Vancouver BC</a:t>
            </a:r>
          </a:p>
          <a:p>
            <a:pPr>
              <a:defRPr/>
            </a:pPr>
            <a:r>
              <a:rPr lang="en-US" sz="2100" strike="sngStrike" dirty="0">
                <a:solidFill>
                  <a:srgbClr val="FF0000"/>
                </a:solidFill>
              </a:rPr>
              <a:t>Jan 16-21, 2022,  Panama</a:t>
            </a:r>
          </a:p>
          <a:p>
            <a:pPr>
              <a:defRPr/>
            </a:pPr>
            <a:r>
              <a:rPr lang="en-US" sz="2100" strike="sngStrike" dirty="0">
                <a:solidFill>
                  <a:srgbClr val="FF0000"/>
                </a:solidFill>
              </a:rPr>
              <a:t>March 13-18, 2022, Orlando, FL</a:t>
            </a:r>
          </a:p>
          <a:p>
            <a:pPr>
              <a:defRPr/>
            </a:pPr>
            <a:r>
              <a:rPr lang="en-US" sz="2100" strike="sngStrike" dirty="0">
                <a:solidFill>
                  <a:srgbClr val="FF0000"/>
                </a:solidFill>
              </a:rPr>
              <a:t>May 15-20, 2022, Warsaw Poland</a:t>
            </a:r>
          </a:p>
          <a:p>
            <a:pPr>
              <a:defRPr/>
            </a:pPr>
            <a:r>
              <a:rPr lang="en-US" sz="2000" dirty="0"/>
              <a:t>July 11-15, 2022, Montreal QC Canada</a:t>
            </a:r>
          </a:p>
          <a:p>
            <a:pPr>
              <a:defRPr/>
            </a:pPr>
            <a:endParaRPr lang="en-US" sz="2000" dirty="0"/>
          </a:p>
          <a:p>
            <a:pPr>
              <a:defRPr/>
            </a:pPr>
            <a:r>
              <a:rPr lang="en-US" sz="2000" dirty="0"/>
              <a:t>802.16t meets on Tuesday-Thursday during face to face meeting sessions.</a:t>
            </a:r>
          </a:p>
          <a:p>
            <a:pPr>
              <a:defRPr/>
            </a:pPr>
            <a:endParaRPr lang="en-US" sz="2000" dirty="0"/>
          </a:p>
        </p:txBody>
      </p:sp>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15" name="Slide Number Placeholder 14">
            <a:extLst>
              <a:ext uri="{FF2B5EF4-FFF2-40B4-BE49-F238E27FC236}">
                <a16:creationId xmlns:a16="http://schemas.microsoft.com/office/drawing/2014/main" id="{0FFDF3FA-A758-4157-BB02-8ECC4CDF538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20</a:t>
            </a:fld>
            <a:endParaRPr lang="en-US"/>
          </a:p>
        </p:txBody>
      </p:sp>
      <p:sp>
        <p:nvSpPr>
          <p:cNvPr id="2" name="TextBox 1">
            <a:extLst>
              <a:ext uri="{FF2B5EF4-FFF2-40B4-BE49-F238E27FC236}">
                <a16:creationId xmlns:a16="http://schemas.microsoft.com/office/drawing/2014/main" id="{2972B8DF-5B87-446D-AC62-85A501FB447D}"/>
              </a:ext>
            </a:extLst>
          </p:cNvPr>
          <p:cNvSpPr txBox="1"/>
          <p:nvPr/>
        </p:nvSpPr>
        <p:spPr>
          <a:xfrm>
            <a:off x="10595832" y="1612588"/>
            <a:ext cx="1096775" cy="369332"/>
          </a:xfrm>
          <a:prstGeom prst="rect">
            <a:avLst/>
          </a:prstGeom>
          <a:solidFill>
            <a:srgbClr val="FFFF00"/>
          </a:solidFill>
        </p:spPr>
        <p:txBody>
          <a:bodyPr wrap="none" rtlCol="0">
            <a:spAutoFit/>
          </a:bodyPr>
          <a:lstStyle/>
          <a:p>
            <a:r>
              <a:rPr lang="en-US" dirty="0"/>
              <a:t>Cancelled</a:t>
            </a:r>
          </a:p>
        </p:txBody>
      </p:sp>
      <p:sp>
        <p:nvSpPr>
          <p:cNvPr id="8" name="TextBox 7">
            <a:extLst>
              <a:ext uri="{FF2B5EF4-FFF2-40B4-BE49-F238E27FC236}">
                <a16:creationId xmlns:a16="http://schemas.microsoft.com/office/drawing/2014/main" id="{1E7DD7EE-8025-4EF7-AB34-1F25DB91296C}"/>
              </a:ext>
            </a:extLst>
          </p:cNvPr>
          <p:cNvSpPr txBox="1"/>
          <p:nvPr/>
        </p:nvSpPr>
        <p:spPr>
          <a:xfrm>
            <a:off x="10595831" y="2017782"/>
            <a:ext cx="1096775" cy="369332"/>
          </a:xfrm>
          <a:prstGeom prst="rect">
            <a:avLst/>
          </a:prstGeom>
          <a:solidFill>
            <a:srgbClr val="FFFF00"/>
          </a:solidFill>
        </p:spPr>
        <p:txBody>
          <a:bodyPr wrap="none" rtlCol="0">
            <a:spAutoFit/>
          </a:bodyPr>
          <a:lstStyle/>
          <a:p>
            <a:r>
              <a:rPr lang="en-US" dirty="0"/>
              <a:t>Cancelled</a:t>
            </a:r>
          </a:p>
        </p:txBody>
      </p:sp>
      <p:sp>
        <p:nvSpPr>
          <p:cNvPr id="9" name="TextBox 8">
            <a:extLst>
              <a:ext uri="{FF2B5EF4-FFF2-40B4-BE49-F238E27FC236}">
                <a16:creationId xmlns:a16="http://schemas.microsoft.com/office/drawing/2014/main" id="{535AAB71-C54D-40FA-8498-50AB329FF6D7}"/>
              </a:ext>
            </a:extLst>
          </p:cNvPr>
          <p:cNvSpPr txBox="1"/>
          <p:nvPr/>
        </p:nvSpPr>
        <p:spPr>
          <a:xfrm>
            <a:off x="10583043" y="2424070"/>
            <a:ext cx="1096775" cy="369332"/>
          </a:xfrm>
          <a:prstGeom prst="rect">
            <a:avLst/>
          </a:prstGeom>
          <a:solidFill>
            <a:srgbClr val="FFFF00"/>
          </a:solidFill>
        </p:spPr>
        <p:txBody>
          <a:bodyPr wrap="none" rtlCol="0">
            <a:spAutoFit/>
          </a:bodyPr>
          <a:lstStyle/>
          <a:p>
            <a:r>
              <a:rPr lang="en-US" dirty="0"/>
              <a:t>Cancelled</a:t>
            </a:r>
          </a:p>
        </p:txBody>
      </p:sp>
      <p:sp>
        <p:nvSpPr>
          <p:cNvPr id="10" name="TextBox 9">
            <a:extLst>
              <a:ext uri="{FF2B5EF4-FFF2-40B4-BE49-F238E27FC236}">
                <a16:creationId xmlns:a16="http://schemas.microsoft.com/office/drawing/2014/main" id="{6130F41C-61A2-4687-9F6E-3006CF62971B}"/>
              </a:ext>
            </a:extLst>
          </p:cNvPr>
          <p:cNvSpPr txBox="1"/>
          <p:nvPr/>
        </p:nvSpPr>
        <p:spPr>
          <a:xfrm>
            <a:off x="10595831" y="2841652"/>
            <a:ext cx="1096775" cy="369332"/>
          </a:xfrm>
          <a:prstGeom prst="rect">
            <a:avLst/>
          </a:prstGeom>
          <a:solidFill>
            <a:srgbClr val="FFFF00"/>
          </a:solidFill>
        </p:spPr>
        <p:txBody>
          <a:bodyPr wrap="none" rtlCol="0">
            <a:spAutoFit/>
          </a:bodyPr>
          <a:lstStyle/>
          <a:p>
            <a:r>
              <a:rPr lang="en-US" dirty="0"/>
              <a:t>Cancelled</a:t>
            </a:r>
          </a:p>
        </p:txBody>
      </p:sp>
      <p:sp>
        <p:nvSpPr>
          <p:cNvPr id="11" name="TextBox 10">
            <a:extLst>
              <a:ext uri="{FF2B5EF4-FFF2-40B4-BE49-F238E27FC236}">
                <a16:creationId xmlns:a16="http://schemas.microsoft.com/office/drawing/2014/main" id="{FEC32E18-C7F7-44BD-A0BC-26EEEC40EF23}"/>
              </a:ext>
            </a:extLst>
          </p:cNvPr>
          <p:cNvSpPr txBox="1"/>
          <p:nvPr/>
        </p:nvSpPr>
        <p:spPr>
          <a:xfrm>
            <a:off x="10595830" y="3255208"/>
            <a:ext cx="1096775" cy="369332"/>
          </a:xfrm>
          <a:prstGeom prst="rect">
            <a:avLst/>
          </a:prstGeom>
          <a:solidFill>
            <a:srgbClr val="FFFF00"/>
          </a:solidFill>
        </p:spPr>
        <p:txBody>
          <a:bodyPr wrap="none" rtlCol="0">
            <a:spAutoFit/>
          </a:bodyPr>
          <a:lstStyle/>
          <a:p>
            <a:r>
              <a:rPr lang="en-US" dirty="0"/>
              <a:t>Cancelled</a:t>
            </a:r>
          </a:p>
        </p:txBody>
      </p:sp>
      <p:sp>
        <p:nvSpPr>
          <p:cNvPr id="12" name="TextBox 11">
            <a:extLst>
              <a:ext uri="{FF2B5EF4-FFF2-40B4-BE49-F238E27FC236}">
                <a16:creationId xmlns:a16="http://schemas.microsoft.com/office/drawing/2014/main" id="{7BF48E7F-EE20-4217-9965-5492B0803361}"/>
              </a:ext>
            </a:extLst>
          </p:cNvPr>
          <p:cNvSpPr txBox="1"/>
          <p:nvPr/>
        </p:nvSpPr>
        <p:spPr>
          <a:xfrm>
            <a:off x="10595830" y="3640345"/>
            <a:ext cx="1096775" cy="369332"/>
          </a:xfrm>
          <a:prstGeom prst="rect">
            <a:avLst/>
          </a:prstGeom>
          <a:solidFill>
            <a:srgbClr val="FFFF00"/>
          </a:solidFill>
        </p:spPr>
        <p:txBody>
          <a:bodyPr wrap="none" rtlCol="0">
            <a:spAutoFit/>
          </a:bodyPr>
          <a:lstStyle/>
          <a:p>
            <a:r>
              <a:rPr lang="en-US" dirty="0"/>
              <a:t>Cancelled</a:t>
            </a:r>
          </a:p>
        </p:txBody>
      </p:sp>
      <p:sp>
        <p:nvSpPr>
          <p:cNvPr id="13" name="TextBox 12">
            <a:extLst>
              <a:ext uri="{FF2B5EF4-FFF2-40B4-BE49-F238E27FC236}">
                <a16:creationId xmlns:a16="http://schemas.microsoft.com/office/drawing/2014/main" id="{2138B4A5-FFF5-4660-BED8-06D7C5A643F7}"/>
              </a:ext>
            </a:extLst>
          </p:cNvPr>
          <p:cNvSpPr txBox="1"/>
          <p:nvPr/>
        </p:nvSpPr>
        <p:spPr>
          <a:xfrm>
            <a:off x="10595829" y="4053901"/>
            <a:ext cx="1096775" cy="369332"/>
          </a:xfrm>
          <a:prstGeom prst="rect">
            <a:avLst/>
          </a:prstGeom>
          <a:solidFill>
            <a:srgbClr val="FFFF00"/>
          </a:solidFill>
        </p:spPr>
        <p:txBody>
          <a:bodyPr wrap="none" rtlCol="0">
            <a:spAutoFit/>
          </a:bodyPr>
          <a:lstStyle/>
          <a:p>
            <a:r>
              <a:rPr lang="en-US" dirty="0"/>
              <a:t>Cancelled</a:t>
            </a:r>
          </a:p>
        </p:txBody>
      </p:sp>
      <p:sp>
        <p:nvSpPr>
          <p:cNvPr id="14" name="TextBox 13">
            <a:extLst>
              <a:ext uri="{FF2B5EF4-FFF2-40B4-BE49-F238E27FC236}">
                <a16:creationId xmlns:a16="http://schemas.microsoft.com/office/drawing/2014/main" id="{5362D37A-6410-4C55-8234-408FE67A9BCC}"/>
              </a:ext>
            </a:extLst>
          </p:cNvPr>
          <p:cNvSpPr txBox="1"/>
          <p:nvPr/>
        </p:nvSpPr>
        <p:spPr>
          <a:xfrm>
            <a:off x="10583043" y="4436447"/>
            <a:ext cx="1096775" cy="369332"/>
          </a:xfrm>
          <a:prstGeom prst="rect">
            <a:avLst/>
          </a:prstGeom>
          <a:solidFill>
            <a:srgbClr val="FFFF00"/>
          </a:solidFill>
        </p:spPr>
        <p:txBody>
          <a:bodyPr wrap="none" rtlCol="0">
            <a:spAutoFit/>
          </a:bodyPr>
          <a:lstStyle/>
          <a:p>
            <a:r>
              <a:rPr lang="en-US" dirty="0"/>
              <a:t>Cancelled</a:t>
            </a:r>
          </a:p>
        </p:txBody>
      </p:sp>
      <p:sp>
        <p:nvSpPr>
          <p:cNvPr id="16" name="TextBox 15">
            <a:extLst>
              <a:ext uri="{FF2B5EF4-FFF2-40B4-BE49-F238E27FC236}">
                <a16:creationId xmlns:a16="http://schemas.microsoft.com/office/drawing/2014/main" id="{68EA669B-A43A-47C2-B25F-99E8AF287126}"/>
              </a:ext>
            </a:extLst>
          </p:cNvPr>
          <p:cNvSpPr txBox="1"/>
          <p:nvPr/>
        </p:nvSpPr>
        <p:spPr>
          <a:xfrm>
            <a:off x="10583043" y="4829186"/>
            <a:ext cx="1096775" cy="369332"/>
          </a:xfrm>
          <a:prstGeom prst="rect">
            <a:avLst/>
          </a:prstGeom>
          <a:solidFill>
            <a:srgbClr val="FFFF00"/>
          </a:solidFill>
        </p:spPr>
        <p:txBody>
          <a:bodyPr wrap="none" rtlCol="0">
            <a:spAutoFit/>
          </a:bodyPr>
          <a:lstStyle/>
          <a:p>
            <a:r>
              <a:rPr lang="en-US" dirty="0"/>
              <a:t>Cancelled</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May_2022</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May Interim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Presentation and Review of Contributions for Draft</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May_2022</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May_2022</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May_2022</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May_2022</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May_2022</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May_2022</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May_2022</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14673</TotalTime>
  <Words>2055</Words>
  <Application>Microsoft Office PowerPoint</Application>
  <PresentationFormat>Widescreen</PresentationFormat>
  <Paragraphs>251</Paragraphs>
  <Slides>21</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Calibri</vt:lpstr>
      <vt:lpstr>Calibri Light</vt:lpstr>
      <vt:lpstr>Helvetica</vt:lpstr>
      <vt:lpstr>Symbol</vt:lpstr>
      <vt:lpstr>Times New Roman</vt:lpstr>
      <vt:lpstr>Custom Design</vt:lpstr>
      <vt:lpstr>PowerPoint Presentation</vt:lpstr>
      <vt:lpstr>Opening</vt:lpstr>
      <vt:lpstr>TG16t May Interim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Status Update</vt:lpstr>
      <vt:lpstr>Contributions for May Interim</vt:lpstr>
      <vt:lpstr>Editor and Draft Development</vt:lpstr>
      <vt:lpstr>April telecon notes on PAPR optimization</vt:lpstr>
      <vt:lpstr>Project Timeline</vt:lpstr>
      <vt:lpstr>Poll</vt:lpstr>
      <vt:lpstr>Future Meetings</vt:lpstr>
      <vt:lpstr>Upcoming Sessions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492</cp:revision>
  <cp:lastPrinted>1998-02-10T13:28:06Z</cp:lastPrinted>
  <dcterms:created xsi:type="dcterms:W3CDTF">2020-01-06T16:34:14Z</dcterms:created>
  <dcterms:modified xsi:type="dcterms:W3CDTF">2022-05-10T13:17:47Z</dcterms:modified>
</cp:coreProperties>
</file>